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7" r:id="rId1"/>
    <p:sldMasterId id="2147483669" r:id="rId2"/>
  </p:sldMasterIdLst>
  <p:notesMasterIdLst>
    <p:notesMasterId r:id="rId26"/>
  </p:notesMasterIdLst>
  <p:sldIdLst>
    <p:sldId id="258" r:id="rId3"/>
    <p:sldId id="257" r:id="rId4"/>
    <p:sldId id="436" r:id="rId5"/>
    <p:sldId id="259" r:id="rId6"/>
    <p:sldId id="498" r:id="rId7"/>
    <p:sldId id="503" r:id="rId8"/>
    <p:sldId id="504" r:id="rId9"/>
    <p:sldId id="505" r:id="rId10"/>
    <p:sldId id="507" r:id="rId11"/>
    <p:sldId id="508" r:id="rId12"/>
    <p:sldId id="509" r:id="rId13"/>
    <p:sldId id="510" r:id="rId14"/>
    <p:sldId id="511" r:id="rId15"/>
    <p:sldId id="506" r:id="rId16"/>
    <p:sldId id="512" r:id="rId17"/>
    <p:sldId id="513" r:id="rId18"/>
    <p:sldId id="514" r:id="rId19"/>
    <p:sldId id="516" r:id="rId20"/>
    <p:sldId id="517" r:id="rId21"/>
    <p:sldId id="518" r:id="rId22"/>
    <p:sldId id="519" r:id="rId23"/>
    <p:sldId id="520" r:id="rId24"/>
    <p:sldId id="521" r:id="rId25"/>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7E7E7E"/>
    <a:srgbClr val="3F3F3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中度样式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9912" autoAdjust="0"/>
    <p:restoredTop sz="82310" autoAdjust="0"/>
  </p:normalViewPr>
  <p:slideViewPr>
    <p:cSldViewPr snapToGrid="0" showGuides="1">
      <p:cViewPr varScale="1">
        <p:scale>
          <a:sx n="70" d="100"/>
          <a:sy n="70" d="100"/>
        </p:scale>
        <p:origin x="744" y="48"/>
      </p:cViewPr>
      <p:guideLst>
        <p:guide orient="horz" pos="2160"/>
        <p:guide pos="3840"/>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notesMaster" Target="notesMasters/notesMaster1.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presProps" Target="presProps.xml"/><Relationship Id="rId3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250295A-D548-463D-A0FB-7869A4CA0027}" type="datetimeFigureOut">
              <a:rPr lang="zh-CN" altLang="en-US" smtClean="0"/>
              <a:t>2022/8/28</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A9F0AFC-48CF-49C0-954B-6A141C32AE05}" type="slidenum">
              <a:rPr lang="zh-CN" altLang="en-US" smtClean="0"/>
              <a:t>‹#›</a:t>
            </a:fld>
            <a:endParaRPr lang="zh-CN" altLang="en-US"/>
          </a:p>
        </p:txBody>
      </p:sp>
    </p:spTree>
    <p:extLst>
      <p:ext uri="{BB962C8B-B14F-4D97-AF65-F5344CB8AC3E}">
        <p14:creationId xmlns:p14="http://schemas.microsoft.com/office/powerpoint/2010/main" val="260340205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kumimoji="1" lang="zh-CN" altLang="en-US" dirty="0"/>
          </a:p>
        </p:txBody>
      </p:sp>
      <p:sp>
        <p:nvSpPr>
          <p:cNvPr id="4" name="幻灯片编号占位符 3"/>
          <p:cNvSpPr>
            <a:spLocks noGrp="1"/>
          </p:cNvSpPr>
          <p:nvPr>
            <p:ph type="sldNum" sz="quarter" idx="10"/>
          </p:nvPr>
        </p:nvSpPr>
        <p:spPr/>
        <p:txBody>
          <a:bodyPr/>
          <a:lstStyle/>
          <a:p>
            <a:fld id="{5A9F0AFC-48CF-49C0-954B-6A141C32AE05}" type="slidenum">
              <a:rPr lang="zh-CN" altLang="en-US" smtClean="0"/>
              <a:t>1</a:t>
            </a:fld>
            <a:endParaRPr lang="zh-CN" altLang="en-US"/>
          </a:p>
        </p:txBody>
      </p:sp>
    </p:spTree>
    <p:extLst>
      <p:ext uri="{BB962C8B-B14F-4D97-AF65-F5344CB8AC3E}">
        <p14:creationId xmlns:p14="http://schemas.microsoft.com/office/powerpoint/2010/main" val="167401171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128237640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a:prstGeom prst="rect">
            <a:avLst/>
          </a:prstGeom>
        </p:spPr>
        <p:txBody>
          <a:bodyPr anchor="b"/>
          <a:lstStyle>
            <a:lvl1pPr algn="ctr">
              <a:defRPr sz="6000"/>
            </a:lvl1pPr>
          </a:lstStyle>
          <a:p>
            <a:r>
              <a:rPr lang="zh-CN" altLang="en-US"/>
              <a:t>单击此处编辑母版标题样式</a:t>
            </a:r>
          </a:p>
        </p:txBody>
      </p:sp>
      <p:sp>
        <p:nvSpPr>
          <p:cNvPr id="3" name="副标题 2"/>
          <p:cNvSpPr>
            <a:spLocks noGrp="1"/>
          </p:cNvSpPr>
          <p:nvPr>
            <p:ph type="subTitle" idx="1"/>
          </p:nvPr>
        </p:nvSpPr>
        <p:spPr>
          <a:xfrm>
            <a:off x="1524000" y="3602038"/>
            <a:ext cx="9144000" cy="1655762"/>
          </a:xfrm>
          <a:prstGeom prst="rect">
            <a:avLst/>
          </a:prstGeo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p:cNvSpPr>
            <a:spLocks noGrp="1"/>
          </p:cNvSpPr>
          <p:nvPr>
            <p:ph type="dt" sz="half" idx="10"/>
          </p:nvPr>
        </p:nvSpPr>
        <p:spPr>
          <a:xfrm>
            <a:off x="838200" y="6356350"/>
            <a:ext cx="2743200" cy="365125"/>
          </a:xfrm>
          <a:prstGeom prst="rect">
            <a:avLst/>
          </a:prstGeom>
        </p:spPr>
        <p:txBody>
          <a:bodyPr/>
          <a:lstStyle/>
          <a:p>
            <a:fld id="{142B6578-AAF6-4D63-A545-F6C311EB50A4}" type="datetimeFigureOut">
              <a:rPr lang="zh-CN" altLang="en-US" smtClean="0"/>
              <a:t>2022/8/28</a:t>
            </a:fld>
            <a:endParaRPr lang="zh-CN" altLang="en-US"/>
          </a:p>
        </p:txBody>
      </p:sp>
      <p:sp>
        <p:nvSpPr>
          <p:cNvPr id="5" name="页脚占位符 4"/>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8610600" y="6356350"/>
            <a:ext cx="2743200" cy="365125"/>
          </a:xfrm>
          <a:prstGeom prst="rect">
            <a:avLst/>
          </a:prstGeom>
        </p:spPr>
        <p:txBody>
          <a:bodyPr/>
          <a:lstStyle/>
          <a:p>
            <a:fld id="{32CCA8F1-65B7-4168-9E5A-D348FEC2CD71}" type="slidenum">
              <a:rPr lang="zh-CN" altLang="en-US" smtClean="0"/>
              <a:t>‹#›</a:t>
            </a:fld>
            <a:endParaRPr lang="zh-CN" altLang="en-US"/>
          </a:p>
        </p:txBody>
      </p:sp>
    </p:spTree>
    <p:extLst>
      <p:ext uri="{BB962C8B-B14F-4D97-AF65-F5344CB8AC3E}">
        <p14:creationId xmlns:p14="http://schemas.microsoft.com/office/powerpoint/2010/main" val="186092100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7_Title Slide">
    <p:spTree>
      <p:nvGrpSpPr>
        <p:cNvPr id="1" name=""/>
        <p:cNvGrpSpPr/>
        <p:nvPr/>
      </p:nvGrpSpPr>
      <p:grpSpPr>
        <a:xfrm>
          <a:off x="0" y="0"/>
          <a:ext cx="0" cy="0"/>
          <a:chOff x="0" y="0"/>
          <a:chExt cx="0" cy="0"/>
        </a:xfrm>
      </p:grpSpPr>
      <p:sp>
        <p:nvSpPr>
          <p:cNvPr id="13" name="Rounded Rectangle 12"/>
          <p:cNvSpPr/>
          <p:nvPr userDrawn="1"/>
        </p:nvSpPr>
        <p:spPr>
          <a:xfrm>
            <a:off x="0" y="463101"/>
            <a:ext cx="120869" cy="535382"/>
          </a:xfrm>
          <a:prstGeom prst="roundRect">
            <a:avLst>
              <a:gd name="adj" fmla="val 0"/>
            </a:avLst>
          </a:prstGeom>
          <a:solidFill>
            <a:srgbClr val="F23B4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id-ID">
              <a:solidFill>
                <a:prstClr val="white"/>
              </a:solidFill>
            </a:endParaRPr>
          </a:p>
        </p:txBody>
      </p:sp>
      <p:sp>
        <p:nvSpPr>
          <p:cNvPr id="7" name="Text Placeholder 10"/>
          <p:cNvSpPr>
            <a:spLocks noGrp="1"/>
          </p:cNvSpPr>
          <p:nvPr>
            <p:ph type="body" sz="quarter" idx="13"/>
          </p:nvPr>
        </p:nvSpPr>
        <p:spPr>
          <a:xfrm>
            <a:off x="252192" y="463100"/>
            <a:ext cx="10938321" cy="669013"/>
          </a:xfrm>
        </p:spPr>
        <p:txBody>
          <a:bodyPr lIns="0" tIns="0" rIns="0" bIns="0" anchor="ctr" anchorCtr="0">
            <a:noAutofit/>
          </a:bodyPr>
          <a:lstStyle>
            <a:lvl1pPr marL="0" indent="0" algn="l" defTabSz="914400" rtl="0" eaLnBrk="1" latinLnBrk="0" hangingPunct="1">
              <a:lnSpc>
                <a:spcPct val="90000"/>
              </a:lnSpc>
              <a:spcBef>
                <a:spcPts val="1000"/>
              </a:spcBef>
              <a:buFont typeface="Arial" panose="020B0604020202020204" pitchFamily="34" charset="0"/>
              <a:buNone/>
              <a:defRPr lang="id-ID" sz="4000" kern="1200" dirty="0">
                <a:solidFill>
                  <a:schemeClr val="tx1"/>
                </a:solidFill>
                <a:effectLst/>
                <a:latin typeface="+mn-lt"/>
                <a:ea typeface="+mn-ea"/>
                <a:cs typeface="+mn-ea"/>
              </a:defRPr>
            </a:lvl1pPr>
          </a:lstStyle>
          <a:p>
            <a:pPr lvl="0"/>
            <a:endParaRPr lang="id-ID" dirty="0"/>
          </a:p>
        </p:txBody>
      </p:sp>
      <p:sp>
        <p:nvSpPr>
          <p:cNvPr id="10" name="Rounded Rectangle 9"/>
          <p:cNvSpPr/>
          <p:nvPr userDrawn="1"/>
        </p:nvSpPr>
        <p:spPr>
          <a:xfrm>
            <a:off x="11471564" y="372774"/>
            <a:ext cx="431078" cy="298739"/>
          </a:xfrm>
          <a:prstGeom prst="roundRect">
            <a:avLst>
              <a:gd name="adj" fmla="val 50000"/>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id-ID">
              <a:solidFill>
                <a:prstClr val="white">
                  <a:lumMod val="50000"/>
                </a:prstClr>
              </a:solidFill>
            </a:endParaRPr>
          </a:p>
        </p:txBody>
      </p:sp>
      <p:sp>
        <p:nvSpPr>
          <p:cNvPr id="15" name="Slide Number Placeholder 5"/>
          <p:cNvSpPr>
            <a:spLocks noGrp="1"/>
          </p:cNvSpPr>
          <p:nvPr>
            <p:ph type="sldNum" sz="quarter" idx="12"/>
          </p:nvPr>
        </p:nvSpPr>
        <p:spPr>
          <a:xfrm>
            <a:off x="11471564" y="327460"/>
            <a:ext cx="431078" cy="389083"/>
          </a:xfrm>
        </p:spPr>
        <p:txBody>
          <a:bodyPr lIns="0" tIns="0" rIns="0" bIns="0"/>
          <a:lstStyle>
            <a:lvl1pPr algn="ctr">
              <a:defRPr sz="1000">
                <a:solidFill>
                  <a:schemeClr val="bg1">
                    <a:lumMod val="50000"/>
                  </a:schemeClr>
                </a:solidFill>
                <a:latin typeface="Lato" panose="020F0502020204030203" pitchFamily="34" charset="0"/>
              </a:defRPr>
            </a:lvl1pPr>
          </a:lstStyle>
          <a:p>
            <a:pPr>
              <a:defRPr/>
            </a:pPr>
            <a:fld id="{FCEE2C88-6C8F-484D-AF69-578F576B1F44}" type="slidenum">
              <a:rPr lang="en-US" smtClean="0">
                <a:solidFill>
                  <a:prstClr val="white">
                    <a:lumMod val="50000"/>
                  </a:prstClr>
                </a:solidFill>
              </a:rPr>
              <a:pPr>
                <a:defRPr/>
              </a:pPr>
              <a:t>‹#›</a:t>
            </a:fld>
            <a:endParaRPr lang="en-US" dirty="0">
              <a:solidFill>
                <a:prstClr val="white">
                  <a:lumMod val="50000"/>
                </a:prstClr>
              </a:solidFill>
            </a:endParaRPr>
          </a:p>
        </p:txBody>
      </p:sp>
    </p:spTree>
    <p:extLst>
      <p:ext uri="{BB962C8B-B14F-4D97-AF65-F5344CB8AC3E}">
        <p14:creationId xmlns:p14="http://schemas.microsoft.com/office/powerpoint/2010/main" val="429342678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8_Title Slide">
    <p:spTree>
      <p:nvGrpSpPr>
        <p:cNvPr id="1" name=""/>
        <p:cNvGrpSpPr/>
        <p:nvPr/>
      </p:nvGrpSpPr>
      <p:grpSpPr>
        <a:xfrm>
          <a:off x="0" y="0"/>
          <a:ext cx="0" cy="0"/>
          <a:chOff x="0" y="0"/>
          <a:chExt cx="0" cy="0"/>
        </a:xfrm>
      </p:grpSpPr>
      <p:sp>
        <p:nvSpPr>
          <p:cNvPr id="10" name="Rounded Rectangle 9"/>
          <p:cNvSpPr/>
          <p:nvPr userDrawn="1"/>
        </p:nvSpPr>
        <p:spPr>
          <a:xfrm>
            <a:off x="11471564" y="372774"/>
            <a:ext cx="431078" cy="298739"/>
          </a:xfrm>
          <a:prstGeom prst="roundRect">
            <a:avLst>
              <a:gd name="adj" fmla="val 50000"/>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id-ID">
              <a:solidFill>
                <a:prstClr val="white">
                  <a:lumMod val="50000"/>
                </a:prstClr>
              </a:solidFill>
            </a:endParaRPr>
          </a:p>
        </p:txBody>
      </p:sp>
      <p:sp>
        <p:nvSpPr>
          <p:cNvPr id="15" name="Slide Number Placeholder 5"/>
          <p:cNvSpPr>
            <a:spLocks noGrp="1"/>
          </p:cNvSpPr>
          <p:nvPr>
            <p:ph type="sldNum" sz="quarter" idx="12"/>
          </p:nvPr>
        </p:nvSpPr>
        <p:spPr>
          <a:xfrm>
            <a:off x="11471564" y="327460"/>
            <a:ext cx="431078" cy="389083"/>
          </a:xfrm>
        </p:spPr>
        <p:txBody>
          <a:bodyPr lIns="0" tIns="0" rIns="0" bIns="0"/>
          <a:lstStyle>
            <a:lvl1pPr algn="ctr">
              <a:defRPr sz="1000">
                <a:solidFill>
                  <a:schemeClr val="bg1">
                    <a:lumMod val="50000"/>
                  </a:schemeClr>
                </a:solidFill>
                <a:latin typeface="Lato" panose="020F0502020204030203" pitchFamily="34" charset="0"/>
              </a:defRPr>
            </a:lvl1pPr>
          </a:lstStyle>
          <a:p>
            <a:pPr>
              <a:defRPr/>
            </a:pPr>
            <a:fld id="{FCEE2C88-6C8F-484D-AF69-578F576B1F44}" type="slidenum">
              <a:rPr lang="en-US" smtClean="0">
                <a:solidFill>
                  <a:prstClr val="white">
                    <a:lumMod val="50000"/>
                  </a:prstClr>
                </a:solidFill>
              </a:rPr>
              <a:pPr>
                <a:defRPr/>
              </a:pPr>
              <a:t>‹#›</a:t>
            </a:fld>
            <a:endParaRPr lang="en-US" dirty="0">
              <a:solidFill>
                <a:prstClr val="white">
                  <a:lumMod val="50000"/>
                </a:prstClr>
              </a:solidFill>
            </a:endParaRPr>
          </a:p>
        </p:txBody>
      </p:sp>
    </p:spTree>
    <p:extLst>
      <p:ext uri="{BB962C8B-B14F-4D97-AF65-F5344CB8AC3E}">
        <p14:creationId xmlns:p14="http://schemas.microsoft.com/office/powerpoint/2010/main" val="81546320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1393036163"/>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openxmlformats.org/officeDocument/2006/relationships/slideLayout" Target="../slideLayouts/slideLayout4.xml"/><Relationship Id="rId1" Type="http://schemas.openxmlformats.org/officeDocument/2006/relationships/slideLayout" Target="../slideLayouts/slideLayout3.xml"/><Relationship Id="rId5" Type="http://schemas.openxmlformats.org/officeDocument/2006/relationships/image" Target="../media/image1.jpeg"/><Relationship Id="rId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lumMod val="95000"/>
          </a:schemeClr>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998945731"/>
      </p:ext>
    </p:extLst>
  </p:cSld>
  <p:clrMap bg1="lt1" tx1="dk1" bg2="lt2" tx2="dk2" accent1="accent1" accent2="accent2" accent3="accent3" accent4="accent4" accent5="accent5" accent6="accent6" hlink="hlink" folHlink="folHlink"/>
  <p:sldLayoutIdLst>
    <p:sldLayoutId id="2147483668" r:id="rId1"/>
    <p:sldLayoutId id="2147483673" r:id="rId2"/>
  </p:sldLayoutIdLst>
  <p:hf hdr="0" ftr="0" dt="0"/>
  <p:txStyles>
    <p:titleStyle>
      <a:lvl1pPr algn="l" defTabSz="914400" rtl="0" eaLnBrk="1" latinLnBrk="0" hangingPunct="1">
        <a:lnSpc>
          <a:spcPct val="90000"/>
        </a:lnSpc>
        <a:spcBef>
          <a:spcPct val="0"/>
        </a:spcBef>
        <a:buNone/>
        <a:defRPr lang="en-US" sz="3000" kern="1200">
          <a:solidFill>
            <a:schemeClr val="tx1"/>
          </a:solidFill>
          <a:latin typeface="Lato" panose="020F0502020204030203" pitchFamily="34" charset="0"/>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lang="en-US" sz="2400" kern="1200" dirty="0" smtClean="0">
          <a:solidFill>
            <a:schemeClr val="tx1"/>
          </a:solidFill>
          <a:effectLst/>
          <a:latin typeface="Lato" panose="020F0502020204030203"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lang="en-US" sz="2000" kern="1200" dirty="0" smtClean="0">
          <a:solidFill>
            <a:schemeClr val="tx1"/>
          </a:solidFill>
          <a:effectLst/>
          <a:latin typeface="Lato" panose="020F0502020204030203"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lang="en-US" sz="1800" kern="1200" dirty="0" smtClean="0">
          <a:solidFill>
            <a:schemeClr val="tx1"/>
          </a:solidFill>
          <a:effectLst/>
          <a:latin typeface="Lato" panose="020F0502020204030203"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lang="en-US" sz="1600" kern="1200" dirty="0" smtClean="0">
          <a:solidFill>
            <a:schemeClr val="tx1"/>
          </a:solidFill>
          <a:effectLst/>
          <a:latin typeface="Lato" panose="020F0502020204030203"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lang="en-US" sz="1600" kern="1200" dirty="0">
          <a:solidFill>
            <a:schemeClr val="tx1"/>
          </a:solidFill>
          <a:effectLst/>
          <a:latin typeface="Lato" panose="020F05020202040302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5">
            <a:lum/>
          </a:blip>
          <a:srcRect/>
          <a:tile tx="0" ty="0" sx="100000" sy="100000" flip="none" algn="tl"/>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latin typeface="Raleway" panose="020B0003030101060003" pitchFamily="34" charset="0"/>
              </a:defRPr>
            </a:lvl1pPr>
          </a:lstStyle>
          <a:p>
            <a:pPr>
              <a:defRPr/>
            </a:pPr>
            <a:endParaRPr 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latin typeface="Raleway" panose="020B0003030101060003" pitchFamily="34" charset="0"/>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latin typeface="Raleway" panose="020B0003030101060003" pitchFamily="34" charset="0"/>
              </a:defRPr>
            </a:lvl1pPr>
          </a:lstStyle>
          <a:p>
            <a:pPr>
              <a:defRPr/>
            </a:pPr>
            <a:fld id="{FCEE2C88-6C8F-484D-AF69-578F576B1F44}" type="slidenum">
              <a:rPr lang="en-US" smtClean="0">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2225117872"/>
      </p:ext>
    </p:extLst>
  </p:cSld>
  <p:clrMap bg1="lt1" tx1="dk1" bg2="lt2" tx2="dk2" accent1="accent1" accent2="accent2" accent3="accent3" accent4="accent4" accent5="accent5" accent6="accent6" hlink="hlink" folHlink="folHlink"/>
  <p:sldLayoutIdLst>
    <p:sldLayoutId id="2147483670" r:id="rId1"/>
    <p:sldLayoutId id="2147483671" r:id="rId2"/>
    <p:sldLayoutId id="2147483672" r:id="rId3"/>
  </p:sldLayoutIdLst>
  <p:hf hdr="0" ftr="0" dt="0"/>
  <p:txStyles>
    <p:titleStyle>
      <a:lvl1pPr algn="l" defTabSz="914400" rtl="0" eaLnBrk="1" latinLnBrk="0" hangingPunct="1">
        <a:lnSpc>
          <a:spcPct val="90000"/>
        </a:lnSpc>
        <a:spcBef>
          <a:spcPct val="0"/>
        </a:spcBef>
        <a:buNone/>
        <a:defRPr lang="en-US" sz="3000" kern="1200">
          <a:solidFill>
            <a:schemeClr val="tx1"/>
          </a:solidFill>
          <a:latin typeface="Lato" panose="020F0502020204030203" pitchFamily="34" charset="0"/>
          <a:ea typeface="+mj-ea"/>
          <a:cs typeface="+mj-cs"/>
        </a:defRPr>
      </a:lvl1pPr>
    </p:titleStyle>
    <p:bodyStyle>
      <a:lvl1pPr marL="228600" indent="-228600" algn="l" defTabSz="914400" rtl="0" eaLnBrk="1" latinLnBrk="0" hangingPunct="1">
        <a:lnSpc>
          <a:spcPct val="90000"/>
        </a:lnSpc>
        <a:spcBef>
          <a:spcPts val="1000"/>
        </a:spcBef>
        <a:buFont typeface="Arial" pitchFamily="34" charset="0"/>
        <a:buChar char="•"/>
        <a:defRPr lang="en-US" sz="2400" kern="1200" dirty="0" smtClean="0">
          <a:solidFill>
            <a:schemeClr val="tx1"/>
          </a:solidFill>
          <a:effectLst/>
          <a:latin typeface="Lato" panose="020F0502020204030203" pitchFamily="34" charset="0"/>
          <a:ea typeface="+mn-ea"/>
          <a:cs typeface="+mn-cs"/>
        </a:defRPr>
      </a:lvl1pPr>
      <a:lvl2pPr marL="685800" indent="-228600" algn="l" defTabSz="914400" rtl="0" eaLnBrk="1" latinLnBrk="0" hangingPunct="1">
        <a:lnSpc>
          <a:spcPct val="90000"/>
        </a:lnSpc>
        <a:spcBef>
          <a:spcPts val="500"/>
        </a:spcBef>
        <a:buFont typeface="Arial" pitchFamily="34" charset="0"/>
        <a:buChar char="•"/>
        <a:defRPr lang="en-US" sz="2000" kern="1200" dirty="0" smtClean="0">
          <a:solidFill>
            <a:schemeClr val="tx1"/>
          </a:solidFill>
          <a:effectLst/>
          <a:latin typeface="Lato" panose="020F0502020204030203" pitchFamily="34" charset="0"/>
          <a:ea typeface="+mn-ea"/>
          <a:cs typeface="+mn-cs"/>
        </a:defRPr>
      </a:lvl2pPr>
      <a:lvl3pPr marL="1143000" indent="-228600" algn="l" defTabSz="914400" rtl="0" eaLnBrk="1" latinLnBrk="0" hangingPunct="1">
        <a:lnSpc>
          <a:spcPct val="90000"/>
        </a:lnSpc>
        <a:spcBef>
          <a:spcPts val="500"/>
        </a:spcBef>
        <a:buFont typeface="Arial" pitchFamily="34" charset="0"/>
        <a:buChar char="•"/>
        <a:defRPr lang="en-US" sz="1800" kern="1200" dirty="0" smtClean="0">
          <a:solidFill>
            <a:schemeClr val="tx1"/>
          </a:solidFill>
          <a:effectLst/>
          <a:latin typeface="Lato" panose="020F0502020204030203" pitchFamily="34" charset="0"/>
          <a:ea typeface="+mn-ea"/>
          <a:cs typeface="+mn-cs"/>
        </a:defRPr>
      </a:lvl3pPr>
      <a:lvl4pPr marL="1600200" indent="-228600" algn="l" defTabSz="914400" rtl="0" eaLnBrk="1" latinLnBrk="0" hangingPunct="1">
        <a:lnSpc>
          <a:spcPct val="90000"/>
        </a:lnSpc>
        <a:spcBef>
          <a:spcPts val="500"/>
        </a:spcBef>
        <a:buFont typeface="Arial" pitchFamily="34" charset="0"/>
        <a:buChar char="•"/>
        <a:defRPr lang="en-US" sz="1600" kern="1200" dirty="0" smtClean="0">
          <a:solidFill>
            <a:schemeClr val="tx1"/>
          </a:solidFill>
          <a:effectLst/>
          <a:latin typeface="Lato" panose="020F0502020204030203" pitchFamily="34" charset="0"/>
          <a:ea typeface="+mn-ea"/>
          <a:cs typeface="+mn-cs"/>
        </a:defRPr>
      </a:lvl4pPr>
      <a:lvl5pPr marL="2057400" indent="-228600" algn="l" defTabSz="914400" rtl="0" eaLnBrk="1" latinLnBrk="0" hangingPunct="1">
        <a:lnSpc>
          <a:spcPct val="90000"/>
        </a:lnSpc>
        <a:spcBef>
          <a:spcPts val="500"/>
        </a:spcBef>
        <a:buFont typeface="Arial" pitchFamily="34" charset="0"/>
        <a:buChar char="•"/>
        <a:defRPr lang="en-US" sz="1600" kern="1200" dirty="0">
          <a:solidFill>
            <a:schemeClr val="tx1"/>
          </a:solidFill>
          <a:effectLst/>
          <a:latin typeface="Lato" panose="020F0502020204030203" pitchFamily="34" charset="0"/>
          <a:ea typeface="+mn-ea"/>
          <a:cs typeface="+mn-cs"/>
        </a:defRPr>
      </a:lvl5pPr>
      <a:lvl6pPr marL="25146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8"/>
          <p:cNvSpPr txBox="1"/>
          <p:nvPr/>
        </p:nvSpPr>
        <p:spPr>
          <a:xfrm>
            <a:off x="4585333" y="2655193"/>
            <a:ext cx="4689296" cy="769441"/>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defTabSz="457200" rtl="0" eaLnBrk="1" fontAlgn="auto" latinLnBrk="0" hangingPunct="1">
              <a:lnSpc>
                <a:spcPct val="100000"/>
              </a:lnSpc>
              <a:spcBef>
                <a:spcPts val="0"/>
              </a:spcBef>
              <a:spcAft>
                <a:spcPts val="0"/>
              </a:spcAft>
              <a:buClrTx/>
              <a:buSzTx/>
              <a:buFontTx/>
              <a:buNone/>
              <a:tabLst/>
              <a:defRPr/>
            </a:pPr>
            <a:r>
              <a:rPr kumimoji="1" lang="zh-CN" altLang="en-US" sz="4400" b="1" i="0" u="none" strike="noStrike" kern="1200" cap="none" spc="0" normalizeH="0" baseline="0" noProof="0" dirty="0">
                <a:ln>
                  <a:noFill/>
                </a:ln>
                <a:solidFill>
                  <a:schemeClr val="tx1">
                    <a:lumMod val="75000"/>
                    <a:lumOff val="25000"/>
                  </a:schemeClr>
                </a:solidFill>
                <a:effectLst/>
                <a:uLnTx/>
                <a:uFillTx/>
                <a:cs typeface="+mn-ea"/>
                <a:sym typeface="+mn-lt"/>
              </a:rPr>
              <a:t>自然语言处理</a:t>
            </a:r>
          </a:p>
        </p:txBody>
      </p:sp>
      <p:cxnSp>
        <p:nvCxnSpPr>
          <p:cNvPr id="4" name="直接连接符 3"/>
          <p:cNvCxnSpPr/>
          <p:nvPr/>
        </p:nvCxnSpPr>
        <p:spPr>
          <a:xfrm>
            <a:off x="4416441" y="2757714"/>
            <a:ext cx="0" cy="1128585"/>
          </a:xfrm>
          <a:prstGeom prst="line">
            <a:avLst/>
          </a:prstGeom>
          <a:ln w="381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nvGrpSpPr>
          <p:cNvPr id="5" name="组合 4"/>
          <p:cNvGrpSpPr/>
          <p:nvPr/>
        </p:nvGrpSpPr>
        <p:grpSpPr>
          <a:xfrm>
            <a:off x="2699658" y="2485638"/>
            <a:ext cx="1547892" cy="1573583"/>
            <a:chOff x="2498710" y="2311467"/>
            <a:chExt cx="1748840" cy="1777866"/>
          </a:xfrm>
        </p:grpSpPr>
        <p:sp>
          <p:nvSpPr>
            <p:cNvPr id="6" name="椭圆 5"/>
            <p:cNvSpPr/>
            <p:nvPr/>
          </p:nvSpPr>
          <p:spPr>
            <a:xfrm>
              <a:off x="2644792" y="2457549"/>
              <a:ext cx="1456676" cy="145667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altLang="zh-CN" sz="8000" dirty="0"/>
                <a:t>9</a:t>
              </a:r>
              <a:endParaRPr lang="zh-CN" altLang="en-US" sz="8000" dirty="0"/>
            </a:p>
          </p:txBody>
        </p:sp>
        <p:sp>
          <p:nvSpPr>
            <p:cNvPr id="7" name="椭圆 6"/>
            <p:cNvSpPr/>
            <p:nvPr/>
          </p:nvSpPr>
          <p:spPr>
            <a:xfrm>
              <a:off x="2498710" y="2311467"/>
              <a:ext cx="1748840" cy="1748840"/>
            </a:xfrm>
            <a:prstGeom prst="ellipse">
              <a:avLst/>
            </a:prstGeom>
            <a:noFill/>
            <a:ln>
              <a:solidFill>
                <a:schemeClr val="accent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8000" dirty="0"/>
            </a:p>
          </p:txBody>
        </p:sp>
        <p:sp>
          <p:nvSpPr>
            <p:cNvPr id="8" name="椭圆 7"/>
            <p:cNvSpPr/>
            <p:nvPr/>
          </p:nvSpPr>
          <p:spPr>
            <a:xfrm>
              <a:off x="3758995" y="3683265"/>
              <a:ext cx="406068" cy="406068"/>
            </a:xfrm>
            <a:prstGeom prst="ellipse">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cs typeface="+mn-ea"/>
                <a:sym typeface="+mn-lt"/>
              </a:endParaRPr>
            </a:p>
          </p:txBody>
        </p:sp>
        <p:sp>
          <p:nvSpPr>
            <p:cNvPr id="9" name="椭圆 8"/>
            <p:cNvSpPr/>
            <p:nvPr/>
          </p:nvSpPr>
          <p:spPr>
            <a:xfrm>
              <a:off x="2644791" y="2350267"/>
              <a:ext cx="255468" cy="255468"/>
            </a:xfrm>
            <a:prstGeom prst="ellipse">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cs typeface="+mn-ea"/>
                <a:sym typeface="+mn-lt"/>
              </a:endParaRPr>
            </a:p>
          </p:txBody>
        </p:sp>
      </p:grpSp>
    </p:spTree>
    <p:extLst>
      <p:ext uri="{BB962C8B-B14F-4D97-AF65-F5344CB8AC3E}">
        <p14:creationId xmlns:p14="http://schemas.microsoft.com/office/powerpoint/2010/main" val="296619367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占位符 2"/>
          <p:cNvSpPr>
            <a:spLocks noGrp="1"/>
          </p:cNvSpPr>
          <p:nvPr>
            <p:ph type="body" sz="quarter" idx="13"/>
          </p:nvPr>
        </p:nvSpPr>
        <p:spPr/>
        <p:txBody>
          <a:bodyPr/>
          <a:lstStyle/>
          <a:p>
            <a:r>
              <a:rPr lang="en-US" altLang="zh-CN" dirty="0"/>
              <a:t>3</a:t>
            </a:r>
            <a:r>
              <a:rPr lang="zh-CN" altLang="en-US" dirty="0"/>
              <a:t>、自然语言处理技术分类</a:t>
            </a:r>
          </a:p>
        </p:txBody>
      </p:sp>
      <p:sp>
        <p:nvSpPr>
          <p:cNvPr id="2" name="灯片编号占位符 1"/>
          <p:cNvSpPr>
            <a:spLocks noGrp="1"/>
          </p:cNvSpPr>
          <p:nvPr>
            <p:ph type="sldNum" sz="quarter" idx="12"/>
          </p:nvPr>
        </p:nvSpPr>
        <p:spPr/>
        <p:txBody>
          <a:bodyPr/>
          <a:lstStyle/>
          <a:p>
            <a:pPr>
              <a:defRPr/>
            </a:pPr>
            <a:fld id="{FCEE2C88-6C8F-484D-AF69-578F576B1F44}" type="slidenum">
              <a:rPr lang="en-US" smtClean="0">
                <a:solidFill>
                  <a:prstClr val="white">
                    <a:lumMod val="50000"/>
                  </a:prstClr>
                </a:solidFill>
              </a:rPr>
              <a:pPr>
                <a:defRPr/>
              </a:pPr>
              <a:t>10</a:t>
            </a:fld>
            <a:endParaRPr lang="en-US" dirty="0">
              <a:solidFill>
                <a:prstClr val="white">
                  <a:lumMod val="50000"/>
                </a:prstClr>
              </a:solidFill>
            </a:endParaRPr>
          </a:p>
        </p:txBody>
      </p:sp>
      <p:sp>
        <p:nvSpPr>
          <p:cNvPr id="4" name="文本框 38"/>
          <p:cNvSpPr txBox="1">
            <a:spLocks noChangeArrowheads="1"/>
          </p:cNvSpPr>
          <p:nvPr/>
        </p:nvSpPr>
        <p:spPr bwMode="auto">
          <a:xfrm>
            <a:off x="252192" y="1271588"/>
            <a:ext cx="11219372" cy="1526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eaLnBrk="0" hangingPunct="0">
              <a:defRPr>
                <a:solidFill>
                  <a:schemeClr val="tx1"/>
                </a:solidFill>
                <a:latin typeface="Calibri" panose="020F0502020204030204" pitchFamily="34" charset="0"/>
                <a:ea typeface="宋体" panose="02010600030101010101" pitchFamily="2" charset="-122"/>
              </a:defRPr>
            </a:lvl2pPr>
            <a:lvl3pPr eaLnBrk="0" hangingPunct="0">
              <a:defRPr>
                <a:solidFill>
                  <a:schemeClr val="tx1"/>
                </a:solidFill>
                <a:latin typeface="Calibri" panose="020F0502020204030204" pitchFamily="34" charset="0"/>
                <a:ea typeface="宋体" panose="02010600030101010101" pitchFamily="2" charset="-122"/>
              </a:defRPr>
            </a:lvl3pPr>
            <a:lvl4pPr eaLnBrk="0" hangingPunct="0">
              <a:defRPr>
                <a:solidFill>
                  <a:schemeClr val="tx1"/>
                </a:solidFill>
                <a:latin typeface="Calibri" panose="020F0502020204030204" pitchFamily="34" charset="0"/>
                <a:ea typeface="宋体" panose="02010600030101010101" pitchFamily="2" charset="-122"/>
              </a:defRPr>
            </a:lvl4pPr>
            <a:lvl5pPr eaLnBrk="0" hangingPunct="0">
              <a:defRPr>
                <a:solidFill>
                  <a:schemeClr val="tx1"/>
                </a:solidFill>
                <a:latin typeface="Calibri" panose="020F0502020204030204" pitchFamily="34" charset="0"/>
                <a:ea typeface="宋体" panose="02010600030101010101" pitchFamily="2" charset="-122"/>
              </a:defRPr>
            </a:lvl5pPr>
            <a:lvl6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defTabSz="685800" eaLnBrk="1" hangingPunct="1">
              <a:lnSpc>
                <a:spcPct val="150000"/>
              </a:lnSpc>
            </a:pPr>
            <a:r>
              <a:rPr lang="zh-CN" altLang="en-US" sz="1600" dirty="0">
                <a:solidFill>
                  <a:schemeClr val="tx1">
                    <a:lumMod val="65000"/>
                    <a:lumOff val="35000"/>
                  </a:schemeClr>
                </a:solidFill>
                <a:latin typeface="+mn-ea"/>
                <a:ea typeface="+mn-ea"/>
                <a:cs typeface="+mn-ea"/>
              </a:rPr>
              <a:t>（</a:t>
            </a:r>
            <a:r>
              <a:rPr lang="en-US" altLang="zh-CN" sz="1600" dirty="0">
                <a:solidFill>
                  <a:schemeClr val="tx1">
                    <a:lumMod val="65000"/>
                    <a:lumOff val="35000"/>
                  </a:schemeClr>
                </a:solidFill>
                <a:latin typeface="+mn-ea"/>
                <a:ea typeface="+mn-ea"/>
                <a:cs typeface="+mn-ea"/>
              </a:rPr>
              <a:t>2</a:t>
            </a:r>
            <a:r>
              <a:rPr lang="zh-CN" altLang="en-US" sz="1600" dirty="0">
                <a:solidFill>
                  <a:schemeClr val="tx1">
                    <a:lumMod val="65000"/>
                    <a:lumOff val="35000"/>
                  </a:schemeClr>
                </a:solidFill>
                <a:latin typeface="+mn-ea"/>
                <a:ea typeface="+mn-ea"/>
                <a:cs typeface="+mn-ea"/>
              </a:rPr>
              <a:t>）产生式表示方法</a:t>
            </a:r>
          </a:p>
          <a:p>
            <a:pPr defTabSz="685800" eaLnBrk="1" hangingPunct="1">
              <a:lnSpc>
                <a:spcPct val="150000"/>
              </a:lnSpc>
            </a:pPr>
            <a:r>
              <a:rPr lang="zh-CN" altLang="en-US" sz="1600" dirty="0">
                <a:solidFill>
                  <a:schemeClr val="tx1">
                    <a:lumMod val="65000"/>
                    <a:lumOff val="35000"/>
                  </a:schemeClr>
                </a:solidFill>
                <a:latin typeface="+mn-ea"/>
                <a:ea typeface="+mn-ea"/>
                <a:cs typeface="+mn-ea"/>
              </a:rPr>
              <a:t>       根据串代替规则提出的一种计算模型，模型中的每条规则称为产生式。产生式的基本形式</a:t>
            </a:r>
            <a:r>
              <a:rPr lang="en-US" altLang="zh-CN" sz="1600" dirty="0">
                <a:solidFill>
                  <a:schemeClr val="tx1">
                    <a:lumMod val="65000"/>
                    <a:lumOff val="35000"/>
                  </a:schemeClr>
                </a:solidFill>
                <a:latin typeface="+mn-ea"/>
                <a:ea typeface="+mn-ea"/>
                <a:cs typeface="+mn-ea"/>
              </a:rPr>
              <a:t>P→Q</a:t>
            </a:r>
            <a:r>
              <a:rPr lang="zh-CN" altLang="en-US" sz="1600" dirty="0">
                <a:solidFill>
                  <a:schemeClr val="tx1">
                    <a:lumMod val="65000"/>
                    <a:lumOff val="35000"/>
                  </a:schemeClr>
                </a:solidFill>
                <a:latin typeface="+mn-ea"/>
                <a:ea typeface="+mn-ea"/>
                <a:cs typeface="+mn-ea"/>
              </a:rPr>
              <a:t>，</a:t>
            </a:r>
            <a:r>
              <a:rPr lang="en-US" altLang="zh-CN" sz="1600" dirty="0">
                <a:solidFill>
                  <a:schemeClr val="tx1">
                    <a:lumMod val="65000"/>
                    <a:lumOff val="35000"/>
                  </a:schemeClr>
                </a:solidFill>
                <a:latin typeface="+mn-ea"/>
                <a:ea typeface="+mn-ea"/>
                <a:cs typeface="+mn-ea"/>
              </a:rPr>
              <a:t>P</a:t>
            </a:r>
            <a:r>
              <a:rPr lang="zh-CN" altLang="en-US" sz="1600" dirty="0">
                <a:solidFill>
                  <a:schemeClr val="tx1">
                    <a:lumMod val="65000"/>
                    <a:lumOff val="35000"/>
                  </a:schemeClr>
                </a:solidFill>
                <a:latin typeface="+mn-ea"/>
                <a:ea typeface="+mn-ea"/>
                <a:cs typeface="+mn-ea"/>
              </a:rPr>
              <a:t>是产生式的前提（前件），</a:t>
            </a:r>
            <a:r>
              <a:rPr lang="en-US" altLang="zh-CN" sz="1600" dirty="0">
                <a:solidFill>
                  <a:schemeClr val="tx1">
                    <a:lumMod val="65000"/>
                    <a:lumOff val="35000"/>
                  </a:schemeClr>
                </a:solidFill>
                <a:latin typeface="+mn-ea"/>
                <a:ea typeface="+mn-ea"/>
                <a:cs typeface="+mn-ea"/>
              </a:rPr>
              <a:t>Q</a:t>
            </a:r>
            <a:r>
              <a:rPr lang="zh-CN" altLang="en-US" sz="1600" dirty="0">
                <a:solidFill>
                  <a:schemeClr val="tx1">
                    <a:lumMod val="65000"/>
                    <a:lumOff val="35000"/>
                  </a:schemeClr>
                </a:solidFill>
                <a:latin typeface="+mn-ea"/>
                <a:ea typeface="+mn-ea"/>
                <a:cs typeface="+mn-ea"/>
              </a:rPr>
              <a:t>是一组结论或操作（后件），如果前提</a:t>
            </a:r>
            <a:r>
              <a:rPr lang="en-US" altLang="zh-CN" sz="1600" dirty="0">
                <a:solidFill>
                  <a:schemeClr val="tx1">
                    <a:lumMod val="65000"/>
                    <a:lumOff val="35000"/>
                  </a:schemeClr>
                </a:solidFill>
                <a:latin typeface="+mn-ea"/>
                <a:ea typeface="+mn-ea"/>
                <a:cs typeface="+mn-ea"/>
              </a:rPr>
              <a:t>P</a:t>
            </a:r>
            <a:r>
              <a:rPr lang="zh-CN" altLang="en-US" sz="1600" dirty="0">
                <a:solidFill>
                  <a:schemeClr val="tx1">
                    <a:lumMod val="65000"/>
                    <a:lumOff val="35000"/>
                  </a:schemeClr>
                </a:solidFill>
                <a:latin typeface="+mn-ea"/>
                <a:ea typeface="+mn-ea"/>
                <a:cs typeface="+mn-ea"/>
              </a:rPr>
              <a:t>满足，则可推出结论</a:t>
            </a:r>
            <a:r>
              <a:rPr lang="en-US" altLang="zh-CN" sz="1600" dirty="0">
                <a:solidFill>
                  <a:schemeClr val="tx1">
                    <a:lumMod val="65000"/>
                    <a:lumOff val="35000"/>
                  </a:schemeClr>
                </a:solidFill>
                <a:latin typeface="+mn-ea"/>
                <a:ea typeface="+mn-ea"/>
                <a:cs typeface="+mn-ea"/>
              </a:rPr>
              <a:t>Q</a:t>
            </a:r>
            <a:r>
              <a:rPr lang="zh-CN" altLang="en-US" sz="1600" dirty="0">
                <a:solidFill>
                  <a:schemeClr val="tx1">
                    <a:lumMod val="65000"/>
                    <a:lumOff val="35000"/>
                  </a:schemeClr>
                </a:solidFill>
                <a:latin typeface="+mn-ea"/>
                <a:ea typeface="+mn-ea"/>
                <a:cs typeface="+mn-ea"/>
              </a:rPr>
              <a:t>或执行</a:t>
            </a:r>
            <a:r>
              <a:rPr lang="en-US" altLang="zh-CN" sz="1600" dirty="0">
                <a:solidFill>
                  <a:schemeClr val="tx1">
                    <a:lumMod val="65000"/>
                    <a:lumOff val="35000"/>
                  </a:schemeClr>
                </a:solidFill>
                <a:latin typeface="+mn-ea"/>
                <a:ea typeface="+mn-ea"/>
                <a:cs typeface="+mn-ea"/>
              </a:rPr>
              <a:t>Q</a:t>
            </a:r>
            <a:r>
              <a:rPr lang="zh-CN" altLang="en-US" sz="1600" dirty="0">
                <a:solidFill>
                  <a:schemeClr val="tx1">
                    <a:lumMod val="65000"/>
                    <a:lumOff val="35000"/>
                  </a:schemeClr>
                </a:solidFill>
                <a:latin typeface="+mn-ea"/>
                <a:ea typeface="+mn-ea"/>
                <a:cs typeface="+mn-ea"/>
              </a:rPr>
              <a:t>所规定的操作。产生式可以表示人类心理活动的认知过程，已经成为人工智能中应用最多的。一种知识表示模式，许多成功的专家系统都是采用产生式知识表示方法。</a:t>
            </a:r>
          </a:p>
        </p:txBody>
      </p:sp>
    </p:spTree>
    <p:extLst>
      <p:ext uri="{BB962C8B-B14F-4D97-AF65-F5344CB8AC3E}">
        <p14:creationId xmlns:p14="http://schemas.microsoft.com/office/powerpoint/2010/main" val="53661973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占位符 2"/>
          <p:cNvSpPr>
            <a:spLocks noGrp="1"/>
          </p:cNvSpPr>
          <p:nvPr>
            <p:ph type="body" sz="quarter" idx="13"/>
          </p:nvPr>
        </p:nvSpPr>
        <p:spPr/>
        <p:txBody>
          <a:bodyPr/>
          <a:lstStyle/>
          <a:p>
            <a:r>
              <a:rPr lang="en-US" altLang="zh-CN" dirty="0"/>
              <a:t>3</a:t>
            </a:r>
            <a:r>
              <a:rPr lang="zh-CN" altLang="en-US" dirty="0"/>
              <a:t>、自然语言处理技术分类</a:t>
            </a:r>
          </a:p>
        </p:txBody>
      </p:sp>
      <p:sp>
        <p:nvSpPr>
          <p:cNvPr id="2" name="灯片编号占位符 1"/>
          <p:cNvSpPr>
            <a:spLocks noGrp="1"/>
          </p:cNvSpPr>
          <p:nvPr>
            <p:ph type="sldNum" sz="quarter" idx="12"/>
          </p:nvPr>
        </p:nvSpPr>
        <p:spPr/>
        <p:txBody>
          <a:bodyPr/>
          <a:lstStyle/>
          <a:p>
            <a:pPr>
              <a:defRPr/>
            </a:pPr>
            <a:fld id="{FCEE2C88-6C8F-484D-AF69-578F576B1F44}" type="slidenum">
              <a:rPr lang="en-US" smtClean="0">
                <a:solidFill>
                  <a:prstClr val="white">
                    <a:lumMod val="50000"/>
                  </a:prstClr>
                </a:solidFill>
              </a:rPr>
              <a:pPr>
                <a:defRPr/>
              </a:pPr>
              <a:t>11</a:t>
            </a:fld>
            <a:endParaRPr lang="en-US" dirty="0">
              <a:solidFill>
                <a:prstClr val="white">
                  <a:lumMod val="50000"/>
                </a:prstClr>
              </a:solidFill>
            </a:endParaRPr>
          </a:p>
        </p:txBody>
      </p:sp>
      <p:sp>
        <p:nvSpPr>
          <p:cNvPr id="4" name="文本框 38"/>
          <p:cNvSpPr txBox="1">
            <a:spLocks noChangeArrowheads="1"/>
          </p:cNvSpPr>
          <p:nvPr/>
        </p:nvSpPr>
        <p:spPr bwMode="auto">
          <a:xfrm>
            <a:off x="252192" y="1271588"/>
            <a:ext cx="11219372" cy="41115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eaLnBrk="0" hangingPunct="0">
              <a:defRPr>
                <a:solidFill>
                  <a:schemeClr val="tx1"/>
                </a:solidFill>
                <a:latin typeface="Calibri" panose="020F0502020204030204" pitchFamily="34" charset="0"/>
                <a:ea typeface="宋体" panose="02010600030101010101" pitchFamily="2" charset="-122"/>
              </a:defRPr>
            </a:lvl2pPr>
            <a:lvl3pPr eaLnBrk="0" hangingPunct="0">
              <a:defRPr>
                <a:solidFill>
                  <a:schemeClr val="tx1"/>
                </a:solidFill>
                <a:latin typeface="Calibri" panose="020F0502020204030204" pitchFamily="34" charset="0"/>
                <a:ea typeface="宋体" panose="02010600030101010101" pitchFamily="2" charset="-122"/>
              </a:defRPr>
            </a:lvl3pPr>
            <a:lvl4pPr eaLnBrk="0" hangingPunct="0">
              <a:defRPr>
                <a:solidFill>
                  <a:schemeClr val="tx1"/>
                </a:solidFill>
                <a:latin typeface="Calibri" panose="020F0502020204030204" pitchFamily="34" charset="0"/>
                <a:ea typeface="宋体" panose="02010600030101010101" pitchFamily="2" charset="-122"/>
              </a:defRPr>
            </a:lvl4pPr>
            <a:lvl5pPr eaLnBrk="0" hangingPunct="0">
              <a:defRPr>
                <a:solidFill>
                  <a:schemeClr val="tx1"/>
                </a:solidFill>
                <a:latin typeface="Calibri" panose="020F0502020204030204" pitchFamily="34" charset="0"/>
                <a:ea typeface="宋体" panose="02010600030101010101" pitchFamily="2" charset="-122"/>
              </a:defRPr>
            </a:lvl5pPr>
            <a:lvl6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defTabSz="685800" eaLnBrk="1" hangingPunct="1">
              <a:lnSpc>
                <a:spcPct val="150000"/>
              </a:lnSpc>
            </a:pPr>
            <a:r>
              <a:rPr lang="zh-CN" altLang="en-US" sz="1600" dirty="0">
                <a:solidFill>
                  <a:schemeClr val="tx1">
                    <a:lumMod val="65000"/>
                    <a:lumOff val="35000"/>
                  </a:schemeClr>
                </a:solidFill>
                <a:latin typeface="+mn-ea"/>
                <a:ea typeface="+mn-ea"/>
                <a:cs typeface="+mn-ea"/>
              </a:rPr>
              <a:t>（</a:t>
            </a:r>
            <a:r>
              <a:rPr lang="en-US" altLang="zh-CN" sz="1600" dirty="0">
                <a:solidFill>
                  <a:schemeClr val="tx1">
                    <a:lumMod val="65000"/>
                    <a:lumOff val="35000"/>
                  </a:schemeClr>
                </a:solidFill>
                <a:latin typeface="+mn-ea"/>
                <a:ea typeface="+mn-ea"/>
                <a:cs typeface="+mn-ea"/>
              </a:rPr>
              <a:t>3</a:t>
            </a:r>
            <a:r>
              <a:rPr lang="zh-CN" altLang="en-US" sz="1600" dirty="0">
                <a:solidFill>
                  <a:schemeClr val="tx1">
                    <a:lumMod val="65000"/>
                    <a:lumOff val="35000"/>
                  </a:schemeClr>
                </a:solidFill>
                <a:latin typeface="+mn-ea"/>
                <a:ea typeface="+mn-ea"/>
                <a:cs typeface="+mn-ea"/>
              </a:rPr>
              <a:t>）语义网络表示方法</a:t>
            </a:r>
          </a:p>
          <a:p>
            <a:pPr defTabSz="685800" eaLnBrk="1" hangingPunct="1">
              <a:lnSpc>
                <a:spcPct val="150000"/>
              </a:lnSpc>
            </a:pPr>
            <a:r>
              <a:rPr lang="zh-CN" altLang="en-US" sz="1600" dirty="0">
                <a:solidFill>
                  <a:schemeClr val="tx1">
                    <a:lumMod val="65000"/>
                    <a:lumOff val="35000"/>
                  </a:schemeClr>
                </a:solidFill>
                <a:latin typeface="+mn-ea"/>
                <a:ea typeface="+mn-ea"/>
                <a:cs typeface="+mn-ea"/>
              </a:rPr>
              <a:t>      语义网络是知识表示中最重要的方法之一，是一种表达能力强而且灵活的知识表示方法。语义网络利用节点和带标记的边结构的有向图描述事件、概念、状况、动作及客体之间的关系。带标记的有向图能十分自然的描述客体之间的关系。</a:t>
            </a:r>
          </a:p>
          <a:p>
            <a:pPr defTabSz="685800" eaLnBrk="1" hangingPunct="1">
              <a:lnSpc>
                <a:spcPct val="150000"/>
              </a:lnSpc>
            </a:pPr>
            <a:r>
              <a:rPr lang="zh-CN" altLang="en-US" sz="1600" dirty="0">
                <a:solidFill>
                  <a:schemeClr val="tx1">
                    <a:lumMod val="65000"/>
                    <a:lumOff val="35000"/>
                  </a:schemeClr>
                </a:solidFill>
                <a:latin typeface="+mn-ea"/>
                <a:ea typeface="+mn-ea"/>
                <a:cs typeface="+mn-ea"/>
              </a:rPr>
              <a:t>语义网络由于其自然性而被广泛应用。采用语义网络表示的知识库的特征是利用带标记的有向图描述可能事件。结点表示客体、客体性质、概念、事件、状况和动作，带标记的边描述客体之间的关系。知识库的修改是通过插入和删除客体及其相关的关系实现的。采用网络表示法比较合适的领域大多数是根据非常复杂的分类进行推理的领域以及需要表示事件状况、性质以及动作之间的关系的领域。语义网络的基本形式为（节点</a:t>
            </a:r>
            <a:r>
              <a:rPr lang="en-US" altLang="zh-CN" sz="1600" dirty="0">
                <a:solidFill>
                  <a:schemeClr val="tx1">
                    <a:lumMod val="65000"/>
                    <a:lumOff val="35000"/>
                  </a:schemeClr>
                </a:solidFill>
                <a:latin typeface="+mn-ea"/>
                <a:ea typeface="+mn-ea"/>
                <a:cs typeface="+mn-ea"/>
              </a:rPr>
              <a:t>1</a:t>
            </a:r>
            <a:r>
              <a:rPr lang="zh-CN" altLang="en-US" sz="1600" dirty="0">
                <a:solidFill>
                  <a:schemeClr val="tx1">
                    <a:lumMod val="65000"/>
                    <a:lumOff val="35000"/>
                  </a:schemeClr>
                </a:solidFill>
                <a:latin typeface="+mn-ea"/>
                <a:ea typeface="+mn-ea"/>
                <a:cs typeface="+mn-ea"/>
              </a:rPr>
              <a:t>，弧，节点</a:t>
            </a:r>
            <a:r>
              <a:rPr lang="en-US" altLang="zh-CN" sz="1600" dirty="0">
                <a:solidFill>
                  <a:schemeClr val="tx1">
                    <a:lumMod val="65000"/>
                    <a:lumOff val="35000"/>
                  </a:schemeClr>
                </a:solidFill>
                <a:latin typeface="+mn-ea"/>
                <a:ea typeface="+mn-ea"/>
                <a:cs typeface="+mn-ea"/>
              </a:rPr>
              <a:t>2</a:t>
            </a:r>
            <a:r>
              <a:rPr lang="zh-CN" altLang="en-US" sz="1600" dirty="0">
                <a:solidFill>
                  <a:schemeClr val="tx1">
                    <a:lumMod val="65000"/>
                    <a:lumOff val="35000"/>
                  </a:schemeClr>
                </a:solidFill>
                <a:latin typeface="+mn-ea"/>
                <a:ea typeface="+mn-ea"/>
                <a:cs typeface="+mn-ea"/>
              </a:rPr>
              <a:t>），节点表示各种事物、概念、情况、属性、动作、状态等，每个节点可以带有若干属性，一般用框架或元组表示。此外节点还可以是一个语义子网络，形成一个多层次的嵌套结构。语义网络中的弧表示各种语义联系，指明它所连接的节点间某种语义关系。节点和弧都必须带有标示，来方便区分不同对象以及对象间各种不同的语义联系。一个语义网络的例子如图所示。</a:t>
            </a:r>
          </a:p>
          <a:p>
            <a:pPr defTabSz="685800" eaLnBrk="1" hangingPunct="1">
              <a:lnSpc>
                <a:spcPct val="150000"/>
              </a:lnSpc>
            </a:pPr>
            <a:endParaRPr lang="zh-CN" altLang="en-US" sz="1600" dirty="0">
              <a:solidFill>
                <a:schemeClr val="tx1">
                  <a:lumMod val="65000"/>
                  <a:lumOff val="35000"/>
                </a:schemeClr>
              </a:solidFill>
              <a:latin typeface="+mn-ea"/>
              <a:ea typeface="+mn-ea"/>
              <a:cs typeface="+mn-ea"/>
            </a:endParaRPr>
          </a:p>
        </p:txBody>
      </p:sp>
      <p:pic>
        <p:nvPicPr>
          <p:cNvPr id="5" name="图片 4">
            <a:extLst>
              <a:ext uri="{FF2B5EF4-FFF2-40B4-BE49-F238E27FC236}">
                <a16:creationId xmlns:a16="http://schemas.microsoft.com/office/drawing/2014/main" id="{F55E0421-C1E4-D8FD-6D4E-30831D8C3428}"/>
              </a:ext>
            </a:extLst>
          </p:cNvPr>
          <p:cNvPicPr>
            <a:picLocks noChangeAspect="1"/>
          </p:cNvPicPr>
          <p:nvPr/>
        </p:nvPicPr>
        <p:blipFill>
          <a:blip r:embed="rId2"/>
          <a:stretch>
            <a:fillRect/>
          </a:stretch>
        </p:blipFill>
        <p:spPr>
          <a:xfrm>
            <a:off x="1323523" y="4942114"/>
            <a:ext cx="5915477" cy="1572529"/>
          </a:xfrm>
          <a:prstGeom prst="rect">
            <a:avLst/>
          </a:prstGeom>
        </p:spPr>
      </p:pic>
    </p:spTree>
    <p:extLst>
      <p:ext uri="{BB962C8B-B14F-4D97-AF65-F5344CB8AC3E}">
        <p14:creationId xmlns:p14="http://schemas.microsoft.com/office/powerpoint/2010/main" val="224579270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占位符 2"/>
          <p:cNvSpPr>
            <a:spLocks noGrp="1"/>
          </p:cNvSpPr>
          <p:nvPr>
            <p:ph type="body" sz="quarter" idx="13"/>
          </p:nvPr>
        </p:nvSpPr>
        <p:spPr/>
        <p:txBody>
          <a:bodyPr/>
          <a:lstStyle/>
          <a:p>
            <a:r>
              <a:rPr lang="en-US" altLang="zh-CN" dirty="0"/>
              <a:t>3</a:t>
            </a:r>
            <a:r>
              <a:rPr lang="zh-CN" altLang="en-US" dirty="0"/>
              <a:t>、自然语言处理技术分类</a:t>
            </a:r>
          </a:p>
        </p:txBody>
      </p:sp>
      <p:sp>
        <p:nvSpPr>
          <p:cNvPr id="2" name="灯片编号占位符 1"/>
          <p:cNvSpPr>
            <a:spLocks noGrp="1"/>
          </p:cNvSpPr>
          <p:nvPr>
            <p:ph type="sldNum" sz="quarter" idx="12"/>
          </p:nvPr>
        </p:nvSpPr>
        <p:spPr/>
        <p:txBody>
          <a:bodyPr/>
          <a:lstStyle/>
          <a:p>
            <a:pPr>
              <a:defRPr/>
            </a:pPr>
            <a:fld id="{FCEE2C88-6C8F-484D-AF69-578F576B1F44}" type="slidenum">
              <a:rPr lang="en-US" smtClean="0">
                <a:solidFill>
                  <a:prstClr val="white">
                    <a:lumMod val="50000"/>
                  </a:prstClr>
                </a:solidFill>
              </a:rPr>
              <a:pPr>
                <a:defRPr/>
              </a:pPr>
              <a:t>12</a:t>
            </a:fld>
            <a:endParaRPr lang="en-US" dirty="0">
              <a:solidFill>
                <a:prstClr val="white">
                  <a:lumMod val="50000"/>
                </a:prstClr>
              </a:solidFill>
            </a:endParaRPr>
          </a:p>
        </p:txBody>
      </p:sp>
      <p:sp>
        <p:nvSpPr>
          <p:cNvPr id="4" name="文本框 38"/>
          <p:cNvSpPr txBox="1">
            <a:spLocks noChangeArrowheads="1"/>
          </p:cNvSpPr>
          <p:nvPr/>
        </p:nvSpPr>
        <p:spPr bwMode="auto">
          <a:xfrm>
            <a:off x="252192" y="1238931"/>
            <a:ext cx="11219372" cy="26803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eaLnBrk="0" hangingPunct="0">
              <a:defRPr>
                <a:solidFill>
                  <a:schemeClr val="tx1"/>
                </a:solidFill>
                <a:latin typeface="Calibri" panose="020F0502020204030204" pitchFamily="34" charset="0"/>
                <a:ea typeface="宋体" panose="02010600030101010101" pitchFamily="2" charset="-122"/>
              </a:defRPr>
            </a:lvl2pPr>
            <a:lvl3pPr eaLnBrk="0" hangingPunct="0">
              <a:defRPr>
                <a:solidFill>
                  <a:schemeClr val="tx1"/>
                </a:solidFill>
                <a:latin typeface="Calibri" panose="020F0502020204030204" pitchFamily="34" charset="0"/>
                <a:ea typeface="宋体" panose="02010600030101010101" pitchFamily="2" charset="-122"/>
              </a:defRPr>
            </a:lvl3pPr>
            <a:lvl4pPr eaLnBrk="0" hangingPunct="0">
              <a:defRPr>
                <a:solidFill>
                  <a:schemeClr val="tx1"/>
                </a:solidFill>
                <a:latin typeface="Calibri" panose="020F0502020204030204" pitchFamily="34" charset="0"/>
                <a:ea typeface="宋体" panose="02010600030101010101" pitchFamily="2" charset="-122"/>
              </a:defRPr>
            </a:lvl4pPr>
            <a:lvl5pPr eaLnBrk="0" hangingPunct="0">
              <a:defRPr>
                <a:solidFill>
                  <a:schemeClr val="tx1"/>
                </a:solidFill>
                <a:latin typeface="Calibri" panose="020F0502020204030204" pitchFamily="34" charset="0"/>
                <a:ea typeface="宋体" panose="02010600030101010101" pitchFamily="2" charset="-122"/>
              </a:defRPr>
            </a:lvl5pPr>
            <a:lvl6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defTabSz="685800" eaLnBrk="1" hangingPunct="1">
              <a:lnSpc>
                <a:spcPct val="150000"/>
              </a:lnSpc>
            </a:pPr>
            <a:r>
              <a:rPr lang="zh-CN" altLang="zh-CN" sz="1800" b="1" kern="1200" spc="1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深度学习</a:t>
            </a:r>
            <a:endParaRPr lang="en-US" altLang="zh-CN" sz="1800" b="1" kern="1200" spc="1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defTabSz="685800" eaLnBrk="1" hangingPunct="1">
              <a:lnSpc>
                <a:spcPct val="150000"/>
              </a:lnSpc>
            </a:pPr>
            <a:r>
              <a:rPr lang="zh-CN" altLang="en-US" sz="1600" dirty="0">
                <a:solidFill>
                  <a:schemeClr val="tx1">
                    <a:lumMod val="65000"/>
                    <a:lumOff val="35000"/>
                  </a:schemeClr>
                </a:solidFill>
                <a:latin typeface="+mn-ea"/>
                <a:ea typeface="+mn-ea"/>
                <a:cs typeface="+mn-ea"/>
              </a:rPr>
              <a:t>     深度学习是机器学习最重要的分支，机器学习是人工智能的一个分支。在众多的解释中，李开复在</a:t>
            </a:r>
            <a:r>
              <a:rPr lang="en-US" altLang="zh-CN" sz="1600" dirty="0">
                <a:solidFill>
                  <a:schemeClr val="tx1">
                    <a:lumMod val="65000"/>
                    <a:lumOff val="35000"/>
                  </a:schemeClr>
                </a:solidFill>
                <a:latin typeface="+mn-ea"/>
                <a:ea typeface="+mn-ea"/>
                <a:cs typeface="+mn-ea"/>
              </a:rPr>
              <a:t>《</a:t>
            </a:r>
            <a:r>
              <a:rPr lang="zh-CN" altLang="en-US" sz="1600" dirty="0">
                <a:solidFill>
                  <a:schemeClr val="tx1">
                    <a:lumMod val="65000"/>
                    <a:lumOff val="35000"/>
                  </a:schemeClr>
                </a:solidFill>
                <a:latin typeface="+mn-ea"/>
                <a:ea typeface="+mn-ea"/>
                <a:cs typeface="+mn-ea"/>
              </a:rPr>
              <a:t>人工智能</a:t>
            </a:r>
            <a:r>
              <a:rPr lang="en-US" altLang="zh-CN" sz="1600" dirty="0">
                <a:solidFill>
                  <a:schemeClr val="tx1">
                    <a:lumMod val="65000"/>
                    <a:lumOff val="35000"/>
                  </a:schemeClr>
                </a:solidFill>
                <a:latin typeface="+mn-ea"/>
                <a:ea typeface="+mn-ea"/>
                <a:cs typeface="+mn-ea"/>
              </a:rPr>
              <a:t>》</a:t>
            </a:r>
            <a:r>
              <a:rPr lang="zh-CN" altLang="en-US" sz="1600" dirty="0">
                <a:solidFill>
                  <a:schemeClr val="tx1">
                    <a:lumMod val="65000"/>
                    <a:lumOff val="35000"/>
                  </a:schemeClr>
                </a:solidFill>
                <a:latin typeface="+mn-ea"/>
                <a:ea typeface="+mn-ea"/>
                <a:cs typeface="+mn-ea"/>
              </a:rPr>
              <a:t>一书中讲的是最容易理解的，所以下面直接引用其解释，以识别图片中的汉字为例。假设深度学习要处理的信息是“水流”，而处理数据的深度学习网络是一个由管道和阀门组成的巨大水管网络。网络的入口是若干管道开口，网络的出口也是若干管道开口。这个水管网络有许多层，每一层由许多个可以控制水流流向与流量的调节阀。根据不同任务的需要，水管网络的层数、每层的调节阀数量可以有不同的变化组合。对复杂任务来说，调节阀的总数可以成千上万甚至更多。水管网络中，每一层的每个调节阀都通过水管与下一层的所有调节阀连接起来，组成一个从前到后，逐层完全连通的水流系统。如图所示。</a:t>
            </a:r>
          </a:p>
        </p:txBody>
      </p:sp>
      <p:pic>
        <p:nvPicPr>
          <p:cNvPr id="7" name="图片 6">
            <a:extLst>
              <a:ext uri="{FF2B5EF4-FFF2-40B4-BE49-F238E27FC236}">
                <a16:creationId xmlns:a16="http://schemas.microsoft.com/office/drawing/2014/main" id="{92E8FA10-2521-2534-B909-89BD6832056D}"/>
              </a:ext>
            </a:extLst>
          </p:cNvPr>
          <p:cNvPicPr>
            <a:picLocks noChangeAspect="1"/>
          </p:cNvPicPr>
          <p:nvPr/>
        </p:nvPicPr>
        <p:blipFill>
          <a:blip r:embed="rId2"/>
          <a:stretch>
            <a:fillRect/>
          </a:stretch>
        </p:blipFill>
        <p:spPr>
          <a:xfrm>
            <a:off x="2566109" y="3919280"/>
            <a:ext cx="6621433" cy="2568606"/>
          </a:xfrm>
          <a:prstGeom prst="rect">
            <a:avLst/>
          </a:prstGeom>
        </p:spPr>
      </p:pic>
    </p:spTree>
    <p:extLst>
      <p:ext uri="{BB962C8B-B14F-4D97-AF65-F5344CB8AC3E}">
        <p14:creationId xmlns:p14="http://schemas.microsoft.com/office/powerpoint/2010/main" val="91783363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占位符 2"/>
          <p:cNvSpPr>
            <a:spLocks noGrp="1"/>
          </p:cNvSpPr>
          <p:nvPr>
            <p:ph type="body" sz="quarter" idx="13"/>
          </p:nvPr>
        </p:nvSpPr>
        <p:spPr/>
        <p:txBody>
          <a:bodyPr/>
          <a:lstStyle/>
          <a:p>
            <a:r>
              <a:rPr lang="en-US" altLang="zh-CN" dirty="0"/>
              <a:t>3</a:t>
            </a:r>
            <a:r>
              <a:rPr lang="zh-CN" altLang="en-US" dirty="0"/>
              <a:t>、自然语言处理技术分类</a:t>
            </a:r>
          </a:p>
        </p:txBody>
      </p:sp>
      <p:sp>
        <p:nvSpPr>
          <p:cNvPr id="2" name="灯片编号占位符 1"/>
          <p:cNvSpPr>
            <a:spLocks noGrp="1"/>
          </p:cNvSpPr>
          <p:nvPr>
            <p:ph type="sldNum" sz="quarter" idx="12"/>
          </p:nvPr>
        </p:nvSpPr>
        <p:spPr/>
        <p:txBody>
          <a:bodyPr/>
          <a:lstStyle/>
          <a:p>
            <a:pPr>
              <a:defRPr/>
            </a:pPr>
            <a:fld id="{FCEE2C88-6C8F-484D-AF69-578F576B1F44}" type="slidenum">
              <a:rPr lang="en-US" smtClean="0">
                <a:solidFill>
                  <a:prstClr val="white">
                    <a:lumMod val="50000"/>
                  </a:prstClr>
                </a:solidFill>
              </a:rPr>
              <a:pPr>
                <a:defRPr/>
              </a:pPr>
              <a:t>13</a:t>
            </a:fld>
            <a:endParaRPr lang="en-US" dirty="0">
              <a:solidFill>
                <a:prstClr val="white">
                  <a:lumMod val="50000"/>
                </a:prstClr>
              </a:solidFill>
            </a:endParaRPr>
          </a:p>
        </p:txBody>
      </p:sp>
      <p:sp>
        <p:nvSpPr>
          <p:cNvPr id="4" name="文本框 38"/>
          <p:cNvSpPr txBox="1">
            <a:spLocks noChangeArrowheads="1"/>
          </p:cNvSpPr>
          <p:nvPr/>
        </p:nvSpPr>
        <p:spPr bwMode="auto">
          <a:xfrm>
            <a:off x="252192" y="1238931"/>
            <a:ext cx="11650450" cy="48963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eaLnBrk="0" hangingPunct="0">
              <a:defRPr>
                <a:solidFill>
                  <a:schemeClr val="tx1"/>
                </a:solidFill>
                <a:latin typeface="Calibri" panose="020F0502020204030204" pitchFamily="34" charset="0"/>
                <a:ea typeface="宋体" panose="02010600030101010101" pitchFamily="2" charset="-122"/>
              </a:defRPr>
            </a:lvl2pPr>
            <a:lvl3pPr eaLnBrk="0" hangingPunct="0">
              <a:defRPr>
                <a:solidFill>
                  <a:schemeClr val="tx1"/>
                </a:solidFill>
                <a:latin typeface="Calibri" panose="020F0502020204030204" pitchFamily="34" charset="0"/>
                <a:ea typeface="宋体" panose="02010600030101010101" pitchFamily="2" charset="-122"/>
              </a:defRPr>
            </a:lvl3pPr>
            <a:lvl4pPr eaLnBrk="0" hangingPunct="0">
              <a:defRPr>
                <a:solidFill>
                  <a:schemeClr val="tx1"/>
                </a:solidFill>
                <a:latin typeface="Calibri" panose="020F0502020204030204" pitchFamily="34" charset="0"/>
                <a:ea typeface="宋体" panose="02010600030101010101" pitchFamily="2" charset="-122"/>
              </a:defRPr>
            </a:lvl4pPr>
            <a:lvl5pPr eaLnBrk="0" hangingPunct="0">
              <a:defRPr>
                <a:solidFill>
                  <a:schemeClr val="tx1"/>
                </a:solidFill>
                <a:latin typeface="Calibri" panose="020F0502020204030204" pitchFamily="34" charset="0"/>
                <a:ea typeface="宋体" panose="02010600030101010101" pitchFamily="2" charset="-122"/>
              </a:defRPr>
            </a:lvl5pPr>
            <a:lvl6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defTabSz="685800" eaLnBrk="1" hangingPunct="1">
              <a:lnSpc>
                <a:spcPct val="150000"/>
              </a:lnSpc>
            </a:pPr>
            <a:r>
              <a:rPr lang="en-US" altLang="zh-CN" sz="1800" b="1" kern="0" dirty="0">
                <a:solidFill>
                  <a:srgbClr val="000000"/>
                </a:solidFill>
                <a:effectLst/>
                <a:latin typeface="Times New Roman" panose="02020603050405020304" pitchFamily="18" charset="0"/>
                <a:ea typeface="宋体" panose="02010600030101010101" pitchFamily="2" charset="-122"/>
              </a:rPr>
              <a:t>NLP</a:t>
            </a:r>
            <a:r>
              <a:rPr lang="zh-CN" altLang="zh-CN" sz="1800" b="1" kern="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应用技术分类</a:t>
            </a:r>
            <a:endParaRPr lang="en-US" altLang="zh-CN" sz="1800" b="1" kern="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defTabSz="685800" eaLnBrk="1" hangingPunct="1">
              <a:lnSpc>
                <a:spcPct val="150000"/>
              </a:lnSpc>
            </a:pPr>
            <a:r>
              <a:rPr lang="zh-CN" altLang="en-US" sz="1600" dirty="0">
                <a:solidFill>
                  <a:schemeClr val="tx1">
                    <a:lumMod val="65000"/>
                    <a:lumOff val="35000"/>
                  </a:schemeClr>
                </a:solidFill>
                <a:latin typeface="+mn-ea"/>
                <a:ea typeface="+mn-ea"/>
                <a:cs typeface="+mn-ea"/>
              </a:rPr>
              <a:t>（</a:t>
            </a:r>
            <a:r>
              <a:rPr lang="en-US" altLang="zh-CN" sz="1600" dirty="0">
                <a:solidFill>
                  <a:schemeClr val="tx1">
                    <a:lumMod val="65000"/>
                    <a:lumOff val="35000"/>
                  </a:schemeClr>
                </a:solidFill>
                <a:latin typeface="+mn-ea"/>
                <a:ea typeface="+mn-ea"/>
                <a:cs typeface="+mn-ea"/>
              </a:rPr>
              <a:t>1</a:t>
            </a:r>
            <a:r>
              <a:rPr lang="zh-CN" altLang="en-US" sz="1600" dirty="0">
                <a:solidFill>
                  <a:schemeClr val="tx1">
                    <a:lumMod val="65000"/>
                    <a:lumOff val="35000"/>
                  </a:schemeClr>
                </a:solidFill>
                <a:latin typeface="+mn-ea"/>
                <a:ea typeface="+mn-ea"/>
                <a:cs typeface="+mn-ea"/>
              </a:rPr>
              <a:t>）情感分析：通过计算技术对文本的主客观性、观点、情绪、极性的挖掘和分析，对文本的情感倾向做出分类判断，在评论机制的</a:t>
            </a:r>
            <a:r>
              <a:rPr lang="en-US" altLang="zh-CN" sz="1600" dirty="0">
                <a:solidFill>
                  <a:schemeClr val="tx1">
                    <a:lumMod val="65000"/>
                    <a:lumOff val="35000"/>
                  </a:schemeClr>
                </a:solidFill>
                <a:latin typeface="+mn-ea"/>
                <a:ea typeface="+mn-ea"/>
                <a:cs typeface="+mn-ea"/>
              </a:rPr>
              <a:t>APP</a:t>
            </a:r>
            <a:r>
              <a:rPr lang="zh-CN" altLang="en-US" sz="1600" dirty="0">
                <a:solidFill>
                  <a:schemeClr val="tx1">
                    <a:lumMod val="65000"/>
                    <a:lumOff val="35000"/>
                  </a:schemeClr>
                </a:solidFill>
                <a:latin typeface="+mn-ea"/>
                <a:ea typeface="+mn-ea"/>
                <a:cs typeface="+mn-ea"/>
              </a:rPr>
              <a:t>选举预测、股票预测等领域中应用较为广泛，并且在互联网舆情分析中情感分析起着举足轻重的作用。现有研究已经产生了可用于情感分析多项任务的大量技术。</a:t>
            </a:r>
            <a:endParaRPr lang="en-US" altLang="zh-CN" sz="1600" dirty="0">
              <a:solidFill>
                <a:schemeClr val="tx1">
                  <a:lumMod val="65000"/>
                  <a:lumOff val="35000"/>
                </a:schemeClr>
              </a:solidFill>
              <a:latin typeface="+mn-ea"/>
              <a:ea typeface="+mn-ea"/>
              <a:cs typeface="+mn-ea"/>
            </a:endParaRPr>
          </a:p>
          <a:p>
            <a:pPr defTabSz="685800" eaLnBrk="1" hangingPunct="1">
              <a:lnSpc>
                <a:spcPct val="150000"/>
              </a:lnSpc>
            </a:pPr>
            <a:r>
              <a:rPr lang="zh-CN" altLang="en-US" sz="1600" dirty="0">
                <a:solidFill>
                  <a:schemeClr val="tx1">
                    <a:lumMod val="65000"/>
                    <a:lumOff val="35000"/>
                  </a:schemeClr>
                </a:solidFill>
                <a:latin typeface="+mn-ea"/>
                <a:ea typeface="+mn-ea"/>
                <a:cs typeface="+mn-ea"/>
              </a:rPr>
              <a:t>（</a:t>
            </a:r>
            <a:r>
              <a:rPr lang="en-US" altLang="zh-CN" sz="1600" dirty="0">
                <a:solidFill>
                  <a:schemeClr val="tx1">
                    <a:lumMod val="65000"/>
                    <a:lumOff val="35000"/>
                  </a:schemeClr>
                </a:solidFill>
                <a:latin typeface="+mn-ea"/>
                <a:ea typeface="+mn-ea"/>
                <a:cs typeface="+mn-ea"/>
              </a:rPr>
              <a:t>2</a:t>
            </a:r>
            <a:r>
              <a:rPr lang="zh-CN" altLang="en-US" sz="1600" dirty="0">
                <a:solidFill>
                  <a:schemeClr val="tx1">
                    <a:lumMod val="65000"/>
                    <a:lumOff val="35000"/>
                  </a:schemeClr>
                </a:solidFill>
                <a:latin typeface="+mn-ea"/>
                <a:ea typeface="+mn-ea"/>
                <a:cs typeface="+mn-ea"/>
              </a:rPr>
              <a:t>）社会计算：在互联网的环境下，以现代信息技术为手段，以社会科学理论为指导，帮助人们分析社会关系，挖掘社会知识，协助社会沟通，研究社会规律，破解社会难题。主要应用于金融市场：采用社会计算方法探索金融风险和危机的动态规律；社会安全：把握舆情、引导舆论；军事方面：许多国家加大投入力度扶持军事信息化的发展。</a:t>
            </a:r>
          </a:p>
          <a:p>
            <a:pPr defTabSz="685800" eaLnBrk="1" hangingPunct="1">
              <a:lnSpc>
                <a:spcPct val="150000"/>
              </a:lnSpc>
            </a:pPr>
            <a:r>
              <a:rPr lang="zh-CN" altLang="en-US" sz="1600" dirty="0">
                <a:solidFill>
                  <a:schemeClr val="tx1">
                    <a:lumMod val="65000"/>
                    <a:lumOff val="35000"/>
                  </a:schemeClr>
                </a:solidFill>
                <a:latin typeface="+mn-ea"/>
                <a:ea typeface="+mn-ea"/>
                <a:cs typeface="+mn-ea"/>
              </a:rPr>
              <a:t>（</a:t>
            </a:r>
            <a:r>
              <a:rPr lang="en-US" altLang="zh-CN" sz="1600" dirty="0">
                <a:solidFill>
                  <a:schemeClr val="tx1">
                    <a:lumMod val="65000"/>
                    <a:lumOff val="35000"/>
                  </a:schemeClr>
                </a:solidFill>
                <a:latin typeface="+mn-ea"/>
                <a:ea typeface="+mn-ea"/>
                <a:cs typeface="+mn-ea"/>
              </a:rPr>
              <a:t>3</a:t>
            </a:r>
            <a:r>
              <a:rPr lang="zh-CN" altLang="en-US" sz="1600" dirty="0">
                <a:solidFill>
                  <a:schemeClr val="tx1">
                    <a:lumMod val="65000"/>
                    <a:lumOff val="35000"/>
                  </a:schemeClr>
                </a:solidFill>
                <a:latin typeface="+mn-ea"/>
                <a:ea typeface="+mn-ea"/>
                <a:cs typeface="+mn-ea"/>
              </a:rPr>
              <a:t>）自动文摘：运用计算机技术，依据用户需求从源文本中提取最重要的信息内容，进行精简、提炼和总结，最后生成一个精简版本。其特点是压缩性、内容完整性、可读性。</a:t>
            </a:r>
            <a:endParaRPr lang="en-US" altLang="zh-CN" sz="1600" dirty="0">
              <a:solidFill>
                <a:schemeClr val="tx1">
                  <a:lumMod val="65000"/>
                  <a:lumOff val="35000"/>
                </a:schemeClr>
              </a:solidFill>
              <a:latin typeface="+mn-ea"/>
              <a:ea typeface="+mn-ea"/>
              <a:cs typeface="+mn-ea"/>
            </a:endParaRPr>
          </a:p>
          <a:p>
            <a:pPr defTabSz="685800" eaLnBrk="1" hangingPunct="1">
              <a:lnSpc>
                <a:spcPct val="150000"/>
              </a:lnSpc>
            </a:pPr>
            <a:r>
              <a:rPr lang="zh-CN" altLang="en-US" sz="1600" dirty="0">
                <a:solidFill>
                  <a:schemeClr val="tx1">
                    <a:lumMod val="65000"/>
                    <a:lumOff val="35000"/>
                  </a:schemeClr>
                </a:solidFill>
                <a:latin typeface="+mn-ea"/>
                <a:ea typeface="+mn-ea"/>
                <a:cs typeface="+mn-ea"/>
              </a:rPr>
              <a:t>（</a:t>
            </a:r>
            <a:r>
              <a:rPr lang="en-US" altLang="zh-CN" sz="1600" dirty="0">
                <a:solidFill>
                  <a:schemeClr val="tx1">
                    <a:lumMod val="65000"/>
                    <a:lumOff val="35000"/>
                  </a:schemeClr>
                </a:solidFill>
                <a:latin typeface="+mn-ea"/>
                <a:ea typeface="+mn-ea"/>
                <a:cs typeface="+mn-ea"/>
              </a:rPr>
              <a:t>4</a:t>
            </a:r>
            <a:r>
              <a:rPr lang="zh-CN" altLang="en-US" sz="1600" dirty="0">
                <a:solidFill>
                  <a:schemeClr val="tx1">
                    <a:lumMod val="65000"/>
                    <a:lumOff val="35000"/>
                  </a:schemeClr>
                </a:solidFill>
                <a:latin typeface="+mn-ea"/>
                <a:ea typeface="+mn-ea"/>
                <a:cs typeface="+mn-ea"/>
              </a:rPr>
              <a:t>）信息抽取：从文本中抽取出特定的事实信息。这些被抽取出来的信息通常以结构化的形式直接存入数据库，可以供用户查询及进一步分析使用，为之后构建知识库、智能问答等提供数据支撑，利用自然语言处理的技术，包括命名实体识别、句法分析、篇章分析与推理以及知识库等，对文本进行深入理解和分析完成信息抽取工作。</a:t>
            </a:r>
          </a:p>
          <a:p>
            <a:pPr defTabSz="685800" eaLnBrk="1" hangingPunct="1">
              <a:lnSpc>
                <a:spcPct val="150000"/>
              </a:lnSpc>
            </a:pPr>
            <a:endParaRPr lang="zh-CN" altLang="en-US" sz="1600" dirty="0">
              <a:solidFill>
                <a:schemeClr val="tx1">
                  <a:lumMod val="65000"/>
                  <a:lumOff val="35000"/>
                </a:schemeClr>
              </a:solidFill>
              <a:latin typeface="+mn-ea"/>
              <a:ea typeface="+mn-ea"/>
              <a:cs typeface="+mn-ea"/>
            </a:endParaRPr>
          </a:p>
        </p:txBody>
      </p:sp>
    </p:spTree>
    <p:extLst>
      <p:ext uri="{BB962C8B-B14F-4D97-AF65-F5344CB8AC3E}">
        <p14:creationId xmlns:p14="http://schemas.microsoft.com/office/powerpoint/2010/main" val="17336800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占位符 2"/>
          <p:cNvSpPr>
            <a:spLocks noGrp="1"/>
          </p:cNvSpPr>
          <p:nvPr>
            <p:ph type="body" sz="quarter" idx="13"/>
          </p:nvPr>
        </p:nvSpPr>
        <p:spPr/>
        <p:txBody>
          <a:bodyPr/>
          <a:lstStyle/>
          <a:p>
            <a:r>
              <a:rPr lang="en-US" altLang="zh-CN" dirty="0"/>
              <a:t>4</a:t>
            </a:r>
            <a:r>
              <a:rPr lang="zh-CN" altLang="en-US" dirty="0"/>
              <a:t>、</a:t>
            </a:r>
            <a:r>
              <a:rPr lang="en-US" altLang="zh-CN" dirty="0"/>
              <a:t>Transformer</a:t>
            </a:r>
            <a:endParaRPr lang="zh-CN" altLang="en-US" dirty="0"/>
          </a:p>
        </p:txBody>
      </p:sp>
      <p:sp>
        <p:nvSpPr>
          <p:cNvPr id="2" name="灯片编号占位符 1"/>
          <p:cNvSpPr>
            <a:spLocks noGrp="1"/>
          </p:cNvSpPr>
          <p:nvPr>
            <p:ph type="sldNum" sz="quarter" idx="12"/>
          </p:nvPr>
        </p:nvSpPr>
        <p:spPr/>
        <p:txBody>
          <a:bodyPr/>
          <a:lstStyle/>
          <a:p>
            <a:pPr>
              <a:defRPr/>
            </a:pPr>
            <a:fld id="{FCEE2C88-6C8F-484D-AF69-578F576B1F44}" type="slidenum">
              <a:rPr lang="en-US" smtClean="0">
                <a:solidFill>
                  <a:prstClr val="white">
                    <a:lumMod val="50000"/>
                  </a:prstClr>
                </a:solidFill>
              </a:rPr>
              <a:pPr>
                <a:defRPr/>
              </a:pPr>
              <a:t>14</a:t>
            </a:fld>
            <a:endParaRPr lang="en-US" dirty="0">
              <a:solidFill>
                <a:prstClr val="white">
                  <a:lumMod val="50000"/>
                </a:prstClr>
              </a:solidFill>
            </a:endParaRPr>
          </a:p>
        </p:txBody>
      </p:sp>
      <p:sp>
        <p:nvSpPr>
          <p:cNvPr id="4" name="文本框 38"/>
          <p:cNvSpPr txBox="1">
            <a:spLocks noChangeArrowheads="1"/>
          </p:cNvSpPr>
          <p:nvPr/>
        </p:nvSpPr>
        <p:spPr bwMode="auto">
          <a:xfrm>
            <a:off x="5040086" y="74154"/>
            <a:ext cx="6431478" cy="41983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eaLnBrk="0" hangingPunct="0">
              <a:defRPr>
                <a:solidFill>
                  <a:schemeClr val="tx1"/>
                </a:solidFill>
                <a:latin typeface="Calibri" panose="020F0502020204030204" pitchFamily="34" charset="0"/>
                <a:ea typeface="宋体" panose="02010600030101010101" pitchFamily="2" charset="-122"/>
              </a:defRPr>
            </a:lvl2pPr>
            <a:lvl3pPr eaLnBrk="0" hangingPunct="0">
              <a:defRPr>
                <a:solidFill>
                  <a:schemeClr val="tx1"/>
                </a:solidFill>
                <a:latin typeface="Calibri" panose="020F0502020204030204" pitchFamily="34" charset="0"/>
                <a:ea typeface="宋体" panose="02010600030101010101" pitchFamily="2" charset="-122"/>
              </a:defRPr>
            </a:lvl3pPr>
            <a:lvl4pPr eaLnBrk="0" hangingPunct="0">
              <a:defRPr>
                <a:solidFill>
                  <a:schemeClr val="tx1"/>
                </a:solidFill>
                <a:latin typeface="Calibri" panose="020F0502020204030204" pitchFamily="34" charset="0"/>
                <a:ea typeface="宋体" panose="02010600030101010101" pitchFamily="2" charset="-122"/>
              </a:defRPr>
            </a:lvl4pPr>
            <a:lvl5pPr eaLnBrk="0" hangingPunct="0">
              <a:defRPr>
                <a:solidFill>
                  <a:schemeClr val="tx1"/>
                </a:solidFill>
                <a:latin typeface="Calibri" panose="020F0502020204030204" pitchFamily="34" charset="0"/>
                <a:ea typeface="宋体" panose="02010600030101010101" pitchFamily="2" charset="-122"/>
              </a:defRPr>
            </a:lvl5pPr>
            <a:lvl6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defTabSz="685800" eaLnBrk="1" hangingPunct="1">
              <a:lnSpc>
                <a:spcPct val="150000"/>
              </a:lnSpc>
            </a:pPr>
            <a:r>
              <a:rPr lang="zh-CN" altLang="en-US" dirty="0">
                <a:solidFill>
                  <a:schemeClr val="tx1">
                    <a:lumMod val="65000"/>
                    <a:lumOff val="35000"/>
                  </a:schemeClr>
                </a:solidFill>
                <a:latin typeface="+mn-ea"/>
                <a:ea typeface="+mn-ea"/>
                <a:cs typeface="+mn-ea"/>
              </a:rPr>
              <a:t>    首先介绍</a:t>
            </a:r>
            <a:r>
              <a:rPr lang="en-US" altLang="zh-CN" dirty="0">
                <a:solidFill>
                  <a:schemeClr val="tx1">
                    <a:lumMod val="65000"/>
                    <a:lumOff val="35000"/>
                  </a:schemeClr>
                </a:solidFill>
                <a:latin typeface="+mn-ea"/>
                <a:ea typeface="+mn-ea"/>
                <a:cs typeface="+mn-ea"/>
              </a:rPr>
              <a:t>Transformer</a:t>
            </a:r>
            <a:r>
              <a:rPr lang="zh-CN" altLang="en-US" dirty="0">
                <a:solidFill>
                  <a:schemeClr val="tx1">
                    <a:lumMod val="65000"/>
                    <a:lumOff val="35000"/>
                  </a:schemeClr>
                </a:solidFill>
                <a:latin typeface="+mn-ea"/>
                <a:ea typeface="+mn-ea"/>
                <a:cs typeface="+mn-ea"/>
              </a:rPr>
              <a:t>的整体结构，如图所示，是</a:t>
            </a:r>
            <a:r>
              <a:rPr lang="en-US" altLang="zh-CN" dirty="0">
                <a:solidFill>
                  <a:schemeClr val="tx1">
                    <a:lumMod val="65000"/>
                    <a:lumOff val="35000"/>
                  </a:schemeClr>
                </a:solidFill>
                <a:latin typeface="+mn-ea"/>
                <a:ea typeface="+mn-ea"/>
                <a:cs typeface="+mn-ea"/>
              </a:rPr>
              <a:t>Transformer</a:t>
            </a:r>
            <a:r>
              <a:rPr lang="zh-CN" altLang="en-US" dirty="0">
                <a:solidFill>
                  <a:schemeClr val="tx1">
                    <a:lumMod val="65000"/>
                    <a:lumOff val="35000"/>
                  </a:schemeClr>
                </a:solidFill>
                <a:latin typeface="+mn-ea"/>
                <a:ea typeface="+mn-ea"/>
                <a:cs typeface="+mn-ea"/>
              </a:rPr>
              <a:t>用于中英文翻译的整体结构。可以看到，</a:t>
            </a:r>
            <a:r>
              <a:rPr lang="en-US" altLang="zh-CN" dirty="0">
                <a:solidFill>
                  <a:schemeClr val="tx1">
                    <a:lumMod val="65000"/>
                    <a:lumOff val="35000"/>
                  </a:schemeClr>
                </a:solidFill>
                <a:latin typeface="+mn-ea"/>
                <a:ea typeface="+mn-ea"/>
                <a:cs typeface="+mn-ea"/>
              </a:rPr>
              <a:t>Transformer</a:t>
            </a:r>
            <a:r>
              <a:rPr lang="zh-CN" altLang="en-US" dirty="0">
                <a:solidFill>
                  <a:schemeClr val="tx1">
                    <a:lumMod val="65000"/>
                    <a:lumOff val="35000"/>
                  </a:schemeClr>
                </a:solidFill>
                <a:latin typeface="+mn-ea"/>
                <a:ea typeface="+mn-ea"/>
                <a:cs typeface="+mn-ea"/>
              </a:rPr>
              <a:t>由编码（</a:t>
            </a:r>
            <a:r>
              <a:rPr lang="en-US" altLang="zh-CN" dirty="0">
                <a:solidFill>
                  <a:schemeClr val="tx1">
                    <a:lumMod val="65000"/>
                    <a:lumOff val="35000"/>
                  </a:schemeClr>
                </a:solidFill>
                <a:latin typeface="+mn-ea"/>
                <a:ea typeface="+mn-ea"/>
                <a:cs typeface="+mn-ea"/>
              </a:rPr>
              <a:t>Encoder</a:t>
            </a:r>
            <a:r>
              <a:rPr lang="zh-CN" altLang="en-US" dirty="0">
                <a:solidFill>
                  <a:schemeClr val="tx1">
                    <a:lumMod val="65000"/>
                    <a:lumOff val="35000"/>
                  </a:schemeClr>
                </a:solidFill>
                <a:latin typeface="+mn-ea"/>
                <a:ea typeface="+mn-ea"/>
                <a:cs typeface="+mn-ea"/>
              </a:rPr>
              <a:t>）和解码（</a:t>
            </a:r>
            <a:r>
              <a:rPr lang="en-US" altLang="zh-CN" dirty="0">
                <a:solidFill>
                  <a:schemeClr val="tx1">
                    <a:lumMod val="65000"/>
                    <a:lumOff val="35000"/>
                  </a:schemeClr>
                </a:solidFill>
                <a:latin typeface="+mn-ea"/>
                <a:ea typeface="+mn-ea"/>
                <a:cs typeface="+mn-ea"/>
              </a:rPr>
              <a:t>Decoder</a:t>
            </a:r>
            <a:r>
              <a:rPr lang="zh-CN" altLang="en-US" dirty="0">
                <a:solidFill>
                  <a:schemeClr val="tx1">
                    <a:lumMod val="65000"/>
                    <a:lumOff val="35000"/>
                  </a:schemeClr>
                </a:solidFill>
                <a:latin typeface="+mn-ea"/>
                <a:ea typeface="+mn-ea"/>
                <a:cs typeface="+mn-ea"/>
              </a:rPr>
              <a:t>）两个部分组成，</a:t>
            </a:r>
            <a:r>
              <a:rPr lang="en-US" altLang="zh-CN" dirty="0">
                <a:solidFill>
                  <a:schemeClr val="tx1">
                    <a:lumMod val="65000"/>
                    <a:lumOff val="35000"/>
                  </a:schemeClr>
                </a:solidFill>
                <a:latin typeface="+mn-ea"/>
                <a:ea typeface="+mn-ea"/>
                <a:cs typeface="+mn-ea"/>
              </a:rPr>
              <a:t>Encoder</a:t>
            </a:r>
            <a:r>
              <a:rPr lang="zh-CN" altLang="en-US" dirty="0">
                <a:solidFill>
                  <a:schemeClr val="tx1">
                    <a:lumMod val="65000"/>
                    <a:lumOff val="35000"/>
                  </a:schemeClr>
                </a:solidFill>
                <a:latin typeface="+mn-ea"/>
                <a:ea typeface="+mn-ea"/>
                <a:cs typeface="+mn-ea"/>
              </a:rPr>
              <a:t>和</a:t>
            </a:r>
            <a:r>
              <a:rPr lang="en-US" altLang="zh-CN" dirty="0">
                <a:solidFill>
                  <a:schemeClr val="tx1">
                    <a:lumMod val="65000"/>
                    <a:lumOff val="35000"/>
                  </a:schemeClr>
                </a:solidFill>
                <a:latin typeface="+mn-ea"/>
                <a:ea typeface="+mn-ea"/>
                <a:cs typeface="+mn-ea"/>
              </a:rPr>
              <a:t>Decoder</a:t>
            </a:r>
            <a:r>
              <a:rPr lang="zh-CN" altLang="en-US" dirty="0">
                <a:solidFill>
                  <a:schemeClr val="tx1">
                    <a:lumMod val="65000"/>
                    <a:lumOff val="35000"/>
                  </a:schemeClr>
                </a:solidFill>
                <a:latin typeface="+mn-ea"/>
                <a:ea typeface="+mn-ea"/>
                <a:cs typeface="+mn-ea"/>
              </a:rPr>
              <a:t>都包含</a:t>
            </a:r>
            <a:r>
              <a:rPr lang="en-US" altLang="zh-CN" dirty="0">
                <a:solidFill>
                  <a:schemeClr val="tx1">
                    <a:lumMod val="65000"/>
                    <a:lumOff val="35000"/>
                  </a:schemeClr>
                </a:solidFill>
                <a:latin typeface="+mn-ea"/>
                <a:ea typeface="+mn-ea"/>
                <a:cs typeface="+mn-ea"/>
              </a:rPr>
              <a:t>6</a:t>
            </a:r>
            <a:r>
              <a:rPr lang="zh-CN" altLang="en-US" dirty="0">
                <a:solidFill>
                  <a:schemeClr val="tx1">
                    <a:lumMod val="65000"/>
                    <a:lumOff val="35000"/>
                  </a:schemeClr>
                </a:solidFill>
                <a:latin typeface="+mn-ea"/>
                <a:ea typeface="+mn-ea"/>
                <a:cs typeface="+mn-ea"/>
              </a:rPr>
              <a:t>个块（</a:t>
            </a:r>
            <a:r>
              <a:rPr lang="en-US" altLang="zh-CN" dirty="0">
                <a:solidFill>
                  <a:schemeClr val="tx1">
                    <a:lumMod val="65000"/>
                    <a:lumOff val="35000"/>
                  </a:schemeClr>
                </a:solidFill>
                <a:latin typeface="+mn-ea"/>
                <a:ea typeface="+mn-ea"/>
                <a:cs typeface="+mn-ea"/>
              </a:rPr>
              <a:t>Block</a:t>
            </a:r>
            <a:r>
              <a:rPr lang="zh-CN" altLang="en-US" dirty="0">
                <a:solidFill>
                  <a:schemeClr val="tx1">
                    <a:lumMod val="65000"/>
                    <a:lumOff val="35000"/>
                  </a:schemeClr>
                </a:solidFill>
                <a:latin typeface="+mn-ea"/>
                <a:ea typeface="+mn-ea"/>
                <a:cs typeface="+mn-ea"/>
              </a:rPr>
              <a:t>）。</a:t>
            </a:r>
            <a:r>
              <a:rPr lang="en-US" altLang="zh-CN" dirty="0">
                <a:solidFill>
                  <a:schemeClr val="tx1">
                    <a:lumMod val="65000"/>
                    <a:lumOff val="35000"/>
                  </a:schemeClr>
                </a:solidFill>
                <a:latin typeface="+mn-ea"/>
                <a:ea typeface="+mn-ea"/>
                <a:cs typeface="+mn-ea"/>
              </a:rPr>
              <a:t>Transformer</a:t>
            </a:r>
            <a:r>
              <a:rPr lang="zh-CN" altLang="en-US" dirty="0">
                <a:solidFill>
                  <a:schemeClr val="tx1">
                    <a:lumMod val="65000"/>
                    <a:lumOff val="35000"/>
                  </a:schemeClr>
                </a:solidFill>
                <a:latin typeface="+mn-ea"/>
                <a:ea typeface="+mn-ea"/>
                <a:cs typeface="+mn-ea"/>
              </a:rPr>
              <a:t>的工作流程大体如下：</a:t>
            </a:r>
          </a:p>
          <a:p>
            <a:pPr marL="171450" indent="-171450" defTabSz="685800" eaLnBrk="1" hangingPunct="1">
              <a:lnSpc>
                <a:spcPct val="150000"/>
              </a:lnSpc>
              <a:buFont typeface="Arial" pitchFamily="34" charset="0"/>
              <a:buChar char="•"/>
            </a:pPr>
            <a:r>
              <a:rPr lang="zh-CN" altLang="en-US" dirty="0">
                <a:solidFill>
                  <a:schemeClr val="tx1">
                    <a:lumMod val="65000"/>
                    <a:lumOff val="35000"/>
                  </a:schemeClr>
                </a:solidFill>
                <a:latin typeface="+mn-ea"/>
                <a:ea typeface="+mn-ea"/>
                <a:cs typeface="+mn-ea"/>
              </a:rPr>
              <a:t>第一步：获取输入句子的每一个单词的表示向量</a:t>
            </a:r>
            <a:r>
              <a:rPr lang="en-US" altLang="zh-CN" dirty="0">
                <a:solidFill>
                  <a:schemeClr val="tx1">
                    <a:lumMod val="65000"/>
                    <a:lumOff val="35000"/>
                  </a:schemeClr>
                </a:solidFill>
                <a:latin typeface="+mn-ea"/>
                <a:ea typeface="+mn-ea"/>
                <a:cs typeface="+mn-ea"/>
              </a:rPr>
              <a:t>X</a:t>
            </a:r>
            <a:r>
              <a:rPr lang="zh-CN" altLang="en-US" dirty="0">
                <a:solidFill>
                  <a:schemeClr val="tx1">
                    <a:lumMod val="65000"/>
                    <a:lumOff val="35000"/>
                  </a:schemeClr>
                </a:solidFill>
                <a:latin typeface="+mn-ea"/>
                <a:ea typeface="+mn-ea"/>
                <a:cs typeface="+mn-ea"/>
              </a:rPr>
              <a:t>，</a:t>
            </a:r>
            <a:r>
              <a:rPr lang="en-US" altLang="zh-CN" dirty="0">
                <a:solidFill>
                  <a:schemeClr val="tx1">
                    <a:lumMod val="65000"/>
                    <a:lumOff val="35000"/>
                  </a:schemeClr>
                </a:solidFill>
                <a:latin typeface="+mn-ea"/>
                <a:ea typeface="+mn-ea"/>
                <a:cs typeface="+mn-ea"/>
              </a:rPr>
              <a:t>X</a:t>
            </a:r>
            <a:r>
              <a:rPr lang="zh-CN" altLang="en-US" dirty="0">
                <a:solidFill>
                  <a:schemeClr val="tx1">
                    <a:lumMod val="65000"/>
                    <a:lumOff val="35000"/>
                  </a:schemeClr>
                </a:solidFill>
                <a:latin typeface="+mn-ea"/>
                <a:ea typeface="+mn-ea"/>
                <a:cs typeface="+mn-ea"/>
              </a:rPr>
              <a:t>由单词的词向量（</a:t>
            </a:r>
            <a:r>
              <a:rPr lang="en-US" altLang="zh-CN" dirty="0">
                <a:solidFill>
                  <a:schemeClr val="tx1">
                    <a:lumMod val="65000"/>
                    <a:lumOff val="35000"/>
                  </a:schemeClr>
                </a:solidFill>
                <a:latin typeface="+mn-ea"/>
                <a:ea typeface="+mn-ea"/>
                <a:cs typeface="+mn-ea"/>
              </a:rPr>
              <a:t>Embedding</a:t>
            </a:r>
            <a:r>
              <a:rPr lang="zh-CN" altLang="en-US" dirty="0">
                <a:solidFill>
                  <a:schemeClr val="tx1">
                    <a:lumMod val="65000"/>
                    <a:lumOff val="35000"/>
                  </a:schemeClr>
                </a:solidFill>
                <a:latin typeface="+mn-ea"/>
                <a:ea typeface="+mn-ea"/>
                <a:cs typeface="+mn-ea"/>
              </a:rPr>
              <a:t>）（词向量就是从原始数据提取出来的特征（</a:t>
            </a:r>
            <a:r>
              <a:rPr lang="en-US" altLang="zh-CN" dirty="0">
                <a:solidFill>
                  <a:schemeClr val="tx1">
                    <a:lumMod val="65000"/>
                    <a:lumOff val="35000"/>
                  </a:schemeClr>
                </a:solidFill>
                <a:latin typeface="+mn-ea"/>
                <a:ea typeface="+mn-ea"/>
                <a:cs typeface="+mn-ea"/>
              </a:rPr>
              <a:t>Feature</a:t>
            </a:r>
            <a:r>
              <a:rPr lang="zh-CN" altLang="en-US" dirty="0">
                <a:solidFill>
                  <a:schemeClr val="tx1">
                    <a:lumMod val="65000"/>
                    <a:lumOff val="35000"/>
                  </a:schemeClr>
                </a:solidFill>
                <a:latin typeface="+mn-ea"/>
                <a:ea typeface="+mn-ea"/>
                <a:cs typeface="+mn-ea"/>
              </a:rPr>
              <a:t>））和单词位置的词向量相加得到。</a:t>
            </a:r>
            <a:endParaRPr lang="en-US" altLang="zh-CN" dirty="0">
              <a:solidFill>
                <a:schemeClr val="tx1">
                  <a:lumMod val="65000"/>
                  <a:lumOff val="35000"/>
                </a:schemeClr>
              </a:solidFill>
              <a:latin typeface="+mn-ea"/>
              <a:ea typeface="+mn-ea"/>
              <a:cs typeface="+mn-ea"/>
            </a:endParaRPr>
          </a:p>
          <a:p>
            <a:pPr marL="171450" indent="-171450" defTabSz="685800" eaLnBrk="1" hangingPunct="1">
              <a:lnSpc>
                <a:spcPct val="150000"/>
              </a:lnSpc>
              <a:buFont typeface="Arial" pitchFamily="34" charset="0"/>
              <a:buChar char="•"/>
            </a:pPr>
            <a:r>
              <a:rPr lang="zh-CN" altLang="en-US" dirty="0">
                <a:solidFill>
                  <a:schemeClr val="tx1">
                    <a:lumMod val="65000"/>
                    <a:lumOff val="35000"/>
                  </a:schemeClr>
                </a:solidFill>
                <a:latin typeface="+mn-ea"/>
                <a:ea typeface="+mn-ea"/>
                <a:cs typeface="+mn-ea"/>
              </a:rPr>
              <a:t>第二步：将得到的单词表示向量矩阵。</a:t>
            </a:r>
          </a:p>
          <a:p>
            <a:pPr marL="171450" indent="-171450" defTabSz="685800" eaLnBrk="1" hangingPunct="1">
              <a:lnSpc>
                <a:spcPct val="150000"/>
              </a:lnSpc>
              <a:buFont typeface="Arial" pitchFamily="34" charset="0"/>
              <a:buChar char="•"/>
            </a:pPr>
            <a:endParaRPr lang="zh-CN" altLang="en-US" dirty="0">
              <a:solidFill>
                <a:schemeClr val="tx1">
                  <a:lumMod val="65000"/>
                  <a:lumOff val="35000"/>
                </a:schemeClr>
              </a:solidFill>
              <a:latin typeface="+mn-ea"/>
              <a:ea typeface="+mn-ea"/>
              <a:cs typeface="+mn-ea"/>
            </a:endParaRPr>
          </a:p>
        </p:txBody>
      </p:sp>
      <p:pic>
        <p:nvPicPr>
          <p:cNvPr id="6" name="图片 5">
            <a:extLst>
              <a:ext uri="{FF2B5EF4-FFF2-40B4-BE49-F238E27FC236}">
                <a16:creationId xmlns:a16="http://schemas.microsoft.com/office/drawing/2014/main" id="{D1AA9809-34C8-4791-4B7C-62AA2A049140}"/>
              </a:ext>
            </a:extLst>
          </p:cNvPr>
          <p:cNvPicPr>
            <a:picLocks noChangeAspect="1"/>
          </p:cNvPicPr>
          <p:nvPr/>
        </p:nvPicPr>
        <p:blipFill>
          <a:blip r:embed="rId2"/>
          <a:stretch>
            <a:fillRect/>
          </a:stretch>
        </p:blipFill>
        <p:spPr>
          <a:xfrm>
            <a:off x="252192" y="1565160"/>
            <a:ext cx="4417779" cy="4672353"/>
          </a:xfrm>
          <a:prstGeom prst="rect">
            <a:avLst/>
          </a:prstGeom>
        </p:spPr>
      </p:pic>
    </p:spTree>
    <p:extLst>
      <p:ext uri="{BB962C8B-B14F-4D97-AF65-F5344CB8AC3E}">
        <p14:creationId xmlns:p14="http://schemas.microsoft.com/office/powerpoint/2010/main" val="329592024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占位符 2"/>
          <p:cNvSpPr>
            <a:spLocks noGrp="1"/>
          </p:cNvSpPr>
          <p:nvPr>
            <p:ph type="body" sz="quarter" idx="13"/>
          </p:nvPr>
        </p:nvSpPr>
        <p:spPr/>
        <p:txBody>
          <a:bodyPr/>
          <a:lstStyle/>
          <a:p>
            <a:r>
              <a:rPr lang="en-US" altLang="zh-CN" dirty="0"/>
              <a:t>4</a:t>
            </a:r>
            <a:r>
              <a:rPr lang="zh-CN" altLang="en-US" dirty="0"/>
              <a:t>、</a:t>
            </a:r>
            <a:r>
              <a:rPr lang="en-US" altLang="zh-CN" dirty="0"/>
              <a:t>Transformer</a:t>
            </a:r>
            <a:endParaRPr lang="zh-CN" altLang="en-US" dirty="0"/>
          </a:p>
        </p:txBody>
      </p:sp>
      <p:sp>
        <p:nvSpPr>
          <p:cNvPr id="2" name="灯片编号占位符 1"/>
          <p:cNvSpPr>
            <a:spLocks noGrp="1"/>
          </p:cNvSpPr>
          <p:nvPr>
            <p:ph type="sldNum" sz="quarter" idx="12"/>
          </p:nvPr>
        </p:nvSpPr>
        <p:spPr/>
        <p:txBody>
          <a:bodyPr/>
          <a:lstStyle/>
          <a:p>
            <a:pPr>
              <a:defRPr/>
            </a:pPr>
            <a:fld id="{FCEE2C88-6C8F-484D-AF69-578F576B1F44}" type="slidenum">
              <a:rPr lang="en-US" smtClean="0">
                <a:solidFill>
                  <a:prstClr val="white">
                    <a:lumMod val="50000"/>
                  </a:prstClr>
                </a:solidFill>
              </a:rPr>
              <a:pPr>
                <a:defRPr/>
              </a:pPr>
              <a:t>15</a:t>
            </a:fld>
            <a:endParaRPr lang="en-US" dirty="0">
              <a:solidFill>
                <a:prstClr val="white">
                  <a:lumMod val="50000"/>
                </a:prstClr>
              </a:solidFill>
            </a:endParaRPr>
          </a:p>
        </p:txBody>
      </p:sp>
      <p:sp>
        <p:nvSpPr>
          <p:cNvPr id="4" name="文本框 38"/>
          <p:cNvSpPr txBox="1">
            <a:spLocks noChangeArrowheads="1"/>
          </p:cNvSpPr>
          <p:nvPr/>
        </p:nvSpPr>
        <p:spPr bwMode="auto">
          <a:xfrm>
            <a:off x="5040086" y="2000922"/>
            <a:ext cx="6431478" cy="37828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eaLnBrk="0" hangingPunct="0">
              <a:defRPr>
                <a:solidFill>
                  <a:schemeClr val="tx1"/>
                </a:solidFill>
                <a:latin typeface="Calibri" panose="020F0502020204030204" pitchFamily="34" charset="0"/>
                <a:ea typeface="宋体" panose="02010600030101010101" pitchFamily="2" charset="-122"/>
              </a:defRPr>
            </a:lvl2pPr>
            <a:lvl3pPr eaLnBrk="0" hangingPunct="0">
              <a:defRPr>
                <a:solidFill>
                  <a:schemeClr val="tx1"/>
                </a:solidFill>
                <a:latin typeface="Calibri" panose="020F0502020204030204" pitchFamily="34" charset="0"/>
                <a:ea typeface="宋体" panose="02010600030101010101" pitchFamily="2" charset="-122"/>
              </a:defRPr>
            </a:lvl3pPr>
            <a:lvl4pPr eaLnBrk="0" hangingPunct="0">
              <a:defRPr>
                <a:solidFill>
                  <a:schemeClr val="tx1"/>
                </a:solidFill>
                <a:latin typeface="Calibri" panose="020F0502020204030204" pitchFamily="34" charset="0"/>
                <a:ea typeface="宋体" panose="02010600030101010101" pitchFamily="2" charset="-122"/>
              </a:defRPr>
            </a:lvl4pPr>
            <a:lvl5pPr eaLnBrk="0" hangingPunct="0">
              <a:defRPr>
                <a:solidFill>
                  <a:schemeClr val="tx1"/>
                </a:solidFill>
                <a:latin typeface="Calibri" panose="020F0502020204030204" pitchFamily="34" charset="0"/>
                <a:ea typeface="宋体" panose="02010600030101010101" pitchFamily="2" charset="-122"/>
              </a:defRPr>
            </a:lvl5pPr>
            <a:lvl6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defTabSz="685800" eaLnBrk="1" hangingPunct="1">
              <a:lnSpc>
                <a:spcPct val="150000"/>
              </a:lnSpc>
            </a:pPr>
            <a:r>
              <a:rPr lang="zh-CN" altLang="en-US" dirty="0">
                <a:solidFill>
                  <a:schemeClr val="tx1">
                    <a:lumMod val="65000"/>
                    <a:lumOff val="35000"/>
                  </a:schemeClr>
                </a:solidFill>
                <a:latin typeface="+mn-ea"/>
                <a:ea typeface="+mn-ea"/>
                <a:cs typeface="+mn-ea"/>
              </a:rPr>
              <a:t>第三步：将</a:t>
            </a:r>
            <a:r>
              <a:rPr lang="en-US" altLang="zh-CN" dirty="0">
                <a:solidFill>
                  <a:schemeClr val="tx1">
                    <a:lumMod val="65000"/>
                    <a:lumOff val="35000"/>
                  </a:schemeClr>
                </a:solidFill>
                <a:latin typeface="+mn-ea"/>
                <a:ea typeface="+mn-ea"/>
                <a:cs typeface="+mn-ea"/>
              </a:rPr>
              <a:t>Encoder</a:t>
            </a:r>
            <a:r>
              <a:rPr lang="zh-CN" altLang="en-US" dirty="0">
                <a:solidFill>
                  <a:schemeClr val="tx1">
                    <a:lumMod val="65000"/>
                    <a:lumOff val="35000"/>
                  </a:schemeClr>
                </a:solidFill>
                <a:latin typeface="+mn-ea"/>
                <a:ea typeface="+mn-ea"/>
                <a:cs typeface="+mn-ea"/>
              </a:rPr>
              <a:t>输出的编码信息矩阵</a:t>
            </a:r>
            <a:r>
              <a:rPr lang="en-US" altLang="zh-CN" dirty="0">
                <a:solidFill>
                  <a:schemeClr val="tx1">
                    <a:lumMod val="65000"/>
                    <a:lumOff val="35000"/>
                  </a:schemeClr>
                </a:solidFill>
                <a:latin typeface="+mn-ea"/>
                <a:ea typeface="+mn-ea"/>
                <a:cs typeface="+mn-ea"/>
              </a:rPr>
              <a:t>C</a:t>
            </a:r>
            <a:r>
              <a:rPr lang="zh-CN" altLang="en-US" dirty="0">
                <a:solidFill>
                  <a:schemeClr val="tx1">
                    <a:lumMod val="65000"/>
                    <a:lumOff val="35000"/>
                  </a:schemeClr>
                </a:solidFill>
                <a:latin typeface="+mn-ea"/>
                <a:ea typeface="+mn-ea"/>
                <a:cs typeface="+mn-ea"/>
              </a:rPr>
              <a:t>传递到</a:t>
            </a:r>
            <a:r>
              <a:rPr lang="en-US" altLang="zh-CN" dirty="0">
                <a:solidFill>
                  <a:schemeClr val="tx1">
                    <a:lumMod val="65000"/>
                    <a:lumOff val="35000"/>
                  </a:schemeClr>
                </a:solidFill>
                <a:latin typeface="+mn-ea"/>
                <a:ea typeface="+mn-ea"/>
                <a:cs typeface="+mn-ea"/>
              </a:rPr>
              <a:t>Decoder</a:t>
            </a:r>
            <a:r>
              <a:rPr lang="zh-CN" altLang="en-US" dirty="0">
                <a:solidFill>
                  <a:schemeClr val="tx1">
                    <a:lumMod val="65000"/>
                    <a:lumOff val="35000"/>
                  </a:schemeClr>
                </a:solidFill>
                <a:latin typeface="+mn-ea"/>
                <a:ea typeface="+mn-ea"/>
                <a:cs typeface="+mn-ea"/>
              </a:rPr>
              <a:t>中，</a:t>
            </a:r>
            <a:r>
              <a:rPr lang="en-US" altLang="zh-CN" dirty="0">
                <a:solidFill>
                  <a:schemeClr val="tx1">
                    <a:lumMod val="65000"/>
                    <a:lumOff val="35000"/>
                  </a:schemeClr>
                </a:solidFill>
                <a:latin typeface="+mn-ea"/>
                <a:ea typeface="+mn-ea"/>
                <a:cs typeface="+mn-ea"/>
              </a:rPr>
              <a:t>Decoder</a:t>
            </a:r>
            <a:r>
              <a:rPr lang="zh-CN" altLang="en-US" dirty="0">
                <a:solidFill>
                  <a:schemeClr val="tx1">
                    <a:lumMod val="65000"/>
                    <a:lumOff val="35000"/>
                  </a:schemeClr>
                </a:solidFill>
                <a:latin typeface="+mn-ea"/>
                <a:ea typeface="+mn-ea"/>
                <a:cs typeface="+mn-ea"/>
              </a:rPr>
              <a:t>依次会根据当前翻译过的单词</a:t>
            </a:r>
            <a:r>
              <a:rPr lang="en-US" altLang="zh-CN" dirty="0">
                <a:solidFill>
                  <a:schemeClr val="tx1">
                    <a:lumMod val="65000"/>
                    <a:lumOff val="35000"/>
                  </a:schemeClr>
                </a:solidFill>
                <a:latin typeface="+mn-ea"/>
                <a:ea typeface="+mn-ea"/>
                <a:cs typeface="+mn-ea"/>
              </a:rPr>
              <a:t>1~i</a:t>
            </a:r>
            <a:r>
              <a:rPr lang="zh-CN" altLang="en-US" dirty="0">
                <a:solidFill>
                  <a:schemeClr val="tx1">
                    <a:lumMod val="65000"/>
                    <a:lumOff val="35000"/>
                  </a:schemeClr>
                </a:solidFill>
                <a:latin typeface="+mn-ea"/>
                <a:ea typeface="+mn-ea"/>
                <a:cs typeface="+mn-ea"/>
              </a:rPr>
              <a:t>翻译下一个单词</a:t>
            </a:r>
            <a:r>
              <a:rPr lang="en-US" altLang="zh-CN" dirty="0">
                <a:solidFill>
                  <a:schemeClr val="tx1">
                    <a:lumMod val="65000"/>
                    <a:lumOff val="35000"/>
                  </a:schemeClr>
                </a:solidFill>
                <a:latin typeface="+mn-ea"/>
                <a:ea typeface="+mn-ea"/>
                <a:cs typeface="+mn-ea"/>
              </a:rPr>
              <a:t>i+1</a:t>
            </a:r>
            <a:r>
              <a:rPr lang="zh-CN" altLang="en-US" dirty="0">
                <a:solidFill>
                  <a:schemeClr val="tx1">
                    <a:lumMod val="65000"/>
                    <a:lumOff val="35000"/>
                  </a:schemeClr>
                </a:solidFill>
                <a:latin typeface="+mn-ea"/>
                <a:ea typeface="+mn-ea"/>
                <a:cs typeface="+mn-ea"/>
              </a:rPr>
              <a:t>，如图</a:t>
            </a:r>
            <a:r>
              <a:rPr lang="en-US" altLang="zh-CN" dirty="0">
                <a:solidFill>
                  <a:schemeClr val="tx1">
                    <a:lumMod val="65000"/>
                    <a:lumOff val="35000"/>
                  </a:schemeClr>
                </a:solidFill>
                <a:latin typeface="+mn-ea"/>
                <a:ea typeface="+mn-ea"/>
                <a:cs typeface="+mn-ea"/>
              </a:rPr>
              <a:t>9-10</a:t>
            </a:r>
            <a:r>
              <a:rPr lang="zh-CN" altLang="en-US" dirty="0">
                <a:solidFill>
                  <a:schemeClr val="tx1">
                    <a:lumMod val="65000"/>
                    <a:lumOff val="35000"/>
                  </a:schemeClr>
                </a:solidFill>
                <a:latin typeface="+mn-ea"/>
                <a:ea typeface="+mn-ea"/>
                <a:cs typeface="+mn-ea"/>
              </a:rPr>
              <a:t>所示。在使用的过程中，翻译到单词</a:t>
            </a:r>
            <a:r>
              <a:rPr lang="en-US" altLang="zh-CN" dirty="0">
                <a:solidFill>
                  <a:schemeClr val="tx1">
                    <a:lumMod val="65000"/>
                    <a:lumOff val="35000"/>
                  </a:schemeClr>
                </a:solidFill>
                <a:latin typeface="+mn-ea"/>
                <a:ea typeface="+mn-ea"/>
                <a:cs typeface="+mn-ea"/>
              </a:rPr>
              <a:t>i+1</a:t>
            </a:r>
            <a:r>
              <a:rPr lang="zh-CN" altLang="en-US" dirty="0">
                <a:solidFill>
                  <a:schemeClr val="tx1">
                    <a:lumMod val="65000"/>
                    <a:lumOff val="35000"/>
                  </a:schemeClr>
                </a:solidFill>
                <a:latin typeface="+mn-ea"/>
                <a:ea typeface="+mn-ea"/>
                <a:cs typeface="+mn-ea"/>
              </a:rPr>
              <a:t>的时候需要通过掩码（</a:t>
            </a:r>
            <a:r>
              <a:rPr lang="en-US" altLang="zh-CN" dirty="0">
                <a:solidFill>
                  <a:schemeClr val="tx1">
                    <a:lumMod val="65000"/>
                    <a:lumOff val="35000"/>
                  </a:schemeClr>
                </a:solidFill>
                <a:latin typeface="+mn-ea"/>
                <a:ea typeface="+mn-ea"/>
                <a:cs typeface="+mn-ea"/>
              </a:rPr>
              <a:t>Mask</a:t>
            </a:r>
            <a:r>
              <a:rPr lang="zh-CN" altLang="en-US" dirty="0">
                <a:solidFill>
                  <a:schemeClr val="tx1">
                    <a:lumMod val="65000"/>
                    <a:lumOff val="35000"/>
                  </a:schemeClr>
                </a:solidFill>
                <a:latin typeface="+mn-ea"/>
                <a:ea typeface="+mn-ea"/>
                <a:cs typeface="+mn-ea"/>
              </a:rPr>
              <a:t>）操作遮盖住</a:t>
            </a:r>
            <a:r>
              <a:rPr lang="en-US" altLang="zh-CN" dirty="0">
                <a:solidFill>
                  <a:schemeClr val="tx1">
                    <a:lumMod val="65000"/>
                    <a:lumOff val="35000"/>
                  </a:schemeClr>
                </a:solidFill>
                <a:latin typeface="+mn-ea"/>
                <a:ea typeface="+mn-ea"/>
                <a:cs typeface="+mn-ea"/>
              </a:rPr>
              <a:t>i+1</a:t>
            </a:r>
            <a:r>
              <a:rPr lang="zh-CN" altLang="en-US" dirty="0">
                <a:solidFill>
                  <a:schemeClr val="tx1">
                    <a:lumMod val="65000"/>
                    <a:lumOff val="35000"/>
                  </a:schemeClr>
                </a:solidFill>
                <a:latin typeface="+mn-ea"/>
                <a:ea typeface="+mn-ea"/>
                <a:cs typeface="+mn-ea"/>
              </a:rPr>
              <a:t>之后的单词。</a:t>
            </a:r>
            <a:endParaRPr lang="en-US" altLang="zh-CN" dirty="0">
              <a:solidFill>
                <a:schemeClr val="tx1">
                  <a:lumMod val="65000"/>
                  <a:lumOff val="35000"/>
                </a:schemeClr>
              </a:solidFill>
              <a:latin typeface="+mn-ea"/>
              <a:ea typeface="+mn-ea"/>
              <a:cs typeface="+mn-ea"/>
            </a:endParaRPr>
          </a:p>
          <a:p>
            <a:pPr defTabSz="685800" eaLnBrk="1" hangingPunct="1">
              <a:lnSpc>
                <a:spcPct val="150000"/>
              </a:lnSpc>
            </a:pPr>
            <a:r>
              <a:rPr lang="en-US" altLang="zh-CN" dirty="0">
                <a:solidFill>
                  <a:schemeClr val="tx1">
                    <a:lumMod val="65000"/>
                    <a:lumOff val="35000"/>
                  </a:schemeClr>
                </a:solidFill>
                <a:latin typeface="+mn-ea"/>
                <a:ea typeface="+mn-ea"/>
                <a:cs typeface="+mn-ea"/>
              </a:rPr>
              <a:t>    Decoder</a:t>
            </a:r>
            <a:r>
              <a:rPr lang="zh-CN" altLang="en-US" dirty="0">
                <a:solidFill>
                  <a:schemeClr val="tx1">
                    <a:lumMod val="65000"/>
                    <a:lumOff val="35000"/>
                  </a:schemeClr>
                </a:solidFill>
                <a:latin typeface="+mn-ea"/>
                <a:ea typeface="+mn-ea"/>
                <a:cs typeface="+mn-ea"/>
              </a:rPr>
              <a:t>接收了</a:t>
            </a:r>
            <a:r>
              <a:rPr lang="en-US" altLang="zh-CN" dirty="0">
                <a:solidFill>
                  <a:schemeClr val="tx1">
                    <a:lumMod val="65000"/>
                    <a:lumOff val="35000"/>
                  </a:schemeClr>
                </a:solidFill>
                <a:latin typeface="+mn-ea"/>
                <a:ea typeface="+mn-ea"/>
                <a:cs typeface="+mn-ea"/>
              </a:rPr>
              <a:t>Encoder</a:t>
            </a:r>
            <a:r>
              <a:rPr lang="zh-CN" altLang="en-US" dirty="0">
                <a:solidFill>
                  <a:schemeClr val="tx1">
                    <a:lumMod val="65000"/>
                    <a:lumOff val="35000"/>
                  </a:schemeClr>
                </a:solidFill>
                <a:latin typeface="+mn-ea"/>
                <a:ea typeface="+mn-ea"/>
                <a:cs typeface="+mn-ea"/>
              </a:rPr>
              <a:t>的编码矩阵</a:t>
            </a:r>
            <a:r>
              <a:rPr lang="en-US" altLang="zh-CN" dirty="0">
                <a:solidFill>
                  <a:schemeClr val="tx1">
                    <a:lumMod val="65000"/>
                    <a:lumOff val="35000"/>
                  </a:schemeClr>
                </a:solidFill>
                <a:latin typeface="+mn-ea"/>
                <a:ea typeface="+mn-ea"/>
                <a:cs typeface="+mn-ea"/>
              </a:rPr>
              <a:t>C</a:t>
            </a:r>
            <a:r>
              <a:rPr lang="zh-CN" altLang="en-US" dirty="0">
                <a:solidFill>
                  <a:schemeClr val="tx1">
                    <a:lumMod val="65000"/>
                    <a:lumOff val="35000"/>
                  </a:schemeClr>
                </a:solidFill>
                <a:latin typeface="+mn-ea"/>
                <a:ea typeface="+mn-ea"/>
                <a:cs typeface="+mn-ea"/>
              </a:rPr>
              <a:t>，然后首先输入一个翻译开始符</a:t>
            </a:r>
            <a:r>
              <a:rPr lang="en-US" altLang="zh-CN" dirty="0">
                <a:solidFill>
                  <a:schemeClr val="tx1">
                    <a:lumMod val="65000"/>
                    <a:lumOff val="35000"/>
                  </a:schemeClr>
                </a:solidFill>
                <a:latin typeface="+mn-ea"/>
                <a:ea typeface="+mn-ea"/>
                <a:cs typeface="+mn-ea"/>
              </a:rPr>
              <a:t>"&lt;Begin&gt;"</a:t>
            </a:r>
            <a:r>
              <a:rPr lang="zh-CN" altLang="en-US" dirty="0">
                <a:solidFill>
                  <a:schemeClr val="tx1">
                    <a:lumMod val="65000"/>
                    <a:lumOff val="35000"/>
                  </a:schemeClr>
                </a:solidFill>
                <a:latin typeface="+mn-ea"/>
                <a:ea typeface="+mn-ea"/>
                <a:cs typeface="+mn-ea"/>
              </a:rPr>
              <a:t>，预测第一个单词</a:t>
            </a:r>
            <a:r>
              <a:rPr lang="en-US" altLang="zh-CN" dirty="0">
                <a:solidFill>
                  <a:schemeClr val="tx1">
                    <a:lumMod val="65000"/>
                    <a:lumOff val="35000"/>
                  </a:schemeClr>
                </a:solidFill>
                <a:latin typeface="+mn-ea"/>
                <a:ea typeface="+mn-ea"/>
                <a:cs typeface="+mn-ea"/>
              </a:rPr>
              <a:t>"I"</a:t>
            </a:r>
            <a:r>
              <a:rPr lang="zh-CN" altLang="en-US" dirty="0">
                <a:solidFill>
                  <a:schemeClr val="tx1">
                    <a:lumMod val="65000"/>
                    <a:lumOff val="35000"/>
                  </a:schemeClr>
                </a:solidFill>
                <a:latin typeface="+mn-ea"/>
                <a:ea typeface="+mn-ea"/>
                <a:cs typeface="+mn-ea"/>
              </a:rPr>
              <a:t>；然后输入翻译开始符</a:t>
            </a:r>
            <a:r>
              <a:rPr lang="en-US" altLang="zh-CN" dirty="0">
                <a:solidFill>
                  <a:schemeClr val="tx1">
                    <a:lumMod val="65000"/>
                    <a:lumOff val="35000"/>
                  </a:schemeClr>
                </a:solidFill>
                <a:latin typeface="+mn-ea"/>
                <a:ea typeface="+mn-ea"/>
                <a:cs typeface="+mn-ea"/>
              </a:rPr>
              <a:t>"&lt;Begin&gt;"</a:t>
            </a:r>
            <a:r>
              <a:rPr lang="zh-CN" altLang="en-US" dirty="0">
                <a:solidFill>
                  <a:schemeClr val="tx1">
                    <a:lumMod val="65000"/>
                    <a:lumOff val="35000"/>
                  </a:schemeClr>
                </a:solidFill>
                <a:latin typeface="+mn-ea"/>
                <a:ea typeface="+mn-ea"/>
                <a:cs typeface="+mn-ea"/>
              </a:rPr>
              <a:t>和单词</a:t>
            </a:r>
            <a:r>
              <a:rPr lang="en-US" altLang="zh-CN" dirty="0">
                <a:solidFill>
                  <a:schemeClr val="tx1">
                    <a:lumMod val="65000"/>
                    <a:lumOff val="35000"/>
                  </a:schemeClr>
                </a:solidFill>
                <a:latin typeface="+mn-ea"/>
                <a:ea typeface="+mn-ea"/>
                <a:cs typeface="+mn-ea"/>
              </a:rPr>
              <a:t>"I"</a:t>
            </a:r>
            <a:r>
              <a:rPr lang="zh-CN" altLang="en-US" dirty="0">
                <a:solidFill>
                  <a:schemeClr val="tx1">
                    <a:lumMod val="65000"/>
                    <a:lumOff val="35000"/>
                  </a:schemeClr>
                </a:solidFill>
                <a:latin typeface="+mn-ea"/>
                <a:ea typeface="+mn-ea"/>
                <a:cs typeface="+mn-ea"/>
              </a:rPr>
              <a:t>，预测单词</a:t>
            </a:r>
            <a:r>
              <a:rPr lang="en-US" altLang="zh-CN" dirty="0">
                <a:solidFill>
                  <a:schemeClr val="tx1">
                    <a:lumMod val="65000"/>
                    <a:lumOff val="35000"/>
                  </a:schemeClr>
                </a:solidFill>
                <a:latin typeface="+mn-ea"/>
                <a:ea typeface="+mn-ea"/>
                <a:cs typeface="+mn-ea"/>
              </a:rPr>
              <a:t>"have"</a:t>
            </a:r>
            <a:r>
              <a:rPr lang="zh-CN" altLang="en-US" dirty="0">
                <a:solidFill>
                  <a:schemeClr val="tx1">
                    <a:lumMod val="65000"/>
                    <a:lumOff val="35000"/>
                  </a:schemeClr>
                </a:solidFill>
                <a:latin typeface="+mn-ea"/>
                <a:ea typeface="+mn-ea"/>
                <a:cs typeface="+mn-ea"/>
              </a:rPr>
              <a:t>，以此类推。这是</a:t>
            </a:r>
            <a:r>
              <a:rPr lang="en-US" altLang="zh-CN" dirty="0">
                <a:solidFill>
                  <a:schemeClr val="tx1">
                    <a:lumMod val="65000"/>
                    <a:lumOff val="35000"/>
                  </a:schemeClr>
                </a:solidFill>
                <a:latin typeface="+mn-ea"/>
                <a:ea typeface="+mn-ea"/>
                <a:cs typeface="+mn-ea"/>
              </a:rPr>
              <a:t>Transformer</a:t>
            </a:r>
            <a:r>
              <a:rPr lang="zh-CN" altLang="en-US" dirty="0">
                <a:solidFill>
                  <a:schemeClr val="tx1">
                    <a:lumMod val="65000"/>
                    <a:lumOff val="35000"/>
                  </a:schemeClr>
                </a:solidFill>
                <a:latin typeface="+mn-ea"/>
                <a:ea typeface="+mn-ea"/>
                <a:cs typeface="+mn-ea"/>
              </a:rPr>
              <a:t>使用时候的大致流程，接下来是里面各个部分的细节。</a:t>
            </a:r>
          </a:p>
        </p:txBody>
      </p:sp>
      <p:pic>
        <p:nvPicPr>
          <p:cNvPr id="6" name="图片 5">
            <a:extLst>
              <a:ext uri="{FF2B5EF4-FFF2-40B4-BE49-F238E27FC236}">
                <a16:creationId xmlns:a16="http://schemas.microsoft.com/office/drawing/2014/main" id="{D1AA9809-34C8-4791-4B7C-62AA2A049140}"/>
              </a:ext>
            </a:extLst>
          </p:cNvPr>
          <p:cNvPicPr>
            <a:picLocks noChangeAspect="1"/>
          </p:cNvPicPr>
          <p:nvPr/>
        </p:nvPicPr>
        <p:blipFill>
          <a:blip r:embed="rId2"/>
          <a:stretch>
            <a:fillRect/>
          </a:stretch>
        </p:blipFill>
        <p:spPr>
          <a:xfrm>
            <a:off x="252192" y="1565160"/>
            <a:ext cx="4417779" cy="4672353"/>
          </a:xfrm>
          <a:prstGeom prst="rect">
            <a:avLst/>
          </a:prstGeom>
        </p:spPr>
      </p:pic>
    </p:spTree>
    <p:extLst>
      <p:ext uri="{BB962C8B-B14F-4D97-AF65-F5344CB8AC3E}">
        <p14:creationId xmlns:p14="http://schemas.microsoft.com/office/powerpoint/2010/main" val="249691865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占位符 2"/>
          <p:cNvSpPr>
            <a:spLocks noGrp="1"/>
          </p:cNvSpPr>
          <p:nvPr>
            <p:ph type="body" sz="quarter" idx="13"/>
          </p:nvPr>
        </p:nvSpPr>
        <p:spPr/>
        <p:txBody>
          <a:bodyPr/>
          <a:lstStyle/>
          <a:p>
            <a:r>
              <a:rPr lang="en-US" altLang="zh-CN" dirty="0"/>
              <a:t>4</a:t>
            </a:r>
            <a:r>
              <a:rPr lang="zh-CN" altLang="en-US" dirty="0"/>
              <a:t>、</a:t>
            </a:r>
            <a:r>
              <a:rPr lang="en-US" altLang="zh-CN" dirty="0"/>
              <a:t>Transformer</a:t>
            </a:r>
            <a:endParaRPr lang="zh-CN" altLang="en-US" dirty="0"/>
          </a:p>
        </p:txBody>
      </p:sp>
      <p:sp>
        <p:nvSpPr>
          <p:cNvPr id="2" name="灯片编号占位符 1"/>
          <p:cNvSpPr>
            <a:spLocks noGrp="1"/>
          </p:cNvSpPr>
          <p:nvPr>
            <p:ph type="sldNum" sz="quarter" idx="12"/>
          </p:nvPr>
        </p:nvSpPr>
        <p:spPr/>
        <p:txBody>
          <a:bodyPr/>
          <a:lstStyle/>
          <a:p>
            <a:pPr>
              <a:defRPr/>
            </a:pPr>
            <a:fld id="{FCEE2C88-6C8F-484D-AF69-578F576B1F44}" type="slidenum">
              <a:rPr lang="en-US" smtClean="0">
                <a:solidFill>
                  <a:prstClr val="white">
                    <a:lumMod val="50000"/>
                  </a:prstClr>
                </a:solidFill>
              </a:rPr>
              <a:pPr>
                <a:defRPr/>
              </a:pPr>
              <a:t>16</a:t>
            </a:fld>
            <a:endParaRPr lang="en-US" dirty="0">
              <a:solidFill>
                <a:prstClr val="white">
                  <a:lumMod val="50000"/>
                </a:prstClr>
              </a:solidFill>
            </a:endParaRPr>
          </a:p>
        </p:txBody>
      </p:sp>
      <p:sp>
        <p:nvSpPr>
          <p:cNvPr id="4" name="文本框 38"/>
          <p:cNvSpPr txBox="1">
            <a:spLocks noChangeArrowheads="1"/>
          </p:cNvSpPr>
          <p:nvPr/>
        </p:nvSpPr>
        <p:spPr bwMode="auto">
          <a:xfrm>
            <a:off x="5040086" y="74154"/>
            <a:ext cx="6431478" cy="62758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eaLnBrk="0" hangingPunct="0">
              <a:defRPr>
                <a:solidFill>
                  <a:schemeClr val="tx1"/>
                </a:solidFill>
                <a:latin typeface="Calibri" panose="020F0502020204030204" pitchFamily="34" charset="0"/>
                <a:ea typeface="宋体" panose="02010600030101010101" pitchFamily="2" charset="-122"/>
              </a:defRPr>
            </a:lvl2pPr>
            <a:lvl3pPr eaLnBrk="0" hangingPunct="0">
              <a:defRPr>
                <a:solidFill>
                  <a:schemeClr val="tx1"/>
                </a:solidFill>
                <a:latin typeface="Calibri" panose="020F0502020204030204" pitchFamily="34" charset="0"/>
                <a:ea typeface="宋体" panose="02010600030101010101" pitchFamily="2" charset="-122"/>
              </a:defRPr>
            </a:lvl3pPr>
            <a:lvl4pPr eaLnBrk="0" hangingPunct="0">
              <a:defRPr>
                <a:solidFill>
                  <a:schemeClr val="tx1"/>
                </a:solidFill>
                <a:latin typeface="Calibri" panose="020F0502020204030204" pitchFamily="34" charset="0"/>
                <a:ea typeface="宋体" panose="02010600030101010101" pitchFamily="2" charset="-122"/>
              </a:defRPr>
            </a:lvl4pPr>
            <a:lvl5pPr eaLnBrk="0" hangingPunct="0">
              <a:defRPr>
                <a:solidFill>
                  <a:schemeClr val="tx1"/>
                </a:solidFill>
                <a:latin typeface="Calibri" panose="020F0502020204030204" pitchFamily="34" charset="0"/>
                <a:ea typeface="宋体" panose="02010600030101010101" pitchFamily="2" charset="-122"/>
              </a:defRPr>
            </a:lvl5pPr>
            <a:lvl6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defTabSz="685800" eaLnBrk="1" hangingPunct="1">
              <a:lnSpc>
                <a:spcPct val="150000"/>
              </a:lnSpc>
            </a:pPr>
            <a:r>
              <a:rPr lang="zh-CN" altLang="en-US" dirty="0">
                <a:solidFill>
                  <a:schemeClr val="tx1">
                    <a:lumMod val="65000"/>
                    <a:lumOff val="35000"/>
                  </a:schemeClr>
                </a:solidFill>
                <a:latin typeface="+mn-ea"/>
                <a:ea typeface="+mn-ea"/>
                <a:cs typeface="+mn-ea"/>
              </a:rPr>
              <a:t>    首先介绍</a:t>
            </a:r>
            <a:r>
              <a:rPr lang="en-US" altLang="zh-CN" dirty="0">
                <a:solidFill>
                  <a:schemeClr val="tx1">
                    <a:lumMod val="65000"/>
                    <a:lumOff val="35000"/>
                  </a:schemeClr>
                </a:solidFill>
                <a:latin typeface="+mn-ea"/>
                <a:ea typeface="+mn-ea"/>
                <a:cs typeface="+mn-ea"/>
              </a:rPr>
              <a:t>Transformer</a:t>
            </a:r>
            <a:r>
              <a:rPr lang="zh-CN" altLang="en-US" dirty="0">
                <a:solidFill>
                  <a:schemeClr val="tx1">
                    <a:lumMod val="65000"/>
                    <a:lumOff val="35000"/>
                  </a:schemeClr>
                </a:solidFill>
                <a:latin typeface="+mn-ea"/>
                <a:ea typeface="+mn-ea"/>
                <a:cs typeface="+mn-ea"/>
              </a:rPr>
              <a:t>的整体结构，如图</a:t>
            </a:r>
            <a:r>
              <a:rPr lang="en-US" altLang="zh-CN" dirty="0">
                <a:solidFill>
                  <a:schemeClr val="tx1">
                    <a:lumMod val="65000"/>
                    <a:lumOff val="35000"/>
                  </a:schemeClr>
                </a:solidFill>
                <a:latin typeface="+mn-ea"/>
                <a:ea typeface="+mn-ea"/>
                <a:cs typeface="+mn-ea"/>
              </a:rPr>
              <a:t>9-7</a:t>
            </a:r>
            <a:r>
              <a:rPr lang="zh-CN" altLang="en-US" dirty="0">
                <a:solidFill>
                  <a:schemeClr val="tx1">
                    <a:lumMod val="65000"/>
                    <a:lumOff val="35000"/>
                  </a:schemeClr>
                </a:solidFill>
                <a:latin typeface="+mn-ea"/>
                <a:ea typeface="+mn-ea"/>
                <a:cs typeface="+mn-ea"/>
              </a:rPr>
              <a:t>所示，是</a:t>
            </a:r>
            <a:r>
              <a:rPr lang="en-US" altLang="zh-CN" dirty="0">
                <a:solidFill>
                  <a:schemeClr val="tx1">
                    <a:lumMod val="65000"/>
                    <a:lumOff val="35000"/>
                  </a:schemeClr>
                </a:solidFill>
                <a:latin typeface="+mn-ea"/>
                <a:ea typeface="+mn-ea"/>
                <a:cs typeface="+mn-ea"/>
              </a:rPr>
              <a:t>Transformer</a:t>
            </a:r>
            <a:r>
              <a:rPr lang="zh-CN" altLang="en-US" dirty="0">
                <a:solidFill>
                  <a:schemeClr val="tx1">
                    <a:lumMod val="65000"/>
                    <a:lumOff val="35000"/>
                  </a:schemeClr>
                </a:solidFill>
                <a:latin typeface="+mn-ea"/>
                <a:ea typeface="+mn-ea"/>
                <a:cs typeface="+mn-ea"/>
              </a:rPr>
              <a:t>用于中英文翻译的整体结构。可以看到，</a:t>
            </a:r>
            <a:r>
              <a:rPr lang="en-US" altLang="zh-CN" dirty="0">
                <a:solidFill>
                  <a:schemeClr val="tx1">
                    <a:lumMod val="65000"/>
                    <a:lumOff val="35000"/>
                  </a:schemeClr>
                </a:solidFill>
                <a:latin typeface="+mn-ea"/>
                <a:ea typeface="+mn-ea"/>
                <a:cs typeface="+mn-ea"/>
              </a:rPr>
              <a:t>Transformer</a:t>
            </a:r>
            <a:r>
              <a:rPr lang="zh-CN" altLang="en-US" dirty="0">
                <a:solidFill>
                  <a:schemeClr val="tx1">
                    <a:lumMod val="65000"/>
                    <a:lumOff val="35000"/>
                  </a:schemeClr>
                </a:solidFill>
                <a:latin typeface="+mn-ea"/>
                <a:ea typeface="+mn-ea"/>
                <a:cs typeface="+mn-ea"/>
              </a:rPr>
              <a:t>由编码（</a:t>
            </a:r>
            <a:r>
              <a:rPr lang="en-US" altLang="zh-CN" dirty="0">
                <a:solidFill>
                  <a:schemeClr val="tx1">
                    <a:lumMod val="65000"/>
                    <a:lumOff val="35000"/>
                  </a:schemeClr>
                </a:solidFill>
                <a:latin typeface="+mn-ea"/>
                <a:ea typeface="+mn-ea"/>
                <a:cs typeface="+mn-ea"/>
              </a:rPr>
              <a:t>Encoder</a:t>
            </a:r>
            <a:r>
              <a:rPr lang="zh-CN" altLang="en-US" dirty="0">
                <a:solidFill>
                  <a:schemeClr val="tx1">
                    <a:lumMod val="65000"/>
                    <a:lumOff val="35000"/>
                  </a:schemeClr>
                </a:solidFill>
                <a:latin typeface="+mn-ea"/>
                <a:ea typeface="+mn-ea"/>
                <a:cs typeface="+mn-ea"/>
              </a:rPr>
              <a:t>）和解码（</a:t>
            </a:r>
            <a:r>
              <a:rPr lang="en-US" altLang="zh-CN" dirty="0">
                <a:solidFill>
                  <a:schemeClr val="tx1">
                    <a:lumMod val="65000"/>
                    <a:lumOff val="35000"/>
                  </a:schemeClr>
                </a:solidFill>
                <a:latin typeface="+mn-ea"/>
                <a:ea typeface="+mn-ea"/>
                <a:cs typeface="+mn-ea"/>
              </a:rPr>
              <a:t>Decoder</a:t>
            </a:r>
            <a:r>
              <a:rPr lang="zh-CN" altLang="en-US" dirty="0">
                <a:solidFill>
                  <a:schemeClr val="tx1">
                    <a:lumMod val="65000"/>
                    <a:lumOff val="35000"/>
                  </a:schemeClr>
                </a:solidFill>
                <a:latin typeface="+mn-ea"/>
                <a:ea typeface="+mn-ea"/>
                <a:cs typeface="+mn-ea"/>
              </a:rPr>
              <a:t>）两个部分组成，</a:t>
            </a:r>
            <a:r>
              <a:rPr lang="en-US" altLang="zh-CN" dirty="0">
                <a:solidFill>
                  <a:schemeClr val="tx1">
                    <a:lumMod val="65000"/>
                    <a:lumOff val="35000"/>
                  </a:schemeClr>
                </a:solidFill>
                <a:latin typeface="+mn-ea"/>
                <a:ea typeface="+mn-ea"/>
                <a:cs typeface="+mn-ea"/>
              </a:rPr>
              <a:t>Encoder</a:t>
            </a:r>
            <a:r>
              <a:rPr lang="zh-CN" altLang="en-US" dirty="0">
                <a:solidFill>
                  <a:schemeClr val="tx1">
                    <a:lumMod val="65000"/>
                    <a:lumOff val="35000"/>
                  </a:schemeClr>
                </a:solidFill>
                <a:latin typeface="+mn-ea"/>
                <a:ea typeface="+mn-ea"/>
                <a:cs typeface="+mn-ea"/>
              </a:rPr>
              <a:t>和</a:t>
            </a:r>
            <a:r>
              <a:rPr lang="en-US" altLang="zh-CN" dirty="0">
                <a:solidFill>
                  <a:schemeClr val="tx1">
                    <a:lumMod val="65000"/>
                    <a:lumOff val="35000"/>
                  </a:schemeClr>
                </a:solidFill>
                <a:latin typeface="+mn-ea"/>
                <a:ea typeface="+mn-ea"/>
                <a:cs typeface="+mn-ea"/>
              </a:rPr>
              <a:t>Decoder</a:t>
            </a:r>
            <a:r>
              <a:rPr lang="zh-CN" altLang="en-US" dirty="0">
                <a:solidFill>
                  <a:schemeClr val="tx1">
                    <a:lumMod val="65000"/>
                    <a:lumOff val="35000"/>
                  </a:schemeClr>
                </a:solidFill>
                <a:latin typeface="+mn-ea"/>
                <a:ea typeface="+mn-ea"/>
                <a:cs typeface="+mn-ea"/>
              </a:rPr>
              <a:t>都包含</a:t>
            </a:r>
            <a:r>
              <a:rPr lang="en-US" altLang="zh-CN" dirty="0">
                <a:solidFill>
                  <a:schemeClr val="tx1">
                    <a:lumMod val="65000"/>
                    <a:lumOff val="35000"/>
                  </a:schemeClr>
                </a:solidFill>
                <a:latin typeface="+mn-ea"/>
                <a:ea typeface="+mn-ea"/>
                <a:cs typeface="+mn-ea"/>
              </a:rPr>
              <a:t>6</a:t>
            </a:r>
            <a:r>
              <a:rPr lang="zh-CN" altLang="en-US" dirty="0">
                <a:solidFill>
                  <a:schemeClr val="tx1">
                    <a:lumMod val="65000"/>
                    <a:lumOff val="35000"/>
                  </a:schemeClr>
                </a:solidFill>
                <a:latin typeface="+mn-ea"/>
                <a:ea typeface="+mn-ea"/>
                <a:cs typeface="+mn-ea"/>
              </a:rPr>
              <a:t>个块（</a:t>
            </a:r>
            <a:r>
              <a:rPr lang="en-US" altLang="zh-CN" dirty="0">
                <a:solidFill>
                  <a:schemeClr val="tx1">
                    <a:lumMod val="65000"/>
                    <a:lumOff val="35000"/>
                  </a:schemeClr>
                </a:solidFill>
                <a:latin typeface="+mn-ea"/>
                <a:ea typeface="+mn-ea"/>
                <a:cs typeface="+mn-ea"/>
              </a:rPr>
              <a:t>Block</a:t>
            </a:r>
            <a:r>
              <a:rPr lang="zh-CN" altLang="en-US" dirty="0">
                <a:solidFill>
                  <a:schemeClr val="tx1">
                    <a:lumMod val="65000"/>
                    <a:lumOff val="35000"/>
                  </a:schemeClr>
                </a:solidFill>
                <a:latin typeface="+mn-ea"/>
                <a:ea typeface="+mn-ea"/>
                <a:cs typeface="+mn-ea"/>
              </a:rPr>
              <a:t>）。</a:t>
            </a:r>
            <a:r>
              <a:rPr lang="en-US" altLang="zh-CN" dirty="0">
                <a:solidFill>
                  <a:schemeClr val="tx1">
                    <a:lumMod val="65000"/>
                    <a:lumOff val="35000"/>
                  </a:schemeClr>
                </a:solidFill>
                <a:latin typeface="+mn-ea"/>
                <a:ea typeface="+mn-ea"/>
                <a:cs typeface="+mn-ea"/>
              </a:rPr>
              <a:t>Transformer</a:t>
            </a:r>
            <a:r>
              <a:rPr lang="zh-CN" altLang="en-US" dirty="0">
                <a:solidFill>
                  <a:schemeClr val="tx1">
                    <a:lumMod val="65000"/>
                    <a:lumOff val="35000"/>
                  </a:schemeClr>
                </a:solidFill>
                <a:latin typeface="+mn-ea"/>
                <a:ea typeface="+mn-ea"/>
                <a:cs typeface="+mn-ea"/>
              </a:rPr>
              <a:t>的工作流程大体如下：</a:t>
            </a:r>
          </a:p>
          <a:p>
            <a:pPr marL="171450" indent="-171450" defTabSz="685800" eaLnBrk="1" hangingPunct="1">
              <a:lnSpc>
                <a:spcPct val="150000"/>
              </a:lnSpc>
              <a:buFont typeface="Arial" pitchFamily="34" charset="0"/>
              <a:buChar char="•"/>
            </a:pPr>
            <a:r>
              <a:rPr lang="zh-CN" altLang="en-US" dirty="0">
                <a:solidFill>
                  <a:schemeClr val="tx1">
                    <a:lumMod val="65000"/>
                    <a:lumOff val="35000"/>
                  </a:schemeClr>
                </a:solidFill>
                <a:latin typeface="+mn-ea"/>
                <a:ea typeface="+mn-ea"/>
                <a:cs typeface="+mn-ea"/>
              </a:rPr>
              <a:t>第一步：获取输入句子的每一个单词的表示向量</a:t>
            </a:r>
            <a:r>
              <a:rPr lang="en-US" altLang="zh-CN" dirty="0">
                <a:solidFill>
                  <a:schemeClr val="tx1">
                    <a:lumMod val="65000"/>
                    <a:lumOff val="35000"/>
                  </a:schemeClr>
                </a:solidFill>
                <a:latin typeface="+mn-ea"/>
                <a:ea typeface="+mn-ea"/>
                <a:cs typeface="+mn-ea"/>
              </a:rPr>
              <a:t>X</a:t>
            </a:r>
            <a:r>
              <a:rPr lang="zh-CN" altLang="en-US" dirty="0">
                <a:solidFill>
                  <a:schemeClr val="tx1">
                    <a:lumMod val="65000"/>
                    <a:lumOff val="35000"/>
                  </a:schemeClr>
                </a:solidFill>
                <a:latin typeface="+mn-ea"/>
                <a:ea typeface="+mn-ea"/>
                <a:cs typeface="+mn-ea"/>
              </a:rPr>
              <a:t>，</a:t>
            </a:r>
            <a:r>
              <a:rPr lang="en-US" altLang="zh-CN" dirty="0">
                <a:solidFill>
                  <a:schemeClr val="tx1">
                    <a:lumMod val="65000"/>
                    <a:lumOff val="35000"/>
                  </a:schemeClr>
                </a:solidFill>
                <a:latin typeface="+mn-ea"/>
                <a:ea typeface="+mn-ea"/>
                <a:cs typeface="+mn-ea"/>
              </a:rPr>
              <a:t>X</a:t>
            </a:r>
            <a:r>
              <a:rPr lang="zh-CN" altLang="en-US" dirty="0">
                <a:solidFill>
                  <a:schemeClr val="tx1">
                    <a:lumMod val="65000"/>
                    <a:lumOff val="35000"/>
                  </a:schemeClr>
                </a:solidFill>
                <a:latin typeface="+mn-ea"/>
                <a:ea typeface="+mn-ea"/>
                <a:cs typeface="+mn-ea"/>
              </a:rPr>
              <a:t>由单词的词向量（</a:t>
            </a:r>
            <a:r>
              <a:rPr lang="en-US" altLang="zh-CN" dirty="0">
                <a:solidFill>
                  <a:schemeClr val="tx1">
                    <a:lumMod val="65000"/>
                    <a:lumOff val="35000"/>
                  </a:schemeClr>
                </a:solidFill>
                <a:latin typeface="+mn-ea"/>
                <a:ea typeface="+mn-ea"/>
                <a:cs typeface="+mn-ea"/>
              </a:rPr>
              <a:t>Embedding</a:t>
            </a:r>
            <a:r>
              <a:rPr lang="zh-CN" altLang="en-US" dirty="0">
                <a:solidFill>
                  <a:schemeClr val="tx1">
                    <a:lumMod val="65000"/>
                    <a:lumOff val="35000"/>
                  </a:schemeClr>
                </a:solidFill>
                <a:latin typeface="+mn-ea"/>
                <a:ea typeface="+mn-ea"/>
                <a:cs typeface="+mn-ea"/>
              </a:rPr>
              <a:t>）（词向量就是从原始数据提取出来的特征（</a:t>
            </a:r>
            <a:r>
              <a:rPr lang="en-US" altLang="zh-CN" dirty="0">
                <a:solidFill>
                  <a:schemeClr val="tx1">
                    <a:lumMod val="65000"/>
                    <a:lumOff val="35000"/>
                  </a:schemeClr>
                </a:solidFill>
                <a:latin typeface="+mn-ea"/>
                <a:ea typeface="+mn-ea"/>
                <a:cs typeface="+mn-ea"/>
              </a:rPr>
              <a:t>Feature</a:t>
            </a:r>
            <a:r>
              <a:rPr lang="zh-CN" altLang="en-US" dirty="0">
                <a:solidFill>
                  <a:schemeClr val="tx1">
                    <a:lumMod val="65000"/>
                    <a:lumOff val="35000"/>
                  </a:schemeClr>
                </a:solidFill>
                <a:latin typeface="+mn-ea"/>
                <a:ea typeface="+mn-ea"/>
                <a:cs typeface="+mn-ea"/>
              </a:rPr>
              <a:t>））和单词位置的词向量相加得到。</a:t>
            </a:r>
            <a:endParaRPr lang="en-US" altLang="zh-CN" dirty="0">
              <a:solidFill>
                <a:schemeClr val="tx1">
                  <a:lumMod val="65000"/>
                  <a:lumOff val="35000"/>
                </a:schemeClr>
              </a:solidFill>
              <a:latin typeface="+mn-ea"/>
              <a:ea typeface="+mn-ea"/>
              <a:cs typeface="+mn-ea"/>
            </a:endParaRPr>
          </a:p>
          <a:p>
            <a:pPr marL="171450" indent="-171450" defTabSz="685800" eaLnBrk="1" hangingPunct="1">
              <a:lnSpc>
                <a:spcPct val="150000"/>
              </a:lnSpc>
              <a:buFont typeface="Arial" pitchFamily="34" charset="0"/>
              <a:buChar char="•"/>
            </a:pPr>
            <a:r>
              <a:rPr lang="zh-CN" altLang="en-US" dirty="0">
                <a:solidFill>
                  <a:schemeClr val="tx1">
                    <a:lumMod val="65000"/>
                    <a:lumOff val="35000"/>
                  </a:schemeClr>
                </a:solidFill>
                <a:latin typeface="+mn-ea"/>
                <a:ea typeface="+mn-ea"/>
                <a:cs typeface="+mn-ea"/>
              </a:rPr>
              <a:t>第二步：将得到的单词表示向量矩阵（每一行是一个单词的表示</a:t>
            </a:r>
            <a:r>
              <a:rPr lang="en-US" altLang="zh-CN" dirty="0">
                <a:solidFill>
                  <a:schemeClr val="tx1">
                    <a:lumMod val="65000"/>
                    <a:lumOff val="35000"/>
                  </a:schemeClr>
                </a:solidFill>
                <a:latin typeface="+mn-ea"/>
                <a:ea typeface="+mn-ea"/>
                <a:cs typeface="+mn-ea"/>
              </a:rPr>
              <a:t>x</a:t>
            </a:r>
            <a:r>
              <a:rPr lang="zh-CN" altLang="en-US" dirty="0">
                <a:solidFill>
                  <a:schemeClr val="tx1">
                    <a:lumMod val="65000"/>
                    <a:lumOff val="35000"/>
                  </a:schemeClr>
                </a:solidFill>
                <a:latin typeface="+mn-ea"/>
                <a:ea typeface="+mn-ea"/>
                <a:cs typeface="+mn-ea"/>
              </a:rPr>
              <a:t>）传入</a:t>
            </a:r>
            <a:r>
              <a:rPr lang="en-US" altLang="zh-CN" dirty="0">
                <a:solidFill>
                  <a:schemeClr val="tx1">
                    <a:lumMod val="65000"/>
                    <a:lumOff val="35000"/>
                  </a:schemeClr>
                </a:solidFill>
                <a:latin typeface="+mn-ea"/>
                <a:ea typeface="+mn-ea"/>
                <a:cs typeface="+mn-ea"/>
              </a:rPr>
              <a:t>Encoder</a:t>
            </a:r>
            <a:r>
              <a:rPr lang="zh-CN" altLang="en-US" dirty="0">
                <a:solidFill>
                  <a:schemeClr val="tx1">
                    <a:lumMod val="65000"/>
                    <a:lumOff val="35000"/>
                  </a:schemeClr>
                </a:solidFill>
                <a:latin typeface="+mn-ea"/>
                <a:ea typeface="+mn-ea"/>
                <a:cs typeface="+mn-ea"/>
              </a:rPr>
              <a:t>中，经过</a:t>
            </a:r>
            <a:r>
              <a:rPr lang="en-US" altLang="zh-CN" dirty="0">
                <a:solidFill>
                  <a:schemeClr val="tx1">
                    <a:lumMod val="65000"/>
                    <a:lumOff val="35000"/>
                  </a:schemeClr>
                </a:solidFill>
                <a:latin typeface="+mn-ea"/>
                <a:ea typeface="+mn-ea"/>
                <a:cs typeface="+mn-ea"/>
              </a:rPr>
              <a:t>6</a:t>
            </a:r>
            <a:r>
              <a:rPr lang="zh-CN" altLang="en-US" dirty="0">
                <a:solidFill>
                  <a:schemeClr val="tx1">
                    <a:lumMod val="65000"/>
                    <a:lumOff val="35000"/>
                  </a:schemeClr>
                </a:solidFill>
                <a:latin typeface="+mn-ea"/>
                <a:ea typeface="+mn-ea"/>
                <a:cs typeface="+mn-ea"/>
              </a:rPr>
              <a:t>个</a:t>
            </a:r>
            <a:r>
              <a:rPr lang="en-US" altLang="zh-CN" dirty="0">
                <a:solidFill>
                  <a:schemeClr val="tx1">
                    <a:lumMod val="65000"/>
                    <a:lumOff val="35000"/>
                  </a:schemeClr>
                </a:solidFill>
                <a:latin typeface="+mn-ea"/>
                <a:ea typeface="+mn-ea"/>
                <a:cs typeface="+mn-ea"/>
              </a:rPr>
              <a:t>Encoder block</a:t>
            </a:r>
            <a:r>
              <a:rPr lang="zh-CN" altLang="en-US" dirty="0">
                <a:solidFill>
                  <a:schemeClr val="tx1">
                    <a:lumMod val="65000"/>
                    <a:lumOff val="35000"/>
                  </a:schemeClr>
                </a:solidFill>
                <a:latin typeface="+mn-ea"/>
                <a:ea typeface="+mn-ea"/>
                <a:cs typeface="+mn-ea"/>
              </a:rPr>
              <a:t>后可以得到句子所有单词的编码信息矩阵</a:t>
            </a:r>
            <a:r>
              <a:rPr lang="en-US" altLang="zh-CN" dirty="0">
                <a:solidFill>
                  <a:schemeClr val="tx1">
                    <a:lumMod val="65000"/>
                    <a:lumOff val="35000"/>
                  </a:schemeClr>
                </a:solidFill>
                <a:latin typeface="+mn-ea"/>
                <a:ea typeface="+mn-ea"/>
                <a:cs typeface="+mn-ea"/>
              </a:rPr>
              <a:t>C</a:t>
            </a:r>
            <a:r>
              <a:rPr lang="zh-CN" altLang="en-US" dirty="0">
                <a:solidFill>
                  <a:schemeClr val="tx1">
                    <a:lumMod val="65000"/>
                    <a:lumOff val="35000"/>
                  </a:schemeClr>
                </a:solidFill>
                <a:latin typeface="+mn-ea"/>
                <a:ea typeface="+mn-ea"/>
                <a:cs typeface="+mn-ea"/>
              </a:rPr>
              <a:t>，如图</a:t>
            </a:r>
            <a:r>
              <a:rPr lang="en-US" altLang="zh-CN" dirty="0">
                <a:solidFill>
                  <a:schemeClr val="tx1">
                    <a:lumMod val="65000"/>
                    <a:lumOff val="35000"/>
                  </a:schemeClr>
                </a:solidFill>
                <a:latin typeface="+mn-ea"/>
                <a:ea typeface="+mn-ea"/>
                <a:cs typeface="+mn-ea"/>
              </a:rPr>
              <a:t>9-9</a:t>
            </a:r>
            <a:r>
              <a:rPr lang="zh-CN" altLang="en-US" dirty="0">
                <a:solidFill>
                  <a:schemeClr val="tx1">
                    <a:lumMod val="65000"/>
                    <a:lumOff val="35000"/>
                  </a:schemeClr>
                </a:solidFill>
                <a:latin typeface="+mn-ea"/>
                <a:ea typeface="+mn-ea"/>
                <a:cs typeface="+mn-ea"/>
              </a:rPr>
              <a:t>所示。单词向量矩阵用</a:t>
            </a:r>
            <a:r>
              <a:rPr lang="en-US" altLang="zh-CN" dirty="0">
                <a:solidFill>
                  <a:schemeClr val="tx1">
                    <a:lumMod val="65000"/>
                    <a:lumOff val="35000"/>
                  </a:schemeClr>
                </a:solidFill>
                <a:latin typeface="+mn-ea"/>
                <a:ea typeface="+mn-ea"/>
                <a:cs typeface="+mn-ea"/>
              </a:rPr>
              <a:t>X_(n*d)</a:t>
            </a:r>
            <a:r>
              <a:rPr lang="zh-CN" altLang="en-US" dirty="0">
                <a:solidFill>
                  <a:schemeClr val="tx1">
                    <a:lumMod val="65000"/>
                    <a:lumOff val="35000"/>
                  </a:schemeClr>
                </a:solidFill>
                <a:latin typeface="+mn-ea"/>
                <a:ea typeface="+mn-ea"/>
                <a:cs typeface="+mn-ea"/>
              </a:rPr>
              <a:t>表示，</a:t>
            </a:r>
            <a:r>
              <a:rPr lang="en-US" altLang="zh-CN" dirty="0">
                <a:solidFill>
                  <a:schemeClr val="tx1">
                    <a:lumMod val="65000"/>
                    <a:lumOff val="35000"/>
                  </a:schemeClr>
                </a:solidFill>
                <a:latin typeface="+mn-ea"/>
                <a:ea typeface="+mn-ea"/>
                <a:cs typeface="+mn-ea"/>
              </a:rPr>
              <a:t>n</a:t>
            </a:r>
            <a:r>
              <a:rPr lang="zh-CN" altLang="en-US" dirty="0">
                <a:solidFill>
                  <a:schemeClr val="tx1">
                    <a:lumMod val="65000"/>
                    <a:lumOff val="35000"/>
                  </a:schemeClr>
                </a:solidFill>
                <a:latin typeface="+mn-ea"/>
                <a:ea typeface="+mn-ea"/>
                <a:cs typeface="+mn-ea"/>
              </a:rPr>
              <a:t>是句子中单词个数，</a:t>
            </a:r>
            <a:r>
              <a:rPr lang="en-US" altLang="zh-CN" dirty="0">
                <a:solidFill>
                  <a:schemeClr val="tx1">
                    <a:lumMod val="65000"/>
                    <a:lumOff val="35000"/>
                  </a:schemeClr>
                </a:solidFill>
                <a:latin typeface="+mn-ea"/>
                <a:ea typeface="+mn-ea"/>
                <a:cs typeface="+mn-ea"/>
              </a:rPr>
              <a:t>d</a:t>
            </a:r>
            <a:r>
              <a:rPr lang="zh-CN" altLang="en-US" dirty="0">
                <a:solidFill>
                  <a:schemeClr val="tx1">
                    <a:lumMod val="65000"/>
                    <a:lumOff val="35000"/>
                  </a:schemeClr>
                </a:solidFill>
                <a:latin typeface="+mn-ea"/>
                <a:ea typeface="+mn-ea"/>
                <a:cs typeface="+mn-ea"/>
              </a:rPr>
              <a:t>是表示向量的维度。每一个</a:t>
            </a:r>
            <a:r>
              <a:rPr lang="en-US" altLang="zh-CN" dirty="0">
                <a:solidFill>
                  <a:schemeClr val="tx1">
                    <a:lumMod val="65000"/>
                    <a:lumOff val="35000"/>
                  </a:schemeClr>
                </a:solidFill>
                <a:latin typeface="+mn-ea"/>
                <a:ea typeface="+mn-ea"/>
                <a:cs typeface="+mn-ea"/>
              </a:rPr>
              <a:t>Encoder block</a:t>
            </a:r>
            <a:r>
              <a:rPr lang="zh-CN" altLang="en-US" dirty="0">
                <a:solidFill>
                  <a:schemeClr val="tx1">
                    <a:lumMod val="65000"/>
                    <a:lumOff val="35000"/>
                  </a:schemeClr>
                </a:solidFill>
                <a:latin typeface="+mn-ea"/>
                <a:ea typeface="+mn-ea"/>
                <a:cs typeface="+mn-ea"/>
              </a:rPr>
              <a:t>输出的矩阵维度与输入完全一致。</a:t>
            </a:r>
          </a:p>
          <a:p>
            <a:pPr marL="171450" indent="-171450" defTabSz="685800" eaLnBrk="1" hangingPunct="1">
              <a:lnSpc>
                <a:spcPct val="150000"/>
              </a:lnSpc>
              <a:buFont typeface="Arial" pitchFamily="34" charset="0"/>
              <a:buChar char="•"/>
            </a:pPr>
            <a:endParaRPr lang="zh-CN" altLang="en-US" dirty="0">
              <a:solidFill>
                <a:schemeClr val="tx1">
                  <a:lumMod val="65000"/>
                  <a:lumOff val="35000"/>
                </a:schemeClr>
              </a:solidFill>
              <a:latin typeface="+mn-ea"/>
              <a:ea typeface="+mn-ea"/>
              <a:cs typeface="+mn-ea"/>
            </a:endParaRPr>
          </a:p>
        </p:txBody>
      </p:sp>
      <p:pic>
        <p:nvPicPr>
          <p:cNvPr id="6" name="图片 5">
            <a:extLst>
              <a:ext uri="{FF2B5EF4-FFF2-40B4-BE49-F238E27FC236}">
                <a16:creationId xmlns:a16="http://schemas.microsoft.com/office/drawing/2014/main" id="{D1AA9809-34C8-4791-4B7C-62AA2A049140}"/>
              </a:ext>
            </a:extLst>
          </p:cNvPr>
          <p:cNvPicPr>
            <a:picLocks noChangeAspect="1"/>
          </p:cNvPicPr>
          <p:nvPr/>
        </p:nvPicPr>
        <p:blipFill>
          <a:blip r:embed="rId2"/>
          <a:stretch>
            <a:fillRect/>
          </a:stretch>
        </p:blipFill>
        <p:spPr>
          <a:xfrm>
            <a:off x="252192" y="1565160"/>
            <a:ext cx="4417779" cy="4672353"/>
          </a:xfrm>
          <a:prstGeom prst="rect">
            <a:avLst/>
          </a:prstGeom>
        </p:spPr>
      </p:pic>
    </p:spTree>
    <p:extLst>
      <p:ext uri="{BB962C8B-B14F-4D97-AF65-F5344CB8AC3E}">
        <p14:creationId xmlns:p14="http://schemas.microsoft.com/office/powerpoint/2010/main" val="112482807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占位符 2"/>
          <p:cNvSpPr>
            <a:spLocks noGrp="1"/>
          </p:cNvSpPr>
          <p:nvPr>
            <p:ph type="body" sz="quarter" idx="13"/>
          </p:nvPr>
        </p:nvSpPr>
        <p:spPr/>
        <p:txBody>
          <a:bodyPr/>
          <a:lstStyle/>
          <a:p>
            <a:r>
              <a:rPr lang="en-US" altLang="zh-CN" dirty="0"/>
              <a:t>4</a:t>
            </a:r>
            <a:r>
              <a:rPr lang="zh-CN" altLang="en-US" dirty="0"/>
              <a:t>、</a:t>
            </a:r>
            <a:r>
              <a:rPr lang="en-US" altLang="zh-CN" dirty="0"/>
              <a:t>Transformer</a:t>
            </a:r>
            <a:endParaRPr lang="zh-CN" altLang="en-US" dirty="0"/>
          </a:p>
        </p:txBody>
      </p:sp>
      <p:sp>
        <p:nvSpPr>
          <p:cNvPr id="2" name="灯片编号占位符 1"/>
          <p:cNvSpPr>
            <a:spLocks noGrp="1"/>
          </p:cNvSpPr>
          <p:nvPr>
            <p:ph type="sldNum" sz="quarter" idx="12"/>
          </p:nvPr>
        </p:nvSpPr>
        <p:spPr/>
        <p:txBody>
          <a:bodyPr/>
          <a:lstStyle/>
          <a:p>
            <a:pPr>
              <a:defRPr/>
            </a:pPr>
            <a:fld id="{FCEE2C88-6C8F-484D-AF69-578F576B1F44}" type="slidenum">
              <a:rPr lang="en-US" smtClean="0">
                <a:solidFill>
                  <a:prstClr val="white">
                    <a:lumMod val="50000"/>
                  </a:prstClr>
                </a:solidFill>
              </a:rPr>
              <a:pPr>
                <a:defRPr/>
              </a:pPr>
              <a:t>17</a:t>
            </a:fld>
            <a:endParaRPr lang="en-US" dirty="0">
              <a:solidFill>
                <a:prstClr val="white">
                  <a:lumMod val="50000"/>
                </a:prstClr>
              </a:solidFill>
            </a:endParaRPr>
          </a:p>
        </p:txBody>
      </p:sp>
      <p:sp>
        <p:nvSpPr>
          <p:cNvPr id="4" name="文本框 38"/>
          <p:cNvSpPr txBox="1">
            <a:spLocks noChangeArrowheads="1"/>
          </p:cNvSpPr>
          <p:nvPr/>
        </p:nvSpPr>
        <p:spPr bwMode="auto">
          <a:xfrm>
            <a:off x="533400" y="1369552"/>
            <a:ext cx="10089077" cy="12899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eaLnBrk="0" hangingPunct="0">
              <a:defRPr>
                <a:solidFill>
                  <a:schemeClr val="tx1"/>
                </a:solidFill>
                <a:latin typeface="Calibri" panose="020F0502020204030204" pitchFamily="34" charset="0"/>
                <a:ea typeface="宋体" panose="02010600030101010101" pitchFamily="2" charset="-122"/>
              </a:defRPr>
            </a:lvl2pPr>
            <a:lvl3pPr eaLnBrk="0" hangingPunct="0">
              <a:defRPr>
                <a:solidFill>
                  <a:schemeClr val="tx1"/>
                </a:solidFill>
                <a:latin typeface="Calibri" panose="020F0502020204030204" pitchFamily="34" charset="0"/>
                <a:ea typeface="宋体" panose="02010600030101010101" pitchFamily="2" charset="-122"/>
              </a:defRPr>
            </a:lvl3pPr>
            <a:lvl4pPr eaLnBrk="0" hangingPunct="0">
              <a:defRPr>
                <a:solidFill>
                  <a:schemeClr val="tx1"/>
                </a:solidFill>
                <a:latin typeface="Calibri" panose="020F0502020204030204" pitchFamily="34" charset="0"/>
                <a:ea typeface="宋体" panose="02010600030101010101" pitchFamily="2" charset="-122"/>
              </a:defRPr>
            </a:lvl4pPr>
            <a:lvl5pPr eaLnBrk="0" hangingPunct="0">
              <a:defRPr>
                <a:solidFill>
                  <a:schemeClr val="tx1"/>
                </a:solidFill>
                <a:latin typeface="Calibri" panose="020F0502020204030204" pitchFamily="34" charset="0"/>
                <a:ea typeface="宋体" panose="02010600030101010101" pitchFamily="2" charset="-122"/>
              </a:defRPr>
            </a:lvl5pPr>
            <a:lvl6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171450" indent="-171450" defTabSz="685800" eaLnBrk="1" hangingPunct="1">
              <a:lnSpc>
                <a:spcPct val="150000"/>
              </a:lnSpc>
              <a:buFont typeface="Arial" pitchFamily="34" charset="0"/>
              <a:buChar char="•"/>
            </a:pPr>
            <a:r>
              <a:rPr lang="en-US" altLang="zh-CN" dirty="0">
                <a:solidFill>
                  <a:schemeClr val="tx1">
                    <a:lumMod val="65000"/>
                    <a:lumOff val="35000"/>
                  </a:schemeClr>
                </a:solidFill>
                <a:latin typeface="+mn-ea"/>
                <a:ea typeface="+mn-ea"/>
                <a:cs typeface="+mn-ea"/>
              </a:rPr>
              <a:t>Transformer</a:t>
            </a:r>
            <a:r>
              <a:rPr lang="zh-CN" altLang="en-US" dirty="0">
                <a:solidFill>
                  <a:schemeClr val="tx1">
                    <a:lumMod val="65000"/>
                    <a:lumOff val="35000"/>
                  </a:schemeClr>
                </a:solidFill>
                <a:latin typeface="+mn-ea"/>
                <a:ea typeface="+mn-ea"/>
                <a:cs typeface="+mn-ea"/>
              </a:rPr>
              <a:t>的输入</a:t>
            </a:r>
            <a:endParaRPr lang="en-US" altLang="zh-CN" dirty="0">
              <a:solidFill>
                <a:schemeClr val="tx1">
                  <a:lumMod val="65000"/>
                  <a:lumOff val="35000"/>
                </a:schemeClr>
              </a:solidFill>
              <a:latin typeface="+mn-ea"/>
              <a:ea typeface="+mn-ea"/>
              <a:cs typeface="+mn-ea"/>
            </a:endParaRPr>
          </a:p>
          <a:p>
            <a:pPr defTabSz="685800" eaLnBrk="1" hangingPunct="1">
              <a:lnSpc>
                <a:spcPct val="150000"/>
              </a:lnSpc>
            </a:pPr>
            <a:r>
              <a:rPr lang="en-US" altLang="zh-CN" dirty="0">
                <a:solidFill>
                  <a:schemeClr val="tx1">
                    <a:lumMod val="65000"/>
                    <a:lumOff val="35000"/>
                  </a:schemeClr>
                </a:solidFill>
                <a:latin typeface="+mn-ea"/>
                <a:ea typeface="+mn-ea"/>
                <a:cs typeface="+mn-ea"/>
              </a:rPr>
              <a:t>    Transformer</a:t>
            </a:r>
            <a:r>
              <a:rPr lang="zh-CN" altLang="en-US" dirty="0">
                <a:solidFill>
                  <a:schemeClr val="tx1">
                    <a:lumMod val="65000"/>
                    <a:lumOff val="35000"/>
                  </a:schemeClr>
                </a:solidFill>
                <a:latin typeface="+mn-ea"/>
                <a:ea typeface="+mn-ea"/>
                <a:cs typeface="+mn-ea"/>
              </a:rPr>
              <a:t>使用时的大致流程，第一部分</a:t>
            </a:r>
            <a:r>
              <a:rPr lang="en-US" altLang="zh-CN" dirty="0">
                <a:solidFill>
                  <a:schemeClr val="tx1">
                    <a:lumMod val="65000"/>
                    <a:lumOff val="35000"/>
                  </a:schemeClr>
                </a:solidFill>
                <a:latin typeface="+mn-ea"/>
                <a:ea typeface="+mn-ea"/>
                <a:cs typeface="+mn-ea"/>
              </a:rPr>
              <a:t>Transformer</a:t>
            </a:r>
            <a:r>
              <a:rPr lang="zh-CN" altLang="en-US" dirty="0">
                <a:solidFill>
                  <a:schemeClr val="tx1">
                    <a:lumMod val="65000"/>
                    <a:lumOff val="35000"/>
                  </a:schemeClr>
                </a:solidFill>
                <a:latin typeface="+mn-ea"/>
                <a:ea typeface="+mn-ea"/>
                <a:cs typeface="+mn-ea"/>
              </a:rPr>
              <a:t>的输入，如图所示，</a:t>
            </a:r>
            <a:r>
              <a:rPr lang="en-US" altLang="zh-CN" dirty="0">
                <a:solidFill>
                  <a:schemeClr val="tx1">
                    <a:lumMod val="65000"/>
                    <a:lumOff val="35000"/>
                  </a:schemeClr>
                </a:solidFill>
                <a:latin typeface="+mn-ea"/>
                <a:ea typeface="+mn-ea"/>
                <a:cs typeface="+mn-ea"/>
              </a:rPr>
              <a:t>Transformer</a:t>
            </a:r>
            <a:r>
              <a:rPr lang="zh-CN" altLang="en-US" dirty="0">
                <a:solidFill>
                  <a:schemeClr val="tx1">
                    <a:lumMod val="65000"/>
                    <a:lumOff val="35000"/>
                  </a:schemeClr>
                </a:solidFill>
                <a:latin typeface="+mn-ea"/>
                <a:ea typeface="+mn-ea"/>
                <a:cs typeface="+mn-ea"/>
              </a:rPr>
              <a:t>中单词的输入表示</a:t>
            </a:r>
            <a:r>
              <a:rPr lang="en-US" altLang="zh-CN" dirty="0">
                <a:solidFill>
                  <a:schemeClr val="tx1">
                    <a:lumMod val="65000"/>
                    <a:lumOff val="35000"/>
                  </a:schemeClr>
                </a:solidFill>
                <a:latin typeface="+mn-ea"/>
                <a:ea typeface="+mn-ea"/>
                <a:cs typeface="+mn-ea"/>
              </a:rPr>
              <a:t>x</a:t>
            </a:r>
            <a:r>
              <a:rPr lang="zh-CN" altLang="en-US" dirty="0">
                <a:solidFill>
                  <a:schemeClr val="tx1">
                    <a:lumMod val="65000"/>
                    <a:lumOff val="35000"/>
                  </a:schemeClr>
                </a:solidFill>
                <a:latin typeface="+mn-ea"/>
                <a:ea typeface="+mn-ea"/>
                <a:cs typeface="+mn-ea"/>
              </a:rPr>
              <a:t>由单词</a:t>
            </a:r>
            <a:r>
              <a:rPr lang="en-US" altLang="zh-CN" dirty="0">
                <a:solidFill>
                  <a:schemeClr val="tx1">
                    <a:lumMod val="65000"/>
                    <a:lumOff val="35000"/>
                  </a:schemeClr>
                </a:solidFill>
                <a:latin typeface="+mn-ea"/>
                <a:ea typeface="+mn-ea"/>
                <a:cs typeface="+mn-ea"/>
              </a:rPr>
              <a:t>Embedding</a:t>
            </a:r>
            <a:r>
              <a:rPr lang="zh-CN" altLang="en-US" dirty="0">
                <a:solidFill>
                  <a:schemeClr val="tx1">
                    <a:lumMod val="65000"/>
                    <a:lumOff val="35000"/>
                  </a:schemeClr>
                </a:solidFill>
                <a:latin typeface="+mn-ea"/>
                <a:ea typeface="+mn-ea"/>
                <a:cs typeface="+mn-ea"/>
              </a:rPr>
              <a:t>和位置</a:t>
            </a:r>
            <a:r>
              <a:rPr lang="en-US" altLang="zh-CN" dirty="0">
                <a:solidFill>
                  <a:schemeClr val="tx1">
                    <a:lumMod val="65000"/>
                    <a:lumOff val="35000"/>
                  </a:schemeClr>
                </a:solidFill>
                <a:latin typeface="+mn-ea"/>
                <a:ea typeface="+mn-ea"/>
                <a:cs typeface="+mn-ea"/>
              </a:rPr>
              <a:t>Embedding</a:t>
            </a:r>
            <a:r>
              <a:rPr lang="zh-CN" altLang="en-US" dirty="0">
                <a:solidFill>
                  <a:schemeClr val="tx1">
                    <a:lumMod val="65000"/>
                    <a:lumOff val="35000"/>
                  </a:schemeClr>
                </a:solidFill>
                <a:latin typeface="+mn-ea"/>
                <a:ea typeface="+mn-ea"/>
                <a:cs typeface="+mn-ea"/>
              </a:rPr>
              <a:t>（</a:t>
            </a:r>
            <a:r>
              <a:rPr lang="en-US" altLang="zh-CN" dirty="0">
                <a:solidFill>
                  <a:schemeClr val="tx1">
                    <a:lumMod val="65000"/>
                    <a:lumOff val="35000"/>
                  </a:schemeClr>
                </a:solidFill>
                <a:latin typeface="+mn-ea"/>
                <a:ea typeface="+mn-ea"/>
                <a:cs typeface="+mn-ea"/>
              </a:rPr>
              <a:t>Positional Encoding</a:t>
            </a:r>
            <a:r>
              <a:rPr lang="zh-CN" altLang="en-US" dirty="0">
                <a:solidFill>
                  <a:schemeClr val="tx1">
                    <a:lumMod val="65000"/>
                    <a:lumOff val="35000"/>
                  </a:schemeClr>
                </a:solidFill>
                <a:latin typeface="+mn-ea"/>
                <a:ea typeface="+mn-ea"/>
                <a:cs typeface="+mn-ea"/>
              </a:rPr>
              <a:t>）相加得到。</a:t>
            </a:r>
          </a:p>
        </p:txBody>
      </p:sp>
      <p:pic>
        <p:nvPicPr>
          <p:cNvPr id="5" name="图片 4">
            <a:extLst>
              <a:ext uri="{FF2B5EF4-FFF2-40B4-BE49-F238E27FC236}">
                <a16:creationId xmlns:a16="http://schemas.microsoft.com/office/drawing/2014/main" id="{138BFAEB-2987-9B16-3BE1-355043639626}"/>
              </a:ext>
            </a:extLst>
          </p:cNvPr>
          <p:cNvPicPr>
            <a:picLocks noChangeAspect="1"/>
          </p:cNvPicPr>
          <p:nvPr/>
        </p:nvPicPr>
        <p:blipFill>
          <a:blip r:embed="rId2"/>
          <a:stretch>
            <a:fillRect/>
          </a:stretch>
        </p:blipFill>
        <p:spPr>
          <a:xfrm>
            <a:off x="687780" y="2896895"/>
            <a:ext cx="10611591" cy="3079361"/>
          </a:xfrm>
          <a:prstGeom prst="rect">
            <a:avLst/>
          </a:prstGeom>
        </p:spPr>
      </p:pic>
    </p:spTree>
    <p:extLst>
      <p:ext uri="{BB962C8B-B14F-4D97-AF65-F5344CB8AC3E}">
        <p14:creationId xmlns:p14="http://schemas.microsoft.com/office/powerpoint/2010/main" val="387775035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占位符 2"/>
          <p:cNvSpPr>
            <a:spLocks noGrp="1"/>
          </p:cNvSpPr>
          <p:nvPr>
            <p:ph type="body" sz="quarter" idx="13"/>
          </p:nvPr>
        </p:nvSpPr>
        <p:spPr/>
        <p:txBody>
          <a:bodyPr/>
          <a:lstStyle/>
          <a:p>
            <a:r>
              <a:rPr lang="en-US" altLang="zh-CN" dirty="0"/>
              <a:t>4</a:t>
            </a:r>
            <a:r>
              <a:rPr lang="zh-CN" altLang="en-US" dirty="0"/>
              <a:t>、</a:t>
            </a:r>
            <a:r>
              <a:rPr lang="en-US" altLang="zh-CN" dirty="0"/>
              <a:t>Transformer</a:t>
            </a:r>
            <a:endParaRPr lang="zh-CN" altLang="en-US" dirty="0"/>
          </a:p>
        </p:txBody>
      </p:sp>
      <p:sp>
        <p:nvSpPr>
          <p:cNvPr id="2" name="灯片编号占位符 1"/>
          <p:cNvSpPr>
            <a:spLocks noGrp="1"/>
          </p:cNvSpPr>
          <p:nvPr>
            <p:ph type="sldNum" sz="quarter" idx="12"/>
          </p:nvPr>
        </p:nvSpPr>
        <p:spPr/>
        <p:txBody>
          <a:bodyPr/>
          <a:lstStyle/>
          <a:p>
            <a:pPr>
              <a:defRPr/>
            </a:pPr>
            <a:fld id="{FCEE2C88-6C8F-484D-AF69-578F576B1F44}" type="slidenum">
              <a:rPr lang="en-US" smtClean="0">
                <a:solidFill>
                  <a:prstClr val="white">
                    <a:lumMod val="50000"/>
                  </a:prstClr>
                </a:solidFill>
              </a:rPr>
              <a:pPr>
                <a:defRPr/>
              </a:pPr>
              <a:t>18</a:t>
            </a:fld>
            <a:endParaRPr lang="en-US" dirty="0">
              <a:solidFill>
                <a:prstClr val="white">
                  <a:lumMod val="50000"/>
                </a:prstClr>
              </a:solidFill>
            </a:endParaRPr>
          </a:p>
        </p:txBody>
      </p:sp>
      <p:sp>
        <p:nvSpPr>
          <p:cNvPr id="4" name="文本框 38"/>
          <p:cNvSpPr txBox="1">
            <a:spLocks noChangeArrowheads="1"/>
          </p:cNvSpPr>
          <p:nvPr/>
        </p:nvSpPr>
        <p:spPr bwMode="auto">
          <a:xfrm>
            <a:off x="6096000" y="183008"/>
            <a:ext cx="5660571" cy="5860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eaLnBrk="0" hangingPunct="0">
              <a:defRPr>
                <a:solidFill>
                  <a:schemeClr val="tx1"/>
                </a:solidFill>
                <a:latin typeface="Calibri" panose="020F0502020204030204" pitchFamily="34" charset="0"/>
                <a:ea typeface="宋体" panose="02010600030101010101" pitchFamily="2" charset="-122"/>
              </a:defRPr>
            </a:lvl2pPr>
            <a:lvl3pPr eaLnBrk="0" hangingPunct="0">
              <a:defRPr>
                <a:solidFill>
                  <a:schemeClr val="tx1"/>
                </a:solidFill>
                <a:latin typeface="Calibri" panose="020F0502020204030204" pitchFamily="34" charset="0"/>
                <a:ea typeface="宋体" panose="02010600030101010101" pitchFamily="2" charset="-122"/>
              </a:defRPr>
            </a:lvl3pPr>
            <a:lvl4pPr eaLnBrk="0" hangingPunct="0">
              <a:defRPr>
                <a:solidFill>
                  <a:schemeClr val="tx1"/>
                </a:solidFill>
                <a:latin typeface="Calibri" panose="020F0502020204030204" pitchFamily="34" charset="0"/>
                <a:ea typeface="宋体" panose="02010600030101010101" pitchFamily="2" charset="-122"/>
              </a:defRPr>
            </a:lvl4pPr>
            <a:lvl5pPr eaLnBrk="0" hangingPunct="0">
              <a:defRPr>
                <a:solidFill>
                  <a:schemeClr val="tx1"/>
                </a:solidFill>
                <a:latin typeface="Calibri" panose="020F0502020204030204" pitchFamily="34" charset="0"/>
                <a:ea typeface="宋体" panose="02010600030101010101" pitchFamily="2" charset="-122"/>
              </a:defRPr>
            </a:lvl5pPr>
            <a:lvl6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171450" indent="-171450" defTabSz="685800" eaLnBrk="1" hangingPunct="1">
              <a:lnSpc>
                <a:spcPct val="150000"/>
              </a:lnSpc>
              <a:buFont typeface="Arial" pitchFamily="34" charset="0"/>
              <a:buChar char="•"/>
            </a:pPr>
            <a:r>
              <a:rPr lang="zh-CN" altLang="en-US" dirty="0">
                <a:solidFill>
                  <a:schemeClr val="tx1">
                    <a:lumMod val="65000"/>
                    <a:lumOff val="35000"/>
                  </a:schemeClr>
                </a:solidFill>
                <a:latin typeface="+mn-ea"/>
                <a:ea typeface="+mn-ea"/>
                <a:cs typeface="+mn-ea"/>
              </a:rPr>
              <a:t>自注意力机制</a:t>
            </a:r>
            <a:endParaRPr lang="en-US" altLang="zh-CN" dirty="0">
              <a:solidFill>
                <a:schemeClr val="tx1">
                  <a:lumMod val="65000"/>
                  <a:lumOff val="35000"/>
                </a:schemeClr>
              </a:solidFill>
              <a:latin typeface="+mn-ea"/>
              <a:ea typeface="+mn-ea"/>
              <a:cs typeface="+mn-ea"/>
            </a:endParaRPr>
          </a:p>
          <a:p>
            <a:pPr defTabSz="685800" eaLnBrk="1" hangingPunct="1">
              <a:lnSpc>
                <a:spcPct val="150000"/>
              </a:lnSpc>
            </a:pPr>
            <a:r>
              <a:rPr lang="en-US" altLang="zh-CN" dirty="0">
                <a:solidFill>
                  <a:schemeClr val="tx1">
                    <a:lumMod val="65000"/>
                    <a:lumOff val="35000"/>
                  </a:schemeClr>
                </a:solidFill>
                <a:latin typeface="+mn-ea"/>
                <a:ea typeface="+mn-ea"/>
                <a:cs typeface="+mn-ea"/>
              </a:rPr>
              <a:t>    Transformer</a:t>
            </a:r>
            <a:r>
              <a:rPr lang="zh-CN" altLang="en-US" dirty="0">
                <a:solidFill>
                  <a:schemeClr val="tx1">
                    <a:lumMod val="65000"/>
                    <a:lumOff val="35000"/>
                  </a:schemeClr>
                </a:solidFill>
                <a:latin typeface="+mn-ea"/>
                <a:ea typeface="+mn-ea"/>
                <a:cs typeface="+mn-ea"/>
              </a:rPr>
              <a:t>使用时的大致流程，第二部分自注意力机制（</a:t>
            </a:r>
            <a:r>
              <a:rPr lang="en-US" altLang="zh-CN" dirty="0">
                <a:solidFill>
                  <a:schemeClr val="tx1">
                    <a:lumMod val="65000"/>
                    <a:lumOff val="35000"/>
                  </a:schemeClr>
                </a:solidFill>
                <a:latin typeface="+mn-ea"/>
                <a:ea typeface="+mn-ea"/>
                <a:cs typeface="+mn-ea"/>
              </a:rPr>
              <a:t>Self-Attention</a:t>
            </a:r>
            <a:r>
              <a:rPr lang="zh-CN" altLang="en-US" dirty="0">
                <a:solidFill>
                  <a:schemeClr val="tx1">
                    <a:lumMod val="65000"/>
                    <a:lumOff val="35000"/>
                  </a:schemeClr>
                </a:solidFill>
                <a:latin typeface="+mn-ea"/>
                <a:ea typeface="+mn-ea"/>
                <a:cs typeface="+mn-ea"/>
              </a:rPr>
              <a:t>），如图所示，是</a:t>
            </a:r>
            <a:r>
              <a:rPr lang="en-US" altLang="zh-CN" dirty="0">
                <a:solidFill>
                  <a:schemeClr val="tx1">
                    <a:lumMod val="65000"/>
                    <a:lumOff val="35000"/>
                  </a:schemeClr>
                </a:solidFill>
                <a:latin typeface="+mn-ea"/>
                <a:ea typeface="+mn-ea"/>
                <a:cs typeface="+mn-ea"/>
              </a:rPr>
              <a:t>Transformer</a:t>
            </a:r>
            <a:r>
              <a:rPr lang="zh-CN" altLang="en-US" dirty="0">
                <a:solidFill>
                  <a:schemeClr val="tx1">
                    <a:lumMod val="65000"/>
                    <a:lumOff val="35000"/>
                  </a:schemeClr>
                </a:solidFill>
                <a:latin typeface="+mn-ea"/>
                <a:ea typeface="+mn-ea"/>
                <a:cs typeface="+mn-ea"/>
              </a:rPr>
              <a:t>的内部结构图，左侧为</a:t>
            </a:r>
            <a:r>
              <a:rPr lang="en-US" altLang="zh-CN" dirty="0">
                <a:solidFill>
                  <a:schemeClr val="tx1">
                    <a:lumMod val="65000"/>
                    <a:lumOff val="35000"/>
                  </a:schemeClr>
                </a:solidFill>
                <a:latin typeface="+mn-ea"/>
                <a:ea typeface="+mn-ea"/>
                <a:cs typeface="+mn-ea"/>
              </a:rPr>
              <a:t>Encoder block</a:t>
            </a:r>
            <a:r>
              <a:rPr lang="zh-CN" altLang="en-US" dirty="0">
                <a:solidFill>
                  <a:schemeClr val="tx1">
                    <a:lumMod val="65000"/>
                    <a:lumOff val="35000"/>
                  </a:schemeClr>
                </a:solidFill>
                <a:latin typeface="+mn-ea"/>
                <a:ea typeface="+mn-ea"/>
                <a:cs typeface="+mn-ea"/>
              </a:rPr>
              <a:t>，右侧为</a:t>
            </a:r>
            <a:r>
              <a:rPr lang="en-US" altLang="zh-CN" dirty="0">
                <a:solidFill>
                  <a:schemeClr val="tx1">
                    <a:lumMod val="65000"/>
                    <a:lumOff val="35000"/>
                  </a:schemeClr>
                </a:solidFill>
                <a:latin typeface="+mn-ea"/>
                <a:ea typeface="+mn-ea"/>
                <a:cs typeface="+mn-ea"/>
              </a:rPr>
              <a:t>Decoder block</a:t>
            </a:r>
            <a:r>
              <a:rPr lang="zh-CN" altLang="en-US" dirty="0">
                <a:solidFill>
                  <a:schemeClr val="tx1">
                    <a:lumMod val="65000"/>
                    <a:lumOff val="35000"/>
                  </a:schemeClr>
                </a:solidFill>
                <a:latin typeface="+mn-ea"/>
                <a:ea typeface="+mn-ea"/>
                <a:cs typeface="+mn-ea"/>
              </a:rPr>
              <a:t>。红色圈中的部分为多头注意力机制（</a:t>
            </a:r>
            <a:r>
              <a:rPr lang="en-US" altLang="zh-CN" dirty="0">
                <a:solidFill>
                  <a:schemeClr val="tx1">
                    <a:lumMod val="65000"/>
                    <a:lumOff val="35000"/>
                  </a:schemeClr>
                </a:solidFill>
                <a:latin typeface="+mn-ea"/>
                <a:ea typeface="+mn-ea"/>
                <a:cs typeface="+mn-ea"/>
              </a:rPr>
              <a:t>Multi-Head Attention</a:t>
            </a:r>
            <a:r>
              <a:rPr lang="zh-CN" altLang="en-US" dirty="0">
                <a:solidFill>
                  <a:schemeClr val="tx1">
                    <a:lumMod val="65000"/>
                    <a:lumOff val="35000"/>
                  </a:schemeClr>
                </a:solidFill>
                <a:latin typeface="+mn-ea"/>
                <a:ea typeface="+mn-ea"/>
                <a:cs typeface="+mn-ea"/>
              </a:rPr>
              <a:t>），是由多个自注意力（</a:t>
            </a:r>
            <a:r>
              <a:rPr lang="en-US" altLang="zh-CN" dirty="0">
                <a:solidFill>
                  <a:schemeClr val="tx1">
                    <a:lumMod val="65000"/>
                    <a:lumOff val="35000"/>
                  </a:schemeClr>
                </a:solidFill>
                <a:latin typeface="+mn-ea"/>
                <a:ea typeface="+mn-ea"/>
                <a:cs typeface="+mn-ea"/>
              </a:rPr>
              <a:t>Self-Attention</a:t>
            </a:r>
            <a:r>
              <a:rPr lang="zh-CN" altLang="en-US" dirty="0">
                <a:solidFill>
                  <a:schemeClr val="tx1">
                    <a:lumMod val="65000"/>
                    <a:lumOff val="35000"/>
                  </a:schemeClr>
                </a:solidFill>
                <a:latin typeface="+mn-ea"/>
                <a:ea typeface="+mn-ea"/>
                <a:cs typeface="+mn-ea"/>
              </a:rPr>
              <a:t>）组成的，可以看到</a:t>
            </a:r>
            <a:r>
              <a:rPr lang="en-US" altLang="zh-CN" dirty="0">
                <a:solidFill>
                  <a:schemeClr val="tx1">
                    <a:lumMod val="65000"/>
                    <a:lumOff val="35000"/>
                  </a:schemeClr>
                </a:solidFill>
                <a:latin typeface="+mn-ea"/>
                <a:ea typeface="+mn-ea"/>
                <a:cs typeface="+mn-ea"/>
              </a:rPr>
              <a:t>Encoder block</a:t>
            </a:r>
            <a:r>
              <a:rPr lang="zh-CN" altLang="en-US" dirty="0">
                <a:solidFill>
                  <a:schemeClr val="tx1">
                    <a:lumMod val="65000"/>
                    <a:lumOff val="35000"/>
                  </a:schemeClr>
                </a:solidFill>
                <a:latin typeface="+mn-ea"/>
                <a:ea typeface="+mn-ea"/>
                <a:cs typeface="+mn-ea"/>
              </a:rPr>
              <a:t>包含一个</a:t>
            </a:r>
            <a:r>
              <a:rPr lang="en-US" altLang="zh-CN" dirty="0">
                <a:solidFill>
                  <a:schemeClr val="tx1">
                    <a:lumMod val="65000"/>
                    <a:lumOff val="35000"/>
                  </a:schemeClr>
                </a:solidFill>
                <a:latin typeface="+mn-ea"/>
                <a:ea typeface="+mn-ea"/>
                <a:cs typeface="+mn-ea"/>
              </a:rPr>
              <a:t>Multi-Head Attention</a:t>
            </a:r>
            <a:r>
              <a:rPr lang="zh-CN" altLang="en-US" dirty="0">
                <a:solidFill>
                  <a:schemeClr val="tx1">
                    <a:lumMod val="65000"/>
                    <a:lumOff val="35000"/>
                  </a:schemeClr>
                </a:solidFill>
                <a:latin typeface="+mn-ea"/>
                <a:ea typeface="+mn-ea"/>
                <a:cs typeface="+mn-ea"/>
              </a:rPr>
              <a:t>，而</a:t>
            </a:r>
            <a:r>
              <a:rPr lang="en-US" altLang="zh-CN" dirty="0">
                <a:solidFill>
                  <a:schemeClr val="tx1">
                    <a:lumMod val="65000"/>
                    <a:lumOff val="35000"/>
                  </a:schemeClr>
                </a:solidFill>
                <a:latin typeface="+mn-ea"/>
                <a:ea typeface="+mn-ea"/>
                <a:cs typeface="+mn-ea"/>
              </a:rPr>
              <a:t>Decoder block</a:t>
            </a:r>
            <a:r>
              <a:rPr lang="zh-CN" altLang="en-US" dirty="0">
                <a:solidFill>
                  <a:schemeClr val="tx1">
                    <a:lumMod val="65000"/>
                    <a:lumOff val="35000"/>
                  </a:schemeClr>
                </a:solidFill>
                <a:latin typeface="+mn-ea"/>
                <a:ea typeface="+mn-ea"/>
                <a:cs typeface="+mn-ea"/>
              </a:rPr>
              <a:t>包含两个</a:t>
            </a:r>
            <a:r>
              <a:rPr lang="en-US" altLang="zh-CN" dirty="0">
                <a:solidFill>
                  <a:schemeClr val="tx1">
                    <a:lumMod val="65000"/>
                    <a:lumOff val="35000"/>
                  </a:schemeClr>
                </a:solidFill>
                <a:latin typeface="+mn-ea"/>
                <a:ea typeface="+mn-ea"/>
                <a:cs typeface="+mn-ea"/>
              </a:rPr>
              <a:t>Multi-Head Attention</a:t>
            </a:r>
            <a:r>
              <a:rPr lang="zh-CN" altLang="en-US" dirty="0">
                <a:solidFill>
                  <a:schemeClr val="tx1">
                    <a:lumMod val="65000"/>
                    <a:lumOff val="35000"/>
                  </a:schemeClr>
                </a:solidFill>
                <a:latin typeface="+mn-ea"/>
                <a:ea typeface="+mn-ea"/>
                <a:cs typeface="+mn-ea"/>
              </a:rPr>
              <a:t>（其中有一个用到掩码（</a:t>
            </a:r>
            <a:r>
              <a:rPr lang="en-US" altLang="zh-CN" dirty="0">
                <a:solidFill>
                  <a:schemeClr val="tx1">
                    <a:lumMod val="65000"/>
                    <a:lumOff val="35000"/>
                  </a:schemeClr>
                </a:solidFill>
                <a:latin typeface="+mn-ea"/>
                <a:ea typeface="+mn-ea"/>
                <a:cs typeface="+mn-ea"/>
              </a:rPr>
              <a:t>Mask</a:t>
            </a:r>
            <a:r>
              <a:rPr lang="zh-CN" altLang="en-US" dirty="0">
                <a:solidFill>
                  <a:schemeClr val="tx1">
                    <a:lumMod val="65000"/>
                    <a:lumOff val="35000"/>
                  </a:schemeClr>
                </a:solidFill>
                <a:latin typeface="+mn-ea"/>
                <a:ea typeface="+mn-ea"/>
                <a:cs typeface="+mn-ea"/>
              </a:rPr>
              <a:t>））。</a:t>
            </a:r>
            <a:r>
              <a:rPr lang="en-US" altLang="zh-CN" dirty="0">
                <a:solidFill>
                  <a:schemeClr val="tx1">
                    <a:lumMod val="65000"/>
                    <a:lumOff val="35000"/>
                  </a:schemeClr>
                </a:solidFill>
                <a:latin typeface="+mn-ea"/>
                <a:ea typeface="+mn-ea"/>
                <a:cs typeface="+mn-ea"/>
              </a:rPr>
              <a:t>Multi-Head Attention</a:t>
            </a:r>
            <a:r>
              <a:rPr lang="zh-CN" altLang="en-US" dirty="0">
                <a:solidFill>
                  <a:schemeClr val="tx1">
                    <a:lumMod val="65000"/>
                    <a:lumOff val="35000"/>
                  </a:schemeClr>
                </a:solidFill>
                <a:latin typeface="+mn-ea"/>
                <a:ea typeface="+mn-ea"/>
                <a:cs typeface="+mn-ea"/>
              </a:rPr>
              <a:t>上方还包括一个</a:t>
            </a:r>
            <a:r>
              <a:rPr lang="en-US" altLang="zh-CN" dirty="0" err="1">
                <a:solidFill>
                  <a:schemeClr val="tx1">
                    <a:lumMod val="65000"/>
                    <a:lumOff val="35000"/>
                  </a:schemeClr>
                </a:solidFill>
                <a:latin typeface="+mn-ea"/>
                <a:ea typeface="+mn-ea"/>
                <a:cs typeface="+mn-ea"/>
              </a:rPr>
              <a:t>Add&amp;Norm</a:t>
            </a:r>
            <a:r>
              <a:rPr lang="zh-CN" altLang="en-US" dirty="0">
                <a:solidFill>
                  <a:schemeClr val="tx1">
                    <a:lumMod val="65000"/>
                    <a:lumOff val="35000"/>
                  </a:schemeClr>
                </a:solidFill>
                <a:latin typeface="+mn-ea"/>
                <a:ea typeface="+mn-ea"/>
                <a:cs typeface="+mn-ea"/>
              </a:rPr>
              <a:t>层，</a:t>
            </a:r>
            <a:r>
              <a:rPr lang="en-US" altLang="zh-CN" dirty="0">
                <a:solidFill>
                  <a:schemeClr val="tx1">
                    <a:lumMod val="65000"/>
                    <a:lumOff val="35000"/>
                  </a:schemeClr>
                </a:solidFill>
                <a:latin typeface="+mn-ea"/>
                <a:ea typeface="+mn-ea"/>
                <a:cs typeface="+mn-ea"/>
              </a:rPr>
              <a:t>Add</a:t>
            </a:r>
            <a:r>
              <a:rPr lang="zh-CN" altLang="en-US" dirty="0">
                <a:solidFill>
                  <a:schemeClr val="tx1">
                    <a:lumMod val="65000"/>
                    <a:lumOff val="35000"/>
                  </a:schemeClr>
                </a:solidFill>
                <a:latin typeface="+mn-ea"/>
                <a:ea typeface="+mn-ea"/>
                <a:cs typeface="+mn-ea"/>
              </a:rPr>
              <a:t>表示残差连接（</a:t>
            </a:r>
            <a:r>
              <a:rPr lang="en-US" altLang="zh-CN" dirty="0">
                <a:solidFill>
                  <a:schemeClr val="tx1">
                    <a:lumMod val="65000"/>
                    <a:lumOff val="35000"/>
                  </a:schemeClr>
                </a:solidFill>
                <a:latin typeface="+mn-ea"/>
                <a:ea typeface="+mn-ea"/>
                <a:cs typeface="+mn-ea"/>
              </a:rPr>
              <a:t>Residual Connection</a:t>
            </a:r>
            <a:r>
              <a:rPr lang="zh-CN" altLang="en-US" dirty="0">
                <a:solidFill>
                  <a:schemeClr val="tx1">
                    <a:lumMod val="65000"/>
                    <a:lumOff val="35000"/>
                  </a:schemeClr>
                </a:solidFill>
                <a:latin typeface="+mn-ea"/>
                <a:ea typeface="+mn-ea"/>
                <a:cs typeface="+mn-ea"/>
              </a:rPr>
              <a:t>）用于防止网络退化，</a:t>
            </a:r>
            <a:r>
              <a:rPr lang="en-US" altLang="zh-CN" dirty="0">
                <a:solidFill>
                  <a:schemeClr val="tx1">
                    <a:lumMod val="65000"/>
                    <a:lumOff val="35000"/>
                  </a:schemeClr>
                </a:solidFill>
                <a:latin typeface="+mn-ea"/>
                <a:ea typeface="+mn-ea"/>
                <a:cs typeface="+mn-ea"/>
              </a:rPr>
              <a:t>Norm</a:t>
            </a:r>
            <a:r>
              <a:rPr lang="zh-CN" altLang="en-US" dirty="0">
                <a:solidFill>
                  <a:schemeClr val="tx1">
                    <a:lumMod val="65000"/>
                    <a:lumOff val="35000"/>
                  </a:schemeClr>
                </a:solidFill>
                <a:latin typeface="+mn-ea"/>
                <a:ea typeface="+mn-ea"/>
                <a:cs typeface="+mn-ea"/>
              </a:rPr>
              <a:t>表示层级归一化（</a:t>
            </a:r>
            <a:r>
              <a:rPr lang="en-US" altLang="zh-CN" dirty="0">
                <a:solidFill>
                  <a:schemeClr val="tx1">
                    <a:lumMod val="65000"/>
                    <a:lumOff val="35000"/>
                  </a:schemeClr>
                </a:solidFill>
                <a:latin typeface="+mn-ea"/>
                <a:ea typeface="+mn-ea"/>
                <a:cs typeface="+mn-ea"/>
              </a:rPr>
              <a:t>Layer Normalization</a:t>
            </a:r>
            <a:r>
              <a:rPr lang="zh-CN" altLang="en-US" dirty="0">
                <a:solidFill>
                  <a:schemeClr val="tx1">
                    <a:lumMod val="65000"/>
                    <a:lumOff val="35000"/>
                  </a:schemeClr>
                </a:solidFill>
                <a:latin typeface="+mn-ea"/>
                <a:ea typeface="+mn-ea"/>
                <a:cs typeface="+mn-ea"/>
              </a:rPr>
              <a:t>），用于对每一层的激活值进行归一化。</a:t>
            </a:r>
            <a:endParaRPr lang="en-US" altLang="zh-CN" dirty="0">
              <a:solidFill>
                <a:schemeClr val="tx1">
                  <a:lumMod val="65000"/>
                  <a:lumOff val="35000"/>
                </a:schemeClr>
              </a:solidFill>
              <a:latin typeface="+mn-ea"/>
              <a:ea typeface="+mn-ea"/>
              <a:cs typeface="+mn-ea"/>
            </a:endParaRPr>
          </a:p>
        </p:txBody>
      </p:sp>
      <p:pic>
        <p:nvPicPr>
          <p:cNvPr id="7" name="图片 6">
            <a:extLst>
              <a:ext uri="{FF2B5EF4-FFF2-40B4-BE49-F238E27FC236}">
                <a16:creationId xmlns:a16="http://schemas.microsoft.com/office/drawing/2014/main" id="{EAA44DCE-57C1-DACE-B58E-3B2E6D4349A2}"/>
              </a:ext>
            </a:extLst>
          </p:cNvPr>
          <p:cNvPicPr>
            <a:picLocks noChangeAspect="1"/>
          </p:cNvPicPr>
          <p:nvPr/>
        </p:nvPicPr>
        <p:blipFill>
          <a:blip r:embed="rId2"/>
          <a:stretch>
            <a:fillRect/>
          </a:stretch>
        </p:blipFill>
        <p:spPr>
          <a:xfrm>
            <a:off x="783771" y="1132113"/>
            <a:ext cx="5007429" cy="5344887"/>
          </a:xfrm>
          <a:prstGeom prst="rect">
            <a:avLst/>
          </a:prstGeom>
        </p:spPr>
      </p:pic>
    </p:spTree>
    <p:extLst>
      <p:ext uri="{BB962C8B-B14F-4D97-AF65-F5344CB8AC3E}">
        <p14:creationId xmlns:p14="http://schemas.microsoft.com/office/powerpoint/2010/main" val="3288441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占位符 2"/>
          <p:cNvSpPr>
            <a:spLocks noGrp="1"/>
          </p:cNvSpPr>
          <p:nvPr>
            <p:ph type="body" sz="quarter" idx="13"/>
          </p:nvPr>
        </p:nvSpPr>
        <p:spPr/>
        <p:txBody>
          <a:bodyPr/>
          <a:lstStyle/>
          <a:p>
            <a:r>
              <a:rPr lang="en-US" altLang="zh-CN" dirty="0"/>
              <a:t>4</a:t>
            </a:r>
            <a:r>
              <a:rPr lang="zh-CN" altLang="en-US" dirty="0"/>
              <a:t>、</a:t>
            </a:r>
            <a:r>
              <a:rPr lang="en-US" altLang="zh-CN" dirty="0"/>
              <a:t>Transformer</a:t>
            </a:r>
            <a:endParaRPr lang="zh-CN" altLang="en-US" dirty="0"/>
          </a:p>
        </p:txBody>
      </p:sp>
      <p:sp>
        <p:nvSpPr>
          <p:cNvPr id="2" name="灯片编号占位符 1"/>
          <p:cNvSpPr>
            <a:spLocks noGrp="1"/>
          </p:cNvSpPr>
          <p:nvPr>
            <p:ph type="sldNum" sz="quarter" idx="12"/>
          </p:nvPr>
        </p:nvSpPr>
        <p:spPr/>
        <p:txBody>
          <a:bodyPr/>
          <a:lstStyle/>
          <a:p>
            <a:pPr>
              <a:defRPr/>
            </a:pPr>
            <a:fld id="{FCEE2C88-6C8F-484D-AF69-578F576B1F44}" type="slidenum">
              <a:rPr lang="en-US" smtClean="0">
                <a:solidFill>
                  <a:prstClr val="white">
                    <a:lumMod val="50000"/>
                  </a:prstClr>
                </a:solidFill>
              </a:rPr>
              <a:pPr>
                <a:defRPr/>
              </a:pPr>
              <a:t>19</a:t>
            </a:fld>
            <a:endParaRPr lang="en-US" dirty="0">
              <a:solidFill>
                <a:prstClr val="white">
                  <a:lumMod val="50000"/>
                </a:prstClr>
              </a:solidFill>
            </a:endParaRPr>
          </a:p>
        </p:txBody>
      </p:sp>
      <p:sp>
        <p:nvSpPr>
          <p:cNvPr id="4" name="文本框 38"/>
          <p:cNvSpPr txBox="1">
            <a:spLocks noChangeArrowheads="1"/>
          </p:cNvSpPr>
          <p:nvPr/>
        </p:nvSpPr>
        <p:spPr bwMode="auto">
          <a:xfrm>
            <a:off x="6096000" y="183008"/>
            <a:ext cx="5660571" cy="29518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eaLnBrk="0" hangingPunct="0">
              <a:defRPr>
                <a:solidFill>
                  <a:schemeClr val="tx1"/>
                </a:solidFill>
                <a:latin typeface="Calibri" panose="020F0502020204030204" pitchFamily="34" charset="0"/>
                <a:ea typeface="宋体" panose="02010600030101010101" pitchFamily="2" charset="-122"/>
              </a:defRPr>
            </a:lvl2pPr>
            <a:lvl3pPr eaLnBrk="0" hangingPunct="0">
              <a:defRPr>
                <a:solidFill>
                  <a:schemeClr val="tx1"/>
                </a:solidFill>
                <a:latin typeface="Calibri" panose="020F0502020204030204" pitchFamily="34" charset="0"/>
                <a:ea typeface="宋体" panose="02010600030101010101" pitchFamily="2" charset="-122"/>
              </a:defRPr>
            </a:lvl3pPr>
            <a:lvl4pPr eaLnBrk="0" hangingPunct="0">
              <a:defRPr>
                <a:solidFill>
                  <a:schemeClr val="tx1"/>
                </a:solidFill>
                <a:latin typeface="Calibri" panose="020F0502020204030204" pitchFamily="34" charset="0"/>
                <a:ea typeface="宋体" panose="02010600030101010101" pitchFamily="2" charset="-122"/>
              </a:defRPr>
            </a:lvl4pPr>
            <a:lvl5pPr eaLnBrk="0" hangingPunct="0">
              <a:defRPr>
                <a:solidFill>
                  <a:schemeClr val="tx1"/>
                </a:solidFill>
                <a:latin typeface="Calibri" panose="020F0502020204030204" pitchFamily="34" charset="0"/>
                <a:ea typeface="宋体" panose="02010600030101010101" pitchFamily="2" charset="-122"/>
              </a:defRPr>
            </a:lvl5pPr>
            <a:lvl6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171450" indent="-171450" defTabSz="685800" eaLnBrk="1" hangingPunct="1">
              <a:lnSpc>
                <a:spcPct val="150000"/>
              </a:lnSpc>
              <a:buFont typeface="Arial" pitchFamily="34" charset="0"/>
              <a:buChar char="•"/>
            </a:pPr>
            <a:r>
              <a:rPr lang="en-US" altLang="zh-CN" dirty="0">
                <a:solidFill>
                  <a:schemeClr val="tx1">
                    <a:lumMod val="65000"/>
                    <a:lumOff val="35000"/>
                  </a:schemeClr>
                </a:solidFill>
                <a:latin typeface="+mn-ea"/>
                <a:ea typeface="+mn-ea"/>
                <a:cs typeface="+mn-ea"/>
              </a:rPr>
              <a:t>Encoder</a:t>
            </a:r>
            <a:r>
              <a:rPr lang="zh-CN" altLang="en-US" dirty="0">
                <a:solidFill>
                  <a:schemeClr val="tx1">
                    <a:lumMod val="65000"/>
                    <a:lumOff val="35000"/>
                  </a:schemeClr>
                </a:solidFill>
                <a:latin typeface="+mn-ea"/>
                <a:ea typeface="+mn-ea"/>
                <a:cs typeface="+mn-ea"/>
              </a:rPr>
              <a:t>结构</a:t>
            </a:r>
            <a:endParaRPr lang="en-US" altLang="zh-CN" dirty="0">
              <a:solidFill>
                <a:schemeClr val="tx1">
                  <a:lumMod val="65000"/>
                  <a:lumOff val="35000"/>
                </a:schemeClr>
              </a:solidFill>
              <a:latin typeface="+mn-ea"/>
              <a:ea typeface="+mn-ea"/>
              <a:cs typeface="+mn-ea"/>
            </a:endParaRPr>
          </a:p>
          <a:p>
            <a:pPr defTabSz="685800" eaLnBrk="1" hangingPunct="1">
              <a:lnSpc>
                <a:spcPct val="150000"/>
              </a:lnSpc>
            </a:pPr>
            <a:r>
              <a:rPr lang="en-US" altLang="zh-CN" dirty="0">
                <a:solidFill>
                  <a:schemeClr val="tx1">
                    <a:lumMod val="65000"/>
                    <a:lumOff val="35000"/>
                  </a:schemeClr>
                </a:solidFill>
                <a:latin typeface="+mn-ea"/>
                <a:ea typeface="+mn-ea"/>
                <a:cs typeface="+mn-ea"/>
              </a:rPr>
              <a:t>    Transformer</a:t>
            </a:r>
            <a:r>
              <a:rPr lang="zh-CN" altLang="en-US" dirty="0">
                <a:solidFill>
                  <a:schemeClr val="tx1">
                    <a:lumMod val="65000"/>
                    <a:lumOff val="35000"/>
                  </a:schemeClr>
                </a:solidFill>
                <a:latin typeface="+mn-ea"/>
                <a:ea typeface="+mn-ea"/>
                <a:cs typeface="+mn-ea"/>
              </a:rPr>
              <a:t>使用时的大致流程，第三部分</a:t>
            </a:r>
            <a:r>
              <a:rPr lang="en-US" altLang="zh-CN" dirty="0">
                <a:solidFill>
                  <a:schemeClr val="tx1">
                    <a:lumMod val="65000"/>
                    <a:lumOff val="35000"/>
                  </a:schemeClr>
                </a:solidFill>
                <a:latin typeface="+mn-ea"/>
                <a:ea typeface="+mn-ea"/>
                <a:cs typeface="+mn-ea"/>
              </a:rPr>
              <a:t>Encoder</a:t>
            </a:r>
            <a:r>
              <a:rPr lang="zh-CN" altLang="en-US" dirty="0">
                <a:solidFill>
                  <a:schemeClr val="tx1">
                    <a:lumMod val="65000"/>
                    <a:lumOff val="35000"/>
                  </a:schemeClr>
                </a:solidFill>
                <a:latin typeface="+mn-ea"/>
                <a:ea typeface="+mn-ea"/>
                <a:cs typeface="+mn-ea"/>
              </a:rPr>
              <a:t>结构，如图所示，红色部分是</a:t>
            </a:r>
            <a:r>
              <a:rPr lang="en-US" altLang="zh-CN" dirty="0">
                <a:solidFill>
                  <a:schemeClr val="tx1">
                    <a:lumMod val="65000"/>
                    <a:lumOff val="35000"/>
                  </a:schemeClr>
                </a:solidFill>
                <a:latin typeface="+mn-ea"/>
                <a:ea typeface="+mn-ea"/>
                <a:cs typeface="+mn-ea"/>
              </a:rPr>
              <a:t>Transformer</a:t>
            </a:r>
            <a:r>
              <a:rPr lang="zh-CN" altLang="en-US" dirty="0">
                <a:solidFill>
                  <a:schemeClr val="tx1">
                    <a:lumMod val="65000"/>
                    <a:lumOff val="35000"/>
                  </a:schemeClr>
                </a:solidFill>
                <a:latin typeface="+mn-ea"/>
                <a:ea typeface="+mn-ea"/>
                <a:cs typeface="+mn-ea"/>
              </a:rPr>
              <a:t>的</a:t>
            </a:r>
            <a:r>
              <a:rPr lang="en-US" altLang="zh-CN" dirty="0">
                <a:solidFill>
                  <a:schemeClr val="tx1">
                    <a:lumMod val="65000"/>
                    <a:lumOff val="35000"/>
                  </a:schemeClr>
                </a:solidFill>
                <a:latin typeface="+mn-ea"/>
                <a:ea typeface="+mn-ea"/>
                <a:cs typeface="+mn-ea"/>
              </a:rPr>
              <a:t>Encoder block</a:t>
            </a:r>
            <a:r>
              <a:rPr lang="zh-CN" altLang="en-US" dirty="0">
                <a:solidFill>
                  <a:schemeClr val="tx1">
                    <a:lumMod val="65000"/>
                    <a:lumOff val="35000"/>
                  </a:schemeClr>
                </a:solidFill>
                <a:latin typeface="+mn-ea"/>
                <a:ea typeface="+mn-ea"/>
                <a:cs typeface="+mn-ea"/>
              </a:rPr>
              <a:t>结构，可以看到是由</a:t>
            </a:r>
            <a:r>
              <a:rPr lang="en-US" altLang="zh-CN" dirty="0">
                <a:solidFill>
                  <a:schemeClr val="tx1">
                    <a:lumMod val="65000"/>
                    <a:lumOff val="35000"/>
                  </a:schemeClr>
                </a:solidFill>
                <a:latin typeface="+mn-ea"/>
                <a:ea typeface="+mn-ea"/>
                <a:cs typeface="+mn-ea"/>
              </a:rPr>
              <a:t>Multi-Head Attention</a:t>
            </a:r>
            <a:r>
              <a:rPr lang="zh-CN" altLang="en-US" dirty="0">
                <a:solidFill>
                  <a:schemeClr val="tx1">
                    <a:lumMod val="65000"/>
                    <a:lumOff val="35000"/>
                  </a:schemeClr>
                </a:solidFill>
                <a:latin typeface="+mn-ea"/>
                <a:ea typeface="+mn-ea"/>
                <a:cs typeface="+mn-ea"/>
              </a:rPr>
              <a:t>、</a:t>
            </a:r>
            <a:r>
              <a:rPr lang="en-US" altLang="zh-CN" dirty="0" err="1">
                <a:solidFill>
                  <a:schemeClr val="tx1">
                    <a:lumMod val="65000"/>
                    <a:lumOff val="35000"/>
                  </a:schemeClr>
                </a:solidFill>
                <a:latin typeface="+mn-ea"/>
                <a:ea typeface="+mn-ea"/>
                <a:cs typeface="+mn-ea"/>
              </a:rPr>
              <a:t>Add&amp;Norm</a:t>
            </a:r>
            <a:r>
              <a:rPr lang="en-US" altLang="zh-CN" dirty="0">
                <a:solidFill>
                  <a:schemeClr val="tx1">
                    <a:lumMod val="65000"/>
                    <a:lumOff val="35000"/>
                  </a:schemeClr>
                </a:solidFill>
                <a:latin typeface="+mn-ea"/>
                <a:ea typeface="+mn-ea"/>
                <a:cs typeface="+mn-ea"/>
              </a:rPr>
              <a:t>, Feed Forward</a:t>
            </a:r>
            <a:r>
              <a:rPr lang="zh-CN" altLang="en-US" dirty="0">
                <a:solidFill>
                  <a:schemeClr val="tx1">
                    <a:lumMod val="65000"/>
                    <a:lumOff val="35000"/>
                  </a:schemeClr>
                </a:solidFill>
                <a:latin typeface="+mn-ea"/>
                <a:ea typeface="+mn-ea"/>
                <a:cs typeface="+mn-ea"/>
              </a:rPr>
              <a:t>和</a:t>
            </a:r>
            <a:r>
              <a:rPr lang="en-US" altLang="zh-CN" dirty="0" err="1">
                <a:solidFill>
                  <a:schemeClr val="tx1">
                    <a:lumMod val="65000"/>
                    <a:lumOff val="35000"/>
                  </a:schemeClr>
                </a:solidFill>
                <a:latin typeface="+mn-ea"/>
                <a:ea typeface="+mn-ea"/>
                <a:cs typeface="+mn-ea"/>
              </a:rPr>
              <a:t>Add&amp;Norm</a:t>
            </a:r>
            <a:r>
              <a:rPr lang="zh-CN" altLang="en-US" dirty="0">
                <a:solidFill>
                  <a:schemeClr val="tx1">
                    <a:lumMod val="65000"/>
                    <a:lumOff val="35000"/>
                  </a:schemeClr>
                </a:solidFill>
                <a:latin typeface="+mn-ea"/>
                <a:ea typeface="+mn-ea"/>
                <a:cs typeface="+mn-ea"/>
              </a:rPr>
              <a:t>组成的。刚刚已经了解了</a:t>
            </a:r>
            <a:r>
              <a:rPr lang="en-US" altLang="zh-CN" dirty="0">
                <a:solidFill>
                  <a:schemeClr val="tx1">
                    <a:lumMod val="65000"/>
                    <a:lumOff val="35000"/>
                  </a:schemeClr>
                </a:solidFill>
                <a:latin typeface="+mn-ea"/>
                <a:ea typeface="+mn-ea"/>
                <a:cs typeface="+mn-ea"/>
              </a:rPr>
              <a:t>Multi-Head Attention</a:t>
            </a:r>
            <a:r>
              <a:rPr lang="zh-CN" altLang="en-US" dirty="0">
                <a:solidFill>
                  <a:schemeClr val="tx1">
                    <a:lumMod val="65000"/>
                    <a:lumOff val="35000"/>
                  </a:schemeClr>
                </a:solidFill>
                <a:latin typeface="+mn-ea"/>
                <a:ea typeface="+mn-ea"/>
                <a:cs typeface="+mn-ea"/>
              </a:rPr>
              <a:t>的计算过程，下面将分别解释</a:t>
            </a:r>
            <a:r>
              <a:rPr lang="en-US" altLang="zh-CN" dirty="0" err="1">
                <a:solidFill>
                  <a:schemeClr val="tx1">
                    <a:lumMod val="65000"/>
                    <a:lumOff val="35000"/>
                  </a:schemeClr>
                </a:solidFill>
                <a:latin typeface="+mn-ea"/>
                <a:ea typeface="+mn-ea"/>
                <a:cs typeface="+mn-ea"/>
              </a:rPr>
              <a:t>Add&amp;Norm</a:t>
            </a:r>
            <a:r>
              <a:rPr lang="zh-CN" altLang="en-US" dirty="0">
                <a:solidFill>
                  <a:schemeClr val="tx1">
                    <a:lumMod val="65000"/>
                    <a:lumOff val="35000"/>
                  </a:schemeClr>
                </a:solidFill>
                <a:latin typeface="+mn-ea"/>
                <a:ea typeface="+mn-ea"/>
                <a:cs typeface="+mn-ea"/>
              </a:rPr>
              <a:t>和</a:t>
            </a:r>
            <a:r>
              <a:rPr lang="en-US" altLang="zh-CN" dirty="0">
                <a:solidFill>
                  <a:schemeClr val="tx1">
                    <a:lumMod val="65000"/>
                    <a:lumOff val="35000"/>
                  </a:schemeClr>
                </a:solidFill>
                <a:latin typeface="+mn-ea"/>
                <a:ea typeface="+mn-ea"/>
                <a:cs typeface="+mn-ea"/>
              </a:rPr>
              <a:t>Feed Forward</a:t>
            </a:r>
            <a:r>
              <a:rPr lang="zh-CN" altLang="en-US" dirty="0">
                <a:solidFill>
                  <a:schemeClr val="tx1">
                    <a:lumMod val="65000"/>
                    <a:lumOff val="35000"/>
                  </a:schemeClr>
                </a:solidFill>
                <a:latin typeface="+mn-ea"/>
                <a:ea typeface="+mn-ea"/>
                <a:cs typeface="+mn-ea"/>
              </a:rPr>
              <a:t>部分。</a:t>
            </a:r>
            <a:endParaRPr lang="en-US" altLang="zh-CN" dirty="0">
              <a:solidFill>
                <a:schemeClr val="tx1">
                  <a:lumMod val="65000"/>
                  <a:lumOff val="35000"/>
                </a:schemeClr>
              </a:solidFill>
              <a:latin typeface="+mn-ea"/>
              <a:ea typeface="+mn-ea"/>
              <a:cs typeface="+mn-ea"/>
            </a:endParaRPr>
          </a:p>
        </p:txBody>
      </p:sp>
      <p:pic>
        <p:nvPicPr>
          <p:cNvPr id="5" name="图片 4">
            <a:extLst>
              <a:ext uri="{FF2B5EF4-FFF2-40B4-BE49-F238E27FC236}">
                <a16:creationId xmlns:a16="http://schemas.microsoft.com/office/drawing/2014/main" id="{1617A70E-7447-19F4-B16E-C9D0AEAAEC28}"/>
              </a:ext>
            </a:extLst>
          </p:cNvPr>
          <p:cNvPicPr>
            <a:picLocks noChangeAspect="1"/>
          </p:cNvPicPr>
          <p:nvPr/>
        </p:nvPicPr>
        <p:blipFill>
          <a:blip r:embed="rId2"/>
          <a:stretch>
            <a:fillRect/>
          </a:stretch>
        </p:blipFill>
        <p:spPr>
          <a:xfrm>
            <a:off x="1060986" y="1712827"/>
            <a:ext cx="4621358" cy="4818602"/>
          </a:xfrm>
          <a:prstGeom prst="rect">
            <a:avLst/>
          </a:prstGeom>
        </p:spPr>
      </p:pic>
    </p:spTree>
    <p:extLst>
      <p:ext uri="{BB962C8B-B14F-4D97-AF65-F5344CB8AC3E}">
        <p14:creationId xmlns:p14="http://schemas.microsoft.com/office/powerpoint/2010/main" val="349468917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2582935" y="2305505"/>
            <a:ext cx="3465380" cy="751139"/>
            <a:chOff x="4123410" y="1826618"/>
            <a:chExt cx="3061161" cy="751139"/>
          </a:xfrm>
        </p:grpSpPr>
        <p:grpSp>
          <p:nvGrpSpPr>
            <p:cNvPr id="3" name="组合 2"/>
            <p:cNvGrpSpPr/>
            <p:nvPr/>
          </p:nvGrpSpPr>
          <p:grpSpPr>
            <a:xfrm>
              <a:off x="4123410" y="1826618"/>
              <a:ext cx="738875" cy="751139"/>
              <a:chOff x="2498710" y="2311467"/>
              <a:chExt cx="1748840" cy="1777866"/>
            </a:xfrm>
          </p:grpSpPr>
          <p:sp>
            <p:nvSpPr>
              <p:cNvPr id="7" name="椭圆 6"/>
              <p:cNvSpPr/>
              <p:nvPr/>
            </p:nvSpPr>
            <p:spPr>
              <a:xfrm>
                <a:off x="2644792" y="2457549"/>
                <a:ext cx="1456676" cy="145667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altLang="zh-CN" sz="3200" dirty="0"/>
                  <a:t>1</a:t>
                </a:r>
                <a:endParaRPr lang="zh-CN" altLang="en-US" sz="3200" dirty="0"/>
              </a:p>
            </p:txBody>
          </p:sp>
          <p:sp>
            <p:nvSpPr>
              <p:cNvPr id="8" name="椭圆 7"/>
              <p:cNvSpPr/>
              <p:nvPr/>
            </p:nvSpPr>
            <p:spPr>
              <a:xfrm>
                <a:off x="2498710" y="2311467"/>
                <a:ext cx="1748840" cy="1748840"/>
              </a:xfrm>
              <a:prstGeom prst="ellipse">
                <a:avLst/>
              </a:prstGeom>
              <a:noFill/>
              <a:ln>
                <a:solidFill>
                  <a:schemeClr val="accent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6600" dirty="0"/>
              </a:p>
            </p:txBody>
          </p:sp>
          <p:sp>
            <p:nvSpPr>
              <p:cNvPr id="9" name="椭圆 8"/>
              <p:cNvSpPr/>
              <p:nvPr/>
            </p:nvSpPr>
            <p:spPr>
              <a:xfrm>
                <a:off x="3758995" y="3683265"/>
                <a:ext cx="406068" cy="406068"/>
              </a:xfrm>
              <a:prstGeom prst="ellipse">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1400">
                  <a:cs typeface="+mn-ea"/>
                  <a:sym typeface="+mn-lt"/>
                </a:endParaRPr>
              </a:p>
            </p:txBody>
          </p:sp>
          <p:sp>
            <p:nvSpPr>
              <p:cNvPr id="10" name="椭圆 9"/>
              <p:cNvSpPr/>
              <p:nvPr/>
            </p:nvSpPr>
            <p:spPr>
              <a:xfrm>
                <a:off x="2644791" y="2350267"/>
                <a:ext cx="255468" cy="255468"/>
              </a:xfrm>
              <a:prstGeom prst="ellipse">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1400">
                  <a:cs typeface="+mn-ea"/>
                  <a:sym typeface="+mn-lt"/>
                </a:endParaRPr>
              </a:p>
            </p:txBody>
          </p:sp>
        </p:grpSp>
        <p:sp>
          <p:nvSpPr>
            <p:cNvPr id="4" name="文本框 8"/>
            <p:cNvSpPr txBox="1"/>
            <p:nvPr/>
          </p:nvSpPr>
          <p:spPr>
            <a:xfrm>
              <a:off x="4927756" y="1844007"/>
              <a:ext cx="2256815" cy="707886"/>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just" defTabSz="457200" rtl="0" eaLnBrk="1" fontAlgn="auto" latinLnBrk="0" hangingPunct="1">
                <a:lnSpc>
                  <a:spcPct val="100000"/>
                </a:lnSpc>
                <a:spcBef>
                  <a:spcPts val="0"/>
                </a:spcBef>
                <a:spcAft>
                  <a:spcPts val="0"/>
                </a:spcAft>
                <a:buClrTx/>
                <a:buSzTx/>
                <a:buFontTx/>
                <a:buNone/>
                <a:tabLst/>
                <a:defRPr/>
              </a:pPr>
              <a:r>
                <a:rPr kumimoji="1" lang="zh-CN" altLang="en-US" sz="2000" i="0" u="none" strike="noStrike" kern="1200" cap="none" spc="0" normalizeH="0" baseline="0" noProof="0" dirty="0">
                  <a:ln>
                    <a:noFill/>
                  </a:ln>
                  <a:solidFill>
                    <a:schemeClr val="tx1">
                      <a:lumMod val="75000"/>
                      <a:lumOff val="25000"/>
                    </a:schemeClr>
                  </a:solidFill>
                  <a:effectLst/>
                  <a:uLnTx/>
                  <a:uFillTx/>
                  <a:cs typeface="+mn-ea"/>
                  <a:sym typeface="+mn-lt"/>
                </a:rPr>
                <a:t>自然语言处理的概念</a:t>
              </a:r>
            </a:p>
          </p:txBody>
        </p:sp>
        <p:cxnSp>
          <p:nvCxnSpPr>
            <p:cNvPr id="6" name="直接连接符 5"/>
            <p:cNvCxnSpPr/>
            <p:nvPr/>
          </p:nvCxnSpPr>
          <p:spPr>
            <a:xfrm>
              <a:off x="4927755" y="1892087"/>
              <a:ext cx="0" cy="579862"/>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grpSp>
        <p:nvGrpSpPr>
          <p:cNvPr id="11" name="组合 10"/>
          <p:cNvGrpSpPr/>
          <p:nvPr/>
        </p:nvGrpSpPr>
        <p:grpSpPr>
          <a:xfrm>
            <a:off x="6547906" y="2305505"/>
            <a:ext cx="4718808" cy="751139"/>
            <a:chOff x="4123410" y="1826618"/>
            <a:chExt cx="3899500" cy="751139"/>
          </a:xfrm>
        </p:grpSpPr>
        <p:grpSp>
          <p:nvGrpSpPr>
            <p:cNvPr id="12" name="组合 11"/>
            <p:cNvGrpSpPr/>
            <p:nvPr/>
          </p:nvGrpSpPr>
          <p:grpSpPr>
            <a:xfrm>
              <a:off x="4123410" y="1826618"/>
              <a:ext cx="738875" cy="751139"/>
              <a:chOff x="2498710" y="2311467"/>
              <a:chExt cx="1748840" cy="1777866"/>
            </a:xfrm>
          </p:grpSpPr>
          <p:sp>
            <p:nvSpPr>
              <p:cNvPr id="16" name="椭圆 15"/>
              <p:cNvSpPr/>
              <p:nvPr/>
            </p:nvSpPr>
            <p:spPr>
              <a:xfrm>
                <a:off x="2644792" y="2457549"/>
                <a:ext cx="1456676" cy="145667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altLang="zh-CN" sz="3200" dirty="0"/>
                  <a:t>2</a:t>
                </a:r>
                <a:endParaRPr lang="zh-CN" altLang="en-US" sz="3200" dirty="0"/>
              </a:p>
            </p:txBody>
          </p:sp>
          <p:sp>
            <p:nvSpPr>
              <p:cNvPr id="17" name="椭圆 16"/>
              <p:cNvSpPr/>
              <p:nvPr/>
            </p:nvSpPr>
            <p:spPr>
              <a:xfrm>
                <a:off x="2498710" y="2311467"/>
                <a:ext cx="1748840" cy="1748840"/>
              </a:xfrm>
              <a:prstGeom prst="ellipse">
                <a:avLst/>
              </a:prstGeom>
              <a:noFill/>
              <a:ln>
                <a:solidFill>
                  <a:schemeClr val="accent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6600" dirty="0"/>
              </a:p>
            </p:txBody>
          </p:sp>
          <p:sp>
            <p:nvSpPr>
              <p:cNvPr id="18" name="椭圆 17"/>
              <p:cNvSpPr/>
              <p:nvPr/>
            </p:nvSpPr>
            <p:spPr>
              <a:xfrm>
                <a:off x="3758995" y="3683265"/>
                <a:ext cx="406068" cy="406068"/>
              </a:xfrm>
              <a:prstGeom prst="ellipse">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1400">
                  <a:cs typeface="+mn-ea"/>
                  <a:sym typeface="+mn-lt"/>
                </a:endParaRPr>
              </a:p>
            </p:txBody>
          </p:sp>
          <p:sp>
            <p:nvSpPr>
              <p:cNvPr id="19" name="椭圆 18"/>
              <p:cNvSpPr/>
              <p:nvPr/>
            </p:nvSpPr>
            <p:spPr>
              <a:xfrm>
                <a:off x="2644791" y="2350267"/>
                <a:ext cx="255468" cy="255468"/>
              </a:xfrm>
              <a:prstGeom prst="ellipse">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1400">
                  <a:cs typeface="+mn-ea"/>
                  <a:sym typeface="+mn-lt"/>
                </a:endParaRPr>
              </a:p>
            </p:txBody>
          </p:sp>
        </p:grpSp>
        <p:sp>
          <p:nvSpPr>
            <p:cNvPr id="13" name="文本框 8"/>
            <p:cNvSpPr txBox="1"/>
            <p:nvPr/>
          </p:nvSpPr>
          <p:spPr>
            <a:xfrm>
              <a:off x="4927756" y="1844007"/>
              <a:ext cx="3095154" cy="707886"/>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just" defTabSz="457200" rtl="0" eaLnBrk="1" fontAlgn="auto" latinLnBrk="0" hangingPunct="1">
                <a:lnSpc>
                  <a:spcPct val="100000"/>
                </a:lnSpc>
                <a:spcBef>
                  <a:spcPts val="0"/>
                </a:spcBef>
                <a:spcAft>
                  <a:spcPts val="0"/>
                </a:spcAft>
                <a:buClrTx/>
                <a:buSzTx/>
                <a:buFontTx/>
                <a:buNone/>
                <a:tabLst/>
                <a:defRPr/>
              </a:pPr>
              <a:r>
                <a:rPr kumimoji="1" lang="zh-CN" altLang="en-US" sz="2000" i="0" u="none" strike="noStrike" kern="1200" cap="none" spc="0" normalizeH="0" baseline="0" noProof="0" dirty="0">
                  <a:ln>
                    <a:noFill/>
                  </a:ln>
                  <a:solidFill>
                    <a:schemeClr val="tx1">
                      <a:lumMod val="75000"/>
                      <a:lumOff val="25000"/>
                    </a:schemeClr>
                  </a:solidFill>
                  <a:effectLst/>
                  <a:uLnTx/>
                  <a:uFillTx/>
                  <a:cs typeface="+mn-ea"/>
                  <a:sym typeface="+mn-lt"/>
                </a:rPr>
                <a:t>自然语言处理工具包和语料库</a:t>
              </a:r>
            </a:p>
          </p:txBody>
        </p:sp>
        <p:cxnSp>
          <p:nvCxnSpPr>
            <p:cNvPr id="15" name="直接连接符 14"/>
            <p:cNvCxnSpPr/>
            <p:nvPr/>
          </p:nvCxnSpPr>
          <p:spPr>
            <a:xfrm>
              <a:off x="4927755" y="1892087"/>
              <a:ext cx="0" cy="579862"/>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grpSp>
        <p:nvGrpSpPr>
          <p:cNvPr id="20" name="组合 19"/>
          <p:cNvGrpSpPr/>
          <p:nvPr/>
        </p:nvGrpSpPr>
        <p:grpSpPr>
          <a:xfrm>
            <a:off x="2582934" y="4064360"/>
            <a:ext cx="4170266" cy="751139"/>
            <a:chOff x="4123410" y="1826618"/>
            <a:chExt cx="3061161" cy="751139"/>
          </a:xfrm>
        </p:grpSpPr>
        <p:grpSp>
          <p:nvGrpSpPr>
            <p:cNvPr id="21" name="组合 20"/>
            <p:cNvGrpSpPr/>
            <p:nvPr/>
          </p:nvGrpSpPr>
          <p:grpSpPr>
            <a:xfrm>
              <a:off x="4123410" y="1826618"/>
              <a:ext cx="738875" cy="751139"/>
              <a:chOff x="2498710" y="2311467"/>
              <a:chExt cx="1748840" cy="1777866"/>
            </a:xfrm>
          </p:grpSpPr>
          <p:sp>
            <p:nvSpPr>
              <p:cNvPr id="25" name="椭圆 24"/>
              <p:cNvSpPr/>
              <p:nvPr/>
            </p:nvSpPr>
            <p:spPr>
              <a:xfrm>
                <a:off x="2644792" y="2457549"/>
                <a:ext cx="1456676" cy="145667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altLang="zh-CN" sz="3200" dirty="0"/>
                  <a:t>3</a:t>
                </a:r>
                <a:endParaRPr lang="zh-CN" altLang="en-US" sz="3200" dirty="0"/>
              </a:p>
            </p:txBody>
          </p:sp>
          <p:sp>
            <p:nvSpPr>
              <p:cNvPr id="26" name="椭圆 25"/>
              <p:cNvSpPr/>
              <p:nvPr/>
            </p:nvSpPr>
            <p:spPr>
              <a:xfrm>
                <a:off x="2498710" y="2311467"/>
                <a:ext cx="1748840" cy="1748840"/>
              </a:xfrm>
              <a:prstGeom prst="ellipse">
                <a:avLst/>
              </a:prstGeom>
              <a:noFill/>
              <a:ln>
                <a:solidFill>
                  <a:schemeClr val="accent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6600" dirty="0"/>
              </a:p>
            </p:txBody>
          </p:sp>
          <p:sp>
            <p:nvSpPr>
              <p:cNvPr id="27" name="椭圆 26"/>
              <p:cNvSpPr/>
              <p:nvPr/>
            </p:nvSpPr>
            <p:spPr>
              <a:xfrm>
                <a:off x="3758995" y="3683265"/>
                <a:ext cx="406068" cy="406068"/>
              </a:xfrm>
              <a:prstGeom prst="ellipse">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1400">
                  <a:cs typeface="+mn-ea"/>
                  <a:sym typeface="+mn-lt"/>
                </a:endParaRPr>
              </a:p>
            </p:txBody>
          </p:sp>
          <p:sp>
            <p:nvSpPr>
              <p:cNvPr id="28" name="椭圆 27"/>
              <p:cNvSpPr/>
              <p:nvPr/>
            </p:nvSpPr>
            <p:spPr>
              <a:xfrm>
                <a:off x="2644791" y="2350267"/>
                <a:ext cx="255468" cy="255468"/>
              </a:xfrm>
              <a:prstGeom prst="ellipse">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1400">
                  <a:cs typeface="+mn-ea"/>
                  <a:sym typeface="+mn-lt"/>
                </a:endParaRPr>
              </a:p>
            </p:txBody>
          </p:sp>
        </p:grpSp>
        <p:sp>
          <p:nvSpPr>
            <p:cNvPr id="22" name="文本框 8"/>
            <p:cNvSpPr txBox="1"/>
            <p:nvPr/>
          </p:nvSpPr>
          <p:spPr>
            <a:xfrm>
              <a:off x="4927756" y="1844007"/>
              <a:ext cx="2256815" cy="707886"/>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just" defTabSz="457200" rtl="0" eaLnBrk="1" fontAlgn="auto" latinLnBrk="0" hangingPunct="1">
                <a:lnSpc>
                  <a:spcPct val="100000"/>
                </a:lnSpc>
                <a:spcBef>
                  <a:spcPts val="0"/>
                </a:spcBef>
                <a:spcAft>
                  <a:spcPts val="0"/>
                </a:spcAft>
                <a:buClrTx/>
                <a:buSzTx/>
                <a:buFontTx/>
                <a:buNone/>
                <a:tabLst/>
                <a:defRPr/>
              </a:pPr>
              <a:r>
                <a:rPr kumimoji="1" lang="zh-CN" altLang="en-US" sz="2000" i="0" u="none" strike="noStrike" kern="1200" cap="none" spc="0" normalizeH="0" baseline="0" noProof="0" dirty="0">
                  <a:ln>
                    <a:noFill/>
                  </a:ln>
                  <a:solidFill>
                    <a:schemeClr val="tx1">
                      <a:lumMod val="75000"/>
                      <a:lumOff val="25000"/>
                    </a:schemeClr>
                  </a:solidFill>
                  <a:effectLst/>
                  <a:uLnTx/>
                  <a:uFillTx/>
                  <a:cs typeface="+mn-ea"/>
                  <a:sym typeface="+mn-lt"/>
                </a:rPr>
                <a:t>自然语言处理技术分类</a:t>
              </a:r>
            </a:p>
          </p:txBody>
        </p:sp>
        <p:cxnSp>
          <p:nvCxnSpPr>
            <p:cNvPr id="24" name="直接连接符 23"/>
            <p:cNvCxnSpPr/>
            <p:nvPr/>
          </p:nvCxnSpPr>
          <p:spPr>
            <a:xfrm>
              <a:off x="4927755" y="1892087"/>
              <a:ext cx="0" cy="579862"/>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sp>
        <p:nvSpPr>
          <p:cNvPr id="38" name="文本框 37"/>
          <p:cNvSpPr txBox="1"/>
          <p:nvPr/>
        </p:nvSpPr>
        <p:spPr>
          <a:xfrm>
            <a:off x="4789715" y="208096"/>
            <a:ext cx="2612571" cy="646331"/>
          </a:xfrm>
          <a:prstGeom prst="rect">
            <a:avLst/>
          </a:prstGeom>
          <a:noFill/>
        </p:spPr>
        <p:txBody>
          <a:bodyPr wrap="square" rtlCol="0">
            <a:spAutoFit/>
          </a:bodyPr>
          <a:lstStyle/>
          <a:p>
            <a:pPr algn="ctr"/>
            <a:r>
              <a:rPr lang="en-US" altLang="zh-CN" sz="3600" dirty="0">
                <a:solidFill>
                  <a:schemeClr val="accent1"/>
                </a:solidFill>
              </a:rPr>
              <a:t>CONTENT</a:t>
            </a:r>
            <a:endParaRPr lang="zh-CN" altLang="en-US" sz="3600" dirty="0">
              <a:solidFill>
                <a:schemeClr val="accent1"/>
              </a:solidFill>
            </a:endParaRPr>
          </a:p>
        </p:txBody>
      </p:sp>
      <p:sp>
        <p:nvSpPr>
          <p:cNvPr id="39" name="自由: 形状 85"/>
          <p:cNvSpPr/>
          <p:nvPr/>
        </p:nvSpPr>
        <p:spPr>
          <a:xfrm rot="2700000">
            <a:off x="6025850" y="813191"/>
            <a:ext cx="140300" cy="140300"/>
          </a:xfrm>
          <a:custGeom>
            <a:avLst/>
            <a:gdLst>
              <a:gd name="connsiteX0" fmla="*/ 757780 w 914400"/>
              <a:gd name="connsiteY0" fmla="*/ 0 h 914400"/>
              <a:gd name="connsiteX1" fmla="*/ 914400 w 914400"/>
              <a:gd name="connsiteY1" fmla="*/ 0 h 914400"/>
              <a:gd name="connsiteX2" fmla="*/ 914400 w 914400"/>
              <a:gd name="connsiteY2" fmla="*/ 914400 h 914400"/>
              <a:gd name="connsiteX3" fmla="*/ 0 w 914400"/>
              <a:gd name="connsiteY3" fmla="*/ 914400 h 914400"/>
              <a:gd name="connsiteX4" fmla="*/ 0 w 914400"/>
              <a:gd name="connsiteY4" fmla="*/ 749181 h 914400"/>
              <a:gd name="connsiteX5" fmla="*/ 757780 w 914400"/>
              <a:gd name="connsiteY5" fmla="*/ 749181 h 914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14400" h="914400">
                <a:moveTo>
                  <a:pt x="757780" y="0"/>
                </a:moveTo>
                <a:lnTo>
                  <a:pt x="914400" y="0"/>
                </a:lnTo>
                <a:lnTo>
                  <a:pt x="914400" y="914400"/>
                </a:lnTo>
                <a:lnTo>
                  <a:pt x="0" y="914400"/>
                </a:lnTo>
                <a:lnTo>
                  <a:pt x="0" y="749181"/>
                </a:lnTo>
                <a:lnTo>
                  <a:pt x="757780" y="749181"/>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nvGrpSpPr>
          <p:cNvPr id="29" name="组合 28">
            <a:extLst>
              <a:ext uri="{FF2B5EF4-FFF2-40B4-BE49-F238E27FC236}">
                <a16:creationId xmlns:a16="http://schemas.microsoft.com/office/drawing/2014/main" id="{CD65D57C-25A4-A643-6C66-48A8DF509564}"/>
              </a:ext>
            </a:extLst>
          </p:cNvPr>
          <p:cNvGrpSpPr/>
          <p:nvPr/>
        </p:nvGrpSpPr>
        <p:grpSpPr>
          <a:xfrm>
            <a:off x="6700306" y="4014569"/>
            <a:ext cx="4718808" cy="751139"/>
            <a:chOff x="4123410" y="1826618"/>
            <a:chExt cx="3899500" cy="751139"/>
          </a:xfrm>
        </p:grpSpPr>
        <p:grpSp>
          <p:nvGrpSpPr>
            <p:cNvPr id="30" name="组合 29">
              <a:extLst>
                <a:ext uri="{FF2B5EF4-FFF2-40B4-BE49-F238E27FC236}">
                  <a16:creationId xmlns:a16="http://schemas.microsoft.com/office/drawing/2014/main" id="{F90B35ED-A210-7923-66D8-956D441E50FB}"/>
                </a:ext>
              </a:extLst>
            </p:cNvPr>
            <p:cNvGrpSpPr/>
            <p:nvPr/>
          </p:nvGrpSpPr>
          <p:grpSpPr>
            <a:xfrm>
              <a:off x="4123410" y="1826618"/>
              <a:ext cx="738875" cy="751139"/>
              <a:chOff x="2498710" y="2311467"/>
              <a:chExt cx="1748840" cy="1777866"/>
            </a:xfrm>
          </p:grpSpPr>
          <p:sp>
            <p:nvSpPr>
              <p:cNvPr id="33" name="椭圆 32">
                <a:extLst>
                  <a:ext uri="{FF2B5EF4-FFF2-40B4-BE49-F238E27FC236}">
                    <a16:creationId xmlns:a16="http://schemas.microsoft.com/office/drawing/2014/main" id="{46D2BC8B-7B0E-8033-551F-BA3E26A1AE7C}"/>
                  </a:ext>
                </a:extLst>
              </p:cNvPr>
              <p:cNvSpPr/>
              <p:nvPr/>
            </p:nvSpPr>
            <p:spPr>
              <a:xfrm>
                <a:off x="2644792" y="2457549"/>
                <a:ext cx="1456676" cy="145667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altLang="zh-CN" sz="3200" dirty="0"/>
                  <a:t>4</a:t>
                </a:r>
                <a:endParaRPr lang="zh-CN" altLang="en-US" sz="3200" dirty="0"/>
              </a:p>
            </p:txBody>
          </p:sp>
          <p:sp>
            <p:nvSpPr>
              <p:cNvPr id="34" name="椭圆 33">
                <a:extLst>
                  <a:ext uri="{FF2B5EF4-FFF2-40B4-BE49-F238E27FC236}">
                    <a16:creationId xmlns:a16="http://schemas.microsoft.com/office/drawing/2014/main" id="{2FF3455E-A921-AD62-CD59-9BFFA778DE45}"/>
                  </a:ext>
                </a:extLst>
              </p:cNvPr>
              <p:cNvSpPr/>
              <p:nvPr/>
            </p:nvSpPr>
            <p:spPr>
              <a:xfrm>
                <a:off x="2498710" y="2311467"/>
                <a:ext cx="1748840" cy="1748840"/>
              </a:xfrm>
              <a:prstGeom prst="ellipse">
                <a:avLst/>
              </a:prstGeom>
              <a:noFill/>
              <a:ln>
                <a:solidFill>
                  <a:schemeClr val="accent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6600" dirty="0"/>
              </a:p>
            </p:txBody>
          </p:sp>
          <p:sp>
            <p:nvSpPr>
              <p:cNvPr id="35" name="椭圆 34">
                <a:extLst>
                  <a:ext uri="{FF2B5EF4-FFF2-40B4-BE49-F238E27FC236}">
                    <a16:creationId xmlns:a16="http://schemas.microsoft.com/office/drawing/2014/main" id="{355DAB6C-A073-4713-C93D-7D31C217D17D}"/>
                  </a:ext>
                </a:extLst>
              </p:cNvPr>
              <p:cNvSpPr/>
              <p:nvPr/>
            </p:nvSpPr>
            <p:spPr>
              <a:xfrm>
                <a:off x="3758995" y="3683265"/>
                <a:ext cx="406068" cy="406068"/>
              </a:xfrm>
              <a:prstGeom prst="ellipse">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1400">
                  <a:cs typeface="+mn-ea"/>
                  <a:sym typeface="+mn-lt"/>
                </a:endParaRPr>
              </a:p>
            </p:txBody>
          </p:sp>
          <p:sp>
            <p:nvSpPr>
              <p:cNvPr id="36" name="椭圆 35">
                <a:extLst>
                  <a:ext uri="{FF2B5EF4-FFF2-40B4-BE49-F238E27FC236}">
                    <a16:creationId xmlns:a16="http://schemas.microsoft.com/office/drawing/2014/main" id="{51E88A19-4696-81D3-6741-FB2A508FE3D7}"/>
                  </a:ext>
                </a:extLst>
              </p:cNvPr>
              <p:cNvSpPr/>
              <p:nvPr/>
            </p:nvSpPr>
            <p:spPr>
              <a:xfrm>
                <a:off x="2644791" y="2350267"/>
                <a:ext cx="255468" cy="255468"/>
              </a:xfrm>
              <a:prstGeom prst="ellipse">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1400">
                  <a:cs typeface="+mn-ea"/>
                  <a:sym typeface="+mn-lt"/>
                </a:endParaRPr>
              </a:p>
            </p:txBody>
          </p:sp>
        </p:grpSp>
        <p:sp>
          <p:nvSpPr>
            <p:cNvPr id="31" name="文本框 8">
              <a:extLst>
                <a:ext uri="{FF2B5EF4-FFF2-40B4-BE49-F238E27FC236}">
                  <a16:creationId xmlns:a16="http://schemas.microsoft.com/office/drawing/2014/main" id="{E6036E9E-D496-ADC9-31DA-DC3A8CD5F978}"/>
                </a:ext>
              </a:extLst>
            </p:cNvPr>
            <p:cNvSpPr txBox="1"/>
            <p:nvPr/>
          </p:nvSpPr>
          <p:spPr>
            <a:xfrm>
              <a:off x="4927756" y="1844007"/>
              <a:ext cx="3095154" cy="400110"/>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just" defTabSz="457200" rtl="0" eaLnBrk="1" fontAlgn="auto" latinLnBrk="0" hangingPunct="1">
                <a:lnSpc>
                  <a:spcPct val="100000"/>
                </a:lnSpc>
                <a:spcBef>
                  <a:spcPts val="0"/>
                </a:spcBef>
                <a:spcAft>
                  <a:spcPts val="0"/>
                </a:spcAft>
                <a:buClrTx/>
                <a:buSzTx/>
                <a:buFontTx/>
                <a:buNone/>
                <a:tabLst/>
                <a:defRPr/>
              </a:pPr>
              <a:r>
                <a:rPr kumimoji="1" lang="en-US" altLang="zh-CN" sz="2000" i="0" u="none" strike="noStrike" kern="1200" cap="none" spc="0" normalizeH="0" baseline="0" noProof="0" dirty="0">
                  <a:ln>
                    <a:noFill/>
                  </a:ln>
                  <a:solidFill>
                    <a:schemeClr val="tx1">
                      <a:lumMod val="75000"/>
                      <a:lumOff val="25000"/>
                    </a:schemeClr>
                  </a:solidFill>
                  <a:effectLst/>
                  <a:uLnTx/>
                  <a:uFillTx/>
                  <a:cs typeface="+mn-ea"/>
                  <a:sym typeface="+mn-lt"/>
                </a:rPr>
                <a:t>Transformer</a:t>
              </a:r>
              <a:endParaRPr kumimoji="1" lang="zh-CN" altLang="en-US" sz="2000" i="0" u="none" strike="noStrike" kern="1200" cap="none" spc="0" normalizeH="0" baseline="0" noProof="0" dirty="0">
                <a:ln>
                  <a:noFill/>
                </a:ln>
                <a:solidFill>
                  <a:schemeClr val="tx1">
                    <a:lumMod val="75000"/>
                    <a:lumOff val="25000"/>
                  </a:schemeClr>
                </a:solidFill>
                <a:effectLst/>
                <a:uLnTx/>
                <a:uFillTx/>
                <a:cs typeface="+mn-ea"/>
                <a:sym typeface="+mn-lt"/>
              </a:endParaRPr>
            </a:p>
          </p:txBody>
        </p:sp>
        <p:cxnSp>
          <p:nvCxnSpPr>
            <p:cNvPr id="32" name="直接连接符 31">
              <a:extLst>
                <a:ext uri="{FF2B5EF4-FFF2-40B4-BE49-F238E27FC236}">
                  <a16:creationId xmlns:a16="http://schemas.microsoft.com/office/drawing/2014/main" id="{0688FC6F-0B9F-FF73-5486-F8C660C1F64D}"/>
                </a:ext>
              </a:extLst>
            </p:cNvPr>
            <p:cNvCxnSpPr/>
            <p:nvPr/>
          </p:nvCxnSpPr>
          <p:spPr>
            <a:xfrm>
              <a:off x="4927755" y="1892087"/>
              <a:ext cx="0" cy="579862"/>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grpSp>
        <p:nvGrpSpPr>
          <p:cNvPr id="37" name="组合 36">
            <a:extLst>
              <a:ext uri="{FF2B5EF4-FFF2-40B4-BE49-F238E27FC236}">
                <a16:creationId xmlns:a16="http://schemas.microsoft.com/office/drawing/2014/main" id="{916CD029-1C66-80BA-46AE-4C2250CAEDAF}"/>
              </a:ext>
            </a:extLst>
          </p:cNvPr>
          <p:cNvGrpSpPr/>
          <p:nvPr/>
        </p:nvGrpSpPr>
        <p:grpSpPr>
          <a:xfrm>
            <a:off x="2639938" y="5440600"/>
            <a:ext cx="4718808" cy="751139"/>
            <a:chOff x="4123410" y="1826618"/>
            <a:chExt cx="3899500" cy="751139"/>
          </a:xfrm>
        </p:grpSpPr>
        <p:grpSp>
          <p:nvGrpSpPr>
            <p:cNvPr id="40" name="组合 39">
              <a:extLst>
                <a:ext uri="{FF2B5EF4-FFF2-40B4-BE49-F238E27FC236}">
                  <a16:creationId xmlns:a16="http://schemas.microsoft.com/office/drawing/2014/main" id="{0F2BAEE5-4E47-C9DB-EDF3-4E62449F9C2A}"/>
                </a:ext>
              </a:extLst>
            </p:cNvPr>
            <p:cNvGrpSpPr/>
            <p:nvPr/>
          </p:nvGrpSpPr>
          <p:grpSpPr>
            <a:xfrm>
              <a:off x="4123410" y="1826618"/>
              <a:ext cx="738875" cy="751139"/>
              <a:chOff x="2498710" y="2311467"/>
              <a:chExt cx="1748840" cy="1777866"/>
            </a:xfrm>
          </p:grpSpPr>
          <p:sp>
            <p:nvSpPr>
              <p:cNvPr id="43" name="椭圆 42">
                <a:extLst>
                  <a:ext uri="{FF2B5EF4-FFF2-40B4-BE49-F238E27FC236}">
                    <a16:creationId xmlns:a16="http://schemas.microsoft.com/office/drawing/2014/main" id="{B981739D-461F-B829-5546-ACF999B31053}"/>
                  </a:ext>
                </a:extLst>
              </p:cNvPr>
              <p:cNvSpPr/>
              <p:nvPr/>
            </p:nvSpPr>
            <p:spPr>
              <a:xfrm>
                <a:off x="2644792" y="2457549"/>
                <a:ext cx="1456676" cy="145667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altLang="zh-CN" sz="3200" dirty="0"/>
                  <a:t>5</a:t>
                </a:r>
                <a:endParaRPr lang="zh-CN" altLang="en-US" sz="3200" dirty="0"/>
              </a:p>
            </p:txBody>
          </p:sp>
          <p:sp>
            <p:nvSpPr>
              <p:cNvPr id="44" name="椭圆 43">
                <a:extLst>
                  <a:ext uri="{FF2B5EF4-FFF2-40B4-BE49-F238E27FC236}">
                    <a16:creationId xmlns:a16="http://schemas.microsoft.com/office/drawing/2014/main" id="{08931F58-BC74-FB24-B90D-0B12E68C0BEC}"/>
                  </a:ext>
                </a:extLst>
              </p:cNvPr>
              <p:cNvSpPr/>
              <p:nvPr/>
            </p:nvSpPr>
            <p:spPr>
              <a:xfrm>
                <a:off x="2498710" y="2311467"/>
                <a:ext cx="1748840" cy="1748840"/>
              </a:xfrm>
              <a:prstGeom prst="ellipse">
                <a:avLst/>
              </a:prstGeom>
              <a:noFill/>
              <a:ln>
                <a:solidFill>
                  <a:schemeClr val="accent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6600" dirty="0"/>
              </a:p>
            </p:txBody>
          </p:sp>
          <p:sp>
            <p:nvSpPr>
              <p:cNvPr id="45" name="椭圆 44">
                <a:extLst>
                  <a:ext uri="{FF2B5EF4-FFF2-40B4-BE49-F238E27FC236}">
                    <a16:creationId xmlns:a16="http://schemas.microsoft.com/office/drawing/2014/main" id="{496FE035-7811-4FD1-D1CB-610085701295}"/>
                  </a:ext>
                </a:extLst>
              </p:cNvPr>
              <p:cNvSpPr/>
              <p:nvPr/>
            </p:nvSpPr>
            <p:spPr>
              <a:xfrm>
                <a:off x="3758995" y="3683265"/>
                <a:ext cx="406068" cy="406068"/>
              </a:xfrm>
              <a:prstGeom prst="ellipse">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1400">
                  <a:cs typeface="+mn-ea"/>
                  <a:sym typeface="+mn-lt"/>
                </a:endParaRPr>
              </a:p>
            </p:txBody>
          </p:sp>
          <p:sp>
            <p:nvSpPr>
              <p:cNvPr id="46" name="椭圆 45">
                <a:extLst>
                  <a:ext uri="{FF2B5EF4-FFF2-40B4-BE49-F238E27FC236}">
                    <a16:creationId xmlns:a16="http://schemas.microsoft.com/office/drawing/2014/main" id="{76560926-A671-8FA7-E1C0-BAD3902830FE}"/>
                  </a:ext>
                </a:extLst>
              </p:cNvPr>
              <p:cNvSpPr/>
              <p:nvPr/>
            </p:nvSpPr>
            <p:spPr>
              <a:xfrm>
                <a:off x="2644791" y="2350267"/>
                <a:ext cx="255468" cy="255468"/>
              </a:xfrm>
              <a:prstGeom prst="ellipse">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1400">
                  <a:cs typeface="+mn-ea"/>
                  <a:sym typeface="+mn-lt"/>
                </a:endParaRPr>
              </a:p>
            </p:txBody>
          </p:sp>
        </p:grpSp>
        <p:sp>
          <p:nvSpPr>
            <p:cNvPr id="41" name="文本框 8">
              <a:extLst>
                <a:ext uri="{FF2B5EF4-FFF2-40B4-BE49-F238E27FC236}">
                  <a16:creationId xmlns:a16="http://schemas.microsoft.com/office/drawing/2014/main" id="{C686E1D3-C389-A091-7E08-AEEA528C87BC}"/>
                </a:ext>
              </a:extLst>
            </p:cNvPr>
            <p:cNvSpPr txBox="1"/>
            <p:nvPr/>
          </p:nvSpPr>
          <p:spPr>
            <a:xfrm>
              <a:off x="4927756" y="1844007"/>
              <a:ext cx="3095154" cy="400110"/>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just" defTabSz="457200" rtl="0" eaLnBrk="1" fontAlgn="auto" latinLnBrk="0" hangingPunct="1">
                <a:lnSpc>
                  <a:spcPct val="100000"/>
                </a:lnSpc>
                <a:spcBef>
                  <a:spcPts val="0"/>
                </a:spcBef>
                <a:spcAft>
                  <a:spcPts val="0"/>
                </a:spcAft>
                <a:buClrTx/>
                <a:buSzTx/>
                <a:buFontTx/>
                <a:buNone/>
                <a:tabLst/>
                <a:defRPr/>
              </a:pPr>
              <a:r>
                <a:rPr kumimoji="1" lang="zh-CN" altLang="en-US" sz="2000" i="0" u="none" strike="noStrike" kern="1200" cap="none" spc="0" normalizeH="0" baseline="0" noProof="0" dirty="0">
                  <a:ln>
                    <a:noFill/>
                  </a:ln>
                  <a:solidFill>
                    <a:schemeClr val="tx1">
                      <a:lumMod val="75000"/>
                      <a:lumOff val="25000"/>
                    </a:schemeClr>
                  </a:solidFill>
                  <a:effectLst/>
                  <a:uLnTx/>
                  <a:uFillTx/>
                  <a:cs typeface="+mn-ea"/>
                  <a:sym typeface="+mn-lt"/>
                </a:rPr>
                <a:t>项目实践：新闻文本分类</a:t>
              </a:r>
            </a:p>
          </p:txBody>
        </p:sp>
        <p:cxnSp>
          <p:nvCxnSpPr>
            <p:cNvPr id="42" name="直接连接符 41">
              <a:extLst>
                <a:ext uri="{FF2B5EF4-FFF2-40B4-BE49-F238E27FC236}">
                  <a16:creationId xmlns:a16="http://schemas.microsoft.com/office/drawing/2014/main" id="{F0F4DBEE-2336-258C-8E0A-4109ACEC686D}"/>
                </a:ext>
              </a:extLst>
            </p:cNvPr>
            <p:cNvCxnSpPr/>
            <p:nvPr/>
          </p:nvCxnSpPr>
          <p:spPr>
            <a:xfrm>
              <a:off x="4927755" y="1892087"/>
              <a:ext cx="0" cy="579862"/>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15771101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占位符 2"/>
          <p:cNvSpPr>
            <a:spLocks noGrp="1"/>
          </p:cNvSpPr>
          <p:nvPr>
            <p:ph type="body" sz="quarter" idx="13"/>
          </p:nvPr>
        </p:nvSpPr>
        <p:spPr/>
        <p:txBody>
          <a:bodyPr/>
          <a:lstStyle/>
          <a:p>
            <a:r>
              <a:rPr lang="en-US" altLang="zh-CN" dirty="0"/>
              <a:t>4</a:t>
            </a:r>
            <a:r>
              <a:rPr lang="zh-CN" altLang="en-US" dirty="0"/>
              <a:t>、</a:t>
            </a:r>
            <a:r>
              <a:rPr lang="en-US" altLang="zh-CN" dirty="0"/>
              <a:t>Transformer</a:t>
            </a:r>
            <a:endParaRPr lang="zh-CN" altLang="en-US" dirty="0"/>
          </a:p>
        </p:txBody>
      </p:sp>
      <p:sp>
        <p:nvSpPr>
          <p:cNvPr id="2" name="灯片编号占位符 1"/>
          <p:cNvSpPr>
            <a:spLocks noGrp="1"/>
          </p:cNvSpPr>
          <p:nvPr>
            <p:ph type="sldNum" sz="quarter" idx="12"/>
          </p:nvPr>
        </p:nvSpPr>
        <p:spPr/>
        <p:txBody>
          <a:bodyPr/>
          <a:lstStyle/>
          <a:p>
            <a:pPr>
              <a:defRPr/>
            </a:pPr>
            <a:fld id="{FCEE2C88-6C8F-484D-AF69-578F576B1F44}" type="slidenum">
              <a:rPr lang="en-US" smtClean="0">
                <a:solidFill>
                  <a:prstClr val="white">
                    <a:lumMod val="50000"/>
                  </a:prstClr>
                </a:solidFill>
              </a:rPr>
              <a:pPr>
                <a:defRPr/>
              </a:pPr>
              <a:t>20</a:t>
            </a:fld>
            <a:endParaRPr lang="en-US" dirty="0">
              <a:solidFill>
                <a:prstClr val="white">
                  <a:lumMod val="50000"/>
                </a:prstClr>
              </a:solidFill>
            </a:endParaRPr>
          </a:p>
        </p:txBody>
      </p:sp>
      <p:sp>
        <p:nvSpPr>
          <p:cNvPr id="4" name="文本框 38"/>
          <p:cNvSpPr txBox="1">
            <a:spLocks noChangeArrowheads="1"/>
          </p:cNvSpPr>
          <p:nvPr/>
        </p:nvSpPr>
        <p:spPr bwMode="auto">
          <a:xfrm>
            <a:off x="6096000" y="183008"/>
            <a:ext cx="5660571" cy="46138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eaLnBrk="0" hangingPunct="0">
              <a:defRPr>
                <a:solidFill>
                  <a:schemeClr val="tx1"/>
                </a:solidFill>
                <a:latin typeface="Calibri" panose="020F0502020204030204" pitchFamily="34" charset="0"/>
                <a:ea typeface="宋体" panose="02010600030101010101" pitchFamily="2" charset="-122"/>
              </a:defRPr>
            </a:lvl2pPr>
            <a:lvl3pPr eaLnBrk="0" hangingPunct="0">
              <a:defRPr>
                <a:solidFill>
                  <a:schemeClr val="tx1"/>
                </a:solidFill>
                <a:latin typeface="Calibri" panose="020F0502020204030204" pitchFamily="34" charset="0"/>
                <a:ea typeface="宋体" panose="02010600030101010101" pitchFamily="2" charset="-122"/>
              </a:defRPr>
            </a:lvl3pPr>
            <a:lvl4pPr eaLnBrk="0" hangingPunct="0">
              <a:defRPr>
                <a:solidFill>
                  <a:schemeClr val="tx1"/>
                </a:solidFill>
                <a:latin typeface="Calibri" panose="020F0502020204030204" pitchFamily="34" charset="0"/>
                <a:ea typeface="宋体" panose="02010600030101010101" pitchFamily="2" charset="-122"/>
              </a:defRPr>
            </a:lvl4pPr>
            <a:lvl5pPr eaLnBrk="0" hangingPunct="0">
              <a:defRPr>
                <a:solidFill>
                  <a:schemeClr val="tx1"/>
                </a:solidFill>
                <a:latin typeface="Calibri" panose="020F0502020204030204" pitchFamily="34" charset="0"/>
                <a:ea typeface="宋体" panose="02010600030101010101" pitchFamily="2" charset="-122"/>
              </a:defRPr>
            </a:lvl5pPr>
            <a:lvl6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171450" indent="-171450" defTabSz="685800" eaLnBrk="1" hangingPunct="1">
              <a:lnSpc>
                <a:spcPct val="150000"/>
              </a:lnSpc>
              <a:buFont typeface="Arial" pitchFamily="34" charset="0"/>
              <a:buChar char="•"/>
            </a:pPr>
            <a:r>
              <a:rPr lang="en-US" altLang="zh-CN" dirty="0">
                <a:solidFill>
                  <a:schemeClr val="tx1">
                    <a:lumMod val="65000"/>
                    <a:lumOff val="35000"/>
                  </a:schemeClr>
                </a:solidFill>
                <a:latin typeface="+mn-ea"/>
                <a:ea typeface="+mn-ea"/>
                <a:cs typeface="+mn-ea"/>
              </a:rPr>
              <a:t>Decoder</a:t>
            </a:r>
            <a:r>
              <a:rPr lang="zh-CN" altLang="en-US" dirty="0">
                <a:solidFill>
                  <a:schemeClr val="tx1">
                    <a:lumMod val="65000"/>
                    <a:lumOff val="35000"/>
                  </a:schemeClr>
                </a:solidFill>
                <a:latin typeface="+mn-ea"/>
                <a:ea typeface="+mn-ea"/>
                <a:cs typeface="+mn-ea"/>
              </a:rPr>
              <a:t>结构</a:t>
            </a:r>
            <a:endParaRPr lang="en-US" altLang="zh-CN" dirty="0">
              <a:solidFill>
                <a:schemeClr val="tx1">
                  <a:lumMod val="65000"/>
                  <a:lumOff val="35000"/>
                </a:schemeClr>
              </a:solidFill>
              <a:latin typeface="+mn-ea"/>
              <a:ea typeface="+mn-ea"/>
              <a:cs typeface="+mn-ea"/>
            </a:endParaRPr>
          </a:p>
          <a:p>
            <a:pPr defTabSz="685800" eaLnBrk="1" hangingPunct="1">
              <a:lnSpc>
                <a:spcPct val="150000"/>
              </a:lnSpc>
            </a:pPr>
            <a:r>
              <a:rPr lang="en-US" altLang="zh-CN" dirty="0">
                <a:solidFill>
                  <a:schemeClr val="tx1">
                    <a:lumMod val="65000"/>
                    <a:lumOff val="35000"/>
                  </a:schemeClr>
                </a:solidFill>
                <a:latin typeface="+mn-ea"/>
                <a:ea typeface="+mn-ea"/>
                <a:cs typeface="+mn-ea"/>
              </a:rPr>
              <a:t>    Transformer</a:t>
            </a:r>
            <a:r>
              <a:rPr lang="zh-CN" altLang="en-US" dirty="0">
                <a:solidFill>
                  <a:schemeClr val="tx1">
                    <a:lumMod val="65000"/>
                    <a:lumOff val="35000"/>
                  </a:schemeClr>
                </a:solidFill>
                <a:latin typeface="+mn-ea"/>
                <a:ea typeface="+mn-ea"/>
                <a:cs typeface="+mn-ea"/>
              </a:rPr>
              <a:t>使用时的大致流程，第四部分</a:t>
            </a:r>
            <a:r>
              <a:rPr lang="en-US" altLang="zh-CN" dirty="0">
                <a:solidFill>
                  <a:schemeClr val="tx1">
                    <a:lumMod val="65000"/>
                    <a:lumOff val="35000"/>
                  </a:schemeClr>
                </a:solidFill>
                <a:latin typeface="+mn-ea"/>
                <a:ea typeface="+mn-ea"/>
                <a:cs typeface="+mn-ea"/>
              </a:rPr>
              <a:t>Decoder</a:t>
            </a:r>
            <a:r>
              <a:rPr lang="zh-CN" altLang="en-US" dirty="0">
                <a:solidFill>
                  <a:schemeClr val="tx1">
                    <a:lumMod val="65000"/>
                    <a:lumOff val="35000"/>
                  </a:schemeClr>
                </a:solidFill>
                <a:latin typeface="+mn-ea"/>
                <a:ea typeface="+mn-ea"/>
                <a:cs typeface="+mn-ea"/>
              </a:rPr>
              <a:t>结构，如图所示，红色部分为</a:t>
            </a:r>
            <a:r>
              <a:rPr lang="en-US" altLang="zh-CN" dirty="0">
                <a:solidFill>
                  <a:schemeClr val="tx1">
                    <a:lumMod val="65000"/>
                    <a:lumOff val="35000"/>
                  </a:schemeClr>
                </a:solidFill>
                <a:latin typeface="+mn-ea"/>
                <a:ea typeface="+mn-ea"/>
                <a:cs typeface="+mn-ea"/>
              </a:rPr>
              <a:t>Transformer</a:t>
            </a:r>
            <a:r>
              <a:rPr lang="zh-CN" altLang="en-US" dirty="0">
                <a:solidFill>
                  <a:schemeClr val="tx1">
                    <a:lumMod val="65000"/>
                    <a:lumOff val="35000"/>
                  </a:schemeClr>
                </a:solidFill>
                <a:latin typeface="+mn-ea"/>
                <a:ea typeface="+mn-ea"/>
                <a:cs typeface="+mn-ea"/>
              </a:rPr>
              <a:t>的</a:t>
            </a:r>
            <a:r>
              <a:rPr lang="en-US" altLang="zh-CN" dirty="0">
                <a:solidFill>
                  <a:schemeClr val="tx1">
                    <a:lumMod val="65000"/>
                    <a:lumOff val="35000"/>
                  </a:schemeClr>
                </a:solidFill>
                <a:latin typeface="+mn-ea"/>
                <a:ea typeface="+mn-ea"/>
                <a:cs typeface="+mn-ea"/>
              </a:rPr>
              <a:t>Decoder block</a:t>
            </a:r>
            <a:r>
              <a:rPr lang="zh-CN" altLang="en-US" dirty="0">
                <a:solidFill>
                  <a:schemeClr val="tx1">
                    <a:lumMod val="65000"/>
                    <a:lumOff val="35000"/>
                  </a:schemeClr>
                </a:solidFill>
                <a:latin typeface="+mn-ea"/>
                <a:ea typeface="+mn-ea"/>
                <a:cs typeface="+mn-ea"/>
              </a:rPr>
              <a:t>结构，与</a:t>
            </a:r>
            <a:r>
              <a:rPr lang="en-US" altLang="zh-CN" dirty="0">
                <a:solidFill>
                  <a:schemeClr val="tx1">
                    <a:lumMod val="65000"/>
                    <a:lumOff val="35000"/>
                  </a:schemeClr>
                </a:solidFill>
                <a:latin typeface="+mn-ea"/>
                <a:ea typeface="+mn-ea"/>
                <a:cs typeface="+mn-ea"/>
              </a:rPr>
              <a:t>Encoder block</a:t>
            </a:r>
            <a:r>
              <a:rPr lang="zh-CN" altLang="en-US" dirty="0">
                <a:solidFill>
                  <a:schemeClr val="tx1">
                    <a:lumMod val="65000"/>
                    <a:lumOff val="35000"/>
                  </a:schemeClr>
                </a:solidFill>
                <a:latin typeface="+mn-ea"/>
                <a:ea typeface="+mn-ea"/>
                <a:cs typeface="+mn-ea"/>
              </a:rPr>
              <a:t>相似，但是存在一些区别：</a:t>
            </a:r>
            <a:r>
              <a:rPr lang="en-US" altLang="zh-CN" dirty="0">
                <a:solidFill>
                  <a:schemeClr val="tx1">
                    <a:lumMod val="65000"/>
                    <a:lumOff val="35000"/>
                  </a:schemeClr>
                </a:solidFill>
                <a:latin typeface="+mn-ea"/>
                <a:ea typeface="+mn-ea"/>
                <a:cs typeface="+mn-ea"/>
              </a:rPr>
              <a:t>Decoder</a:t>
            </a:r>
            <a:r>
              <a:rPr lang="zh-CN" altLang="en-US" dirty="0">
                <a:solidFill>
                  <a:schemeClr val="tx1">
                    <a:lumMod val="65000"/>
                    <a:lumOff val="35000"/>
                  </a:schemeClr>
                </a:solidFill>
                <a:latin typeface="+mn-ea"/>
                <a:ea typeface="+mn-ea"/>
                <a:cs typeface="+mn-ea"/>
              </a:rPr>
              <a:t>结构包含两个</a:t>
            </a:r>
            <a:r>
              <a:rPr lang="en-US" altLang="zh-CN" dirty="0">
                <a:solidFill>
                  <a:schemeClr val="tx1">
                    <a:lumMod val="65000"/>
                    <a:lumOff val="35000"/>
                  </a:schemeClr>
                </a:solidFill>
                <a:latin typeface="+mn-ea"/>
                <a:ea typeface="+mn-ea"/>
                <a:cs typeface="+mn-ea"/>
              </a:rPr>
              <a:t>Multi-Head Attention</a:t>
            </a:r>
            <a:r>
              <a:rPr lang="zh-CN" altLang="en-US" dirty="0">
                <a:solidFill>
                  <a:schemeClr val="tx1">
                    <a:lumMod val="65000"/>
                    <a:lumOff val="35000"/>
                  </a:schemeClr>
                </a:solidFill>
                <a:latin typeface="+mn-ea"/>
                <a:ea typeface="+mn-ea"/>
                <a:cs typeface="+mn-ea"/>
              </a:rPr>
              <a:t>层。第一个</a:t>
            </a:r>
            <a:r>
              <a:rPr lang="en-US" altLang="zh-CN" dirty="0">
                <a:solidFill>
                  <a:schemeClr val="tx1">
                    <a:lumMod val="65000"/>
                    <a:lumOff val="35000"/>
                  </a:schemeClr>
                </a:solidFill>
                <a:latin typeface="+mn-ea"/>
                <a:ea typeface="+mn-ea"/>
                <a:cs typeface="+mn-ea"/>
              </a:rPr>
              <a:t>Multi-Head Attention</a:t>
            </a:r>
            <a:r>
              <a:rPr lang="zh-CN" altLang="en-US" dirty="0">
                <a:solidFill>
                  <a:schemeClr val="tx1">
                    <a:lumMod val="65000"/>
                    <a:lumOff val="35000"/>
                  </a:schemeClr>
                </a:solidFill>
                <a:latin typeface="+mn-ea"/>
                <a:ea typeface="+mn-ea"/>
                <a:cs typeface="+mn-ea"/>
              </a:rPr>
              <a:t>层采用了掩码（</a:t>
            </a:r>
            <a:r>
              <a:rPr lang="en-US" altLang="zh-CN" dirty="0">
                <a:solidFill>
                  <a:schemeClr val="tx1">
                    <a:lumMod val="65000"/>
                    <a:lumOff val="35000"/>
                  </a:schemeClr>
                </a:solidFill>
                <a:latin typeface="+mn-ea"/>
                <a:ea typeface="+mn-ea"/>
                <a:cs typeface="+mn-ea"/>
              </a:rPr>
              <a:t>Mask</a:t>
            </a:r>
            <a:r>
              <a:rPr lang="zh-CN" altLang="en-US" dirty="0">
                <a:solidFill>
                  <a:schemeClr val="tx1">
                    <a:lumMod val="65000"/>
                    <a:lumOff val="35000"/>
                  </a:schemeClr>
                </a:solidFill>
                <a:latin typeface="+mn-ea"/>
                <a:ea typeface="+mn-ea"/>
                <a:cs typeface="+mn-ea"/>
              </a:rPr>
              <a:t>）操作。第二个</a:t>
            </a:r>
            <a:r>
              <a:rPr lang="en-US" altLang="zh-CN" dirty="0">
                <a:solidFill>
                  <a:schemeClr val="tx1">
                    <a:lumMod val="65000"/>
                    <a:lumOff val="35000"/>
                  </a:schemeClr>
                </a:solidFill>
                <a:latin typeface="+mn-ea"/>
                <a:ea typeface="+mn-ea"/>
                <a:cs typeface="+mn-ea"/>
              </a:rPr>
              <a:t>Multi-Head Attention</a:t>
            </a:r>
            <a:r>
              <a:rPr lang="zh-CN" altLang="en-US" dirty="0">
                <a:solidFill>
                  <a:schemeClr val="tx1">
                    <a:lumMod val="65000"/>
                    <a:lumOff val="35000"/>
                  </a:schemeClr>
                </a:solidFill>
                <a:latin typeface="+mn-ea"/>
                <a:ea typeface="+mn-ea"/>
                <a:cs typeface="+mn-ea"/>
              </a:rPr>
              <a:t>层的</a:t>
            </a:r>
            <a:r>
              <a:rPr lang="en-US" altLang="zh-CN" dirty="0">
                <a:solidFill>
                  <a:schemeClr val="tx1">
                    <a:lumMod val="65000"/>
                    <a:lumOff val="35000"/>
                  </a:schemeClr>
                </a:solidFill>
                <a:latin typeface="+mn-ea"/>
                <a:ea typeface="+mn-ea"/>
                <a:cs typeface="+mn-ea"/>
              </a:rPr>
              <a:t>K,V</a:t>
            </a:r>
            <a:r>
              <a:rPr lang="zh-CN" altLang="en-US" dirty="0">
                <a:solidFill>
                  <a:schemeClr val="tx1">
                    <a:lumMod val="65000"/>
                    <a:lumOff val="35000"/>
                  </a:schemeClr>
                </a:solidFill>
                <a:latin typeface="+mn-ea"/>
                <a:ea typeface="+mn-ea"/>
                <a:cs typeface="+mn-ea"/>
              </a:rPr>
              <a:t>矩阵使用</a:t>
            </a:r>
            <a:r>
              <a:rPr lang="en-US" altLang="zh-CN" dirty="0">
                <a:solidFill>
                  <a:schemeClr val="tx1">
                    <a:lumMod val="65000"/>
                    <a:lumOff val="35000"/>
                  </a:schemeClr>
                </a:solidFill>
                <a:latin typeface="+mn-ea"/>
                <a:ea typeface="+mn-ea"/>
                <a:cs typeface="+mn-ea"/>
              </a:rPr>
              <a:t>Encoder</a:t>
            </a:r>
            <a:r>
              <a:rPr lang="zh-CN" altLang="en-US" dirty="0">
                <a:solidFill>
                  <a:schemeClr val="tx1">
                    <a:lumMod val="65000"/>
                    <a:lumOff val="35000"/>
                  </a:schemeClr>
                </a:solidFill>
                <a:latin typeface="+mn-ea"/>
                <a:ea typeface="+mn-ea"/>
                <a:cs typeface="+mn-ea"/>
              </a:rPr>
              <a:t>的编码信息矩阵</a:t>
            </a:r>
            <a:r>
              <a:rPr lang="en-US" altLang="zh-CN" dirty="0">
                <a:solidFill>
                  <a:schemeClr val="tx1">
                    <a:lumMod val="65000"/>
                    <a:lumOff val="35000"/>
                  </a:schemeClr>
                </a:solidFill>
                <a:latin typeface="+mn-ea"/>
                <a:ea typeface="+mn-ea"/>
                <a:cs typeface="+mn-ea"/>
              </a:rPr>
              <a:t>C</a:t>
            </a:r>
            <a:r>
              <a:rPr lang="zh-CN" altLang="en-US" dirty="0">
                <a:solidFill>
                  <a:schemeClr val="tx1">
                    <a:lumMod val="65000"/>
                    <a:lumOff val="35000"/>
                  </a:schemeClr>
                </a:solidFill>
                <a:latin typeface="+mn-ea"/>
                <a:ea typeface="+mn-ea"/>
                <a:cs typeface="+mn-ea"/>
              </a:rPr>
              <a:t>进行计算，而</a:t>
            </a:r>
            <a:r>
              <a:rPr lang="en-US" altLang="zh-CN" dirty="0">
                <a:solidFill>
                  <a:schemeClr val="tx1">
                    <a:lumMod val="65000"/>
                    <a:lumOff val="35000"/>
                  </a:schemeClr>
                </a:solidFill>
                <a:latin typeface="+mn-ea"/>
                <a:ea typeface="+mn-ea"/>
                <a:cs typeface="+mn-ea"/>
              </a:rPr>
              <a:t>Q</a:t>
            </a:r>
            <a:r>
              <a:rPr lang="zh-CN" altLang="en-US" dirty="0">
                <a:solidFill>
                  <a:schemeClr val="tx1">
                    <a:lumMod val="65000"/>
                    <a:lumOff val="35000"/>
                  </a:schemeClr>
                </a:solidFill>
                <a:latin typeface="+mn-ea"/>
                <a:ea typeface="+mn-ea"/>
                <a:cs typeface="+mn-ea"/>
              </a:rPr>
              <a:t>使用上一个</a:t>
            </a:r>
            <a:r>
              <a:rPr lang="en-US" altLang="zh-CN" dirty="0">
                <a:solidFill>
                  <a:schemeClr val="tx1">
                    <a:lumMod val="65000"/>
                    <a:lumOff val="35000"/>
                  </a:schemeClr>
                </a:solidFill>
                <a:latin typeface="+mn-ea"/>
                <a:ea typeface="+mn-ea"/>
                <a:cs typeface="+mn-ea"/>
              </a:rPr>
              <a:t>Decoder block</a:t>
            </a:r>
            <a:r>
              <a:rPr lang="zh-CN" altLang="en-US" dirty="0">
                <a:solidFill>
                  <a:schemeClr val="tx1">
                    <a:lumMod val="65000"/>
                    <a:lumOff val="35000"/>
                  </a:schemeClr>
                </a:solidFill>
                <a:latin typeface="+mn-ea"/>
                <a:ea typeface="+mn-ea"/>
                <a:cs typeface="+mn-ea"/>
              </a:rPr>
              <a:t>的输出计算，最后有一个激活函数层（</a:t>
            </a:r>
            <a:r>
              <a:rPr lang="en-US" altLang="zh-CN" dirty="0" err="1">
                <a:solidFill>
                  <a:schemeClr val="tx1">
                    <a:lumMod val="65000"/>
                    <a:lumOff val="35000"/>
                  </a:schemeClr>
                </a:solidFill>
                <a:latin typeface="+mn-ea"/>
                <a:ea typeface="+mn-ea"/>
                <a:cs typeface="+mn-ea"/>
              </a:rPr>
              <a:t>Softmax</a:t>
            </a:r>
            <a:r>
              <a:rPr lang="zh-CN" altLang="en-US" dirty="0">
                <a:solidFill>
                  <a:schemeClr val="tx1">
                    <a:lumMod val="65000"/>
                    <a:lumOff val="35000"/>
                  </a:schemeClr>
                </a:solidFill>
                <a:latin typeface="+mn-ea"/>
                <a:ea typeface="+mn-ea"/>
                <a:cs typeface="+mn-ea"/>
              </a:rPr>
              <a:t>）计算下一个翻译单词的概率。接下来将分别阐述</a:t>
            </a:r>
            <a:r>
              <a:rPr lang="en-US" altLang="zh-CN" dirty="0">
                <a:solidFill>
                  <a:schemeClr val="tx1">
                    <a:lumMod val="65000"/>
                    <a:lumOff val="35000"/>
                  </a:schemeClr>
                </a:solidFill>
                <a:latin typeface="+mn-ea"/>
                <a:ea typeface="+mn-ea"/>
                <a:cs typeface="+mn-ea"/>
              </a:rPr>
              <a:t>Decoder</a:t>
            </a:r>
            <a:r>
              <a:rPr lang="zh-CN" altLang="en-US" dirty="0">
                <a:solidFill>
                  <a:schemeClr val="tx1">
                    <a:lumMod val="65000"/>
                    <a:lumOff val="35000"/>
                  </a:schemeClr>
                </a:solidFill>
                <a:latin typeface="+mn-ea"/>
                <a:ea typeface="+mn-ea"/>
                <a:cs typeface="+mn-ea"/>
              </a:rPr>
              <a:t>两个层结构。</a:t>
            </a:r>
            <a:endParaRPr lang="en-US" altLang="zh-CN" dirty="0">
              <a:solidFill>
                <a:schemeClr val="tx1">
                  <a:lumMod val="65000"/>
                  <a:lumOff val="35000"/>
                </a:schemeClr>
              </a:solidFill>
              <a:latin typeface="+mn-ea"/>
              <a:ea typeface="+mn-ea"/>
              <a:cs typeface="+mn-ea"/>
            </a:endParaRPr>
          </a:p>
        </p:txBody>
      </p:sp>
      <p:pic>
        <p:nvPicPr>
          <p:cNvPr id="6" name="图片 5">
            <a:extLst>
              <a:ext uri="{FF2B5EF4-FFF2-40B4-BE49-F238E27FC236}">
                <a16:creationId xmlns:a16="http://schemas.microsoft.com/office/drawing/2014/main" id="{AFF70496-B312-8F49-C721-EE2DC7A3C965}"/>
              </a:ext>
            </a:extLst>
          </p:cNvPr>
          <p:cNvPicPr>
            <a:picLocks noChangeAspect="1"/>
          </p:cNvPicPr>
          <p:nvPr/>
        </p:nvPicPr>
        <p:blipFill>
          <a:blip r:embed="rId2"/>
          <a:stretch>
            <a:fillRect/>
          </a:stretch>
        </p:blipFill>
        <p:spPr>
          <a:xfrm>
            <a:off x="664030" y="1712827"/>
            <a:ext cx="5018314" cy="4579116"/>
          </a:xfrm>
          <a:prstGeom prst="rect">
            <a:avLst/>
          </a:prstGeom>
        </p:spPr>
      </p:pic>
    </p:spTree>
    <p:extLst>
      <p:ext uri="{BB962C8B-B14F-4D97-AF65-F5344CB8AC3E}">
        <p14:creationId xmlns:p14="http://schemas.microsoft.com/office/powerpoint/2010/main" val="44050564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占位符 2"/>
          <p:cNvSpPr>
            <a:spLocks noGrp="1"/>
          </p:cNvSpPr>
          <p:nvPr>
            <p:ph type="body" sz="quarter" idx="13"/>
          </p:nvPr>
        </p:nvSpPr>
        <p:spPr/>
        <p:txBody>
          <a:bodyPr/>
          <a:lstStyle/>
          <a:p>
            <a:r>
              <a:rPr lang="en-US" altLang="zh-CN" dirty="0"/>
              <a:t>5</a:t>
            </a:r>
            <a:r>
              <a:rPr lang="zh-CN" altLang="en-US" dirty="0"/>
              <a:t>、项目实践：新闻文本分类</a:t>
            </a:r>
          </a:p>
        </p:txBody>
      </p:sp>
      <p:sp>
        <p:nvSpPr>
          <p:cNvPr id="2" name="灯片编号占位符 1"/>
          <p:cNvSpPr>
            <a:spLocks noGrp="1"/>
          </p:cNvSpPr>
          <p:nvPr>
            <p:ph type="sldNum" sz="quarter" idx="12"/>
          </p:nvPr>
        </p:nvSpPr>
        <p:spPr/>
        <p:txBody>
          <a:bodyPr/>
          <a:lstStyle/>
          <a:p>
            <a:pPr>
              <a:defRPr/>
            </a:pPr>
            <a:fld id="{FCEE2C88-6C8F-484D-AF69-578F576B1F44}" type="slidenum">
              <a:rPr lang="en-US" smtClean="0">
                <a:solidFill>
                  <a:prstClr val="white">
                    <a:lumMod val="50000"/>
                  </a:prstClr>
                </a:solidFill>
              </a:rPr>
              <a:pPr>
                <a:defRPr/>
              </a:pPr>
              <a:t>21</a:t>
            </a:fld>
            <a:endParaRPr lang="en-US" dirty="0">
              <a:solidFill>
                <a:prstClr val="white">
                  <a:lumMod val="50000"/>
                </a:prstClr>
              </a:solidFill>
            </a:endParaRPr>
          </a:p>
        </p:txBody>
      </p:sp>
      <p:sp>
        <p:nvSpPr>
          <p:cNvPr id="4" name="文本框 38"/>
          <p:cNvSpPr txBox="1">
            <a:spLocks noChangeArrowheads="1"/>
          </p:cNvSpPr>
          <p:nvPr/>
        </p:nvSpPr>
        <p:spPr bwMode="auto">
          <a:xfrm>
            <a:off x="359229" y="1108294"/>
            <a:ext cx="11543413" cy="52602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eaLnBrk="0" hangingPunct="0">
              <a:defRPr>
                <a:solidFill>
                  <a:schemeClr val="tx1"/>
                </a:solidFill>
                <a:latin typeface="Calibri" panose="020F0502020204030204" pitchFamily="34" charset="0"/>
                <a:ea typeface="宋体" panose="02010600030101010101" pitchFamily="2" charset="-122"/>
              </a:defRPr>
            </a:lvl2pPr>
            <a:lvl3pPr eaLnBrk="0" hangingPunct="0">
              <a:defRPr>
                <a:solidFill>
                  <a:schemeClr val="tx1"/>
                </a:solidFill>
                <a:latin typeface="Calibri" panose="020F0502020204030204" pitchFamily="34" charset="0"/>
                <a:ea typeface="宋体" panose="02010600030101010101" pitchFamily="2" charset="-122"/>
              </a:defRPr>
            </a:lvl3pPr>
            <a:lvl4pPr eaLnBrk="0" hangingPunct="0">
              <a:defRPr>
                <a:solidFill>
                  <a:schemeClr val="tx1"/>
                </a:solidFill>
                <a:latin typeface="Calibri" panose="020F0502020204030204" pitchFamily="34" charset="0"/>
                <a:ea typeface="宋体" panose="02010600030101010101" pitchFamily="2" charset="-122"/>
              </a:defRPr>
            </a:lvl4pPr>
            <a:lvl5pPr eaLnBrk="0" hangingPunct="0">
              <a:defRPr>
                <a:solidFill>
                  <a:schemeClr val="tx1"/>
                </a:solidFill>
                <a:latin typeface="Calibri" panose="020F0502020204030204" pitchFamily="34" charset="0"/>
                <a:ea typeface="宋体" panose="02010600030101010101" pitchFamily="2" charset="-122"/>
              </a:defRPr>
            </a:lvl5pPr>
            <a:lvl6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defTabSz="685800" eaLnBrk="1" hangingPunct="1">
              <a:lnSpc>
                <a:spcPct val="150000"/>
              </a:lnSpc>
            </a:pPr>
            <a:r>
              <a:rPr lang="zh-CN" altLang="en-US" sz="1600" dirty="0">
                <a:solidFill>
                  <a:schemeClr val="tx1">
                    <a:lumMod val="65000"/>
                    <a:lumOff val="35000"/>
                  </a:schemeClr>
                </a:solidFill>
                <a:latin typeface="+mn-ea"/>
                <a:ea typeface="+mn-ea"/>
                <a:cs typeface="+mn-ea"/>
              </a:rPr>
              <a:t>    新闻文本分类是</a:t>
            </a:r>
            <a:r>
              <a:rPr lang="en-US" altLang="zh-CN" sz="1600" dirty="0">
                <a:solidFill>
                  <a:schemeClr val="tx1">
                    <a:lumMod val="65000"/>
                    <a:lumOff val="35000"/>
                  </a:schemeClr>
                </a:solidFill>
                <a:latin typeface="+mn-ea"/>
                <a:ea typeface="+mn-ea"/>
                <a:cs typeface="+mn-ea"/>
              </a:rPr>
              <a:t>NLP</a:t>
            </a:r>
            <a:r>
              <a:rPr lang="zh-CN" altLang="en-US" sz="1600" dirty="0">
                <a:solidFill>
                  <a:schemeClr val="tx1">
                    <a:lumMod val="65000"/>
                    <a:lumOff val="35000"/>
                  </a:schemeClr>
                </a:solidFill>
                <a:latin typeface="+mn-ea"/>
                <a:ea typeface="+mn-ea"/>
                <a:cs typeface="+mn-ea"/>
              </a:rPr>
              <a:t>领域最经典的场景之一，文本分类积累了大量的技术实现方法，接下来本小节基于前文提到的基础工具包以及语料库，使用</a:t>
            </a:r>
            <a:r>
              <a:rPr lang="en-US" altLang="zh-CN" sz="1600" dirty="0">
                <a:solidFill>
                  <a:schemeClr val="tx1">
                    <a:lumMod val="65000"/>
                    <a:lumOff val="35000"/>
                  </a:schemeClr>
                </a:solidFill>
                <a:latin typeface="+mn-ea"/>
                <a:ea typeface="+mn-ea"/>
                <a:cs typeface="+mn-ea"/>
              </a:rPr>
              <a:t>Transformer</a:t>
            </a:r>
            <a:r>
              <a:rPr lang="zh-CN" altLang="en-US" sz="1600" dirty="0">
                <a:solidFill>
                  <a:schemeClr val="tx1">
                    <a:lumMod val="65000"/>
                    <a:lumOff val="35000"/>
                  </a:schemeClr>
                </a:solidFill>
                <a:latin typeface="+mn-ea"/>
                <a:ea typeface="+mn-ea"/>
                <a:cs typeface="+mn-ea"/>
              </a:rPr>
              <a:t>进行新闻文本分类。</a:t>
            </a:r>
          </a:p>
          <a:p>
            <a:pPr defTabSz="685800" eaLnBrk="1" hangingPunct="1">
              <a:lnSpc>
                <a:spcPct val="150000"/>
              </a:lnSpc>
            </a:pPr>
            <a:r>
              <a:rPr lang="zh-CN" altLang="en-US" sz="1600" dirty="0">
                <a:solidFill>
                  <a:schemeClr val="tx1">
                    <a:lumMod val="65000"/>
                    <a:lumOff val="35000"/>
                  </a:schemeClr>
                </a:solidFill>
                <a:latin typeface="+mn-ea"/>
                <a:ea typeface="+mn-ea"/>
                <a:cs typeface="+mn-ea"/>
              </a:rPr>
              <a:t>（</a:t>
            </a:r>
            <a:r>
              <a:rPr lang="en-US" altLang="zh-CN" sz="1600" dirty="0">
                <a:solidFill>
                  <a:schemeClr val="tx1">
                    <a:lumMod val="65000"/>
                    <a:lumOff val="35000"/>
                  </a:schemeClr>
                </a:solidFill>
                <a:latin typeface="+mn-ea"/>
                <a:ea typeface="+mn-ea"/>
                <a:cs typeface="+mn-ea"/>
              </a:rPr>
              <a:t>1</a:t>
            </a:r>
            <a:r>
              <a:rPr lang="zh-CN" altLang="en-US" sz="1600" dirty="0">
                <a:solidFill>
                  <a:schemeClr val="tx1">
                    <a:lumMod val="65000"/>
                    <a:lumOff val="35000"/>
                  </a:schemeClr>
                </a:solidFill>
                <a:latin typeface="+mn-ea"/>
                <a:ea typeface="+mn-ea"/>
                <a:cs typeface="+mn-ea"/>
              </a:rPr>
              <a:t>）数据集准备</a:t>
            </a:r>
          </a:p>
          <a:p>
            <a:pPr marL="171450" indent="-171450" defTabSz="685800" eaLnBrk="1" hangingPunct="1">
              <a:lnSpc>
                <a:spcPct val="150000"/>
              </a:lnSpc>
              <a:buFont typeface="Arial" pitchFamily="34" charset="0"/>
              <a:buChar char="•"/>
            </a:pPr>
            <a:r>
              <a:rPr lang="zh-CN" altLang="en-US" sz="1600" dirty="0">
                <a:solidFill>
                  <a:schemeClr val="tx1">
                    <a:lumMod val="65000"/>
                    <a:lumOff val="35000"/>
                  </a:schemeClr>
                </a:solidFill>
                <a:latin typeface="+mn-ea"/>
                <a:ea typeface="+mn-ea"/>
                <a:cs typeface="+mn-ea"/>
              </a:rPr>
              <a:t>     本文采用的数据集是很流行的搜狗新闻数据集，它已使用预处理工具包进行预处理过，所以省去了很多数据预处理的麻烦，数据集内容：数据集一共包括</a:t>
            </a:r>
            <a:r>
              <a:rPr lang="en-US" altLang="zh-CN" sz="1600" dirty="0">
                <a:solidFill>
                  <a:schemeClr val="tx1">
                    <a:lumMod val="65000"/>
                    <a:lumOff val="35000"/>
                  </a:schemeClr>
                </a:solidFill>
                <a:latin typeface="+mn-ea"/>
                <a:ea typeface="+mn-ea"/>
                <a:cs typeface="+mn-ea"/>
              </a:rPr>
              <a:t>10</a:t>
            </a:r>
            <a:r>
              <a:rPr lang="zh-CN" altLang="en-US" sz="1600" dirty="0">
                <a:solidFill>
                  <a:schemeClr val="tx1">
                    <a:lumMod val="65000"/>
                    <a:lumOff val="35000"/>
                  </a:schemeClr>
                </a:solidFill>
                <a:latin typeface="+mn-ea"/>
                <a:ea typeface="+mn-ea"/>
                <a:cs typeface="+mn-ea"/>
              </a:rPr>
              <a:t>类新闻，每类新闻</a:t>
            </a:r>
            <a:r>
              <a:rPr lang="en-US" altLang="zh-CN" sz="1600" dirty="0">
                <a:solidFill>
                  <a:schemeClr val="tx1">
                    <a:lumMod val="65000"/>
                    <a:lumOff val="35000"/>
                  </a:schemeClr>
                </a:solidFill>
                <a:latin typeface="+mn-ea"/>
                <a:ea typeface="+mn-ea"/>
                <a:cs typeface="+mn-ea"/>
              </a:rPr>
              <a:t>65000</a:t>
            </a:r>
            <a:r>
              <a:rPr lang="zh-CN" altLang="en-US" sz="1600" dirty="0">
                <a:solidFill>
                  <a:schemeClr val="tx1">
                    <a:lumMod val="65000"/>
                    <a:lumOff val="35000"/>
                  </a:schemeClr>
                </a:solidFill>
                <a:latin typeface="+mn-ea"/>
                <a:ea typeface="+mn-ea"/>
                <a:cs typeface="+mn-ea"/>
              </a:rPr>
              <a:t>条文本数据，训练集</a:t>
            </a:r>
            <a:r>
              <a:rPr lang="en-US" altLang="zh-CN" sz="1600" dirty="0">
                <a:solidFill>
                  <a:schemeClr val="tx1">
                    <a:lumMod val="65000"/>
                    <a:lumOff val="35000"/>
                  </a:schemeClr>
                </a:solidFill>
                <a:latin typeface="+mn-ea"/>
                <a:ea typeface="+mn-ea"/>
                <a:cs typeface="+mn-ea"/>
              </a:rPr>
              <a:t>50000</a:t>
            </a:r>
            <a:r>
              <a:rPr lang="zh-CN" altLang="en-US" sz="1600" dirty="0">
                <a:solidFill>
                  <a:schemeClr val="tx1">
                    <a:lumMod val="65000"/>
                    <a:lumOff val="35000"/>
                  </a:schemeClr>
                </a:solidFill>
                <a:latin typeface="+mn-ea"/>
                <a:ea typeface="+mn-ea"/>
                <a:cs typeface="+mn-ea"/>
              </a:rPr>
              <a:t>条，测试集</a:t>
            </a:r>
            <a:r>
              <a:rPr lang="en-US" altLang="zh-CN" sz="1600" dirty="0">
                <a:solidFill>
                  <a:schemeClr val="tx1">
                    <a:lumMod val="65000"/>
                    <a:lumOff val="35000"/>
                  </a:schemeClr>
                </a:solidFill>
                <a:latin typeface="+mn-ea"/>
                <a:ea typeface="+mn-ea"/>
                <a:cs typeface="+mn-ea"/>
              </a:rPr>
              <a:t>10000</a:t>
            </a:r>
            <a:r>
              <a:rPr lang="zh-CN" altLang="en-US" sz="1600" dirty="0">
                <a:solidFill>
                  <a:schemeClr val="tx1">
                    <a:lumMod val="65000"/>
                    <a:lumOff val="35000"/>
                  </a:schemeClr>
                </a:solidFill>
                <a:latin typeface="+mn-ea"/>
                <a:ea typeface="+mn-ea"/>
                <a:cs typeface="+mn-ea"/>
              </a:rPr>
              <a:t>条，验证集</a:t>
            </a:r>
            <a:r>
              <a:rPr lang="en-US" altLang="zh-CN" sz="1600" dirty="0">
                <a:solidFill>
                  <a:schemeClr val="tx1">
                    <a:lumMod val="65000"/>
                    <a:lumOff val="35000"/>
                  </a:schemeClr>
                </a:solidFill>
                <a:latin typeface="+mn-ea"/>
                <a:ea typeface="+mn-ea"/>
                <a:cs typeface="+mn-ea"/>
              </a:rPr>
              <a:t>5000</a:t>
            </a:r>
            <a:r>
              <a:rPr lang="zh-CN" altLang="en-US" sz="1600" dirty="0">
                <a:solidFill>
                  <a:schemeClr val="tx1">
                    <a:lumMod val="65000"/>
                    <a:lumOff val="35000"/>
                  </a:schemeClr>
                </a:solidFill>
                <a:latin typeface="+mn-ea"/>
                <a:ea typeface="+mn-ea"/>
                <a:cs typeface="+mn-ea"/>
              </a:rPr>
              <a:t>条。</a:t>
            </a:r>
          </a:p>
          <a:p>
            <a:pPr defTabSz="685800" eaLnBrk="1" hangingPunct="1">
              <a:lnSpc>
                <a:spcPct val="150000"/>
              </a:lnSpc>
            </a:pPr>
            <a:r>
              <a:rPr lang="zh-CN" altLang="en-US" sz="1600" dirty="0">
                <a:solidFill>
                  <a:schemeClr val="tx1">
                    <a:lumMod val="65000"/>
                    <a:lumOff val="35000"/>
                  </a:schemeClr>
                </a:solidFill>
                <a:latin typeface="+mn-ea"/>
                <a:ea typeface="+mn-ea"/>
                <a:cs typeface="+mn-ea"/>
              </a:rPr>
              <a:t>（</a:t>
            </a:r>
            <a:r>
              <a:rPr lang="en-US" altLang="zh-CN" sz="1600" dirty="0">
                <a:solidFill>
                  <a:schemeClr val="tx1">
                    <a:lumMod val="65000"/>
                    <a:lumOff val="35000"/>
                  </a:schemeClr>
                </a:solidFill>
                <a:latin typeface="+mn-ea"/>
                <a:ea typeface="+mn-ea"/>
                <a:cs typeface="+mn-ea"/>
              </a:rPr>
              <a:t>2</a:t>
            </a:r>
            <a:r>
              <a:rPr lang="zh-CN" altLang="en-US" sz="1600" dirty="0">
                <a:solidFill>
                  <a:schemeClr val="tx1">
                    <a:lumMod val="65000"/>
                    <a:lumOff val="35000"/>
                  </a:schemeClr>
                </a:solidFill>
                <a:latin typeface="+mn-ea"/>
                <a:ea typeface="+mn-ea"/>
                <a:cs typeface="+mn-ea"/>
              </a:rPr>
              <a:t>）分词、去停用词</a:t>
            </a:r>
          </a:p>
          <a:p>
            <a:pPr marL="171450" indent="-171450" defTabSz="685800" eaLnBrk="1" hangingPunct="1">
              <a:lnSpc>
                <a:spcPct val="150000"/>
              </a:lnSpc>
              <a:buFont typeface="Arial" pitchFamily="34" charset="0"/>
              <a:buChar char="•"/>
            </a:pPr>
            <a:r>
              <a:rPr lang="zh-CN" altLang="en-US" sz="1600" dirty="0">
                <a:solidFill>
                  <a:schemeClr val="tx1">
                    <a:lumMod val="65000"/>
                    <a:lumOff val="35000"/>
                  </a:schemeClr>
                </a:solidFill>
                <a:latin typeface="+mn-ea"/>
                <a:ea typeface="+mn-ea"/>
                <a:cs typeface="+mn-ea"/>
              </a:rPr>
              <a:t>     使用短文本分类中常用到的到的分词工具</a:t>
            </a:r>
            <a:r>
              <a:rPr lang="en-US" altLang="zh-CN" sz="1600" dirty="0" err="1">
                <a:solidFill>
                  <a:schemeClr val="tx1">
                    <a:lumMod val="65000"/>
                    <a:lumOff val="35000"/>
                  </a:schemeClr>
                </a:solidFill>
                <a:latin typeface="+mn-ea"/>
                <a:ea typeface="+mn-ea"/>
                <a:cs typeface="+mn-ea"/>
              </a:rPr>
              <a:t>Jieba</a:t>
            </a:r>
            <a:r>
              <a:rPr lang="zh-CN" altLang="en-US" sz="1600" dirty="0">
                <a:solidFill>
                  <a:schemeClr val="tx1">
                    <a:lumMod val="65000"/>
                    <a:lumOff val="35000"/>
                  </a:schemeClr>
                </a:solidFill>
                <a:latin typeface="+mn-ea"/>
                <a:ea typeface="+mn-ea"/>
                <a:cs typeface="+mn-ea"/>
              </a:rPr>
              <a:t>，对训练集、测试集、验证集进行多进程分词，以节省时间。</a:t>
            </a:r>
            <a:endParaRPr lang="en-US" altLang="zh-CN" sz="1600" dirty="0">
              <a:solidFill>
                <a:schemeClr val="tx1">
                  <a:lumMod val="65000"/>
                  <a:lumOff val="35000"/>
                </a:schemeClr>
              </a:solidFill>
              <a:latin typeface="+mn-ea"/>
              <a:ea typeface="+mn-ea"/>
              <a:cs typeface="+mn-ea"/>
            </a:endParaRPr>
          </a:p>
          <a:p>
            <a:pPr defTabSz="685800" eaLnBrk="1" hangingPunct="1">
              <a:lnSpc>
                <a:spcPct val="150000"/>
              </a:lnSpc>
            </a:pPr>
            <a:r>
              <a:rPr lang="zh-CN" altLang="en-US" sz="1600" dirty="0">
                <a:solidFill>
                  <a:schemeClr val="tx1">
                    <a:lumMod val="65000"/>
                    <a:lumOff val="35000"/>
                  </a:schemeClr>
                </a:solidFill>
                <a:latin typeface="+mn-ea"/>
                <a:ea typeface="+mn-ea"/>
                <a:cs typeface="+mn-ea"/>
              </a:rPr>
              <a:t>（</a:t>
            </a:r>
            <a:r>
              <a:rPr lang="en-US" altLang="zh-CN" sz="1600" dirty="0">
                <a:solidFill>
                  <a:schemeClr val="tx1">
                    <a:lumMod val="65000"/>
                    <a:lumOff val="35000"/>
                  </a:schemeClr>
                </a:solidFill>
                <a:latin typeface="+mn-ea"/>
                <a:ea typeface="+mn-ea"/>
                <a:cs typeface="+mn-ea"/>
              </a:rPr>
              <a:t>3</a:t>
            </a:r>
            <a:r>
              <a:rPr lang="zh-CN" altLang="en-US" sz="1600" dirty="0">
                <a:solidFill>
                  <a:schemeClr val="tx1">
                    <a:lumMod val="65000"/>
                    <a:lumOff val="35000"/>
                  </a:schemeClr>
                </a:solidFill>
                <a:latin typeface="+mn-ea"/>
                <a:ea typeface="+mn-ea"/>
                <a:cs typeface="+mn-ea"/>
              </a:rPr>
              <a:t>）文本向量化</a:t>
            </a:r>
          </a:p>
          <a:p>
            <a:pPr marL="171450" indent="-171450" defTabSz="685800" eaLnBrk="1" hangingPunct="1">
              <a:lnSpc>
                <a:spcPct val="150000"/>
              </a:lnSpc>
              <a:buFont typeface="Arial" pitchFamily="34" charset="0"/>
              <a:buChar char="•"/>
            </a:pPr>
            <a:r>
              <a:rPr lang="zh-CN" altLang="en-US" sz="1600" dirty="0">
                <a:solidFill>
                  <a:schemeClr val="tx1">
                    <a:lumMod val="65000"/>
                    <a:lumOff val="35000"/>
                  </a:schemeClr>
                </a:solidFill>
                <a:latin typeface="+mn-ea"/>
                <a:ea typeface="+mn-ea"/>
                <a:cs typeface="+mn-ea"/>
              </a:rPr>
              <a:t>     这里有几点需要注意，一是</a:t>
            </a:r>
            <a:r>
              <a:rPr lang="en-US" altLang="zh-CN" sz="1600" dirty="0">
                <a:solidFill>
                  <a:schemeClr val="tx1">
                    <a:lumMod val="65000"/>
                    <a:lumOff val="35000"/>
                  </a:schemeClr>
                </a:solidFill>
                <a:latin typeface="+mn-ea"/>
                <a:ea typeface="+mn-ea"/>
                <a:cs typeface="+mn-ea"/>
              </a:rPr>
              <a:t>TF-IDF</a:t>
            </a:r>
            <a:r>
              <a:rPr lang="zh-CN" altLang="en-US" sz="1600" dirty="0">
                <a:solidFill>
                  <a:schemeClr val="tx1">
                    <a:lumMod val="65000"/>
                    <a:lumOff val="35000"/>
                  </a:schemeClr>
                </a:solidFill>
                <a:latin typeface="+mn-ea"/>
                <a:ea typeface="+mn-ea"/>
                <a:cs typeface="+mn-ea"/>
              </a:rPr>
              <a:t>（词频</a:t>
            </a:r>
            <a:r>
              <a:rPr lang="en-US" altLang="zh-CN" sz="1600" dirty="0">
                <a:solidFill>
                  <a:schemeClr val="tx1">
                    <a:lumMod val="65000"/>
                    <a:lumOff val="35000"/>
                  </a:schemeClr>
                </a:solidFill>
                <a:latin typeface="+mn-ea"/>
                <a:ea typeface="+mn-ea"/>
                <a:cs typeface="+mn-ea"/>
              </a:rPr>
              <a:t>-</a:t>
            </a:r>
            <a:r>
              <a:rPr lang="zh-CN" altLang="en-US" sz="1600" dirty="0">
                <a:solidFill>
                  <a:schemeClr val="tx1">
                    <a:lumMod val="65000"/>
                    <a:lumOff val="35000"/>
                  </a:schemeClr>
                </a:solidFill>
                <a:latin typeface="+mn-ea"/>
                <a:ea typeface="+mn-ea"/>
                <a:cs typeface="+mn-ea"/>
              </a:rPr>
              <a:t>逆文件频率（</a:t>
            </a:r>
            <a:r>
              <a:rPr lang="en-US" altLang="zh-CN" sz="1600" dirty="0">
                <a:solidFill>
                  <a:schemeClr val="tx1">
                    <a:lumMod val="65000"/>
                    <a:lumOff val="35000"/>
                  </a:schemeClr>
                </a:solidFill>
                <a:latin typeface="+mn-ea"/>
                <a:ea typeface="+mn-ea"/>
                <a:cs typeface="+mn-ea"/>
              </a:rPr>
              <a:t>Term Frequency-Inverse Document Frequency, TF-IDF</a:t>
            </a:r>
            <a:r>
              <a:rPr lang="zh-CN" altLang="en-US" sz="1600" dirty="0">
                <a:solidFill>
                  <a:schemeClr val="tx1">
                    <a:lumMod val="65000"/>
                    <a:lumOff val="35000"/>
                  </a:schemeClr>
                </a:solidFill>
                <a:latin typeface="+mn-ea"/>
                <a:ea typeface="+mn-ea"/>
                <a:cs typeface="+mn-ea"/>
              </a:rPr>
              <a:t>）是一种用于资讯检索与资讯探勘的常用加权技术，是一种统计方法，用于评估字词在一个文件集或一个语料库中的重要程度。字词的重要性随着它在文件中出现的次数成正比增加，但同时会随着它在语料库中出现的频率成反比下降，是全量计算，所以需要将</a:t>
            </a:r>
            <a:r>
              <a:rPr lang="en-US" altLang="zh-CN" sz="1600" dirty="0" err="1">
                <a:solidFill>
                  <a:schemeClr val="tx1">
                    <a:lumMod val="65000"/>
                    <a:lumOff val="35000"/>
                  </a:schemeClr>
                </a:solidFill>
                <a:latin typeface="+mn-ea"/>
                <a:ea typeface="+mn-ea"/>
                <a:cs typeface="+mn-ea"/>
              </a:rPr>
              <a:t>Train+Test+Val</a:t>
            </a:r>
            <a:r>
              <a:rPr lang="zh-CN" altLang="en-US" sz="1600" dirty="0">
                <a:solidFill>
                  <a:schemeClr val="tx1">
                    <a:lumMod val="65000"/>
                    <a:lumOff val="35000"/>
                  </a:schemeClr>
                </a:solidFill>
                <a:latin typeface="+mn-ea"/>
                <a:ea typeface="+mn-ea"/>
                <a:cs typeface="+mn-ea"/>
              </a:rPr>
              <a:t>的所有语料都相加，再进行计算，二是为了防止文本特征过大，需要去低频词，因为是在</a:t>
            </a:r>
            <a:r>
              <a:rPr lang="en-US" altLang="zh-CN" sz="1600" dirty="0" err="1">
                <a:solidFill>
                  <a:schemeClr val="tx1">
                    <a:lumMod val="65000"/>
                    <a:lumOff val="35000"/>
                  </a:schemeClr>
                </a:solidFill>
                <a:latin typeface="+mn-ea"/>
                <a:ea typeface="+mn-ea"/>
                <a:cs typeface="+mn-ea"/>
              </a:rPr>
              <a:t>Jupyter</a:t>
            </a:r>
            <a:r>
              <a:rPr lang="zh-CN" altLang="en-US" sz="1600" dirty="0">
                <a:solidFill>
                  <a:schemeClr val="tx1">
                    <a:lumMod val="65000"/>
                    <a:lumOff val="35000"/>
                  </a:schemeClr>
                </a:solidFill>
                <a:latin typeface="+mn-ea"/>
                <a:ea typeface="+mn-ea"/>
                <a:cs typeface="+mn-ea"/>
              </a:rPr>
              <a:t>上写的，所以测试代码的时候，先是选择最小的</a:t>
            </a:r>
            <a:r>
              <a:rPr lang="en-US" altLang="zh-CN" sz="1600" dirty="0">
                <a:solidFill>
                  <a:schemeClr val="tx1">
                    <a:lumMod val="65000"/>
                    <a:lumOff val="35000"/>
                  </a:schemeClr>
                </a:solidFill>
                <a:latin typeface="+mn-ea"/>
                <a:ea typeface="+mn-ea"/>
                <a:cs typeface="+mn-ea"/>
              </a:rPr>
              <a:t>Val</a:t>
            </a:r>
            <a:r>
              <a:rPr lang="zh-CN" altLang="en-US" sz="1600" dirty="0">
                <a:solidFill>
                  <a:schemeClr val="tx1">
                    <a:lumMod val="65000"/>
                    <a:lumOff val="35000"/>
                  </a:schemeClr>
                </a:solidFill>
                <a:latin typeface="+mn-ea"/>
                <a:ea typeface="+mn-ea"/>
                <a:cs typeface="+mn-ea"/>
              </a:rPr>
              <a:t>数据集，成功后，再对</a:t>
            </a:r>
            <a:r>
              <a:rPr lang="en-US" altLang="zh-CN" sz="1600" dirty="0">
                <a:solidFill>
                  <a:schemeClr val="tx1">
                    <a:lumMod val="65000"/>
                    <a:lumOff val="35000"/>
                  </a:schemeClr>
                </a:solidFill>
                <a:latin typeface="+mn-ea"/>
                <a:ea typeface="+mn-ea"/>
                <a:cs typeface="+mn-ea"/>
              </a:rPr>
              <a:t>Test, Train</a:t>
            </a:r>
            <a:r>
              <a:rPr lang="zh-CN" altLang="en-US" sz="1600" dirty="0">
                <a:solidFill>
                  <a:schemeClr val="tx1">
                    <a:lumMod val="65000"/>
                    <a:lumOff val="35000"/>
                  </a:schemeClr>
                </a:solidFill>
                <a:latin typeface="+mn-ea"/>
                <a:ea typeface="+mn-ea"/>
                <a:cs typeface="+mn-ea"/>
              </a:rPr>
              <a:t>数据集迭代操作</a:t>
            </a:r>
          </a:p>
          <a:p>
            <a:pPr marL="171450" indent="-171450" defTabSz="685800" eaLnBrk="1" hangingPunct="1">
              <a:lnSpc>
                <a:spcPct val="150000"/>
              </a:lnSpc>
              <a:buFont typeface="Arial" pitchFamily="34" charset="0"/>
              <a:buChar char="•"/>
            </a:pPr>
            <a:endParaRPr lang="zh-CN" altLang="en-US" dirty="0">
              <a:solidFill>
                <a:schemeClr val="tx1">
                  <a:lumMod val="65000"/>
                  <a:lumOff val="35000"/>
                </a:schemeClr>
              </a:solidFill>
              <a:latin typeface="+mn-ea"/>
              <a:ea typeface="+mn-ea"/>
              <a:cs typeface="+mn-ea"/>
            </a:endParaRPr>
          </a:p>
        </p:txBody>
      </p:sp>
    </p:spTree>
    <p:extLst>
      <p:ext uri="{BB962C8B-B14F-4D97-AF65-F5344CB8AC3E}">
        <p14:creationId xmlns:p14="http://schemas.microsoft.com/office/powerpoint/2010/main" val="384728255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占位符 2"/>
          <p:cNvSpPr>
            <a:spLocks noGrp="1"/>
          </p:cNvSpPr>
          <p:nvPr>
            <p:ph type="body" sz="quarter" idx="13"/>
          </p:nvPr>
        </p:nvSpPr>
        <p:spPr/>
        <p:txBody>
          <a:bodyPr/>
          <a:lstStyle/>
          <a:p>
            <a:r>
              <a:rPr lang="en-US" altLang="zh-CN" dirty="0"/>
              <a:t>5</a:t>
            </a:r>
            <a:r>
              <a:rPr lang="zh-CN" altLang="en-US" dirty="0"/>
              <a:t>、项目实践：新闻文本分类</a:t>
            </a:r>
          </a:p>
        </p:txBody>
      </p:sp>
      <p:sp>
        <p:nvSpPr>
          <p:cNvPr id="2" name="灯片编号占位符 1"/>
          <p:cNvSpPr>
            <a:spLocks noGrp="1"/>
          </p:cNvSpPr>
          <p:nvPr>
            <p:ph type="sldNum" sz="quarter" idx="12"/>
          </p:nvPr>
        </p:nvSpPr>
        <p:spPr/>
        <p:txBody>
          <a:bodyPr/>
          <a:lstStyle/>
          <a:p>
            <a:pPr>
              <a:defRPr/>
            </a:pPr>
            <a:fld id="{FCEE2C88-6C8F-484D-AF69-578F576B1F44}" type="slidenum">
              <a:rPr lang="en-US" smtClean="0">
                <a:solidFill>
                  <a:prstClr val="white">
                    <a:lumMod val="50000"/>
                  </a:prstClr>
                </a:solidFill>
              </a:rPr>
              <a:pPr>
                <a:defRPr/>
              </a:pPr>
              <a:t>22</a:t>
            </a:fld>
            <a:endParaRPr lang="en-US" dirty="0">
              <a:solidFill>
                <a:prstClr val="white">
                  <a:lumMod val="50000"/>
                </a:prstClr>
              </a:solidFill>
            </a:endParaRPr>
          </a:p>
        </p:txBody>
      </p:sp>
      <p:sp>
        <p:nvSpPr>
          <p:cNvPr id="4" name="文本框 38"/>
          <p:cNvSpPr txBox="1">
            <a:spLocks noChangeArrowheads="1"/>
          </p:cNvSpPr>
          <p:nvPr/>
        </p:nvSpPr>
        <p:spPr bwMode="auto">
          <a:xfrm>
            <a:off x="555171" y="1132113"/>
            <a:ext cx="11234058" cy="33728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eaLnBrk="0" hangingPunct="0">
              <a:defRPr>
                <a:solidFill>
                  <a:schemeClr val="tx1"/>
                </a:solidFill>
                <a:latin typeface="Calibri" panose="020F0502020204030204" pitchFamily="34" charset="0"/>
                <a:ea typeface="宋体" panose="02010600030101010101" pitchFamily="2" charset="-122"/>
              </a:defRPr>
            </a:lvl2pPr>
            <a:lvl3pPr eaLnBrk="0" hangingPunct="0">
              <a:defRPr>
                <a:solidFill>
                  <a:schemeClr val="tx1"/>
                </a:solidFill>
                <a:latin typeface="Calibri" panose="020F0502020204030204" pitchFamily="34" charset="0"/>
                <a:ea typeface="宋体" panose="02010600030101010101" pitchFamily="2" charset="-122"/>
              </a:defRPr>
            </a:lvl3pPr>
            <a:lvl4pPr eaLnBrk="0" hangingPunct="0">
              <a:defRPr>
                <a:solidFill>
                  <a:schemeClr val="tx1"/>
                </a:solidFill>
                <a:latin typeface="Calibri" panose="020F0502020204030204" pitchFamily="34" charset="0"/>
                <a:ea typeface="宋体" panose="02010600030101010101" pitchFamily="2" charset="-122"/>
              </a:defRPr>
            </a:lvl4pPr>
            <a:lvl5pPr eaLnBrk="0" hangingPunct="0">
              <a:defRPr>
                <a:solidFill>
                  <a:schemeClr val="tx1"/>
                </a:solidFill>
                <a:latin typeface="Calibri" panose="020F0502020204030204" pitchFamily="34" charset="0"/>
                <a:ea typeface="宋体" panose="02010600030101010101" pitchFamily="2" charset="-122"/>
              </a:defRPr>
            </a:lvl5pPr>
            <a:lvl6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defTabSz="685800" eaLnBrk="1" hangingPunct="1">
              <a:lnSpc>
                <a:spcPct val="150000"/>
              </a:lnSpc>
            </a:pPr>
            <a:r>
              <a:rPr lang="zh-CN" altLang="en-US" sz="1600" dirty="0">
                <a:solidFill>
                  <a:schemeClr val="tx1">
                    <a:lumMod val="65000"/>
                    <a:lumOff val="35000"/>
                  </a:schemeClr>
                </a:solidFill>
                <a:latin typeface="+mn-ea"/>
                <a:ea typeface="+mn-ea"/>
                <a:cs typeface="+mn-ea"/>
              </a:rPr>
              <a:t>（</a:t>
            </a:r>
            <a:r>
              <a:rPr lang="en-US" altLang="zh-CN" sz="1600" dirty="0">
                <a:solidFill>
                  <a:schemeClr val="tx1">
                    <a:lumMod val="65000"/>
                    <a:lumOff val="35000"/>
                  </a:schemeClr>
                </a:solidFill>
                <a:latin typeface="+mn-ea"/>
                <a:ea typeface="+mn-ea"/>
                <a:cs typeface="+mn-ea"/>
              </a:rPr>
              <a:t>4</a:t>
            </a:r>
            <a:r>
              <a:rPr lang="zh-CN" altLang="en-US" sz="1600" dirty="0">
                <a:solidFill>
                  <a:schemeClr val="tx1">
                    <a:lumMod val="65000"/>
                    <a:lumOff val="35000"/>
                  </a:schemeClr>
                </a:solidFill>
                <a:latin typeface="+mn-ea"/>
                <a:ea typeface="+mn-ea"/>
                <a:cs typeface="+mn-ea"/>
              </a:rPr>
              <a:t>）构建训练和测试数据</a:t>
            </a:r>
          </a:p>
          <a:p>
            <a:pPr marL="171450" indent="-171450" defTabSz="685800" eaLnBrk="1" hangingPunct="1">
              <a:lnSpc>
                <a:spcPct val="150000"/>
              </a:lnSpc>
              <a:buFont typeface="Arial" pitchFamily="34" charset="0"/>
              <a:buChar char="•"/>
            </a:pPr>
            <a:r>
              <a:rPr lang="zh-CN" altLang="en-US" sz="1600" dirty="0">
                <a:solidFill>
                  <a:schemeClr val="tx1">
                    <a:lumMod val="65000"/>
                    <a:lumOff val="35000"/>
                  </a:schemeClr>
                </a:solidFill>
                <a:latin typeface="+mn-ea"/>
                <a:ea typeface="+mn-ea"/>
                <a:cs typeface="+mn-ea"/>
              </a:rPr>
              <a:t>    因为文本就是以一定随机性抽取成</a:t>
            </a:r>
            <a:r>
              <a:rPr lang="en-US" altLang="zh-CN" sz="1600" dirty="0">
                <a:solidFill>
                  <a:schemeClr val="tx1">
                    <a:lumMod val="65000"/>
                    <a:lumOff val="35000"/>
                  </a:schemeClr>
                </a:solidFill>
                <a:latin typeface="+mn-ea"/>
                <a:ea typeface="+mn-ea"/>
                <a:cs typeface="+mn-ea"/>
              </a:rPr>
              <a:t>3</a:t>
            </a:r>
            <a:r>
              <a:rPr lang="zh-CN" altLang="en-US" sz="1600" dirty="0">
                <a:solidFill>
                  <a:schemeClr val="tx1">
                    <a:lumMod val="65000"/>
                    <a:lumOff val="35000"/>
                  </a:schemeClr>
                </a:solidFill>
                <a:latin typeface="+mn-ea"/>
                <a:ea typeface="+mn-ea"/>
                <a:cs typeface="+mn-ea"/>
              </a:rPr>
              <a:t>份数据集的，所以数据不用打乱（</a:t>
            </a:r>
            <a:r>
              <a:rPr lang="en-US" altLang="zh-CN" sz="1600" dirty="0">
                <a:solidFill>
                  <a:schemeClr val="tx1">
                    <a:lumMod val="65000"/>
                    <a:lumOff val="35000"/>
                  </a:schemeClr>
                </a:solidFill>
                <a:latin typeface="+mn-ea"/>
                <a:ea typeface="+mn-ea"/>
                <a:cs typeface="+mn-ea"/>
              </a:rPr>
              <a:t>Shuffle</a:t>
            </a:r>
            <a:r>
              <a:rPr lang="zh-CN" altLang="en-US" sz="1600" dirty="0">
                <a:solidFill>
                  <a:schemeClr val="tx1">
                    <a:lumMod val="65000"/>
                    <a:lumOff val="35000"/>
                  </a:schemeClr>
                </a:solidFill>
                <a:latin typeface="+mn-ea"/>
                <a:ea typeface="+mn-ea"/>
                <a:cs typeface="+mn-ea"/>
              </a:rPr>
              <a:t>）</a:t>
            </a:r>
            <a:endParaRPr lang="en-US" altLang="zh-CN" sz="1600" dirty="0">
              <a:solidFill>
                <a:schemeClr val="tx1">
                  <a:lumMod val="65000"/>
                  <a:lumOff val="35000"/>
                </a:schemeClr>
              </a:solidFill>
              <a:latin typeface="+mn-ea"/>
              <a:ea typeface="+mn-ea"/>
              <a:cs typeface="+mn-ea"/>
            </a:endParaRPr>
          </a:p>
          <a:p>
            <a:pPr defTabSz="685800" eaLnBrk="1" hangingPunct="1">
              <a:lnSpc>
                <a:spcPct val="150000"/>
              </a:lnSpc>
            </a:pPr>
            <a:r>
              <a:rPr lang="zh-CN" altLang="en-US" sz="1600" dirty="0">
                <a:solidFill>
                  <a:schemeClr val="tx1">
                    <a:lumMod val="65000"/>
                    <a:lumOff val="35000"/>
                  </a:schemeClr>
                </a:solidFill>
                <a:latin typeface="+mn-ea"/>
                <a:ea typeface="+mn-ea"/>
                <a:cs typeface="+mn-ea"/>
              </a:rPr>
              <a:t>（</a:t>
            </a:r>
            <a:r>
              <a:rPr lang="en-US" altLang="zh-CN" sz="1600" dirty="0">
                <a:solidFill>
                  <a:schemeClr val="tx1">
                    <a:lumMod val="65000"/>
                    <a:lumOff val="35000"/>
                  </a:schemeClr>
                </a:solidFill>
                <a:latin typeface="+mn-ea"/>
                <a:ea typeface="+mn-ea"/>
                <a:cs typeface="+mn-ea"/>
              </a:rPr>
              <a:t>5</a:t>
            </a:r>
            <a:r>
              <a:rPr lang="zh-CN" altLang="en-US" sz="1600" dirty="0">
                <a:solidFill>
                  <a:schemeClr val="tx1">
                    <a:lumMod val="65000"/>
                    <a:lumOff val="35000"/>
                  </a:schemeClr>
                </a:solidFill>
                <a:latin typeface="+mn-ea"/>
                <a:ea typeface="+mn-ea"/>
                <a:cs typeface="+mn-ea"/>
              </a:rPr>
              <a:t>）训练分类器</a:t>
            </a:r>
          </a:p>
          <a:p>
            <a:pPr marL="171450" indent="-171450" defTabSz="685800" eaLnBrk="1" hangingPunct="1">
              <a:lnSpc>
                <a:spcPct val="150000"/>
              </a:lnSpc>
              <a:buFont typeface="Arial" pitchFamily="34" charset="0"/>
              <a:buChar char="•"/>
            </a:pPr>
            <a:r>
              <a:rPr lang="en-US" altLang="zh-CN" sz="1600" dirty="0">
                <a:solidFill>
                  <a:schemeClr val="tx1">
                    <a:lumMod val="65000"/>
                    <a:lumOff val="35000"/>
                  </a:schemeClr>
                </a:solidFill>
                <a:latin typeface="+mn-ea"/>
                <a:ea typeface="+mn-ea"/>
                <a:cs typeface="+mn-ea"/>
              </a:rPr>
              <a:t>     Transformer</a:t>
            </a:r>
            <a:r>
              <a:rPr lang="zh-CN" altLang="en-US" sz="1600" dirty="0">
                <a:solidFill>
                  <a:schemeClr val="tx1">
                    <a:lumMod val="65000"/>
                    <a:lumOff val="35000"/>
                  </a:schemeClr>
                </a:solidFill>
                <a:latin typeface="+mn-ea"/>
                <a:ea typeface="+mn-ea"/>
                <a:cs typeface="+mn-ea"/>
              </a:rPr>
              <a:t>分类器解决二分类（</a:t>
            </a:r>
            <a:r>
              <a:rPr lang="en-US" altLang="zh-CN" sz="1600" dirty="0">
                <a:solidFill>
                  <a:schemeClr val="tx1">
                    <a:lumMod val="65000"/>
                    <a:lumOff val="35000"/>
                  </a:schemeClr>
                </a:solidFill>
                <a:latin typeface="+mn-ea"/>
                <a:ea typeface="+mn-ea"/>
                <a:cs typeface="+mn-ea"/>
              </a:rPr>
              <a:t>0or1</a:t>
            </a:r>
            <a:r>
              <a:rPr lang="zh-CN" altLang="en-US" sz="1600" dirty="0">
                <a:solidFill>
                  <a:schemeClr val="tx1">
                    <a:lumMod val="65000"/>
                    <a:lumOff val="35000"/>
                  </a:schemeClr>
                </a:solidFill>
                <a:latin typeface="+mn-ea"/>
                <a:ea typeface="+mn-ea"/>
                <a:cs typeface="+mn-ea"/>
              </a:rPr>
              <a:t>）问题的方法，用于估计某种事物的可能性。比如某用户购买某商品的可能性，某病人患有某种疾病的可能性，以及某广告被用户点击的可能性等。注意，这里用的是“可能性”，而非数学上的“概率”，线性层接上一个</a:t>
            </a:r>
            <a:r>
              <a:rPr lang="en-US" altLang="zh-CN" sz="1600" dirty="0" err="1">
                <a:solidFill>
                  <a:schemeClr val="tx1">
                    <a:lumMod val="65000"/>
                    <a:lumOff val="35000"/>
                  </a:schemeClr>
                </a:solidFill>
                <a:latin typeface="+mn-ea"/>
                <a:ea typeface="+mn-ea"/>
                <a:cs typeface="+mn-ea"/>
              </a:rPr>
              <a:t>Softmax</a:t>
            </a:r>
            <a:r>
              <a:rPr lang="zh-CN" altLang="en-US" sz="1600" dirty="0">
                <a:solidFill>
                  <a:schemeClr val="tx1">
                    <a:lumMod val="65000"/>
                    <a:lumOff val="35000"/>
                  </a:schemeClr>
                </a:solidFill>
                <a:latin typeface="+mn-ea"/>
                <a:ea typeface="+mn-ea"/>
                <a:cs typeface="+mn-ea"/>
              </a:rPr>
              <a:t>，其中线性层是一个简单的全连接神经网络，它将解码器产生的向量投影到一个更高维度的向量（</a:t>
            </a:r>
            <a:r>
              <a:rPr lang="en-US" altLang="zh-CN" sz="1600" dirty="0">
                <a:solidFill>
                  <a:schemeClr val="tx1">
                    <a:lumMod val="65000"/>
                    <a:lumOff val="35000"/>
                  </a:schemeClr>
                </a:solidFill>
                <a:latin typeface="+mn-ea"/>
                <a:ea typeface="+mn-ea"/>
                <a:cs typeface="+mn-ea"/>
              </a:rPr>
              <a:t>Logits</a:t>
            </a:r>
            <a:r>
              <a:rPr lang="zh-CN" altLang="en-US" sz="1600" dirty="0">
                <a:solidFill>
                  <a:schemeClr val="tx1">
                    <a:lumMod val="65000"/>
                    <a:lumOff val="35000"/>
                  </a:schemeClr>
                </a:solidFill>
                <a:latin typeface="+mn-ea"/>
                <a:ea typeface="+mn-ea"/>
                <a:cs typeface="+mn-ea"/>
              </a:rPr>
              <a:t>）上，假设我们模型的词汇表是</a:t>
            </a:r>
            <a:r>
              <a:rPr lang="en-US" altLang="zh-CN" sz="1600" dirty="0">
                <a:solidFill>
                  <a:schemeClr val="tx1">
                    <a:lumMod val="65000"/>
                    <a:lumOff val="35000"/>
                  </a:schemeClr>
                </a:solidFill>
                <a:latin typeface="+mn-ea"/>
                <a:ea typeface="+mn-ea"/>
                <a:cs typeface="+mn-ea"/>
              </a:rPr>
              <a:t>10000</a:t>
            </a:r>
            <a:r>
              <a:rPr lang="zh-CN" altLang="en-US" sz="1600" dirty="0">
                <a:solidFill>
                  <a:schemeClr val="tx1">
                    <a:lumMod val="65000"/>
                    <a:lumOff val="35000"/>
                  </a:schemeClr>
                </a:solidFill>
                <a:latin typeface="+mn-ea"/>
                <a:ea typeface="+mn-ea"/>
                <a:cs typeface="+mn-ea"/>
              </a:rPr>
              <a:t>个词，那么</a:t>
            </a:r>
            <a:r>
              <a:rPr lang="en-US" altLang="zh-CN" sz="1600" dirty="0">
                <a:solidFill>
                  <a:schemeClr val="tx1">
                    <a:lumMod val="65000"/>
                    <a:lumOff val="35000"/>
                  </a:schemeClr>
                </a:solidFill>
                <a:latin typeface="+mn-ea"/>
                <a:ea typeface="+mn-ea"/>
                <a:cs typeface="+mn-ea"/>
              </a:rPr>
              <a:t>Logits</a:t>
            </a:r>
            <a:r>
              <a:rPr lang="zh-CN" altLang="en-US" sz="1600" dirty="0">
                <a:solidFill>
                  <a:schemeClr val="tx1">
                    <a:lumMod val="65000"/>
                    <a:lumOff val="35000"/>
                  </a:schemeClr>
                </a:solidFill>
                <a:latin typeface="+mn-ea"/>
                <a:ea typeface="+mn-ea"/>
                <a:cs typeface="+mn-ea"/>
              </a:rPr>
              <a:t>就有</a:t>
            </a:r>
            <a:r>
              <a:rPr lang="en-US" altLang="zh-CN" sz="1600" dirty="0">
                <a:solidFill>
                  <a:schemeClr val="tx1">
                    <a:lumMod val="65000"/>
                    <a:lumOff val="35000"/>
                  </a:schemeClr>
                </a:solidFill>
                <a:latin typeface="+mn-ea"/>
                <a:ea typeface="+mn-ea"/>
                <a:cs typeface="+mn-ea"/>
              </a:rPr>
              <a:t>10000</a:t>
            </a:r>
            <a:r>
              <a:rPr lang="zh-CN" altLang="en-US" sz="1600" dirty="0">
                <a:solidFill>
                  <a:schemeClr val="tx1">
                    <a:lumMod val="65000"/>
                    <a:lumOff val="35000"/>
                  </a:schemeClr>
                </a:solidFill>
                <a:latin typeface="+mn-ea"/>
                <a:ea typeface="+mn-ea"/>
                <a:cs typeface="+mn-ea"/>
              </a:rPr>
              <a:t>个维度，每个维度对应一个唯一的词的得分。之后的</a:t>
            </a:r>
            <a:r>
              <a:rPr lang="en-US" altLang="zh-CN" sz="1600" dirty="0" err="1">
                <a:solidFill>
                  <a:schemeClr val="tx1">
                    <a:lumMod val="65000"/>
                    <a:lumOff val="35000"/>
                  </a:schemeClr>
                </a:solidFill>
                <a:latin typeface="+mn-ea"/>
                <a:ea typeface="+mn-ea"/>
                <a:cs typeface="+mn-ea"/>
              </a:rPr>
              <a:t>Softmax</a:t>
            </a:r>
            <a:r>
              <a:rPr lang="zh-CN" altLang="en-US" sz="1600" dirty="0">
                <a:solidFill>
                  <a:schemeClr val="tx1">
                    <a:lumMod val="65000"/>
                    <a:lumOff val="35000"/>
                  </a:schemeClr>
                </a:solidFill>
                <a:latin typeface="+mn-ea"/>
                <a:ea typeface="+mn-ea"/>
                <a:cs typeface="+mn-ea"/>
              </a:rPr>
              <a:t>层将这些分数转换为概率。选择概率最大的维度，分类结果如图所示，包括准确率（</a:t>
            </a:r>
            <a:r>
              <a:rPr lang="en-US" altLang="zh-CN" sz="1600" dirty="0">
                <a:solidFill>
                  <a:schemeClr val="tx1">
                    <a:lumMod val="65000"/>
                    <a:lumOff val="35000"/>
                  </a:schemeClr>
                </a:solidFill>
                <a:latin typeface="+mn-ea"/>
                <a:ea typeface="+mn-ea"/>
                <a:cs typeface="+mn-ea"/>
              </a:rPr>
              <a:t>Precision</a:t>
            </a:r>
            <a:r>
              <a:rPr lang="zh-CN" altLang="en-US" sz="1600" dirty="0">
                <a:solidFill>
                  <a:schemeClr val="tx1">
                    <a:lumMod val="65000"/>
                    <a:lumOff val="35000"/>
                  </a:schemeClr>
                </a:solidFill>
                <a:latin typeface="+mn-ea"/>
                <a:ea typeface="+mn-ea"/>
                <a:cs typeface="+mn-ea"/>
              </a:rPr>
              <a:t>）、召回率（</a:t>
            </a:r>
            <a:r>
              <a:rPr lang="en-US" altLang="zh-CN" sz="1600" dirty="0">
                <a:solidFill>
                  <a:schemeClr val="tx1">
                    <a:lumMod val="65000"/>
                    <a:lumOff val="35000"/>
                  </a:schemeClr>
                </a:solidFill>
                <a:latin typeface="+mn-ea"/>
                <a:ea typeface="+mn-ea"/>
                <a:cs typeface="+mn-ea"/>
              </a:rPr>
              <a:t>Recall</a:t>
            </a:r>
            <a:r>
              <a:rPr lang="zh-CN" altLang="en-US" sz="1600" dirty="0">
                <a:solidFill>
                  <a:schemeClr val="tx1">
                    <a:lumMod val="65000"/>
                    <a:lumOff val="35000"/>
                  </a:schemeClr>
                </a:solidFill>
                <a:latin typeface="+mn-ea"/>
                <a:ea typeface="+mn-ea"/>
                <a:cs typeface="+mn-ea"/>
              </a:rPr>
              <a:t>）、</a:t>
            </a:r>
            <a:r>
              <a:rPr lang="en-US" altLang="zh-CN" sz="1600" dirty="0">
                <a:solidFill>
                  <a:schemeClr val="tx1">
                    <a:lumMod val="65000"/>
                    <a:lumOff val="35000"/>
                  </a:schemeClr>
                </a:solidFill>
                <a:latin typeface="+mn-ea"/>
                <a:ea typeface="+mn-ea"/>
                <a:cs typeface="+mn-ea"/>
              </a:rPr>
              <a:t>F1</a:t>
            </a:r>
            <a:r>
              <a:rPr lang="zh-CN" altLang="en-US" sz="1600" dirty="0">
                <a:solidFill>
                  <a:schemeClr val="tx1">
                    <a:lumMod val="65000"/>
                    <a:lumOff val="35000"/>
                  </a:schemeClr>
                </a:solidFill>
                <a:latin typeface="+mn-ea"/>
                <a:ea typeface="+mn-ea"/>
                <a:cs typeface="+mn-ea"/>
              </a:rPr>
              <a:t>值（</a:t>
            </a:r>
            <a:r>
              <a:rPr lang="en-US" altLang="zh-CN" sz="1600" dirty="0">
                <a:solidFill>
                  <a:schemeClr val="tx1">
                    <a:lumMod val="65000"/>
                    <a:lumOff val="35000"/>
                  </a:schemeClr>
                </a:solidFill>
                <a:latin typeface="+mn-ea"/>
                <a:ea typeface="+mn-ea"/>
                <a:cs typeface="+mn-ea"/>
              </a:rPr>
              <a:t>F1-score</a:t>
            </a:r>
            <a:r>
              <a:rPr lang="zh-CN" altLang="en-US" sz="1600" dirty="0">
                <a:solidFill>
                  <a:schemeClr val="tx1">
                    <a:lumMod val="65000"/>
                    <a:lumOff val="35000"/>
                  </a:schemeClr>
                </a:solidFill>
                <a:latin typeface="+mn-ea"/>
                <a:ea typeface="+mn-ea"/>
                <a:cs typeface="+mn-ea"/>
              </a:rPr>
              <a:t>），支持数（</a:t>
            </a:r>
            <a:r>
              <a:rPr lang="en-US" altLang="zh-CN" sz="1600" dirty="0">
                <a:solidFill>
                  <a:schemeClr val="tx1">
                    <a:lumMod val="65000"/>
                    <a:lumOff val="35000"/>
                  </a:schemeClr>
                </a:solidFill>
                <a:latin typeface="+mn-ea"/>
                <a:ea typeface="+mn-ea"/>
                <a:cs typeface="+mn-ea"/>
              </a:rPr>
              <a:t>Support</a:t>
            </a:r>
            <a:r>
              <a:rPr lang="zh-CN" altLang="en-US" sz="1600" dirty="0">
                <a:solidFill>
                  <a:schemeClr val="tx1">
                    <a:lumMod val="65000"/>
                    <a:lumOff val="35000"/>
                  </a:schemeClr>
                </a:solidFill>
                <a:latin typeface="+mn-ea"/>
                <a:ea typeface="+mn-ea"/>
                <a:cs typeface="+mn-ea"/>
              </a:rPr>
              <a:t>）。</a:t>
            </a:r>
          </a:p>
        </p:txBody>
      </p:sp>
      <p:pic>
        <p:nvPicPr>
          <p:cNvPr id="5" name="图片 4">
            <a:extLst>
              <a:ext uri="{FF2B5EF4-FFF2-40B4-BE49-F238E27FC236}">
                <a16:creationId xmlns:a16="http://schemas.microsoft.com/office/drawing/2014/main" id="{958A14EC-3FF0-1521-DC9C-A82989E3F75E}"/>
              </a:ext>
            </a:extLst>
          </p:cNvPr>
          <p:cNvPicPr>
            <a:picLocks noChangeAspect="1"/>
          </p:cNvPicPr>
          <p:nvPr/>
        </p:nvPicPr>
        <p:blipFill>
          <a:blip r:embed="rId2"/>
          <a:stretch>
            <a:fillRect/>
          </a:stretch>
        </p:blipFill>
        <p:spPr>
          <a:xfrm>
            <a:off x="2830286" y="4659085"/>
            <a:ext cx="6422571" cy="2016237"/>
          </a:xfrm>
          <a:prstGeom prst="rect">
            <a:avLst/>
          </a:prstGeom>
        </p:spPr>
      </p:pic>
    </p:spTree>
    <p:extLst>
      <p:ext uri="{BB962C8B-B14F-4D97-AF65-F5344CB8AC3E}">
        <p14:creationId xmlns:p14="http://schemas.microsoft.com/office/powerpoint/2010/main" val="137561867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a:extLst>
              <a:ext uri="{FF2B5EF4-FFF2-40B4-BE49-F238E27FC236}">
                <a16:creationId xmlns:a16="http://schemas.microsoft.com/office/drawing/2014/main" id="{670D27C1-C2C3-2076-B16E-874BEA6CE82C}"/>
              </a:ext>
            </a:extLst>
          </p:cNvPr>
          <p:cNvSpPr>
            <a:spLocks noGrp="1"/>
          </p:cNvSpPr>
          <p:nvPr>
            <p:ph type="sldNum" sz="quarter" idx="12"/>
          </p:nvPr>
        </p:nvSpPr>
        <p:spPr/>
        <p:txBody>
          <a:bodyPr/>
          <a:lstStyle/>
          <a:p>
            <a:pPr>
              <a:defRPr/>
            </a:pPr>
            <a:fld id="{FCEE2C88-6C8F-484D-AF69-578F576B1F44}" type="slidenum">
              <a:rPr lang="en-US" smtClean="0">
                <a:solidFill>
                  <a:prstClr val="white">
                    <a:lumMod val="50000"/>
                  </a:prstClr>
                </a:solidFill>
              </a:rPr>
              <a:pPr>
                <a:defRPr/>
              </a:pPr>
              <a:t>23</a:t>
            </a:fld>
            <a:endParaRPr lang="en-US" dirty="0">
              <a:solidFill>
                <a:prstClr val="white">
                  <a:lumMod val="50000"/>
                </a:prstClr>
              </a:solidFill>
            </a:endParaRPr>
          </a:p>
        </p:txBody>
      </p:sp>
      <p:sp>
        <p:nvSpPr>
          <p:cNvPr id="4" name="文本框 3">
            <a:extLst>
              <a:ext uri="{FF2B5EF4-FFF2-40B4-BE49-F238E27FC236}">
                <a16:creationId xmlns:a16="http://schemas.microsoft.com/office/drawing/2014/main" id="{8BACCB34-87E2-D0C4-074C-B87281D239B2}"/>
              </a:ext>
            </a:extLst>
          </p:cNvPr>
          <p:cNvSpPr txBox="1"/>
          <p:nvPr/>
        </p:nvSpPr>
        <p:spPr>
          <a:xfrm>
            <a:off x="4191000" y="3522506"/>
            <a:ext cx="3287486" cy="830997"/>
          </a:xfrm>
          <a:prstGeom prst="rect">
            <a:avLst/>
          </a:prstGeom>
          <a:noFill/>
        </p:spPr>
        <p:txBody>
          <a:bodyPr wrap="square">
            <a:spAutoFit/>
          </a:bodyPr>
          <a:lstStyle/>
          <a:p>
            <a:r>
              <a:rPr lang="zh-CN" altLang="en-US" sz="4800" dirty="0"/>
              <a:t>感谢观看</a:t>
            </a:r>
          </a:p>
        </p:txBody>
      </p:sp>
    </p:spTree>
    <p:extLst>
      <p:ext uri="{BB962C8B-B14F-4D97-AF65-F5344CB8AC3E}">
        <p14:creationId xmlns:p14="http://schemas.microsoft.com/office/powerpoint/2010/main" val="259964383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占位符 2"/>
          <p:cNvSpPr>
            <a:spLocks noGrp="1"/>
          </p:cNvSpPr>
          <p:nvPr>
            <p:ph type="body" sz="quarter" idx="13"/>
          </p:nvPr>
        </p:nvSpPr>
        <p:spPr/>
        <p:txBody>
          <a:bodyPr/>
          <a:lstStyle/>
          <a:p>
            <a:r>
              <a:rPr lang="en-US" altLang="zh-CN" dirty="0"/>
              <a:t>1</a:t>
            </a:r>
            <a:r>
              <a:rPr lang="zh-CN" altLang="en-US" dirty="0"/>
              <a:t>、自然语言处理概念</a:t>
            </a:r>
          </a:p>
        </p:txBody>
      </p:sp>
      <p:sp>
        <p:nvSpPr>
          <p:cNvPr id="2" name="灯片编号占位符 1"/>
          <p:cNvSpPr>
            <a:spLocks noGrp="1"/>
          </p:cNvSpPr>
          <p:nvPr>
            <p:ph type="sldNum" sz="quarter" idx="12"/>
          </p:nvPr>
        </p:nvSpPr>
        <p:spPr/>
        <p:txBody>
          <a:bodyPr/>
          <a:lstStyle/>
          <a:p>
            <a:pPr>
              <a:defRPr/>
            </a:pPr>
            <a:fld id="{FCEE2C88-6C8F-484D-AF69-578F576B1F44}" type="slidenum">
              <a:rPr lang="en-US" smtClean="0">
                <a:solidFill>
                  <a:prstClr val="white">
                    <a:lumMod val="50000"/>
                  </a:prstClr>
                </a:solidFill>
              </a:rPr>
              <a:pPr>
                <a:defRPr/>
              </a:pPr>
              <a:t>3</a:t>
            </a:fld>
            <a:endParaRPr lang="en-US" dirty="0">
              <a:solidFill>
                <a:prstClr val="white">
                  <a:lumMod val="50000"/>
                </a:prstClr>
              </a:solidFill>
            </a:endParaRPr>
          </a:p>
        </p:txBody>
      </p:sp>
      <p:sp>
        <p:nvSpPr>
          <p:cNvPr id="4" name="文本框 38"/>
          <p:cNvSpPr txBox="1">
            <a:spLocks noChangeArrowheads="1"/>
          </p:cNvSpPr>
          <p:nvPr/>
        </p:nvSpPr>
        <p:spPr bwMode="auto">
          <a:xfrm>
            <a:off x="5089519" y="1635270"/>
            <a:ext cx="6677939" cy="50130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eaLnBrk="0" hangingPunct="0">
              <a:defRPr>
                <a:solidFill>
                  <a:schemeClr val="tx1"/>
                </a:solidFill>
                <a:latin typeface="Calibri" panose="020F0502020204030204" pitchFamily="34" charset="0"/>
                <a:ea typeface="宋体" panose="02010600030101010101" pitchFamily="2" charset="-122"/>
              </a:defRPr>
            </a:lvl2pPr>
            <a:lvl3pPr eaLnBrk="0" hangingPunct="0">
              <a:defRPr>
                <a:solidFill>
                  <a:schemeClr val="tx1"/>
                </a:solidFill>
                <a:latin typeface="Calibri" panose="020F0502020204030204" pitchFamily="34" charset="0"/>
                <a:ea typeface="宋体" panose="02010600030101010101" pitchFamily="2" charset="-122"/>
              </a:defRPr>
            </a:lvl3pPr>
            <a:lvl4pPr eaLnBrk="0" hangingPunct="0">
              <a:defRPr>
                <a:solidFill>
                  <a:schemeClr val="tx1"/>
                </a:solidFill>
                <a:latin typeface="Calibri" panose="020F0502020204030204" pitchFamily="34" charset="0"/>
                <a:ea typeface="宋体" panose="02010600030101010101" pitchFamily="2" charset="-122"/>
              </a:defRPr>
            </a:lvl4pPr>
            <a:lvl5pPr eaLnBrk="0" hangingPunct="0">
              <a:defRPr>
                <a:solidFill>
                  <a:schemeClr val="tx1"/>
                </a:solidFill>
                <a:latin typeface="Calibri" panose="020F0502020204030204" pitchFamily="34" charset="0"/>
                <a:ea typeface="宋体" panose="02010600030101010101" pitchFamily="2" charset="-122"/>
              </a:defRPr>
            </a:lvl5pPr>
            <a:lvl6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defTabSz="685800" eaLnBrk="1" hangingPunct="1">
              <a:lnSpc>
                <a:spcPct val="150000"/>
              </a:lnSpc>
            </a:pPr>
            <a:r>
              <a:rPr lang="zh-CN" altLang="en-US" sz="2400" dirty="0">
                <a:solidFill>
                  <a:schemeClr val="tx1">
                    <a:lumMod val="65000"/>
                    <a:lumOff val="35000"/>
                  </a:schemeClr>
                </a:solidFill>
                <a:latin typeface="+mn-ea"/>
                <a:ea typeface="+mn-ea"/>
                <a:cs typeface="+mn-ea"/>
              </a:rPr>
              <a:t>      自然语言处理的研究自以计算机为工具，对自然语言的形、音、义等信息进行处理，即对字、词、句、篇章的输入、输出、识别、分析、理解、生成等的操作和加工以及书面形式者口头形式进行各种各样的处理和加工的技术，自然语言处理是研究人与计算机交流的一门学科，是人工智能的主要内容。如图所示，研究自然语言处理，需要同时具备计算机科学、语言学和人工智能领域的相关知识。</a:t>
            </a:r>
          </a:p>
        </p:txBody>
      </p:sp>
      <p:pic>
        <p:nvPicPr>
          <p:cNvPr id="5" name="图片 4">
            <a:extLst>
              <a:ext uri="{FF2B5EF4-FFF2-40B4-BE49-F238E27FC236}">
                <a16:creationId xmlns:a16="http://schemas.microsoft.com/office/drawing/2014/main" id="{8DAAF434-F3C6-F94C-F1C4-53C3CC65B818}"/>
              </a:ext>
            </a:extLst>
          </p:cNvPr>
          <p:cNvPicPr>
            <a:picLocks noChangeAspect="1"/>
          </p:cNvPicPr>
          <p:nvPr/>
        </p:nvPicPr>
        <p:blipFill>
          <a:blip r:embed="rId2"/>
          <a:stretch>
            <a:fillRect/>
          </a:stretch>
        </p:blipFill>
        <p:spPr>
          <a:xfrm>
            <a:off x="252192" y="1730829"/>
            <a:ext cx="4613722" cy="4549861"/>
          </a:xfrm>
          <a:prstGeom prst="rect">
            <a:avLst/>
          </a:prstGeom>
        </p:spPr>
      </p:pic>
    </p:spTree>
    <p:extLst>
      <p:ext uri="{BB962C8B-B14F-4D97-AF65-F5344CB8AC3E}">
        <p14:creationId xmlns:p14="http://schemas.microsoft.com/office/powerpoint/2010/main" val="190070913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3"/>
          <p:cNvSpPr>
            <a:spLocks noGrp="1"/>
          </p:cNvSpPr>
          <p:nvPr>
            <p:ph type="sldNum" sz="quarter" idx="12"/>
          </p:nvPr>
        </p:nvSpPr>
        <p:spPr/>
        <p:txBody>
          <a:bodyPr/>
          <a:lstStyle/>
          <a:p>
            <a:pPr lvl="0"/>
            <a:fld id="{FCEE2C88-6C8F-484D-AF69-578F576B1F44}" type="slidenum">
              <a:rPr lang="en-US" noProof="0" smtClean="0">
                <a:latin typeface="+mn-lt"/>
                <a:cs typeface="+mn-ea"/>
                <a:sym typeface="+mn-lt"/>
              </a:rPr>
              <a:pPr lvl="0"/>
              <a:t>4</a:t>
            </a:fld>
            <a:endParaRPr lang="en-US" noProof="0" dirty="0">
              <a:latin typeface="+mn-lt"/>
              <a:cs typeface="+mn-ea"/>
              <a:sym typeface="+mn-lt"/>
            </a:endParaRPr>
          </a:p>
        </p:txBody>
      </p:sp>
      <p:sp>
        <p:nvSpPr>
          <p:cNvPr id="5" name="Text Placeholder 32"/>
          <p:cNvSpPr txBox="1"/>
          <p:nvPr/>
        </p:nvSpPr>
        <p:spPr>
          <a:xfrm>
            <a:off x="464418" y="1209261"/>
            <a:ext cx="10722362" cy="2885585"/>
          </a:xfrm>
          <a:prstGeom prst="rect">
            <a:avLst/>
          </a:prstGeom>
        </p:spPr>
        <p:txBody>
          <a:bodyPr lIns="0" tIns="0" rIns="0" bIns="0">
            <a:noAutofit/>
          </a:bodyPr>
          <a:lstStyle>
            <a:defPPr>
              <a:defRPr lang="zh-CN"/>
            </a:defPPr>
            <a:lvl1pPr lvl="0" indent="0" defTabSz="685800">
              <a:lnSpc>
                <a:spcPct val="150000"/>
              </a:lnSpc>
              <a:spcBef>
                <a:spcPts val="750"/>
              </a:spcBef>
              <a:buFont typeface="Arial" pitchFamily="34" charset="0"/>
              <a:buNone/>
              <a:defRPr sz="2400">
                <a:solidFill>
                  <a:schemeClr val="accent2"/>
                </a:solidFill>
                <a:cs typeface="+mn-ea"/>
              </a:defRPr>
            </a:lvl1pPr>
            <a:lvl2pPr marL="514350" indent="-171450" defTabSz="685800">
              <a:lnSpc>
                <a:spcPct val="90000"/>
              </a:lnSpc>
              <a:spcBef>
                <a:spcPts val="375"/>
              </a:spcBef>
              <a:buFont typeface="Arial" pitchFamily="34" charset="0"/>
              <a:buChar char="•"/>
              <a:defRPr>
                <a:latin typeface="Neris Thin" panose="00000300000000000000" pitchFamily="50" charset="0"/>
              </a:defRPr>
            </a:lvl2pPr>
            <a:lvl3pPr marL="857250" indent="-171450" defTabSz="685800">
              <a:lnSpc>
                <a:spcPct val="90000"/>
              </a:lnSpc>
              <a:spcBef>
                <a:spcPts val="375"/>
              </a:spcBef>
              <a:buFont typeface="Arial" pitchFamily="34" charset="0"/>
              <a:buChar char="•"/>
              <a:defRPr sz="1500">
                <a:latin typeface="Neris Thin" panose="00000300000000000000" pitchFamily="50" charset="0"/>
              </a:defRPr>
            </a:lvl3pPr>
            <a:lvl4pPr marL="1200150" indent="-171450" defTabSz="685800">
              <a:lnSpc>
                <a:spcPct val="90000"/>
              </a:lnSpc>
              <a:spcBef>
                <a:spcPts val="375"/>
              </a:spcBef>
              <a:buFont typeface="Arial" pitchFamily="34" charset="0"/>
              <a:buChar char="•"/>
              <a:defRPr sz="1350">
                <a:latin typeface="Neris Thin" panose="00000300000000000000" pitchFamily="50" charset="0"/>
              </a:defRPr>
            </a:lvl4pPr>
            <a:lvl5pPr marL="1543050" indent="-171450" defTabSz="685800">
              <a:lnSpc>
                <a:spcPct val="90000"/>
              </a:lnSpc>
              <a:spcBef>
                <a:spcPts val="375"/>
              </a:spcBef>
              <a:buFont typeface="Arial" pitchFamily="34" charset="0"/>
              <a:buChar char="•"/>
              <a:defRPr sz="1350">
                <a:latin typeface="Neris Thin" panose="00000300000000000000" pitchFamily="50" charset="0"/>
              </a:defRPr>
            </a:lvl5pPr>
            <a:lvl6pPr marL="1885950" indent="-171450" defTabSz="685800">
              <a:lnSpc>
                <a:spcPct val="90000"/>
              </a:lnSpc>
              <a:spcBef>
                <a:spcPts val="375"/>
              </a:spcBef>
              <a:buFont typeface="Arial" pitchFamily="34" charset="0"/>
              <a:buChar char="•"/>
              <a:defRPr sz="1350"/>
            </a:lvl6pPr>
            <a:lvl7pPr marL="2228850" indent="-171450" defTabSz="685800">
              <a:lnSpc>
                <a:spcPct val="90000"/>
              </a:lnSpc>
              <a:spcBef>
                <a:spcPts val="375"/>
              </a:spcBef>
              <a:buFont typeface="Arial" pitchFamily="34" charset="0"/>
              <a:buChar char="•"/>
              <a:defRPr sz="1350"/>
            </a:lvl7pPr>
            <a:lvl8pPr marL="2571750" indent="-171450" defTabSz="685800">
              <a:lnSpc>
                <a:spcPct val="90000"/>
              </a:lnSpc>
              <a:spcBef>
                <a:spcPts val="375"/>
              </a:spcBef>
              <a:buFont typeface="Arial" pitchFamily="34" charset="0"/>
              <a:buChar char="•"/>
              <a:defRPr sz="1350"/>
            </a:lvl8pPr>
            <a:lvl9pPr marL="2914650" indent="-171450" defTabSz="685800">
              <a:lnSpc>
                <a:spcPct val="90000"/>
              </a:lnSpc>
              <a:spcBef>
                <a:spcPts val="375"/>
              </a:spcBef>
              <a:buFont typeface="Arial" pitchFamily="34" charset="0"/>
              <a:buChar char="•"/>
              <a:defRPr sz="1350"/>
            </a:lvl9pPr>
          </a:lstStyle>
          <a:p>
            <a:r>
              <a:rPr lang="zh-CN" altLang="en-US" sz="1600" dirty="0"/>
              <a:t>     与编程语言相比，自然语言的复杂性明显高得多，自然语言具备高度灵活的特点。开发者们都比较熟悉编程语言，就像水对于鱼来讲是透明的一样，很难体会到语言的复杂程度。那么自然语言与编程语言相比，复杂程度如何定义呢？二者的不同之处，具体总结为以下</a:t>
            </a:r>
            <a:r>
              <a:rPr lang="en-US" altLang="zh-CN" sz="1600" dirty="0"/>
              <a:t>5</a:t>
            </a:r>
            <a:r>
              <a:rPr lang="zh-CN" altLang="en-US" sz="1600" dirty="0"/>
              <a:t>个方面。</a:t>
            </a:r>
          </a:p>
          <a:p>
            <a:r>
              <a:rPr lang="zh-CN" altLang="en-US" sz="1600" dirty="0"/>
              <a:t>（</a:t>
            </a:r>
            <a:r>
              <a:rPr lang="en-US" altLang="zh-CN" sz="1600" dirty="0"/>
              <a:t>1</a:t>
            </a:r>
            <a:r>
              <a:rPr lang="zh-CN" altLang="en-US" sz="1600" dirty="0"/>
              <a:t>）词汇量</a:t>
            </a:r>
          </a:p>
          <a:p>
            <a:pPr marL="342900" indent="-342900">
              <a:buFont typeface="Arial" panose="020B0604020202020204" pitchFamily="34" charset="0"/>
              <a:buChar char="•"/>
            </a:pPr>
            <a:r>
              <a:rPr lang="zh-CN" altLang="en-US" sz="1600" dirty="0"/>
              <a:t>     自然语言中的词汇要远比编程语言中的关键词丰富。在常见的编程语言中，能使用的关键词数是有限而且确定的。如：</a:t>
            </a:r>
            <a:r>
              <a:rPr lang="en-US" altLang="zh-CN" sz="1600" dirty="0"/>
              <a:t>C</a:t>
            </a:r>
            <a:r>
              <a:rPr lang="zh-CN" altLang="en-US" sz="1600" dirty="0"/>
              <a:t>语言中一共有</a:t>
            </a:r>
            <a:r>
              <a:rPr lang="en-US" altLang="zh-CN" sz="1600" dirty="0"/>
              <a:t>32</a:t>
            </a:r>
            <a:r>
              <a:rPr lang="zh-CN" altLang="en-US" sz="1600" dirty="0"/>
              <a:t>个关键字：</a:t>
            </a:r>
            <a:r>
              <a:rPr lang="en-US" altLang="zh-CN" sz="1600" dirty="0"/>
              <a:t>for</a:t>
            </a:r>
            <a:r>
              <a:rPr lang="zh-CN" altLang="en-US" sz="1600" dirty="0"/>
              <a:t>、</a:t>
            </a:r>
            <a:r>
              <a:rPr lang="en-US" altLang="zh-CN" sz="1600" dirty="0"/>
              <a:t>int…</a:t>
            </a:r>
            <a:r>
              <a:rPr lang="zh-CN" altLang="en-US" sz="1600" dirty="0"/>
              <a:t>，</a:t>
            </a:r>
            <a:r>
              <a:rPr lang="en-US" altLang="zh-CN" sz="1600" dirty="0"/>
              <a:t>JAVA</a:t>
            </a:r>
            <a:r>
              <a:rPr lang="zh-CN" altLang="en-US" sz="1600" dirty="0"/>
              <a:t>中有</a:t>
            </a:r>
            <a:r>
              <a:rPr lang="en-US" altLang="zh-CN" sz="1600" dirty="0"/>
              <a:t>50</a:t>
            </a:r>
            <a:r>
              <a:rPr lang="zh-CN" altLang="en-US" sz="1600" dirty="0"/>
              <a:t>个。虽然这些编程语言可以自由改写变量名、函数名等，但是在计算机看来只是区别符号，不含语言信息，而在自然语言中，我们可以使用的词汇量是无穷无尽的，几乎没有意义完全相同的词语。</a:t>
            </a:r>
          </a:p>
          <a:p>
            <a:r>
              <a:rPr lang="zh-CN" altLang="en-US" sz="1600" dirty="0"/>
              <a:t>（</a:t>
            </a:r>
            <a:r>
              <a:rPr lang="en-US" altLang="zh-CN" sz="1600" dirty="0"/>
              <a:t>2</a:t>
            </a:r>
            <a:r>
              <a:rPr lang="zh-CN" altLang="en-US" sz="1600" dirty="0"/>
              <a:t>）结构化</a:t>
            </a:r>
          </a:p>
          <a:p>
            <a:pPr marL="342900" indent="-342900">
              <a:buFont typeface="Arial" panose="020B0604020202020204" pitchFamily="34" charset="0"/>
              <a:buChar char="•"/>
            </a:pPr>
            <a:r>
              <a:rPr lang="zh-CN" altLang="en-US" sz="1600" dirty="0"/>
              <a:t>    自然语言是非结构化的，而编程语言是结构化的。每当需要判断时，就需要用到</a:t>
            </a:r>
            <a:r>
              <a:rPr lang="en-US" altLang="zh-CN" sz="1600" dirty="0"/>
              <a:t>if</a:t>
            </a:r>
            <a:r>
              <a:rPr lang="zh-CN" altLang="en-US" sz="1600" dirty="0"/>
              <a:t>，每当用到循环时，就需要用到</a:t>
            </a:r>
            <a:r>
              <a:rPr lang="en-US" altLang="zh-CN" sz="1600" dirty="0"/>
              <a:t>for</a:t>
            </a:r>
            <a:r>
              <a:rPr lang="zh-CN" altLang="en-US" sz="1600" dirty="0"/>
              <a:t>或者</a:t>
            </a:r>
            <a:r>
              <a:rPr lang="en-US" altLang="zh-CN" sz="1600" dirty="0"/>
              <a:t>while</a:t>
            </a:r>
            <a:r>
              <a:rPr lang="zh-CN" altLang="en-US" sz="1600" dirty="0"/>
              <a:t>。这些都是非常严谨的结构，而自然语言是不需要这些条条框框的，它就像我们的汉语一样，随意间就可以用不同词语表达出同样的意思。</a:t>
            </a:r>
          </a:p>
        </p:txBody>
      </p:sp>
      <p:grpSp>
        <p:nvGrpSpPr>
          <p:cNvPr id="11" name="Group 8"/>
          <p:cNvGrpSpPr>
            <a:grpSpLocks noChangeAspect="1"/>
          </p:cNvGrpSpPr>
          <p:nvPr/>
        </p:nvGrpSpPr>
        <p:grpSpPr bwMode="auto">
          <a:xfrm>
            <a:off x="3898374" y="1644650"/>
            <a:ext cx="1927225" cy="2284413"/>
            <a:chOff x="2456" y="1036"/>
            <a:chExt cx="1214" cy="1439"/>
          </a:xfrm>
        </p:grpSpPr>
        <p:sp>
          <p:nvSpPr>
            <p:cNvPr id="12" name="AutoShape 7"/>
            <p:cNvSpPr>
              <a:spLocks noChangeAspect="1" noChangeArrowheads="1" noTextEdit="1"/>
            </p:cNvSpPr>
            <p:nvPr/>
          </p:nvSpPr>
          <p:spPr bwMode="auto">
            <a:xfrm>
              <a:off x="2456" y="1036"/>
              <a:ext cx="1214" cy="14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3" name="Rectangle 9"/>
            <p:cNvSpPr>
              <a:spLocks noChangeArrowheads="1"/>
            </p:cNvSpPr>
            <p:nvPr/>
          </p:nvSpPr>
          <p:spPr bwMode="auto">
            <a:xfrm>
              <a:off x="2871" y="1350"/>
              <a:ext cx="0" cy="1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zh-CN" altLang="zh-CN" sz="1800" b="0" i="0" u="none" strike="noStrike" cap="none" normalizeH="0" baseline="0" dirty="0">
                <a:ln>
                  <a:noFill/>
                </a:ln>
                <a:effectLst/>
                <a:latin typeface="+mn-lt"/>
                <a:cs typeface="+mn-ea"/>
                <a:sym typeface="+mn-lt"/>
              </a:endParaRPr>
            </a:p>
          </p:txBody>
        </p:sp>
      </p:grpSp>
      <p:sp>
        <p:nvSpPr>
          <p:cNvPr id="27" name="文本占位符 17"/>
          <p:cNvSpPr txBox="1">
            <a:spLocks/>
          </p:cNvSpPr>
          <p:nvPr/>
        </p:nvSpPr>
        <p:spPr>
          <a:xfrm>
            <a:off x="252193" y="436880"/>
            <a:ext cx="8532578" cy="58744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lang="en-US" sz="2400" kern="1200" dirty="0" smtClean="0">
                <a:solidFill>
                  <a:schemeClr val="tx1"/>
                </a:solidFill>
                <a:effectLst/>
                <a:latin typeface="Lato" panose="020F0502020204030203"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lang="en-US" sz="2000" kern="1200" dirty="0" smtClean="0">
                <a:solidFill>
                  <a:schemeClr val="tx1"/>
                </a:solidFill>
                <a:effectLst/>
                <a:latin typeface="Lato" panose="020F0502020204030203"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lang="en-US" sz="1800" kern="1200" dirty="0" smtClean="0">
                <a:solidFill>
                  <a:schemeClr val="tx1"/>
                </a:solidFill>
                <a:effectLst/>
                <a:latin typeface="Lato" panose="020F0502020204030203"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lang="en-US" sz="1600" kern="1200" dirty="0" smtClean="0">
                <a:solidFill>
                  <a:schemeClr val="tx1"/>
                </a:solidFill>
                <a:effectLst/>
                <a:latin typeface="Lato" panose="020F0502020204030203"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lang="en-US" sz="1600" kern="1200" dirty="0">
                <a:solidFill>
                  <a:schemeClr val="tx1"/>
                </a:solidFill>
                <a:effectLst/>
                <a:latin typeface="Lato" panose="020F05020202040302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altLang="zh-CN" sz="4000" dirty="0">
                <a:latin typeface="+mn-lt"/>
                <a:cs typeface="+mn-ea"/>
              </a:rPr>
              <a:t>1</a:t>
            </a:r>
            <a:r>
              <a:rPr lang="zh-CN" altLang="en-US" sz="4000" dirty="0">
                <a:latin typeface="+mn-lt"/>
                <a:cs typeface="+mn-ea"/>
              </a:rPr>
              <a:t>、自然语言处理概念</a:t>
            </a:r>
          </a:p>
        </p:txBody>
      </p:sp>
    </p:spTree>
    <p:extLst>
      <p:ext uri="{BB962C8B-B14F-4D97-AF65-F5344CB8AC3E}">
        <p14:creationId xmlns:p14="http://schemas.microsoft.com/office/powerpoint/2010/main" val="207404574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占位符 2"/>
          <p:cNvSpPr>
            <a:spLocks noGrp="1"/>
          </p:cNvSpPr>
          <p:nvPr>
            <p:ph type="body" sz="quarter" idx="13"/>
          </p:nvPr>
        </p:nvSpPr>
        <p:spPr/>
        <p:txBody>
          <a:bodyPr/>
          <a:lstStyle/>
          <a:p>
            <a:r>
              <a:rPr lang="en-US" altLang="zh-CN" dirty="0"/>
              <a:t>1</a:t>
            </a:r>
            <a:r>
              <a:rPr lang="zh-CN" altLang="en-US" dirty="0"/>
              <a:t>、自然语言处理概念</a:t>
            </a:r>
          </a:p>
          <a:p>
            <a:endParaRPr lang="zh-CN" altLang="en-US" dirty="0"/>
          </a:p>
        </p:txBody>
      </p:sp>
      <p:sp>
        <p:nvSpPr>
          <p:cNvPr id="2" name="灯片编号占位符 1"/>
          <p:cNvSpPr>
            <a:spLocks noGrp="1"/>
          </p:cNvSpPr>
          <p:nvPr>
            <p:ph type="sldNum" sz="quarter" idx="12"/>
          </p:nvPr>
        </p:nvSpPr>
        <p:spPr/>
        <p:txBody>
          <a:bodyPr/>
          <a:lstStyle/>
          <a:p>
            <a:pPr>
              <a:defRPr/>
            </a:pPr>
            <a:fld id="{FCEE2C88-6C8F-484D-AF69-578F576B1F44}" type="slidenum">
              <a:rPr lang="en-US" smtClean="0">
                <a:solidFill>
                  <a:prstClr val="white">
                    <a:lumMod val="50000"/>
                  </a:prstClr>
                </a:solidFill>
              </a:rPr>
              <a:pPr>
                <a:defRPr/>
              </a:pPr>
              <a:t>5</a:t>
            </a:fld>
            <a:endParaRPr lang="en-US" dirty="0">
              <a:solidFill>
                <a:prstClr val="white">
                  <a:lumMod val="50000"/>
                </a:prstClr>
              </a:solidFill>
            </a:endParaRPr>
          </a:p>
        </p:txBody>
      </p:sp>
      <p:sp>
        <p:nvSpPr>
          <p:cNvPr id="4" name="文本框 38"/>
          <p:cNvSpPr txBox="1">
            <a:spLocks noChangeArrowheads="1"/>
          </p:cNvSpPr>
          <p:nvPr/>
        </p:nvSpPr>
        <p:spPr bwMode="auto">
          <a:xfrm>
            <a:off x="252192" y="1271588"/>
            <a:ext cx="11219372" cy="59219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eaLnBrk="0" hangingPunct="0">
              <a:defRPr>
                <a:solidFill>
                  <a:schemeClr val="tx1"/>
                </a:solidFill>
                <a:latin typeface="Calibri" panose="020F0502020204030204" pitchFamily="34" charset="0"/>
                <a:ea typeface="宋体" panose="02010600030101010101" pitchFamily="2" charset="-122"/>
              </a:defRPr>
            </a:lvl2pPr>
            <a:lvl3pPr eaLnBrk="0" hangingPunct="0">
              <a:defRPr>
                <a:solidFill>
                  <a:schemeClr val="tx1"/>
                </a:solidFill>
                <a:latin typeface="Calibri" panose="020F0502020204030204" pitchFamily="34" charset="0"/>
                <a:ea typeface="宋体" panose="02010600030101010101" pitchFamily="2" charset="-122"/>
              </a:defRPr>
            </a:lvl3pPr>
            <a:lvl4pPr eaLnBrk="0" hangingPunct="0">
              <a:defRPr>
                <a:solidFill>
                  <a:schemeClr val="tx1"/>
                </a:solidFill>
                <a:latin typeface="Calibri" panose="020F0502020204030204" pitchFamily="34" charset="0"/>
                <a:ea typeface="宋体" panose="02010600030101010101" pitchFamily="2" charset="-122"/>
              </a:defRPr>
            </a:lvl4pPr>
            <a:lvl5pPr eaLnBrk="0" hangingPunct="0">
              <a:defRPr>
                <a:solidFill>
                  <a:schemeClr val="tx1"/>
                </a:solidFill>
                <a:latin typeface="Calibri" panose="020F0502020204030204" pitchFamily="34" charset="0"/>
                <a:ea typeface="宋体" panose="02010600030101010101" pitchFamily="2" charset="-122"/>
              </a:defRPr>
            </a:lvl5pPr>
            <a:lvl6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defTabSz="685800" eaLnBrk="1" hangingPunct="1">
              <a:lnSpc>
                <a:spcPct val="150000"/>
              </a:lnSpc>
              <a:spcBef>
                <a:spcPts val="750"/>
              </a:spcBef>
            </a:pPr>
            <a:r>
              <a:rPr lang="zh-CN" altLang="zh-CN" sz="1600" dirty="0">
                <a:solidFill>
                  <a:schemeClr val="accent2"/>
                </a:solidFill>
                <a:latin typeface="+mn-lt"/>
                <a:ea typeface="+mn-ea"/>
                <a:cs typeface="+mn-ea"/>
              </a:rPr>
              <a:t>（</a:t>
            </a:r>
            <a:r>
              <a:rPr lang="en-US" altLang="zh-CN" sz="1600" dirty="0">
                <a:solidFill>
                  <a:schemeClr val="accent2"/>
                </a:solidFill>
                <a:latin typeface="+mn-lt"/>
                <a:ea typeface="+mn-ea"/>
                <a:cs typeface="+mn-ea"/>
              </a:rPr>
              <a:t>3</a:t>
            </a:r>
            <a:r>
              <a:rPr lang="zh-CN" altLang="zh-CN" sz="1600" dirty="0">
                <a:solidFill>
                  <a:schemeClr val="accent2"/>
                </a:solidFill>
                <a:latin typeface="+mn-lt"/>
                <a:ea typeface="+mn-ea"/>
                <a:cs typeface="+mn-ea"/>
              </a:rPr>
              <a:t>）歧义性</a:t>
            </a:r>
          </a:p>
          <a:p>
            <a:pPr marL="342900" indent="-342900" defTabSz="685800" eaLnBrk="1" hangingPunct="1">
              <a:lnSpc>
                <a:spcPct val="150000"/>
              </a:lnSpc>
              <a:spcBef>
                <a:spcPts val="750"/>
              </a:spcBef>
              <a:buFont typeface="Arial" panose="020B0604020202020204" pitchFamily="34" charset="0"/>
              <a:buChar char="•"/>
            </a:pPr>
            <a:r>
              <a:rPr lang="en-US" altLang="zh-CN" sz="1600" dirty="0">
                <a:solidFill>
                  <a:schemeClr val="accent2"/>
                </a:solidFill>
                <a:latin typeface="+mn-lt"/>
                <a:ea typeface="+mn-ea"/>
                <a:cs typeface="+mn-ea"/>
              </a:rPr>
              <a:t>      </a:t>
            </a:r>
            <a:r>
              <a:rPr lang="zh-CN" altLang="zh-CN" sz="1600" dirty="0">
                <a:solidFill>
                  <a:schemeClr val="accent2"/>
                </a:solidFill>
                <a:latin typeface="+mn-lt"/>
                <a:ea typeface="+mn-ea"/>
                <a:cs typeface="+mn-ea"/>
              </a:rPr>
              <a:t>自然语言含有大量歧义，这些歧义根据语境的不同而表现为特定的义项。比如汉语中的多义词，只有在特定的上下文才能确定其含义，举个通俗易懂的例子：“</a:t>
            </a:r>
            <a:r>
              <a:rPr lang="en-US" altLang="zh-CN" sz="1600" dirty="0">
                <a:solidFill>
                  <a:schemeClr val="accent2"/>
                </a:solidFill>
                <a:latin typeface="+mn-lt"/>
                <a:ea typeface="+mn-ea"/>
                <a:cs typeface="+mn-ea"/>
              </a:rPr>
              <a:t>M</a:t>
            </a:r>
            <a:r>
              <a:rPr lang="zh-CN" altLang="zh-CN" sz="1600" dirty="0">
                <a:solidFill>
                  <a:schemeClr val="accent2"/>
                </a:solidFill>
                <a:latin typeface="+mn-lt"/>
                <a:ea typeface="+mn-ea"/>
                <a:cs typeface="+mn-ea"/>
              </a:rPr>
              <a:t>国的乒乓球很厉害，谁也打不过。</a:t>
            </a:r>
            <a:r>
              <a:rPr lang="en-US" altLang="zh-CN" sz="1600" dirty="0">
                <a:solidFill>
                  <a:schemeClr val="accent2"/>
                </a:solidFill>
                <a:latin typeface="+mn-lt"/>
                <a:ea typeface="+mn-ea"/>
                <a:cs typeface="+mn-ea"/>
              </a:rPr>
              <a:t>Z</a:t>
            </a:r>
            <a:r>
              <a:rPr lang="zh-CN" altLang="zh-CN" sz="1600" dirty="0">
                <a:solidFill>
                  <a:schemeClr val="accent2"/>
                </a:solidFill>
                <a:latin typeface="+mn-lt"/>
                <a:ea typeface="+mn-ea"/>
                <a:cs typeface="+mn-ea"/>
              </a:rPr>
              <a:t>国的足球比较弱，谁也踢不过”，每句话只读后半句是不是意思一样？而加上前面的话，是不是完全不同？而在编程语言中就不存在歧义，因为它们都是特定的关键字，并且程序员在无意间写了有歧义的代码，程序就会报错无法运行。</a:t>
            </a:r>
          </a:p>
          <a:p>
            <a:pPr defTabSz="685800" eaLnBrk="1" hangingPunct="1">
              <a:lnSpc>
                <a:spcPct val="150000"/>
              </a:lnSpc>
              <a:spcBef>
                <a:spcPts val="750"/>
              </a:spcBef>
            </a:pPr>
            <a:r>
              <a:rPr lang="zh-CN" altLang="zh-CN" sz="1600" dirty="0">
                <a:solidFill>
                  <a:schemeClr val="accent2"/>
                </a:solidFill>
                <a:latin typeface="+mn-lt"/>
                <a:ea typeface="+mn-ea"/>
                <a:cs typeface="+mn-ea"/>
              </a:rPr>
              <a:t>（</a:t>
            </a:r>
            <a:r>
              <a:rPr lang="en-US" altLang="zh-CN" sz="1600" dirty="0">
                <a:solidFill>
                  <a:schemeClr val="accent2"/>
                </a:solidFill>
                <a:latin typeface="+mn-lt"/>
                <a:ea typeface="+mn-ea"/>
                <a:cs typeface="+mn-ea"/>
              </a:rPr>
              <a:t>4</a:t>
            </a:r>
            <a:r>
              <a:rPr lang="zh-CN" altLang="zh-CN" sz="1600" dirty="0">
                <a:solidFill>
                  <a:schemeClr val="accent2"/>
                </a:solidFill>
                <a:latin typeface="+mn-lt"/>
                <a:ea typeface="+mn-ea"/>
                <a:cs typeface="+mn-ea"/>
              </a:rPr>
              <a:t>）容错性</a:t>
            </a:r>
          </a:p>
          <a:p>
            <a:pPr marL="342900" indent="-342900" defTabSz="685800" eaLnBrk="1" hangingPunct="1">
              <a:lnSpc>
                <a:spcPct val="150000"/>
              </a:lnSpc>
              <a:spcBef>
                <a:spcPts val="750"/>
              </a:spcBef>
              <a:buFont typeface="Arial" panose="020B0604020202020204" pitchFamily="34" charset="0"/>
              <a:buChar char="•"/>
            </a:pPr>
            <a:r>
              <a:rPr lang="en-US" altLang="zh-CN" sz="1600" dirty="0">
                <a:solidFill>
                  <a:schemeClr val="accent2"/>
                </a:solidFill>
                <a:latin typeface="+mn-lt"/>
                <a:ea typeface="+mn-ea"/>
                <a:cs typeface="+mn-ea"/>
              </a:rPr>
              <a:t>      </a:t>
            </a:r>
            <a:r>
              <a:rPr lang="zh-CN" altLang="zh-CN" sz="1600" dirty="0">
                <a:solidFill>
                  <a:schemeClr val="accent2"/>
                </a:solidFill>
                <a:latin typeface="+mn-lt"/>
                <a:ea typeface="+mn-ea"/>
                <a:cs typeface="+mn-ea"/>
              </a:rPr>
              <a:t>自然语言有很强的容错性。在人与人的交流中，错得很离谱的话语，我们也大致可以猜出它的意思。在互联网上，文本更加随性，错别字或者语句、不规范的标点符号随处可见。但在编程语言中，程序员必须保证绝对正确、语法绝对规范，否则要么被编译器警告，要么造成潜在的</a:t>
            </a:r>
            <a:r>
              <a:rPr lang="en-US" altLang="zh-CN" sz="1600" dirty="0">
                <a:solidFill>
                  <a:schemeClr val="accent2"/>
                </a:solidFill>
                <a:latin typeface="+mn-lt"/>
                <a:ea typeface="+mn-ea"/>
                <a:cs typeface="+mn-ea"/>
              </a:rPr>
              <a:t>Bug</a:t>
            </a:r>
            <a:r>
              <a:rPr lang="zh-CN" altLang="zh-CN" sz="1600" dirty="0">
                <a:solidFill>
                  <a:schemeClr val="accent2"/>
                </a:solidFill>
                <a:latin typeface="+mn-lt"/>
                <a:ea typeface="+mn-ea"/>
                <a:cs typeface="+mn-ea"/>
              </a:rPr>
              <a:t>。</a:t>
            </a:r>
          </a:p>
          <a:p>
            <a:pPr defTabSz="685800" eaLnBrk="1" hangingPunct="1">
              <a:lnSpc>
                <a:spcPct val="150000"/>
              </a:lnSpc>
              <a:spcBef>
                <a:spcPts val="750"/>
              </a:spcBef>
            </a:pPr>
            <a:r>
              <a:rPr lang="zh-CN" altLang="zh-CN" sz="1600" dirty="0">
                <a:solidFill>
                  <a:schemeClr val="accent2"/>
                </a:solidFill>
                <a:latin typeface="+mn-lt"/>
                <a:ea typeface="+mn-ea"/>
                <a:cs typeface="+mn-ea"/>
              </a:rPr>
              <a:t>（</a:t>
            </a:r>
            <a:r>
              <a:rPr lang="en-US" altLang="zh-CN" sz="1600" dirty="0">
                <a:solidFill>
                  <a:schemeClr val="accent2"/>
                </a:solidFill>
                <a:latin typeface="+mn-lt"/>
                <a:ea typeface="+mn-ea"/>
                <a:cs typeface="+mn-ea"/>
              </a:rPr>
              <a:t>5</a:t>
            </a:r>
            <a:r>
              <a:rPr lang="zh-CN" altLang="zh-CN" sz="1600" dirty="0">
                <a:solidFill>
                  <a:schemeClr val="accent2"/>
                </a:solidFill>
                <a:latin typeface="+mn-lt"/>
                <a:ea typeface="+mn-ea"/>
                <a:cs typeface="+mn-ea"/>
              </a:rPr>
              <a:t>）简略性</a:t>
            </a:r>
          </a:p>
          <a:p>
            <a:pPr marL="342900" indent="-342900" defTabSz="685800" eaLnBrk="1" hangingPunct="1">
              <a:lnSpc>
                <a:spcPct val="150000"/>
              </a:lnSpc>
              <a:spcBef>
                <a:spcPts val="750"/>
              </a:spcBef>
              <a:buFont typeface="Arial" panose="020B0604020202020204" pitchFamily="34" charset="0"/>
              <a:buChar char="•"/>
            </a:pPr>
            <a:r>
              <a:rPr lang="en-US" altLang="zh-CN" sz="1600" dirty="0">
                <a:solidFill>
                  <a:schemeClr val="accent2"/>
                </a:solidFill>
                <a:latin typeface="+mn-lt"/>
                <a:ea typeface="+mn-ea"/>
                <a:cs typeface="+mn-ea"/>
              </a:rPr>
              <a:t>       </a:t>
            </a:r>
            <a:r>
              <a:rPr lang="zh-CN" altLang="zh-CN" sz="1600" dirty="0">
                <a:solidFill>
                  <a:schemeClr val="accent2"/>
                </a:solidFill>
                <a:latin typeface="+mn-lt"/>
                <a:ea typeface="+mn-ea"/>
                <a:cs typeface="+mn-ea"/>
              </a:rPr>
              <a:t>由于听说速度、书写速度和阅读速度的限制，并不需要重复前面的事实，对于机构名称，我们经常使用简称，比如上文提出一个对象作为话题，则下文经常使用代词。这些省略的东西，是交流双方共有而计算机不一定拥有的。</a:t>
            </a:r>
            <a:endParaRPr lang="en-US" altLang="zh-CN" sz="1600" dirty="0">
              <a:solidFill>
                <a:schemeClr val="accent2"/>
              </a:solidFill>
              <a:latin typeface="+mn-lt"/>
              <a:ea typeface="+mn-ea"/>
              <a:cs typeface="+mn-ea"/>
            </a:endParaRPr>
          </a:p>
          <a:p>
            <a:pPr marL="171450" indent="-171450" defTabSz="685800" eaLnBrk="1" hangingPunct="1">
              <a:lnSpc>
                <a:spcPct val="150000"/>
              </a:lnSpc>
              <a:buFont typeface="Arial" pitchFamily="34" charset="0"/>
              <a:buChar char="•"/>
            </a:pPr>
            <a:endParaRPr lang="en-US" altLang="zh-CN" dirty="0">
              <a:solidFill>
                <a:schemeClr val="tx1">
                  <a:lumMod val="65000"/>
                  <a:lumOff val="35000"/>
                </a:schemeClr>
              </a:solidFill>
              <a:latin typeface="+mn-ea"/>
              <a:ea typeface="+mn-ea"/>
              <a:cs typeface="+mn-ea"/>
            </a:endParaRPr>
          </a:p>
          <a:p>
            <a:pPr marL="171450" indent="-171450" defTabSz="685800" eaLnBrk="1" hangingPunct="1">
              <a:lnSpc>
                <a:spcPct val="150000"/>
              </a:lnSpc>
              <a:buFont typeface="Arial" pitchFamily="34" charset="0"/>
              <a:buChar char="•"/>
            </a:pPr>
            <a:endParaRPr lang="zh-CN" altLang="en-US" dirty="0">
              <a:solidFill>
                <a:schemeClr val="tx1">
                  <a:lumMod val="65000"/>
                  <a:lumOff val="35000"/>
                </a:schemeClr>
              </a:solidFill>
              <a:latin typeface="+mn-ea"/>
              <a:ea typeface="+mn-ea"/>
              <a:cs typeface="+mn-ea"/>
            </a:endParaRPr>
          </a:p>
        </p:txBody>
      </p:sp>
    </p:spTree>
    <p:extLst>
      <p:ext uri="{BB962C8B-B14F-4D97-AF65-F5344CB8AC3E}">
        <p14:creationId xmlns:p14="http://schemas.microsoft.com/office/powerpoint/2010/main" val="135825915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占位符 2"/>
          <p:cNvSpPr>
            <a:spLocks noGrp="1"/>
          </p:cNvSpPr>
          <p:nvPr>
            <p:ph type="body" sz="quarter" idx="13"/>
          </p:nvPr>
        </p:nvSpPr>
        <p:spPr/>
        <p:txBody>
          <a:bodyPr/>
          <a:lstStyle/>
          <a:p>
            <a:r>
              <a:rPr lang="en-US" altLang="zh-CN" dirty="0"/>
              <a:t>2</a:t>
            </a:r>
            <a:r>
              <a:rPr lang="zh-CN" altLang="en-US" dirty="0"/>
              <a:t>、</a:t>
            </a:r>
            <a:r>
              <a:rPr lang="zh-CN" altLang="zh-CN" dirty="0"/>
              <a:t>自然语言处理工具包和语料库</a:t>
            </a:r>
            <a:endParaRPr lang="zh-CN" altLang="en-US" dirty="0"/>
          </a:p>
        </p:txBody>
      </p:sp>
      <p:sp>
        <p:nvSpPr>
          <p:cNvPr id="2" name="灯片编号占位符 1"/>
          <p:cNvSpPr>
            <a:spLocks noGrp="1"/>
          </p:cNvSpPr>
          <p:nvPr>
            <p:ph type="sldNum" sz="quarter" idx="12"/>
          </p:nvPr>
        </p:nvSpPr>
        <p:spPr/>
        <p:txBody>
          <a:bodyPr/>
          <a:lstStyle/>
          <a:p>
            <a:pPr>
              <a:defRPr/>
            </a:pPr>
            <a:fld id="{FCEE2C88-6C8F-484D-AF69-578F576B1F44}" type="slidenum">
              <a:rPr lang="en-US" smtClean="0">
                <a:solidFill>
                  <a:prstClr val="white">
                    <a:lumMod val="50000"/>
                  </a:prstClr>
                </a:solidFill>
              </a:rPr>
              <a:pPr>
                <a:defRPr/>
              </a:pPr>
              <a:t>6</a:t>
            </a:fld>
            <a:endParaRPr lang="en-US" dirty="0">
              <a:solidFill>
                <a:prstClr val="white">
                  <a:lumMod val="50000"/>
                </a:prstClr>
              </a:solidFill>
            </a:endParaRPr>
          </a:p>
        </p:txBody>
      </p:sp>
      <p:sp>
        <p:nvSpPr>
          <p:cNvPr id="4" name="文本框 38"/>
          <p:cNvSpPr txBox="1">
            <a:spLocks noChangeArrowheads="1"/>
          </p:cNvSpPr>
          <p:nvPr/>
        </p:nvSpPr>
        <p:spPr bwMode="auto">
          <a:xfrm>
            <a:off x="111666" y="1293359"/>
            <a:ext cx="12080334" cy="61373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eaLnBrk="0" hangingPunct="0">
              <a:defRPr>
                <a:solidFill>
                  <a:schemeClr val="tx1"/>
                </a:solidFill>
                <a:latin typeface="Calibri" panose="020F0502020204030204" pitchFamily="34" charset="0"/>
                <a:ea typeface="宋体" panose="02010600030101010101" pitchFamily="2" charset="-122"/>
              </a:defRPr>
            </a:lvl2pPr>
            <a:lvl3pPr eaLnBrk="0" hangingPunct="0">
              <a:defRPr>
                <a:solidFill>
                  <a:schemeClr val="tx1"/>
                </a:solidFill>
                <a:latin typeface="Calibri" panose="020F0502020204030204" pitchFamily="34" charset="0"/>
                <a:ea typeface="宋体" panose="02010600030101010101" pitchFamily="2" charset="-122"/>
              </a:defRPr>
            </a:lvl3pPr>
            <a:lvl4pPr eaLnBrk="0" hangingPunct="0">
              <a:defRPr>
                <a:solidFill>
                  <a:schemeClr val="tx1"/>
                </a:solidFill>
                <a:latin typeface="Calibri" panose="020F0502020204030204" pitchFamily="34" charset="0"/>
                <a:ea typeface="宋体" panose="02010600030101010101" pitchFamily="2" charset="-122"/>
              </a:defRPr>
            </a:lvl4pPr>
            <a:lvl5pPr eaLnBrk="0" hangingPunct="0">
              <a:defRPr>
                <a:solidFill>
                  <a:schemeClr val="tx1"/>
                </a:solidFill>
                <a:latin typeface="Calibri" panose="020F0502020204030204" pitchFamily="34" charset="0"/>
                <a:ea typeface="宋体" panose="02010600030101010101" pitchFamily="2" charset="-122"/>
              </a:defRPr>
            </a:lvl5pPr>
            <a:lvl6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defTabSz="685800" eaLnBrk="1" hangingPunct="1">
              <a:lnSpc>
                <a:spcPct val="150000"/>
              </a:lnSpc>
            </a:pPr>
            <a:r>
              <a:rPr lang="zh-CN" altLang="en-US" b="1" dirty="0">
                <a:solidFill>
                  <a:schemeClr val="tx1">
                    <a:lumMod val="65000"/>
                    <a:lumOff val="35000"/>
                  </a:schemeClr>
                </a:solidFill>
                <a:latin typeface="+mn-ea"/>
                <a:ea typeface="+mn-ea"/>
                <a:cs typeface="+mn-ea"/>
              </a:rPr>
              <a:t>自然语言处理工具包</a:t>
            </a:r>
            <a:r>
              <a:rPr lang="en-US" altLang="zh-CN" b="1" dirty="0">
                <a:solidFill>
                  <a:schemeClr val="tx1">
                    <a:lumMod val="65000"/>
                    <a:lumOff val="35000"/>
                  </a:schemeClr>
                </a:solidFill>
                <a:latin typeface="+mn-ea"/>
                <a:ea typeface="+mn-ea"/>
                <a:cs typeface="+mn-ea"/>
              </a:rPr>
              <a:t>:</a:t>
            </a:r>
          </a:p>
          <a:p>
            <a:pPr marL="171450" indent="-171450" defTabSz="685800" eaLnBrk="1" hangingPunct="1">
              <a:lnSpc>
                <a:spcPct val="150000"/>
              </a:lnSpc>
              <a:buFont typeface="Arial" pitchFamily="34" charset="0"/>
              <a:buChar char="•"/>
            </a:pPr>
            <a:r>
              <a:rPr lang="en-US" altLang="zh-CN" sz="1600" b="1" dirty="0">
                <a:solidFill>
                  <a:schemeClr val="tx1">
                    <a:lumMod val="65000"/>
                    <a:lumOff val="35000"/>
                  </a:schemeClr>
                </a:solidFill>
                <a:latin typeface="+mn-ea"/>
                <a:ea typeface="+mn-ea"/>
                <a:cs typeface="+mn-ea"/>
              </a:rPr>
              <a:t>     </a:t>
            </a:r>
            <a:r>
              <a:rPr lang="zh-CN" altLang="en-US" sz="1600" dirty="0">
                <a:solidFill>
                  <a:schemeClr val="tx1">
                    <a:lumMod val="65000"/>
                    <a:lumOff val="35000"/>
                  </a:schemeClr>
                </a:solidFill>
                <a:latin typeface="+mn-ea"/>
                <a:ea typeface="+mn-ea"/>
                <a:cs typeface="+mn-ea"/>
              </a:rPr>
              <a:t>在人工智能出现之前，机器智能处理结构化的数据（例如</a:t>
            </a:r>
            <a:r>
              <a:rPr lang="en-US" altLang="zh-CN" sz="1600" dirty="0">
                <a:solidFill>
                  <a:schemeClr val="tx1">
                    <a:lumMod val="65000"/>
                    <a:lumOff val="35000"/>
                  </a:schemeClr>
                </a:solidFill>
                <a:latin typeface="+mn-ea"/>
                <a:ea typeface="+mn-ea"/>
                <a:cs typeface="+mn-ea"/>
              </a:rPr>
              <a:t>Excel</a:t>
            </a:r>
            <a:r>
              <a:rPr lang="zh-CN" altLang="en-US" sz="1600" dirty="0">
                <a:solidFill>
                  <a:schemeClr val="tx1">
                    <a:lumMod val="65000"/>
                    <a:lumOff val="35000"/>
                  </a:schemeClr>
                </a:solidFill>
                <a:latin typeface="+mn-ea"/>
                <a:ea typeface="+mn-ea"/>
                <a:cs typeface="+mn-ea"/>
              </a:rPr>
              <a:t>里的数据），但是网络中大部分的数据都是非结构化的，例如：文章、图片、音频、视频</a:t>
            </a:r>
            <a:r>
              <a:rPr lang="en-US" altLang="zh-CN" sz="1600" dirty="0">
                <a:solidFill>
                  <a:schemeClr val="tx1">
                    <a:lumMod val="65000"/>
                    <a:lumOff val="35000"/>
                  </a:schemeClr>
                </a:solidFill>
                <a:latin typeface="+mn-ea"/>
                <a:ea typeface="+mn-ea"/>
                <a:cs typeface="+mn-ea"/>
              </a:rPr>
              <a:t>…</a:t>
            </a:r>
            <a:r>
              <a:rPr lang="zh-CN" altLang="en-US" sz="1600" dirty="0">
                <a:solidFill>
                  <a:schemeClr val="tx1">
                    <a:lumMod val="65000"/>
                    <a:lumOff val="35000"/>
                  </a:schemeClr>
                </a:solidFill>
                <a:latin typeface="+mn-ea"/>
                <a:ea typeface="+mn-ea"/>
                <a:cs typeface="+mn-ea"/>
              </a:rPr>
              <a:t>，在非结构数据中，文本的数量是最多的，它虽然没有图片和视频占用的空间大，但是它的信息量是最大的。为了能够分析和利用这些文本信息，就需要利用自然语言处理技术，让机器理解这些文本信息，并加以利用。 自然语言处理工具包（</a:t>
            </a:r>
            <a:r>
              <a:rPr lang="en-US" altLang="zh-CN" sz="1600" dirty="0">
                <a:solidFill>
                  <a:schemeClr val="tx1">
                    <a:lumMod val="65000"/>
                    <a:lumOff val="35000"/>
                  </a:schemeClr>
                </a:solidFill>
                <a:latin typeface="+mn-ea"/>
                <a:ea typeface="+mn-ea"/>
                <a:cs typeface="+mn-ea"/>
              </a:rPr>
              <a:t>Natural Language Toolkit</a:t>
            </a:r>
            <a:r>
              <a:rPr lang="zh-CN" altLang="en-US" sz="1600" dirty="0">
                <a:solidFill>
                  <a:schemeClr val="tx1">
                    <a:lumMod val="65000"/>
                    <a:lumOff val="35000"/>
                  </a:schemeClr>
                </a:solidFill>
                <a:latin typeface="+mn-ea"/>
                <a:ea typeface="+mn-ea"/>
                <a:cs typeface="+mn-ea"/>
              </a:rPr>
              <a:t>，</a:t>
            </a:r>
            <a:r>
              <a:rPr lang="en-US" altLang="zh-CN" sz="1600" dirty="0">
                <a:solidFill>
                  <a:schemeClr val="tx1">
                    <a:lumMod val="65000"/>
                    <a:lumOff val="35000"/>
                  </a:schemeClr>
                </a:solidFill>
                <a:latin typeface="+mn-ea"/>
                <a:ea typeface="+mn-ea"/>
                <a:cs typeface="+mn-ea"/>
              </a:rPr>
              <a:t>NLTK</a:t>
            </a:r>
            <a:r>
              <a:rPr lang="zh-CN" altLang="en-US" sz="1600" dirty="0">
                <a:solidFill>
                  <a:schemeClr val="tx1">
                    <a:lumMod val="65000"/>
                    <a:lumOff val="35000"/>
                  </a:schemeClr>
                </a:solidFill>
                <a:latin typeface="+mn-ea"/>
                <a:ea typeface="+mn-ea"/>
                <a:cs typeface="+mn-ea"/>
              </a:rPr>
              <a:t>）是用</a:t>
            </a:r>
            <a:r>
              <a:rPr lang="en-US" altLang="zh-CN" sz="1600" dirty="0">
                <a:solidFill>
                  <a:schemeClr val="tx1">
                    <a:lumMod val="65000"/>
                    <a:lumOff val="35000"/>
                  </a:schemeClr>
                </a:solidFill>
                <a:latin typeface="+mn-ea"/>
                <a:ea typeface="+mn-ea"/>
                <a:cs typeface="+mn-ea"/>
              </a:rPr>
              <a:t>Python</a:t>
            </a:r>
            <a:r>
              <a:rPr lang="zh-CN" altLang="en-US" sz="1600" dirty="0">
                <a:solidFill>
                  <a:schemeClr val="tx1">
                    <a:lumMod val="65000"/>
                    <a:lumOff val="35000"/>
                  </a:schemeClr>
                </a:solidFill>
                <a:latin typeface="+mn-ea"/>
                <a:ea typeface="+mn-ea"/>
                <a:cs typeface="+mn-ea"/>
              </a:rPr>
              <a:t>程序构建人类语言数据的领先平台。它为</a:t>
            </a:r>
            <a:r>
              <a:rPr lang="en-US" altLang="zh-CN" sz="1600" dirty="0">
                <a:solidFill>
                  <a:schemeClr val="tx1">
                    <a:lumMod val="65000"/>
                    <a:lumOff val="35000"/>
                  </a:schemeClr>
                </a:solidFill>
                <a:latin typeface="+mn-ea"/>
                <a:ea typeface="+mn-ea"/>
                <a:cs typeface="+mn-ea"/>
              </a:rPr>
              <a:t>50</a:t>
            </a:r>
            <a:r>
              <a:rPr lang="zh-CN" altLang="en-US" sz="1600" dirty="0">
                <a:solidFill>
                  <a:schemeClr val="tx1">
                    <a:lumMod val="65000"/>
                    <a:lumOff val="35000"/>
                  </a:schemeClr>
                </a:solidFill>
                <a:latin typeface="+mn-ea"/>
                <a:ea typeface="+mn-ea"/>
                <a:cs typeface="+mn-ea"/>
              </a:rPr>
              <a:t>多种语料库和词汇资源（如</a:t>
            </a:r>
            <a:r>
              <a:rPr lang="en-US" altLang="zh-CN" sz="1600" dirty="0">
                <a:solidFill>
                  <a:schemeClr val="tx1">
                    <a:lumMod val="65000"/>
                    <a:lumOff val="35000"/>
                  </a:schemeClr>
                </a:solidFill>
                <a:latin typeface="+mn-ea"/>
                <a:ea typeface="+mn-ea"/>
                <a:cs typeface="+mn-ea"/>
              </a:rPr>
              <a:t>WordNet</a:t>
            </a:r>
            <a:r>
              <a:rPr lang="zh-CN" altLang="en-US" sz="1600" dirty="0">
                <a:solidFill>
                  <a:schemeClr val="tx1">
                    <a:lumMod val="65000"/>
                    <a:lumOff val="35000"/>
                  </a:schemeClr>
                </a:solidFill>
                <a:latin typeface="+mn-ea"/>
                <a:ea typeface="+mn-ea"/>
                <a:cs typeface="+mn-ea"/>
              </a:rPr>
              <a:t>）提供了易于使用的界面，提供了用于分类，解析和语义推理的文本处理库，用于工业级</a:t>
            </a:r>
            <a:r>
              <a:rPr lang="en-US" altLang="zh-CN" sz="1600" dirty="0">
                <a:solidFill>
                  <a:schemeClr val="tx1">
                    <a:lumMod val="65000"/>
                    <a:lumOff val="35000"/>
                  </a:schemeClr>
                </a:solidFill>
                <a:latin typeface="+mn-ea"/>
                <a:ea typeface="+mn-ea"/>
                <a:cs typeface="+mn-ea"/>
              </a:rPr>
              <a:t>NLP</a:t>
            </a:r>
            <a:r>
              <a:rPr lang="zh-CN" altLang="en-US" sz="1600" dirty="0">
                <a:solidFill>
                  <a:schemeClr val="tx1">
                    <a:lumMod val="65000"/>
                    <a:lumOff val="35000"/>
                  </a:schemeClr>
                </a:solidFill>
                <a:latin typeface="+mn-ea"/>
                <a:ea typeface="+mn-ea"/>
                <a:cs typeface="+mn-ea"/>
              </a:rPr>
              <a:t>库的包装器。它适用于语言学家，工程师，学生，教育工作者，研究人员和行业用户等，适用于</a:t>
            </a:r>
            <a:r>
              <a:rPr lang="en-US" altLang="zh-CN" sz="1600" dirty="0">
                <a:solidFill>
                  <a:schemeClr val="tx1">
                    <a:lumMod val="65000"/>
                    <a:lumOff val="35000"/>
                  </a:schemeClr>
                </a:solidFill>
                <a:latin typeface="+mn-ea"/>
                <a:ea typeface="+mn-ea"/>
                <a:cs typeface="+mn-ea"/>
              </a:rPr>
              <a:t>Windows</a:t>
            </a:r>
            <a:r>
              <a:rPr lang="zh-CN" altLang="en-US" sz="1600" dirty="0">
                <a:solidFill>
                  <a:schemeClr val="tx1">
                    <a:lumMod val="65000"/>
                    <a:lumOff val="35000"/>
                  </a:schemeClr>
                </a:solidFill>
                <a:latin typeface="+mn-ea"/>
                <a:ea typeface="+mn-ea"/>
                <a:cs typeface="+mn-ea"/>
              </a:rPr>
              <a:t>，</a:t>
            </a:r>
            <a:r>
              <a:rPr lang="en-US" altLang="zh-CN" sz="1600" dirty="0">
                <a:solidFill>
                  <a:schemeClr val="tx1">
                    <a:lumMod val="65000"/>
                    <a:lumOff val="35000"/>
                  </a:schemeClr>
                </a:solidFill>
                <a:latin typeface="+mn-ea"/>
                <a:ea typeface="+mn-ea"/>
                <a:cs typeface="+mn-ea"/>
              </a:rPr>
              <a:t>Mac OSX</a:t>
            </a:r>
            <a:r>
              <a:rPr lang="zh-CN" altLang="en-US" sz="1600" dirty="0">
                <a:solidFill>
                  <a:schemeClr val="tx1">
                    <a:lumMod val="65000"/>
                    <a:lumOff val="35000"/>
                  </a:schemeClr>
                </a:solidFill>
                <a:latin typeface="+mn-ea"/>
                <a:ea typeface="+mn-ea"/>
                <a:cs typeface="+mn-ea"/>
              </a:rPr>
              <a:t>和</a:t>
            </a:r>
            <a:r>
              <a:rPr lang="en-US" altLang="zh-CN" sz="1600" dirty="0">
                <a:solidFill>
                  <a:schemeClr val="tx1">
                    <a:lumMod val="65000"/>
                    <a:lumOff val="35000"/>
                  </a:schemeClr>
                </a:solidFill>
                <a:latin typeface="+mn-ea"/>
                <a:ea typeface="+mn-ea"/>
                <a:cs typeface="+mn-ea"/>
              </a:rPr>
              <a:t>Linux</a:t>
            </a:r>
            <a:r>
              <a:rPr lang="zh-CN" altLang="en-US" sz="1600" dirty="0">
                <a:solidFill>
                  <a:schemeClr val="tx1">
                    <a:lumMod val="65000"/>
                    <a:lumOff val="35000"/>
                  </a:schemeClr>
                </a:solidFill>
                <a:latin typeface="+mn-ea"/>
                <a:ea typeface="+mn-ea"/>
                <a:cs typeface="+mn-ea"/>
              </a:rPr>
              <a:t>等平台。最重要的是，</a:t>
            </a:r>
            <a:r>
              <a:rPr lang="en-US" altLang="zh-CN" sz="1600" dirty="0">
                <a:solidFill>
                  <a:schemeClr val="tx1">
                    <a:lumMod val="65000"/>
                    <a:lumOff val="35000"/>
                  </a:schemeClr>
                </a:solidFill>
                <a:latin typeface="+mn-ea"/>
                <a:ea typeface="+mn-ea"/>
                <a:cs typeface="+mn-ea"/>
              </a:rPr>
              <a:t>NLTK</a:t>
            </a:r>
            <a:r>
              <a:rPr lang="zh-CN" altLang="en-US" sz="1600" dirty="0">
                <a:solidFill>
                  <a:schemeClr val="tx1">
                    <a:lumMod val="65000"/>
                    <a:lumOff val="35000"/>
                  </a:schemeClr>
                </a:solidFill>
                <a:latin typeface="+mn-ea"/>
                <a:ea typeface="+mn-ea"/>
                <a:cs typeface="+mn-ea"/>
              </a:rPr>
              <a:t>是一个免费的，开源的，社区驱动的项目。因此，</a:t>
            </a:r>
            <a:r>
              <a:rPr lang="en-US" altLang="zh-CN" sz="1600" dirty="0">
                <a:solidFill>
                  <a:schemeClr val="tx1">
                    <a:lumMod val="65000"/>
                    <a:lumOff val="35000"/>
                  </a:schemeClr>
                </a:solidFill>
                <a:latin typeface="+mn-ea"/>
                <a:ea typeface="+mn-ea"/>
                <a:cs typeface="+mn-ea"/>
              </a:rPr>
              <a:t>NLTK</a:t>
            </a:r>
            <a:r>
              <a:rPr lang="zh-CN" altLang="en-US" sz="1600" dirty="0">
                <a:solidFill>
                  <a:schemeClr val="tx1">
                    <a:lumMod val="65000"/>
                    <a:lumOff val="35000"/>
                  </a:schemeClr>
                </a:solidFill>
                <a:latin typeface="+mn-ea"/>
                <a:ea typeface="+mn-ea"/>
                <a:cs typeface="+mn-ea"/>
              </a:rPr>
              <a:t>被称为“使用</a:t>
            </a:r>
            <a:r>
              <a:rPr lang="en-US" altLang="zh-CN" sz="1600" dirty="0">
                <a:solidFill>
                  <a:schemeClr val="tx1">
                    <a:lumMod val="65000"/>
                    <a:lumOff val="35000"/>
                  </a:schemeClr>
                </a:solidFill>
                <a:latin typeface="+mn-ea"/>
                <a:ea typeface="+mn-ea"/>
                <a:cs typeface="+mn-ea"/>
              </a:rPr>
              <a:t>Python</a:t>
            </a:r>
            <a:r>
              <a:rPr lang="zh-CN" altLang="en-US" sz="1600" dirty="0">
                <a:solidFill>
                  <a:schemeClr val="tx1">
                    <a:lumMod val="65000"/>
                    <a:lumOff val="35000"/>
                  </a:schemeClr>
                </a:solidFill>
                <a:latin typeface="+mn-ea"/>
                <a:ea typeface="+mn-ea"/>
                <a:cs typeface="+mn-ea"/>
              </a:rPr>
              <a:t>进行教学和计算语言学工作的绝佳工具”，以及“用自然语言进行游戏的神奇图书馆”。并且</a:t>
            </a:r>
            <a:r>
              <a:rPr lang="en-US" altLang="zh-CN" sz="1600" dirty="0">
                <a:solidFill>
                  <a:schemeClr val="tx1">
                    <a:lumMod val="65000"/>
                    <a:lumOff val="35000"/>
                  </a:schemeClr>
                </a:solidFill>
                <a:latin typeface="+mn-ea"/>
                <a:ea typeface="+mn-ea"/>
                <a:cs typeface="+mn-ea"/>
              </a:rPr>
              <a:t>NLTK</a:t>
            </a:r>
            <a:r>
              <a:rPr lang="zh-CN" altLang="en-US" sz="1600" dirty="0">
                <a:solidFill>
                  <a:schemeClr val="tx1">
                    <a:lumMod val="65000"/>
                    <a:lumOff val="35000"/>
                  </a:schemeClr>
                </a:solidFill>
                <a:latin typeface="+mn-ea"/>
                <a:ea typeface="+mn-ea"/>
                <a:cs typeface="+mn-ea"/>
              </a:rPr>
              <a:t>是</a:t>
            </a:r>
            <a:r>
              <a:rPr lang="en-US" altLang="zh-CN" sz="1600" dirty="0">
                <a:solidFill>
                  <a:schemeClr val="tx1">
                    <a:lumMod val="65000"/>
                    <a:lumOff val="35000"/>
                  </a:schemeClr>
                </a:solidFill>
                <a:latin typeface="+mn-ea"/>
                <a:ea typeface="+mn-ea"/>
                <a:cs typeface="+mn-ea"/>
              </a:rPr>
              <a:t>Python</a:t>
            </a:r>
            <a:r>
              <a:rPr lang="zh-CN" altLang="en-US" sz="1600" dirty="0">
                <a:solidFill>
                  <a:schemeClr val="tx1">
                    <a:lumMod val="65000"/>
                    <a:lumOff val="35000"/>
                  </a:schemeClr>
                </a:solidFill>
                <a:latin typeface="+mn-ea"/>
                <a:ea typeface="+mn-ea"/>
                <a:cs typeface="+mn-ea"/>
              </a:rPr>
              <a:t>中研究自然语言的非常优秀的第三方库，里面集中了非常多的自然语言处理方式的算法，不需要自己去编写算法，可以让我们更多的去关注应用本身，其收集的大量公开数据集、模型上提供了全面、易用的接口，涵盖了分词、词性标注（</a:t>
            </a:r>
            <a:r>
              <a:rPr lang="en-US" altLang="zh-CN" sz="1600" dirty="0">
                <a:solidFill>
                  <a:schemeClr val="tx1">
                    <a:lumMod val="65000"/>
                    <a:lumOff val="35000"/>
                  </a:schemeClr>
                </a:solidFill>
                <a:latin typeface="+mn-ea"/>
                <a:ea typeface="+mn-ea"/>
                <a:cs typeface="+mn-ea"/>
              </a:rPr>
              <a:t>Part-Of-Speech tag</a:t>
            </a:r>
            <a:r>
              <a:rPr lang="zh-CN" altLang="en-US" sz="1600" dirty="0">
                <a:solidFill>
                  <a:schemeClr val="tx1">
                    <a:lumMod val="65000"/>
                    <a:lumOff val="35000"/>
                  </a:schemeClr>
                </a:solidFill>
                <a:latin typeface="+mn-ea"/>
                <a:ea typeface="+mn-ea"/>
                <a:cs typeface="+mn-ea"/>
              </a:rPr>
              <a:t>，</a:t>
            </a:r>
            <a:r>
              <a:rPr lang="en-US" altLang="zh-CN" sz="1600" dirty="0">
                <a:solidFill>
                  <a:schemeClr val="tx1">
                    <a:lumMod val="65000"/>
                    <a:lumOff val="35000"/>
                  </a:schemeClr>
                </a:solidFill>
                <a:latin typeface="+mn-ea"/>
                <a:ea typeface="+mn-ea"/>
                <a:cs typeface="+mn-ea"/>
              </a:rPr>
              <a:t>POS-tag</a:t>
            </a:r>
            <a:r>
              <a:rPr lang="zh-CN" altLang="en-US" sz="1600" dirty="0">
                <a:solidFill>
                  <a:schemeClr val="tx1">
                    <a:lumMod val="65000"/>
                    <a:lumOff val="35000"/>
                  </a:schemeClr>
                </a:solidFill>
                <a:latin typeface="+mn-ea"/>
                <a:ea typeface="+mn-ea"/>
                <a:cs typeface="+mn-ea"/>
              </a:rPr>
              <a:t>）、命名实体识别（</a:t>
            </a:r>
            <a:r>
              <a:rPr lang="en-US" altLang="zh-CN" sz="1600" dirty="0">
                <a:solidFill>
                  <a:schemeClr val="tx1">
                    <a:lumMod val="65000"/>
                    <a:lumOff val="35000"/>
                  </a:schemeClr>
                </a:solidFill>
                <a:latin typeface="+mn-ea"/>
                <a:ea typeface="+mn-ea"/>
                <a:cs typeface="+mn-ea"/>
              </a:rPr>
              <a:t>Named Entity Recognition</a:t>
            </a:r>
            <a:r>
              <a:rPr lang="zh-CN" altLang="en-US" sz="1600" dirty="0">
                <a:solidFill>
                  <a:schemeClr val="tx1">
                    <a:lumMod val="65000"/>
                    <a:lumOff val="35000"/>
                  </a:schemeClr>
                </a:solidFill>
                <a:latin typeface="+mn-ea"/>
                <a:ea typeface="+mn-ea"/>
                <a:cs typeface="+mn-ea"/>
              </a:rPr>
              <a:t>，</a:t>
            </a:r>
            <a:r>
              <a:rPr lang="en-US" altLang="zh-CN" sz="1600" dirty="0">
                <a:solidFill>
                  <a:schemeClr val="tx1">
                    <a:lumMod val="65000"/>
                    <a:lumOff val="35000"/>
                  </a:schemeClr>
                </a:solidFill>
                <a:latin typeface="+mn-ea"/>
                <a:ea typeface="+mn-ea"/>
                <a:cs typeface="+mn-ea"/>
              </a:rPr>
              <a:t>NER</a:t>
            </a:r>
            <a:r>
              <a:rPr lang="zh-CN" altLang="en-US" sz="1600" dirty="0">
                <a:solidFill>
                  <a:schemeClr val="tx1">
                    <a:lumMod val="65000"/>
                    <a:lumOff val="35000"/>
                  </a:schemeClr>
                </a:solidFill>
                <a:latin typeface="+mn-ea"/>
                <a:ea typeface="+mn-ea"/>
                <a:cs typeface="+mn-ea"/>
              </a:rPr>
              <a:t>）、句法分析（</a:t>
            </a:r>
            <a:r>
              <a:rPr lang="en-US" altLang="zh-CN" sz="1600" dirty="0">
                <a:solidFill>
                  <a:schemeClr val="tx1">
                    <a:lumMod val="65000"/>
                    <a:lumOff val="35000"/>
                  </a:schemeClr>
                </a:solidFill>
                <a:latin typeface="+mn-ea"/>
                <a:ea typeface="+mn-ea"/>
                <a:cs typeface="+mn-ea"/>
              </a:rPr>
              <a:t>Syntactic Parse</a:t>
            </a:r>
            <a:r>
              <a:rPr lang="zh-CN" altLang="en-US" sz="1600" dirty="0">
                <a:solidFill>
                  <a:schemeClr val="tx1">
                    <a:lumMod val="65000"/>
                    <a:lumOff val="35000"/>
                  </a:schemeClr>
                </a:solidFill>
                <a:latin typeface="+mn-ea"/>
                <a:ea typeface="+mn-ea"/>
                <a:cs typeface="+mn-ea"/>
              </a:rPr>
              <a:t>）等各项自然语言处理领域的功能。</a:t>
            </a:r>
          </a:p>
          <a:p>
            <a:pPr marL="171450" indent="-171450" defTabSz="685800" eaLnBrk="1" hangingPunct="1">
              <a:lnSpc>
                <a:spcPct val="150000"/>
              </a:lnSpc>
              <a:buFont typeface="Arial" pitchFamily="34" charset="0"/>
              <a:buChar char="•"/>
            </a:pPr>
            <a:endParaRPr lang="en-US" altLang="zh-CN" sz="1600" b="1" dirty="0">
              <a:solidFill>
                <a:schemeClr val="tx1">
                  <a:lumMod val="65000"/>
                  <a:lumOff val="35000"/>
                </a:schemeClr>
              </a:solidFill>
              <a:latin typeface="+mn-ea"/>
              <a:ea typeface="+mn-ea"/>
              <a:cs typeface="+mn-ea"/>
            </a:endParaRPr>
          </a:p>
          <a:p>
            <a:pPr marL="171450" indent="-171450" defTabSz="685800" eaLnBrk="1" hangingPunct="1">
              <a:lnSpc>
                <a:spcPct val="150000"/>
              </a:lnSpc>
              <a:buFont typeface="Arial" pitchFamily="34" charset="0"/>
              <a:buChar char="•"/>
            </a:pPr>
            <a:endParaRPr lang="en-US" altLang="zh-CN" b="1" dirty="0">
              <a:solidFill>
                <a:schemeClr val="tx1">
                  <a:lumMod val="65000"/>
                  <a:lumOff val="35000"/>
                </a:schemeClr>
              </a:solidFill>
              <a:latin typeface="+mn-ea"/>
              <a:ea typeface="+mn-ea"/>
              <a:cs typeface="+mn-ea"/>
            </a:endParaRPr>
          </a:p>
          <a:p>
            <a:pPr marL="171450" indent="-171450" defTabSz="685800" eaLnBrk="1" hangingPunct="1">
              <a:lnSpc>
                <a:spcPct val="150000"/>
              </a:lnSpc>
              <a:buFont typeface="Arial" pitchFamily="34" charset="0"/>
              <a:buChar char="•"/>
            </a:pPr>
            <a:endParaRPr lang="en-US" altLang="zh-CN" b="1" dirty="0">
              <a:solidFill>
                <a:schemeClr val="tx1">
                  <a:lumMod val="65000"/>
                  <a:lumOff val="35000"/>
                </a:schemeClr>
              </a:solidFill>
              <a:latin typeface="+mn-ea"/>
              <a:ea typeface="+mn-ea"/>
              <a:cs typeface="+mn-ea"/>
            </a:endParaRPr>
          </a:p>
          <a:p>
            <a:pPr marL="171450" indent="-171450" defTabSz="685800" eaLnBrk="1" hangingPunct="1">
              <a:lnSpc>
                <a:spcPct val="150000"/>
              </a:lnSpc>
              <a:buFont typeface="Arial" pitchFamily="34" charset="0"/>
              <a:buChar char="•"/>
            </a:pPr>
            <a:endParaRPr lang="zh-CN" altLang="en-US" dirty="0">
              <a:solidFill>
                <a:schemeClr val="tx1">
                  <a:lumMod val="65000"/>
                  <a:lumOff val="35000"/>
                </a:schemeClr>
              </a:solidFill>
              <a:latin typeface="+mn-ea"/>
              <a:ea typeface="+mn-ea"/>
              <a:cs typeface="+mn-ea"/>
            </a:endParaRPr>
          </a:p>
        </p:txBody>
      </p:sp>
    </p:spTree>
    <p:extLst>
      <p:ext uri="{BB962C8B-B14F-4D97-AF65-F5344CB8AC3E}">
        <p14:creationId xmlns:p14="http://schemas.microsoft.com/office/powerpoint/2010/main" val="409030061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占位符 2"/>
          <p:cNvSpPr>
            <a:spLocks noGrp="1"/>
          </p:cNvSpPr>
          <p:nvPr>
            <p:ph type="body" sz="quarter" idx="13"/>
          </p:nvPr>
        </p:nvSpPr>
        <p:spPr/>
        <p:txBody>
          <a:bodyPr/>
          <a:lstStyle/>
          <a:p>
            <a:r>
              <a:rPr lang="en-US" altLang="zh-CN" dirty="0"/>
              <a:t>2</a:t>
            </a:r>
            <a:r>
              <a:rPr lang="zh-CN" altLang="en-US" dirty="0"/>
              <a:t>、</a:t>
            </a:r>
            <a:r>
              <a:rPr lang="zh-CN" altLang="zh-CN" dirty="0"/>
              <a:t>自然语言处理工具包和语料库</a:t>
            </a:r>
            <a:endParaRPr lang="zh-CN" altLang="en-US" dirty="0"/>
          </a:p>
        </p:txBody>
      </p:sp>
      <p:sp>
        <p:nvSpPr>
          <p:cNvPr id="2" name="灯片编号占位符 1"/>
          <p:cNvSpPr>
            <a:spLocks noGrp="1"/>
          </p:cNvSpPr>
          <p:nvPr>
            <p:ph type="sldNum" sz="quarter" idx="12"/>
          </p:nvPr>
        </p:nvSpPr>
        <p:spPr/>
        <p:txBody>
          <a:bodyPr/>
          <a:lstStyle/>
          <a:p>
            <a:pPr>
              <a:defRPr/>
            </a:pPr>
            <a:fld id="{FCEE2C88-6C8F-484D-AF69-578F576B1F44}" type="slidenum">
              <a:rPr lang="en-US" smtClean="0">
                <a:solidFill>
                  <a:prstClr val="white">
                    <a:lumMod val="50000"/>
                  </a:prstClr>
                </a:solidFill>
              </a:rPr>
              <a:pPr>
                <a:defRPr/>
              </a:pPr>
              <a:t>7</a:t>
            </a:fld>
            <a:endParaRPr lang="en-US" dirty="0">
              <a:solidFill>
                <a:prstClr val="white">
                  <a:lumMod val="50000"/>
                </a:prstClr>
              </a:solidFill>
            </a:endParaRPr>
          </a:p>
        </p:txBody>
      </p:sp>
      <p:sp>
        <p:nvSpPr>
          <p:cNvPr id="4" name="文本框 38"/>
          <p:cNvSpPr txBox="1">
            <a:spLocks noChangeArrowheads="1"/>
          </p:cNvSpPr>
          <p:nvPr/>
        </p:nvSpPr>
        <p:spPr bwMode="auto">
          <a:xfrm>
            <a:off x="252192" y="1271588"/>
            <a:ext cx="11219372" cy="12899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eaLnBrk="0" hangingPunct="0">
              <a:defRPr>
                <a:solidFill>
                  <a:schemeClr val="tx1"/>
                </a:solidFill>
                <a:latin typeface="Calibri" panose="020F0502020204030204" pitchFamily="34" charset="0"/>
                <a:ea typeface="宋体" panose="02010600030101010101" pitchFamily="2" charset="-122"/>
              </a:defRPr>
            </a:lvl2pPr>
            <a:lvl3pPr eaLnBrk="0" hangingPunct="0">
              <a:defRPr>
                <a:solidFill>
                  <a:schemeClr val="tx1"/>
                </a:solidFill>
                <a:latin typeface="Calibri" panose="020F0502020204030204" pitchFamily="34" charset="0"/>
                <a:ea typeface="宋体" panose="02010600030101010101" pitchFamily="2" charset="-122"/>
              </a:defRPr>
            </a:lvl3pPr>
            <a:lvl4pPr eaLnBrk="0" hangingPunct="0">
              <a:defRPr>
                <a:solidFill>
                  <a:schemeClr val="tx1"/>
                </a:solidFill>
                <a:latin typeface="Calibri" panose="020F0502020204030204" pitchFamily="34" charset="0"/>
                <a:ea typeface="宋体" panose="02010600030101010101" pitchFamily="2" charset="-122"/>
              </a:defRPr>
            </a:lvl4pPr>
            <a:lvl5pPr eaLnBrk="0" hangingPunct="0">
              <a:defRPr>
                <a:solidFill>
                  <a:schemeClr val="tx1"/>
                </a:solidFill>
                <a:latin typeface="Calibri" panose="020F0502020204030204" pitchFamily="34" charset="0"/>
                <a:ea typeface="宋体" panose="02010600030101010101" pitchFamily="2" charset="-122"/>
              </a:defRPr>
            </a:lvl5pPr>
            <a:lvl6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defTabSz="685800" eaLnBrk="1" hangingPunct="1">
              <a:lnSpc>
                <a:spcPct val="150000"/>
              </a:lnSpc>
            </a:pPr>
            <a:r>
              <a:rPr lang="zh-CN" altLang="en-US" b="1" dirty="0">
                <a:solidFill>
                  <a:schemeClr val="tx1">
                    <a:lumMod val="65000"/>
                    <a:lumOff val="35000"/>
                  </a:schemeClr>
                </a:solidFill>
                <a:latin typeface="+mn-ea"/>
                <a:ea typeface="+mn-ea"/>
                <a:cs typeface="+mn-ea"/>
              </a:rPr>
              <a:t>     语料库</a:t>
            </a:r>
            <a:r>
              <a:rPr lang="en-US" altLang="zh-CN" b="1" dirty="0">
                <a:solidFill>
                  <a:schemeClr val="tx1">
                    <a:lumMod val="65000"/>
                    <a:lumOff val="35000"/>
                  </a:schemeClr>
                </a:solidFill>
                <a:latin typeface="+mn-ea"/>
                <a:ea typeface="+mn-ea"/>
                <a:cs typeface="+mn-ea"/>
              </a:rPr>
              <a:t>:</a:t>
            </a:r>
            <a:r>
              <a:rPr lang="zh-CN" altLang="en-US" dirty="0">
                <a:solidFill>
                  <a:schemeClr val="tx1">
                    <a:lumMod val="65000"/>
                    <a:lumOff val="35000"/>
                  </a:schemeClr>
                </a:solidFill>
                <a:latin typeface="+mn-ea"/>
                <a:ea typeface="+mn-ea"/>
                <a:cs typeface="+mn-ea"/>
              </a:rPr>
              <a:t>语料库（</a:t>
            </a:r>
            <a:r>
              <a:rPr lang="en-US" altLang="zh-CN" dirty="0">
                <a:solidFill>
                  <a:schemeClr val="tx1">
                    <a:lumMod val="65000"/>
                    <a:lumOff val="35000"/>
                  </a:schemeClr>
                </a:solidFill>
                <a:latin typeface="+mn-ea"/>
                <a:ea typeface="+mn-ea"/>
                <a:cs typeface="+mn-ea"/>
              </a:rPr>
              <a:t>Corpus</a:t>
            </a:r>
            <a:r>
              <a:rPr lang="zh-CN" altLang="en-US" dirty="0">
                <a:solidFill>
                  <a:schemeClr val="tx1">
                    <a:lumMod val="65000"/>
                    <a:lumOff val="35000"/>
                  </a:schemeClr>
                </a:solidFill>
                <a:latin typeface="+mn-ea"/>
                <a:ea typeface="+mn-ea"/>
                <a:cs typeface="+mn-ea"/>
              </a:rPr>
              <a:t>）就是存放语言材料的仓库（语言数据库），如图所示。语料库的功能是根据模型数据需要进行提取，进行实验研究。文本语料库常见的几种结构：孤立的没有结构的文本集、按文体分类成结构（布朗语料库）、分类会重叠的（路透社语料库）、语料库可以随时间变化的（就职演说语料库）。</a:t>
            </a:r>
          </a:p>
        </p:txBody>
      </p:sp>
      <p:pic>
        <p:nvPicPr>
          <p:cNvPr id="5" name="图片 4">
            <a:extLst>
              <a:ext uri="{FF2B5EF4-FFF2-40B4-BE49-F238E27FC236}">
                <a16:creationId xmlns:a16="http://schemas.microsoft.com/office/drawing/2014/main" id="{05B4A988-EA47-ED7B-7748-2D57FE1C7571}"/>
              </a:ext>
            </a:extLst>
          </p:cNvPr>
          <p:cNvPicPr>
            <a:picLocks noChangeAspect="1"/>
          </p:cNvPicPr>
          <p:nvPr/>
        </p:nvPicPr>
        <p:blipFill>
          <a:blip r:embed="rId2"/>
          <a:stretch>
            <a:fillRect/>
          </a:stretch>
        </p:blipFill>
        <p:spPr>
          <a:xfrm>
            <a:off x="2394857" y="2724850"/>
            <a:ext cx="6542314" cy="3763035"/>
          </a:xfrm>
          <a:prstGeom prst="rect">
            <a:avLst/>
          </a:prstGeom>
        </p:spPr>
      </p:pic>
    </p:spTree>
    <p:extLst>
      <p:ext uri="{BB962C8B-B14F-4D97-AF65-F5344CB8AC3E}">
        <p14:creationId xmlns:p14="http://schemas.microsoft.com/office/powerpoint/2010/main" val="161664973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占位符 2"/>
          <p:cNvSpPr>
            <a:spLocks noGrp="1"/>
          </p:cNvSpPr>
          <p:nvPr>
            <p:ph type="body" sz="quarter" idx="13"/>
          </p:nvPr>
        </p:nvSpPr>
        <p:spPr/>
        <p:txBody>
          <a:bodyPr/>
          <a:lstStyle/>
          <a:p>
            <a:r>
              <a:rPr lang="en-US" altLang="zh-CN" dirty="0"/>
              <a:t>3</a:t>
            </a:r>
            <a:r>
              <a:rPr lang="zh-CN" altLang="en-US" dirty="0"/>
              <a:t>、自然语言处理技术分类</a:t>
            </a:r>
          </a:p>
        </p:txBody>
      </p:sp>
      <p:sp>
        <p:nvSpPr>
          <p:cNvPr id="2" name="灯片编号占位符 1"/>
          <p:cNvSpPr>
            <a:spLocks noGrp="1"/>
          </p:cNvSpPr>
          <p:nvPr>
            <p:ph type="sldNum" sz="quarter" idx="12"/>
          </p:nvPr>
        </p:nvSpPr>
        <p:spPr/>
        <p:txBody>
          <a:bodyPr/>
          <a:lstStyle/>
          <a:p>
            <a:pPr>
              <a:defRPr/>
            </a:pPr>
            <a:fld id="{FCEE2C88-6C8F-484D-AF69-578F576B1F44}" type="slidenum">
              <a:rPr lang="en-US" smtClean="0">
                <a:solidFill>
                  <a:prstClr val="white">
                    <a:lumMod val="50000"/>
                  </a:prstClr>
                </a:solidFill>
              </a:rPr>
              <a:pPr>
                <a:defRPr/>
              </a:pPr>
              <a:t>8</a:t>
            </a:fld>
            <a:endParaRPr lang="en-US" dirty="0">
              <a:solidFill>
                <a:prstClr val="white">
                  <a:lumMod val="50000"/>
                </a:prstClr>
              </a:solidFill>
            </a:endParaRPr>
          </a:p>
        </p:txBody>
      </p:sp>
      <p:sp>
        <p:nvSpPr>
          <p:cNvPr id="4" name="文本框 38"/>
          <p:cNvSpPr txBox="1">
            <a:spLocks noChangeArrowheads="1"/>
          </p:cNvSpPr>
          <p:nvPr/>
        </p:nvSpPr>
        <p:spPr bwMode="auto">
          <a:xfrm>
            <a:off x="252192" y="1271588"/>
            <a:ext cx="11219372" cy="21209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eaLnBrk="0" hangingPunct="0">
              <a:defRPr>
                <a:solidFill>
                  <a:schemeClr val="tx1"/>
                </a:solidFill>
                <a:latin typeface="Calibri" panose="020F0502020204030204" pitchFamily="34" charset="0"/>
                <a:ea typeface="宋体" panose="02010600030101010101" pitchFamily="2" charset="-122"/>
              </a:defRPr>
            </a:lvl2pPr>
            <a:lvl3pPr eaLnBrk="0" hangingPunct="0">
              <a:defRPr>
                <a:solidFill>
                  <a:schemeClr val="tx1"/>
                </a:solidFill>
                <a:latin typeface="Calibri" panose="020F0502020204030204" pitchFamily="34" charset="0"/>
                <a:ea typeface="宋体" panose="02010600030101010101" pitchFamily="2" charset="-122"/>
              </a:defRPr>
            </a:lvl3pPr>
            <a:lvl4pPr eaLnBrk="0" hangingPunct="0">
              <a:defRPr>
                <a:solidFill>
                  <a:schemeClr val="tx1"/>
                </a:solidFill>
                <a:latin typeface="Calibri" panose="020F0502020204030204" pitchFamily="34" charset="0"/>
                <a:ea typeface="宋体" panose="02010600030101010101" pitchFamily="2" charset="-122"/>
              </a:defRPr>
            </a:lvl4pPr>
            <a:lvl5pPr eaLnBrk="0" hangingPunct="0">
              <a:defRPr>
                <a:solidFill>
                  <a:schemeClr val="tx1"/>
                </a:solidFill>
                <a:latin typeface="Calibri" panose="020F0502020204030204" pitchFamily="34" charset="0"/>
                <a:ea typeface="宋体" panose="02010600030101010101" pitchFamily="2" charset="-122"/>
              </a:defRPr>
            </a:lvl5pPr>
            <a:lvl6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defTabSz="685800" eaLnBrk="1" hangingPunct="1">
              <a:lnSpc>
                <a:spcPct val="150000"/>
              </a:lnSpc>
            </a:pPr>
            <a:r>
              <a:rPr lang="zh-CN" altLang="en-US" dirty="0">
                <a:solidFill>
                  <a:schemeClr val="tx1">
                    <a:lumMod val="65000"/>
                    <a:lumOff val="35000"/>
                  </a:schemeClr>
                </a:solidFill>
                <a:latin typeface="+mn-ea"/>
                <a:ea typeface="+mn-ea"/>
                <a:cs typeface="+mn-ea"/>
              </a:rPr>
              <a:t>     通过前面两节已经了解了自然语言处理概念、基础工具包以及语料库。下一步应该进行怎样的实际行动呢？首先了解自然语言理解设计到的相关技术，可以按照不同的分类标准、基于不同的观察视角进行划分。基于不同的分类原则，自然语言处理相关技术的分类结果也有所不同。在这里，主要按照基础技术和应用技术的方向划分，其一，</a:t>
            </a:r>
            <a:r>
              <a:rPr lang="en-US" altLang="zh-CN" dirty="0">
                <a:solidFill>
                  <a:schemeClr val="tx1">
                    <a:lumMod val="65000"/>
                    <a:lumOff val="35000"/>
                  </a:schemeClr>
                </a:solidFill>
                <a:latin typeface="+mn-ea"/>
                <a:ea typeface="+mn-ea"/>
                <a:cs typeface="+mn-ea"/>
              </a:rPr>
              <a:t>NLP</a:t>
            </a:r>
            <a:r>
              <a:rPr lang="zh-CN" altLang="en-US" dirty="0">
                <a:solidFill>
                  <a:schemeClr val="tx1">
                    <a:lumMod val="65000"/>
                    <a:lumOff val="35000"/>
                  </a:schemeClr>
                </a:solidFill>
                <a:latin typeface="+mn-ea"/>
                <a:ea typeface="+mn-ea"/>
                <a:cs typeface="+mn-ea"/>
              </a:rPr>
              <a:t>的基础技术；其二，</a:t>
            </a:r>
            <a:r>
              <a:rPr lang="en-US" altLang="zh-CN" dirty="0">
                <a:solidFill>
                  <a:schemeClr val="tx1">
                    <a:lumMod val="65000"/>
                    <a:lumOff val="35000"/>
                  </a:schemeClr>
                </a:solidFill>
                <a:latin typeface="+mn-ea"/>
                <a:ea typeface="+mn-ea"/>
                <a:cs typeface="+mn-ea"/>
              </a:rPr>
              <a:t>NLP</a:t>
            </a:r>
            <a:r>
              <a:rPr lang="zh-CN" altLang="en-US" dirty="0">
                <a:solidFill>
                  <a:schemeClr val="tx1">
                    <a:lumMod val="65000"/>
                    <a:lumOff val="35000"/>
                  </a:schemeClr>
                </a:solidFill>
                <a:latin typeface="+mn-ea"/>
                <a:ea typeface="+mn-ea"/>
                <a:cs typeface="+mn-ea"/>
              </a:rPr>
              <a:t>的应用技术；按照以上的分类标准，自然语言处理的主要技术分类结果如图所示。</a:t>
            </a:r>
          </a:p>
        </p:txBody>
      </p:sp>
      <p:pic>
        <p:nvPicPr>
          <p:cNvPr id="5" name="图片 4">
            <a:extLst>
              <a:ext uri="{FF2B5EF4-FFF2-40B4-BE49-F238E27FC236}">
                <a16:creationId xmlns:a16="http://schemas.microsoft.com/office/drawing/2014/main" id="{6682B819-08DD-BC73-7039-B8F14FE645C4}"/>
              </a:ext>
            </a:extLst>
          </p:cNvPr>
          <p:cNvPicPr>
            <a:picLocks noChangeAspect="1"/>
          </p:cNvPicPr>
          <p:nvPr/>
        </p:nvPicPr>
        <p:blipFill>
          <a:blip r:embed="rId2"/>
          <a:stretch>
            <a:fillRect/>
          </a:stretch>
        </p:blipFill>
        <p:spPr>
          <a:xfrm>
            <a:off x="1948543" y="3392490"/>
            <a:ext cx="6868886" cy="3095396"/>
          </a:xfrm>
          <a:prstGeom prst="rect">
            <a:avLst/>
          </a:prstGeom>
        </p:spPr>
      </p:pic>
    </p:spTree>
    <p:extLst>
      <p:ext uri="{BB962C8B-B14F-4D97-AF65-F5344CB8AC3E}">
        <p14:creationId xmlns:p14="http://schemas.microsoft.com/office/powerpoint/2010/main" val="307403131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占位符 2"/>
          <p:cNvSpPr>
            <a:spLocks noGrp="1"/>
          </p:cNvSpPr>
          <p:nvPr>
            <p:ph type="body" sz="quarter" idx="13"/>
          </p:nvPr>
        </p:nvSpPr>
        <p:spPr/>
        <p:txBody>
          <a:bodyPr/>
          <a:lstStyle/>
          <a:p>
            <a:r>
              <a:rPr lang="en-US" altLang="zh-CN" dirty="0"/>
              <a:t>3</a:t>
            </a:r>
            <a:r>
              <a:rPr lang="zh-CN" altLang="en-US" dirty="0"/>
              <a:t>、自然语言处理技术分类</a:t>
            </a:r>
          </a:p>
        </p:txBody>
      </p:sp>
      <p:sp>
        <p:nvSpPr>
          <p:cNvPr id="2" name="灯片编号占位符 1"/>
          <p:cNvSpPr>
            <a:spLocks noGrp="1"/>
          </p:cNvSpPr>
          <p:nvPr>
            <p:ph type="sldNum" sz="quarter" idx="12"/>
          </p:nvPr>
        </p:nvSpPr>
        <p:spPr/>
        <p:txBody>
          <a:bodyPr/>
          <a:lstStyle/>
          <a:p>
            <a:pPr>
              <a:defRPr/>
            </a:pPr>
            <a:fld id="{FCEE2C88-6C8F-484D-AF69-578F576B1F44}" type="slidenum">
              <a:rPr lang="en-US" smtClean="0">
                <a:solidFill>
                  <a:prstClr val="white">
                    <a:lumMod val="50000"/>
                  </a:prstClr>
                </a:solidFill>
              </a:rPr>
              <a:pPr>
                <a:defRPr/>
              </a:pPr>
              <a:t>9</a:t>
            </a:fld>
            <a:endParaRPr lang="en-US" dirty="0">
              <a:solidFill>
                <a:prstClr val="white">
                  <a:lumMod val="50000"/>
                </a:prstClr>
              </a:solidFill>
            </a:endParaRPr>
          </a:p>
        </p:txBody>
      </p:sp>
      <p:sp>
        <p:nvSpPr>
          <p:cNvPr id="4" name="文本框 38"/>
          <p:cNvSpPr txBox="1">
            <a:spLocks noChangeArrowheads="1"/>
          </p:cNvSpPr>
          <p:nvPr/>
        </p:nvSpPr>
        <p:spPr bwMode="auto">
          <a:xfrm>
            <a:off x="130629" y="1271588"/>
            <a:ext cx="11340935" cy="60912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eaLnBrk="0" hangingPunct="0">
              <a:defRPr>
                <a:solidFill>
                  <a:schemeClr val="tx1"/>
                </a:solidFill>
                <a:latin typeface="Calibri" panose="020F0502020204030204" pitchFamily="34" charset="0"/>
                <a:ea typeface="宋体" panose="02010600030101010101" pitchFamily="2" charset="-122"/>
              </a:defRPr>
            </a:lvl2pPr>
            <a:lvl3pPr eaLnBrk="0" hangingPunct="0">
              <a:defRPr>
                <a:solidFill>
                  <a:schemeClr val="tx1"/>
                </a:solidFill>
                <a:latin typeface="Calibri" panose="020F0502020204030204" pitchFamily="34" charset="0"/>
                <a:ea typeface="宋体" panose="02010600030101010101" pitchFamily="2" charset="-122"/>
              </a:defRPr>
            </a:lvl3pPr>
            <a:lvl4pPr eaLnBrk="0" hangingPunct="0">
              <a:defRPr>
                <a:solidFill>
                  <a:schemeClr val="tx1"/>
                </a:solidFill>
                <a:latin typeface="Calibri" panose="020F0502020204030204" pitchFamily="34" charset="0"/>
                <a:ea typeface="宋体" panose="02010600030101010101" pitchFamily="2" charset="-122"/>
              </a:defRPr>
            </a:lvl4pPr>
            <a:lvl5pPr eaLnBrk="0" hangingPunct="0">
              <a:defRPr>
                <a:solidFill>
                  <a:schemeClr val="tx1"/>
                </a:solidFill>
                <a:latin typeface="Calibri" panose="020F0502020204030204" pitchFamily="34" charset="0"/>
                <a:ea typeface="宋体" panose="02010600030101010101" pitchFamily="2" charset="-122"/>
              </a:defRPr>
            </a:lvl5pPr>
            <a:lvl6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defTabSz="685800" eaLnBrk="1" hangingPunct="1">
              <a:lnSpc>
                <a:spcPct val="150000"/>
              </a:lnSpc>
            </a:pPr>
            <a:r>
              <a:rPr lang="zh-CN" altLang="en-US" b="1" dirty="0">
                <a:solidFill>
                  <a:schemeClr val="tx1">
                    <a:lumMod val="65000"/>
                    <a:lumOff val="35000"/>
                  </a:schemeClr>
                </a:solidFill>
                <a:latin typeface="+mn-ea"/>
                <a:ea typeface="+mn-ea"/>
                <a:cs typeface="+mn-ea"/>
              </a:rPr>
              <a:t>  </a:t>
            </a:r>
            <a:r>
              <a:rPr lang="en-US" altLang="zh-CN" b="1" dirty="0">
                <a:solidFill>
                  <a:schemeClr val="tx1">
                    <a:lumMod val="65000"/>
                    <a:lumOff val="35000"/>
                  </a:schemeClr>
                </a:solidFill>
                <a:latin typeface="+mn-ea"/>
                <a:ea typeface="+mn-ea"/>
                <a:cs typeface="+mn-ea"/>
              </a:rPr>
              <a:t>NLP</a:t>
            </a:r>
            <a:r>
              <a:rPr lang="zh-CN" altLang="en-US" b="1" dirty="0">
                <a:solidFill>
                  <a:schemeClr val="tx1">
                    <a:lumMod val="65000"/>
                    <a:lumOff val="35000"/>
                  </a:schemeClr>
                </a:solidFill>
                <a:latin typeface="+mn-ea"/>
                <a:ea typeface="+mn-ea"/>
                <a:cs typeface="+mn-ea"/>
              </a:rPr>
              <a:t>应用基础分类：</a:t>
            </a:r>
          </a:p>
          <a:p>
            <a:pPr defTabSz="685800" eaLnBrk="1" hangingPunct="1">
              <a:lnSpc>
                <a:spcPct val="150000"/>
              </a:lnSpc>
            </a:pPr>
            <a:r>
              <a:rPr lang="en-US" altLang="zh-CN" sz="1600" dirty="0">
                <a:solidFill>
                  <a:schemeClr val="tx1">
                    <a:lumMod val="65000"/>
                    <a:lumOff val="35000"/>
                  </a:schemeClr>
                </a:solidFill>
                <a:latin typeface="+mn-ea"/>
                <a:ea typeface="+mn-ea"/>
                <a:cs typeface="+mn-ea"/>
              </a:rPr>
              <a:t>1</a:t>
            </a:r>
            <a:r>
              <a:rPr lang="zh-CN" altLang="en-US" sz="1600" dirty="0">
                <a:solidFill>
                  <a:schemeClr val="tx1">
                    <a:lumMod val="65000"/>
                    <a:lumOff val="35000"/>
                  </a:schemeClr>
                </a:solidFill>
                <a:latin typeface="+mn-ea"/>
                <a:ea typeface="+mn-ea"/>
                <a:cs typeface="+mn-ea"/>
              </a:rPr>
              <a:t>．语言知识表示：知识表示是一组描述事物的约定，可以看成是人类知识表示成机器能处理的数据结构。知识表示是人工智能的一个重要研究课题，应用人工智能技术解决实际问题，就要涉及各类知识如何表示。我们要研究如何将知识存储在计算机中，能够方便和正确地使用知识，合理地表示知识，使得问题的求解变得容易和具有较高的求解效率。知识表示是数据结构和控制结构及解释过程的结合，涉及计算机程序中存储信息的数据结构设计，并对这些数据结构进行智能推理演变的过程。知识表示是推理和行动的载体，如果没有合适的知识表示，任何构建智能体的计划都无法实现。通常有以下几种知识表示方法及应用特点。</a:t>
            </a:r>
          </a:p>
          <a:p>
            <a:pPr defTabSz="685800" eaLnBrk="1" hangingPunct="1">
              <a:lnSpc>
                <a:spcPct val="150000"/>
              </a:lnSpc>
            </a:pPr>
            <a:r>
              <a:rPr lang="zh-CN" altLang="en-US" sz="1600" dirty="0">
                <a:solidFill>
                  <a:schemeClr val="tx1">
                    <a:lumMod val="65000"/>
                    <a:lumOff val="35000"/>
                  </a:schemeClr>
                </a:solidFill>
                <a:latin typeface="+mn-ea"/>
                <a:ea typeface="+mn-ea"/>
                <a:cs typeface="+mn-ea"/>
              </a:rPr>
              <a:t>（</a:t>
            </a:r>
            <a:r>
              <a:rPr lang="en-US" altLang="zh-CN" sz="1600" dirty="0">
                <a:solidFill>
                  <a:schemeClr val="tx1">
                    <a:lumMod val="65000"/>
                    <a:lumOff val="35000"/>
                  </a:schemeClr>
                </a:solidFill>
                <a:latin typeface="+mn-ea"/>
                <a:ea typeface="+mn-ea"/>
                <a:cs typeface="+mn-ea"/>
              </a:rPr>
              <a:t>1</a:t>
            </a:r>
            <a:r>
              <a:rPr lang="zh-CN" altLang="en-US" sz="1600" dirty="0">
                <a:solidFill>
                  <a:schemeClr val="tx1">
                    <a:lumMod val="65000"/>
                    <a:lumOff val="35000"/>
                  </a:schemeClr>
                </a:solidFill>
                <a:latin typeface="+mn-ea"/>
                <a:ea typeface="+mn-ea"/>
                <a:cs typeface="+mn-ea"/>
              </a:rPr>
              <a:t>）一阶谓词逻辑表示方法</a:t>
            </a:r>
          </a:p>
          <a:p>
            <a:pPr defTabSz="685800" eaLnBrk="1" hangingPunct="1">
              <a:lnSpc>
                <a:spcPct val="150000"/>
              </a:lnSpc>
            </a:pPr>
            <a:r>
              <a:rPr lang="zh-CN" altLang="en-US" sz="1600" dirty="0">
                <a:solidFill>
                  <a:schemeClr val="tx1">
                    <a:lumMod val="65000"/>
                    <a:lumOff val="35000"/>
                  </a:schemeClr>
                </a:solidFill>
                <a:latin typeface="+mn-ea"/>
                <a:ea typeface="+mn-ea"/>
                <a:cs typeface="+mn-ea"/>
              </a:rPr>
              <a:t>     利用一阶逻辑公式描述事物对象、对象性质和对象间关系。这种方法是将自然语句写成逻辑公式，采用演绎规则和归结法进行严格的推理，能够证明一个新语句是由已知正确的语句推导出来的，即可断定这个新的语句（新知识）是正确的。知识库可以视为一组逻辑公式的集合，增加或删除逻辑公式即是对知识库的修改。</a:t>
            </a:r>
          </a:p>
          <a:p>
            <a:pPr defTabSz="685800" eaLnBrk="1" hangingPunct="1">
              <a:lnSpc>
                <a:spcPct val="150000"/>
              </a:lnSpc>
            </a:pPr>
            <a:r>
              <a:rPr lang="zh-CN" altLang="en-US" sz="1600" dirty="0">
                <a:solidFill>
                  <a:schemeClr val="tx1">
                    <a:lumMod val="65000"/>
                    <a:lumOff val="35000"/>
                  </a:schemeClr>
                </a:solidFill>
                <a:latin typeface="+mn-ea"/>
                <a:ea typeface="+mn-ea"/>
                <a:cs typeface="+mn-ea"/>
              </a:rPr>
              <a:t>逻辑表示法有明确和规范的规则构造复杂事物，结构清晰，可以分离知识和处理知识的程序。具有完备的逻辑推理方法，不局限于具体领域，有较好的通用性。缺点是适合于事物间确定的因果关系，难于表示过程和启发式知识，推理过程中可能产生组合爆炸，推理效率较低。</a:t>
            </a:r>
          </a:p>
          <a:p>
            <a:pPr defTabSz="685800" eaLnBrk="1" hangingPunct="1">
              <a:lnSpc>
                <a:spcPct val="150000"/>
              </a:lnSpc>
            </a:pPr>
            <a:endParaRPr lang="en-US" altLang="zh-CN" dirty="0">
              <a:solidFill>
                <a:schemeClr val="tx1">
                  <a:lumMod val="65000"/>
                  <a:lumOff val="35000"/>
                </a:schemeClr>
              </a:solidFill>
              <a:latin typeface="+mn-ea"/>
              <a:ea typeface="+mn-ea"/>
              <a:cs typeface="+mn-ea"/>
            </a:endParaRPr>
          </a:p>
          <a:p>
            <a:pPr defTabSz="685800" eaLnBrk="1" hangingPunct="1">
              <a:lnSpc>
                <a:spcPct val="150000"/>
              </a:lnSpc>
            </a:pPr>
            <a:endParaRPr lang="en-US" altLang="zh-CN" dirty="0">
              <a:solidFill>
                <a:schemeClr val="tx1">
                  <a:lumMod val="65000"/>
                  <a:lumOff val="35000"/>
                </a:schemeClr>
              </a:solidFill>
              <a:latin typeface="+mn-ea"/>
              <a:ea typeface="+mn-ea"/>
              <a:cs typeface="+mn-ea"/>
            </a:endParaRPr>
          </a:p>
        </p:txBody>
      </p:sp>
    </p:spTree>
    <p:extLst>
      <p:ext uri="{BB962C8B-B14F-4D97-AF65-F5344CB8AC3E}">
        <p14:creationId xmlns:p14="http://schemas.microsoft.com/office/powerpoint/2010/main" val="3004122066"/>
      </p:ext>
    </p:extLst>
  </p:cSld>
  <p:clrMapOvr>
    <a:masterClrMapping/>
  </p:clrMapOvr>
</p:sld>
</file>

<file path=ppt/theme/theme1.xml><?xml version="1.0" encoding="utf-8"?>
<a:theme xmlns:a="http://schemas.openxmlformats.org/drawingml/2006/main" name="Office Theme">
  <a:themeElements>
    <a:clrScheme name="红色">
      <a:dk1>
        <a:sysClr val="windowText" lastClr="000000"/>
      </a:dk1>
      <a:lt1>
        <a:sysClr val="window" lastClr="FFFFFF"/>
      </a:lt1>
      <a:dk2>
        <a:srgbClr val="44546A"/>
      </a:dk2>
      <a:lt2>
        <a:srgbClr val="E7E6E6"/>
      </a:lt2>
      <a:accent1>
        <a:srgbClr val="F23B48"/>
      </a:accent1>
      <a:accent2>
        <a:srgbClr val="3F3F3F"/>
      </a:accent2>
      <a:accent3>
        <a:srgbClr val="A5A5A5"/>
      </a:accent3>
      <a:accent4>
        <a:srgbClr val="FFC000"/>
      </a:accent4>
      <a:accent5>
        <a:srgbClr val="4472C4"/>
      </a:accent5>
      <a:accent6>
        <a:srgbClr val="70AD47"/>
      </a:accent6>
      <a:hlink>
        <a:srgbClr val="0563C1"/>
      </a:hlink>
      <a:folHlink>
        <a:srgbClr val="954F72"/>
      </a:folHlink>
    </a:clrScheme>
    <a:fontScheme name="Temp">
      <a:majorFont>
        <a:latin typeface="微软雅黑"/>
        <a:ea typeface="微软雅黑"/>
        <a:cs typeface=""/>
      </a:majorFont>
      <a:minorFont>
        <a:latin typeface="微软雅黑"/>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rgbClr val="F23B48"/>
        </a:solidFill>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1_Office Theme">
  <a:themeElements>
    <a:clrScheme name="红色">
      <a:dk1>
        <a:sysClr val="windowText" lastClr="000000"/>
      </a:dk1>
      <a:lt1>
        <a:sysClr val="window" lastClr="FFFFFF"/>
      </a:lt1>
      <a:dk2>
        <a:srgbClr val="44546A"/>
      </a:dk2>
      <a:lt2>
        <a:srgbClr val="E7E6E6"/>
      </a:lt2>
      <a:accent1>
        <a:srgbClr val="F23B48"/>
      </a:accent1>
      <a:accent2>
        <a:srgbClr val="3F3F3F"/>
      </a:accent2>
      <a:accent3>
        <a:srgbClr val="F23B48"/>
      </a:accent3>
      <a:accent4>
        <a:srgbClr val="3F3F3F"/>
      </a:accent4>
      <a:accent5>
        <a:srgbClr val="F23B48"/>
      </a:accent5>
      <a:accent6>
        <a:srgbClr val="3F3F3F"/>
      </a:accent6>
      <a:hlink>
        <a:srgbClr val="0563C1"/>
      </a:hlink>
      <a:folHlink>
        <a:srgbClr val="954F72"/>
      </a:folHlink>
    </a:clrScheme>
    <a:fontScheme name="Temp">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主题1</Template>
  <TotalTime>12403</TotalTime>
  <Words>3886</Words>
  <Application>Microsoft Office PowerPoint</Application>
  <PresentationFormat>宽屏</PresentationFormat>
  <Paragraphs>118</Paragraphs>
  <Slides>23</Slides>
  <Notes>1</Notes>
  <HiddenSlides>0</HiddenSlides>
  <MMClips>0</MMClips>
  <ScaleCrop>false</ScaleCrop>
  <HeadingPairs>
    <vt:vector size="6" baseType="variant">
      <vt:variant>
        <vt:lpstr>已用的字体</vt:lpstr>
      </vt:variant>
      <vt:variant>
        <vt:i4>6</vt:i4>
      </vt:variant>
      <vt:variant>
        <vt:lpstr>主题</vt:lpstr>
      </vt:variant>
      <vt:variant>
        <vt:i4>2</vt:i4>
      </vt:variant>
      <vt:variant>
        <vt:lpstr>幻灯片标题</vt:lpstr>
      </vt:variant>
      <vt:variant>
        <vt:i4>23</vt:i4>
      </vt:variant>
    </vt:vector>
  </HeadingPairs>
  <TitlesOfParts>
    <vt:vector size="31" baseType="lpstr">
      <vt:lpstr>微软雅黑</vt:lpstr>
      <vt:lpstr>Arial</vt:lpstr>
      <vt:lpstr>Calibri</vt:lpstr>
      <vt:lpstr>Lato</vt:lpstr>
      <vt:lpstr>Raleway</vt:lpstr>
      <vt:lpstr>Times New Roman</vt:lpstr>
      <vt:lpstr>Office Theme</vt:lpstr>
      <vt:lpstr>11_Office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优品PPT</dc:creator>
  <cp:keywords>http:/www.ypppt.com</cp:keywords>
  <dc:description>http://www.ypppt.com/</dc:description>
  <cp:lastModifiedBy>十一 月</cp:lastModifiedBy>
  <cp:revision>354</cp:revision>
  <dcterms:created xsi:type="dcterms:W3CDTF">2017-02-13T15:17:59Z</dcterms:created>
  <dcterms:modified xsi:type="dcterms:W3CDTF">2022-08-28T13:32:50Z</dcterms:modified>
</cp:coreProperties>
</file>