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5" r:id="rId25"/>
    <p:sldId id="279" r:id="rId26"/>
    <p:sldId id="280" r:id="rId27"/>
    <p:sldId id="281" r:id="rId28"/>
    <p:sldId id="282" r:id="rId29"/>
    <p:sldId id="283" r:id="rId30"/>
    <p:sldId id="284" r:id="rId31"/>
  </p:sldIdLst>
  <p:sldSz cx="12192000" cy="6858000"/>
  <p:notesSz cx="6858000" cy="9144000"/>
  <p:embeddedFontLst>
    <p:embeddedFont>
      <p:font typeface="OPPOSans H" panose="02010600030101010101" charset="-122"/>
      <p:regular r:id="rId32"/>
    </p:embeddedFont>
    <p:embeddedFont>
      <p:font typeface="OPPOSans R" panose="02010600030101010101" charset="-122"/>
      <p:regular r:id="rId33"/>
    </p:embeddedFont>
    <p:embeddedFont>
      <p:font typeface="Source Han Sans" panose="02010600030101010101" charset="-122"/>
      <p:regular r:id="rId34"/>
    </p:embeddedFont>
    <p:embeddedFont>
      <p:font typeface="Source Han Sans CN Bold" panose="02010600030101010101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项目七.数据可视化中的交互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5F5D1AAF-06B3-A7C4-30EE-A66F6D06E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-19040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64394" y="1231660"/>
            <a:ext cx="4776966" cy="2611136"/>
          </a:xfrm>
          <a:prstGeom prst="roundRect">
            <a:avLst>
              <a:gd name="adj" fmla="val 7063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836269" y="1585652"/>
            <a:ext cx="4161369" cy="1668379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JS 事件（event）是当用户与网页进行交互时发生的事情，例如单机某个链接或按钮、在文本框中输入文本、按下键盘上的某个按键、移动鼠标等等。当事件发生时，您可以使用 JavaScript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中的事件处理程序（也可称为事件监听器）来检测并执行某些特定的程序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1.一般情况下事件的名称都是以单词on开头的，例如点击事件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onclick、页面加载事件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onload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等。下表中列举了一些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JavaScript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中常用的事件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9585654" y="4832684"/>
            <a:ext cx="657230" cy="5293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6000">
                <a:ln w="12700">
                  <a:solidFill>
                    <a:srgbClr val="3860F4">
                      <a:alpha val="100000"/>
                    </a:srgbClr>
                  </a:solidFill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”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2.JavaScript事件处理</a:t>
            </a:r>
            <a:endParaRPr kumimoji="1" lang="zh-CN" altLang="en-US"/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5F3B4A30-9A8F-F6B9-4D17-BEC6421A2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165387"/>
              </p:ext>
            </p:extLst>
          </p:nvPr>
        </p:nvGraphicFramePr>
        <p:xfrm>
          <a:off x="5845634" y="404314"/>
          <a:ext cx="6128140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740">
                  <a:extLst>
                    <a:ext uri="{9D8B030D-6E8A-4147-A177-3AD203B41FA5}">
                      <a16:colId xmlns:a16="http://schemas.microsoft.com/office/drawing/2014/main" val="2347067001"/>
                    </a:ext>
                  </a:extLst>
                </a:gridCol>
                <a:gridCol w="4528400">
                  <a:extLst>
                    <a:ext uri="{9D8B030D-6E8A-4147-A177-3AD203B41FA5}">
                      <a16:colId xmlns:a16="http://schemas.microsoft.com/office/drawing/2014/main" val="37797787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effectLst/>
                        </a:rPr>
                        <a:t>事件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00219363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 dirty="0" err="1">
                          <a:effectLst/>
                        </a:rPr>
                        <a:t>onkeypress</a:t>
                      </a:r>
                      <a:endParaRPr lang="en-US" sz="1400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当按下并松开键盘上的某个键时触发此事件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76887505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 dirty="0" err="1">
                          <a:effectLst/>
                        </a:rPr>
                        <a:t>onkeydown</a:t>
                      </a:r>
                      <a:endParaRPr lang="en-US" sz="1400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当按下键盘上的某个按键时触发此事件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58314286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 dirty="0" err="1">
                          <a:effectLst/>
                        </a:rPr>
                        <a:t>onkeyup</a:t>
                      </a:r>
                      <a:endParaRPr lang="en-US" sz="1400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当放开键盘上的某个按键时触发此事件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813452028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onabort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图片在下载过程中被用户中断时触发此事件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622982516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onbeforeunload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当前页面的内容将要被改变时触发此事件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315661847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onerror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出现错误时触发此事件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791367251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onload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页面内容加载完成时触发此事件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46926603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onmove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当移动浏览器的窗口时触发此事件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636945214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onresize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当改变浏览器的窗口大小时触发此事件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936891133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onscroll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当滚动浏览器的滚动条时触发此事件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833924532"/>
                  </a:ext>
                </a:extLst>
              </a:tr>
              <a:tr h="314576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onstop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当按下浏览器的停止按钮或者正在下载的文件被中断时触发此事件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042613181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oncontextmenu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当弹出右键上下文菜单时触发此事件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032486199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onunload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改变当前页面时触发此事件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89014494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onblur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当前元素失去焦点时触发此事件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91701857"/>
                  </a:ext>
                </a:extLst>
              </a:tr>
              <a:tr h="314576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onchange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当前元素失去焦点并且元素的内容发生改变时触发此事件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085923497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onfocus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当某个元素获得焦点时触发此事件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46211925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onreset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当点击表单中的重置按钮时触发此事件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115419450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 dirty="0" err="1">
                          <a:effectLst/>
                        </a:rPr>
                        <a:t>onsubmit</a:t>
                      </a:r>
                      <a:endParaRPr lang="en-US" sz="1400" dirty="0">
                        <a:effectLst/>
                      </a:endParaRP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当提交表单时触发此事件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0342583"/>
                  </a:ext>
                </a:extLst>
              </a:tr>
            </a:tbl>
          </a:graphicData>
        </a:graphic>
      </p:graphicFrame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20A19BA5-627B-4306-484C-859CE9E45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561426"/>
              </p:ext>
            </p:extLst>
          </p:nvPr>
        </p:nvGraphicFramePr>
        <p:xfrm>
          <a:off x="360000" y="4102340"/>
          <a:ext cx="4825458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2841">
                  <a:extLst>
                    <a:ext uri="{9D8B030D-6E8A-4147-A177-3AD203B41FA5}">
                      <a16:colId xmlns:a16="http://schemas.microsoft.com/office/drawing/2014/main" val="3722807863"/>
                    </a:ext>
                  </a:extLst>
                </a:gridCol>
                <a:gridCol w="3402617">
                  <a:extLst>
                    <a:ext uri="{9D8B030D-6E8A-4147-A177-3AD203B41FA5}">
                      <a16:colId xmlns:a16="http://schemas.microsoft.com/office/drawing/2014/main" val="11929826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400" b="1" dirty="0">
                          <a:effectLst/>
                        </a:rPr>
                        <a:t>事件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b="1">
                          <a:effectLst/>
                        </a:rPr>
                        <a:t>描述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461775965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onclick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点击鼠标时触发此事件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581137884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ondblclick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双击鼠标时触发此事件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58892098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onmousedown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按下鼠标时触发此事件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14867708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onmouseup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鼠标按下后又松开时触发此事件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005147613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onmouseover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当鼠标移动到某个元素上方时触发此事件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59572950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onmousemove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>
                          <a:effectLst/>
                        </a:rPr>
                        <a:t>移动鼠标时触发此事件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946206612"/>
                  </a:ext>
                </a:extLst>
              </a:tr>
              <a:tr h="18504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onmouseout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400" dirty="0">
                          <a:effectLst/>
                        </a:rPr>
                        <a:t>当鼠标离开某个元素范围时触发此事件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622461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935401" y="1885105"/>
            <a:ext cx="3583498" cy="3713014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660400" y="1535650"/>
            <a:ext cx="3116603" cy="4411925"/>
          </a:xfrm>
          <a:prstGeom prst="roundRect">
            <a:avLst>
              <a:gd name="adj" fmla="val 3605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3000">
                <a:schemeClr val="accent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2913003" y="276114"/>
            <a:ext cx="3713016" cy="6930997"/>
          </a:xfrm>
          <a:prstGeom prst="roundRect">
            <a:avLst>
              <a:gd name="adj" fmla="val 4663"/>
            </a:avLst>
          </a:prstGeom>
          <a:solidFill>
            <a:schemeClr val="bg1"/>
          </a:solidFill>
          <a:ln w="12700" cap="sq">
            <a:noFill/>
            <a:miter/>
          </a:ln>
          <a:effectLst>
            <a:outerShdw blurRad="355600" dist="38100" dir="2700000" algn="tl" rotWithShape="0">
              <a:srgbClr val="000000">
                <a:alpha val="10000"/>
              </a:srgb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683078" y="2194560"/>
            <a:ext cx="6234102" cy="31318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事件只有与 HTML 元素绑定之后才能被触发，为 HTML 元素绑定事件处理程序的方法由很多，最简单的就是通过HTML 事件属性来直接绑定事件处理程序，例如 onclick、onmouseover、onmouseout 等属性。
以 onclick 属性为例，通过该属性我们可以为指定的 HTML 元素定义鼠标点击事件（即在该元素上单击鼠标左键时触发的事件），示例代码如下：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6200000" flipH="1">
            <a:off x="7838970" y="2058373"/>
            <a:ext cx="223652" cy="223652"/>
          </a:xfrm>
          <a:custGeom>
            <a:avLst/>
            <a:gdLst>
              <a:gd name="connsiteX0" fmla="*/ 0 w 1272540"/>
              <a:gd name="connsiteY0" fmla="*/ 636270 h 1272540"/>
              <a:gd name="connsiteX1" fmla="*/ 152400 w 1272540"/>
              <a:gd name="connsiteY1" fmla="*/ 483870 h 1272540"/>
              <a:gd name="connsiteX2" fmla="*/ 483870 w 1272540"/>
              <a:gd name="connsiteY2" fmla="*/ 483870 h 1272540"/>
              <a:gd name="connsiteX3" fmla="*/ 483870 w 1272540"/>
              <a:gd name="connsiteY3" fmla="*/ 152400 h 1272540"/>
              <a:gd name="connsiteX4" fmla="*/ 636270 w 1272540"/>
              <a:gd name="connsiteY4" fmla="*/ 0 h 1272540"/>
              <a:gd name="connsiteX5" fmla="*/ 788670 w 1272540"/>
              <a:gd name="connsiteY5" fmla="*/ 152400 h 1272540"/>
              <a:gd name="connsiteX6" fmla="*/ 788670 w 1272540"/>
              <a:gd name="connsiteY6" fmla="*/ 483870 h 1272540"/>
              <a:gd name="connsiteX7" fmla="*/ 1120140 w 1272540"/>
              <a:gd name="connsiteY7" fmla="*/ 483870 h 1272540"/>
              <a:gd name="connsiteX8" fmla="*/ 1272540 w 1272540"/>
              <a:gd name="connsiteY8" fmla="*/ 636270 h 1272540"/>
              <a:gd name="connsiteX9" fmla="*/ 1120140 w 1272540"/>
              <a:gd name="connsiteY9" fmla="*/ 788670 h 1272540"/>
              <a:gd name="connsiteX10" fmla="*/ 788670 w 1272540"/>
              <a:gd name="connsiteY10" fmla="*/ 788670 h 1272540"/>
              <a:gd name="connsiteX11" fmla="*/ 788670 w 1272540"/>
              <a:gd name="connsiteY11" fmla="*/ 1120140 h 1272540"/>
              <a:gd name="connsiteX12" fmla="*/ 636270 w 1272540"/>
              <a:gd name="connsiteY12" fmla="*/ 1272540 h 1272540"/>
              <a:gd name="connsiteX13" fmla="*/ 483870 w 1272540"/>
              <a:gd name="connsiteY13" fmla="*/ 1120140 h 1272540"/>
              <a:gd name="connsiteX14" fmla="*/ 483870 w 1272540"/>
              <a:gd name="connsiteY14" fmla="*/ 788670 h 1272540"/>
              <a:gd name="connsiteX15" fmla="*/ 152400 w 1272540"/>
              <a:gd name="connsiteY15" fmla="*/ 788670 h 1272540"/>
              <a:gd name="connsiteX16" fmla="*/ 0 w 1272540"/>
              <a:gd name="connsiteY16" fmla="*/ 636270 h 1272540"/>
            </a:gdLst>
            <a:ahLst/>
            <a:cxnLst/>
            <a:rect l="l" t="t" r="r" b="b"/>
            <a:pathLst>
              <a:path w="1272540" h="1272540">
                <a:moveTo>
                  <a:pt x="0" y="636270"/>
                </a:moveTo>
                <a:cubicBezTo>
                  <a:pt x="0" y="552102"/>
                  <a:pt x="68232" y="483870"/>
                  <a:pt x="152400" y="483870"/>
                </a:cubicBezTo>
                <a:lnTo>
                  <a:pt x="483870" y="483870"/>
                </a:lnTo>
                <a:lnTo>
                  <a:pt x="483870" y="152400"/>
                </a:lnTo>
                <a:cubicBezTo>
                  <a:pt x="483870" y="68232"/>
                  <a:pt x="552102" y="0"/>
                  <a:pt x="636270" y="0"/>
                </a:cubicBezTo>
                <a:cubicBezTo>
                  <a:pt x="720438" y="0"/>
                  <a:pt x="788670" y="68232"/>
                  <a:pt x="788670" y="152400"/>
                </a:cubicBezTo>
                <a:lnTo>
                  <a:pt x="788670" y="483870"/>
                </a:lnTo>
                <a:lnTo>
                  <a:pt x="1120140" y="483870"/>
                </a:lnTo>
                <a:cubicBezTo>
                  <a:pt x="1204308" y="483870"/>
                  <a:pt x="1272540" y="552102"/>
                  <a:pt x="1272540" y="636270"/>
                </a:cubicBezTo>
                <a:cubicBezTo>
                  <a:pt x="1272540" y="720438"/>
                  <a:pt x="1204308" y="788670"/>
                  <a:pt x="1120140" y="788670"/>
                </a:cubicBezTo>
                <a:lnTo>
                  <a:pt x="788670" y="788670"/>
                </a:lnTo>
                <a:lnTo>
                  <a:pt x="788670" y="1120140"/>
                </a:lnTo>
                <a:cubicBezTo>
                  <a:pt x="788670" y="1204308"/>
                  <a:pt x="720438" y="1272540"/>
                  <a:pt x="636270" y="1272540"/>
                </a:cubicBezTo>
                <a:cubicBezTo>
                  <a:pt x="552102" y="1272540"/>
                  <a:pt x="483870" y="1204308"/>
                  <a:pt x="483870" y="1120140"/>
                </a:cubicBezTo>
                <a:lnTo>
                  <a:pt x="483870" y="788670"/>
                </a:lnTo>
                <a:lnTo>
                  <a:pt x="152400" y="788670"/>
                </a:lnTo>
                <a:cubicBezTo>
                  <a:pt x="68232" y="788670"/>
                  <a:pt x="0" y="720438"/>
                  <a:pt x="0" y="636270"/>
                </a:cubicBezTo>
                <a:close/>
              </a:path>
            </a:pathLst>
          </a:custGeom>
          <a:solidFill>
            <a:schemeClr val="accent1">
              <a:alpha val="7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2.事件绑定</a:t>
            </a:r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D78C8D1-9057-C61E-219E-B234E63F2725}"/>
              </a:ext>
            </a:extLst>
          </p:cNvPr>
          <p:cNvSpPr txBox="1"/>
          <p:nvPr/>
        </p:nvSpPr>
        <p:spPr>
          <a:xfrm>
            <a:off x="1683078" y="3292472"/>
            <a:ext cx="6105644" cy="3108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&lt;body&gt; &lt;button type="button" onclick="myBtn()"&gt;按钮&lt;/button&gt;</a:t>
            </a:r>
          </a:p>
          <a:p>
            <a:r>
              <a:rPr lang="zh-CN" altLang="en-US" sz="1400" dirty="0"/>
              <a:t>    &lt;script type="text/javascript"&gt;        function myBtn() { alert("Hello World!"); }    &lt;/script&gt;</a:t>
            </a:r>
          </a:p>
          <a:p>
            <a:r>
              <a:rPr lang="zh-CN" altLang="en-US" sz="1400" dirty="0"/>
              <a:t>&lt;/body&gt;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118900" y="1292200"/>
            <a:ext cx="5400000" cy="4680000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660400" y="2498200"/>
            <a:ext cx="4932000" cy="2268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除了上述方法外，我们也可以直接使用 JavaScript 中提供的内置函数来为指定元素绑定事件处理程序，如下例所示：</a:t>
            </a:r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660400" y="2147681"/>
            <a:ext cx="4932000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cxnSp>
        <p:nvCxnSpPr>
          <p:cNvPr id="7" name="标题 1"/>
          <p:cNvCxnSpPr/>
          <p:nvPr/>
        </p:nvCxnSpPr>
        <p:spPr>
          <a:xfrm>
            <a:off x="660400" y="3253195"/>
            <a:ext cx="4932000" cy="0"/>
          </a:xfrm>
          <a:prstGeom prst="line">
            <a:avLst/>
          </a:prstGeom>
          <a:noFill/>
          <a:ln w="12700" cap="sq">
            <a:solidFill>
              <a:schemeClr val="tx1">
                <a:lumMod val="75000"/>
                <a:lumOff val="25000"/>
              </a:schemeClr>
            </a:solidFill>
            <a:miter/>
          </a:ln>
        </p:spPr>
      </p:cxnSp>
      <p:sp>
        <p:nvSpPr>
          <p:cNvPr id="8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2.事件绑定</a:t>
            </a:r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36EBB4-50AE-2AC6-8FF9-F9C1B5CB1041}"/>
              </a:ext>
            </a:extLst>
          </p:cNvPr>
          <p:cNvSpPr txBox="1"/>
          <p:nvPr/>
        </p:nvSpPr>
        <p:spPr>
          <a:xfrm>
            <a:off x="721828" y="3635910"/>
            <a:ext cx="6105644" cy="310854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&lt;body&gt; &lt;button type="button" id="myBtn"&gt;按钮&lt;/button&gt;</a:t>
            </a:r>
          </a:p>
          <a:p>
            <a:r>
              <a:rPr lang="zh-CN" altLang="en-US" sz="1400" dirty="0"/>
              <a:t>    &lt;script&gt;        function sayHello() { alert('Hello World!'); } document.getElementById("myBtn").onclick = sayHello;    &lt;/script&gt;</a:t>
            </a:r>
          </a:p>
          <a:p>
            <a:r>
              <a:rPr lang="zh-CN" altLang="en-US" sz="1400" dirty="0"/>
              <a:t>&lt;/body&gt;</a:t>
            </a:r>
          </a:p>
          <a:p>
            <a:endParaRPr lang="zh-CN" altLang="en-US" sz="1400" dirty="0"/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858838" y="1733940"/>
            <a:ext cx="6262159" cy="1797971"/>
          </a:xfrm>
          <a:prstGeom prst="roundRect">
            <a:avLst>
              <a:gd name="adj" fmla="val 6270"/>
            </a:avLst>
          </a:prstGeom>
          <a:gradFill>
            <a:gsLst>
              <a:gs pos="4000">
                <a:schemeClr val="accent1">
                  <a:lumMod val="88000"/>
                  <a:lumOff val="12000"/>
                </a:schemeClr>
              </a:gs>
              <a:gs pos="95000">
                <a:schemeClr val="accent1">
                  <a:lumMod val="86000"/>
                </a:schemeClr>
              </a:gs>
            </a:gsLst>
            <a:lin ang="4200000" scaled="0"/>
          </a:gradFill>
          <a:ln w="12700" cap="flat">
            <a:noFill/>
            <a:miter/>
          </a:ln>
          <a:effectLst>
            <a:outerShdw blurRad="431800" dist="266700" dir="2520000" sx="97000" sy="97000" algn="l" rotWithShape="0">
              <a:schemeClr val="accent1">
                <a:lumMod val="50000"/>
                <a:alpha val="2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94523" y="1937695"/>
            <a:ext cx="720000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94524" y="2390619"/>
            <a:ext cx="5355351" cy="9756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一般情况下，事件可以分为四大类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——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鼠标事件、键盘事件、表单事件和窗口事件，另外还有一些其它事件。下面通过几个示例来简单介绍一些比较常用的事件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12" name="标题 1"/>
          <p:cNvSpPr txBox="1"/>
          <p:nvPr/>
        </p:nvSpPr>
        <p:spPr>
          <a:xfrm>
            <a:off x="858839" y="3732489"/>
            <a:ext cx="6262158" cy="1797971"/>
          </a:xfrm>
          <a:prstGeom prst="roundRect">
            <a:avLst>
              <a:gd name="adj" fmla="val 6270"/>
            </a:avLst>
          </a:prstGeom>
          <a:solidFill>
            <a:schemeClr val="bg1"/>
          </a:solidFill>
          <a:ln w="38100" cap="sq">
            <a:noFill/>
            <a:miter/>
            <a:headEnd/>
            <a:tailEnd/>
          </a:ln>
          <a:effectLst>
            <a:outerShdw blurRad="381000" dist="127000" dir="2700000" algn="tl" rotWithShape="0">
              <a:schemeClr val="tx1">
                <a:lumMod val="85000"/>
                <a:lumOff val="15000"/>
                <a:alpha val="15000"/>
              </a:schemeClr>
            </a:outerShdw>
          </a:effectLst>
        </p:spPr>
        <p:txBody>
          <a:bodyPr vert="horz" wrap="square" lIns="38102" tIns="38102" rIns="38102" bIns="38102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1130405" y="3936244"/>
            <a:ext cx="5760000" cy="43088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1130407" y="4337403"/>
            <a:ext cx="5760000" cy="9756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onmouseover 事件
onmouseover 事件就是指当用户鼠标指针移动到元素上时触发的事件，示例代码如下：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858837" y="1733940"/>
            <a:ext cx="59269" cy="17979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  <a:effectLst>
            <a:outerShdw blurRad="139700" dist="50800" algn="l" rotWithShape="0">
              <a:schemeClr val="accent2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58837" y="3732489"/>
            <a:ext cx="59269" cy="179797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39700" dist="50800" algn="l" rotWithShape="0">
              <a:schemeClr val="accent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3.JS 事件示例</a:t>
            </a:r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1763C58-38F7-AEAB-E350-FCEA4EA80E28}"/>
              </a:ext>
            </a:extLst>
          </p:cNvPr>
          <p:cNvSpPr txBox="1"/>
          <p:nvPr/>
        </p:nvSpPr>
        <p:spPr>
          <a:xfrm>
            <a:off x="7521808" y="1598455"/>
            <a:ext cx="4288423" cy="418576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r>
              <a:rPr lang="zh-CN" altLang="en-US" sz="1400" dirty="0"/>
              <a:t>&lt;body&gt;</a:t>
            </a:r>
          </a:p>
          <a:p>
            <a:r>
              <a:rPr lang="zh-CN" altLang="en-US" sz="1400" dirty="0"/>
              <a:t>    &lt;button type="button" onmouseover="alert('您的鼠标已经移动到了该按钮上');"&gt;请将鼠标移动至此处&lt;/button&gt;&lt;br&gt;</a:t>
            </a:r>
          </a:p>
          <a:p>
            <a:r>
              <a:rPr lang="zh-CN" altLang="en-US" sz="1400" dirty="0"/>
              <a:t>    &lt;a href="#" onmouseover="myEvent()"&gt;请将鼠标移动至此处&lt;/a&gt;</a:t>
            </a:r>
          </a:p>
          <a:p>
            <a:r>
              <a:rPr lang="zh-CN" altLang="en-US" sz="1400" dirty="0"/>
              <a:t>    &lt;script&gt;</a:t>
            </a:r>
          </a:p>
          <a:p>
            <a:r>
              <a:rPr lang="zh-CN" altLang="en-US" sz="1400" dirty="0"/>
              <a:t>        function myEvent() {</a:t>
            </a:r>
          </a:p>
          <a:p>
            <a:r>
              <a:rPr lang="zh-CN" altLang="en-US" sz="1400" dirty="0"/>
              <a:t>            alert('您的鼠标已经移动到了该链接上');</a:t>
            </a:r>
          </a:p>
          <a:p>
            <a:r>
              <a:rPr lang="zh-CN" altLang="en-US" sz="1400" dirty="0"/>
              <a:t>        }</a:t>
            </a:r>
          </a:p>
          <a:p>
            <a:r>
              <a:rPr lang="zh-CN" altLang="en-US" sz="1400" dirty="0"/>
              <a:t>    &lt;/script&gt;</a:t>
            </a:r>
          </a:p>
          <a:p>
            <a:r>
              <a:rPr lang="zh-CN" altLang="en-US" sz="1400" dirty="0"/>
              <a:t>&lt;/body&gt;</a:t>
            </a:r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137036" y="1677394"/>
            <a:ext cx="10229303" cy="4376165"/>
          </a:xfrm>
          <a:prstGeom prst="roundRect">
            <a:avLst>
              <a:gd name="adj" fmla="val 3877"/>
            </a:avLst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809348" y="2763068"/>
            <a:ext cx="4035321" cy="347822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200000"/>
              </a:lnSpc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onmouseout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事件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onmouseout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事件与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onmouseover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事件正好相反，onmouseout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事件会在鼠标从元素上离开时触发，示例代码如下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6" name="标题 1"/>
          <p:cNvSpPr txBox="1"/>
          <p:nvPr/>
        </p:nvSpPr>
        <p:spPr>
          <a:xfrm>
            <a:off x="664155" y="3165778"/>
            <a:ext cx="954157" cy="954157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22970" y="3224593"/>
            <a:ext cx="836526" cy="83652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72822" y="3479878"/>
            <a:ext cx="336823" cy="32595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3.JS 事件示例</a:t>
            </a:r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3E62262-B42F-5147-EED6-3E85B286EA96}"/>
              </a:ext>
            </a:extLst>
          </p:cNvPr>
          <p:cNvSpPr txBox="1"/>
          <p:nvPr/>
        </p:nvSpPr>
        <p:spPr>
          <a:xfrm>
            <a:off x="6013649" y="1853445"/>
            <a:ext cx="5205529" cy="39703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r>
              <a:rPr lang="zh-CN" altLang="en-US" sz="1400" dirty="0"/>
              <a:t>&lt;body&gt;</a:t>
            </a:r>
          </a:p>
          <a:p>
            <a:r>
              <a:rPr lang="zh-CN" altLang="en-US" sz="1400" dirty="0"/>
              <a:t>    &lt;div style="width: 350px; height: 200px; border:1px solid black" id="myBox"&gt;&lt;/div&gt;</a:t>
            </a:r>
          </a:p>
          <a:p>
            <a:r>
              <a:rPr lang="zh-CN" altLang="en-US" sz="1400" dirty="0"/>
              <a:t>    &lt;script&gt;</a:t>
            </a:r>
          </a:p>
          <a:p>
            <a:r>
              <a:rPr lang="zh-CN" altLang="en-US" sz="1400" dirty="0"/>
              <a:t>        function myEvent() {</a:t>
            </a:r>
          </a:p>
          <a:p>
            <a:r>
              <a:rPr lang="zh-CN" altLang="en-US" sz="1400" dirty="0"/>
              <a:t>            alert('您的鼠标已经离开指定元素');</a:t>
            </a:r>
          </a:p>
          <a:p>
            <a:r>
              <a:rPr lang="zh-CN" altLang="en-US" sz="1400" dirty="0"/>
              <a:t>        }</a:t>
            </a:r>
          </a:p>
          <a:p>
            <a:r>
              <a:rPr lang="zh-CN" altLang="en-US" sz="1400" dirty="0"/>
              <a:t>        document.getElementById("myBox").onmouseout = myEvent;</a:t>
            </a:r>
          </a:p>
          <a:p>
            <a:r>
              <a:rPr lang="zh-CN" altLang="en-US" sz="1400" dirty="0"/>
              <a:t>    &lt;/script&gt;</a:t>
            </a:r>
          </a:p>
          <a:p>
            <a:r>
              <a:rPr lang="zh-CN" altLang="en-US" sz="1400" dirty="0"/>
              <a:t>&lt;/body&gt;</a:t>
            </a:r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0" y="-1071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21832" y="1475127"/>
            <a:ext cx="5670064" cy="10711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onkeydown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事件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onkeydown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事件是指当用户按下键盘上的某个按键时触发的事件，示例代码如下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6" name="标题 1"/>
          <p:cNvSpPr txBox="1"/>
          <p:nvPr/>
        </p:nvSpPr>
        <p:spPr>
          <a:xfrm flipV="1">
            <a:off x="921832" y="2435010"/>
            <a:ext cx="5639913" cy="457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733158" y="1922929"/>
            <a:ext cx="896300" cy="126402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/>
            <a:r>
              <a:rPr kumimoji="1" lang="en-US" altLang="zh-CN" sz="6600">
                <a:ln w="12700">
                  <a:noFill/>
                </a:ln>
                <a:solidFill>
                  <a:schemeClr val="bg1">
                    <a:lumMod val="95000"/>
                  </a:schemeClr>
                </a:solidFill>
                <a:latin typeface="Source Han Sans"/>
                <a:ea typeface="Source Han Sans"/>
                <a:cs typeface="Source Han Sans"/>
              </a:rPr>
              <a:t>”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>
            <a:off x="4424533" y="4625789"/>
            <a:ext cx="921123" cy="921123"/>
          </a:xfrm>
          <a:custGeom>
            <a:avLst/>
            <a:gdLst>
              <a:gd name="connsiteX0" fmla="*/ 0 w 1272540"/>
              <a:gd name="connsiteY0" fmla="*/ 636270 h 1272540"/>
              <a:gd name="connsiteX1" fmla="*/ 152400 w 1272540"/>
              <a:gd name="connsiteY1" fmla="*/ 483870 h 1272540"/>
              <a:gd name="connsiteX2" fmla="*/ 483870 w 1272540"/>
              <a:gd name="connsiteY2" fmla="*/ 483870 h 1272540"/>
              <a:gd name="connsiteX3" fmla="*/ 483870 w 1272540"/>
              <a:gd name="connsiteY3" fmla="*/ 152400 h 1272540"/>
              <a:gd name="connsiteX4" fmla="*/ 636270 w 1272540"/>
              <a:gd name="connsiteY4" fmla="*/ 0 h 1272540"/>
              <a:gd name="connsiteX5" fmla="*/ 788670 w 1272540"/>
              <a:gd name="connsiteY5" fmla="*/ 152400 h 1272540"/>
              <a:gd name="connsiteX6" fmla="*/ 788670 w 1272540"/>
              <a:gd name="connsiteY6" fmla="*/ 483870 h 1272540"/>
              <a:gd name="connsiteX7" fmla="*/ 1120140 w 1272540"/>
              <a:gd name="connsiteY7" fmla="*/ 483870 h 1272540"/>
              <a:gd name="connsiteX8" fmla="*/ 1272540 w 1272540"/>
              <a:gd name="connsiteY8" fmla="*/ 636270 h 1272540"/>
              <a:gd name="connsiteX9" fmla="*/ 1120140 w 1272540"/>
              <a:gd name="connsiteY9" fmla="*/ 788670 h 1272540"/>
              <a:gd name="connsiteX10" fmla="*/ 788670 w 1272540"/>
              <a:gd name="connsiteY10" fmla="*/ 788670 h 1272540"/>
              <a:gd name="connsiteX11" fmla="*/ 788670 w 1272540"/>
              <a:gd name="connsiteY11" fmla="*/ 1120140 h 1272540"/>
              <a:gd name="connsiteX12" fmla="*/ 636270 w 1272540"/>
              <a:gd name="connsiteY12" fmla="*/ 1272540 h 1272540"/>
              <a:gd name="connsiteX13" fmla="*/ 483870 w 1272540"/>
              <a:gd name="connsiteY13" fmla="*/ 1120140 h 1272540"/>
              <a:gd name="connsiteX14" fmla="*/ 483870 w 1272540"/>
              <a:gd name="connsiteY14" fmla="*/ 788670 h 1272540"/>
              <a:gd name="connsiteX15" fmla="*/ 152400 w 1272540"/>
              <a:gd name="connsiteY15" fmla="*/ 788670 h 1272540"/>
              <a:gd name="connsiteX16" fmla="*/ 0 w 1272540"/>
              <a:gd name="connsiteY16" fmla="*/ 636270 h 1272540"/>
            </a:gdLst>
            <a:ahLst/>
            <a:cxnLst/>
            <a:rect l="l" t="t" r="r" b="b"/>
            <a:pathLst>
              <a:path w="1272540" h="1272540">
                <a:moveTo>
                  <a:pt x="0" y="636270"/>
                </a:moveTo>
                <a:cubicBezTo>
                  <a:pt x="0" y="552102"/>
                  <a:pt x="68232" y="483870"/>
                  <a:pt x="152400" y="483870"/>
                </a:cubicBezTo>
                <a:lnTo>
                  <a:pt x="483870" y="483870"/>
                </a:lnTo>
                <a:lnTo>
                  <a:pt x="483870" y="152400"/>
                </a:lnTo>
                <a:cubicBezTo>
                  <a:pt x="483870" y="68232"/>
                  <a:pt x="552102" y="0"/>
                  <a:pt x="636270" y="0"/>
                </a:cubicBezTo>
                <a:cubicBezTo>
                  <a:pt x="720438" y="0"/>
                  <a:pt x="788670" y="68232"/>
                  <a:pt x="788670" y="152400"/>
                </a:cubicBezTo>
                <a:lnTo>
                  <a:pt x="788670" y="483870"/>
                </a:lnTo>
                <a:lnTo>
                  <a:pt x="1120140" y="483870"/>
                </a:lnTo>
                <a:cubicBezTo>
                  <a:pt x="1204308" y="483870"/>
                  <a:pt x="1272540" y="552102"/>
                  <a:pt x="1272540" y="636270"/>
                </a:cubicBezTo>
                <a:cubicBezTo>
                  <a:pt x="1272540" y="720438"/>
                  <a:pt x="1204308" y="788670"/>
                  <a:pt x="1120140" y="788670"/>
                </a:cubicBezTo>
                <a:lnTo>
                  <a:pt x="788670" y="788670"/>
                </a:lnTo>
                <a:lnTo>
                  <a:pt x="788670" y="1120140"/>
                </a:lnTo>
                <a:cubicBezTo>
                  <a:pt x="788670" y="1204308"/>
                  <a:pt x="720438" y="1272540"/>
                  <a:pt x="636270" y="1272540"/>
                </a:cubicBezTo>
                <a:cubicBezTo>
                  <a:pt x="552102" y="1272540"/>
                  <a:pt x="483870" y="1204308"/>
                  <a:pt x="483870" y="1120140"/>
                </a:cubicBezTo>
                <a:lnTo>
                  <a:pt x="483870" y="788670"/>
                </a:lnTo>
                <a:lnTo>
                  <a:pt x="152400" y="788670"/>
                </a:lnTo>
                <a:cubicBezTo>
                  <a:pt x="68232" y="788670"/>
                  <a:pt x="0" y="720438"/>
                  <a:pt x="0" y="63627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  <a:alpha val="13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891754" y="3356229"/>
            <a:ext cx="2418080" cy="2418080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 flipH="1">
            <a:off x="7399130" y="4278210"/>
            <a:ext cx="1186817" cy="1186817"/>
          </a:xfrm>
          <a:prstGeom prst="roundRect">
            <a:avLst>
              <a:gd name="adj" fmla="val 92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H="1">
            <a:off x="9732194" y="1864462"/>
            <a:ext cx="1186817" cy="1186817"/>
          </a:xfrm>
          <a:prstGeom prst="roundRect">
            <a:avLst>
              <a:gd name="adj" fmla="val 9269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10093521" y="2247462"/>
            <a:ext cx="464163" cy="420817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7775115" y="4661209"/>
            <a:ext cx="434846" cy="4208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/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036059" y="1574494"/>
            <a:ext cx="2418080" cy="2418080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3.JS 事件示例</a:t>
            </a:r>
            <a:endParaRPr kumimoji="1"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72FF78B-9C12-64AD-F699-0E19C9F8E7DB}"/>
              </a:ext>
            </a:extLst>
          </p:cNvPr>
          <p:cNvSpPr txBox="1"/>
          <p:nvPr/>
        </p:nvSpPr>
        <p:spPr>
          <a:xfrm>
            <a:off x="941688" y="2994089"/>
            <a:ext cx="5650208" cy="33239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r>
              <a:rPr lang="zh-CN" altLang="en-US" sz="1400" dirty="0"/>
              <a:t>&lt;body&gt;</a:t>
            </a:r>
          </a:p>
          <a:p>
            <a:r>
              <a:rPr lang="zh-CN" altLang="en-US" sz="1400" dirty="0"/>
              <a:t>    &lt;input type="text" onkeydown="myEvent()"&gt;</a:t>
            </a:r>
          </a:p>
          <a:p>
            <a:r>
              <a:rPr lang="zh-CN" altLang="en-US" sz="1400" dirty="0"/>
              <a:t>    &lt;script&gt;</a:t>
            </a:r>
          </a:p>
          <a:p>
            <a:r>
              <a:rPr lang="zh-CN" altLang="en-US" sz="1400" dirty="0"/>
              <a:t>        function myEvent() {</a:t>
            </a:r>
          </a:p>
          <a:p>
            <a:r>
              <a:rPr lang="zh-CN" altLang="en-US" sz="1400" dirty="0"/>
              <a:t>            alert("您按下了键盘上的某个按钮");</a:t>
            </a:r>
          </a:p>
          <a:p>
            <a:r>
              <a:rPr lang="zh-CN" altLang="en-US" sz="1400" dirty="0"/>
              <a:t>        }</a:t>
            </a:r>
          </a:p>
          <a:p>
            <a:r>
              <a:rPr lang="zh-CN" altLang="en-US" sz="1400" dirty="0"/>
              <a:t>    &lt;/script&gt;</a:t>
            </a:r>
          </a:p>
          <a:p>
            <a:r>
              <a:rPr lang="zh-CN" altLang="en-US" sz="1400" dirty="0"/>
              <a:t>&lt;/body&gt;</a:t>
            </a:r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892632" y="1597668"/>
            <a:ext cx="8224242" cy="4733683"/>
          </a:xfrm>
          <a:prstGeom prst="roundRect">
            <a:avLst>
              <a:gd name="adj" fmla="val 3967"/>
            </a:avLst>
          </a:prstGeom>
          <a:solidFill>
            <a:schemeClr val="bg1"/>
          </a:solidFill>
          <a:ln w="28575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164972" y="2169516"/>
            <a:ext cx="7679562" cy="256729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onkeyup 事件
onkeyup 事件是指当用户按下键盘上的某个按键并将其释放（即按下并松开某个按键）时触发的事件，示例代码如下：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601420" y="1198870"/>
            <a:ext cx="806664" cy="806664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695394" y="1371133"/>
            <a:ext cx="618717" cy="46224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>
            <a:off x="9932794" y="6081757"/>
            <a:ext cx="366574" cy="366574"/>
          </a:xfrm>
          <a:custGeom>
            <a:avLst/>
            <a:gdLst>
              <a:gd name="connsiteX0" fmla="*/ 0 w 1272540"/>
              <a:gd name="connsiteY0" fmla="*/ 636270 h 1272540"/>
              <a:gd name="connsiteX1" fmla="*/ 152400 w 1272540"/>
              <a:gd name="connsiteY1" fmla="*/ 483870 h 1272540"/>
              <a:gd name="connsiteX2" fmla="*/ 483870 w 1272540"/>
              <a:gd name="connsiteY2" fmla="*/ 483870 h 1272540"/>
              <a:gd name="connsiteX3" fmla="*/ 483870 w 1272540"/>
              <a:gd name="connsiteY3" fmla="*/ 152400 h 1272540"/>
              <a:gd name="connsiteX4" fmla="*/ 636270 w 1272540"/>
              <a:gd name="connsiteY4" fmla="*/ 0 h 1272540"/>
              <a:gd name="connsiteX5" fmla="*/ 788670 w 1272540"/>
              <a:gd name="connsiteY5" fmla="*/ 152400 h 1272540"/>
              <a:gd name="connsiteX6" fmla="*/ 788670 w 1272540"/>
              <a:gd name="connsiteY6" fmla="*/ 483870 h 1272540"/>
              <a:gd name="connsiteX7" fmla="*/ 1120140 w 1272540"/>
              <a:gd name="connsiteY7" fmla="*/ 483870 h 1272540"/>
              <a:gd name="connsiteX8" fmla="*/ 1272540 w 1272540"/>
              <a:gd name="connsiteY8" fmla="*/ 636270 h 1272540"/>
              <a:gd name="connsiteX9" fmla="*/ 1120140 w 1272540"/>
              <a:gd name="connsiteY9" fmla="*/ 788670 h 1272540"/>
              <a:gd name="connsiteX10" fmla="*/ 788670 w 1272540"/>
              <a:gd name="connsiteY10" fmla="*/ 788670 h 1272540"/>
              <a:gd name="connsiteX11" fmla="*/ 788670 w 1272540"/>
              <a:gd name="connsiteY11" fmla="*/ 1120140 h 1272540"/>
              <a:gd name="connsiteX12" fmla="*/ 636270 w 1272540"/>
              <a:gd name="connsiteY12" fmla="*/ 1272540 h 1272540"/>
              <a:gd name="connsiteX13" fmla="*/ 483870 w 1272540"/>
              <a:gd name="connsiteY13" fmla="*/ 1120140 h 1272540"/>
              <a:gd name="connsiteX14" fmla="*/ 483870 w 1272540"/>
              <a:gd name="connsiteY14" fmla="*/ 788670 h 1272540"/>
              <a:gd name="connsiteX15" fmla="*/ 152400 w 1272540"/>
              <a:gd name="connsiteY15" fmla="*/ 788670 h 1272540"/>
              <a:gd name="connsiteX16" fmla="*/ 0 w 1272540"/>
              <a:gd name="connsiteY16" fmla="*/ 636270 h 1272540"/>
            </a:gdLst>
            <a:ahLst/>
            <a:cxnLst/>
            <a:rect l="l" t="t" r="r" b="b"/>
            <a:pathLst>
              <a:path w="1272540" h="1272540">
                <a:moveTo>
                  <a:pt x="0" y="636270"/>
                </a:moveTo>
                <a:cubicBezTo>
                  <a:pt x="0" y="552102"/>
                  <a:pt x="68232" y="483870"/>
                  <a:pt x="152400" y="483870"/>
                </a:cubicBezTo>
                <a:lnTo>
                  <a:pt x="483870" y="483870"/>
                </a:lnTo>
                <a:lnTo>
                  <a:pt x="483870" y="152400"/>
                </a:lnTo>
                <a:cubicBezTo>
                  <a:pt x="483870" y="68232"/>
                  <a:pt x="552102" y="0"/>
                  <a:pt x="636270" y="0"/>
                </a:cubicBezTo>
                <a:cubicBezTo>
                  <a:pt x="720438" y="0"/>
                  <a:pt x="788670" y="68232"/>
                  <a:pt x="788670" y="152400"/>
                </a:cubicBezTo>
                <a:lnTo>
                  <a:pt x="788670" y="483870"/>
                </a:lnTo>
                <a:lnTo>
                  <a:pt x="1120140" y="483870"/>
                </a:lnTo>
                <a:cubicBezTo>
                  <a:pt x="1204308" y="483870"/>
                  <a:pt x="1272540" y="552102"/>
                  <a:pt x="1272540" y="636270"/>
                </a:cubicBezTo>
                <a:cubicBezTo>
                  <a:pt x="1272540" y="720438"/>
                  <a:pt x="1204308" y="788670"/>
                  <a:pt x="1120140" y="788670"/>
                </a:cubicBezTo>
                <a:lnTo>
                  <a:pt x="788670" y="788670"/>
                </a:lnTo>
                <a:lnTo>
                  <a:pt x="788670" y="1120140"/>
                </a:lnTo>
                <a:cubicBezTo>
                  <a:pt x="788670" y="1204308"/>
                  <a:pt x="720438" y="1272540"/>
                  <a:pt x="636270" y="1272540"/>
                </a:cubicBezTo>
                <a:cubicBezTo>
                  <a:pt x="552102" y="1272540"/>
                  <a:pt x="483870" y="1204308"/>
                  <a:pt x="483870" y="1120140"/>
                </a:cubicBezTo>
                <a:lnTo>
                  <a:pt x="483870" y="788670"/>
                </a:lnTo>
                <a:lnTo>
                  <a:pt x="152400" y="788670"/>
                </a:lnTo>
                <a:cubicBezTo>
                  <a:pt x="68232" y="788670"/>
                  <a:pt x="0" y="720438"/>
                  <a:pt x="0" y="636270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3.JS 事件示例</a:t>
            </a:r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8A1A1D5-F4E6-3101-7B68-E2C82CB0F781}"/>
              </a:ext>
            </a:extLst>
          </p:cNvPr>
          <p:cNvSpPr txBox="1"/>
          <p:nvPr/>
        </p:nvSpPr>
        <p:spPr>
          <a:xfrm>
            <a:off x="2951930" y="2833032"/>
            <a:ext cx="6105644" cy="33239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&lt;!DOCTYPE html&gt;</a:t>
            </a:r>
          </a:p>
          <a:p>
            <a:r>
              <a:rPr lang="zh-CN" altLang="en-US" sz="1400" dirty="0"/>
              <a:t>&lt;html lang="en"&gt;</a:t>
            </a:r>
          </a:p>
          <a:p>
            <a:r>
              <a:rPr lang="zh-CN" altLang="en-US" sz="1400" dirty="0"/>
              <a:t>&lt;head&gt;</a:t>
            </a:r>
          </a:p>
          <a:p>
            <a:r>
              <a:rPr lang="zh-CN" altLang="en-US" sz="1400" dirty="0"/>
              <a:t>    &lt;meta charset="UTF-8"&gt;</a:t>
            </a:r>
          </a:p>
          <a:p>
            <a:r>
              <a:rPr lang="zh-CN" altLang="en-US" sz="1400" dirty="0"/>
              <a:t>    &lt;title&gt;JavaScript&lt;/title&gt;</a:t>
            </a:r>
          </a:p>
          <a:p>
            <a:r>
              <a:rPr lang="zh-CN" altLang="en-US" sz="1400" dirty="0"/>
              <a:t>&lt;/head&gt;</a:t>
            </a:r>
          </a:p>
          <a:p>
            <a:r>
              <a:rPr lang="zh-CN" altLang="en-US" sz="1400" dirty="0"/>
              <a:t>&lt;body&gt;</a:t>
            </a:r>
          </a:p>
          <a:p>
            <a:r>
              <a:rPr lang="zh-CN" altLang="en-US" sz="1400" dirty="0"/>
              <a:t>    &lt;input type="text" onkeyup="myEvent()"&gt;</a:t>
            </a:r>
          </a:p>
          <a:p>
            <a:r>
              <a:rPr lang="zh-CN" altLang="en-US" sz="1400" dirty="0"/>
              <a:t>    &lt;script&gt;</a:t>
            </a:r>
          </a:p>
          <a:p>
            <a:r>
              <a:rPr lang="zh-CN" altLang="en-US" sz="1400" dirty="0"/>
              <a:t>        function myEvent() {</a:t>
            </a:r>
          </a:p>
          <a:p>
            <a:r>
              <a:rPr lang="zh-CN" altLang="en-US" sz="1400" dirty="0"/>
              <a:t>            alert("您按下了键盘上的某个按钮，并将其释放了");</a:t>
            </a:r>
          </a:p>
          <a:p>
            <a:r>
              <a:rPr lang="zh-CN" altLang="en-US" sz="1400" dirty="0"/>
              <a:t>        }</a:t>
            </a:r>
          </a:p>
          <a:p>
            <a:r>
              <a:rPr lang="zh-CN" altLang="en-US" sz="1400" dirty="0"/>
              <a:t>    &lt;/script&gt;</a:t>
            </a:r>
          </a:p>
          <a:p>
            <a:r>
              <a:rPr lang="zh-CN" altLang="en-US" sz="1400" dirty="0"/>
              <a:t>&lt;/body&gt;</a:t>
            </a:r>
          </a:p>
          <a:p>
            <a:r>
              <a:rPr lang="zh-CN" altLang="en-US" sz="1400" dirty="0"/>
              <a:t>&lt;/html&gt;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操作步骤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FEAC793-87C3-96C6-0A79-C98E5AD265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236690" y="1640535"/>
            <a:ext cx="6280829" cy="170273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demo_1.html代码如下：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1223019" y="1513597"/>
            <a:ext cx="570454" cy="564748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1、 创建web页面并引入Echarts（参考项目六）</a:t>
            </a:r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75B4FF-7392-ACED-9AB0-75F8F9F44A90}"/>
              </a:ext>
            </a:extLst>
          </p:cNvPr>
          <p:cNvSpPr txBox="1"/>
          <p:nvPr/>
        </p:nvSpPr>
        <p:spPr>
          <a:xfrm>
            <a:off x="6456269" y="1640535"/>
            <a:ext cx="5003156" cy="461664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// 指定图表的配置项和数据</a:t>
            </a:r>
          </a:p>
          <a:p>
            <a:r>
              <a:rPr lang="zh-CN" altLang="en-US" sz="1400" dirty="0"/>
              <a:t>       var option = {</a:t>
            </a:r>
          </a:p>
          <a:p>
            <a:r>
              <a:rPr lang="zh-CN" altLang="en-US" sz="1400" dirty="0"/>
              <a:t>         xAxis: {</a:t>
            </a:r>
          </a:p>
          <a:p>
            <a:r>
              <a:rPr lang="zh-CN" altLang="en-US" sz="1400" dirty="0"/>
              <a:t>           data: ['衬衫', '羊毛衫', '雪纺衫', '裤子', '高跟鞋', '袜子']</a:t>
            </a:r>
          </a:p>
          <a:p>
            <a:r>
              <a:rPr lang="zh-CN" altLang="en-US" sz="1400" dirty="0"/>
              <a:t>         },</a:t>
            </a:r>
          </a:p>
          <a:p>
            <a:r>
              <a:rPr lang="zh-CN" altLang="en-US" sz="1400" dirty="0"/>
              <a:t>         yAxis: {},</a:t>
            </a:r>
          </a:p>
          <a:p>
            <a:r>
              <a:rPr lang="zh-CN" altLang="en-US" sz="1400" dirty="0"/>
              <a:t>         series: [</a:t>
            </a:r>
          </a:p>
          <a:p>
            <a:r>
              <a:rPr lang="zh-CN" altLang="en-US" sz="1400" dirty="0"/>
              <a:t>           {</a:t>
            </a:r>
          </a:p>
          <a:p>
            <a:r>
              <a:rPr lang="zh-CN" altLang="en-US" sz="1400" dirty="0"/>
              <a:t>             name: '销量',</a:t>
            </a:r>
          </a:p>
          <a:p>
            <a:r>
              <a:rPr lang="zh-CN" altLang="en-US" sz="1400" dirty="0"/>
              <a:t>             type: 'bar',</a:t>
            </a:r>
          </a:p>
          <a:p>
            <a:r>
              <a:rPr lang="zh-CN" altLang="en-US" sz="1400" dirty="0"/>
              <a:t>             data: [5, 20, 36, 10, 10, 20]</a:t>
            </a:r>
          </a:p>
          <a:p>
            <a:r>
              <a:rPr lang="zh-CN" altLang="en-US" sz="1400" dirty="0"/>
              <a:t>           }</a:t>
            </a:r>
          </a:p>
          <a:p>
            <a:r>
              <a:rPr lang="zh-CN" altLang="en-US" sz="1400" dirty="0"/>
              <a:t>         ]</a:t>
            </a:r>
          </a:p>
          <a:p>
            <a:r>
              <a:rPr lang="zh-CN" altLang="en-US" sz="1400" dirty="0"/>
              <a:t>       };</a:t>
            </a:r>
          </a:p>
          <a:p>
            <a:r>
              <a:rPr lang="zh-CN" altLang="en-US" sz="1400" dirty="0"/>
              <a:t>       // 使用刚指定的配置项和数据显示图表。</a:t>
            </a:r>
          </a:p>
          <a:p>
            <a:r>
              <a:rPr lang="zh-CN" altLang="en-US" sz="1400" dirty="0"/>
              <a:t>       myChart.setOption(option);   </a:t>
            </a:r>
          </a:p>
          <a:p>
            <a:r>
              <a:rPr lang="zh-CN" altLang="en-US" sz="1400" dirty="0"/>
              <a:t>   	// 待步骤2补充交互事件</a:t>
            </a:r>
          </a:p>
          <a:p>
            <a:r>
              <a:rPr lang="zh-CN" altLang="en-US" sz="1400" dirty="0"/>
              <a:t>     &lt;/script&gt;</a:t>
            </a:r>
          </a:p>
          <a:p>
            <a:r>
              <a:rPr lang="zh-CN" altLang="en-US" sz="1400" dirty="0"/>
              <a:t>   &lt;/body&gt;</a:t>
            </a:r>
          </a:p>
          <a:p>
            <a:r>
              <a:rPr lang="zh-CN" altLang="en-US" sz="1400" dirty="0"/>
              <a:t>   </a:t>
            </a:r>
          </a:p>
          <a:p>
            <a:r>
              <a:rPr lang="zh-CN" altLang="en-US" sz="1400" dirty="0"/>
              <a:t>   &lt;/html&gt;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D944A99-6AC4-D26E-92DD-64803780A86C}"/>
              </a:ext>
            </a:extLst>
          </p:cNvPr>
          <p:cNvSpPr txBox="1"/>
          <p:nvPr/>
        </p:nvSpPr>
        <p:spPr>
          <a:xfrm>
            <a:off x="794701" y="2488832"/>
            <a:ext cx="5395927" cy="375487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 &lt;!DOCTYPE html&gt;</a:t>
            </a:r>
          </a:p>
          <a:p>
            <a:r>
              <a:rPr lang="zh-CN" altLang="en-US" sz="1400" dirty="0"/>
              <a:t>   &lt;html&gt;</a:t>
            </a:r>
          </a:p>
          <a:p>
            <a:r>
              <a:rPr lang="zh-CN" altLang="en-US" sz="1400" dirty="0"/>
              <a:t>   </a:t>
            </a:r>
          </a:p>
          <a:p>
            <a:r>
              <a:rPr lang="zh-CN" altLang="en-US" sz="1400" dirty="0"/>
              <a:t>   &lt;head&gt;</a:t>
            </a:r>
          </a:p>
          <a:p>
            <a:r>
              <a:rPr lang="zh-CN" altLang="en-US" sz="1400" dirty="0"/>
              <a:t>     &lt;meta charset="utf-8" /&gt;</a:t>
            </a:r>
          </a:p>
          <a:p>
            <a:r>
              <a:rPr lang="zh-CN" altLang="en-US" sz="1400" dirty="0"/>
              <a:t>     &lt;title&gt;ECharts&lt;/title&gt;</a:t>
            </a:r>
          </a:p>
          <a:p>
            <a:r>
              <a:rPr lang="zh-CN" altLang="en-US" sz="1400" dirty="0"/>
              <a:t>     &lt;!-- 引入刚刚下载的 ECharts 文件 --&gt;</a:t>
            </a:r>
          </a:p>
          <a:p>
            <a:r>
              <a:rPr lang="zh-CN" altLang="en-US" sz="1400" dirty="0"/>
              <a:t>     &lt;script src="echarts.js"&gt;&lt;/script&gt;</a:t>
            </a:r>
          </a:p>
          <a:p>
            <a:r>
              <a:rPr lang="zh-CN" altLang="en-US" sz="1400" dirty="0"/>
              <a:t>   &lt;/head&gt;</a:t>
            </a:r>
          </a:p>
          <a:p>
            <a:r>
              <a:rPr lang="zh-CN" altLang="en-US" sz="1400" dirty="0"/>
              <a:t>   </a:t>
            </a:r>
          </a:p>
          <a:p>
            <a:r>
              <a:rPr lang="zh-CN" altLang="en-US" sz="1400" dirty="0"/>
              <a:t>   &lt;body&gt;</a:t>
            </a:r>
          </a:p>
          <a:p>
            <a:r>
              <a:rPr lang="zh-CN" altLang="en-US" sz="1400" dirty="0"/>
              <a:t>     &lt;!-- 为 ECharts 准备一个定义了宽高的 DOM --&gt;</a:t>
            </a:r>
          </a:p>
          <a:p>
            <a:r>
              <a:rPr lang="zh-CN" altLang="en-US" sz="1400" dirty="0"/>
              <a:t>     &lt;div id="main" style="width: 600px;height:400px;"&gt;&lt;/div&gt;</a:t>
            </a:r>
          </a:p>
          <a:p>
            <a:r>
              <a:rPr lang="zh-CN" altLang="en-US" sz="1400" dirty="0"/>
              <a:t>     &lt;script type="text/javascript"&gt;</a:t>
            </a:r>
          </a:p>
          <a:p>
            <a:r>
              <a:rPr lang="zh-CN" altLang="en-US" sz="1400" dirty="0"/>
              <a:t>       // 基于准备好的dom，初始化ECharts实例</a:t>
            </a:r>
          </a:p>
          <a:p>
            <a:r>
              <a:rPr lang="zh-CN" altLang="en-US" sz="1400" dirty="0"/>
              <a:t>       var myChart = echarts.init(document.getElementById('main'));</a:t>
            </a:r>
          </a:p>
          <a:p>
            <a:r>
              <a:rPr lang="zh-CN" altLang="en-US" sz="1400" dirty="0"/>
              <a:t> 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031554" y="1386685"/>
            <a:ext cx="4859960" cy="1716237"/>
          </a:xfrm>
          <a:prstGeom prst="roundRect">
            <a:avLst>
              <a:gd name="adj" fmla="val 3293"/>
            </a:avLst>
          </a:prstGeom>
          <a:solidFill>
            <a:schemeClr val="bg1"/>
          </a:solidFill>
          <a:ln w="12700" cap="flat">
            <a:noFill/>
            <a:miter/>
          </a:ln>
          <a:effectLst>
            <a:outerShdw blurRad="63500" sx="102000" sy="102000" algn="ctr" rotWithShape="0">
              <a:schemeClr val="bg1">
                <a:lumMod val="85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204217" y="1893351"/>
            <a:ext cx="4548401" cy="139583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在步骤1的柱状图基础上加入以下事件处理js代码，实现点击柱状图后调转到相应的百度搜索页面</a:t>
            </a:r>
            <a:endParaRPr kumimoji="1" lang="zh-CN" altLang="en-US" dirty="0"/>
          </a:p>
        </p:txBody>
      </p:sp>
      <p:cxnSp>
        <p:nvCxnSpPr>
          <p:cNvPr id="7" name="标题 1"/>
          <p:cNvCxnSpPr/>
          <p:nvPr/>
        </p:nvCxnSpPr>
        <p:spPr>
          <a:xfrm>
            <a:off x="1204217" y="2708738"/>
            <a:ext cx="3702796" cy="0"/>
          </a:xfrm>
          <a:prstGeom prst="line">
            <a:avLst/>
          </a:prstGeom>
          <a:noFill/>
          <a:ln w="15716" cap="sq">
            <a:solidFill>
              <a:schemeClr val="bg1">
                <a:lumMod val="85000"/>
              </a:schemeClr>
            </a:solidFill>
            <a:miter/>
          </a:ln>
        </p:spPr>
      </p:cxnSp>
      <p:cxnSp>
        <p:nvCxnSpPr>
          <p:cNvPr id="8" name="标题 1"/>
          <p:cNvCxnSpPr/>
          <p:nvPr/>
        </p:nvCxnSpPr>
        <p:spPr>
          <a:xfrm>
            <a:off x="4907013" y="2708738"/>
            <a:ext cx="307072" cy="0"/>
          </a:xfrm>
          <a:prstGeom prst="line">
            <a:avLst/>
          </a:prstGeom>
          <a:noFill/>
          <a:ln w="44005" cap="sq">
            <a:solidFill>
              <a:schemeClr val="accent1"/>
            </a:solidFill>
            <a:miter/>
          </a:ln>
        </p:spPr>
      </p:cxnSp>
      <p:grpSp>
        <p:nvGrpSpPr>
          <p:cNvPr id="9" name="组合 8"/>
          <p:cNvGrpSpPr/>
          <p:nvPr/>
        </p:nvGrpSpPr>
        <p:grpSpPr>
          <a:xfrm>
            <a:off x="1294869" y="1197129"/>
            <a:ext cx="605419" cy="605419"/>
            <a:chOff x="2777614" y="1157766"/>
            <a:chExt cx="605419" cy="605419"/>
          </a:xfrm>
        </p:grpSpPr>
        <p:sp>
          <p:nvSpPr>
            <p:cNvPr id="10" name="标题 1"/>
            <p:cNvSpPr txBox="1"/>
            <p:nvPr/>
          </p:nvSpPr>
          <p:spPr>
            <a:xfrm>
              <a:off x="2777614" y="1157766"/>
              <a:ext cx="605419" cy="605419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2923949" y="1318704"/>
              <a:ext cx="312751" cy="283544"/>
            </a:xfrm>
            <a:custGeom>
              <a:avLst/>
              <a:gdLst>
                <a:gd name="connsiteX0" fmla="*/ 351048 w 1543905"/>
                <a:gd name="connsiteY0" fmla="*/ 523317 h 1399728"/>
                <a:gd name="connsiteX1" fmla="*/ 351048 w 1543905"/>
                <a:gd name="connsiteY1" fmla="*/ 523317 h 1399728"/>
                <a:gd name="connsiteX2" fmla="*/ 351420 w 1543905"/>
                <a:gd name="connsiteY2" fmla="*/ 523503 h 1399728"/>
                <a:gd name="connsiteX3" fmla="*/ 351420 w 1543905"/>
                <a:gd name="connsiteY3" fmla="*/ 1020031 h 1399728"/>
                <a:gd name="connsiteX4" fmla="*/ 351048 w 1543905"/>
                <a:gd name="connsiteY4" fmla="*/ 1020403 h 1399728"/>
                <a:gd name="connsiteX5" fmla="*/ 163525 w 1543905"/>
                <a:gd name="connsiteY5" fmla="*/ 1020403 h 1399728"/>
                <a:gd name="connsiteX6" fmla="*/ 163153 w 1543905"/>
                <a:gd name="connsiteY6" fmla="*/ 1020031 h 1399728"/>
                <a:gd name="connsiteX7" fmla="*/ 163153 w 1543905"/>
                <a:gd name="connsiteY7" fmla="*/ 523503 h 1399728"/>
                <a:gd name="connsiteX8" fmla="*/ 163153 w 1543905"/>
                <a:gd name="connsiteY8" fmla="*/ 523317 h 1399728"/>
                <a:gd name="connsiteX9" fmla="*/ 163339 w 1543905"/>
                <a:gd name="connsiteY9" fmla="*/ 523131 h 1399728"/>
                <a:gd name="connsiteX10" fmla="*/ 351048 w 1543905"/>
                <a:gd name="connsiteY10" fmla="*/ 523131 h 1399728"/>
                <a:gd name="connsiteX11" fmla="*/ 351048 w 1543905"/>
                <a:gd name="connsiteY11" fmla="*/ 411696 h 1399728"/>
                <a:gd name="connsiteX12" fmla="*/ 163339 w 1543905"/>
                <a:gd name="connsiteY12" fmla="*/ 411696 h 1399728"/>
                <a:gd name="connsiteX13" fmla="*/ 51346 w 1543905"/>
                <a:gd name="connsiteY13" fmla="*/ 523689 h 1399728"/>
                <a:gd name="connsiteX14" fmla="*/ 51346 w 1543905"/>
                <a:gd name="connsiteY14" fmla="*/ 1020217 h 1399728"/>
                <a:gd name="connsiteX15" fmla="*/ 163339 w 1543905"/>
                <a:gd name="connsiteY15" fmla="*/ 1132210 h 1399728"/>
                <a:gd name="connsiteX16" fmla="*/ 351048 w 1543905"/>
                <a:gd name="connsiteY16" fmla="*/ 1132210 h 1399728"/>
                <a:gd name="connsiteX17" fmla="*/ 463042 w 1543905"/>
                <a:gd name="connsiteY17" fmla="*/ 1020217 h 1399728"/>
                <a:gd name="connsiteX18" fmla="*/ 463042 w 1543905"/>
                <a:gd name="connsiteY18" fmla="*/ 523503 h 1399728"/>
                <a:gd name="connsiteX19" fmla="*/ 351048 w 1543905"/>
                <a:gd name="connsiteY19" fmla="*/ 411696 h 1399728"/>
                <a:gd name="connsiteX20" fmla="*/ 865808 w 1543905"/>
                <a:gd name="connsiteY20" fmla="*/ 111621 h 1399728"/>
                <a:gd name="connsiteX21" fmla="*/ 866180 w 1543905"/>
                <a:gd name="connsiteY21" fmla="*/ 111807 h 1399728"/>
                <a:gd name="connsiteX22" fmla="*/ 866180 w 1543905"/>
                <a:gd name="connsiteY22" fmla="*/ 1020031 h 1399728"/>
                <a:gd name="connsiteX23" fmla="*/ 865808 w 1543905"/>
                <a:gd name="connsiteY23" fmla="*/ 1020403 h 1399728"/>
                <a:gd name="connsiteX24" fmla="*/ 678284 w 1543905"/>
                <a:gd name="connsiteY24" fmla="*/ 1020403 h 1399728"/>
                <a:gd name="connsiteX25" fmla="*/ 677912 w 1543905"/>
                <a:gd name="connsiteY25" fmla="*/ 1020031 h 1399728"/>
                <a:gd name="connsiteX26" fmla="*/ 677912 w 1543905"/>
                <a:gd name="connsiteY26" fmla="*/ 111993 h 1399728"/>
                <a:gd name="connsiteX27" fmla="*/ 677912 w 1543905"/>
                <a:gd name="connsiteY27" fmla="*/ 111807 h 1399728"/>
                <a:gd name="connsiteX28" fmla="*/ 678098 w 1543905"/>
                <a:gd name="connsiteY28" fmla="*/ 111621 h 1399728"/>
                <a:gd name="connsiteX29" fmla="*/ 865808 w 1543905"/>
                <a:gd name="connsiteY29" fmla="*/ 111621 h 1399728"/>
                <a:gd name="connsiteX30" fmla="*/ 865808 w 1543905"/>
                <a:gd name="connsiteY30" fmla="*/ 0 h 1399728"/>
                <a:gd name="connsiteX31" fmla="*/ 677912 w 1543905"/>
                <a:gd name="connsiteY31" fmla="*/ 0 h 1399728"/>
                <a:gd name="connsiteX32" fmla="*/ 565919 w 1543905"/>
                <a:gd name="connsiteY32" fmla="*/ 111993 h 1399728"/>
                <a:gd name="connsiteX33" fmla="*/ 565919 w 1543905"/>
                <a:gd name="connsiteY33" fmla="*/ 1020217 h 1399728"/>
                <a:gd name="connsiteX34" fmla="*/ 677912 w 1543905"/>
                <a:gd name="connsiteY34" fmla="*/ 1132210 h 1399728"/>
                <a:gd name="connsiteX35" fmla="*/ 865622 w 1543905"/>
                <a:gd name="connsiteY35" fmla="*/ 1132210 h 1399728"/>
                <a:gd name="connsiteX36" fmla="*/ 977615 w 1543905"/>
                <a:gd name="connsiteY36" fmla="*/ 1020217 h 1399728"/>
                <a:gd name="connsiteX37" fmla="*/ 977615 w 1543905"/>
                <a:gd name="connsiteY37" fmla="*/ 111993 h 1399728"/>
                <a:gd name="connsiteX38" fmla="*/ 865808 w 1543905"/>
                <a:gd name="connsiteY38" fmla="*/ 0 h 1399728"/>
                <a:gd name="connsiteX39" fmla="*/ 1380381 w 1543905"/>
                <a:gd name="connsiteY39" fmla="*/ 729072 h 1399728"/>
                <a:gd name="connsiteX40" fmla="*/ 1380753 w 1543905"/>
                <a:gd name="connsiteY40" fmla="*/ 729258 h 1399728"/>
                <a:gd name="connsiteX41" fmla="*/ 1380753 w 1543905"/>
                <a:gd name="connsiteY41" fmla="*/ 1020031 h 1399728"/>
                <a:gd name="connsiteX42" fmla="*/ 1380381 w 1543905"/>
                <a:gd name="connsiteY42" fmla="*/ 1020403 h 1399728"/>
                <a:gd name="connsiteX43" fmla="*/ 1192858 w 1543905"/>
                <a:gd name="connsiteY43" fmla="*/ 1020403 h 1399728"/>
                <a:gd name="connsiteX44" fmla="*/ 1192485 w 1543905"/>
                <a:gd name="connsiteY44" fmla="*/ 1020031 h 1399728"/>
                <a:gd name="connsiteX45" fmla="*/ 1192485 w 1543905"/>
                <a:gd name="connsiteY45" fmla="*/ 729444 h 1399728"/>
                <a:gd name="connsiteX46" fmla="*/ 1192485 w 1543905"/>
                <a:gd name="connsiteY46" fmla="*/ 729258 h 1399728"/>
                <a:gd name="connsiteX47" fmla="*/ 1192671 w 1543905"/>
                <a:gd name="connsiteY47" fmla="*/ 729072 h 1399728"/>
                <a:gd name="connsiteX48" fmla="*/ 1380381 w 1543905"/>
                <a:gd name="connsiteY48" fmla="*/ 729072 h 1399728"/>
                <a:gd name="connsiteX49" fmla="*/ 1380381 w 1543905"/>
                <a:gd name="connsiteY49" fmla="*/ 617451 h 1399728"/>
                <a:gd name="connsiteX50" fmla="*/ 1192671 w 1543905"/>
                <a:gd name="connsiteY50" fmla="*/ 617451 h 1399728"/>
                <a:gd name="connsiteX51" fmla="*/ 1080678 w 1543905"/>
                <a:gd name="connsiteY51" fmla="*/ 729444 h 1399728"/>
                <a:gd name="connsiteX52" fmla="*/ 1080678 w 1543905"/>
                <a:gd name="connsiteY52" fmla="*/ 1020031 h 1399728"/>
                <a:gd name="connsiteX53" fmla="*/ 1192671 w 1543905"/>
                <a:gd name="connsiteY53" fmla="*/ 1132024 h 1399728"/>
                <a:gd name="connsiteX54" fmla="*/ 1380381 w 1543905"/>
                <a:gd name="connsiteY54" fmla="*/ 1132024 h 1399728"/>
                <a:gd name="connsiteX55" fmla="*/ 1492374 w 1543905"/>
                <a:gd name="connsiteY55" fmla="*/ 1020031 h 1399728"/>
                <a:gd name="connsiteX56" fmla="*/ 1492374 w 1543905"/>
                <a:gd name="connsiteY56" fmla="*/ 729444 h 1399728"/>
                <a:gd name="connsiteX57" fmla="*/ 1380381 w 1543905"/>
                <a:gd name="connsiteY57" fmla="*/ 617451 h 1399728"/>
                <a:gd name="connsiteX58" fmla="*/ 1481956 w 1543905"/>
                <a:gd name="connsiteY58" fmla="*/ 1276201 h 1399728"/>
                <a:gd name="connsiteX59" fmla="*/ 61764 w 1543905"/>
                <a:gd name="connsiteY59" fmla="*/ 1276201 h 1399728"/>
                <a:gd name="connsiteX60" fmla="*/ 0 w 1543905"/>
                <a:gd name="connsiteY60" fmla="*/ 1337965 h 1399728"/>
                <a:gd name="connsiteX61" fmla="*/ 61764 w 1543905"/>
                <a:gd name="connsiteY61" fmla="*/ 1399729 h 1399728"/>
                <a:gd name="connsiteX62" fmla="*/ 1482142 w 1543905"/>
                <a:gd name="connsiteY62" fmla="*/ 1399729 h 1399728"/>
                <a:gd name="connsiteX63" fmla="*/ 1543906 w 1543905"/>
                <a:gd name="connsiteY63" fmla="*/ 1337965 h 1399728"/>
                <a:gd name="connsiteX64" fmla="*/ 1481956 w 1543905"/>
                <a:gd name="connsiteY64" fmla="*/ 1276201 h 1399728"/>
              </a:gdLst>
              <a:ahLst/>
              <a:cxnLst/>
              <a:rect l="l" t="t" r="r" b="b"/>
              <a:pathLst>
                <a:path w="1543905" h="1399728">
                  <a:moveTo>
                    <a:pt x="351048" y="523317"/>
                  </a:moveTo>
                  <a:cubicBezTo>
                    <a:pt x="351234" y="523317"/>
                    <a:pt x="351234" y="523317"/>
                    <a:pt x="351048" y="523317"/>
                  </a:cubicBezTo>
                  <a:cubicBezTo>
                    <a:pt x="351234" y="523317"/>
                    <a:pt x="351420" y="523503"/>
                    <a:pt x="351420" y="523503"/>
                  </a:cubicBezTo>
                  <a:lnTo>
                    <a:pt x="351420" y="1020031"/>
                  </a:lnTo>
                  <a:lnTo>
                    <a:pt x="351048" y="1020403"/>
                  </a:lnTo>
                  <a:lnTo>
                    <a:pt x="163525" y="1020403"/>
                  </a:lnTo>
                  <a:lnTo>
                    <a:pt x="163153" y="1020031"/>
                  </a:lnTo>
                  <a:lnTo>
                    <a:pt x="163153" y="523503"/>
                  </a:lnTo>
                  <a:lnTo>
                    <a:pt x="163153" y="523317"/>
                  </a:lnTo>
                  <a:lnTo>
                    <a:pt x="163339" y="523131"/>
                  </a:lnTo>
                  <a:lnTo>
                    <a:pt x="351048" y="523131"/>
                  </a:lnTo>
                  <a:moveTo>
                    <a:pt x="351048" y="411696"/>
                  </a:moveTo>
                  <a:lnTo>
                    <a:pt x="163339" y="411696"/>
                  </a:lnTo>
                  <a:cubicBezTo>
                    <a:pt x="101575" y="411696"/>
                    <a:pt x="51346" y="461739"/>
                    <a:pt x="51346" y="523689"/>
                  </a:cubicBezTo>
                  <a:lnTo>
                    <a:pt x="51346" y="1020217"/>
                  </a:lnTo>
                  <a:cubicBezTo>
                    <a:pt x="51346" y="1081795"/>
                    <a:pt x="101761" y="1132210"/>
                    <a:pt x="163339" y="1132210"/>
                  </a:cubicBezTo>
                  <a:lnTo>
                    <a:pt x="351048" y="1132210"/>
                  </a:lnTo>
                  <a:cubicBezTo>
                    <a:pt x="412626" y="1132210"/>
                    <a:pt x="463042" y="1081795"/>
                    <a:pt x="463042" y="1020217"/>
                  </a:cubicBezTo>
                  <a:lnTo>
                    <a:pt x="463042" y="523503"/>
                  </a:lnTo>
                  <a:cubicBezTo>
                    <a:pt x="463042" y="461739"/>
                    <a:pt x="412998" y="411696"/>
                    <a:pt x="351048" y="411696"/>
                  </a:cubicBezTo>
                  <a:close/>
                  <a:moveTo>
                    <a:pt x="865808" y="111621"/>
                  </a:moveTo>
                  <a:cubicBezTo>
                    <a:pt x="865994" y="111621"/>
                    <a:pt x="866180" y="111807"/>
                    <a:pt x="866180" y="111807"/>
                  </a:cubicBezTo>
                  <a:lnTo>
                    <a:pt x="866180" y="1020031"/>
                  </a:lnTo>
                  <a:lnTo>
                    <a:pt x="865808" y="1020403"/>
                  </a:lnTo>
                  <a:lnTo>
                    <a:pt x="678284" y="1020403"/>
                  </a:lnTo>
                  <a:lnTo>
                    <a:pt x="677912" y="1020031"/>
                  </a:lnTo>
                  <a:lnTo>
                    <a:pt x="677912" y="111993"/>
                  </a:lnTo>
                  <a:lnTo>
                    <a:pt x="677912" y="111807"/>
                  </a:lnTo>
                  <a:lnTo>
                    <a:pt x="678098" y="111621"/>
                  </a:lnTo>
                  <a:lnTo>
                    <a:pt x="865808" y="111621"/>
                  </a:lnTo>
                  <a:moveTo>
                    <a:pt x="865808" y="0"/>
                  </a:moveTo>
                  <a:lnTo>
                    <a:pt x="677912" y="0"/>
                  </a:lnTo>
                  <a:cubicBezTo>
                    <a:pt x="616148" y="0"/>
                    <a:pt x="565919" y="50043"/>
                    <a:pt x="565919" y="111993"/>
                  </a:cubicBezTo>
                  <a:lnTo>
                    <a:pt x="565919" y="1020217"/>
                  </a:lnTo>
                  <a:cubicBezTo>
                    <a:pt x="565919" y="1081795"/>
                    <a:pt x="616335" y="1132210"/>
                    <a:pt x="677912" y="1132210"/>
                  </a:cubicBezTo>
                  <a:lnTo>
                    <a:pt x="865622" y="1132210"/>
                  </a:lnTo>
                  <a:cubicBezTo>
                    <a:pt x="927199" y="1132210"/>
                    <a:pt x="977615" y="1081795"/>
                    <a:pt x="977615" y="1020217"/>
                  </a:cubicBezTo>
                  <a:lnTo>
                    <a:pt x="977615" y="111993"/>
                  </a:lnTo>
                  <a:cubicBezTo>
                    <a:pt x="977615" y="50043"/>
                    <a:pt x="927571" y="0"/>
                    <a:pt x="865808" y="0"/>
                  </a:cubicBezTo>
                  <a:close/>
                  <a:moveTo>
                    <a:pt x="1380381" y="729072"/>
                  </a:moveTo>
                  <a:cubicBezTo>
                    <a:pt x="1380567" y="729072"/>
                    <a:pt x="1380753" y="729258"/>
                    <a:pt x="1380753" y="729258"/>
                  </a:cubicBezTo>
                  <a:lnTo>
                    <a:pt x="1380753" y="1020031"/>
                  </a:lnTo>
                  <a:lnTo>
                    <a:pt x="1380381" y="1020403"/>
                  </a:lnTo>
                  <a:lnTo>
                    <a:pt x="1192858" y="1020403"/>
                  </a:lnTo>
                  <a:lnTo>
                    <a:pt x="1192485" y="1020031"/>
                  </a:lnTo>
                  <a:lnTo>
                    <a:pt x="1192485" y="729444"/>
                  </a:lnTo>
                  <a:lnTo>
                    <a:pt x="1192485" y="729258"/>
                  </a:lnTo>
                  <a:lnTo>
                    <a:pt x="1192671" y="729072"/>
                  </a:lnTo>
                  <a:lnTo>
                    <a:pt x="1380381" y="729072"/>
                  </a:lnTo>
                  <a:moveTo>
                    <a:pt x="1380381" y="617451"/>
                  </a:moveTo>
                  <a:lnTo>
                    <a:pt x="1192671" y="617451"/>
                  </a:lnTo>
                  <a:cubicBezTo>
                    <a:pt x="1130908" y="617451"/>
                    <a:pt x="1080678" y="667494"/>
                    <a:pt x="1080678" y="729444"/>
                  </a:cubicBezTo>
                  <a:lnTo>
                    <a:pt x="1080678" y="1020031"/>
                  </a:lnTo>
                  <a:cubicBezTo>
                    <a:pt x="1080678" y="1081608"/>
                    <a:pt x="1131094" y="1132024"/>
                    <a:pt x="1192671" y="1132024"/>
                  </a:cubicBezTo>
                  <a:lnTo>
                    <a:pt x="1380381" y="1132024"/>
                  </a:lnTo>
                  <a:cubicBezTo>
                    <a:pt x="1441959" y="1132024"/>
                    <a:pt x="1492374" y="1081608"/>
                    <a:pt x="1492374" y="1020031"/>
                  </a:cubicBezTo>
                  <a:lnTo>
                    <a:pt x="1492374" y="729444"/>
                  </a:lnTo>
                  <a:cubicBezTo>
                    <a:pt x="1492374" y="667680"/>
                    <a:pt x="1442145" y="617451"/>
                    <a:pt x="1380381" y="617451"/>
                  </a:cubicBezTo>
                  <a:close/>
                  <a:moveTo>
                    <a:pt x="1481956" y="1276201"/>
                  </a:moveTo>
                  <a:lnTo>
                    <a:pt x="61764" y="1276201"/>
                  </a:lnTo>
                  <a:cubicBezTo>
                    <a:pt x="27719" y="1276201"/>
                    <a:pt x="0" y="1303920"/>
                    <a:pt x="0" y="1337965"/>
                  </a:cubicBezTo>
                  <a:cubicBezTo>
                    <a:pt x="0" y="1372009"/>
                    <a:pt x="27719" y="1399729"/>
                    <a:pt x="61764" y="1399729"/>
                  </a:cubicBezTo>
                  <a:lnTo>
                    <a:pt x="1482142" y="1399729"/>
                  </a:lnTo>
                  <a:cubicBezTo>
                    <a:pt x="1516187" y="1399729"/>
                    <a:pt x="1543906" y="1372009"/>
                    <a:pt x="1543906" y="1337965"/>
                  </a:cubicBezTo>
                  <a:cubicBezTo>
                    <a:pt x="1543720" y="1303734"/>
                    <a:pt x="1516187" y="1276201"/>
                    <a:pt x="1481956" y="1276201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r"/>
              <a:endParaRPr kumimoji="1" lang="zh-CN" altLang="en-US"/>
            </a:p>
          </p:txBody>
        </p:sp>
      </p:grpSp>
      <p:sp>
        <p:nvSpPr>
          <p:cNvPr id="1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2、事件1.鼠标触发</a:t>
            </a:r>
            <a:endParaRPr kumimoji="1"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A922805-FE06-6505-0796-52BBA8BBCF67}"/>
              </a:ext>
            </a:extLst>
          </p:cNvPr>
          <p:cNvSpPr txBox="1"/>
          <p:nvPr/>
        </p:nvSpPr>
        <p:spPr>
          <a:xfrm>
            <a:off x="6403617" y="1660027"/>
            <a:ext cx="5012532" cy="116955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 // 处理点击事件并且跳转到相应的百度搜索页面</a:t>
            </a:r>
          </a:p>
          <a:p>
            <a:r>
              <a:rPr lang="zh-CN" altLang="en-US" sz="1400" dirty="0"/>
              <a:t>       myChart.on('click', function (params) {</a:t>
            </a:r>
          </a:p>
          <a:p>
            <a:r>
              <a:rPr lang="zh-CN" altLang="en-US" sz="1400" dirty="0"/>
              <a:t>         window.open('https://www.baidu.com/s?wd=' + encodeURIComponent(params.name));</a:t>
            </a:r>
          </a:p>
          <a:p>
            <a:r>
              <a:rPr lang="zh-CN" altLang="en-US" sz="1400" dirty="0"/>
              <a:t>       });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BAE6C4DA-A6B1-6BE2-E823-826A1AB54E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218" y="3207521"/>
            <a:ext cx="6622799" cy="35287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098991" y="1457960"/>
            <a:ext cx="2044700" cy="355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C</a:t>
            </a:r>
            <a:r>
              <a:rPr kumimoji="1" lang="en-US" altLang="zh-CN" sz="2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atalogue</a:t>
            </a:r>
            <a:endParaRPr kumimoji="1" lang="zh-CN" altLang="en-US"/>
          </a:p>
        </p:txBody>
      </p:sp>
      <p:cxnSp>
        <p:nvCxnSpPr>
          <p:cNvPr id="5" name="标题 1"/>
          <p:cNvCxnSpPr/>
          <p:nvPr/>
        </p:nvCxnSpPr>
        <p:spPr>
          <a:xfrm flipH="1">
            <a:off x="2098990" y="1976250"/>
            <a:ext cx="4558651" cy="0"/>
          </a:xfrm>
          <a:prstGeom prst="line">
            <a:avLst/>
          </a:prstGeom>
          <a:noFill/>
          <a:ln w="12700" cap="sq">
            <a:solidFill>
              <a:schemeClr val="tx1"/>
            </a:solidFill>
            <a:miter/>
          </a:ln>
        </p:spPr>
      </p:cxnSp>
      <p:sp>
        <p:nvSpPr>
          <p:cNvPr id="6" name="标题 1"/>
          <p:cNvSpPr txBox="1"/>
          <p:nvPr/>
        </p:nvSpPr>
        <p:spPr>
          <a:xfrm>
            <a:off x="3965658" y="1179490"/>
            <a:ext cx="1397000" cy="6096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4800">
                <a:ln w="12700">
                  <a:noFill/>
                </a:ln>
                <a:solidFill>
                  <a:srgbClr val="000000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目录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91058" y="0"/>
            <a:ext cx="726315" cy="1976250"/>
          </a:xfrm>
          <a:prstGeom prst="rect">
            <a:avLst/>
          </a:prstGeom>
          <a:solidFill>
            <a:schemeClr val="accent1"/>
          </a:solidFill>
          <a:ln w="9525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7416625" y="2845600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学习目标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84321" y="2793255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2.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2098990" y="2793255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1.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2520066" y="2845600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项目要求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7416625" y="3905200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操作步骤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2520066" y="3905200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相关知识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098990" y="3839506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3.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6984321" y="3839506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4.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7416625" y="4964801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作业练习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2520066" y="4964801"/>
            <a:ext cx="3960000" cy="900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2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项目总结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2098990" y="4899107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5.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6984321" y="4899107"/>
            <a:ext cx="393700" cy="3937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>
            <a:spAutoFit/>
          </a:bodyPr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6.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236133" y="1868327"/>
            <a:ext cx="9719734" cy="3941924"/>
          </a:xfrm>
          <a:prstGeom prst="rect">
            <a:avLst/>
          </a:prstGeom>
          <a:solidFill>
            <a:schemeClr val="bg1"/>
          </a:solidFill>
          <a:ln w="9525" cap="flat">
            <a:noFill/>
            <a:miter/>
          </a:ln>
          <a:effectLst>
            <a:outerShdw blurRad="190500" sx="101000" sy="101000" algn="ctr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236133" y="1730845"/>
            <a:ext cx="9719734" cy="233083"/>
          </a:xfrm>
          <a:prstGeom prst="rect">
            <a:avLst/>
          </a:prstGeom>
          <a:solidFill>
            <a:schemeClr val="accent1"/>
          </a:solidFill>
          <a:ln w="9525" cap="flat">
            <a:noFill/>
            <a:miter/>
          </a:ln>
          <a:effectLst/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349402" y="2289347"/>
            <a:ext cx="3746598" cy="73866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下面示例演示了如何通过</a:t>
            </a:r>
            <a:r>
              <a:rPr kumimoji="1" lang="en-US" altLang="zh-CN" sz="1400" dirty="0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dispatchAction</a:t>
            </a:r>
            <a:r>
              <a:rPr kumimoji="1" lang="en-US" altLang="zh-CN" sz="1400" dirty="0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去轮流高亮饼图的每个扇形</a:t>
            </a:r>
            <a:r>
              <a:rPr kumimoji="1" lang="en-US" altLang="zh-CN" sz="1400" dirty="0">
                <a:ln w="12700">
                  <a:noFill/>
                </a:ln>
                <a:solidFill>
                  <a:srgbClr val="333333">
                    <a:alpha val="100000"/>
                  </a:srgbClr>
                </a:solidFill>
                <a:latin typeface="Source Han Sans"/>
                <a:ea typeface="Source Han Sans"/>
                <a:cs typeface="Source Han Sans"/>
              </a:rPr>
              <a:t>。
demo_2.html代码如下：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1620196" y="2261047"/>
            <a:ext cx="593783" cy="593783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54000">
                <a:schemeClr val="tx1"/>
              </a:gs>
            </a:gsLst>
            <a:lin ang="3240000" scaled="0"/>
          </a:gradFill>
          <a:ln w="9525" cap="flat">
            <a:noFill/>
            <a:miter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846329" y="2425247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/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3、事件2.代码触发事件</a:t>
            </a:r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3801D32-5AC4-EF72-F937-A955B5C28B90}"/>
              </a:ext>
            </a:extLst>
          </p:cNvPr>
          <p:cNvSpPr txBox="1"/>
          <p:nvPr/>
        </p:nvSpPr>
        <p:spPr>
          <a:xfrm>
            <a:off x="6946758" y="166568"/>
            <a:ext cx="4734044" cy="652486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100" dirty="0"/>
              <a:t>// 指定图表的配置项和数据</a:t>
            </a:r>
          </a:p>
          <a:p>
            <a:r>
              <a:rPr lang="zh-CN" altLang="en-US" sz="1100" dirty="0"/>
              <a:t>       option = {</a:t>
            </a:r>
          </a:p>
          <a:p>
            <a:r>
              <a:rPr lang="zh-CN" altLang="en-US" sz="1100" dirty="0"/>
              <a:t>         title: {</a:t>
            </a:r>
          </a:p>
          <a:p>
            <a:r>
              <a:rPr lang="zh-CN" altLang="en-US" sz="1100" dirty="0"/>
              <a:t>           text: '饼图程序调用高亮示例',</a:t>
            </a:r>
          </a:p>
          <a:p>
            <a:r>
              <a:rPr lang="zh-CN" altLang="en-US" sz="1100" dirty="0"/>
              <a:t>           left: 'center'</a:t>
            </a:r>
          </a:p>
          <a:p>
            <a:r>
              <a:rPr lang="zh-CN" altLang="en-US" sz="1100" dirty="0"/>
              <a:t>         },</a:t>
            </a:r>
          </a:p>
          <a:p>
            <a:r>
              <a:rPr lang="zh-CN" altLang="en-US" sz="1100" dirty="0"/>
              <a:t>         tooltip: {</a:t>
            </a:r>
          </a:p>
          <a:p>
            <a:r>
              <a:rPr lang="zh-CN" altLang="en-US" sz="1100" dirty="0"/>
              <a:t>           trigger: 'item',</a:t>
            </a:r>
          </a:p>
          <a:p>
            <a:r>
              <a:rPr lang="zh-CN" altLang="en-US" sz="1100" dirty="0"/>
              <a:t>           formatter: '{a} &lt;br/&gt;{b} : {c} ({d}%)'</a:t>
            </a:r>
          </a:p>
          <a:p>
            <a:r>
              <a:rPr lang="zh-CN" altLang="en-US" sz="1100" dirty="0"/>
              <a:t>         },</a:t>
            </a:r>
          </a:p>
          <a:p>
            <a:r>
              <a:rPr lang="zh-CN" altLang="en-US" sz="1100" dirty="0"/>
              <a:t>         legend: {</a:t>
            </a:r>
          </a:p>
          <a:p>
            <a:r>
              <a:rPr lang="zh-CN" altLang="en-US" sz="1100" dirty="0"/>
              <a:t>           orient: 'vertical',</a:t>
            </a:r>
          </a:p>
          <a:p>
            <a:r>
              <a:rPr lang="zh-CN" altLang="en-US" sz="1100" dirty="0"/>
              <a:t>           left: 'left',</a:t>
            </a:r>
          </a:p>
          <a:p>
            <a:r>
              <a:rPr lang="zh-CN" altLang="en-US" sz="1100" dirty="0"/>
              <a:t>           data: ['直接访问', '邮件营销', '联盟广告', '视频广告', '搜索引擎']</a:t>
            </a:r>
          </a:p>
          <a:p>
            <a:r>
              <a:rPr lang="zh-CN" altLang="en-US" sz="1100" dirty="0"/>
              <a:t>         },</a:t>
            </a:r>
          </a:p>
          <a:p>
            <a:r>
              <a:rPr lang="zh-CN" altLang="en-US" sz="1100" dirty="0"/>
              <a:t>         series: [</a:t>
            </a:r>
          </a:p>
          <a:p>
            <a:r>
              <a:rPr lang="zh-CN" altLang="en-US" sz="1100" dirty="0"/>
              <a:t>           {</a:t>
            </a:r>
          </a:p>
          <a:p>
            <a:r>
              <a:rPr lang="zh-CN" altLang="en-US" sz="1100" dirty="0"/>
              <a:t>             name: '访问来源',</a:t>
            </a:r>
          </a:p>
          <a:p>
            <a:r>
              <a:rPr lang="zh-CN" altLang="en-US" sz="1100" dirty="0"/>
              <a:t>             type: 'pie',</a:t>
            </a:r>
          </a:p>
          <a:p>
            <a:r>
              <a:rPr lang="zh-CN" altLang="en-US" sz="1100" dirty="0"/>
              <a:t>             radius: '55%',</a:t>
            </a:r>
          </a:p>
          <a:p>
            <a:r>
              <a:rPr lang="zh-CN" altLang="en-US" sz="1100" dirty="0"/>
              <a:t>             center: ['50%', '60%'],</a:t>
            </a:r>
          </a:p>
          <a:p>
            <a:r>
              <a:rPr lang="zh-CN" altLang="en-US" sz="1100" dirty="0"/>
              <a:t>             data: [</a:t>
            </a:r>
          </a:p>
          <a:p>
            <a:r>
              <a:rPr lang="zh-CN" altLang="en-US" sz="1100" dirty="0"/>
              <a:t>               { value: 335, name: '直接访问' },</a:t>
            </a:r>
          </a:p>
          <a:p>
            <a:r>
              <a:rPr lang="zh-CN" altLang="en-US" sz="1100" dirty="0"/>
              <a:t>               { value: 310, name: '邮件营销' },</a:t>
            </a:r>
          </a:p>
          <a:p>
            <a:r>
              <a:rPr lang="zh-CN" altLang="en-US" sz="1100" dirty="0"/>
              <a:t>               { value: 234, name: '联盟广告' },</a:t>
            </a:r>
          </a:p>
          <a:p>
            <a:r>
              <a:rPr lang="zh-CN" altLang="en-US" sz="1100" dirty="0"/>
              <a:t>               { value: 135, name: '视频广告' },</a:t>
            </a:r>
          </a:p>
          <a:p>
            <a:r>
              <a:rPr lang="zh-CN" altLang="en-US" sz="1100" dirty="0"/>
              <a:t>               { value: 1548, name: '搜索引擎' }</a:t>
            </a:r>
          </a:p>
          <a:p>
            <a:r>
              <a:rPr lang="zh-CN" altLang="en-US" sz="1100" dirty="0"/>
              <a:t>             ],</a:t>
            </a:r>
          </a:p>
          <a:p>
            <a:r>
              <a:rPr lang="zh-CN" altLang="en-US" sz="1100" dirty="0"/>
              <a:t>             emphasis: {</a:t>
            </a:r>
          </a:p>
          <a:p>
            <a:r>
              <a:rPr lang="zh-CN" altLang="en-US" sz="1100" dirty="0"/>
              <a:t>               itemStyle: {</a:t>
            </a:r>
          </a:p>
          <a:p>
            <a:r>
              <a:rPr lang="zh-CN" altLang="en-US" sz="1100" dirty="0"/>
              <a:t>                 shadowBlur: 10,</a:t>
            </a:r>
          </a:p>
          <a:p>
            <a:r>
              <a:rPr lang="zh-CN" altLang="en-US" sz="1100" dirty="0"/>
              <a:t>                 shadowOffsetX: 0,</a:t>
            </a:r>
          </a:p>
          <a:p>
            <a:r>
              <a:rPr lang="zh-CN" altLang="en-US" sz="1100" dirty="0"/>
              <a:t>                 shadowColor: 'rgba(0, 0, 0, 0.5)'</a:t>
            </a:r>
          </a:p>
          <a:p>
            <a:r>
              <a:rPr lang="zh-CN" altLang="en-US" sz="1100" dirty="0"/>
              <a:t>               }</a:t>
            </a:r>
          </a:p>
          <a:p>
            <a:r>
              <a:rPr lang="zh-CN" altLang="en-US" sz="1100" dirty="0"/>
              <a:t>             }</a:t>
            </a:r>
          </a:p>
          <a:p>
            <a:r>
              <a:rPr lang="zh-CN" altLang="en-US" sz="1100" dirty="0"/>
              <a:t>           }</a:t>
            </a:r>
          </a:p>
          <a:p>
            <a:r>
              <a:rPr lang="zh-CN" altLang="en-US" sz="1100" dirty="0"/>
              <a:t>         ]</a:t>
            </a:r>
          </a:p>
          <a:p>
            <a:r>
              <a:rPr lang="zh-CN" altLang="en-US" sz="1100" dirty="0"/>
              <a:t>       };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1BECEC8-FE2F-B1B6-84BE-82FCA38E5E7B}"/>
              </a:ext>
            </a:extLst>
          </p:cNvPr>
          <p:cNvSpPr txBox="1"/>
          <p:nvPr/>
        </p:nvSpPr>
        <p:spPr>
          <a:xfrm>
            <a:off x="1184424" y="3124358"/>
            <a:ext cx="5183567" cy="35394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 &lt;!DOCTYPE html&gt;</a:t>
            </a:r>
          </a:p>
          <a:p>
            <a:r>
              <a:rPr lang="zh-CN" altLang="en-US" sz="1400" dirty="0"/>
              <a:t>   &lt;html&gt;</a:t>
            </a:r>
          </a:p>
          <a:p>
            <a:r>
              <a:rPr lang="zh-CN" altLang="en-US" sz="1400" dirty="0"/>
              <a:t>   </a:t>
            </a:r>
          </a:p>
          <a:p>
            <a:r>
              <a:rPr lang="zh-CN" altLang="en-US" sz="1400" dirty="0"/>
              <a:t>   &lt;head&gt;</a:t>
            </a:r>
          </a:p>
          <a:p>
            <a:r>
              <a:rPr lang="zh-CN" altLang="en-US" sz="1400" dirty="0"/>
              <a:t>     &lt;meta charset="utf-8" /&gt;</a:t>
            </a:r>
          </a:p>
          <a:p>
            <a:r>
              <a:rPr lang="zh-CN" altLang="en-US" sz="1400" dirty="0"/>
              <a:t>     &lt;title&gt;ECharts&lt;/title&gt;</a:t>
            </a:r>
          </a:p>
          <a:p>
            <a:r>
              <a:rPr lang="zh-CN" altLang="en-US" sz="1400" dirty="0"/>
              <a:t>     &lt;!-- 引入刚刚下载的 ECharts 文件 --&gt;</a:t>
            </a:r>
          </a:p>
          <a:p>
            <a:r>
              <a:rPr lang="zh-CN" altLang="en-US" sz="1400" dirty="0"/>
              <a:t>     &lt;script src="echarts.js"&gt;&lt;/script&gt;</a:t>
            </a:r>
          </a:p>
          <a:p>
            <a:r>
              <a:rPr lang="zh-CN" altLang="en-US" sz="1400" dirty="0"/>
              <a:t>   &lt;/head&gt;</a:t>
            </a:r>
          </a:p>
          <a:p>
            <a:r>
              <a:rPr lang="zh-CN" altLang="en-US" sz="1400" dirty="0"/>
              <a:t>   </a:t>
            </a:r>
          </a:p>
          <a:p>
            <a:r>
              <a:rPr lang="zh-CN" altLang="en-US" sz="1400" dirty="0"/>
              <a:t>   &lt;body&gt;</a:t>
            </a:r>
          </a:p>
          <a:p>
            <a:r>
              <a:rPr lang="zh-CN" altLang="en-US" sz="1400" dirty="0"/>
              <a:t>     &lt;!-- 为 ECharts 准备一个定义了宽高的 DOM --&gt;</a:t>
            </a:r>
          </a:p>
          <a:p>
            <a:r>
              <a:rPr lang="zh-CN" altLang="en-US" sz="1400" dirty="0"/>
              <a:t>     &lt;div id="main" style="width: 600px;height:400px;"&gt;&lt;/div&gt;</a:t>
            </a:r>
          </a:p>
          <a:p>
            <a:r>
              <a:rPr lang="zh-CN" altLang="en-US" sz="1400" dirty="0"/>
              <a:t>     &lt;script type="text/javascript"&gt;</a:t>
            </a:r>
          </a:p>
          <a:p>
            <a:r>
              <a:rPr lang="zh-CN" altLang="en-US" sz="1400" dirty="0"/>
              <a:t>       // 基于准备好的dom，初始化echarts实例</a:t>
            </a:r>
          </a:p>
          <a:p>
            <a:r>
              <a:rPr lang="zh-CN" altLang="en-US" sz="1400" dirty="0"/>
              <a:t>       var myChart = echarts.init(document.getElementById('main'));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3、事件2.代码触发事件</a:t>
            </a:r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AFC69AA-B32A-4F15-D51D-0169B2632EAC}"/>
              </a:ext>
            </a:extLst>
          </p:cNvPr>
          <p:cNvSpPr txBox="1"/>
          <p:nvPr/>
        </p:nvSpPr>
        <p:spPr>
          <a:xfrm>
            <a:off x="464394" y="1292693"/>
            <a:ext cx="6103620" cy="5509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100" dirty="0"/>
              <a:t> let currentIndex = -1;</a:t>
            </a:r>
          </a:p>
          <a:p>
            <a:r>
              <a:rPr lang="zh-CN" altLang="en-US" sz="1100" dirty="0"/>
              <a:t>       setInterval(function () {</a:t>
            </a:r>
          </a:p>
          <a:p>
            <a:r>
              <a:rPr lang="zh-CN" altLang="en-US" sz="1100" dirty="0"/>
              <a:t>         var dataLen = option.series[0].data.length;</a:t>
            </a:r>
          </a:p>
          <a:p>
            <a:r>
              <a:rPr lang="zh-CN" altLang="en-US" sz="1100" dirty="0"/>
              <a:t>         // 取消之前高亮的图形</a:t>
            </a:r>
          </a:p>
          <a:p>
            <a:r>
              <a:rPr lang="zh-CN" altLang="en-US" sz="1100" dirty="0"/>
              <a:t>         myChart.dispatchAction({</a:t>
            </a:r>
          </a:p>
          <a:p>
            <a:r>
              <a:rPr lang="zh-CN" altLang="en-US" sz="1100" dirty="0"/>
              <a:t>           type: 'downplay',</a:t>
            </a:r>
          </a:p>
          <a:p>
            <a:r>
              <a:rPr lang="zh-CN" altLang="en-US" sz="1100" dirty="0"/>
              <a:t>           seriesIndex: 0,</a:t>
            </a:r>
          </a:p>
          <a:p>
            <a:r>
              <a:rPr lang="zh-CN" altLang="en-US" sz="1100" dirty="0"/>
              <a:t>           dataIndex: currentIndex</a:t>
            </a:r>
          </a:p>
          <a:p>
            <a:r>
              <a:rPr lang="zh-CN" altLang="en-US" sz="1100" dirty="0"/>
              <a:t>         });</a:t>
            </a:r>
          </a:p>
          <a:p>
            <a:r>
              <a:rPr lang="zh-CN" altLang="en-US" sz="1100" dirty="0"/>
              <a:t>         currentIndex = (currentIndex + 1) % dataLen;</a:t>
            </a:r>
          </a:p>
          <a:p>
            <a:r>
              <a:rPr lang="zh-CN" altLang="en-US" sz="1100" dirty="0"/>
              <a:t>         // 高亮当前图形</a:t>
            </a:r>
          </a:p>
          <a:p>
            <a:r>
              <a:rPr lang="zh-CN" altLang="en-US" sz="1100" dirty="0"/>
              <a:t>         myChart.dispatchAction({</a:t>
            </a:r>
          </a:p>
          <a:p>
            <a:r>
              <a:rPr lang="zh-CN" altLang="en-US" sz="1100" dirty="0"/>
              <a:t>           type: 'highlight',</a:t>
            </a:r>
          </a:p>
          <a:p>
            <a:r>
              <a:rPr lang="zh-CN" altLang="en-US" sz="1100" dirty="0"/>
              <a:t>           seriesIndex: 0,</a:t>
            </a:r>
          </a:p>
          <a:p>
            <a:r>
              <a:rPr lang="zh-CN" altLang="en-US" sz="1100" dirty="0"/>
              <a:t>           dataIndex: currentIndex</a:t>
            </a:r>
          </a:p>
          <a:p>
            <a:r>
              <a:rPr lang="zh-CN" altLang="en-US" sz="1100" dirty="0"/>
              <a:t>         });</a:t>
            </a:r>
          </a:p>
          <a:p>
            <a:r>
              <a:rPr lang="zh-CN" altLang="en-US" sz="1100" dirty="0"/>
              <a:t>         // 显示 tooltip</a:t>
            </a:r>
          </a:p>
          <a:p>
            <a:r>
              <a:rPr lang="zh-CN" altLang="en-US" sz="1100" dirty="0"/>
              <a:t>         myChart.dispatchAction({</a:t>
            </a:r>
          </a:p>
          <a:p>
            <a:r>
              <a:rPr lang="zh-CN" altLang="en-US" sz="1100" dirty="0"/>
              <a:t>           type: 'showTip',</a:t>
            </a:r>
          </a:p>
          <a:p>
            <a:r>
              <a:rPr lang="zh-CN" altLang="en-US" sz="1100" dirty="0"/>
              <a:t>           seriesIndex: 0,</a:t>
            </a:r>
          </a:p>
          <a:p>
            <a:r>
              <a:rPr lang="zh-CN" altLang="en-US" sz="1100" dirty="0"/>
              <a:t>           dataIndex: currentIndex</a:t>
            </a:r>
          </a:p>
          <a:p>
            <a:r>
              <a:rPr lang="zh-CN" altLang="en-US" sz="1100" dirty="0"/>
              <a:t>         });</a:t>
            </a:r>
          </a:p>
          <a:p>
            <a:r>
              <a:rPr lang="zh-CN" altLang="en-US" sz="1100" dirty="0"/>
              <a:t>       }, 1000);</a:t>
            </a:r>
          </a:p>
          <a:p>
            <a:r>
              <a:rPr lang="zh-CN" altLang="en-US" sz="1100" dirty="0"/>
              <a:t>       myChart.setOption(option);</a:t>
            </a:r>
          </a:p>
          <a:p>
            <a:r>
              <a:rPr lang="zh-CN" altLang="en-US" sz="1100" dirty="0"/>
              <a:t>       // 注册事件回调函数</a:t>
            </a:r>
          </a:p>
          <a:p>
            <a:r>
              <a:rPr lang="zh-CN" altLang="en-US" sz="1100" dirty="0"/>
              <a:t>       myChart.on("showTip", function (params) {</a:t>
            </a:r>
          </a:p>
          <a:p>
            <a:r>
              <a:rPr lang="zh-CN" altLang="en-US" sz="1100" dirty="0"/>
              <a:t>         console.log('showTip事件被触发', params)</a:t>
            </a:r>
          </a:p>
          <a:p>
            <a:r>
              <a:rPr lang="zh-CN" altLang="en-US" sz="1100" dirty="0"/>
              <a:t>       })</a:t>
            </a:r>
          </a:p>
          <a:p>
            <a:r>
              <a:rPr lang="zh-CN" altLang="en-US" sz="1100" dirty="0"/>
              <a:t>   </a:t>
            </a:r>
          </a:p>
          <a:p>
            <a:r>
              <a:rPr lang="zh-CN" altLang="en-US" sz="1100" dirty="0"/>
              <a:t>     &lt;/script&gt;</a:t>
            </a:r>
          </a:p>
          <a:p>
            <a:r>
              <a:rPr lang="zh-CN" altLang="en-US" sz="1100" dirty="0"/>
              <a:t>   &lt;/body&gt;</a:t>
            </a:r>
          </a:p>
          <a:p>
            <a:r>
              <a:rPr lang="zh-CN" altLang="en-US" sz="1100" dirty="0"/>
              <a:t>   &lt;/html&gt;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D70DD834-0EA4-9908-61E2-5164B6E458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266" y="2214524"/>
            <a:ext cx="5852667" cy="366553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21832" y="2080465"/>
            <a:ext cx="5940258" cy="2958765"/>
          </a:xfrm>
          <a:prstGeom prst="roundRect">
            <a:avLst>
              <a:gd name="adj" fmla="val 123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flipV="1">
            <a:off x="533480" y="1709489"/>
            <a:ext cx="1965158" cy="751474"/>
          </a:xfrm>
          <a:custGeom>
            <a:avLst/>
            <a:gdLst>
              <a:gd name="connsiteX0" fmla="*/ 105613 w 1965158"/>
              <a:gd name="connsiteY0" fmla="*/ 751474 h 751474"/>
              <a:gd name="connsiteX1" fmla="*/ 1859545 w 1965158"/>
              <a:gd name="connsiteY1" fmla="*/ 751474 h 751474"/>
              <a:gd name="connsiteX2" fmla="*/ 1965158 w 1965158"/>
              <a:gd name="connsiteY2" fmla="*/ 645861 h 751474"/>
              <a:gd name="connsiteX3" fmla="*/ 1965158 w 1965158"/>
              <a:gd name="connsiteY3" fmla="*/ 223422 h 751474"/>
              <a:gd name="connsiteX4" fmla="*/ 1859545 w 1965158"/>
              <a:gd name="connsiteY4" fmla="*/ 117809 h 751474"/>
              <a:gd name="connsiteX5" fmla="*/ 451383 w 1965158"/>
              <a:gd name="connsiteY5" fmla="*/ 117809 h 751474"/>
              <a:gd name="connsiteX6" fmla="*/ 383054 w 1965158"/>
              <a:gd name="connsiteY6" fmla="*/ 0 h 751474"/>
              <a:gd name="connsiteX7" fmla="*/ 314725 w 1965158"/>
              <a:gd name="connsiteY7" fmla="*/ 117809 h 751474"/>
              <a:gd name="connsiteX8" fmla="*/ 105613 w 1965158"/>
              <a:gd name="connsiteY8" fmla="*/ 117809 h 751474"/>
              <a:gd name="connsiteX9" fmla="*/ 0 w 1965158"/>
              <a:gd name="connsiteY9" fmla="*/ 223422 h 751474"/>
              <a:gd name="connsiteX10" fmla="*/ 0 w 1965158"/>
              <a:gd name="connsiteY10" fmla="*/ 645861 h 751474"/>
              <a:gd name="connsiteX11" fmla="*/ 105613 w 1965158"/>
              <a:gd name="connsiteY11" fmla="*/ 751474 h 751474"/>
            </a:gdLst>
            <a:ahLst/>
            <a:cxnLst/>
            <a:rect l="l" t="t" r="r" b="b"/>
            <a:pathLst>
              <a:path w="1965158" h="751474">
                <a:moveTo>
                  <a:pt x="105613" y="751474"/>
                </a:moveTo>
                <a:lnTo>
                  <a:pt x="1859545" y="751474"/>
                </a:lnTo>
                <a:cubicBezTo>
                  <a:pt x="1917873" y="751474"/>
                  <a:pt x="1965158" y="704189"/>
                  <a:pt x="1965158" y="645861"/>
                </a:cubicBezTo>
                <a:lnTo>
                  <a:pt x="1965158" y="223422"/>
                </a:lnTo>
                <a:cubicBezTo>
                  <a:pt x="1965158" y="165094"/>
                  <a:pt x="1917873" y="117809"/>
                  <a:pt x="1859545" y="117809"/>
                </a:cubicBezTo>
                <a:lnTo>
                  <a:pt x="451383" y="117809"/>
                </a:lnTo>
                <a:lnTo>
                  <a:pt x="383054" y="0"/>
                </a:lnTo>
                <a:lnTo>
                  <a:pt x="314725" y="117809"/>
                </a:lnTo>
                <a:lnTo>
                  <a:pt x="105613" y="117809"/>
                </a:lnTo>
                <a:cubicBezTo>
                  <a:pt x="47285" y="117809"/>
                  <a:pt x="0" y="165094"/>
                  <a:pt x="0" y="223422"/>
                </a:cubicBezTo>
                <a:lnTo>
                  <a:pt x="0" y="645861"/>
                </a:lnTo>
                <a:cubicBezTo>
                  <a:pt x="0" y="704189"/>
                  <a:pt x="47285" y="751474"/>
                  <a:pt x="105613" y="751474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159067" y="2616872"/>
            <a:ext cx="5465788" cy="2237873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timeline组件，提供了在多个 ECharts option 间进行切换、播放等操作的功能。
toolbox组件，内置有导出图片，数据视图，动态类型切换，数据区域缩放，重置五个工具。
其对应的案例可在Echarts示例仓库中找到：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296240" y="4337388"/>
            <a:ext cx="657230" cy="5293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6000">
                <a:ln w="12700">
                  <a:solidFill>
                    <a:srgbClr val="3860F4">
                      <a:alpha val="100000"/>
                    </a:srgbClr>
                  </a:solidFill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”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702162" y="1709490"/>
            <a:ext cx="1627794" cy="633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4、 其它交互效果</a:t>
            </a:r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B078C79-F422-48B0-84AC-01EEB5420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92" y="3374654"/>
            <a:ext cx="7519965" cy="332915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64394" y="2728899"/>
            <a:ext cx="2859173" cy="163955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可通过JavaScript事件更新options中的数据，并调用myChart.setOption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(option);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方法更新事件，Echarts会比较新旧options的差异，并自动实现过渡动画效果，完整代码和展示结果如下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5" name="标题 1"/>
          <p:cNvSpPr txBox="1"/>
          <p:nvPr/>
        </p:nvSpPr>
        <p:spPr>
          <a:xfrm flipV="1">
            <a:off x="5300918" y="6014953"/>
            <a:ext cx="96920" cy="9692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flipV="1">
            <a:off x="5520834" y="6014953"/>
            <a:ext cx="96920" cy="96920"/>
          </a:xfrm>
          <a:prstGeom prst="ellipse">
            <a:avLst/>
          </a:prstGeom>
          <a:solidFill>
            <a:schemeClr val="accent1">
              <a:alpha val="52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flipV="1">
            <a:off x="5740749" y="6014953"/>
            <a:ext cx="96920" cy="96920"/>
          </a:xfrm>
          <a:prstGeom prst="ellipse">
            <a:avLst/>
          </a:prstGeom>
          <a:solidFill>
            <a:schemeClr val="accent1">
              <a:alpha val="71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flipV="1">
            <a:off x="5960665" y="6014953"/>
            <a:ext cx="96920" cy="96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6180581" y="6014953"/>
            <a:ext cx="96920" cy="96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flipV="1">
            <a:off x="6400497" y="6014953"/>
            <a:ext cx="96920" cy="96920"/>
          </a:xfrm>
          <a:prstGeom prst="ellipse">
            <a:avLst/>
          </a:prstGeom>
          <a:solidFill>
            <a:schemeClr val="accent1">
              <a:alpha val="71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V="1">
            <a:off x="6620412" y="6014953"/>
            <a:ext cx="96920" cy="96920"/>
          </a:xfrm>
          <a:prstGeom prst="ellipse">
            <a:avLst/>
          </a:prstGeom>
          <a:solidFill>
            <a:schemeClr val="accent1">
              <a:alpha val="52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flipV="1">
            <a:off x="6840328" y="6014953"/>
            <a:ext cx="96920" cy="9692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5、数据与图表的交互</a:t>
            </a:r>
            <a:endParaRPr kumimoji="1"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7680A8E-033D-EAAA-F5B7-20A9A91BE7E6}"/>
              </a:ext>
            </a:extLst>
          </p:cNvPr>
          <p:cNvSpPr txBox="1"/>
          <p:nvPr/>
        </p:nvSpPr>
        <p:spPr>
          <a:xfrm>
            <a:off x="3705197" y="1292693"/>
            <a:ext cx="5349298" cy="52629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&lt;!DOCTYPE html&gt;</a:t>
            </a:r>
          </a:p>
          <a:p>
            <a:r>
              <a:rPr lang="zh-CN" altLang="en-US" sz="1200" dirty="0"/>
              <a:t>&lt;html lang="en"&gt;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&lt;head&gt;</a:t>
            </a:r>
          </a:p>
          <a:p>
            <a:r>
              <a:rPr lang="zh-CN" altLang="en-US" sz="1200" dirty="0"/>
              <a:t>    &lt;meta charset="UTF-8"&gt;</a:t>
            </a:r>
          </a:p>
          <a:p>
            <a:r>
              <a:rPr lang="zh-CN" altLang="en-US" sz="1200" dirty="0"/>
              <a:t>    &lt;title&gt;ECharts 仪表盘&lt;/title&gt;</a:t>
            </a:r>
          </a:p>
          <a:p>
            <a:r>
              <a:rPr lang="zh-CN" altLang="en-US" sz="1200" dirty="0"/>
              <a:t>    &lt;style&gt;</a:t>
            </a:r>
          </a:p>
          <a:p>
            <a:r>
              <a:rPr lang="zh-CN" altLang="en-US" sz="1200" dirty="0"/>
              <a:t>        .pedal {</a:t>
            </a:r>
          </a:p>
          <a:p>
            <a:r>
              <a:rPr lang="zh-CN" altLang="en-US" sz="1200" dirty="0"/>
              <a:t>            margin: 0 auto;</a:t>
            </a:r>
          </a:p>
          <a:p>
            <a:r>
              <a:rPr lang="zh-CN" altLang="en-US" sz="1200" dirty="0"/>
              <a:t>            width: 15%;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&lt;/style&gt;</a:t>
            </a:r>
          </a:p>
          <a:p>
            <a:r>
              <a:rPr lang="zh-CN" altLang="en-US" sz="1200" dirty="0"/>
              <a:t>&lt;/head&gt;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&lt;body&gt;</a:t>
            </a:r>
          </a:p>
          <a:p>
            <a:r>
              <a:rPr lang="zh-CN" altLang="en-US" sz="1200" dirty="0"/>
              <a:t>    &lt;div id="main" style="width: 100%; height: 600px;"&gt;&lt;/div&gt;</a:t>
            </a:r>
          </a:p>
          <a:p>
            <a:r>
              <a:rPr lang="zh-CN" altLang="en-US" sz="1200" dirty="0"/>
              <a:t>    &lt;div class="pedal"&gt;</a:t>
            </a:r>
          </a:p>
          <a:p>
            <a:r>
              <a:rPr lang="zh-CN" altLang="en-US" sz="1200" dirty="0"/>
              <a:t>        &lt;button id="decelerate" onclick="decelerate()"&gt;减速&lt;/button&gt;</a:t>
            </a:r>
          </a:p>
          <a:p>
            <a:r>
              <a:rPr lang="zh-CN" altLang="en-US" sz="1200" dirty="0"/>
              <a:t>        &lt;button id="accelerate" onclick="accelerate()"&gt;加速&lt;/button&gt;</a:t>
            </a:r>
          </a:p>
          <a:p>
            <a:r>
              <a:rPr lang="zh-CN" altLang="en-US" sz="1200" dirty="0"/>
              <a:t>        &lt;input type="number" id="inputValue" min="0" max="100" value="50"&gt;</a:t>
            </a:r>
          </a:p>
          <a:p>
            <a:r>
              <a:rPr lang="zh-CN" altLang="en-US" sz="1200" dirty="0"/>
              <a:t>        &lt;button onclick="updateValue()"&gt;更新&lt;/button&gt;</a:t>
            </a:r>
          </a:p>
          <a:p>
            <a:r>
              <a:rPr lang="zh-CN" altLang="en-US" sz="1200" dirty="0"/>
              <a:t>    &lt;/div&gt;</a:t>
            </a:r>
          </a:p>
          <a:p>
            <a:r>
              <a:rPr lang="zh-CN" altLang="en-US" sz="1200" dirty="0"/>
              <a:t>    &lt;script src="echarts.js"&gt;&lt;/script&gt;</a:t>
            </a:r>
          </a:p>
          <a:p>
            <a:r>
              <a:rPr lang="zh-CN" altLang="en-US" sz="1200" dirty="0"/>
              <a:t>    &lt;script&gt;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    var chartDom = document.getElementById('main');</a:t>
            </a:r>
          </a:p>
          <a:p>
            <a:r>
              <a:rPr lang="zh-CN" altLang="en-US" sz="1200" dirty="0"/>
              <a:t>        var myChart = echarts.init(chartDom);</a:t>
            </a:r>
          </a:p>
          <a:p>
            <a:r>
              <a:rPr lang="zh-CN" altLang="en-US" sz="1200" dirty="0"/>
              <a:t>        var option;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A131AAF-DFD8-F71B-9649-51C43D121C1F}"/>
              </a:ext>
            </a:extLst>
          </p:cNvPr>
          <p:cNvSpPr txBox="1"/>
          <p:nvPr/>
        </p:nvSpPr>
        <p:spPr>
          <a:xfrm>
            <a:off x="9154020" y="151179"/>
            <a:ext cx="2934472" cy="655564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000" dirty="0"/>
              <a:t> option = {</a:t>
            </a:r>
          </a:p>
          <a:p>
            <a:r>
              <a:rPr lang="zh-CN" altLang="en-US" sz="1000" dirty="0"/>
              <a:t>            series: [</a:t>
            </a:r>
          </a:p>
          <a:p>
            <a:r>
              <a:rPr lang="zh-CN" altLang="en-US" sz="1000" dirty="0"/>
              <a:t>                {</a:t>
            </a:r>
          </a:p>
          <a:p>
            <a:r>
              <a:rPr lang="zh-CN" altLang="en-US" sz="1000" dirty="0"/>
              <a:t>                    type: 'gauge',</a:t>
            </a:r>
          </a:p>
          <a:p>
            <a:r>
              <a:rPr lang="zh-CN" altLang="en-US" sz="1000" dirty="0"/>
              <a:t>                    axisLine: {</a:t>
            </a:r>
          </a:p>
          <a:p>
            <a:r>
              <a:rPr lang="zh-CN" altLang="en-US" sz="1000" dirty="0"/>
              <a:t>                        lineStyle: {</a:t>
            </a:r>
          </a:p>
          <a:p>
            <a:r>
              <a:rPr lang="zh-CN" altLang="en-US" sz="1000" dirty="0"/>
              <a:t>                            width: 30,</a:t>
            </a:r>
          </a:p>
          <a:p>
            <a:r>
              <a:rPr lang="zh-CN" altLang="en-US" sz="1000" dirty="0"/>
              <a:t>                            color: [</a:t>
            </a:r>
          </a:p>
          <a:p>
            <a:r>
              <a:rPr lang="zh-CN" altLang="en-US" sz="1000" dirty="0"/>
              <a:t>                                [0.3, '#67e0e3'],</a:t>
            </a:r>
          </a:p>
          <a:p>
            <a:r>
              <a:rPr lang="zh-CN" altLang="en-US" sz="1000" dirty="0"/>
              <a:t>                                [0.7, '#37a2da'],</a:t>
            </a:r>
          </a:p>
          <a:p>
            <a:r>
              <a:rPr lang="zh-CN" altLang="en-US" sz="1000" dirty="0"/>
              <a:t>                                [1, '#fd666d']</a:t>
            </a:r>
          </a:p>
          <a:p>
            <a:r>
              <a:rPr lang="zh-CN" altLang="en-US" sz="1000" dirty="0"/>
              <a:t>                            ]</a:t>
            </a:r>
          </a:p>
          <a:p>
            <a:r>
              <a:rPr lang="zh-CN" altLang="en-US" sz="1000" dirty="0"/>
              <a:t>                        }</a:t>
            </a:r>
          </a:p>
          <a:p>
            <a:r>
              <a:rPr lang="zh-CN" altLang="en-US" sz="1000" dirty="0"/>
              <a:t>                    },</a:t>
            </a:r>
          </a:p>
          <a:p>
            <a:r>
              <a:rPr lang="zh-CN" altLang="en-US" sz="1000" dirty="0"/>
              <a:t>                    pointer: {</a:t>
            </a:r>
          </a:p>
          <a:p>
            <a:r>
              <a:rPr lang="zh-CN" altLang="en-US" sz="1000" dirty="0"/>
              <a:t>                        itemStyle: {</a:t>
            </a:r>
          </a:p>
          <a:p>
            <a:r>
              <a:rPr lang="zh-CN" altLang="en-US" sz="1000" dirty="0"/>
              <a:t>                            color: 'auto'</a:t>
            </a:r>
          </a:p>
          <a:p>
            <a:r>
              <a:rPr lang="zh-CN" altLang="en-US" sz="1000" dirty="0"/>
              <a:t>                        }</a:t>
            </a:r>
          </a:p>
          <a:p>
            <a:r>
              <a:rPr lang="zh-CN" altLang="en-US" sz="1000" dirty="0"/>
              <a:t>                    },</a:t>
            </a:r>
          </a:p>
          <a:p>
            <a:r>
              <a:rPr lang="zh-CN" altLang="en-US" sz="1000" dirty="0"/>
              <a:t>                    axisTick: {</a:t>
            </a:r>
          </a:p>
          <a:p>
            <a:r>
              <a:rPr lang="zh-CN" altLang="en-US" sz="1000" dirty="0"/>
              <a:t>                        distance: -30,</a:t>
            </a:r>
          </a:p>
          <a:p>
            <a:r>
              <a:rPr lang="zh-CN" altLang="en-US" sz="1000" dirty="0"/>
              <a:t>                        length: 8,</a:t>
            </a:r>
          </a:p>
          <a:p>
            <a:r>
              <a:rPr lang="zh-CN" altLang="en-US" sz="1000" dirty="0"/>
              <a:t>                        lineStyle: {</a:t>
            </a:r>
          </a:p>
          <a:p>
            <a:r>
              <a:rPr lang="zh-CN" altLang="en-US" sz="1000" dirty="0"/>
              <a:t>                            color: '#fff',</a:t>
            </a:r>
          </a:p>
          <a:p>
            <a:r>
              <a:rPr lang="zh-CN" altLang="en-US" sz="1000" dirty="0"/>
              <a:t>                            width: 2</a:t>
            </a:r>
          </a:p>
          <a:p>
            <a:r>
              <a:rPr lang="zh-CN" altLang="en-US" sz="1000" dirty="0"/>
              <a:t>                        }</a:t>
            </a:r>
          </a:p>
          <a:p>
            <a:r>
              <a:rPr lang="zh-CN" altLang="en-US" sz="1000" dirty="0"/>
              <a:t>                    },</a:t>
            </a:r>
          </a:p>
          <a:p>
            <a:r>
              <a:rPr lang="zh-CN" altLang="en-US" sz="1000" dirty="0"/>
              <a:t>                    splitLine: {</a:t>
            </a:r>
          </a:p>
          <a:p>
            <a:r>
              <a:rPr lang="zh-CN" altLang="en-US" sz="1000" dirty="0"/>
              <a:t>                        distance: -30,</a:t>
            </a:r>
          </a:p>
          <a:p>
            <a:r>
              <a:rPr lang="zh-CN" altLang="en-US" sz="1000" dirty="0"/>
              <a:t>                        length: 30,</a:t>
            </a:r>
          </a:p>
          <a:p>
            <a:r>
              <a:rPr lang="zh-CN" altLang="en-US" sz="1000" dirty="0"/>
              <a:t>                        lineStyle: {</a:t>
            </a:r>
          </a:p>
          <a:p>
            <a:r>
              <a:rPr lang="zh-CN" altLang="en-US" sz="1000" dirty="0"/>
              <a:t>                            color: '#fff',</a:t>
            </a:r>
          </a:p>
          <a:p>
            <a:r>
              <a:rPr lang="zh-CN" altLang="en-US" sz="1000" dirty="0"/>
              <a:t>                            width: 4</a:t>
            </a:r>
          </a:p>
          <a:p>
            <a:r>
              <a:rPr lang="zh-CN" altLang="en-US" sz="1000" dirty="0"/>
              <a:t>                        }</a:t>
            </a:r>
          </a:p>
          <a:p>
            <a:r>
              <a:rPr lang="zh-CN" altLang="en-US" sz="1000" dirty="0"/>
              <a:t>                    },</a:t>
            </a:r>
          </a:p>
          <a:p>
            <a:r>
              <a:rPr lang="zh-CN" altLang="en-US" sz="1000" dirty="0"/>
              <a:t>                    axisLabel: {</a:t>
            </a:r>
          </a:p>
          <a:p>
            <a:r>
              <a:rPr lang="zh-CN" altLang="en-US" sz="1000" dirty="0"/>
              <a:t>                        color: 'inherit',</a:t>
            </a:r>
          </a:p>
          <a:p>
            <a:r>
              <a:rPr lang="zh-CN" altLang="en-US" sz="1000" dirty="0"/>
              <a:t>                        distance: 40,</a:t>
            </a:r>
          </a:p>
          <a:p>
            <a:r>
              <a:rPr lang="zh-CN" altLang="en-US" sz="1000" dirty="0"/>
              <a:t>                        fontSize: 20</a:t>
            </a:r>
          </a:p>
          <a:p>
            <a:r>
              <a:rPr lang="zh-CN" altLang="en-US" sz="1000" dirty="0"/>
              <a:t>                    },</a:t>
            </a:r>
          </a:p>
          <a:p>
            <a:r>
              <a:rPr lang="zh-CN" altLang="en-US" sz="1000" dirty="0"/>
              <a:t>                    detail: {</a:t>
            </a:r>
          </a:p>
          <a:p>
            <a:r>
              <a:rPr lang="zh-CN" altLang="en-US" sz="1000" dirty="0"/>
              <a:t>                        valueAnimation: true,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flipV="1">
            <a:off x="5300918" y="6014953"/>
            <a:ext cx="96920" cy="9692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flipV="1">
            <a:off x="5520834" y="6014953"/>
            <a:ext cx="96920" cy="96920"/>
          </a:xfrm>
          <a:prstGeom prst="ellipse">
            <a:avLst/>
          </a:prstGeom>
          <a:solidFill>
            <a:schemeClr val="accent1">
              <a:alpha val="52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flipV="1">
            <a:off x="5740749" y="6014953"/>
            <a:ext cx="96920" cy="96920"/>
          </a:xfrm>
          <a:prstGeom prst="ellipse">
            <a:avLst/>
          </a:prstGeom>
          <a:solidFill>
            <a:schemeClr val="accent1">
              <a:alpha val="71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flipV="1">
            <a:off x="5960665" y="6014953"/>
            <a:ext cx="96920" cy="96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flipV="1">
            <a:off x="6180581" y="6014953"/>
            <a:ext cx="96920" cy="969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flipV="1">
            <a:off x="6400497" y="6014953"/>
            <a:ext cx="96920" cy="96920"/>
          </a:xfrm>
          <a:prstGeom prst="ellipse">
            <a:avLst/>
          </a:prstGeom>
          <a:solidFill>
            <a:schemeClr val="accent1">
              <a:alpha val="71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flipV="1">
            <a:off x="6620412" y="6014953"/>
            <a:ext cx="96920" cy="96920"/>
          </a:xfrm>
          <a:prstGeom prst="ellipse">
            <a:avLst/>
          </a:prstGeom>
          <a:solidFill>
            <a:schemeClr val="accent1">
              <a:alpha val="52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flipV="1">
            <a:off x="6840328" y="6014953"/>
            <a:ext cx="96920" cy="96920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5、数据与图表的交互</a:t>
            </a:r>
            <a:endParaRPr kumimoji="1"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0849B81-0320-AB5E-B9EC-56853767E3A9}"/>
              </a:ext>
            </a:extLst>
          </p:cNvPr>
          <p:cNvSpPr txBox="1"/>
          <p:nvPr/>
        </p:nvSpPr>
        <p:spPr>
          <a:xfrm>
            <a:off x="638514" y="1230124"/>
            <a:ext cx="5274712" cy="50783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formatter: '{value} km/h',</a:t>
            </a:r>
          </a:p>
          <a:p>
            <a:r>
              <a:rPr lang="zh-CN" altLang="en-US" sz="1200" dirty="0"/>
              <a:t>                        color: 'inherit'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data: [</a:t>
            </a:r>
          </a:p>
          <a:p>
            <a:r>
              <a:rPr lang="zh-CN" altLang="en-US" sz="1200" dirty="0"/>
              <a:t>                        {</a:t>
            </a:r>
          </a:p>
          <a:p>
            <a:r>
              <a:rPr lang="zh-CN" altLang="en-US" sz="1200" dirty="0"/>
              <a:t>                            value: 70</a:t>
            </a:r>
          </a:p>
          <a:p>
            <a:r>
              <a:rPr lang="zh-CN" altLang="en-US" sz="1200" dirty="0"/>
              <a:t>                        }</a:t>
            </a:r>
          </a:p>
          <a:p>
            <a:r>
              <a:rPr lang="zh-CN" altLang="en-US" sz="1200" dirty="0"/>
              <a:t>                    ]</a:t>
            </a:r>
          </a:p>
          <a:p>
            <a:r>
              <a:rPr lang="zh-CN" altLang="en-US" sz="1200" dirty="0"/>
              <a:t>                }</a:t>
            </a:r>
          </a:p>
          <a:p>
            <a:r>
              <a:rPr lang="zh-CN" altLang="en-US" sz="1200" dirty="0"/>
              <a:t>            ]</a:t>
            </a:r>
          </a:p>
          <a:p>
            <a:r>
              <a:rPr lang="zh-CN" altLang="en-US" sz="1200" dirty="0"/>
              <a:t>        };</a:t>
            </a:r>
          </a:p>
          <a:p>
            <a:r>
              <a:rPr lang="zh-CN" altLang="en-US" sz="1200" dirty="0"/>
              <a:t>        option &amp;&amp; myChart.setOption(option);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    // 减速</a:t>
            </a:r>
          </a:p>
          <a:p>
            <a:r>
              <a:rPr lang="zh-CN" altLang="en-US" sz="1200" dirty="0"/>
              <a:t>        function decelerate() {</a:t>
            </a:r>
          </a:p>
          <a:p>
            <a:r>
              <a:rPr lang="zh-CN" altLang="en-US" sz="1200" dirty="0"/>
              <a:t>            if (option.series[0].data[0].value &gt; 0) {</a:t>
            </a:r>
          </a:p>
          <a:p>
            <a:r>
              <a:rPr lang="zh-CN" altLang="en-US" sz="1200" dirty="0"/>
              <a:t>                option.series[0].data[0].value -= 5</a:t>
            </a:r>
          </a:p>
          <a:p>
            <a:r>
              <a:rPr lang="zh-CN" altLang="en-US" sz="1200" dirty="0"/>
              <a:t>                myChart.setOption(option);</a:t>
            </a:r>
          </a:p>
          <a:p>
            <a:r>
              <a:rPr lang="zh-CN" altLang="en-US" sz="1200" dirty="0"/>
              <a:t>            }</a:t>
            </a:r>
          </a:p>
          <a:p>
            <a:r>
              <a:rPr lang="zh-CN" altLang="en-US" sz="1200" dirty="0"/>
              <a:t>        };</a:t>
            </a:r>
          </a:p>
          <a:p>
            <a:r>
              <a:rPr lang="zh-CN" altLang="en-US" sz="1200" dirty="0"/>
              <a:t>        // 加速</a:t>
            </a:r>
          </a:p>
          <a:p>
            <a:r>
              <a:rPr lang="zh-CN" altLang="en-US" sz="1200" dirty="0"/>
              <a:t>        function accelerate() {</a:t>
            </a:r>
          </a:p>
          <a:p>
            <a:r>
              <a:rPr lang="zh-CN" altLang="en-US" sz="1200" dirty="0"/>
              <a:t>            if (option.series[0].data[0].value &lt; 100) {</a:t>
            </a:r>
          </a:p>
          <a:p>
            <a:r>
              <a:rPr lang="zh-CN" altLang="en-US" sz="1200" dirty="0"/>
              <a:t>                option.series[0].data[0].value += 5</a:t>
            </a:r>
          </a:p>
          <a:p>
            <a:r>
              <a:rPr lang="zh-CN" altLang="en-US" sz="1200" dirty="0"/>
              <a:t>                myChart.setOption(option);</a:t>
            </a:r>
          </a:p>
          <a:p>
            <a:r>
              <a:rPr lang="zh-CN" altLang="en-US" sz="1200" dirty="0"/>
              <a:t>            }</a:t>
            </a:r>
          </a:p>
          <a:p>
            <a:r>
              <a:rPr lang="zh-CN" altLang="en-US" sz="1200" dirty="0"/>
              <a:t>        };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94D16A7-D33C-94D6-742A-924514F13A35}"/>
              </a:ext>
            </a:extLst>
          </p:cNvPr>
          <p:cNvSpPr txBox="1"/>
          <p:nvPr/>
        </p:nvSpPr>
        <p:spPr>
          <a:xfrm>
            <a:off x="6794164" y="1160020"/>
            <a:ext cx="4759322" cy="52629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// 定速</a:t>
            </a:r>
          </a:p>
          <a:p>
            <a:r>
              <a:rPr lang="zh-CN" altLang="en-US" sz="1200" dirty="0"/>
              <a:t>        function updateValue(){</a:t>
            </a:r>
          </a:p>
          <a:p>
            <a:r>
              <a:rPr lang="zh-CN" altLang="en-US" sz="1200" dirty="0"/>
              <a:t>            value = document.getElementById("inputValue").value</a:t>
            </a:r>
          </a:p>
          <a:p>
            <a:r>
              <a:rPr lang="zh-CN" altLang="en-US" sz="1200" dirty="0"/>
              <a:t>            if(value&gt;0 &amp;&amp; value&lt;100){</a:t>
            </a:r>
          </a:p>
          <a:p>
            <a:r>
              <a:rPr lang="zh-CN" altLang="en-US" sz="1200" dirty="0"/>
              <a:t>                option.series[0].data[0].value = value</a:t>
            </a:r>
          </a:p>
          <a:p>
            <a:r>
              <a:rPr lang="zh-CN" altLang="en-US" sz="1200" dirty="0"/>
              <a:t>                myChart.setOption(option);</a:t>
            </a:r>
          </a:p>
          <a:p>
            <a:r>
              <a:rPr lang="zh-CN" altLang="en-US" sz="1200" dirty="0"/>
              <a:t>            }else{</a:t>
            </a:r>
          </a:p>
          <a:p>
            <a:r>
              <a:rPr lang="zh-CN" altLang="en-US" sz="1200" dirty="0"/>
              <a:t>                alert("请输入0-100之间的数值")</a:t>
            </a:r>
          </a:p>
          <a:p>
            <a:r>
              <a:rPr lang="zh-CN" altLang="en-US" sz="1200" dirty="0"/>
              <a:t>            }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  // 保留原定时事件做参考</a:t>
            </a:r>
          </a:p>
          <a:p>
            <a:r>
              <a:rPr lang="zh-CN" altLang="en-US" sz="1200" dirty="0"/>
              <a:t>        // setInterval(function () {</a:t>
            </a:r>
          </a:p>
          <a:p>
            <a:r>
              <a:rPr lang="zh-CN" altLang="en-US" sz="1200" dirty="0"/>
              <a:t>        //     myChart.setOption({</a:t>
            </a:r>
          </a:p>
          <a:p>
            <a:r>
              <a:rPr lang="zh-CN" altLang="en-US" sz="1200" dirty="0"/>
              <a:t>        //         series: [</a:t>
            </a:r>
          </a:p>
          <a:p>
            <a:r>
              <a:rPr lang="zh-CN" altLang="en-US" sz="1200" dirty="0"/>
              <a:t>        //             {</a:t>
            </a:r>
          </a:p>
          <a:p>
            <a:r>
              <a:rPr lang="zh-CN" altLang="en-US" sz="1200" dirty="0"/>
              <a:t>        //                 data: [</a:t>
            </a:r>
          </a:p>
          <a:p>
            <a:r>
              <a:rPr lang="zh-CN" altLang="en-US" sz="1200" dirty="0"/>
              <a:t>        //                     {</a:t>
            </a:r>
          </a:p>
          <a:p>
            <a:r>
              <a:rPr lang="zh-CN" altLang="en-US" sz="1200" dirty="0"/>
              <a:t>        //                         value: +(Math.random() * 100).toFixed(2)</a:t>
            </a:r>
          </a:p>
          <a:p>
            <a:r>
              <a:rPr lang="zh-CN" altLang="en-US" sz="1200" dirty="0"/>
              <a:t>        //                     }</a:t>
            </a:r>
          </a:p>
          <a:p>
            <a:r>
              <a:rPr lang="zh-CN" altLang="en-US" sz="1200" dirty="0"/>
              <a:t>        //                 ]</a:t>
            </a:r>
          </a:p>
          <a:p>
            <a:r>
              <a:rPr lang="zh-CN" altLang="en-US" sz="1200" dirty="0"/>
              <a:t>        //             }</a:t>
            </a:r>
          </a:p>
          <a:p>
            <a:r>
              <a:rPr lang="zh-CN" altLang="en-US" sz="1200" dirty="0"/>
              <a:t>        //         ]</a:t>
            </a:r>
          </a:p>
          <a:p>
            <a:r>
              <a:rPr lang="zh-CN" altLang="en-US" sz="1200" dirty="0"/>
              <a:t>        //     });</a:t>
            </a:r>
          </a:p>
          <a:p>
            <a:r>
              <a:rPr lang="zh-CN" altLang="en-US" sz="1200" dirty="0"/>
              <a:t>        // }, 2000);</a:t>
            </a:r>
          </a:p>
          <a:p>
            <a:r>
              <a:rPr lang="zh-CN" altLang="en-US" sz="1200" dirty="0"/>
              <a:t>    &lt;/script&gt;</a:t>
            </a:r>
          </a:p>
          <a:p>
            <a:r>
              <a:rPr lang="zh-CN" altLang="en-US" sz="1200" dirty="0"/>
              <a:t>&lt;/body&gt;</a:t>
            </a:r>
          </a:p>
          <a:p>
            <a:r>
              <a:rPr lang="zh-CN" altLang="en-US" sz="1200" dirty="0"/>
              <a:t>&lt;/html&gt;</a:t>
            </a:r>
          </a:p>
        </p:txBody>
      </p:sp>
    </p:spTree>
    <p:extLst>
      <p:ext uri="{BB962C8B-B14F-4D97-AF65-F5344CB8AC3E}">
        <p14:creationId xmlns:p14="http://schemas.microsoft.com/office/powerpoint/2010/main" val="5884149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678790" y="1250440"/>
            <a:ext cx="93443" cy="4803288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935514" y="2049780"/>
            <a:ext cx="6396539" cy="36423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5、数据与图表的交互</a:t>
            </a:r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C3F62F61-D9ED-F3F5-1C21-1DFA354FE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640" y="1566692"/>
            <a:ext cx="7748352" cy="435844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项目总结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E6BC6AF7-162C-1894-48DC-A648378B7C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4109650" y="1524100"/>
            <a:ext cx="3960000" cy="414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8206901" y="1524100"/>
            <a:ext cx="3311999" cy="201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8206901" y="3648100"/>
            <a:ext cx="3311999" cy="2016000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660399" y="1524100"/>
            <a:ext cx="3312000" cy="4140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>
            <a:off x="876399" y="1899500"/>
            <a:ext cx="2880000" cy="0"/>
          </a:xfrm>
          <a:prstGeom prst="line">
            <a:avLst/>
          </a:prstGeom>
          <a:noFill/>
          <a:ln w="12700" cap="sq">
            <a:solidFill>
              <a:schemeClr val="bg1"/>
            </a:solidFill>
            <a:miter/>
          </a:ln>
        </p:spPr>
      </p:cxnSp>
      <p:sp>
        <p:nvSpPr>
          <p:cNvPr id="9" name="标题 1"/>
          <p:cNvSpPr txBox="1"/>
          <p:nvPr/>
        </p:nvSpPr>
        <p:spPr>
          <a:xfrm>
            <a:off x="876399" y="2070400"/>
            <a:ext cx="2880000" cy="326349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通过本次项目实践，我们深入了解了基于Echarts的数据可视化交互特性和应用价值。通过实际操作，我们掌握了Echarts的交互API的使用技巧，并能够根据实际需求设计并实现具有实际应用价值的交互图表。在实践中，我们也遇到了一些问题，通过解决问题和不断优化，我们的技能得到了锻炼和提高。在未来的工作中，我们可以将这些经验和技能应用到更广泛的领域中，为数据可视化的发展做出贡献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334444" y="5171208"/>
            <a:ext cx="394313" cy="49289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作业练习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41CEC28-B891-0C86-2465-BD6661293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90493" y="2058628"/>
            <a:ext cx="2601226" cy="2601226"/>
            <a:chOff x="4790493" y="2058628"/>
            <a:chExt cx="2601226" cy="2601226"/>
          </a:xfrm>
        </p:grpSpPr>
        <p:sp>
          <p:nvSpPr>
            <p:cNvPr id="5" name="标题 1"/>
            <p:cNvSpPr txBox="1"/>
            <p:nvPr/>
          </p:nvSpPr>
          <p:spPr>
            <a:xfrm>
              <a:off x="4790493" y="2058628"/>
              <a:ext cx="2601226" cy="260122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3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标题 1"/>
            <p:cNvSpPr txBox="1"/>
            <p:nvPr/>
          </p:nvSpPr>
          <p:spPr>
            <a:xfrm>
              <a:off x="5111469" y="2372524"/>
              <a:ext cx="1973434" cy="1973434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  <a:effectLst/>
          </p:spPr>
          <p:txBody>
            <a:bodyPr vert="horz" wrap="square" lIns="96926" tIns="48463" rIns="96926" bIns="48463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标题 1"/>
          <p:cNvSpPr txBox="1"/>
          <p:nvPr/>
        </p:nvSpPr>
        <p:spPr>
          <a:xfrm>
            <a:off x="4247215" y="1515350"/>
            <a:ext cx="3687782" cy="3687782"/>
          </a:xfrm>
          <a:prstGeom prst="ellipse">
            <a:avLst/>
          </a:prstGeom>
          <a:noFill/>
          <a:ln w="38100" cap="sq">
            <a:gradFill>
              <a:gsLst>
                <a:gs pos="0">
                  <a:schemeClr val="accent1"/>
                </a:gs>
                <a:gs pos="30000">
                  <a:schemeClr val="bg1"/>
                </a:gs>
                <a:gs pos="70579">
                  <a:schemeClr val="bg1"/>
                </a:gs>
                <a:gs pos="100000">
                  <a:schemeClr val="accent2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178182" y="3250007"/>
            <a:ext cx="147320" cy="14732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7882677" y="3250007"/>
            <a:ext cx="147320" cy="147320"/>
          </a:xfrm>
          <a:prstGeom prst="ellipse">
            <a:avLst/>
          </a:prstGeom>
          <a:gradFill>
            <a:gsLst>
              <a:gs pos="0">
                <a:schemeClr val="accent2">
                  <a:lumMod val="90000"/>
                </a:schemeClr>
              </a:gs>
              <a:gs pos="70000">
                <a:schemeClr val="accent2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  <a:effectLst/>
        </p:spPr>
        <p:txBody>
          <a:bodyPr vert="horz" wrap="square" lIns="96926" tIns="48463" rIns="96926" bIns="48463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646246" y="3455904"/>
            <a:ext cx="3300816" cy="159934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  <a:alpha val="60000"/>
                  </a:schemeClr>
                </a:solidFill>
                <a:latin typeface="Source Han Sans"/>
                <a:ea typeface="Source Han Sans"/>
                <a:cs typeface="Source Han Sans"/>
              </a:rPr>
              <a:t>利用Echarts的交互功能，创建一个折线图，并实现鼠标悬停时显示具体数据点的详细信息。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51996" y="2774752"/>
            <a:ext cx="3294466" cy="692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b"/>
          <a:lstStyle/>
          <a:p>
            <a:pPr algn="r"/>
            <a:r>
              <a:rPr kumimoji="1" lang="en-US" altLang="zh-CN" sz="18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238589" y="3455904"/>
            <a:ext cx="3294465" cy="159934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  <a:alpha val="60000"/>
                  </a:schemeClr>
                </a:solidFill>
                <a:latin typeface="Source Han Sans"/>
                <a:ea typeface="Source Han Sans"/>
                <a:cs typeface="Source Han Sans"/>
              </a:rPr>
              <a:t>通过Echarts的交互配置，制作一个柱状图，并要求实现点击某个柱状体时，能够联动更新其他相关图表的数据展示。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238589" y="2774752"/>
            <a:ext cx="3294466" cy="69223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b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accent2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5289306" y="2557442"/>
            <a:ext cx="1603600" cy="1603599"/>
          </a:xfrm>
          <a:prstGeom prst="rect">
            <a:avLst/>
          </a:prstGeom>
        </p:spPr>
      </p:pic>
      <p:sp>
        <p:nvSpPr>
          <p:cNvPr id="15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作业练习</a:t>
            </a:r>
            <a:endParaRPr kumimoji="1"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项目要求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4DF9CBD-D158-63D3-415E-043A4C8289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9E42E3E8-6A66-7D1C-A358-BE42B77D5B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4100204">
            <a:off x="9232579" y="2742054"/>
            <a:ext cx="2240736" cy="2240736"/>
          </a:xfrm>
          <a:prstGeom prst="donut">
            <a:avLst>
              <a:gd name="adj" fmla="val 3250"/>
            </a:avLst>
          </a:prstGeom>
          <a:gradFill>
            <a:gsLst>
              <a:gs pos="0">
                <a:schemeClr val="accent1"/>
              </a:gs>
              <a:gs pos="81000">
                <a:schemeClr val="bg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4500000">
            <a:off x="5448883" y="2254193"/>
            <a:ext cx="3216458" cy="3216458"/>
          </a:xfrm>
          <a:prstGeom prst="donut">
            <a:avLst>
              <a:gd name="adj" fmla="val 2864"/>
            </a:avLst>
          </a:prstGeom>
          <a:gradFill>
            <a:gsLst>
              <a:gs pos="0">
                <a:schemeClr val="accent1"/>
              </a:gs>
              <a:gs pos="76000">
                <a:schemeClr val="bg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3294450" y="2582262"/>
            <a:ext cx="2560320" cy="2560320"/>
          </a:xfrm>
          <a:prstGeom prst="donut">
            <a:avLst>
              <a:gd name="adj" fmla="val 3189"/>
            </a:avLst>
          </a:prstGeom>
          <a:gradFill>
            <a:gsLst>
              <a:gs pos="0">
                <a:schemeClr val="accent1"/>
              </a:gs>
              <a:gs pos="73000">
                <a:schemeClr val="bg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96954" y="3900881"/>
            <a:ext cx="11459362" cy="755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5717572" y="3850547"/>
            <a:ext cx="209724" cy="2097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8513374" y="3850547"/>
            <a:ext cx="209724" cy="2097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1309176" y="3850547"/>
            <a:ext cx="209724" cy="2097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3600000">
            <a:off x="-404864" y="2125061"/>
            <a:ext cx="3474720" cy="3474720"/>
          </a:xfrm>
          <a:prstGeom prst="donut">
            <a:avLst>
              <a:gd name="adj" fmla="val 2338"/>
            </a:avLst>
          </a:prstGeom>
          <a:gradFill>
            <a:gsLst>
              <a:gs pos="0">
                <a:schemeClr val="accent1"/>
              </a:gs>
              <a:gs pos="67000">
                <a:schemeClr val="bg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921770" y="3850547"/>
            <a:ext cx="209724" cy="2097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60400" y="4175760"/>
            <a:ext cx="2422800" cy="20599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使用Echarts实现数据可视化交互功能。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472300" y="4175760"/>
            <a:ext cx="2422800" cy="20599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掌握Echarts的交互API和事件处理机制。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096100" y="4175760"/>
            <a:ext cx="2422800" cy="20599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实现图表间的联动、筛选、动态更新等功能。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6284200" y="4175760"/>
            <a:ext cx="2422800" cy="20599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具备良好的用户体验和用户友好性。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项目要求</a:t>
            </a:r>
            <a:endParaRPr kumimoji="1"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学习目标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4B3B868D-C1A9-590B-8A7C-3F717F240F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155712" y="2581692"/>
            <a:ext cx="1884693" cy="1884694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1563146">
            <a:off x="4566995" y="3169553"/>
            <a:ext cx="1309040" cy="1309040"/>
          </a:xfrm>
          <a:custGeom>
            <a:avLst/>
            <a:gdLst>
              <a:gd name="connsiteX0" fmla="*/ 1309040 w 1309040"/>
              <a:gd name="connsiteY0" fmla="*/ 1309040 h 1309040"/>
              <a:gd name="connsiteX1" fmla="*/ 0 w 1309040"/>
              <a:gd name="connsiteY1" fmla="*/ 0 h 1309040"/>
              <a:gd name="connsiteX2" fmla="*/ 0 w 2618080"/>
              <a:gd name="connsiteY2" fmla="*/ 0 h 1309040"/>
              <a:gd name="connsiteX3" fmla="*/ 0 w 2618080"/>
              <a:gd name="connsiteY3" fmla="*/ 1309040 h 2618080"/>
              <a:gd name="connsiteX4" fmla="*/ 1400480 w 2618080"/>
              <a:gd name="connsiteY4" fmla="*/ 91440 h 2618080"/>
            </a:gdLst>
            <a:ahLst/>
            <a:cxnLst/>
            <a:rect l="l" t="t" r="r" b="b"/>
            <a:pathLst>
              <a:path w="1309040" h="1309040">
                <a:moveTo>
                  <a:pt x="1309040" y="1309040"/>
                </a:moveTo>
                <a:cubicBezTo>
                  <a:pt x="586077" y="1309040"/>
                  <a:pt x="0" y="722963"/>
                  <a:pt x="0" y="0"/>
                </a:cubicBezTo>
              </a:path>
            </a:pathLst>
          </a:custGeom>
          <a:noFill/>
          <a:ln w="12700" cap="sq">
            <a:solidFill>
              <a:schemeClr val="accent1"/>
            </a:solidFill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563146">
            <a:off x="6317948" y="2568443"/>
            <a:ext cx="1309040" cy="1309040"/>
          </a:xfrm>
          <a:custGeom>
            <a:avLst/>
            <a:gdLst>
              <a:gd name="connsiteX0" fmla="*/ 0 w 1309040"/>
              <a:gd name="connsiteY0" fmla="*/ 0 h 1309040"/>
              <a:gd name="connsiteX1" fmla="*/ 1309040 w 1309040"/>
              <a:gd name="connsiteY1" fmla="*/ 1309040 h 1309040"/>
              <a:gd name="connsiteX2" fmla="*/ 0 w 1309040"/>
              <a:gd name="connsiteY2" fmla="*/ 2618080 h 2618080"/>
              <a:gd name="connsiteX3" fmla="*/ 0 w 2618080"/>
              <a:gd name="connsiteY3" fmla="*/ 1309040 h 2618080"/>
              <a:gd name="connsiteX4" fmla="*/ 1400480 w 2618080"/>
              <a:gd name="connsiteY4" fmla="*/ 91440 h 2618080"/>
            </a:gdLst>
            <a:ahLst/>
            <a:cxnLst/>
            <a:rect l="l" t="t" r="r" b="b"/>
            <a:pathLst>
              <a:path w="1309040" h="1309040">
                <a:moveTo>
                  <a:pt x="0" y="0"/>
                </a:moveTo>
                <a:cubicBezTo>
                  <a:pt x="722963" y="0"/>
                  <a:pt x="1309040" y="586077"/>
                  <a:pt x="1309040" y="1309040"/>
                </a:cubicBezTo>
              </a:path>
            </a:pathLst>
          </a:custGeom>
          <a:noFill/>
          <a:ln w="12700" cap="sq">
            <a:solidFill>
              <a:schemeClr val="accent2"/>
            </a:solidFill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1563146">
            <a:off x="7211640" y="4094999"/>
            <a:ext cx="88271" cy="88271"/>
          </a:xfrm>
          <a:prstGeom prst="flowChartConnector">
            <a:avLst/>
          </a:prstGeom>
          <a:noFill/>
          <a:ln w="12700" cap="sq">
            <a:solidFill>
              <a:schemeClr val="accent2"/>
            </a:solidFill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563146">
            <a:off x="4894601" y="2868090"/>
            <a:ext cx="88271" cy="88271"/>
          </a:xfrm>
          <a:prstGeom prst="flowChartConnector">
            <a:avLst/>
          </a:prstGeom>
          <a:noFill/>
          <a:ln w="12700" cap="sq">
            <a:solidFill>
              <a:schemeClr val="accent1"/>
            </a:solidFill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4250860" y="1676841"/>
            <a:ext cx="3694396" cy="3694397"/>
          </a:xfrm>
          <a:prstGeom prst="flowChartConnector">
            <a:avLst/>
          </a:prstGeom>
          <a:noFill/>
          <a:ln w="12700" cap="sq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miter/>
          </a:ln>
          <a:effectLst>
            <a:outerShdw blurRad="190500" algn="ctr" rotWithShape="0">
              <a:schemeClr val="tx1">
                <a:lumMod val="85000"/>
                <a:lumOff val="15000"/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5747691" y="3144508"/>
            <a:ext cx="700734" cy="759063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/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  <a:effectLst>
            <a:outerShdw blurRad="63500" sx="102000" sy="102000" algn="ctr" rotWithShape="0">
              <a:schemeClr val="accent2">
                <a:lumMod val="20000"/>
                <a:lumOff val="80000"/>
                <a:alpha val="26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568564" y="2000249"/>
            <a:ext cx="3546690" cy="1903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理解交互数据可视化的重要性。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170223" y="2000249"/>
            <a:ext cx="3411991" cy="1903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熟悉Echarts的交互功能和API。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4277671" y="1992490"/>
            <a:ext cx="586598" cy="586598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90500" algn="ctr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7378904" y="1992490"/>
            <a:ext cx="586598" cy="586598"/>
          </a:xfrm>
          <a:prstGeom prst="flowChartConnector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190500" algn="ctr" rotWithShape="0">
              <a:schemeClr val="accent2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163449" y="2085734"/>
            <a:ext cx="815043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7264682" y="2085734"/>
            <a:ext cx="815043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568564" y="4310943"/>
            <a:ext cx="3546690" cy="1903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能够根据实际需求设计并实现具有实际应用价值的交互图表。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170223" y="4310943"/>
            <a:ext cx="3411991" cy="190332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掌握Echarts的优化技巧，提高图表性能和用户体验。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4277671" y="4246034"/>
            <a:ext cx="586598" cy="586598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90500" algn="ctr" rotWithShape="0">
              <a:schemeClr val="accent1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7378904" y="4246034"/>
            <a:ext cx="586598" cy="586598"/>
          </a:xfrm>
          <a:prstGeom prst="flowChartConnector">
            <a:avLst/>
          </a:prstGeom>
          <a:solidFill>
            <a:schemeClr val="accent2"/>
          </a:solidFill>
          <a:ln w="12700" cap="sq">
            <a:noFill/>
            <a:miter/>
          </a:ln>
          <a:effectLst>
            <a:outerShdw blurRad="190500" algn="ctr" rotWithShape="0">
              <a:schemeClr val="accent2">
                <a:alpha val="1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4163449" y="4339278"/>
            <a:ext cx="815043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7264682" y="4339278"/>
            <a:ext cx="815043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ctr"/>
            <a:r>
              <a:rPr kumimoji="1" lang="en-US" altLang="zh-CN" sz="2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学习目标</a:t>
            </a:r>
            <a:endParaRPr kumimoji="1"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相关知识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1E1577-9382-7B4A-A86F-30F964A35A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flipV="1">
            <a:off x="710483" y="1484571"/>
            <a:ext cx="603060" cy="7295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710483" y="1840898"/>
            <a:ext cx="5276660" cy="292011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1.数据可视化在过去的几年中得到了长足的发展。开发者对于可视化产品的期待不再是简单的图表创建工具，而在交互、性能、数据处理等方面有了更高级的需求。随着大数据时代的来临，数据可视化在信息传播和决策支持中扮演着越来越重要的角色。传统的静态数据可视化已不能满足多样化的数据分析需求，用户希望能够与数据图表进行交互，以便更深入地探索和理解数据。Echarts作为一种流行的数据可视化工具，提供了丰富的交互功能和灵活的配置选项，能够满足各种数据可视化的需求。
2.在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ECharts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的图表中用户的操作将会触发相应的事件。开发者可以监听这些事件，然后通过回调函数做相应的处理，比如跳转到一个地址，或者弹出对话框，或者做数据下钻等等。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ECharts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中的事件名称对应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 DOM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事件名称，均为小写的字符串，如下是一个绑定点击操作的示例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335484" y="1523998"/>
            <a:ext cx="5183417" cy="4610102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1.Echarts事件处理</a:t>
            </a:r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69AB3DE-7B93-6B99-3D91-7679BCF3C65E}"/>
              </a:ext>
            </a:extLst>
          </p:cNvPr>
          <p:cNvSpPr txBox="1"/>
          <p:nvPr/>
        </p:nvSpPr>
        <p:spPr>
          <a:xfrm>
            <a:off x="709816" y="4964745"/>
            <a:ext cx="5276660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myChart.on('click', function(params) {</a:t>
            </a:r>
          </a:p>
          <a:p>
            <a:r>
              <a:rPr lang="zh-CN" altLang="en-US" sz="1400" dirty="0"/>
              <a:t>  // 控制台打印数据的名称</a:t>
            </a:r>
          </a:p>
          <a:p>
            <a:r>
              <a:rPr lang="zh-CN" altLang="en-US" sz="1400" dirty="0"/>
              <a:t>  console.log(params.name);</a:t>
            </a:r>
          </a:p>
          <a:p>
            <a:r>
              <a:rPr lang="zh-CN" altLang="en-US" sz="1400" dirty="0"/>
              <a:t>});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0" y="5206077"/>
            <a:ext cx="2026763" cy="95897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9796039" y="5206077"/>
            <a:ext cx="2395961" cy="95897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86377" y="1808795"/>
            <a:ext cx="11173048" cy="12125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一种是鼠标事件，在鼠标点击某个图形上会触发，包括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'click'、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dblclick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mousedown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mousemove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mouseup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'mouseover'、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mouseout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globalout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'、 '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contextmenu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'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事件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286377" y="2382436"/>
            <a:ext cx="11173048" cy="102962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还有一种是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调用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[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dispatchAction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](https://echarts.apache.org/zh/api.html# 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echartsInstance.dispatchAction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)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后触发的事件，dispatchAction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({ type: '' })`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触发图表行为，统一管理了所有动作，也可以方便地根据需要去记录用户的行为路径，常用的动作和动作对应参数在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action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文档中有列出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11" name="标题 1"/>
          <p:cNvSpPr txBox="1"/>
          <p:nvPr/>
        </p:nvSpPr>
        <p:spPr>
          <a:xfrm>
            <a:off x="286377" y="1328872"/>
            <a:ext cx="11173048" cy="121256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3.在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中主要通过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[on](https://echarts.apache.org/zh/api.html# 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echartsInstance.on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)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方法添加事件处理函数，该文档描述了所有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的事件列表。ECharts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中的事件分为两种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sp>
        <p:nvSpPr>
          <p:cNvPr id="13" name="标题 1"/>
          <p:cNvSpPr txBox="1"/>
          <p:nvPr/>
        </p:nvSpPr>
        <p:spPr>
          <a:xfrm>
            <a:off x="0" y="355669"/>
            <a:ext cx="720000" cy="576000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64394" y="355669"/>
            <a:ext cx="7519965" cy="576000"/>
          </a:xfrm>
          <a:custGeom>
            <a:avLst/>
            <a:gdLst>
              <a:gd name="connsiteX0" fmla="*/ 367854 w 7519965"/>
              <a:gd name="connsiteY0" fmla="*/ 503515 h 510950"/>
              <a:gd name="connsiteX1" fmla="*/ 0 w 7519965"/>
              <a:gd name="connsiteY1" fmla="*/ 0 h 510950"/>
              <a:gd name="connsiteX2" fmla="*/ 7519965 w 7519965"/>
              <a:gd name="connsiteY2" fmla="*/ 0 h 510950"/>
              <a:gd name="connsiteX3" fmla="*/ 7300522 w 7519965"/>
              <a:gd name="connsiteY3" fmla="*/ 510950 h 510950"/>
              <a:gd name="connsiteX4" fmla="*/ 367854 w 7519965"/>
              <a:gd name="connsiteY4" fmla="*/ 503515 h 510950"/>
            </a:gdLst>
            <a:ahLst/>
            <a:cxnLst/>
            <a:rect l="l" t="t" r="r" b="b"/>
            <a:pathLst>
              <a:path w="7519965" h="510950">
                <a:moveTo>
                  <a:pt x="367854" y="503515"/>
                </a:moveTo>
                <a:lnTo>
                  <a:pt x="0" y="0"/>
                </a:lnTo>
                <a:lnTo>
                  <a:pt x="7519965" y="0"/>
                </a:lnTo>
                <a:lnTo>
                  <a:pt x="7300522" y="510950"/>
                </a:lnTo>
                <a:lnTo>
                  <a:pt x="367854" y="50351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94000">
                <a:schemeClr val="bg1"/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921832" y="409669"/>
            <a:ext cx="10537593" cy="468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 CN Bold"/>
                <a:ea typeface="Source Han Sans CN Bold"/>
                <a:cs typeface="Source Han Sans CN Bold"/>
              </a:rPr>
              <a:t>1.Echarts事件处理</a:t>
            </a:r>
            <a:endParaRPr kumimoji="1"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23B38E6C-01CD-7DFD-71D5-C2EA52668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9101" y="3115074"/>
            <a:ext cx="6804600" cy="343278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92374D"/>
      </a:accent1>
      <a:accent2>
        <a:srgbClr val="FC9783"/>
      </a:accent2>
      <a:accent3>
        <a:srgbClr val="FB7598"/>
      </a:accent3>
      <a:accent4>
        <a:srgbClr val="25AE9E"/>
      </a:accent4>
      <a:accent5>
        <a:srgbClr val="FC9783"/>
      </a:accent5>
      <a:accent6>
        <a:srgbClr val="FB7598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3053</Words>
  <Application>Microsoft Office PowerPoint</Application>
  <PresentationFormat>宽屏</PresentationFormat>
  <Paragraphs>492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6" baseType="lpstr">
      <vt:lpstr>OPPOSans H</vt:lpstr>
      <vt:lpstr>Source Han Sans</vt:lpstr>
      <vt:lpstr>OPPOSans R</vt:lpstr>
      <vt:lpstr>Source Han Sans CN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asus</cp:lastModifiedBy>
  <cp:revision>1</cp:revision>
  <dcterms:modified xsi:type="dcterms:W3CDTF">2024-07-24T03:25:45Z</dcterms:modified>
</cp:coreProperties>
</file>