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</p:sldIdLst>
  <p:sldSz cx="12192000" cy="6858000"/>
  <p:notesSz cx="6858000" cy="9144000"/>
  <p:embeddedFontLst>
    <p:embeddedFont>
      <p:font typeface="OPPOSans H" panose="02010600030101010101" charset="-122"/>
      <p:regular r:id="rId73"/>
    </p:embeddedFont>
    <p:embeddedFont>
      <p:font typeface="OPPOSans L" panose="02010600030101010101" charset="-122"/>
      <p:regular r:id="rId74"/>
    </p:embeddedFont>
    <p:embeddedFont>
      <p:font typeface="OPPOSans R" panose="02010600030101010101" charset="-122"/>
      <p:regular r:id="rId75"/>
    </p:embeddedFont>
    <p:embeddedFont>
      <p:font typeface="Source Han Sans" panose="02010600030101010101" charset="-122"/>
      <p:regular r:id="rId76"/>
    </p:embeddedFont>
    <p:embeddedFont>
      <p:font typeface="Source Han Sans CN Bold" panose="02010600030101010101" charset="-122"/>
      <p:regular r:id="rId77"/>
    </p:embeddedFont>
    <p:embeddedFont>
      <p:font typeface="Source Han Sans CN Regular" panose="02010600030101010101" charset="-122"/>
      <p:regular r:id="rId78"/>
    </p:embeddedFont>
    <p:embeddedFont>
      <p:font typeface="等线" panose="02010600030101010101" pitchFamily="2" charset="-122"/>
      <p:regular r:id="rId79"/>
      <p:bold r:id="rId8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font" Target="fonts/font4.fntdata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2.fntdata"/><Relationship Id="rId79" Type="http://schemas.openxmlformats.org/officeDocument/2006/relationships/font" Target="fonts/font7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1.fntdata"/><Relationship Id="rId78" Type="http://schemas.openxmlformats.org/officeDocument/2006/relationships/font" Target="fonts/font6.fntdata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font" Target="fonts/font5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80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font" Target="fonts/font3.fntdata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A7FE8-74ED-47B2-A109-BBEBB0184272}" type="datetimeFigureOut">
              <a:rPr lang="zh-CN" altLang="en-US" smtClean="0"/>
              <a:t>2024/7/25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78ECBE-5275-407D-B408-280E0829E63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450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78ECBE-5275-407D-B408-280E0829E637}" type="slidenum">
              <a:rPr lang="zh-CN" altLang="en-US" smtClean="0"/>
              <a:t>63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947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-1"/>
            <a:ext cx="12192000" cy="569867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0"/>
            <a:ext cx="12192000" cy="5698670"/>
          </a:xfrm>
          <a:custGeom>
            <a:avLst/>
            <a:gdLst>
              <a:gd name="connsiteX0" fmla="*/ 0 w 12192000"/>
              <a:gd name="connsiteY0" fmla="*/ 0 h 5486400"/>
              <a:gd name="connsiteX1" fmla="*/ 12192000 w 12192000"/>
              <a:gd name="connsiteY1" fmla="*/ 0 h 5486400"/>
              <a:gd name="connsiteX2" fmla="*/ 12192000 w 12192000"/>
              <a:gd name="connsiteY2" fmla="*/ 5152108 h 5486400"/>
              <a:gd name="connsiteX3" fmla="*/ 6462192 w 12192000"/>
              <a:gd name="connsiteY3" fmla="*/ 5152108 h 5486400"/>
              <a:gd name="connsiteX4" fmla="*/ 6103440 w 12192000"/>
              <a:gd name="connsiteY4" fmla="*/ 5444499 h 5486400"/>
              <a:gd name="connsiteX5" fmla="*/ 6099216 w 12192000"/>
              <a:gd name="connsiteY5" fmla="*/ 5486400 h 5486400"/>
              <a:gd name="connsiteX6" fmla="*/ 6092785 w 12192000"/>
              <a:gd name="connsiteY6" fmla="*/ 5486400 h 5486400"/>
              <a:gd name="connsiteX7" fmla="*/ 6088560 w 12192000"/>
              <a:gd name="connsiteY7" fmla="*/ 5444499 h 5486400"/>
              <a:gd name="connsiteX8" fmla="*/ 5729809 w 12192000"/>
              <a:gd name="connsiteY8" fmla="*/ 5152108 h 5486400"/>
              <a:gd name="connsiteX9" fmla="*/ 0 w 12192000"/>
              <a:gd name="connsiteY9" fmla="*/ 5152108 h 5486400"/>
            </a:gdLst>
            <a:ahLst/>
            <a:cxnLst/>
            <a:rect l="l" t="t" r="r" b="b"/>
            <a:pathLst>
              <a:path w="12192000" h="5486400">
                <a:moveTo>
                  <a:pt x="0" y="0"/>
                </a:moveTo>
                <a:lnTo>
                  <a:pt x="12192000" y="0"/>
                </a:lnTo>
                <a:lnTo>
                  <a:pt x="12192000" y="5152108"/>
                </a:lnTo>
                <a:lnTo>
                  <a:pt x="6462192" y="5152108"/>
                </a:lnTo>
                <a:cubicBezTo>
                  <a:pt x="6285230" y="5152108"/>
                  <a:pt x="6137586" y="5277632"/>
                  <a:pt x="6103440" y="5444499"/>
                </a:cubicBezTo>
                <a:lnTo>
                  <a:pt x="6099216" y="5486400"/>
                </a:lnTo>
                <a:lnTo>
                  <a:pt x="6092785" y="5486400"/>
                </a:lnTo>
                <a:lnTo>
                  <a:pt x="6088560" y="5444499"/>
                </a:lnTo>
                <a:cubicBezTo>
                  <a:pt x="6054415" y="5277632"/>
                  <a:pt x="5906771" y="5152108"/>
                  <a:pt x="5729809" y="5152108"/>
                </a:cubicBezTo>
                <a:lnTo>
                  <a:pt x="0" y="5152108"/>
                </a:lnTo>
                <a:close/>
              </a:path>
            </a:pathLst>
          </a:custGeom>
          <a:solidFill>
            <a:schemeClr val="accent1">
              <a:alpha val="94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7493" y="5792998"/>
            <a:ext cx="2133600" cy="40011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OPPOSans R"/>
                <a:ea typeface="OPPOSans R"/>
                <a:cs typeface="OPPOSans R"/>
              </a:rPr>
              <a:t>教学管理部</a:t>
            </a:r>
            <a:endParaRPr kumimoji="1" lang="zh-CN" altLang="en-US" dirty="0"/>
          </a:p>
        </p:txBody>
      </p:sp>
      <p:sp>
        <p:nvSpPr>
          <p:cNvPr id="7" name="标题 1"/>
          <p:cNvSpPr txBox="1"/>
          <p:nvPr/>
        </p:nvSpPr>
        <p:spPr>
          <a:xfrm>
            <a:off x="3497943" y="5916853"/>
            <a:ext cx="152400" cy="1524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842578" y="5792998"/>
            <a:ext cx="2133600" cy="3454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20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OPPOSans R"/>
                <a:ea typeface="OPPOSans R"/>
                <a:cs typeface="OPPOSans R"/>
              </a:rPr>
              <a:t>2024</a:t>
            </a:r>
            <a:endParaRPr kumimoji="1" lang="zh-CN" altLang="en-US" dirty="0"/>
          </a:p>
        </p:txBody>
      </p:sp>
      <p:sp>
        <p:nvSpPr>
          <p:cNvPr id="9" name="标题 1"/>
          <p:cNvSpPr txBox="1"/>
          <p:nvPr/>
        </p:nvSpPr>
        <p:spPr>
          <a:xfrm>
            <a:off x="6633028" y="5916853"/>
            <a:ext cx="152400" cy="1524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1403392" y="4727759"/>
            <a:ext cx="788608" cy="623686"/>
          </a:xfrm>
          <a:custGeom>
            <a:avLst/>
            <a:gdLst>
              <a:gd name="connsiteX0" fmla="*/ 788608 w 788608"/>
              <a:gd name="connsiteY0" fmla="*/ 0 h 623686"/>
              <a:gd name="connsiteX1" fmla="*/ 788608 w 788608"/>
              <a:gd name="connsiteY1" fmla="*/ 362834 h 623686"/>
              <a:gd name="connsiteX2" fmla="*/ 788234 w 788608"/>
              <a:gd name="connsiteY2" fmla="*/ 362872 h 623686"/>
              <a:gd name="connsiteX3" fmla="*/ 474451 w 788608"/>
              <a:gd name="connsiteY3" fmla="*/ 532046 h 623686"/>
              <a:gd name="connsiteX4" fmla="*/ 398841 w 788608"/>
              <a:gd name="connsiteY4" fmla="*/ 623686 h 623686"/>
              <a:gd name="connsiteX5" fmla="*/ 0 w 788608"/>
              <a:gd name="connsiteY5" fmla="*/ 623686 h 623686"/>
              <a:gd name="connsiteX6" fmla="*/ 10593 w 788608"/>
              <a:gd name="connsiteY6" fmla="*/ 589562 h 623686"/>
              <a:gd name="connsiteX7" fmla="*/ 715869 w 788608"/>
              <a:gd name="connsiteY7" fmla="*/ 11102 h 623686"/>
            </a:gdLst>
            <a:ahLst/>
            <a:cxnLst/>
            <a:rect l="l" t="t" r="r" b="b"/>
            <a:pathLst>
              <a:path w="788608" h="623686">
                <a:moveTo>
                  <a:pt x="788608" y="0"/>
                </a:moveTo>
                <a:lnTo>
                  <a:pt x="788608" y="362834"/>
                </a:lnTo>
                <a:lnTo>
                  <a:pt x="788234" y="362872"/>
                </a:lnTo>
                <a:cubicBezTo>
                  <a:pt x="667025" y="387674"/>
                  <a:pt x="558687" y="447810"/>
                  <a:pt x="474451" y="532046"/>
                </a:cubicBezTo>
                <a:lnTo>
                  <a:pt x="398841" y="623686"/>
                </a:lnTo>
                <a:lnTo>
                  <a:pt x="0" y="623686"/>
                </a:lnTo>
                <a:lnTo>
                  <a:pt x="10593" y="589562"/>
                </a:lnTo>
                <a:cubicBezTo>
                  <a:pt x="134533" y="296534"/>
                  <a:pt x="396984" y="76355"/>
                  <a:pt x="715869" y="11102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7461679" y="3297827"/>
            <a:ext cx="2965021" cy="1674096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1479979" y="2212884"/>
            <a:ext cx="2965021" cy="1674096"/>
          </a:xfrm>
          <a:prstGeom prst="rect">
            <a:avLst/>
          </a:prstGeom>
          <a:noFill/>
          <a:ln cap="sq">
            <a:noFill/>
          </a:ln>
        </p:spPr>
      </p:pic>
      <p:cxnSp>
        <p:nvCxnSpPr>
          <p:cNvPr id="14" name="标题 1"/>
          <p:cNvCxnSpPr/>
          <p:nvPr/>
        </p:nvCxnSpPr>
        <p:spPr>
          <a:xfrm>
            <a:off x="7102507" y="1284083"/>
            <a:ext cx="1751933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miter/>
            <a:headEnd type="oval"/>
          </a:ln>
        </p:spPr>
      </p:cxnSp>
      <p:cxnSp>
        <p:nvCxnSpPr>
          <p:cNvPr id="15" name="标题 1"/>
          <p:cNvCxnSpPr/>
          <p:nvPr/>
        </p:nvCxnSpPr>
        <p:spPr>
          <a:xfrm flipH="1">
            <a:off x="3337560" y="1284083"/>
            <a:ext cx="1751933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miter/>
            <a:headEnd type="oval"/>
          </a:ln>
        </p:spPr>
      </p:cxnSp>
      <p:sp>
        <p:nvSpPr>
          <p:cNvPr id="16" name="标题 1"/>
          <p:cNvSpPr txBox="1"/>
          <p:nvPr/>
        </p:nvSpPr>
        <p:spPr>
          <a:xfrm>
            <a:off x="5396534" y="1197225"/>
            <a:ext cx="1398931" cy="173717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595540" y="1562087"/>
            <a:ext cx="11000921" cy="30640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7100" dirty="0" err="1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项目九.编程语言可视化</a:t>
            </a:r>
            <a:r>
              <a:rPr kumimoji="1" lang="en-US" altLang="zh-CN" sz="7100" dirty="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——</a:t>
            </a:r>
            <a:r>
              <a:rPr kumimoji="1" lang="en-US" altLang="zh-CN" sz="4800" dirty="0" err="1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基于matplotlib的数据可视化编程</a:t>
            </a:r>
            <a:endParaRPr kumimoji="1" lang="zh-CN" altLang="en-US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AC650D2-49BA-3521-7366-16A84DE67F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149" y="850450"/>
            <a:ext cx="3611002" cy="811461"/>
          </a:xfrm>
          <a:prstGeom prst="rect">
            <a:avLst/>
          </a:prstGeom>
          <a:solidFill>
            <a:schemeClr val="bg1"/>
          </a:solidFill>
          <a:effectLst>
            <a:softEdge rad="381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689650" y="1922200"/>
            <a:ext cx="10800000" cy="3420000"/>
          </a:xfrm>
          <a:prstGeom prst="roundRect">
            <a:avLst>
              <a:gd name="adj" fmla="val 8465"/>
            </a:avLst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5" name="标题 1"/>
          <p:cNvCxnSpPr/>
          <p:nvPr/>
        </p:nvCxnSpPr>
        <p:spPr>
          <a:xfrm>
            <a:off x="1236000" y="2714983"/>
            <a:ext cx="720000" cy="0"/>
          </a:xfrm>
          <a:prstGeom prst="line">
            <a:avLst/>
          </a:prstGeom>
          <a:noFill/>
          <a:ln w="50800" cap="rnd">
            <a:solidFill>
              <a:schemeClr val="accent1"/>
            </a:solidFill>
            <a:miter/>
          </a:ln>
        </p:spPr>
      </p:cxnSp>
      <p:sp>
        <p:nvSpPr>
          <p:cNvPr id="6" name="标题 1"/>
          <p:cNvSpPr txBox="1"/>
          <p:nvPr/>
        </p:nvSpPr>
        <p:spPr>
          <a:xfrm>
            <a:off x="1236000" y="2943990"/>
            <a:ext cx="9720000" cy="1979412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Anaconda是一个Python数据科学平台，它带有Matplotlib等许多数据科学相关的库。如果你已经安装了Anaconda，那么无需再单独安装Matplotlib。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(2).使用Anaconda安装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2768933" y="2454784"/>
            <a:ext cx="8157411" cy="16436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252955" y="2454784"/>
            <a:ext cx="3320716" cy="164363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4768635" y="2671011"/>
            <a:ext cx="5692490" cy="121117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x轴和y轴：水平和垂直的轴线
x轴和y轴刻度：刻度标示坐标轴的分隔，包括最小刻度和最大刻度
x轴和y轴刻度标签：表示特定坐标轴的值
绘图区域：实际绘图的区域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979028" y="2221831"/>
            <a:ext cx="356939" cy="336884"/>
          </a:xfrm>
          <a:prstGeom prst="parallelogram">
            <a:avLst>
              <a:gd name="adj" fmla="val 58169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3279042" y="2221831"/>
            <a:ext cx="356939" cy="336884"/>
          </a:xfrm>
          <a:prstGeom prst="parallelogram">
            <a:avLst>
              <a:gd name="adj" fmla="val 58169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3579056" y="2221831"/>
            <a:ext cx="356939" cy="336884"/>
          </a:xfrm>
          <a:prstGeom prst="parallelogram">
            <a:avLst>
              <a:gd name="adj" fmla="val 58169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509629" y="2622883"/>
            <a:ext cx="2807368" cy="1307432"/>
          </a:xfrm>
          <a:prstGeom prst="rect">
            <a:avLst/>
          </a:prstGeom>
        </p:spPr>
      </p:pic>
      <p:sp>
        <p:nvSpPr>
          <p:cNvPr id="11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图表元素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绘制只含单一曲线的图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0196DBE-BFBD-5BFC-3D93-52DD62343D36}"/>
              </a:ext>
            </a:extLst>
          </p:cNvPr>
          <p:cNvSpPr txBox="1"/>
          <p:nvPr/>
        </p:nvSpPr>
        <p:spPr>
          <a:xfrm>
            <a:off x="3051928" y="2133982"/>
            <a:ext cx="6103854" cy="16004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使用NumPy的arange函数生成一个包含0到9的整数的数组</a:t>
            </a:r>
          </a:p>
          <a:p>
            <a:r>
              <a:rPr lang="zh-CN" altLang="en-US" sz="1400" dirty="0"/>
              <a:t>x = np.arange(0, 10)</a:t>
            </a:r>
          </a:p>
          <a:p>
            <a:r>
              <a:rPr lang="zh-CN" altLang="en-US" sz="1400" dirty="0"/>
              <a:t># 使用NumPy的random.randint函数生成一个包含10个0到9之间随机整数的数组</a:t>
            </a:r>
          </a:p>
          <a:p>
            <a:r>
              <a:rPr lang="zh-CN" altLang="en-US" sz="1400" dirty="0"/>
              <a:t>y = np.random.randint(0, 10, size=10)</a:t>
            </a:r>
          </a:p>
          <a:p>
            <a:r>
              <a:rPr lang="zh-CN" altLang="en-US" sz="1400" dirty="0"/>
              <a:t># 使用Matplotlib的plot函数绘制折线图，其中x是横坐标，y是纵坐标</a:t>
            </a:r>
          </a:p>
          <a:p>
            <a:r>
              <a:rPr lang="zh-CN" altLang="en-US" sz="1400" dirty="0"/>
              <a:t>plt.plot(x, y)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5259974" y="1462148"/>
            <a:ext cx="5826035" cy="195670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1、可以使用多个plot函数（推荐），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在一个图中绘制多个曲线</a:t>
            </a:r>
            <a:endParaRPr kumimoji="1" lang="zh-CN" altLang="en-US" dirty="0"/>
          </a:p>
        </p:txBody>
      </p:sp>
      <p:sp>
        <p:nvSpPr>
          <p:cNvPr id="5" name="标题 1"/>
          <p:cNvSpPr txBox="1"/>
          <p:nvPr/>
        </p:nvSpPr>
        <p:spPr>
          <a:xfrm rot="21112171">
            <a:off x="1158239" y="1881052"/>
            <a:ext cx="3309258" cy="3509554"/>
          </a:xfrm>
          <a:prstGeom prst="roundRect">
            <a:avLst>
              <a:gd name="adj" fmla="val 5699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5259976" y="4946469"/>
            <a:ext cx="505097" cy="505097"/>
          </a:xfrm>
          <a:prstGeom prst="ellipse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5849256" y="4946469"/>
            <a:ext cx="505097" cy="505097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438536" y="4946469"/>
            <a:ext cx="505097" cy="505097"/>
          </a:xfrm>
          <a:prstGeom prst="ellipse">
            <a:avLst/>
          </a:prstGeom>
          <a:solidFill>
            <a:schemeClr val="bg1">
              <a:lumMod val="95000"/>
              <a:alpha val="4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158239" y="1881052"/>
            <a:ext cx="3309258" cy="3509554"/>
          </a:xfrm>
          <a:prstGeom prst="roundRect">
            <a:avLst>
              <a:gd name="adj" fmla="val 5699"/>
            </a:avLst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394177" y="5084489"/>
            <a:ext cx="236694" cy="22905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983457" y="5091722"/>
            <a:ext cx="236694" cy="214590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/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237720" y="1965344"/>
            <a:ext cx="3150299" cy="3340973"/>
          </a:xfrm>
          <a:prstGeom prst="rect">
            <a:avLst/>
          </a:prstGeom>
        </p:spPr>
      </p:pic>
      <p:sp>
        <p:nvSpPr>
          <p:cNvPr id="14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包含多个曲线的图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012C25A-A577-73A9-D0F6-ED7247713AAA}"/>
              </a:ext>
            </a:extLst>
          </p:cNvPr>
          <p:cNvSpPr txBox="1"/>
          <p:nvPr/>
        </p:nvSpPr>
        <p:spPr>
          <a:xfrm>
            <a:off x="5161451" y="1750758"/>
            <a:ext cx="6103854" cy="310854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#使用numpy生成10个在0到10之间均匀分布的数值（包括0和10）</a:t>
            </a:r>
          </a:p>
          <a:p>
            <a:r>
              <a:rPr lang="zh-CN" altLang="en-US" sz="1400" dirty="0"/>
              <a:t>x1 = np.linspace(0, 10, num=10)</a:t>
            </a:r>
          </a:p>
          <a:p>
            <a:r>
              <a:rPr lang="zh-CN" altLang="en-US" sz="1400" dirty="0"/>
              <a:t>y1 = 2 * x1 + 1 </a:t>
            </a:r>
          </a:p>
          <a:p>
            <a:r>
              <a:rPr lang="zh-CN" altLang="en-US" sz="1400" dirty="0"/>
              <a:t>#使用Matplotlib的plot函数绘制折线图</a:t>
            </a:r>
          </a:p>
          <a:p>
            <a:r>
              <a:rPr lang="zh-CN" altLang="en-US" sz="1400" dirty="0"/>
              <a:t>plt.plot(x1, y1)</a:t>
            </a:r>
          </a:p>
          <a:p>
            <a:endParaRPr lang="zh-CN" altLang="en-US" sz="1400" dirty="0"/>
          </a:p>
          <a:p>
            <a:r>
              <a:rPr lang="zh-CN" altLang="en-US" sz="1400" dirty="0"/>
              <a:t># 使用NumPy的random.randint函数生成一个包含10个0到9之间随机整数的数组</a:t>
            </a:r>
          </a:p>
          <a:p>
            <a:r>
              <a:rPr lang="zh-CN" altLang="en-US" sz="1400" dirty="0"/>
              <a:t>y2 = np.random.randint(0, 10, size=10)</a:t>
            </a:r>
          </a:p>
          <a:p>
            <a:r>
              <a:rPr lang="zh-CN" altLang="en-US" sz="1400" dirty="0"/>
              <a:t># 一个plot就会画一条曲线.</a:t>
            </a:r>
          </a:p>
          <a:p>
            <a:r>
              <a:rPr lang="zh-CN" altLang="en-US" sz="1400" dirty="0"/>
              <a:t>plt.plot(x1, y1)</a:t>
            </a:r>
          </a:p>
          <a:p>
            <a:r>
              <a:rPr lang="zh-CN" altLang="en-US" sz="1400" dirty="0"/>
              <a:t># 遇到show会把show之前的plot画出来</a:t>
            </a:r>
          </a:p>
          <a:p>
            <a:r>
              <a:rPr lang="zh-CN" altLang="en-US" sz="1400" dirty="0"/>
              <a:t>plt.show()</a:t>
            </a:r>
          </a:p>
          <a:p>
            <a:r>
              <a:rPr lang="zh-CN" altLang="en-US" sz="1400" dirty="0"/>
              <a:t>plt.plot(y2)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7518D5B6-4F02-1AB4-1B2E-84699AD7E2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3012" y="3442749"/>
            <a:ext cx="3486150" cy="23145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7111721" y="1709537"/>
            <a:ext cx="3987937" cy="4573788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709537"/>
            <a:ext cx="2009859" cy="4573788"/>
          </a:xfrm>
          <a:prstGeom prst="rect">
            <a:avLst/>
          </a:prstGeom>
          <a:solidFill>
            <a:schemeClr val="accent1"/>
          </a:solidFill>
          <a:ln w="317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0685658" y="5202020"/>
            <a:ext cx="828000" cy="828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  <a:effectLst/>
        </p:spPr>
        <p:txBody>
          <a:bodyPr vert="horz" wrap="square" lIns="91440" tIns="45720" rIns="360000" bIns="45720" rtlCol="0" anchor="ctr"/>
          <a:lstStyle/>
          <a:p>
            <a:pPr algn="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0946465" y="5492304"/>
            <a:ext cx="306387" cy="247432"/>
          </a:xfrm>
          <a:custGeom>
            <a:avLst/>
            <a:gdLst>
              <a:gd name="T0" fmla="*/ 159 w 160"/>
              <a:gd name="T1" fmla="*/ 66 h 128"/>
              <a:gd name="T2" fmla="*/ 98 w 160"/>
              <a:gd name="T3" fmla="*/ 127 h 128"/>
              <a:gd name="T4" fmla="*/ 96 w 160"/>
              <a:gd name="T5" fmla="*/ 128 h 128"/>
              <a:gd name="T6" fmla="*/ 94 w 160"/>
              <a:gd name="T7" fmla="*/ 127 h 128"/>
              <a:gd name="T8" fmla="*/ 94 w 160"/>
              <a:gd name="T9" fmla="*/ 124 h 128"/>
              <a:gd name="T10" fmla="*/ 152 w 160"/>
              <a:gd name="T11" fmla="*/ 66 h 128"/>
              <a:gd name="T12" fmla="*/ 2 w 160"/>
              <a:gd name="T13" fmla="*/ 66 h 128"/>
              <a:gd name="T14" fmla="*/ 0 w 160"/>
              <a:gd name="T15" fmla="*/ 64 h 128"/>
              <a:gd name="T16" fmla="*/ 2 w 160"/>
              <a:gd name="T17" fmla="*/ 61 h 128"/>
              <a:gd name="T18" fmla="*/ 152 w 160"/>
              <a:gd name="T19" fmla="*/ 61 h 128"/>
              <a:gd name="T20" fmla="*/ 94 w 160"/>
              <a:gd name="T21" fmla="*/ 4 h 128"/>
              <a:gd name="T22" fmla="*/ 94 w 160"/>
              <a:gd name="T23" fmla="*/ 1 h 128"/>
              <a:gd name="T24" fmla="*/ 98 w 160"/>
              <a:gd name="T25" fmla="*/ 1 h 128"/>
              <a:gd name="T26" fmla="*/ 159 w 160"/>
              <a:gd name="T27" fmla="*/ 62 h 128"/>
              <a:gd name="T28" fmla="*/ 160 w 160"/>
              <a:gd name="T29" fmla="*/ 63 h 128"/>
              <a:gd name="T30" fmla="*/ 160 w 160"/>
              <a:gd name="T31" fmla="*/ 63 h 128"/>
              <a:gd name="T32" fmla="*/ 160 w 160"/>
              <a:gd name="T33" fmla="*/ 63 h 128"/>
              <a:gd name="T34" fmla="*/ 160 w 160"/>
              <a:gd name="T35" fmla="*/ 64 h 128"/>
              <a:gd name="T36" fmla="*/ 159 w 160"/>
              <a:gd name="T37" fmla="*/ 66 h 128"/>
            </a:gdLst>
            <a:ahLst/>
            <a:cxnLst/>
            <a:rect l="0" t="0" r="r" b="b"/>
            <a:pathLst>
              <a:path w="160" h="128">
                <a:moveTo>
                  <a:pt x="159" y="66"/>
                </a:moveTo>
                <a:cubicBezTo>
                  <a:pt x="98" y="127"/>
                  <a:pt x="98" y="127"/>
                  <a:pt x="98" y="127"/>
                </a:cubicBezTo>
                <a:cubicBezTo>
                  <a:pt x="97" y="128"/>
                  <a:pt x="97" y="128"/>
                  <a:pt x="96" y="128"/>
                </a:cubicBezTo>
                <a:cubicBezTo>
                  <a:pt x="95" y="128"/>
                  <a:pt x="95" y="128"/>
                  <a:pt x="94" y="127"/>
                </a:cubicBezTo>
                <a:cubicBezTo>
                  <a:pt x="93" y="126"/>
                  <a:pt x="93" y="125"/>
                  <a:pt x="94" y="124"/>
                </a:cubicBezTo>
                <a:cubicBezTo>
                  <a:pt x="152" y="66"/>
                  <a:pt x="152" y="66"/>
                  <a:pt x="15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63"/>
                  <a:pt x="1" y="61"/>
                  <a:pt x="2" y="61"/>
                </a:cubicBezTo>
                <a:cubicBezTo>
                  <a:pt x="152" y="61"/>
                  <a:pt x="152" y="61"/>
                  <a:pt x="152" y="61"/>
                </a:cubicBezTo>
                <a:cubicBezTo>
                  <a:pt x="94" y="4"/>
                  <a:pt x="94" y="4"/>
                  <a:pt x="94" y="4"/>
                </a:cubicBezTo>
                <a:cubicBezTo>
                  <a:pt x="93" y="3"/>
                  <a:pt x="93" y="2"/>
                  <a:pt x="94" y="1"/>
                </a:cubicBezTo>
                <a:cubicBezTo>
                  <a:pt x="95" y="0"/>
                  <a:pt x="97" y="0"/>
                  <a:pt x="98" y="1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59" y="62"/>
                  <a:pt x="160" y="62"/>
                  <a:pt x="160" y="63"/>
                </a:cubicBezTo>
                <a:cubicBezTo>
                  <a:pt x="160" y="63"/>
                  <a:pt x="160" y="63"/>
                  <a:pt x="160" y="63"/>
                </a:cubicBezTo>
                <a:cubicBezTo>
                  <a:pt x="160" y="63"/>
                  <a:pt x="160" y="63"/>
                  <a:pt x="160" y="63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60" y="65"/>
                  <a:pt x="160" y="65"/>
                  <a:pt x="159" y="66"/>
                </a:cubicBezTo>
                <a:close/>
              </a:path>
            </a:pathLst>
          </a:custGeom>
          <a:solidFill>
            <a:schemeClr val="bg1"/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2794000" y="1718075"/>
            <a:ext cx="381000" cy="889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2663451" y="2097460"/>
            <a:ext cx="3891238" cy="41890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Source Han Sans"/>
                <a:ea typeface="Source Han Sans"/>
                <a:cs typeface="Source Han Sans"/>
              </a:rPr>
              <a:t>2、也可以在一个plot函数中传入多对X,Y值，在一个图中绘制多个曲线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包含多个曲线的图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8E1A6AD-B348-7B57-62E1-F0A876A09577}"/>
              </a:ext>
            </a:extLst>
          </p:cNvPr>
          <p:cNvSpPr txBox="1"/>
          <p:nvPr/>
        </p:nvSpPr>
        <p:spPr>
          <a:xfrm>
            <a:off x="2663451" y="2880492"/>
            <a:ext cx="6103854" cy="73866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传入多对x,y的时候,建议,x,y成对的传入, 这个时候不要去省略x.</a:t>
            </a:r>
          </a:p>
          <a:p>
            <a:r>
              <a:rPr lang="zh-CN" altLang="en-US" sz="1400" dirty="0"/>
              <a:t>x2 = np.arange(0, 10)</a:t>
            </a:r>
          </a:p>
          <a:p>
            <a:r>
              <a:rPr lang="zh-CN" altLang="en-US" sz="1400" dirty="0"/>
              <a:t>plt.plot(x1, y1, x2, y2)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42D0151F-B50F-3EDD-1555-81155BF33C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914" y="4003178"/>
            <a:ext cx="3914775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3763080" y="2421736"/>
            <a:ext cx="7187480" cy="2014526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4185419" y="3282939"/>
            <a:ext cx="6540551" cy="102760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绘制正选余弦
1、使用plt.grid(True)方法为图添加网格线
设置grid参数（参数与plot函数相同），使用plt面向对象的方法，创建多个子图显示不同网格线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4185419" y="2677561"/>
            <a:ext cx="1210010" cy="471694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4361916" y="2696383"/>
            <a:ext cx="857016" cy="40196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28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228741" y="1999076"/>
            <a:ext cx="2732088" cy="2859847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0157819" y="3981625"/>
            <a:ext cx="680446" cy="6578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0308358" y="4135074"/>
            <a:ext cx="379368" cy="350942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/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网格线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D250920E-D027-E870-8264-F91A302F11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3417" y="4274923"/>
            <a:ext cx="6524625" cy="23145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097038" y="1292200"/>
            <a:ext cx="5102370" cy="4680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6402648" y="1292200"/>
            <a:ext cx="4692314" cy="4680000"/>
          </a:xfrm>
          <a:prstGeom prst="roundRect">
            <a:avLst>
              <a:gd name="adj" fmla="val 2749"/>
            </a:avLst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6" name="标题 1"/>
          <p:cNvCxnSpPr/>
          <p:nvPr/>
        </p:nvCxnSpPr>
        <p:spPr>
          <a:xfrm>
            <a:off x="6762348" y="1789316"/>
            <a:ext cx="720000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miter/>
          </a:ln>
        </p:spPr>
      </p:cxnSp>
      <p:sp>
        <p:nvSpPr>
          <p:cNvPr id="7" name="标题 1"/>
          <p:cNvSpPr txBox="1"/>
          <p:nvPr/>
        </p:nvSpPr>
        <p:spPr>
          <a:xfrm>
            <a:off x="6709008" y="2075291"/>
            <a:ext cx="3959280" cy="361326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marL="285750" indent="-2857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lw代表linewidth，线的粗细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alpha表示线的明暗程度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color代表颜色</a:t>
            </a:r>
            <a:endParaRPr kumimoji="1" lang="zh-CN" altLang="en-US" dirty="0"/>
          </a:p>
        </p:txBody>
      </p:sp>
      <p:sp>
        <p:nvSpPr>
          <p:cNvPr id="8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网格线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B9917DF-A3B6-D9F0-F017-A55A26E961EC}"/>
              </a:ext>
            </a:extLst>
          </p:cNvPr>
          <p:cNvSpPr txBox="1"/>
          <p:nvPr/>
        </p:nvSpPr>
        <p:spPr>
          <a:xfrm>
            <a:off x="157092" y="1487154"/>
            <a:ext cx="6103854" cy="16004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plt.plot(x2, y2)</a:t>
            </a:r>
          </a:p>
          <a:p>
            <a:r>
              <a:rPr lang="zh-CN" altLang="en-US" sz="1400" dirty="0"/>
              <a:t># grid网格, 默认是跟随刻度, 每个刻度一条网格线.</a:t>
            </a:r>
          </a:p>
          <a:p>
            <a:r>
              <a:rPr lang="zh-CN" altLang="en-US" sz="1400" dirty="0"/>
              <a:t># 添加更相信的刻度.</a:t>
            </a:r>
          </a:p>
          <a:p>
            <a:r>
              <a:rPr lang="zh-CN" altLang="en-US" sz="1400" dirty="0"/>
              <a:t>plt.yticks(y2)</a:t>
            </a:r>
          </a:p>
          <a:p>
            <a:r>
              <a:rPr lang="zh-CN" altLang="en-US" sz="1400" dirty="0"/>
              <a:t># 可以修改网格线的线宽linewidth 简称lw, 颜色color, 线的风格 linestyle 简称ls</a:t>
            </a:r>
          </a:p>
          <a:p>
            <a:r>
              <a:rPr lang="zh-CN" altLang="en-US" sz="1400" dirty="0"/>
              <a:t>plt.grid(lw=3, c='r', ls='--', alpha=0.5)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90A18AD7-3057-55BF-4D0E-EC0BCAACF5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985" y="3470438"/>
            <a:ext cx="3800475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3449848" y="3072064"/>
            <a:ext cx="7249368" cy="97418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网格线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DB90884-2B4B-2EF4-7BD8-49BFCFF948D0}"/>
              </a:ext>
            </a:extLst>
          </p:cNvPr>
          <p:cNvSpPr txBox="1"/>
          <p:nvPr/>
        </p:nvSpPr>
        <p:spPr>
          <a:xfrm>
            <a:off x="970678" y="1470142"/>
            <a:ext cx="6103854" cy="440120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用的极多的子图的画法.</a:t>
            </a:r>
          </a:p>
          <a:p>
            <a:r>
              <a:rPr lang="zh-CN" altLang="en-US" sz="1400" dirty="0"/>
              <a:t># 画子图的步骤.</a:t>
            </a:r>
          </a:p>
          <a:p>
            <a:r>
              <a:rPr lang="zh-CN" altLang="en-US" sz="1400" dirty="0"/>
              <a:t># 1. 把画板放大 </a:t>
            </a:r>
          </a:p>
          <a:p>
            <a:r>
              <a:rPr lang="zh-CN" altLang="en-US" sz="1400" dirty="0"/>
              <a:t># figsize 画板的宽度, 画板的高度. 单位是英寸.</a:t>
            </a:r>
          </a:p>
          <a:p>
            <a:r>
              <a:rPr lang="zh-CN" altLang="en-US" sz="1400" dirty="0"/>
              <a:t># 子图的列数决定宽度. 子图的行数决定高度.</a:t>
            </a:r>
          </a:p>
          <a:p>
            <a:r>
              <a:rPr lang="zh-CN" altLang="en-US" sz="1400" dirty="0"/>
              <a:t>x = np.linspace(-10, 10, 100)</a:t>
            </a:r>
          </a:p>
          <a:p>
            <a:r>
              <a:rPr lang="zh-CN" altLang="en-US" sz="1400" dirty="0"/>
              <a:t>plt.figure(figsize=(3 * 4, 4* 1))</a:t>
            </a:r>
          </a:p>
          <a:p>
            <a:r>
              <a:rPr lang="zh-CN" altLang="en-US" sz="1400" dirty="0"/>
              <a:t>#  2. 创建子图的轴面. 几行几列第几个.</a:t>
            </a:r>
          </a:p>
          <a:p>
            <a:r>
              <a:rPr lang="zh-CN" altLang="en-US" sz="1400" dirty="0"/>
              <a:t>axes1 = plt.subplot(1,3, 1)</a:t>
            </a:r>
          </a:p>
          <a:p>
            <a:r>
              <a:rPr lang="zh-CN" altLang="en-US" sz="1400" dirty="0"/>
              <a:t># 3. 在子图中绘制你需要的图形</a:t>
            </a:r>
          </a:p>
          <a:p>
            <a:r>
              <a:rPr lang="zh-CN" altLang="en-US" sz="1400" dirty="0"/>
              <a:t>axes1.plot(x, np.sin(x))</a:t>
            </a:r>
          </a:p>
          <a:p>
            <a:r>
              <a:rPr lang="zh-CN" altLang="en-US" sz="1400" dirty="0"/>
              <a:t>axes1.grid(lw=2)</a:t>
            </a:r>
          </a:p>
          <a:p>
            <a:endParaRPr lang="zh-CN" altLang="en-US" sz="1400" dirty="0"/>
          </a:p>
          <a:p>
            <a:r>
              <a:rPr lang="zh-CN" altLang="en-US" sz="1400" dirty="0"/>
              <a:t>axes2 = plt.subplot(1,3, 2)</a:t>
            </a:r>
          </a:p>
          <a:p>
            <a:r>
              <a:rPr lang="zh-CN" altLang="en-US" sz="1400" dirty="0"/>
              <a:t>axes2.plot(x, np.cos(x))</a:t>
            </a:r>
          </a:p>
          <a:p>
            <a:r>
              <a:rPr lang="zh-CN" altLang="en-US" sz="1400" dirty="0"/>
              <a:t>axes2.grid(c='r', alpha=0.6)</a:t>
            </a:r>
          </a:p>
          <a:p>
            <a:endParaRPr lang="zh-CN" altLang="en-US" sz="1400" dirty="0"/>
          </a:p>
          <a:p>
            <a:r>
              <a:rPr lang="zh-CN" altLang="en-US" sz="1400" dirty="0"/>
              <a:t>axes3 = plt.subplot(1,3, 3)</a:t>
            </a:r>
          </a:p>
          <a:p>
            <a:r>
              <a:rPr lang="zh-CN" altLang="en-US" sz="1400" dirty="0"/>
              <a:t>axes3.plot(x, x**2)</a:t>
            </a:r>
          </a:p>
          <a:p>
            <a:r>
              <a:rPr lang="zh-CN" altLang="en-US" sz="1400" dirty="0"/>
              <a:t>axes3.grid(c='g', ls='--')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FA17693E-913E-B54F-E2A6-41C94F17D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232" y="2927061"/>
            <a:ext cx="6629400" cy="22383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946402" y="1219035"/>
            <a:ext cx="9429416" cy="866274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1、axis方法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如果axis方法没有任何参数，则返回当前坐标轴的上下限axis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(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xmin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=,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ymax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= )</a:t>
            </a:r>
            <a:endParaRPr kumimoji="1" lang="zh-CN" altLang="en-US" dirty="0"/>
          </a:p>
        </p:txBody>
      </p:sp>
      <p:sp>
        <p:nvSpPr>
          <p:cNvPr id="10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坐标轴界限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063D651-924C-CAC1-2672-8EA2333F3EA9}"/>
              </a:ext>
            </a:extLst>
          </p:cNvPr>
          <p:cNvSpPr txBox="1"/>
          <p:nvPr/>
        </p:nvSpPr>
        <p:spPr>
          <a:xfrm>
            <a:off x="946402" y="2499644"/>
            <a:ext cx="6103854" cy="332398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x = np.linspace(0, 2 * np.pi, 100)</a:t>
            </a:r>
          </a:p>
          <a:p>
            <a:r>
              <a:rPr lang="zh-CN" altLang="en-US" sz="1400" dirty="0"/>
              <a:t>plt.plot(x, np.sin(x))</a:t>
            </a:r>
          </a:p>
          <a:p>
            <a:r>
              <a:rPr lang="zh-CN" altLang="en-US" sz="1400" dirty="0"/>
              <a:t># axis不传参数, 返回当前的坐标轴的界限.</a:t>
            </a:r>
          </a:p>
          <a:p>
            <a:r>
              <a:rPr lang="zh-CN" altLang="en-US" sz="1400" dirty="0"/>
              <a:t># 可以给axis传参,设置当前坐标轴的界限</a:t>
            </a:r>
          </a:p>
          <a:p>
            <a:r>
              <a:rPr lang="zh-CN" altLang="en-US" sz="1400" dirty="0"/>
              <a:t># x轴的最小值, x轴的最大值, y轴的最小值, y轴的最大值.</a:t>
            </a:r>
          </a:p>
          <a:p>
            <a:r>
              <a:rPr lang="zh-CN" altLang="en-US" sz="1400" dirty="0"/>
              <a:t># plt.axis((0, 2 * np.pi, -1, 1))</a:t>
            </a:r>
          </a:p>
          <a:p>
            <a:r>
              <a:rPr lang="zh-CN" altLang="en-US" sz="1400" dirty="0"/>
              <a:t># 如果只想设置某个界限,可以传关键字参数</a:t>
            </a:r>
          </a:p>
          <a:p>
            <a:r>
              <a:rPr lang="zh-CN" altLang="en-US" sz="1400" dirty="0"/>
              <a:t># plt.axis(ymin=-1, ymax=1)</a:t>
            </a:r>
          </a:p>
          <a:p>
            <a:r>
              <a:rPr lang="zh-CN" altLang="en-US" sz="1400" dirty="0"/>
              <a:t># matplotlib内置了一些axis轴线的风格, 默认风格叫做tight,</a:t>
            </a:r>
          </a:p>
          <a:p>
            <a:r>
              <a:rPr lang="zh-CN" altLang="en-US" sz="1400" dirty="0"/>
              <a:t># equal指x,y坐标轴宽度相同.</a:t>
            </a:r>
          </a:p>
          <a:p>
            <a:r>
              <a:rPr lang="zh-CN" altLang="en-US" sz="1400" dirty="0"/>
              <a:t>plt.axis('equal’)</a:t>
            </a:r>
            <a:endParaRPr lang="en-US" altLang="zh-CN" sz="1400" dirty="0"/>
          </a:p>
          <a:p>
            <a:r>
              <a:rPr lang="en-US" altLang="zh-CN" sz="1400" dirty="0"/>
              <a:t># off</a:t>
            </a:r>
            <a:r>
              <a:rPr lang="zh-CN" altLang="en-US" sz="1400" dirty="0"/>
              <a:t>类型可以把坐标轴去掉</a:t>
            </a:r>
            <a:r>
              <a:rPr lang="en-US" altLang="zh-CN" sz="1400" dirty="0"/>
              <a:t>, </a:t>
            </a:r>
            <a:r>
              <a:rPr lang="zh-CN" altLang="en-US" sz="1400" dirty="0"/>
              <a:t>比较适合展示图片</a:t>
            </a:r>
          </a:p>
          <a:p>
            <a:r>
              <a:rPr lang="en-US" altLang="zh-CN" sz="1400" dirty="0" err="1"/>
              <a:t>plt.imshow</a:t>
            </a:r>
            <a:r>
              <a:rPr lang="en-US" altLang="zh-CN" sz="1400" dirty="0"/>
              <a:t>(</a:t>
            </a:r>
            <a:r>
              <a:rPr lang="en-US" altLang="zh-CN" sz="1400" dirty="0" err="1"/>
              <a:t>jin</a:t>
            </a:r>
            <a:r>
              <a:rPr lang="en-US" altLang="zh-CN" sz="1400" dirty="0"/>
              <a:t>)</a:t>
            </a:r>
          </a:p>
          <a:p>
            <a:r>
              <a:rPr lang="en-US" altLang="zh-CN" sz="1400" dirty="0"/>
              <a:t># </a:t>
            </a:r>
            <a:r>
              <a:rPr lang="zh-CN" altLang="en-US" sz="1400" dirty="0"/>
              <a:t>关闭轴线</a:t>
            </a:r>
          </a:p>
          <a:p>
            <a:r>
              <a:rPr lang="en-US" altLang="zh-CN" sz="1400" dirty="0" err="1"/>
              <a:t>plt.axis</a:t>
            </a:r>
            <a:r>
              <a:rPr lang="en-US" altLang="zh-CN" sz="1400" dirty="0"/>
              <a:t>('off')</a:t>
            </a:r>
            <a:endParaRPr lang="zh-CN" altLang="en-US" sz="1400" dirty="0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CB547BE5-3472-B17D-EE1A-73BD37D130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55" y="2381692"/>
            <a:ext cx="3590925" cy="29241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7772400" y="1430364"/>
            <a:ext cx="3746501" cy="4437036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7352363" y="4617301"/>
            <a:ext cx="878141" cy="788238"/>
          </a:xfrm>
          <a:prstGeom prst="roundRect">
            <a:avLst>
              <a:gd name="adj" fmla="val 19117"/>
            </a:avLst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012828" y="2178900"/>
            <a:ext cx="7149515" cy="3155099"/>
          </a:xfrm>
          <a:prstGeom prst="roundRect">
            <a:avLst>
              <a:gd name="adj" fmla="val 5422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241300" sx="102000" sy="102000" algn="ctr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3936" y="1942681"/>
            <a:ext cx="953924" cy="47244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387262" y="1991360"/>
            <a:ext cx="449158" cy="32004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8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660400" y="1858861"/>
            <a:ext cx="640080" cy="640080"/>
          </a:xfrm>
          <a:prstGeom prst="ellipse">
            <a:avLst/>
          </a:prstGeom>
          <a:solidFill>
            <a:schemeClr val="accent2"/>
          </a:solidFill>
          <a:ln w="28575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269486" y="2600878"/>
            <a:ext cx="6636198" cy="232926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2、xlim方法和ylim方法
除了plt.axis方法，还可以通过xlim，ylim方法设置坐标轴范围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861559" y="2071122"/>
            <a:ext cx="237762" cy="215559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/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坐标轴界限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BB0EE93-7E25-0642-A06A-5523B9864820}"/>
              </a:ext>
            </a:extLst>
          </p:cNvPr>
          <p:cNvSpPr txBox="1"/>
          <p:nvPr/>
        </p:nvSpPr>
        <p:spPr>
          <a:xfrm>
            <a:off x="1269486" y="3429000"/>
            <a:ext cx="6103854" cy="116955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xlim, ylim专门设置x轴,和y轴的坐标轴界限的.</a:t>
            </a:r>
          </a:p>
          <a:p>
            <a:r>
              <a:rPr lang="zh-CN" altLang="en-US" sz="1400" dirty="0"/>
              <a:t>plt.plot(x, np.sin(x))</a:t>
            </a:r>
          </a:p>
          <a:p>
            <a:r>
              <a:rPr lang="zh-CN" altLang="en-US" sz="1400" dirty="0"/>
              <a:t># plt.ylim((-1, 1))</a:t>
            </a:r>
          </a:p>
          <a:p>
            <a:r>
              <a:rPr lang="zh-CN" altLang="en-US" sz="1400" dirty="0"/>
              <a:t>plt.ylim(ymin=-1, ymax=1)</a:t>
            </a:r>
          </a:p>
          <a:p>
            <a:r>
              <a:rPr lang="zh-CN" altLang="en-US" sz="1400" dirty="0"/>
              <a:t>plt.xlim(xmin=0, xmax=2 * np.pi)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CCDA7B9-50E5-B1E3-94C0-FAB1B0871F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964" y="3938302"/>
            <a:ext cx="3600450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-1614" y="5362847"/>
            <a:ext cx="12193614" cy="1493260"/>
            <a:chOff x="-1614" y="5362847"/>
            <a:chExt cx="12193614" cy="1493260"/>
          </a:xfrm>
        </p:grpSpPr>
        <p:sp>
          <p:nvSpPr>
            <p:cNvPr id="5" name="标题 1"/>
            <p:cNvSpPr txBox="1"/>
            <p:nvPr/>
          </p:nvSpPr>
          <p:spPr>
            <a:xfrm flipH="1">
              <a:off x="-1568" y="5362847"/>
              <a:ext cx="12193568" cy="1493260"/>
            </a:xfrm>
            <a:custGeom>
              <a:avLst/>
              <a:gdLst>
                <a:gd name="connsiteX0" fmla="*/ -60 w 12193568"/>
                <a:gd name="connsiteY0" fmla="*/ 1414 h 1493260"/>
                <a:gd name="connsiteX1" fmla="*/ 12193509 w 12193568"/>
                <a:gd name="connsiteY1" fmla="*/ 501416 h 1493260"/>
                <a:gd name="connsiteX2" fmla="*/ 12193509 w 12193568"/>
                <a:gd name="connsiteY2" fmla="*/ 1491174 h 1493260"/>
                <a:gd name="connsiteX3" fmla="*/ -60 w 12193568"/>
                <a:gd name="connsiteY3" fmla="*/ 1491174 h 1493260"/>
              </a:gdLst>
              <a:ahLst/>
              <a:cxnLst/>
              <a:rect l="l" t="t" r="r" b="b"/>
              <a:pathLst>
                <a:path w="12193568" h="1493260">
                  <a:moveTo>
                    <a:pt x="-60" y="1414"/>
                  </a:moveTo>
                  <a:cubicBezTo>
                    <a:pt x="2980612" y="-103108"/>
                    <a:pt x="5624320" y="2179869"/>
                    <a:pt x="12193509" y="501416"/>
                  </a:cubicBezTo>
                  <a:lnTo>
                    <a:pt x="12193509" y="1491174"/>
                  </a:lnTo>
                  <a:lnTo>
                    <a:pt x="-60" y="1491174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 w="4615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/>
              <a:endParaRPr kumimoji="1" lang="zh-CN" altLang="en-US"/>
            </a:p>
          </p:txBody>
        </p:sp>
        <p:sp>
          <p:nvSpPr>
            <p:cNvPr id="6" name="标题 1"/>
            <p:cNvSpPr txBox="1"/>
            <p:nvPr/>
          </p:nvSpPr>
          <p:spPr>
            <a:xfrm flipH="1">
              <a:off x="-1614" y="5866350"/>
              <a:ext cx="12193614" cy="989757"/>
            </a:xfrm>
            <a:custGeom>
              <a:avLst/>
              <a:gdLst>
                <a:gd name="connsiteX0" fmla="*/ -60 w 12193614"/>
                <a:gd name="connsiteY0" fmla="*/ 193898 h 989757"/>
                <a:gd name="connsiteX1" fmla="*/ 12193555 w 12193614"/>
                <a:gd name="connsiteY1" fmla="*/ -2087 h 989757"/>
                <a:gd name="connsiteX2" fmla="*/ 12193555 w 12193614"/>
                <a:gd name="connsiteY2" fmla="*/ 987670 h 989757"/>
                <a:gd name="connsiteX3" fmla="*/ -60 w 12193614"/>
                <a:gd name="connsiteY3" fmla="*/ 987670 h 989757"/>
              </a:gdLst>
              <a:ahLst/>
              <a:cxnLst/>
              <a:rect l="l" t="t" r="r" b="b"/>
              <a:pathLst>
                <a:path w="12193614" h="989757">
                  <a:moveTo>
                    <a:pt x="-60" y="193898"/>
                  </a:moveTo>
                  <a:cubicBezTo>
                    <a:pt x="2242262" y="-296504"/>
                    <a:pt x="6076789" y="1787118"/>
                    <a:pt x="12193555" y="-2087"/>
                  </a:cubicBezTo>
                  <a:lnTo>
                    <a:pt x="12193555" y="987670"/>
                  </a:lnTo>
                  <a:lnTo>
                    <a:pt x="-60" y="987670"/>
                  </a:lnTo>
                  <a:close/>
                </a:path>
              </a:pathLst>
            </a:custGeom>
            <a:solidFill>
              <a:schemeClr val="accent1"/>
            </a:solidFill>
            <a:ln w="4615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/>
              <a:endParaRPr kumimoji="1" lang="zh-CN" altLang="en-US"/>
            </a:p>
          </p:txBody>
        </p:sp>
      </p:grpSp>
      <p:sp>
        <p:nvSpPr>
          <p:cNvPr id="7" name="标题 1"/>
          <p:cNvSpPr txBox="1"/>
          <p:nvPr/>
        </p:nvSpPr>
        <p:spPr>
          <a:xfrm>
            <a:off x="310396" y="630737"/>
            <a:ext cx="6680273" cy="116722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7200">
                <a:ln w="12700">
                  <a:noFill/>
                </a:ln>
                <a:solidFill>
                  <a:schemeClr val="accent1">
                    <a:alpha val="10000"/>
                  </a:schemeClr>
                </a:solidFill>
                <a:latin typeface="Source Han Sans CN Regular"/>
                <a:ea typeface="Source Han Sans CN Regular"/>
                <a:cs typeface="Source Han Sans CN Regular"/>
              </a:rPr>
              <a:t>CONTENTS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495876" y="2392156"/>
            <a:ext cx="2870977" cy="8780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40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Regular"/>
                <a:ea typeface="Source Han Sans CN Regular"/>
                <a:cs typeface="Source Han Sans CN Regular"/>
              </a:rPr>
              <a:t>项目要求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760026" y="2347614"/>
            <a:ext cx="590420" cy="59042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404449" y="1896382"/>
            <a:ext cx="1091427" cy="1373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/>
            <a:r>
              <a:rPr kumimoji="1" lang="en-US" altLang="zh-CN" sz="5400">
                <a:ln w="12700">
                  <a:noFill/>
                </a:ln>
                <a:solidFill>
                  <a:schemeClr val="accent1"/>
                </a:solidFill>
                <a:latin typeface="Source Han Sans CN Regular"/>
                <a:ea typeface="Source Han Sans CN Regular"/>
                <a:cs typeface="Source Han Sans CN Regular"/>
              </a:rPr>
              <a:t>01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363220" y="238542"/>
            <a:ext cx="5759314" cy="90663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6000">
                <a:ln w="12700">
                  <a:noFill/>
                </a:ln>
                <a:solidFill>
                  <a:schemeClr val="accent1"/>
                </a:solidFill>
                <a:latin typeface="Source Han Sans CN Regular"/>
                <a:ea typeface="Source Han Sans CN Regular"/>
                <a:cs typeface="Source Han Sans CN Regular"/>
              </a:rPr>
              <a:t>目录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5400000">
            <a:off x="783060" y="6273228"/>
            <a:ext cx="199041" cy="436521"/>
          </a:xfrm>
          <a:custGeom>
            <a:avLst/>
            <a:gdLst>
              <a:gd name="connsiteX0" fmla="*/ 0 w 199041"/>
              <a:gd name="connsiteY0" fmla="*/ 436521 h 436521"/>
              <a:gd name="connsiteX1" fmla="*/ 76831 w 199041"/>
              <a:gd name="connsiteY1" fmla="*/ 304054 h 436521"/>
              <a:gd name="connsiteX2" fmla="*/ 0 w 199041"/>
              <a:gd name="connsiteY2" fmla="*/ 304054 h 436521"/>
              <a:gd name="connsiteX3" fmla="*/ 76831 w 199041"/>
              <a:gd name="connsiteY3" fmla="*/ 171587 h 436521"/>
              <a:gd name="connsiteX4" fmla="*/ 0 w 199041"/>
              <a:gd name="connsiteY4" fmla="*/ 171587 h 436521"/>
              <a:gd name="connsiteX5" fmla="*/ 99521 w 199041"/>
              <a:gd name="connsiteY5" fmla="*/ 0 h 436521"/>
              <a:gd name="connsiteX6" fmla="*/ 199041 w 199041"/>
              <a:gd name="connsiteY6" fmla="*/ 171587 h 436521"/>
              <a:gd name="connsiteX7" fmla="*/ 122211 w 199041"/>
              <a:gd name="connsiteY7" fmla="*/ 171587 h 436521"/>
              <a:gd name="connsiteX8" fmla="*/ 199041 w 199041"/>
              <a:gd name="connsiteY8" fmla="*/ 304054 h 436521"/>
              <a:gd name="connsiteX9" fmla="*/ 122211 w 199041"/>
              <a:gd name="connsiteY9" fmla="*/ 304054 h 436521"/>
              <a:gd name="connsiteX10" fmla="*/ 199041 w 199041"/>
              <a:gd name="connsiteY10" fmla="*/ 436521 h 436521"/>
            </a:gdLst>
            <a:ahLst/>
            <a:cxnLst/>
            <a:rect l="l" t="t" r="r" b="b"/>
            <a:pathLst>
              <a:path w="199041" h="436521">
                <a:moveTo>
                  <a:pt x="0" y="436521"/>
                </a:moveTo>
                <a:lnTo>
                  <a:pt x="76831" y="304054"/>
                </a:lnTo>
                <a:lnTo>
                  <a:pt x="0" y="304054"/>
                </a:lnTo>
                <a:lnTo>
                  <a:pt x="76831" y="171587"/>
                </a:lnTo>
                <a:lnTo>
                  <a:pt x="0" y="171587"/>
                </a:lnTo>
                <a:lnTo>
                  <a:pt x="99521" y="0"/>
                </a:lnTo>
                <a:lnTo>
                  <a:pt x="199041" y="171587"/>
                </a:lnTo>
                <a:lnTo>
                  <a:pt x="122211" y="171587"/>
                </a:lnTo>
                <a:lnTo>
                  <a:pt x="199041" y="304054"/>
                </a:lnTo>
                <a:lnTo>
                  <a:pt x="122211" y="304054"/>
                </a:lnTo>
                <a:lnTo>
                  <a:pt x="199041" y="43652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3175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4340647" y="3789802"/>
            <a:ext cx="867749" cy="2765234"/>
          </a:xfrm>
          <a:prstGeom prst="rect">
            <a:avLst/>
          </a:prstGeom>
        </p:spPr>
      </p:pic>
      <p:sp>
        <p:nvSpPr>
          <p:cNvPr id="14" name="标题 1"/>
          <p:cNvSpPr txBox="1"/>
          <p:nvPr/>
        </p:nvSpPr>
        <p:spPr>
          <a:xfrm>
            <a:off x="5320404" y="2392156"/>
            <a:ext cx="2870977" cy="8780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40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Regular"/>
                <a:ea typeface="Source Han Sans CN Regular"/>
                <a:cs typeface="Source Han Sans CN Regular"/>
              </a:rPr>
              <a:t>学习目标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4584554" y="2347614"/>
            <a:ext cx="590420" cy="59042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4228977" y="1896382"/>
            <a:ext cx="1091427" cy="1373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/>
            <a:r>
              <a:rPr kumimoji="1" lang="en-US" altLang="zh-CN" sz="5400">
                <a:ln w="12700">
                  <a:noFill/>
                </a:ln>
                <a:solidFill>
                  <a:schemeClr val="accent1"/>
                </a:solidFill>
                <a:latin typeface="Source Han Sans CN Regular"/>
                <a:ea typeface="Source Han Sans CN Regular"/>
                <a:cs typeface="Source Han Sans CN Regular"/>
              </a:rPr>
              <a:t>02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9144933" y="2392156"/>
            <a:ext cx="2870977" cy="8780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40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Regular"/>
                <a:ea typeface="Source Han Sans CN Regular"/>
                <a:cs typeface="Source Han Sans CN Regular"/>
              </a:rPr>
              <a:t>相关知识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8409083" y="2347614"/>
            <a:ext cx="590420" cy="59042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8053506" y="1896382"/>
            <a:ext cx="1091427" cy="1373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/>
            <a:r>
              <a:rPr kumimoji="1" lang="en-US" altLang="zh-CN" sz="5400">
                <a:ln w="12700">
                  <a:noFill/>
                </a:ln>
                <a:solidFill>
                  <a:schemeClr val="accent1"/>
                </a:solidFill>
                <a:latin typeface="Source Han Sans CN Regular"/>
                <a:ea typeface="Source Han Sans CN Regular"/>
                <a:cs typeface="Source Han Sans CN Regular"/>
              </a:rPr>
              <a:t>03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1495876" y="4271004"/>
            <a:ext cx="2870977" cy="8780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40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Regular"/>
                <a:ea typeface="Source Han Sans CN Regular"/>
                <a:cs typeface="Source Han Sans CN Regular"/>
              </a:rPr>
              <a:t>操作步骤</a:t>
            </a: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760026" y="4226462"/>
            <a:ext cx="590420" cy="59042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404449" y="3775230"/>
            <a:ext cx="1091427" cy="1373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/>
            <a:r>
              <a:rPr kumimoji="1" lang="en-US" altLang="zh-CN" sz="5400">
                <a:ln w="12700">
                  <a:noFill/>
                </a:ln>
                <a:solidFill>
                  <a:schemeClr val="accent1"/>
                </a:solidFill>
                <a:latin typeface="Source Han Sans CN Regular"/>
                <a:ea typeface="Source Han Sans CN Regular"/>
                <a:cs typeface="Source Han Sans CN Regular"/>
              </a:rPr>
              <a:t>04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5320404" y="4271004"/>
            <a:ext cx="2870977" cy="8780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40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Regular"/>
                <a:ea typeface="Source Han Sans CN Regular"/>
                <a:cs typeface="Source Han Sans CN Regular"/>
              </a:rPr>
              <a:t>项目总结</a:t>
            </a: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>
            <a:off x="4584554" y="4226462"/>
            <a:ext cx="590420" cy="59042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>
            <a:off x="4228977" y="3775230"/>
            <a:ext cx="1091427" cy="1373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/>
            <a:r>
              <a:rPr kumimoji="1" lang="en-US" altLang="zh-CN" sz="5400">
                <a:ln w="12700">
                  <a:noFill/>
                </a:ln>
                <a:solidFill>
                  <a:schemeClr val="accent1"/>
                </a:solidFill>
                <a:latin typeface="Source Han Sans CN Regular"/>
                <a:ea typeface="Source Han Sans CN Regular"/>
                <a:cs typeface="Source Han Sans CN Regular"/>
              </a:rPr>
              <a:t>05</a:t>
            </a: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>
            <a:off x="9144933" y="4271004"/>
            <a:ext cx="2870977" cy="87804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40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Regular"/>
                <a:ea typeface="Source Han Sans CN Regular"/>
                <a:cs typeface="Source Han Sans CN Regular"/>
              </a:rPr>
              <a:t>作业练习</a:t>
            </a:r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>
            <a:off x="8409083" y="4226462"/>
            <a:ext cx="590420" cy="59042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>
            <a:off x="8053506" y="3775230"/>
            <a:ext cx="1091427" cy="1373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/>
            <a:r>
              <a:rPr kumimoji="1" lang="en-US" altLang="zh-CN" sz="5400">
                <a:ln w="12700">
                  <a:noFill/>
                </a:ln>
                <a:solidFill>
                  <a:schemeClr val="accent1"/>
                </a:solidFill>
                <a:latin typeface="Source Han Sans CN Regular"/>
                <a:ea typeface="Source Han Sans CN Regular"/>
                <a:cs typeface="Source Han Sans CN Regular"/>
              </a:rPr>
              <a:t>06</a:t>
            </a:r>
            <a:endParaRPr kumimoji="1"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345197" y="2141619"/>
            <a:ext cx="689811" cy="689811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4080377" y="2050117"/>
            <a:ext cx="6753726" cy="124326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xlabel方法和ylabel方法
plt.ylabel('y = x^2 + 5',rotation = 60)旋转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504879" y="2301301"/>
            <a:ext cx="370447" cy="370447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/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690103" y="2486525"/>
            <a:ext cx="2045368" cy="2045368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坐标轴标签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6029AF8-C8FC-2FAA-DFA3-837054D49EB9}"/>
              </a:ext>
            </a:extLst>
          </p:cNvPr>
          <p:cNvSpPr txBox="1"/>
          <p:nvPr/>
        </p:nvSpPr>
        <p:spPr>
          <a:xfrm>
            <a:off x="4080377" y="3293379"/>
            <a:ext cx="6103854" cy="138499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坐标轴标签是对坐标轴表示的含义进行的说明.</a:t>
            </a:r>
          </a:p>
          <a:p>
            <a:r>
              <a:rPr lang="zh-CN" altLang="en-US" sz="1400" dirty="0"/>
              <a:t>plt.plot(x, np.sin(x))</a:t>
            </a:r>
          </a:p>
          <a:p>
            <a:r>
              <a:rPr lang="zh-CN" altLang="en-US" sz="1400" dirty="0"/>
              <a:t># x轴的标签,只能在x轴上水平移动</a:t>
            </a:r>
          </a:p>
          <a:p>
            <a:r>
              <a:rPr lang="zh-CN" altLang="en-US" sz="1400" dirty="0"/>
              <a:t>plt.xlabel('X', position=(0.5, 1))</a:t>
            </a:r>
          </a:p>
          <a:p>
            <a:r>
              <a:rPr lang="zh-CN" altLang="en-US" sz="1400" dirty="0"/>
              <a:t># y轴的标签, 默认转了90度.只能在y轴上移动.</a:t>
            </a:r>
          </a:p>
          <a:p>
            <a:r>
              <a:rPr lang="zh-CN" altLang="en-US" sz="1400" dirty="0"/>
              <a:t>plt.ylabel('Sin', rotation=0, position=(0, 1))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7963377-B6CB-9658-64D4-41FE1034E9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064" y="3866498"/>
            <a:ext cx="3933825" cy="27146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130300"/>
            <a:ext cx="12192000" cy="1801302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130300"/>
            <a:ext cx="12192000" cy="1801302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alpha val="54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084565" y="2133820"/>
            <a:ext cx="10060941" cy="3649759"/>
          </a:xfrm>
          <a:prstGeom prst="roundRect">
            <a:avLst>
              <a:gd name="adj" fmla="val 2908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203200" dist="381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16200000">
            <a:off x="-657846" y="3870266"/>
            <a:ext cx="3659311" cy="17448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482633" y="2686878"/>
            <a:ext cx="9266633" cy="277264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title方法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482632" y="2291964"/>
            <a:ext cx="9268011" cy="38961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8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标题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7BBF103-ABF6-124A-36A0-7859B5B6328C}"/>
              </a:ext>
            </a:extLst>
          </p:cNvPr>
          <p:cNvSpPr txBox="1"/>
          <p:nvPr/>
        </p:nvSpPr>
        <p:spPr>
          <a:xfrm>
            <a:off x="3403509" y="2403713"/>
            <a:ext cx="6103854" cy="332398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x = np.linspace(0, 10, num=10)</a:t>
            </a:r>
          </a:p>
          <a:p>
            <a:r>
              <a:rPr lang="zh-CN" altLang="en-US" sz="1400" dirty="0"/>
              <a:t>y = 2 * x + 1 </a:t>
            </a:r>
          </a:p>
          <a:p>
            <a:r>
              <a:rPr lang="zh-CN" altLang="en-US" sz="1400" dirty="0"/>
              <a:t># 绘制折线图</a:t>
            </a:r>
          </a:p>
          <a:p>
            <a:r>
              <a:rPr lang="zh-CN" altLang="en-US" sz="1400" dirty="0"/>
              <a:t>plt.plot(x, y)</a:t>
            </a:r>
          </a:p>
          <a:p>
            <a:r>
              <a:rPr lang="zh-CN" altLang="en-US" sz="1400" dirty="0"/>
              <a:t> </a:t>
            </a:r>
          </a:p>
          <a:p>
            <a:r>
              <a:rPr lang="zh-CN" altLang="en-US" sz="1400" dirty="0"/>
              <a:t># 设置标题，包括旋转、字体大小、位置和颜色</a:t>
            </a:r>
          </a:p>
          <a:p>
            <a:r>
              <a:rPr lang="zh-CN" altLang="en-US" sz="1400" dirty="0"/>
              <a:t>title = plt.title('Line', rotation=0, fontdict={'size': 20})</a:t>
            </a:r>
          </a:p>
          <a:p>
            <a:r>
              <a:rPr lang="zh-CN" altLang="en-US" sz="1400" dirty="0"/>
              <a:t>title.set_position((1, 1))  # 设置标题位置</a:t>
            </a:r>
          </a:p>
          <a:p>
            <a:r>
              <a:rPr lang="zh-CN" altLang="en-US" sz="1400" dirty="0"/>
              <a:t>title.set_color('r')  # 设置标题颜色</a:t>
            </a:r>
          </a:p>
          <a:p>
            <a:endParaRPr lang="zh-CN" altLang="en-US" sz="1400" dirty="0"/>
          </a:p>
          <a:p>
            <a:r>
              <a:rPr lang="zh-CN" altLang="en-US" sz="1400" dirty="0"/>
              <a:t># 显示绘制的图形</a:t>
            </a:r>
          </a:p>
          <a:p>
            <a:r>
              <a:rPr lang="zh-CN" altLang="en-US" sz="1400" dirty="0"/>
              <a:t>plt.show()</a:t>
            </a:r>
          </a:p>
          <a:p>
            <a:r>
              <a:rPr lang="zh-CN" altLang="en-US" sz="1400" dirty="0"/>
              <a:t># plt.axis('equal')</a:t>
            </a:r>
          </a:p>
          <a:p>
            <a:r>
              <a:rPr lang="zh-CN" altLang="en-US" sz="1400" dirty="0"/>
              <a:t># matplotlib中所有文本类的内容都被封装为Text对象,那么的属性是完全相同的.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16200000" flipH="1">
            <a:off x="7552070" y="-62311"/>
            <a:ext cx="5771420" cy="5946844"/>
          </a:xfrm>
          <a:custGeom>
            <a:avLst/>
            <a:gdLst>
              <a:gd name="connsiteX0" fmla="*/ 0 w 5771420"/>
              <a:gd name="connsiteY0" fmla="*/ 1 h 5946844"/>
              <a:gd name="connsiteX1" fmla="*/ 0 w 5771420"/>
              <a:gd name="connsiteY1" fmla="*/ 5946844 h 5946844"/>
              <a:gd name="connsiteX2" fmla="*/ 220132 w 5771420"/>
              <a:gd name="connsiteY2" fmla="*/ 5946844 h 5946844"/>
              <a:gd name="connsiteX3" fmla="*/ 5246487 w 5771420"/>
              <a:gd name="connsiteY3" fmla="*/ 5946841 h 5946844"/>
              <a:gd name="connsiteX4" fmla="*/ 5466619 w 5771420"/>
              <a:gd name="connsiteY4" fmla="*/ 5946841 h 5946844"/>
              <a:gd name="connsiteX5" fmla="*/ 5551288 w 5771420"/>
              <a:gd name="connsiteY5" fmla="*/ 5946841 h 5946844"/>
              <a:gd name="connsiteX6" fmla="*/ 5771420 w 5771420"/>
              <a:gd name="connsiteY6" fmla="*/ 5946841 h 5946844"/>
              <a:gd name="connsiteX7" fmla="*/ 5771420 w 5771420"/>
              <a:gd name="connsiteY7" fmla="*/ 2543331 h 5946844"/>
              <a:gd name="connsiteX8" fmla="*/ 3228088 w 5771420"/>
              <a:gd name="connsiteY8" fmla="*/ 0 h 5946844"/>
              <a:gd name="connsiteX9" fmla="*/ 3007956 w 5771420"/>
              <a:gd name="connsiteY9" fmla="*/ 0 h 5946844"/>
              <a:gd name="connsiteX10" fmla="*/ 524933 w 5771420"/>
              <a:gd name="connsiteY10" fmla="*/ 0 h 5946844"/>
              <a:gd name="connsiteX11" fmla="*/ 304801 w 5771420"/>
              <a:gd name="connsiteY11" fmla="*/ 0 h 5946844"/>
              <a:gd name="connsiteX12" fmla="*/ 304801 w 5771420"/>
              <a:gd name="connsiteY12" fmla="*/ 1 h 5946844"/>
              <a:gd name="connsiteX13" fmla="*/ 220132 w 5771420"/>
              <a:gd name="connsiteY13" fmla="*/ 1 h 5946844"/>
            </a:gdLst>
            <a:ahLst/>
            <a:cxnLst/>
            <a:rect l="l" t="t" r="r" b="b"/>
            <a:pathLst>
              <a:path w="5771420" h="5946844">
                <a:moveTo>
                  <a:pt x="0" y="1"/>
                </a:moveTo>
                <a:lnTo>
                  <a:pt x="0" y="5946844"/>
                </a:lnTo>
                <a:lnTo>
                  <a:pt x="220132" y="5946844"/>
                </a:lnTo>
                <a:lnTo>
                  <a:pt x="5246487" y="5946841"/>
                </a:lnTo>
                <a:lnTo>
                  <a:pt x="5466619" y="5946841"/>
                </a:lnTo>
                <a:lnTo>
                  <a:pt x="5551288" y="5946841"/>
                </a:lnTo>
                <a:lnTo>
                  <a:pt x="5771420" y="5946841"/>
                </a:lnTo>
                <a:lnTo>
                  <a:pt x="5771420" y="2543331"/>
                </a:lnTo>
                <a:cubicBezTo>
                  <a:pt x="5771420" y="1138691"/>
                  <a:pt x="4632728" y="0"/>
                  <a:pt x="3228088" y="0"/>
                </a:cubicBezTo>
                <a:lnTo>
                  <a:pt x="3007956" y="0"/>
                </a:lnTo>
                <a:lnTo>
                  <a:pt x="524933" y="0"/>
                </a:lnTo>
                <a:lnTo>
                  <a:pt x="304801" y="0"/>
                </a:lnTo>
                <a:lnTo>
                  <a:pt x="304801" y="1"/>
                </a:lnTo>
                <a:lnTo>
                  <a:pt x="220132" y="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/>
          </a:ln>
          <a:effectLst>
            <a:outerShdw blurRad="381000" dist="317500" dir="2700000" algn="tl" rotWithShape="0">
              <a:schemeClr val="accent1">
                <a:lumMod val="7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15458" y="2136447"/>
            <a:ext cx="838386" cy="837780"/>
          </a:xfrm>
          <a:prstGeom prst="round1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77000">
                <a:schemeClr val="accent1">
                  <a:alpha val="100000"/>
                </a:schemeClr>
              </a:gs>
            </a:gsLst>
            <a:lin ang="3240000" scaled="0"/>
          </a:gradFill>
          <a:ln w="9525" cap="flat">
            <a:noFill/>
            <a:miter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919148" y="2136447"/>
            <a:ext cx="6554292" cy="837780"/>
          </a:xfrm>
          <a:prstGeom prst="rect">
            <a:avLst/>
          </a:prstGeom>
          <a:solidFill>
            <a:schemeClr val="bg1"/>
          </a:solidFill>
          <a:ln w="127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105461" y="2247848"/>
            <a:ext cx="6134100" cy="533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alpha val="70000"/>
                  </a:schemeClr>
                </a:solidFill>
                <a:latin typeface="Source Han Sans"/>
                <a:ea typeface="Source Han Sans"/>
                <a:cs typeface="Source Han Sans"/>
              </a:rPr>
              <a:t>legend方法
两种传参方法：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151652" y="2378242"/>
            <a:ext cx="365998" cy="354190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/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chemeClr val="bg1"/>
          </a:soli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915458" y="3300122"/>
            <a:ext cx="838386" cy="837780"/>
          </a:xfrm>
          <a:prstGeom prst="round1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77000">
                <a:schemeClr val="accent1">
                  <a:alpha val="100000"/>
                </a:schemeClr>
              </a:gs>
            </a:gsLst>
            <a:lin ang="3240000" scaled="0"/>
          </a:gradFill>
          <a:ln w="9525" cap="flat">
            <a:noFill/>
            <a:miter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919148" y="3300122"/>
            <a:ext cx="6554292" cy="837780"/>
          </a:xfrm>
          <a:prstGeom prst="rect">
            <a:avLst/>
          </a:prstGeom>
          <a:solidFill>
            <a:schemeClr val="bg1"/>
          </a:solidFill>
          <a:ln w="127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165715" y="3536013"/>
            <a:ext cx="337872" cy="365998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/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chemeClr val="bg1"/>
          </a:soli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915458" y="4463797"/>
            <a:ext cx="838386" cy="837780"/>
          </a:xfrm>
          <a:prstGeom prst="round1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100000"/>
                </a:schemeClr>
              </a:gs>
              <a:gs pos="77000">
                <a:schemeClr val="accent1">
                  <a:alpha val="100000"/>
                </a:schemeClr>
              </a:gs>
            </a:gsLst>
            <a:lin ang="3240000" scaled="0"/>
          </a:gradFill>
          <a:ln w="9525" cap="flat">
            <a:noFill/>
            <a:miter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1919148" y="4463797"/>
            <a:ext cx="6554292" cy="837780"/>
          </a:xfrm>
          <a:prstGeom prst="rect">
            <a:avLst/>
          </a:prstGeom>
          <a:solidFill>
            <a:schemeClr val="bg1"/>
          </a:solidFill>
          <a:ln w="127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2105461" y="4549798"/>
            <a:ext cx="6134100" cy="2667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alpha val="70000"/>
                  </a:schemeClr>
                </a:solidFill>
                <a:latin typeface="Source Han Sans"/>
                <a:ea typeface="Source Han Sans"/>
                <a:cs typeface="Source Han Sans"/>
              </a:rPr>
              <a:t>在legend方法中传入字符串列表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1151652" y="4731321"/>
            <a:ext cx="365998" cy="302732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/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2105461" y="3428948"/>
            <a:ext cx="6134100" cy="2667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alpha val="70000"/>
                  </a:schemeClr>
                </a:solidFill>
                <a:latin typeface="Source Han Sans"/>
                <a:ea typeface="Source Han Sans"/>
                <a:cs typeface="Source Han Sans"/>
              </a:rPr>
              <a:t>【推荐使用】在plot函数中增加label参数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图例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7AE890C-7FE3-C30C-9251-C0B57532226F}"/>
              </a:ext>
            </a:extLst>
          </p:cNvPr>
          <p:cNvSpPr txBox="1"/>
          <p:nvPr/>
        </p:nvSpPr>
        <p:spPr>
          <a:xfrm>
            <a:off x="4636651" y="490314"/>
            <a:ext cx="7013542" cy="267765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x = np.linspace(0, 10, num=10)</a:t>
            </a:r>
          </a:p>
          <a:p>
            <a:r>
              <a:rPr lang="zh-CN" altLang="en-US" sz="1400" dirty="0"/>
              <a:t>y1 = 2 * x</a:t>
            </a:r>
          </a:p>
          <a:p>
            <a:r>
              <a:rPr lang="zh-CN" altLang="en-US" sz="1400" dirty="0"/>
              <a:t>y2 = x</a:t>
            </a:r>
          </a:p>
          <a:p>
            <a:r>
              <a:rPr lang="zh-CN" altLang="en-US" sz="1400" dirty="0"/>
              <a:t>y3 = 0.5 * x</a:t>
            </a:r>
          </a:p>
          <a:p>
            <a:r>
              <a:rPr lang="zh-CN" altLang="en-US" sz="1400" dirty="0"/>
              <a:t>#绘制三条线</a:t>
            </a:r>
          </a:p>
          <a:p>
            <a:r>
              <a:rPr lang="zh-CN" altLang="en-US" sz="1400" dirty="0"/>
              <a:t>plt.plot(x, y1, label='fast')</a:t>
            </a:r>
          </a:p>
          <a:p>
            <a:r>
              <a:rPr lang="zh-CN" altLang="en-US" sz="1400" dirty="0"/>
              <a:t>plt.plot(x, y2, label='normal')</a:t>
            </a:r>
          </a:p>
          <a:p>
            <a:r>
              <a:rPr lang="zh-CN" altLang="en-US" sz="1400" dirty="0"/>
              <a:t>plt.plot(x, y3, label='slow')</a:t>
            </a:r>
          </a:p>
          <a:p>
            <a:r>
              <a:rPr lang="zh-CN" altLang="en-US" sz="1400" dirty="0"/>
              <a:t># 默认不会生成图例, 需要自己创建., 如果图例的名字加了下划线, 这个图例就会被忽略掉.</a:t>
            </a:r>
          </a:p>
          <a:p>
            <a:r>
              <a:rPr lang="zh-CN" altLang="en-US" sz="1400" dirty="0"/>
              <a:t># plt.legend(['fast', 'normal', 'slow'])</a:t>
            </a:r>
          </a:p>
          <a:p>
            <a:r>
              <a:rPr lang="zh-CN" altLang="en-US" sz="1400" dirty="0"/>
              <a:t>plt.legend()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446B93F3-1F39-A7C6-32EA-FE23DCE1FC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384" y="3631747"/>
            <a:ext cx="3429000" cy="227647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6336632" y="0"/>
            <a:ext cx="5855368" cy="6858000"/>
          </a:xfrm>
          <a:prstGeom prst="rect">
            <a:avLst/>
          </a:prstGeom>
          <a:blipFill>
            <a:blip r:embed="rId3"/>
            <a:srcRect/>
            <a:tile tx="0" ty="0" sx="100000" sy="100000" algn="ctr"/>
          </a:blipFill>
          <a:ln w="38100" cap="sq">
            <a:noFill/>
            <a:round/>
            <a:headEnd/>
            <a:tailEnd/>
          </a:ln>
          <a:effectLst/>
        </p:spPr>
        <p:txBody>
          <a:bodyPr vert="horz" wrap="square" lIns="91440" tIns="45720" rIns="91440" bIns="45720" rtlCol="0" anchor="t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566457" y="1231078"/>
            <a:ext cx="720002" cy="72000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746458" y="1411078"/>
            <a:ext cx="360000" cy="360000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/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round/>
            <a:headEnd/>
            <a:tailEnd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561293" y="1411078"/>
            <a:ext cx="4294076" cy="18498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loc参数可以是2元素的元组，表示图例左下角的坐标</a:t>
            </a:r>
            <a:endParaRPr kumimoji="1" lang="zh-CN" altLang="en-US" dirty="0"/>
          </a:p>
        </p:txBody>
      </p:sp>
      <p:sp>
        <p:nvSpPr>
          <p:cNvPr id="9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loc参数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75B4F4C-3FFC-99D4-BBD8-5110E95423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843" y="2026111"/>
            <a:ext cx="2266950" cy="1628775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18016483-D288-AA37-F664-B08BD7CFFDA3}"/>
              </a:ext>
            </a:extLst>
          </p:cNvPr>
          <p:cNvSpPr txBox="1"/>
          <p:nvPr/>
        </p:nvSpPr>
        <p:spPr>
          <a:xfrm>
            <a:off x="356149" y="4071745"/>
            <a:ext cx="6103854" cy="224676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x = np.linspace(0, 10, num=10)</a:t>
            </a:r>
          </a:p>
          <a:p>
            <a:r>
              <a:rPr lang="zh-CN" altLang="en-US" sz="1400" dirty="0"/>
              <a:t>y1 = 2 * x</a:t>
            </a:r>
          </a:p>
          <a:p>
            <a:r>
              <a:rPr lang="zh-CN" altLang="en-US" sz="1400" dirty="0"/>
              <a:t>y2 = x</a:t>
            </a:r>
          </a:p>
          <a:p>
            <a:r>
              <a:rPr lang="zh-CN" altLang="en-US" sz="1400" dirty="0"/>
              <a:t>y3 = 0.5 * x</a:t>
            </a:r>
          </a:p>
          <a:p>
            <a:r>
              <a:rPr lang="zh-CN" altLang="en-US" sz="1400" dirty="0"/>
              <a:t>#绘制三条线</a:t>
            </a:r>
          </a:p>
          <a:p>
            <a:r>
              <a:rPr lang="zh-CN" altLang="en-US" sz="1400" dirty="0"/>
              <a:t>plt.plot(x, y1, label='fast')</a:t>
            </a:r>
          </a:p>
          <a:p>
            <a:r>
              <a:rPr lang="zh-CN" altLang="en-US" sz="1400" dirty="0"/>
              <a:t>plt.plot(x, y2, label='normal')</a:t>
            </a:r>
          </a:p>
          <a:p>
            <a:r>
              <a:rPr lang="zh-CN" altLang="en-US" sz="1400" dirty="0"/>
              <a:t>plt.plot(x, y3, label='slow')</a:t>
            </a:r>
          </a:p>
          <a:p>
            <a:r>
              <a:rPr lang="zh-CN" altLang="en-US" sz="1400" dirty="0"/>
              <a:t>#设置图例位置为上中</a:t>
            </a:r>
          </a:p>
          <a:p>
            <a:r>
              <a:rPr lang="zh-CN" altLang="en-US" sz="1400" dirty="0"/>
              <a:t>plt.legend(loc='upper center')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C57720EB-CD47-EDAA-B684-B1B4BBA546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318" y="4109848"/>
            <a:ext cx="3848100" cy="222885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7BB5F413-EE2A-B376-4A33-873A5C224D12}"/>
              </a:ext>
            </a:extLst>
          </p:cNvPr>
          <p:cNvSpPr txBox="1"/>
          <p:nvPr/>
        </p:nvSpPr>
        <p:spPr>
          <a:xfrm>
            <a:off x="6088143" y="1231078"/>
            <a:ext cx="6103854" cy="138499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绘制三条线，每条线使用不同的纵坐标数组，并添加标签</a:t>
            </a:r>
          </a:p>
          <a:p>
            <a:r>
              <a:rPr lang="zh-CN" altLang="en-US" sz="1400" dirty="0"/>
              <a:t>plt.plot(x, y1, label='fast')</a:t>
            </a:r>
          </a:p>
          <a:p>
            <a:r>
              <a:rPr lang="zh-CN" altLang="en-US" sz="1400" dirty="0"/>
              <a:t>plt.plot(x, y2, label='normal')</a:t>
            </a:r>
          </a:p>
          <a:p>
            <a:r>
              <a:rPr lang="zh-CN" altLang="en-US" sz="1400" dirty="0"/>
              <a:t>plt.plot(x, y3, label='slow')</a:t>
            </a:r>
          </a:p>
          <a:p>
            <a:r>
              <a:rPr lang="zh-CN" altLang="en-US" sz="1400" dirty="0"/>
              <a:t># 设置图例位置为相对位置 (1, 1)，即右上角的外部</a:t>
            </a:r>
          </a:p>
          <a:p>
            <a:r>
              <a:rPr lang="zh-CN" altLang="en-US" sz="1400" dirty="0"/>
              <a:t>plt.legend(loc=(1, 1))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862AE1E3-08C9-04CA-90C2-75180E035F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917" y="2624776"/>
            <a:ext cx="4114800" cy="26860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2535625" y="1473274"/>
            <a:ext cx="7120751" cy="4199313"/>
          </a:xfrm>
          <a:prstGeom prst="roundRect">
            <a:avLst>
              <a:gd name="adj" fmla="val 2269"/>
            </a:avLst>
          </a:prstGeom>
          <a:solidFill>
            <a:schemeClr val="bg1"/>
          </a:solidFill>
          <a:ln w="38100" cap="sq">
            <a:noFill/>
            <a:miter/>
            <a:headEnd/>
            <a:tailEnd/>
          </a:ln>
          <a:effectLst>
            <a:outerShdw blurRad="381000" dist="127000" dir="2700000" algn="tl" rotWithShape="0">
              <a:schemeClr val="tx1">
                <a:lumMod val="85000"/>
                <a:lumOff val="15000"/>
                <a:alpha val="15000"/>
              </a:schemeClr>
            </a:outerShdw>
          </a:effectLst>
        </p:spPr>
        <p:txBody>
          <a:bodyPr vert="horz" wrap="square" lIns="38102" tIns="38102" rIns="38102" bIns="38102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2535625" y="1462039"/>
            <a:ext cx="7120751" cy="1100614"/>
          </a:xfrm>
          <a:custGeom>
            <a:avLst/>
            <a:gdLst>
              <a:gd name="T0" fmla="*/ 2147483646 w 21600"/>
              <a:gd name="T1" fmla="*/ 1893004841 h 21600"/>
              <a:gd name="T2" fmla="*/ 2147483646 w 21600"/>
              <a:gd name="T3" fmla="*/ 1893004841 h 21600"/>
              <a:gd name="T4" fmla="*/ 2147483646 w 21600"/>
              <a:gd name="T5" fmla="*/ 1893004841 h 21600"/>
              <a:gd name="T6" fmla="*/ 2147483646 w 21600"/>
              <a:gd name="T7" fmla="*/ 1893004841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/>
            <a:rect l="0" t="0" r="r" b="b"/>
            <a:pathLst>
              <a:path w="21600" h="21600" extrusionOk="0">
                <a:moveTo>
                  <a:pt x="749" y="0"/>
                </a:moveTo>
                <a:lnTo>
                  <a:pt x="20851" y="0"/>
                </a:lnTo>
                <a:cubicBezTo>
                  <a:pt x="20959" y="0"/>
                  <a:pt x="21039" y="0"/>
                  <a:pt x="21108" y="21"/>
                </a:cubicBezTo>
                <a:cubicBezTo>
                  <a:pt x="21177" y="42"/>
                  <a:pt x="21233" y="83"/>
                  <a:pt x="21291" y="167"/>
                </a:cubicBezTo>
                <a:cubicBezTo>
                  <a:pt x="21354" y="272"/>
                  <a:pt x="21411" y="438"/>
                  <a:pt x="21457" y="649"/>
                </a:cubicBezTo>
                <a:cubicBezTo>
                  <a:pt x="21504" y="861"/>
                  <a:pt x="21540" y="1118"/>
                  <a:pt x="21563" y="1406"/>
                </a:cubicBezTo>
                <a:cubicBezTo>
                  <a:pt x="21582" y="1670"/>
                  <a:pt x="21591" y="1925"/>
                  <a:pt x="21595" y="2239"/>
                </a:cubicBezTo>
                <a:cubicBezTo>
                  <a:pt x="21600" y="2552"/>
                  <a:pt x="21600" y="2924"/>
                  <a:pt x="21600" y="3420"/>
                </a:cubicBezTo>
                <a:lnTo>
                  <a:pt x="21600" y="21600"/>
                </a:lnTo>
                <a:lnTo>
                  <a:pt x="0" y="21585"/>
                </a:lnTo>
                <a:lnTo>
                  <a:pt x="0" y="3405"/>
                </a:lnTo>
                <a:cubicBezTo>
                  <a:pt x="0" y="2917"/>
                  <a:pt x="0" y="2549"/>
                  <a:pt x="5" y="2237"/>
                </a:cubicBezTo>
                <a:cubicBezTo>
                  <a:pt x="9" y="1925"/>
                  <a:pt x="18" y="1670"/>
                  <a:pt x="37" y="1406"/>
                </a:cubicBezTo>
                <a:cubicBezTo>
                  <a:pt x="60" y="1118"/>
                  <a:pt x="96" y="861"/>
                  <a:pt x="143" y="649"/>
                </a:cubicBezTo>
                <a:cubicBezTo>
                  <a:pt x="189" y="438"/>
                  <a:pt x="246" y="272"/>
                  <a:pt x="309" y="167"/>
                </a:cubicBezTo>
                <a:cubicBezTo>
                  <a:pt x="367" y="83"/>
                  <a:pt x="423" y="42"/>
                  <a:pt x="492" y="21"/>
                </a:cubicBezTo>
                <a:cubicBezTo>
                  <a:pt x="561" y="0"/>
                  <a:pt x="643" y="0"/>
                  <a:pt x="752" y="0"/>
                </a:cubicBezTo>
                <a:lnTo>
                  <a:pt x="749" y="0"/>
                </a:lnTo>
                <a:close/>
              </a:path>
            </a:pathLst>
          </a:custGeom>
          <a:gradFill>
            <a:gsLst>
              <a:gs pos="1000">
                <a:schemeClr val="accent1">
                  <a:alpha val="100000"/>
                </a:schemeClr>
              </a:gs>
              <a:gs pos="100000">
                <a:schemeClr val="accent1">
                  <a:lumMod val="60000"/>
                  <a:lumOff val="40000"/>
                  <a:alpha val="100000"/>
                </a:schemeClr>
              </a:gs>
            </a:gsLst>
            <a:lin ang="2700000" scaled="0"/>
          </a:gradFill>
          <a:ln w="12700" cap="sq">
            <a:noFill/>
            <a:miter/>
          </a:ln>
          <a:effectLst/>
        </p:spPr>
        <p:txBody>
          <a:bodyPr vert="horz" wrap="square" lIns="45720" tIns="22860" rIns="45720" bIns="2286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914076" y="2886075"/>
            <a:ext cx="6363845" cy="2509887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rgbClr val="40404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col控制图例中有几例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914076" y="1557440"/>
            <a:ext cx="6363845" cy="909813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64008" tIns="32004" rIns="64008" bIns="32004" rtlCol="0" anchor="ctr"/>
          <a:lstStyle/>
          <a:p>
            <a:pPr algn="ctr"/>
            <a:r>
              <a:rPr kumimoji="1" lang="en-US" altLang="zh-CN" sz="24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ncol参数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818E818-62FA-D3FA-7F62-7C0812FFAF0A}"/>
              </a:ext>
            </a:extLst>
          </p:cNvPr>
          <p:cNvSpPr txBox="1"/>
          <p:nvPr/>
        </p:nvSpPr>
        <p:spPr>
          <a:xfrm>
            <a:off x="2825685" y="3353401"/>
            <a:ext cx="6103854" cy="160043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绘制三条线，每条线使用不同的纵坐标数组，并添加标签</a:t>
            </a:r>
          </a:p>
          <a:p>
            <a:r>
              <a:rPr lang="zh-CN" altLang="en-US" sz="1400" dirty="0"/>
              <a:t>plt.plot(x, y1, label='fast')</a:t>
            </a:r>
          </a:p>
          <a:p>
            <a:r>
              <a:rPr lang="zh-CN" altLang="en-US" sz="1400" dirty="0"/>
              <a:t>plt.plot(x, y2, label='normal')</a:t>
            </a:r>
          </a:p>
          <a:p>
            <a:r>
              <a:rPr lang="zh-CN" altLang="en-US" sz="1400" dirty="0"/>
              <a:t>plt.plot(x, y3, label='slow')</a:t>
            </a:r>
          </a:p>
          <a:p>
            <a:r>
              <a:rPr lang="zh-CN" altLang="en-US" sz="1400" dirty="0"/>
              <a:t># 设置图例位置为相对位置 (0, 1)，即上方中央</a:t>
            </a:r>
          </a:p>
          <a:p>
            <a:r>
              <a:rPr lang="zh-CN" altLang="en-US" sz="1400" dirty="0"/>
              <a:t># 设置图例的列数为3</a:t>
            </a:r>
          </a:p>
          <a:p>
            <a:r>
              <a:rPr lang="zh-CN" altLang="en-US" sz="1400" dirty="0"/>
              <a:t>plt.legend(loc=(0, 1), ncol=3)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FDE8E26-F6B2-D0EB-051C-FA69DCE070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917" y="3799502"/>
            <a:ext cx="3695700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2364706" y="1716505"/>
            <a:ext cx="7571874" cy="3424990"/>
          </a:xfrm>
          <a:prstGeom prst="roundRect">
            <a:avLst>
              <a:gd name="adj" fmla="val 3246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2471102" y="1788695"/>
            <a:ext cx="7359083" cy="3248526"/>
          </a:xfrm>
          <a:prstGeom prst="roundRect">
            <a:avLst>
              <a:gd name="adj" fmla="val 3246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515435" y="1997241"/>
            <a:ext cx="168442" cy="16844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515435" y="2382252"/>
            <a:ext cx="168442" cy="16844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2515435" y="4307307"/>
            <a:ext cx="168442" cy="16844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2515435" y="4692318"/>
            <a:ext cx="168442" cy="16844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2242719" y="2029324"/>
            <a:ext cx="365794" cy="10427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2242719" y="2414335"/>
            <a:ext cx="365794" cy="10427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2242719" y="4335378"/>
            <a:ext cx="365794" cy="10427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2242719" y="4720389"/>
            <a:ext cx="365794" cy="10427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2870656" y="2634702"/>
            <a:ext cx="6698459" cy="20576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figure.savefig的选项
1.filename：含有文件路径的字符串或Python的文件型对象。图像格式由文件扩展名推断得出，例如，.pdf推断出PDF，.png推断出PNG （“png”、“pdf”、“svg”、“ps”、“eps”……）
2.dpi：图像分辨率（每英寸点数），默认为100
3.facecolor：图像的背景色，默认为“w”（白色）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2870657" y="2029324"/>
            <a:ext cx="1210010" cy="47169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3047154" y="2048146"/>
            <a:ext cx="857016" cy="40196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28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保存图片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3D1B4B7-8FC0-9639-A803-6379371EDC2D}"/>
              </a:ext>
            </a:extLst>
          </p:cNvPr>
          <p:cNvSpPr txBox="1"/>
          <p:nvPr/>
        </p:nvSpPr>
        <p:spPr>
          <a:xfrm>
            <a:off x="2870656" y="4155242"/>
            <a:ext cx="6103854" cy="20313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通过figure对象把图片保存到本地</a:t>
            </a:r>
          </a:p>
          <a:p>
            <a:r>
              <a:rPr lang="zh-CN" altLang="en-US" sz="1400" dirty="0"/>
              <a:t>figure = plt.figure()</a:t>
            </a:r>
          </a:p>
          <a:p>
            <a:r>
              <a:rPr lang="zh-CN" altLang="en-US" sz="1400" dirty="0"/>
              <a:t>plt.plot(x, y1, label='fast')</a:t>
            </a:r>
          </a:p>
          <a:p>
            <a:r>
              <a:rPr lang="zh-CN" altLang="en-US" sz="1400" dirty="0"/>
              <a:t>plt.plot(x, y2, label='normal')</a:t>
            </a:r>
          </a:p>
          <a:p>
            <a:r>
              <a:rPr lang="zh-CN" altLang="en-US" sz="1400" dirty="0"/>
              <a:t>plt.plot(x, y3, label='slow')</a:t>
            </a:r>
          </a:p>
          <a:p>
            <a:r>
              <a:rPr lang="zh-CN" altLang="en-US" sz="1400" dirty="0"/>
              <a:t>plt.legend(loc=(0, 1), ncol=3)</a:t>
            </a:r>
          </a:p>
          <a:p>
            <a:r>
              <a:rPr lang="zh-CN" altLang="en-US" sz="1400" dirty="0"/>
              <a:t># 图片的后缀必须是当前市面上支持的图片后缀,</a:t>
            </a:r>
          </a:p>
          <a:p>
            <a:r>
              <a:rPr lang="zh-CN" altLang="en-US" sz="1400" dirty="0"/>
              <a:t># dpi每英寸的点数, 就是图片的分辨率.dpi越大,图片越大, 图片的分辨率越大.  </a:t>
            </a:r>
          </a:p>
          <a:p>
            <a:r>
              <a:rPr lang="zh-CN" altLang="en-US" sz="1400" dirty="0"/>
              <a:t>figure.savefig('line.png', dpi=200, facecolor='g', transparent=True)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900363" y="1834275"/>
            <a:ext cx="8364771" cy="3501820"/>
          </a:xfrm>
          <a:prstGeom prst="roundRect">
            <a:avLst>
              <a:gd name="adj" fmla="val 6636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3791744" y="2060848"/>
            <a:ext cx="4608512" cy="304867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r>
              <a:rPr kumimoji="1" lang="en-US" altLang="zh-CN" sz="1400" dirty="0" err="1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plot语句中支持除X,Y以外的参数，以字符串形式存在，来控制颜色、线型、点型等要素，语法形式为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：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plt.plot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(X, Y, 'format', ...)
(1)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点和线的样式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颜色：参数color或c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颜色值的方式：别名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
color='r'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合法的HTML颜色名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
color = 'red'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660401" y="1834275"/>
            <a:ext cx="2965395" cy="35018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8553505" y="1834275"/>
            <a:ext cx="2965395" cy="3501820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 rot="5400000">
            <a:off x="10959936" y="1707325"/>
            <a:ext cx="284644" cy="284644"/>
          </a:xfrm>
          <a:prstGeom prst="round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5400000">
            <a:off x="11311104" y="1440625"/>
            <a:ext cx="207796" cy="20779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设置plot的风格和样式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753A28D3-5C58-B8F3-799A-C3BFB2599B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884067"/>
              </p:ext>
            </p:extLst>
          </p:nvPr>
        </p:nvGraphicFramePr>
        <p:xfrm>
          <a:off x="2041519" y="4684148"/>
          <a:ext cx="8128002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2865640999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60151927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535057515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380945336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3881225659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7350791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颜色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effectLst/>
                        </a:rPr>
                        <a:t>别名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effectLst/>
                        </a:rPr>
                        <a:t>HTML</a:t>
                      </a:r>
                      <a:r>
                        <a:rPr lang="zh-CN" altLang="en-US" sz="1400" b="1">
                          <a:effectLst/>
                        </a:rPr>
                        <a:t>颜色名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effectLst/>
                        </a:rPr>
                        <a:t>颜色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effectLst/>
                        </a:rPr>
                        <a:t>别名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effectLst/>
                        </a:rPr>
                        <a:t>HTML</a:t>
                      </a:r>
                      <a:r>
                        <a:rPr lang="zh-CN" altLang="en-US" sz="1400" b="1">
                          <a:effectLst/>
                        </a:rPr>
                        <a:t>颜色名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323249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蓝色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blue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绿色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g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green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719188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红色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r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red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黄色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y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yellow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40874716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青色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c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cyan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黑色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k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black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053512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洋红色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magenta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白色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w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white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35856379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946402" y="1528493"/>
            <a:ext cx="4104788" cy="3030201"/>
          </a:xfrm>
          <a:prstGeom prst="roundRect">
            <a:avLst>
              <a:gd name="adj" fmla="val 3892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46402" y="1435052"/>
            <a:ext cx="4104788" cy="482230"/>
          </a:xfrm>
          <a:prstGeom prst="round2SameRect">
            <a:avLst>
              <a:gd name="adj1" fmla="val 12769"/>
              <a:gd name="adj2" fmla="val 0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180008" y="1612760"/>
            <a:ext cx="126815" cy="126815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353544" y="1612760"/>
            <a:ext cx="126815" cy="126815"/>
          </a:xfrm>
          <a:prstGeom prst="ellipse">
            <a:avLst/>
          </a:prstGeom>
          <a:noFill/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527080" y="1612760"/>
            <a:ext cx="126815" cy="126815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065754" y="2009763"/>
            <a:ext cx="3866084" cy="2449780"/>
          </a:xfrm>
          <a:prstGeom prst="rect">
            <a:avLst/>
          </a:prstGeom>
        </p:spPr>
      </p:pic>
      <p:sp>
        <p:nvSpPr>
          <p:cNvPr id="10" name="标题 1"/>
          <p:cNvSpPr txBox="1"/>
          <p:nvPr/>
        </p:nvSpPr>
        <p:spPr>
          <a:xfrm>
            <a:off x="946402" y="4933254"/>
            <a:ext cx="7964846" cy="91607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HTML十六进制字符串
color = '#  eeefff'
归一化到[0, 1]的RGB元组
color = (0.3, 0.3, 0.4)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设置plot的风格和样式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10D210E-6D5B-A92E-2F20-B6DDBCA55E39}"/>
              </a:ext>
            </a:extLst>
          </p:cNvPr>
          <p:cNvSpPr txBox="1"/>
          <p:nvPr/>
        </p:nvSpPr>
        <p:spPr>
          <a:xfrm>
            <a:off x="5579189" y="1218498"/>
            <a:ext cx="6103854" cy="138499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x = np.linspace(0, 2*np.pi, 50)</a:t>
            </a:r>
          </a:p>
          <a:p>
            <a:r>
              <a:rPr lang="zh-CN" altLang="en-US" sz="1400" dirty="0"/>
              <a:t>y = np.sin(x)</a:t>
            </a:r>
          </a:p>
          <a:p>
            <a:r>
              <a:rPr lang="zh-CN" altLang="en-US" sz="1400" dirty="0"/>
              <a:t># 颜色名或者颜色别名或者html16进制的写法</a:t>
            </a:r>
          </a:p>
          <a:p>
            <a:r>
              <a:rPr lang="zh-CN" altLang="en-US" sz="1400" dirty="0"/>
              <a:t># plt.plot(x, y, c='#ffff00')</a:t>
            </a:r>
          </a:p>
          <a:p>
            <a:r>
              <a:rPr lang="zh-CN" altLang="en-US" sz="1400" dirty="0"/>
              <a:t># 还可以放归一化到0到1之间的rgb元组.一定要是0到1之间的.</a:t>
            </a:r>
          </a:p>
          <a:p>
            <a:r>
              <a:rPr lang="zh-CN" altLang="en-US" sz="1400" dirty="0"/>
              <a:t>plt.plot(x, y, c=(0.5, 0.2, 0.3))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7775D4D8-4160-E4FC-CF5A-18F5365476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211" y="3429335"/>
            <a:ext cx="3686175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6118900" y="1292200"/>
            <a:ext cx="5400000" cy="4680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660400" y="2498200"/>
            <a:ext cx="4932000" cy="22680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透明度：alpha参数</a:t>
            </a: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背景色：设置背景色，通过plt.subplot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()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方法传入facecolor参数，来设置坐标轴的背景色</a:t>
            </a:r>
            <a:endParaRPr kumimoji="1" lang="zh-CN" altLang="en-US" dirty="0"/>
          </a:p>
        </p:txBody>
      </p:sp>
      <p:cxnSp>
        <p:nvCxnSpPr>
          <p:cNvPr id="6" name="标题 1"/>
          <p:cNvCxnSpPr/>
          <p:nvPr/>
        </p:nvCxnSpPr>
        <p:spPr>
          <a:xfrm>
            <a:off x="660400" y="2147681"/>
            <a:ext cx="4932000" cy="0"/>
          </a:xfrm>
          <a:prstGeom prst="line">
            <a:avLst/>
          </a:prstGeom>
          <a:noFill/>
          <a:ln w="12700" cap="sq">
            <a:solidFill>
              <a:schemeClr val="tx1">
                <a:lumMod val="75000"/>
                <a:lumOff val="25000"/>
              </a:schemeClr>
            </a:solidFill>
            <a:miter/>
          </a:ln>
        </p:spPr>
      </p:cxnSp>
      <p:cxnSp>
        <p:nvCxnSpPr>
          <p:cNvPr id="7" name="标题 1"/>
          <p:cNvCxnSpPr/>
          <p:nvPr/>
        </p:nvCxnSpPr>
        <p:spPr>
          <a:xfrm>
            <a:off x="660400" y="5116719"/>
            <a:ext cx="4932000" cy="0"/>
          </a:xfrm>
          <a:prstGeom prst="line">
            <a:avLst/>
          </a:prstGeom>
          <a:noFill/>
          <a:ln w="12700" cap="sq">
            <a:solidFill>
              <a:schemeClr val="tx1">
                <a:lumMod val="75000"/>
                <a:lumOff val="25000"/>
              </a:schemeClr>
            </a:solidFill>
            <a:miter/>
          </a:ln>
        </p:spPr>
      </p:cxnSp>
      <p:sp>
        <p:nvSpPr>
          <p:cNvPr id="8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设置plot的风格和样式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9068FE8-9C1F-4CB8-1DDA-D5CB73086C92}"/>
              </a:ext>
            </a:extLst>
          </p:cNvPr>
          <p:cNvSpPr txBox="1"/>
          <p:nvPr/>
        </p:nvSpPr>
        <p:spPr>
          <a:xfrm>
            <a:off x="633984" y="2900453"/>
            <a:ext cx="6103854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默认透明度是1, 也就是不透明, 透明度是0到1之间的</a:t>
            </a:r>
          </a:p>
          <a:p>
            <a:r>
              <a:rPr lang="zh-CN" altLang="en-US" sz="1400" dirty="0"/>
              <a:t>plt.plot(x, y, c='r', alpha=0.4)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46FCFDD-E1A4-05F6-8ABB-BC5DB122DFE7}"/>
              </a:ext>
            </a:extLst>
          </p:cNvPr>
          <p:cNvSpPr txBox="1"/>
          <p:nvPr/>
        </p:nvSpPr>
        <p:spPr>
          <a:xfrm>
            <a:off x="648956" y="4312822"/>
            <a:ext cx="6103854" cy="116955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画板的背景色</a:t>
            </a:r>
          </a:p>
          <a:p>
            <a:r>
              <a:rPr lang="zh-CN" altLang="en-US" sz="1400" dirty="0"/>
              <a:t># 画布的背景色</a:t>
            </a:r>
          </a:p>
          <a:p>
            <a:r>
              <a:rPr lang="zh-CN" altLang="en-US" sz="1400" dirty="0"/>
              <a:t>plt.figure(facecolor='r')</a:t>
            </a:r>
          </a:p>
          <a:p>
            <a:r>
              <a:rPr lang="zh-CN" altLang="en-US" sz="1400" dirty="0"/>
              <a:t>plt.subplot(facecolor='g')</a:t>
            </a:r>
          </a:p>
          <a:p>
            <a:r>
              <a:rPr lang="zh-CN" altLang="en-US" sz="1400" dirty="0"/>
              <a:t>plt.plot(x, y)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946402" y="1347604"/>
            <a:ext cx="5411764" cy="19022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线型：参数linestyle或ls</a:t>
            </a: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线宽：linewidth或lw参数</a:t>
            </a:r>
            <a:endParaRPr kumimoji="1" lang="zh-CN" altLang="en-US" dirty="0"/>
          </a:p>
        </p:txBody>
      </p:sp>
      <p:sp>
        <p:nvSpPr>
          <p:cNvPr id="9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设置plot的风格和样式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7D440B28-7BD1-87C0-6061-E9623774FC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064509"/>
              </p:ext>
            </p:extLst>
          </p:nvPr>
        </p:nvGraphicFramePr>
        <p:xfrm>
          <a:off x="946402" y="1772909"/>
          <a:ext cx="8128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671683821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30941488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28229242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688357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 dirty="0">
                          <a:effectLst/>
                        </a:rPr>
                        <a:t>线条风格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>
                          <a:effectLst/>
                        </a:rPr>
                        <a:t>线条风格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1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460431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effectLst/>
                        </a:rPr>
                        <a:t>'-'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effectLst/>
                        </a:rPr>
                        <a:t>实线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effectLst/>
                        </a:rPr>
                        <a:t>':'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effectLst/>
                        </a:rPr>
                        <a:t>虚线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493545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effectLst/>
                        </a:rPr>
                        <a:t>'--'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effectLst/>
                        </a:rPr>
                        <a:t>破折线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effectLst/>
                        </a:rPr>
                        <a:t>'steps'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effectLst/>
                        </a:rPr>
                        <a:t>阶梯线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497162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>
                          <a:effectLst/>
                        </a:rPr>
                        <a:t>'-.'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>
                          <a:effectLst/>
                        </a:rPr>
                        <a:t>点划线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effectLst/>
                        </a:rPr>
                        <a:t>'None' / '，'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effectLst/>
                        </a:rPr>
                        <a:t>什么都不画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488027302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145029E7-7180-C64D-B40B-B69ABFE4C89A}"/>
              </a:ext>
            </a:extLst>
          </p:cNvPr>
          <p:cNvSpPr txBox="1"/>
          <p:nvPr/>
        </p:nvSpPr>
        <p:spPr>
          <a:xfrm>
            <a:off x="903379" y="3497997"/>
            <a:ext cx="6103854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默认的风格是实线</a:t>
            </a:r>
          </a:p>
          <a:p>
            <a:r>
              <a:rPr lang="zh-CN" altLang="en-US" sz="1400" dirty="0"/>
              <a:t>plt.plot(x, y, ls='--')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4996C2-ABCB-0386-A709-6A3E4FD6F5DE}"/>
              </a:ext>
            </a:extLst>
          </p:cNvPr>
          <p:cNvSpPr txBox="1"/>
          <p:nvPr/>
        </p:nvSpPr>
        <p:spPr>
          <a:xfrm>
            <a:off x="903379" y="4801444"/>
            <a:ext cx="6103854" cy="30777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plt.plot(x, y, ls='--', lw=5)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项目要求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84D0739-574B-5866-60B5-2ABBDCC65D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2790292" y="2165609"/>
            <a:ext cx="8141045" cy="2756988"/>
          </a:xfrm>
          <a:prstGeom prst="round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blurRad="190500" algn="ctr" rotWithShape="0">
              <a:schemeClr val="accent1"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5000222" y="2937375"/>
            <a:ext cx="5715405" cy="17870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不同宽度的破折线：dashes参数，设置破折号序列各段的宽度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5000220" y="2498308"/>
            <a:ext cx="5715405" cy="36005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8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218352" y="1783360"/>
            <a:ext cx="3521486" cy="3521487"/>
          </a:xfrm>
          <a:prstGeom prst="flowChartConnector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541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0"/>
          </a:gradFill>
          <a:ln w="12700" cap="sq">
            <a:noFill/>
            <a:miter/>
          </a:ln>
          <a:effectLst>
            <a:outerShdw blurRad="190500" algn="ctr" rotWithShape="0">
              <a:schemeClr val="accent1"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517016" y="2082024"/>
            <a:ext cx="2924158" cy="2924159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1218352" y="5074441"/>
            <a:ext cx="759476" cy="759476"/>
          </a:xfrm>
          <a:prstGeom prst="flowChartConnector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43000"/>
                </a:schemeClr>
              </a:gs>
              <a:gs pos="54100">
                <a:schemeClr val="accent1">
                  <a:lumMod val="60000"/>
                  <a:lumOff val="40000"/>
                  <a:alpha val="42000"/>
                </a:schemeClr>
              </a:gs>
              <a:gs pos="100000">
                <a:schemeClr val="accent1">
                  <a:alpha val="57000"/>
                </a:schemeClr>
              </a:gs>
            </a:gsLst>
            <a:lin ang="5400000" scaled="0"/>
          </a:gradFill>
          <a:ln w="12700" cap="sq">
            <a:noFill/>
            <a:miter/>
          </a:ln>
          <a:effectLst>
            <a:outerShdw blurRad="190500" algn="ctr" rotWithShape="0">
              <a:schemeClr val="accent1"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设置plot的风格和样式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116A424-D5E8-037B-0A95-E6CB6A54A656}"/>
              </a:ext>
            </a:extLst>
          </p:cNvPr>
          <p:cNvSpPr txBox="1"/>
          <p:nvPr/>
        </p:nvSpPr>
        <p:spPr>
          <a:xfrm>
            <a:off x="5038502" y="3464897"/>
            <a:ext cx="6103854" cy="30777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plt.plot(x, y, dashes=[2, 4, 1, 3, 5, 4],c='r', lw=5)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3041F7EB-40F9-19C3-FCE0-CBE3F56D35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783" y="3957287"/>
            <a:ext cx="3590925" cy="22479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946402" y="1151066"/>
            <a:ext cx="4418199" cy="866274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点型：marker参数</a:t>
            </a:r>
            <a:endParaRPr kumimoji="1" lang="zh-CN" altLang="en-US" dirty="0"/>
          </a:p>
        </p:txBody>
      </p:sp>
      <p:sp>
        <p:nvSpPr>
          <p:cNvPr id="10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设置plot的风格和样式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7A012611-1A22-4044-DD89-4E7E098435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47577"/>
              </p:ext>
            </p:extLst>
          </p:nvPr>
        </p:nvGraphicFramePr>
        <p:xfrm>
          <a:off x="484080" y="2383207"/>
          <a:ext cx="5498431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5853">
                  <a:extLst>
                    <a:ext uri="{9D8B030D-6E8A-4147-A177-3AD203B41FA5}">
                      <a16:colId xmlns:a16="http://schemas.microsoft.com/office/drawing/2014/main" val="841254921"/>
                    </a:ext>
                  </a:extLst>
                </a:gridCol>
                <a:gridCol w="1803984">
                  <a:extLst>
                    <a:ext uri="{9D8B030D-6E8A-4147-A177-3AD203B41FA5}">
                      <a16:colId xmlns:a16="http://schemas.microsoft.com/office/drawing/2014/main" val="290808454"/>
                    </a:ext>
                  </a:extLst>
                </a:gridCol>
                <a:gridCol w="885569">
                  <a:extLst>
                    <a:ext uri="{9D8B030D-6E8A-4147-A177-3AD203B41FA5}">
                      <a16:colId xmlns:a16="http://schemas.microsoft.com/office/drawing/2014/main" val="3692308419"/>
                    </a:ext>
                  </a:extLst>
                </a:gridCol>
                <a:gridCol w="1883025">
                  <a:extLst>
                    <a:ext uri="{9D8B030D-6E8A-4147-A177-3AD203B41FA5}">
                      <a16:colId xmlns:a16="http://schemas.microsoft.com/office/drawing/2014/main" val="2681072186"/>
                    </a:ext>
                  </a:extLst>
                </a:gridCol>
              </a:tblGrid>
              <a:tr h="24081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标记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effectLst/>
                        </a:rPr>
                        <a:t>标记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562341727"/>
                  </a:ext>
                </a:extLst>
              </a:tr>
              <a:tr h="2408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effectLst/>
                        </a:rPr>
                        <a:t>'1'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effectLst/>
                        </a:rPr>
                        <a:t>一角朝下的三脚架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effectLst/>
                        </a:rPr>
                        <a:t>'3'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一角朝左的三脚架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875781793"/>
                  </a:ext>
                </a:extLst>
              </a:tr>
              <a:tr h="2408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effectLst/>
                        </a:rPr>
                        <a:t>'2'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一角朝上的三脚架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effectLst/>
                        </a:rPr>
                        <a:t>'4'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effectLst/>
                        </a:rPr>
                        <a:t>一角朝右的三脚架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736570542"/>
                  </a:ext>
                </a:extLst>
              </a:tr>
            </a:tbl>
          </a:graphicData>
        </a:graphic>
      </p:graphicFrame>
      <p:sp>
        <p:nvSpPr>
          <p:cNvPr id="15" name="文本框 14">
            <a:extLst>
              <a:ext uri="{FF2B5EF4-FFF2-40B4-BE49-F238E27FC236}">
                <a16:creationId xmlns:a16="http://schemas.microsoft.com/office/drawing/2014/main" id="{D1F57B11-58F0-DBC7-AC04-644811102496}"/>
              </a:ext>
            </a:extLst>
          </p:cNvPr>
          <p:cNvSpPr txBox="1"/>
          <p:nvPr/>
        </p:nvSpPr>
        <p:spPr>
          <a:xfrm>
            <a:off x="484080" y="4043685"/>
            <a:ext cx="5498431" cy="138499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生成横坐标数组，在0到2*pi之间均匀分布15个点</a:t>
            </a:r>
          </a:p>
          <a:p>
            <a:r>
              <a:rPr lang="zh-CN" altLang="en-US" sz="1400" dirty="0"/>
              <a:t>x = np.linspace(0, 2*np.pi, 15)</a:t>
            </a:r>
          </a:p>
          <a:p>
            <a:r>
              <a:rPr lang="zh-CN" altLang="en-US" sz="1400" dirty="0"/>
              <a:t># 计算每个点的纵坐标，使用正弦函数</a:t>
            </a:r>
          </a:p>
          <a:p>
            <a:r>
              <a:rPr lang="zh-CN" altLang="en-US" sz="1400" dirty="0"/>
              <a:t>y = np.sin(x)</a:t>
            </a:r>
          </a:p>
          <a:p>
            <a:r>
              <a:rPr lang="zh-CN" altLang="en-US" sz="1400" dirty="0"/>
              <a:t># 绘制正弦波图，使用红色的四边形标记，标记的大小为20</a:t>
            </a:r>
          </a:p>
          <a:p>
            <a:r>
              <a:rPr lang="zh-CN" altLang="en-US" sz="1400" dirty="0"/>
              <a:t>plt.plot(x, y, marker='4', c='r', markersize=20)</a:t>
            </a:r>
          </a:p>
        </p:txBody>
      </p:sp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77BF3C3B-73C9-E957-F7FD-06C89E5D17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32611"/>
              </p:ext>
            </p:extLst>
          </p:nvPr>
        </p:nvGraphicFramePr>
        <p:xfrm>
          <a:off x="6298573" y="1215547"/>
          <a:ext cx="5498432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4608">
                  <a:extLst>
                    <a:ext uri="{9D8B030D-6E8A-4147-A177-3AD203B41FA5}">
                      <a16:colId xmlns:a16="http://schemas.microsoft.com/office/drawing/2014/main" val="3755834537"/>
                    </a:ext>
                  </a:extLst>
                </a:gridCol>
                <a:gridCol w="1374608">
                  <a:extLst>
                    <a:ext uri="{9D8B030D-6E8A-4147-A177-3AD203B41FA5}">
                      <a16:colId xmlns:a16="http://schemas.microsoft.com/office/drawing/2014/main" val="1807348426"/>
                    </a:ext>
                  </a:extLst>
                </a:gridCol>
                <a:gridCol w="1374608">
                  <a:extLst>
                    <a:ext uri="{9D8B030D-6E8A-4147-A177-3AD203B41FA5}">
                      <a16:colId xmlns:a16="http://schemas.microsoft.com/office/drawing/2014/main" val="3733713834"/>
                    </a:ext>
                  </a:extLst>
                </a:gridCol>
                <a:gridCol w="1374608">
                  <a:extLst>
                    <a:ext uri="{9D8B030D-6E8A-4147-A177-3AD203B41FA5}">
                      <a16:colId xmlns:a16="http://schemas.microsoft.com/office/drawing/2014/main" val="2542262455"/>
                    </a:ext>
                  </a:extLst>
                </a:gridCol>
              </a:tblGrid>
              <a:tr h="208285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528258"/>
                  </a:ext>
                </a:extLst>
              </a:tr>
              <a:tr h="2082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effectLst/>
                        </a:rPr>
                        <a:t>标记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effectLst/>
                        </a:rPr>
                        <a:t>标记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468102798"/>
                  </a:ext>
                </a:extLst>
              </a:tr>
              <a:tr h="208285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's'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正方形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'p'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五边形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311007773"/>
                  </a:ext>
                </a:extLst>
              </a:tr>
              <a:tr h="208285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'h'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六边形</a:t>
                      </a:r>
                      <a:r>
                        <a:rPr lang="en-US" altLang="zh-CN" sz="1400">
                          <a:effectLst/>
                        </a:rPr>
                        <a:t>1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'H'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六边形</a:t>
                      </a:r>
                      <a:r>
                        <a:rPr lang="en-US" altLang="zh-CN" sz="1400">
                          <a:effectLst/>
                        </a:rPr>
                        <a:t>2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802021050"/>
                  </a:ext>
                </a:extLst>
              </a:tr>
              <a:tr h="20828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effectLst/>
                        </a:rPr>
                        <a:t>'8'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八边形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>
                        <a:effectLst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effectLst/>
                      </a:endParaRP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794884728"/>
                  </a:ext>
                </a:extLst>
              </a:tr>
            </a:tbl>
          </a:graphicData>
        </a:graphic>
      </p:graphicFrame>
      <p:sp>
        <p:nvSpPr>
          <p:cNvPr id="18" name="文本框 17">
            <a:extLst>
              <a:ext uri="{FF2B5EF4-FFF2-40B4-BE49-F238E27FC236}">
                <a16:creationId xmlns:a16="http://schemas.microsoft.com/office/drawing/2014/main" id="{BA26BBAA-E54E-94A3-F2FB-8F56ED54C37D}"/>
              </a:ext>
            </a:extLst>
          </p:cNvPr>
          <p:cNvSpPr txBox="1"/>
          <p:nvPr/>
        </p:nvSpPr>
        <p:spPr>
          <a:xfrm>
            <a:off x="6226300" y="3371756"/>
            <a:ext cx="5570705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绘制正弦波图，使用红色的八边形标记，标记的大小为20</a:t>
            </a:r>
          </a:p>
          <a:p>
            <a:r>
              <a:rPr lang="zh-CN" altLang="en-US" sz="1400" dirty="0"/>
              <a:t>plt.plot(x, y, marker='8', c='r', markersize=20)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961C276F-4D8C-6D37-FE8F-AD85C1A646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953" y="4043685"/>
            <a:ext cx="3924300" cy="23431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设置plot的风格和样式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3A53B644-6B27-DCC5-B080-F8FDE0F38E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072" y="3753463"/>
            <a:ext cx="3667125" cy="2247900"/>
          </a:xfrm>
          <a:prstGeom prst="rect">
            <a:avLst/>
          </a:prstGeom>
        </p:spPr>
      </p:pic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F967923A-DCD9-DF1E-9F9C-8F54E08C61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61955"/>
              </p:ext>
            </p:extLst>
          </p:nvPr>
        </p:nvGraphicFramePr>
        <p:xfrm>
          <a:off x="6433007" y="1374725"/>
          <a:ext cx="529072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2682">
                  <a:extLst>
                    <a:ext uri="{9D8B030D-6E8A-4147-A177-3AD203B41FA5}">
                      <a16:colId xmlns:a16="http://schemas.microsoft.com/office/drawing/2014/main" val="489966272"/>
                    </a:ext>
                  </a:extLst>
                </a:gridCol>
                <a:gridCol w="1078931">
                  <a:extLst>
                    <a:ext uri="{9D8B030D-6E8A-4147-A177-3AD203B41FA5}">
                      <a16:colId xmlns:a16="http://schemas.microsoft.com/office/drawing/2014/main" val="2861322112"/>
                    </a:ext>
                  </a:extLst>
                </a:gridCol>
                <a:gridCol w="1566433">
                  <a:extLst>
                    <a:ext uri="{9D8B030D-6E8A-4147-A177-3AD203B41FA5}">
                      <a16:colId xmlns:a16="http://schemas.microsoft.com/office/drawing/2014/main" val="2091436964"/>
                    </a:ext>
                  </a:extLst>
                </a:gridCol>
                <a:gridCol w="1322682">
                  <a:extLst>
                    <a:ext uri="{9D8B030D-6E8A-4147-A177-3AD203B41FA5}">
                      <a16:colId xmlns:a16="http://schemas.microsoft.com/office/drawing/2014/main" val="196603513"/>
                    </a:ext>
                  </a:extLst>
                </a:gridCol>
              </a:tblGrid>
              <a:tr h="22423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标记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标记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476567837"/>
                  </a:ext>
                </a:extLst>
              </a:tr>
              <a:tr h="22423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effectLst/>
                        </a:rPr>
                        <a:t>'o'</a:t>
                      </a:r>
                      <a:endParaRPr lang="zh-CN" altLang="en-US" sz="1400" b="1" dirty="0">
                        <a:effectLst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圆圈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effectLst/>
                        </a:rPr>
                        <a:t>'D'</a:t>
                      </a:r>
                      <a:endParaRPr lang="zh-CN" altLang="en-US" sz="1400" b="1" dirty="0">
                        <a:effectLst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菱形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327205513"/>
                  </a:ext>
                </a:extLst>
              </a:tr>
              <a:tr h="22423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effectLst/>
                        </a:rPr>
                        <a:t>'d'</a:t>
                      </a:r>
                      <a:endParaRPr lang="zh-CN" altLang="en-US" sz="1400" b="1" dirty="0">
                        <a:effectLst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小菱形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effectLst/>
                        </a:rPr>
                        <a:t>'','None',' ',None</a:t>
                      </a:r>
                      <a:endParaRPr lang="zh-CN" altLang="en-US" sz="1400" b="1" dirty="0">
                        <a:effectLst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无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412960231"/>
                  </a:ext>
                </a:extLst>
              </a:tr>
            </a:tbl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:a16="http://schemas.microsoft.com/office/drawing/2014/main" id="{00C42A8B-6B1C-ED19-EA49-815E6D84C5E8}"/>
              </a:ext>
            </a:extLst>
          </p:cNvPr>
          <p:cNvSpPr txBox="1"/>
          <p:nvPr/>
        </p:nvSpPr>
        <p:spPr>
          <a:xfrm>
            <a:off x="6433007" y="2946395"/>
            <a:ext cx="5290728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绘制正弦波图，使用红色的逗号标记，标记的大小为20</a:t>
            </a:r>
          </a:p>
          <a:p>
            <a:r>
              <a:rPr lang="zh-CN" altLang="en-US" sz="1400" dirty="0"/>
              <a:t>plt.plot(x, y, marker='None', c='r', markersize=20)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D68A8661-D019-066D-21BA-877BA1DB96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283" y="3944918"/>
            <a:ext cx="3686175" cy="2257425"/>
          </a:xfrm>
          <a:prstGeom prst="rect">
            <a:avLst/>
          </a:prstGeom>
        </p:spPr>
      </p:pic>
      <p:graphicFrame>
        <p:nvGraphicFramePr>
          <p:cNvPr id="28" name="表格 27">
            <a:extLst>
              <a:ext uri="{FF2B5EF4-FFF2-40B4-BE49-F238E27FC236}">
                <a16:creationId xmlns:a16="http://schemas.microsoft.com/office/drawing/2014/main" id="{6D14588C-AC9F-B03B-8929-278EA99D62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564816"/>
              </p:ext>
            </p:extLst>
          </p:nvPr>
        </p:nvGraphicFramePr>
        <p:xfrm>
          <a:off x="566458" y="1374725"/>
          <a:ext cx="5570704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2676">
                  <a:extLst>
                    <a:ext uri="{9D8B030D-6E8A-4147-A177-3AD203B41FA5}">
                      <a16:colId xmlns:a16="http://schemas.microsoft.com/office/drawing/2014/main" val="3442005206"/>
                    </a:ext>
                  </a:extLst>
                </a:gridCol>
                <a:gridCol w="1392676">
                  <a:extLst>
                    <a:ext uri="{9D8B030D-6E8A-4147-A177-3AD203B41FA5}">
                      <a16:colId xmlns:a16="http://schemas.microsoft.com/office/drawing/2014/main" val="190146747"/>
                    </a:ext>
                  </a:extLst>
                </a:gridCol>
                <a:gridCol w="1392676">
                  <a:extLst>
                    <a:ext uri="{9D8B030D-6E8A-4147-A177-3AD203B41FA5}">
                      <a16:colId xmlns:a16="http://schemas.microsoft.com/office/drawing/2014/main" val="1771697369"/>
                    </a:ext>
                  </a:extLst>
                </a:gridCol>
                <a:gridCol w="1392676">
                  <a:extLst>
                    <a:ext uri="{9D8B030D-6E8A-4147-A177-3AD203B41FA5}">
                      <a16:colId xmlns:a16="http://schemas.microsoft.com/office/drawing/2014/main" val="2839673978"/>
                    </a:ext>
                  </a:extLst>
                </a:gridCol>
              </a:tblGrid>
              <a:tr h="16550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标记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标记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585476249"/>
                  </a:ext>
                </a:extLst>
              </a:tr>
              <a:tr h="1655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effectLst/>
                        </a:rPr>
                        <a:t>'.'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点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'x'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X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854511714"/>
                  </a:ext>
                </a:extLst>
              </a:tr>
              <a:tr h="1655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effectLst/>
                        </a:rPr>
                        <a:t>'*'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星号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effectLst/>
                        </a:rPr>
                        <a:t>'+'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加号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525377233"/>
                  </a:ext>
                </a:extLst>
              </a:tr>
              <a:tr h="1655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effectLst/>
                        </a:rPr>
                        <a:t>','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像素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effectLst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effectLst/>
                      </a:endParaRP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164295038"/>
                  </a:ext>
                </a:extLst>
              </a:tr>
            </a:tbl>
          </a:graphicData>
        </a:graphic>
      </p:graphicFrame>
      <p:sp>
        <p:nvSpPr>
          <p:cNvPr id="29" name="文本框 28">
            <a:extLst>
              <a:ext uri="{FF2B5EF4-FFF2-40B4-BE49-F238E27FC236}">
                <a16:creationId xmlns:a16="http://schemas.microsoft.com/office/drawing/2014/main" id="{33702C07-A405-E026-00E1-761BB14FA564}"/>
              </a:ext>
            </a:extLst>
          </p:cNvPr>
          <p:cNvSpPr txBox="1"/>
          <p:nvPr/>
        </p:nvSpPr>
        <p:spPr>
          <a:xfrm>
            <a:off x="566457" y="2900228"/>
            <a:ext cx="5570704" cy="30777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plt.plot(x, y, marker=',', c='r', markersize=20)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设置plot的风格和样式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588E2C8-A8DF-9B5B-B675-8AC4B3E60AD4}"/>
              </a:ext>
            </a:extLst>
          </p:cNvPr>
          <p:cNvSpPr txBox="1"/>
          <p:nvPr/>
        </p:nvSpPr>
        <p:spPr>
          <a:xfrm>
            <a:off x="398677" y="4306943"/>
            <a:ext cx="4822596" cy="30777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plt.plot(x, y, marker='|', c='r', markersize=20)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348819FE-2145-710C-E2D9-A5EC2D2BE5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72" y="4762327"/>
            <a:ext cx="3163833" cy="1872798"/>
          </a:xfrm>
          <a:prstGeom prst="rect">
            <a:avLst/>
          </a:prstGeom>
        </p:spPr>
      </p:pic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43CD524A-B7DB-F899-6FFB-7F79BA5E54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938425"/>
              </p:ext>
            </p:extLst>
          </p:nvPr>
        </p:nvGraphicFramePr>
        <p:xfrm>
          <a:off x="5764665" y="1784645"/>
          <a:ext cx="5604213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1396">
                  <a:extLst>
                    <a:ext uri="{9D8B030D-6E8A-4147-A177-3AD203B41FA5}">
                      <a16:colId xmlns:a16="http://schemas.microsoft.com/office/drawing/2014/main" val="423926778"/>
                    </a:ext>
                  </a:extLst>
                </a:gridCol>
                <a:gridCol w="1634247">
                  <a:extLst>
                    <a:ext uri="{9D8B030D-6E8A-4147-A177-3AD203B41FA5}">
                      <a16:colId xmlns:a16="http://schemas.microsoft.com/office/drawing/2014/main" val="906649229"/>
                    </a:ext>
                  </a:extLst>
                </a:gridCol>
                <a:gridCol w="1001948">
                  <a:extLst>
                    <a:ext uri="{9D8B030D-6E8A-4147-A177-3AD203B41FA5}">
                      <a16:colId xmlns:a16="http://schemas.microsoft.com/office/drawing/2014/main" val="786803620"/>
                    </a:ext>
                  </a:extLst>
                </a:gridCol>
                <a:gridCol w="1906622">
                  <a:extLst>
                    <a:ext uri="{9D8B030D-6E8A-4147-A177-3AD203B41FA5}">
                      <a16:colId xmlns:a16="http://schemas.microsoft.com/office/drawing/2014/main" val="25578598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标记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标记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4082737236"/>
                  </a:ext>
                </a:extLst>
              </a:tr>
              <a:tr h="188128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'v'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一角朝下的三角形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effectLst/>
                        </a:rPr>
                        <a:t>'&lt;'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effectLst/>
                        </a:rPr>
                        <a:t>一角朝左的三角形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7727599"/>
                  </a:ext>
                </a:extLst>
              </a:tr>
              <a:tr h="18812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effectLst/>
                        </a:rPr>
                        <a:t>'^'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一角朝上的三角形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>
                          <a:effectLst/>
                        </a:rPr>
                        <a:t>'&gt;'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effectLst/>
                        </a:rPr>
                        <a:t>一角朝右的三角形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137044239"/>
                  </a:ext>
                </a:extLst>
              </a:tr>
            </a:tbl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E8F49B3D-0D7B-3C65-8CE6-6820DA9085F7}"/>
              </a:ext>
            </a:extLst>
          </p:cNvPr>
          <p:cNvSpPr txBox="1"/>
          <p:nvPr/>
        </p:nvSpPr>
        <p:spPr>
          <a:xfrm>
            <a:off x="5785701" y="3318328"/>
            <a:ext cx="5583177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绘制正弦波图，使用红色的大于号标记，标记的大小为20</a:t>
            </a:r>
          </a:p>
          <a:p>
            <a:r>
              <a:rPr lang="zh-CN" altLang="en-US" sz="1400" dirty="0"/>
              <a:t>plt.plot(x, y, marker='&gt;', c='r', markersize=20)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4EAAD703-15CA-75CC-150E-778BE6348B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728" y="4107079"/>
            <a:ext cx="3733800" cy="226695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D53E8B5B-F3E6-57B7-34F2-C0DFA13676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28" y="1891902"/>
            <a:ext cx="3118471" cy="2341237"/>
          </a:xfrm>
          <a:prstGeom prst="rect">
            <a:avLst/>
          </a:prstGeom>
        </p:spPr>
      </p:pic>
      <p:graphicFrame>
        <p:nvGraphicFramePr>
          <p:cNvPr id="25" name="表格 24">
            <a:extLst>
              <a:ext uri="{FF2B5EF4-FFF2-40B4-BE49-F238E27FC236}">
                <a16:creationId xmlns:a16="http://schemas.microsoft.com/office/drawing/2014/main" id="{DCCB142D-281A-7D28-BA91-6EDC4D496E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535106"/>
              </p:ext>
            </p:extLst>
          </p:nvPr>
        </p:nvGraphicFramePr>
        <p:xfrm>
          <a:off x="424024" y="1031917"/>
          <a:ext cx="4797248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9312">
                  <a:extLst>
                    <a:ext uri="{9D8B030D-6E8A-4147-A177-3AD203B41FA5}">
                      <a16:colId xmlns:a16="http://schemas.microsoft.com/office/drawing/2014/main" val="299925328"/>
                    </a:ext>
                  </a:extLst>
                </a:gridCol>
                <a:gridCol w="1199312">
                  <a:extLst>
                    <a:ext uri="{9D8B030D-6E8A-4147-A177-3AD203B41FA5}">
                      <a16:colId xmlns:a16="http://schemas.microsoft.com/office/drawing/2014/main" val="2319790142"/>
                    </a:ext>
                  </a:extLst>
                </a:gridCol>
                <a:gridCol w="1199312">
                  <a:extLst>
                    <a:ext uri="{9D8B030D-6E8A-4147-A177-3AD203B41FA5}">
                      <a16:colId xmlns:a16="http://schemas.microsoft.com/office/drawing/2014/main" val="1373356966"/>
                    </a:ext>
                  </a:extLst>
                </a:gridCol>
                <a:gridCol w="1199312">
                  <a:extLst>
                    <a:ext uri="{9D8B030D-6E8A-4147-A177-3AD203B41FA5}">
                      <a16:colId xmlns:a16="http://schemas.microsoft.com/office/drawing/2014/main" val="11035945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标记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标记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0590899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effectLst/>
                        </a:rPr>
                        <a:t>'\_'</a:t>
                      </a:r>
                      <a:endParaRPr lang="zh-CN" altLang="en-US" sz="1400" b="1" dirty="0">
                        <a:effectLst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水平线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effectLst/>
                        </a:rPr>
                        <a:t>'&amp;#124;'</a:t>
                      </a:r>
                      <a:endParaRPr lang="zh-CN" altLang="en-US" sz="1400" b="1" dirty="0">
                        <a:effectLst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水平线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74008251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648956" y="920934"/>
            <a:ext cx="9461611" cy="3321766"/>
          </a:xfrm>
          <a:prstGeom prst="roundRect">
            <a:avLst>
              <a:gd name="adj" fmla="val 4897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203200" dist="38100" dir="2700000" algn="tl" rotWithShape="0">
              <a:srgbClr val="000000">
                <a:alpha val="8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895226" y="1147546"/>
            <a:ext cx="8969071" cy="292751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多参数连用：颜色、点型、线型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5400000">
            <a:off x="9951540" y="797190"/>
            <a:ext cx="274984" cy="274984"/>
          </a:xfrm>
          <a:custGeom>
            <a:avLst/>
            <a:gdLst>
              <a:gd name="connsiteX0" fmla="*/ 0 w 1272540"/>
              <a:gd name="connsiteY0" fmla="*/ 636270 h 1272540"/>
              <a:gd name="connsiteX1" fmla="*/ 152400 w 1272540"/>
              <a:gd name="connsiteY1" fmla="*/ 483870 h 1272540"/>
              <a:gd name="connsiteX2" fmla="*/ 483870 w 1272540"/>
              <a:gd name="connsiteY2" fmla="*/ 483870 h 1272540"/>
              <a:gd name="connsiteX3" fmla="*/ 483870 w 1272540"/>
              <a:gd name="connsiteY3" fmla="*/ 152400 h 1272540"/>
              <a:gd name="connsiteX4" fmla="*/ 636270 w 1272540"/>
              <a:gd name="connsiteY4" fmla="*/ 0 h 1272540"/>
              <a:gd name="connsiteX5" fmla="*/ 788670 w 1272540"/>
              <a:gd name="connsiteY5" fmla="*/ 152400 h 1272540"/>
              <a:gd name="connsiteX6" fmla="*/ 788670 w 1272540"/>
              <a:gd name="connsiteY6" fmla="*/ 483870 h 1272540"/>
              <a:gd name="connsiteX7" fmla="*/ 1120140 w 1272540"/>
              <a:gd name="connsiteY7" fmla="*/ 483870 h 1272540"/>
              <a:gd name="connsiteX8" fmla="*/ 1272540 w 1272540"/>
              <a:gd name="connsiteY8" fmla="*/ 636270 h 1272540"/>
              <a:gd name="connsiteX9" fmla="*/ 1120140 w 1272540"/>
              <a:gd name="connsiteY9" fmla="*/ 788670 h 1272540"/>
              <a:gd name="connsiteX10" fmla="*/ 788670 w 1272540"/>
              <a:gd name="connsiteY10" fmla="*/ 788670 h 1272540"/>
              <a:gd name="connsiteX11" fmla="*/ 788670 w 1272540"/>
              <a:gd name="connsiteY11" fmla="*/ 1120140 h 1272540"/>
              <a:gd name="connsiteX12" fmla="*/ 636270 w 1272540"/>
              <a:gd name="connsiteY12" fmla="*/ 1272540 h 1272540"/>
              <a:gd name="connsiteX13" fmla="*/ 483870 w 1272540"/>
              <a:gd name="connsiteY13" fmla="*/ 1120140 h 1272540"/>
              <a:gd name="connsiteX14" fmla="*/ 483870 w 1272540"/>
              <a:gd name="connsiteY14" fmla="*/ 788670 h 1272540"/>
              <a:gd name="connsiteX15" fmla="*/ 152400 w 1272540"/>
              <a:gd name="connsiteY15" fmla="*/ 788670 h 1272540"/>
              <a:gd name="connsiteX16" fmla="*/ 0 w 1272540"/>
              <a:gd name="connsiteY16" fmla="*/ 636270 h 1272540"/>
            </a:gdLst>
            <a:ahLst/>
            <a:cxnLst/>
            <a:rect l="l" t="t" r="r" b="b"/>
            <a:pathLst>
              <a:path w="1272540" h="1272540">
                <a:moveTo>
                  <a:pt x="0" y="636270"/>
                </a:moveTo>
                <a:cubicBezTo>
                  <a:pt x="0" y="552102"/>
                  <a:pt x="68232" y="483870"/>
                  <a:pt x="152400" y="483870"/>
                </a:cubicBezTo>
                <a:lnTo>
                  <a:pt x="483870" y="483870"/>
                </a:lnTo>
                <a:lnTo>
                  <a:pt x="483870" y="152400"/>
                </a:lnTo>
                <a:cubicBezTo>
                  <a:pt x="483870" y="68232"/>
                  <a:pt x="552102" y="0"/>
                  <a:pt x="636270" y="0"/>
                </a:cubicBezTo>
                <a:cubicBezTo>
                  <a:pt x="720438" y="0"/>
                  <a:pt x="788670" y="68232"/>
                  <a:pt x="788670" y="152400"/>
                </a:cubicBezTo>
                <a:lnTo>
                  <a:pt x="788670" y="483870"/>
                </a:lnTo>
                <a:lnTo>
                  <a:pt x="1120140" y="483870"/>
                </a:lnTo>
                <a:cubicBezTo>
                  <a:pt x="1204308" y="483870"/>
                  <a:pt x="1272540" y="552102"/>
                  <a:pt x="1272540" y="636270"/>
                </a:cubicBezTo>
                <a:cubicBezTo>
                  <a:pt x="1272540" y="720438"/>
                  <a:pt x="1204308" y="788670"/>
                  <a:pt x="1120140" y="788670"/>
                </a:cubicBezTo>
                <a:lnTo>
                  <a:pt x="788670" y="788670"/>
                </a:lnTo>
                <a:lnTo>
                  <a:pt x="788670" y="1120140"/>
                </a:lnTo>
                <a:cubicBezTo>
                  <a:pt x="788670" y="1204308"/>
                  <a:pt x="720438" y="1272540"/>
                  <a:pt x="636270" y="1272540"/>
                </a:cubicBezTo>
                <a:cubicBezTo>
                  <a:pt x="552102" y="1272540"/>
                  <a:pt x="483870" y="1204308"/>
                  <a:pt x="483870" y="1120140"/>
                </a:cubicBezTo>
                <a:lnTo>
                  <a:pt x="483870" y="788670"/>
                </a:lnTo>
                <a:lnTo>
                  <a:pt x="152400" y="788670"/>
                </a:lnTo>
                <a:cubicBezTo>
                  <a:pt x="68232" y="788670"/>
                  <a:pt x="0" y="720438"/>
                  <a:pt x="0" y="636270"/>
                </a:cubicBezTo>
                <a:close/>
              </a:path>
            </a:pathLst>
          </a:cu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设置plot的风格和样式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6C460BD-0519-8D92-1F32-C6D92F3645B0}"/>
              </a:ext>
            </a:extLst>
          </p:cNvPr>
          <p:cNvSpPr txBox="1"/>
          <p:nvPr/>
        </p:nvSpPr>
        <p:spPr>
          <a:xfrm>
            <a:off x="831651" y="2316745"/>
            <a:ext cx="5349369" cy="73866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颜色, 点型, 线型, 在设置的时候,可以一起设置.</a:t>
            </a:r>
          </a:p>
          <a:p>
            <a:r>
              <a:rPr lang="zh-CN" altLang="en-US" sz="1400" dirty="0"/>
              <a:t># 没有顺序要求, 只有这三个属性可以连用.</a:t>
            </a:r>
          </a:p>
          <a:p>
            <a:r>
              <a:rPr lang="zh-CN" altLang="en-US" sz="1400" dirty="0"/>
              <a:t>plt.plot(x, y, '--*')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993680D-812F-DD4C-59D1-847FE0B141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290" y="1443579"/>
            <a:ext cx="3524250" cy="2276475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CC76333E-DFAF-0487-8F05-D4A27ED42C8F}"/>
              </a:ext>
            </a:extLst>
          </p:cNvPr>
          <p:cNvSpPr txBox="1"/>
          <p:nvPr/>
        </p:nvSpPr>
        <p:spPr>
          <a:xfrm>
            <a:off x="831651" y="4385021"/>
            <a:ext cx="61038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更多点和线的设置</a:t>
            </a:r>
          </a:p>
        </p:txBody>
      </p:sp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ED9E21F0-97EB-82CE-CF26-21275D1B47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188465"/>
              </p:ext>
            </p:extLst>
          </p:nvPr>
        </p:nvGraphicFramePr>
        <p:xfrm>
          <a:off x="831651" y="4867613"/>
          <a:ext cx="6898328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4582">
                  <a:extLst>
                    <a:ext uri="{9D8B030D-6E8A-4147-A177-3AD203B41FA5}">
                      <a16:colId xmlns:a16="http://schemas.microsoft.com/office/drawing/2014/main" val="585764798"/>
                    </a:ext>
                  </a:extLst>
                </a:gridCol>
                <a:gridCol w="1724582">
                  <a:extLst>
                    <a:ext uri="{9D8B030D-6E8A-4147-A177-3AD203B41FA5}">
                      <a16:colId xmlns:a16="http://schemas.microsoft.com/office/drawing/2014/main" val="754212746"/>
                    </a:ext>
                  </a:extLst>
                </a:gridCol>
                <a:gridCol w="1724582">
                  <a:extLst>
                    <a:ext uri="{9D8B030D-6E8A-4147-A177-3AD203B41FA5}">
                      <a16:colId xmlns:a16="http://schemas.microsoft.com/office/drawing/2014/main" val="2663907518"/>
                    </a:ext>
                  </a:extLst>
                </a:gridCol>
                <a:gridCol w="1724582">
                  <a:extLst>
                    <a:ext uri="{9D8B030D-6E8A-4147-A177-3AD203B41FA5}">
                      <a16:colId xmlns:a16="http://schemas.microsoft.com/office/drawing/2014/main" val="3862957166"/>
                    </a:ext>
                  </a:extLst>
                </a:gridCol>
              </a:tblGrid>
              <a:tr h="2010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effectLst/>
                        </a:rPr>
                        <a:t>参数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effectLst/>
                        </a:rPr>
                        <a:t>参数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590233902"/>
                  </a:ext>
                </a:extLst>
              </a:tr>
              <a:tr h="201088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color</a:t>
                      </a:r>
                      <a:r>
                        <a:rPr lang="zh-CN" altLang="en-US" sz="1400">
                          <a:effectLst/>
                        </a:rPr>
                        <a:t>或</a:t>
                      </a:r>
                      <a:r>
                        <a:rPr lang="en-US" sz="1400">
                          <a:effectLst/>
                        </a:rPr>
                        <a:t>c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线的颜色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linestyle</a:t>
                      </a:r>
                      <a:r>
                        <a:rPr lang="zh-CN" altLang="en-US" sz="1400">
                          <a:effectLst/>
                        </a:rPr>
                        <a:t>或</a:t>
                      </a:r>
                      <a:r>
                        <a:rPr lang="en-US" sz="1400">
                          <a:effectLst/>
                        </a:rPr>
                        <a:t>ls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线型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425793537"/>
                  </a:ext>
                </a:extLst>
              </a:tr>
              <a:tr h="201088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linewidth</a:t>
                      </a:r>
                      <a:r>
                        <a:rPr lang="zh-CN" altLang="en-US" sz="1400">
                          <a:effectLst/>
                        </a:rPr>
                        <a:t>或</a:t>
                      </a:r>
                      <a:r>
                        <a:rPr lang="en-US" sz="1400">
                          <a:effectLst/>
                        </a:rPr>
                        <a:t>lw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线宽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marker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点型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464924200"/>
                  </a:ext>
                </a:extLst>
              </a:tr>
              <a:tr h="201088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markeredgecolor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点边缘的颜色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markeredgewidth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点边缘的宽度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620842913"/>
                  </a:ext>
                </a:extLst>
              </a:tr>
              <a:tr h="201088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markerfacecolor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effectLst/>
                        </a:rPr>
                        <a:t>点内部的颜色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markersize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effectLst/>
                        </a:rPr>
                        <a:t>点的大小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305659667"/>
                  </a:ext>
                </a:extLst>
              </a:tr>
            </a:tbl>
          </a:graphicData>
        </a:graphic>
      </p:graphicFrame>
      <p:pic>
        <p:nvPicPr>
          <p:cNvPr id="18" name="图片 17">
            <a:extLst>
              <a:ext uri="{FF2B5EF4-FFF2-40B4-BE49-F238E27FC236}">
                <a16:creationId xmlns:a16="http://schemas.microsoft.com/office/drawing/2014/main" id="{95E39BAC-2FDF-E045-9127-FC11C7468F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6023" y="4356089"/>
            <a:ext cx="3228975" cy="222885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2231219" y="2032663"/>
            <a:ext cx="7654968" cy="3307742"/>
          </a:xfrm>
          <a:prstGeom prst="roundRect">
            <a:avLst>
              <a:gd name="adj" fmla="val 7576"/>
            </a:avLst>
          </a:prstGeom>
          <a:solidFill>
            <a:schemeClr val="bg1"/>
          </a:solidFill>
          <a:ln w="12700" cap="rnd">
            <a:noFill/>
            <a:rou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flipV="1">
            <a:off x="2231219" y="1817977"/>
            <a:ext cx="1665370" cy="870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430359" y="2922332"/>
            <a:ext cx="7256688" cy="21201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在一条语句中为多个曲线进行设置
(1) 多个曲线同一设置:属性名声明plt.plot(x1, y1, x2, y2, fmt, ...)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430359" y="2263252"/>
            <a:ext cx="7256688" cy="59922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/>
            <a:r>
              <a:rPr kumimoji="1" lang="en-US" altLang="zh-CN" sz="18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flipV="1">
            <a:off x="9831620" y="4860677"/>
            <a:ext cx="116461" cy="128408"/>
          </a:xfrm>
          <a:prstGeom prst="roundRect">
            <a:avLst>
              <a:gd name="adj" fmla="val 7827"/>
            </a:avLst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flipV="1">
            <a:off x="9645933" y="5049330"/>
            <a:ext cx="145301" cy="145301"/>
          </a:xfrm>
          <a:prstGeom prst="roundRect">
            <a:avLst>
              <a:gd name="adj" fmla="val 7827"/>
            </a:avLst>
          </a:prstGeom>
          <a:solidFill>
            <a:schemeClr val="accent1">
              <a:lumMod val="7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设置plot的风格和样式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97C06D2-86D2-94F3-B3DA-58614BD83164}"/>
              </a:ext>
            </a:extLst>
          </p:cNvPr>
          <p:cNvSpPr txBox="1"/>
          <p:nvPr/>
        </p:nvSpPr>
        <p:spPr>
          <a:xfrm>
            <a:off x="2368465" y="3982392"/>
            <a:ext cx="6103854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使用关键词参数</a:t>
            </a:r>
          </a:p>
          <a:p>
            <a:r>
              <a:rPr lang="zh-CN" altLang="en-US" sz="1400" dirty="0"/>
              <a:t>plt.plot(x, y, x, np.cos(x), c='r', marker='d', ls='--')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0BFEF2F2-8E7D-ACED-2BD1-641FFAD4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520" y="3533841"/>
            <a:ext cx="3971925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921769" y="2318084"/>
            <a:ext cx="924312" cy="924312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3062901" y="2246840"/>
            <a:ext cx="1081605" cy="99555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6600">
                <a:ln w="15875">
                  <a:solidFill>
                    <a:srgbClr val="3860F4">
                      <a:alpha val="100000"/>
                    </a:srgbClr>
                  </a:solidFill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850522" y="3481137"/>
            <a:ext cx="8478253" cy="82082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(2) 多个曲线不同设置:
多个都进行设置时，无需声明属性
plt.plot(x1, y1, fmt1, x2, y2, fmt2, ...)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138589" y="2565456"/>
            <a:ext cx="490673" cy="429569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/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bg1"/>
          </a:solidFill>
          <a:ln w="155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850525" y="4403556"/>
            <a:ext cx="8478252" cy="45719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设置plot的风格和样式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900E5C0-0A4E-BD77-7C48-8F7541C6C2D2}"/>
              </a:ext>
            </a:extLst>
          </p:cNvPr>
          <p:cNvSpPr txBox="1"/>
          <p:nvPr/>
        </p:nvSpPr>
        <p:spPr>
          <a:xfrm>
            <a:off x="1769883" y="4757148"/>
            <a:ext cx="6103854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多个曲线不同设置,只能使用位置参数</a:t>
            </a:r>
          </a:p>
          <a:p>
            <a:r>
              <a:rPr lang="zh-CN" altLang="en-US" sz="1400" dirty="0"/>
              <a:t>plt.plot(x, y, 'rd--', x, np.cos(x), 'g:*')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AEF4037-8450-DB80-A9BD-BABAA474A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315" y="1815096"/>
            <a:ext cx="3838575" cy="234315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5049055" y="1771061"/>
            <a:ext cx="8431425" cy="3815254"/>
          </a:xfrm>
          <a:custGeom>
            <a:avLst/>
            <a:gdLst>
              <a:gd name="connsiteX0" fmla="*/ 1051407 w 8431425"/>
              <a:gd name="connsiteY0" fmla="*/ 0 h 3815254"/>
              <a:gd name="connsiteX1" fmla="*/ 2018340 w 8431425"/>
              <a:gd name="connsiteY1" fmla="*/ 0 h 3815254"/>
              <a:gd name="connsiteX2" fmla="*/ 7366899 w 8431425"/>
              <a:gd name="connsiteY2" fmla="*/ 0 h 3815254"/>
              <a:gd name="connsiteX3" fmla="*/ 8333832 w 8431425"/>
              <a:gd name="connsiteY3" fmla="*/ 0 h 3815254"/>
              <a:gd name="connsiteX4" fmla="*/ 8430030 w 8431425"/>
              <a:gd name="connsiteY4" fmla="*/ 123208 h 3815254"/>
              <a:gd name="connsiteX5" fmla="*/ 7537821 w 8431425"/>
              <a:gd name="connsiteY5" fmla="*/ 3692046 h 3815254"/>
              <a:gd name="connsiteX6" fmla="*/ 7380019 w 8431425"/>
              <a:gd name="connsiteY6" fmla="*/ 3815254 h 3815254"/>
              <a:gd name="connsiteX7" fmla="*/ 6413086 w 8431425"/>
              <a:gd name="connsiteY7" fmla="*/ 3815254 h 3815254"/>
              <a:gd name="connsiteX8" fmla="*/ 1064526 w 8431425"/>
              <a:gd name="connsiteY8" fmla="*/ 3815254 h 3815254"/>
              <a:gd name="connsiteX9" fmla="*/ 97593 w 8431425"/>
              <a:gd name="connsiteY9" fmla="*/ 3815254 h 3815254"/>
              <a:gd name="connsiteX10" fmla="*/ 1395 w 8431425"/>
              <a:gd name="connsiteY10" fmla="*/ 3692046 h 3815254"/>
              <a:gd name="connsiteX11" fmla="*/ 893605 w 8431425"/>
              <a:gd name="connsiteY11" fmla="*/ 123208 h 3815254"/>
              <a:gd name="connsiteX12" fmla="*/ 1051407 w 8431425"/>
              <a:gd name="connsiteY12" fmla="*/ 0 h 3815254"/>
            </a:gdLst>
            <a:ahLst/>
            <a:cxnLst/>
            <a:rect l="l" t="t" r="r" b="b"/>
            <a:pathLst>
              <a:path w="8431425" h="3815254">
                <a:moveTo>
                  <a:pt x="1051407" y="0"/>
                </a:moveTo>
                <a:lnTo>
                  <a:pt x="2018340" y="0"/>
                </a:lnTo>
                <a:lnTo>
                  <a:pt x="7366899" y="0"/>
                </a:lnTo>
                <a:lnTo>
                  <a:pt x="8333832" y="0"/>
                </a:lnTo>
                <a:cubicBezTo>
                  <a:pt x="8333832" y="0"/>
                  <a:pt x="8445052" y="12321"/>
                  <a:pt x="8430030" y="123208"/>
                </a:cubicBezTo>
                <a:lnTo>
                  <a:pt x="7537821" y="3692046"/>
                </a:lnTo>
                <a:cubicBezTo>
                  <a:pt x="7537821" y="3692046"/>
                  <a:pt x="7497399" y="3802933"/>
                  <a:pt x="7380019" y="3815254"/>
                </a:cubicBezTo>
                <a:lnTo>
                  <a:pt x="6413086" y="3815254"/>
                </a:lnTo>
                <a:lnTo>
                  <a:pt x="1064526" y="3815254"/>
                </a:lnTo>
                <a:lnTo>
                  <a:pt x="97593" y="3815254"/>
                </a:lnTo>
                <a:cubicBezTo>
                  <a:pt x="97593" y="3815254"/>
                  <a:pt x="-13627" y="3802933"/>
                  <a:pt x="1395" y="3692046"/>
                </a:cubicBezTo>
                <a:lnTo>
                  <a:pt x="893605" y="123208"/>
                </a:lnTo>
                <a:cubicBezTo>
                  <a:pt x="893605" y="123208"/>
                  <a:pt x="934027" y="12321"/>
                  <a:pt x="105140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-1614385" y="1771061"/>
            <a:ext cx="8431425" cy="3815254"/>
          </a:xfrm>
          <a:custGeom>
            <a:avLst/>
            <a:gdLst>
              <a:gd name="connsiteX0" fmla="*/ 1051407 w 8431425"/>
              <a:gd name="connsiteY0" fmla="*/ 0 h 3815254"/>
              <a:gd name="connsiteX1" fmla="*/ 2018340 w 8431425"/>
              <a:gd name="connsiteY1" fmla="*/ 0 h 3815254"/>
              <a:gd name="connsiteX2" fmla="*/ 7366899 w 8431425"/>
              <a:gd name="connsiteY2" fmla="*/ 0 h 3815254"/>
              <a:gd name="connsiteX3" fmla="*/ 8333832 w 8431425"/>
              <a:gd name="connsiteY3" fmla="*/ 0 h 3815254"/>
              <a:gd name="connsiteX4" fmla="*/ 8430030 w 8431425"/>
              <a:gd name="connsiteY4" fmla="*/ 123208 h 3815254"/>
              <a:gd name="connsiteX5" fmla="*/ 7537821 w 8431425"/>
              <a:gd name="connsiteY5" fmla="*/ 3692046 h 3815254"/>
              <a:gd name="connsiteX6" fmla="*/ 7380019 w 8431425"/>
              <a:gd name="connsiteY6" fmla="*/ 3815254 h 3815254"/>
              <a:gd name="connsiteX7" fmla="*/ 6413086 w 8431425"/>
              <a:gd name="connsiteY7" fmla="*/ 3815254 h 3815254"/>
              <a:gd name="connsiteX8" fmla="*/ 1064526 w 8431425"/>
              <a:gd name="connsiteY8" fmla="*/ 3815254 h 3815254"/>
              <a:gd name="connsiteX9" fmla="*/ 97593 w 8431425"/>
              <a:gd name="connsiteY9" fmla="*/ 3815254 h 3815254"/>
              <a:gd name="connsiteX10" fmla="*/ 1395 w 8431425"/>
              <a:gd name="connsiteY10" fmla="*/ 3692046 h 3815254"/>
              <a:gd name="connsiteX11" fmla="*/ 893605 w 8431425"/>
              <a:gd name="connsiteY11" fmla="*/ 123208 h 3815254"/>
              <a:gd name="connsiteX12" fmla="*/ 1051407 w 8431425"/>
              <a:gd name="connsiteY12" fmla="*/ 0 h 3815254"/>
            </a:gdLst>
            <a:ahLst/>
            <a:cxnLst/>
            <a:rect l="l" t="t" r="r" b="b"/>
            <a:pathLst>
              <a:path w="8431425" h="3815254">
                <a:moveTo>
                  <a:pt x="1051407" y="0"/>
                </a:moveTo>
                <a:lnTo>
                  <a:pt x="2018340" y="0"/>
                </a:lnTo>
                <a:lnTo>
                  <a:pt x="7366899" y="0"/>
                </a:lnTo>
                <a:lnTo>
                  <a:pt x="8333832" y="0"/>
                </a:lnTo>
                <a:cubicBezTo>
                  <a:pt x="8333832" y="0"/>
                  <a:pt x="8445052" y="12321"/>
                  <a:pt x="8430030" y="123208"/>
                </a:cubicBezTo>
                <a:lnTo>
                  <a:pt x="7537821" y="3692046"/>
                </a:lnTo>
                <a:cubicBezTo>
                  <a:pt x="7537821" y="3692046"/>
                  <a:pt x="7497399" y="3802933"/>
                  <a:pt x="7380019" y="3815254"/>
                </a:cubicBezTo>
                <a:lnTo>
                  <a:pt x="6413086" y="3815254"/>
                </a:lnTo>
                <a:lnTo>
                  <a:pt x="1064526" y="3815254"/>
                </a:lnTo>
                <a:lnTo>
                  <a:pt x="97593" y="3815254"/>
                </a:lnTo>
                <a:cubicBezTo>
                  <a:pt x="97593" y="3815254"/>
                  <a:pt x="-13627" y="3802933"/>
                  <a:pt x="1395" y="3692046"/>
                </a:cubicBezTo>
                <a:lnTo>
                  <a:pt x="893605" y="123208"/>
                </a:lnTo>
                <a:cubicBezTo>
                  <a:pt x="893605" y="123208"/>
                  <a:pt x="934027" y="12321"/>
                  <a:pt x="1051407" y="0"/>
                </a:cubicBezTo>
                <a:close/>
              </a:path>
            </a:pathLst>
          </a:custGeom>
          <a:blipFill>
            <a:blip r:embed="rId3"/>
            <a:srcRect/>
            <a:stretch>
              <a:fillRect l="-72395" r="-72395"/>
            </a:stretch>
          </a:blipFill>
          <a:ln w="9525" cap="flat">
            <a:noFill/>
            <a:miter/>
          </a:ln>
          <a:effectLst>
            <a:outerShdw blurRad="127000" dist="38100" dir="2700000" algn="tl" rotWithShape="0">
              <a:srgbClr val="000000">
                <a:alpha val="15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7085365" y="2271955"/>
            <a:ext cx="1157045" cy="1157045"/>
          </a:xfrm>
          <a:prstGeom prst="ellipse">
            <a:avLst/>
          </a:prstGeom>
          <a:gradFill>
            <a:gsLst>
              <a:gs pos="0">
                <a:schemeClr val="accent2">
                  <a:lumMod val="85000"/>
                  <a:lumOff val="15000"/>
                </a:schemeClr>
              </a:gs>
              <a:gs pos="86000">
                <a:schemeClr val="accent2"/>
              </a:gs>
            </a:gsLst>
            <a:lin ang="3240000" scaled="0"/>
          </a:gradFill>
          <a:ln w="9525" cap="flat">
            <a:noFill/>
            <a:miter/>
          </a:ln>
          <a:effectLst>
            <a:outerShdw blurRad="190500" dist="127000" dir="5400000" sx="105000" sy="105000" algn="t" rotWithShape="0">
              <a:schemeClr val="accent2">
                <a:lumMod val="50000"/>
                <a:alpha val="2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8529568" y="2271955"/>
            <a:ext cx="1157045" cy="1157045"/>
          </a:xfrm>
          <a:prstGeom prst="ellipse">
            <a:avLst/>
          </a:prstGeom>
          <a:gradFill>
            <a:gsLst>
              <a:gs pos="0">
                <a:schemeClr val="accent2">
                  <a:lumMod val="85000"/>
                  <a:lumOff val="15000"/>
                </a:schemeClr>
              </a:gs>
              <a:gs pos="86000">
                <a:schemeClr val="accent2"/>
              </a:gs>
            </a:gsLst>
            <a:lin ang="3240000" scaled="0"/>
          </a:gradFill>
          <a:ln w="9525" cap="flat">
            <a:noFill/>
            <a:miter/>
          </a:ln>
          <a:effectLst>
            <a:outerShdw blurRad="190500" dist="127000" dir="5400000" sx="105000" sy="105000" algn="t" rotWithShape="0">
              <a:schemeClr val="accent2">
                <a:lumMod val="50000"/>
                <a:alpha val="2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9973771" y="2271955"/>
            <a:ext cx="1157045" cy="1157045"/>
          </a:xfrm>
          <a:prstGeom prst="ellipse">
            <a:avLst/>
          </a:prstGeom>
          <a:gradFill>
            <a:gsLst>
              <a:gs pos="0">
                <a:schemeClr val="accent2">
                  <a:lumMod val="85000"/>
                  <a:lumOff val="15000"/>
                </a:schemeClr>
              </a:gs>
              <a:gs pos="86000">
                <a:schemeClr val="accent2"/>
              </a:gs>
            </a:gsLst>
            <a:lin ang="3240000" scaled="0"/>
          </a:gradFill>
          <a:ln w="9525" cap="flat">
            <a:noFill/>
            <a:miter/>
          </a:ln>
          <a:effectLst>
            <a:outerShdw blurRad="190500" dist="127000" dir="5400000" sx="105000" sy="105000" algn="t" rotWithShape="0">
              <a:schemeClr val="accent2">
                <a:lumMod val="50000"/>
                <a:alpha val="2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4840023" y="3868556"/>
            <a:ext cx="8128371" cy="2080796"/>
          </a:xfrm>
          <a:custGeom>
            <a:avLst/>
            <a:gdLst>
              <a:gd name="connsiteX0" fmla="*/ 619184 w 8128371"/>
              <a:gd name="connsiteY0" fmla="*/ 0 h 2080796"/>
              <a:gd name="connsiteX1" fmla="*/ 1586117 w 8128371"/>
              <a:gd name="connsiteY1" fmla="*/ 0 h 2080796"/>
              <a:gd name="connsiteX2" fmla="*/ 4521654 w 8128371"/>
              <a:gd name="connsiteY2" fmla="*/ 0 h 2080796"/>
              <a:gd name="connsiteX3" fmla="*/ 4521654 w 8128371"/>
              <a:gd name="connsiteY3" fmla="*/ 1 h 2080796"/>
              <a:gd name="connsiteX4" fmla="*/ 7063845 w 8128371"/>
              <a:gd name="connsiteY4" fmla="*/ 1 h 2080796"/>
              <a:gd name="connsiteX5" fmla="*/ 8030778 w 8128371"/>
              <a:gd name="connsiteY5" fmla="*/ 1 h 2080796"/>
              <a:gd name="connsiteX6" fmla="*/ 8126976 w 8128371"/>
              <a:gd name="connsiteY6" fmla="*/ 123209 h 2080796"/>
              <a:gd name="connsiteX7" fmla="*/ 7879454 w 8128371"/>
              <a:gd name="connsiteY7" fmla="*/ 1113296 h 2080796"/>
              <a:gd name="connsiteX8" fmla="*/ 7874055 w 8128371"/>
              <a:gd name="connsiteY8" fmla="*/ 1113296 h 2080796"/>
              <a:gd name="connsiteX9" fmla="*/ 7662982 w 8128371"/>
              <a:gd name="connsiteY9" fmla="*/ 1957588 h 2080796"/>
              <a:gd name="connsiteX10" fmla="*/ 7505180 w 8128371"/>
              <a:gd name="connsiteY10" fmla="*/ 2080796 h 2080796"/>
              <a:gd name="connsiteX11" fmla="*/ 6538247 w 8128371"/>
              <a:gd name="connsiteY11" fmla="*/ 2080796 h 2080796"/>
              <a:gd name="connsiteX12" fmla="*/ 6514575 w 8128371"/>
              <a:gd name="connsiteY12" fmla="*/ 2080796 h 2080796"/>
              <a:gd name="connsiteX13" fmla="*/ 6413086 w 8128371"/>
              <a:gd name="connsiteY13" fmla="*/ 2080796 h 2080796"/>
              <a:gd name="connsiteX14" fmla="*/ 3602710 w 8128371"/>
              <a:gd name="connsiteY14" fmla="*/ 2080796 h 2080796"/>
              <a:gd name="connsiteX15" fmla="*/ 1064526 w 8128371"/>
              <a:gd name="connsiteY15" fmla="*/ 2080796 h 2080796"/>
              <a:gd name="connsiteX16" fmla="*/ 97593 w 8128371"/>
              <a:gd name="connsiteY16" fmla="*/ 2080796 h 2080796"/>
              <a:gd name="connsiteX17" fmla="*/ 1395 w 8128371"/>
              <a:gd name="connsiteY17" fmla="*/ 1957588 h 2080796"/>
              <a:gd name="connsiteX18" fmla="*/ 248917 w 8128371"/>
              <a:gd name="connsiteY18" fmla="*/ 967501 h 2080796"/>
              <a:gd name="connsiteX19" fmla="*/ 250309 w 8128371"/>
              <a:gd name="connsiteY19" fmla="*/ 967501 h 2080796"/>
              <a:gd name="connsiteX20" fmla="*/ 461382 w 8128371"/>
              <a:gd name="connsiteY20" fmla="*/ 123208 h 2080796"/>
              <a:gd name="connsiteX21" fmla="*/ 619184 w 8128371"/>
              <a:gd name="connsiteY21" fmla="*/ 0 h 2080796"/>
            </a:gdLst>
            <a:ahLst/>
            <a:cxnLst/>
            <a:rect l="l" t="t" r="r" b="b"/>
            <a:pathLst>
              <a:path w="8128371" h="2080796">
                <a:moveTo>
                  <a:pt x="619184" y="0"/>
                </a:moveTo>
                <a:lnTo>
                  <a:pt x="1586117" y="0"/>
                </a:lnTo>
                <a:lnTo>
                  <a:pt x="4521654" y="0"/>
                </a:lnTo>
                <a:lnTo>
                  <a:pt x="4521654" y="1"/>
                </a:lnTo>
                <a:lnTo>
                  <a:pt x="7063845" y="1"/>
                </a:lnTo>
                <a:lnTo>
                  <a:pt x="8030778" y="1"/>
                </a:lnTo>
                <a:cubicBezTo>
                  <a:pt x="8030778" y="1"/>
                  <a:pt x="8141998" y="12322"/>
                  <a:pt x="8126976" y="123209"/>
                </a:cubicBezTo>
                <a:lnTo>
                  <a:pt x="7879454" y="1113296"/>
                </a:lnTo>
                <a:lnTo>
                  <a:pt x="7874055" y="1113296"/>
                </a:lnTo>
                <a:lnTo>
                  <a:pt x="7662982" y="1957588"/>
                </a:lnTo>
                <a:cubicBezTo>
                  <a:pt x="7662982" y="1957588"/>
                  <a:pt x="7622560" y="2068475"/>
                  <a:pt x="7505180" y="2080796"/>
                </a:cubicBezTo>
                <a:lnTo>
                  <a:pt x="6538247" y="2080796"/>
                </a:lnTo>
                <a:lnTo>
                  <a:pt x="6514575" y="2080796"/>
                </a:lnTo>
                <a:lnTo>
                  <a:pt x="6413086" y="2080796"/>
                </a:lnTo>
                <a:lnTo>
                  <a:pt x="3602710" y="2080796"/>
                </a:lnTo>
                <a:lnTo>
                  <a:pt x="1064526" y="2080796"/>
                </a:lnTo>
                <a:lnTo>
                  <a:pt x="97593" y="2080796"/>
                </a:lnTo>
                <a:cubicBezTo>
                  <a:pt x="97593" y="2080796"/>
                  <a:pt x="-13627" y="2068475"/>
                  <a:pt x="1395" y="1957588"/>
                </a:cubicBezTo>
                <a:lnTo>
                  <a:pt x="248917" y="967501"/>
                </a:lnTo>
                <a:lnTo>
                  <a:pt x="250309" y="967501"/>
                </a:lnTo>
                <a:lnTo>
                  <a:pt x="461382" y="123208"/>
                </a:lnTo>
                <a:cubicBezTo>
                  <a:pt x="461382" y="123208"/>
                  <a:pt x="501804" y="12321"/>
                  <a:pt x="619184" y="0"/>
                </a:cubicBezTo>
                <a:close/>
              </a:path>
            </a:pathLst>
          </a:custGeom>
          <a:solidFill>
            <a:schemeClr val="accent1">
              <a:alpha val="95000"/>
            </a:schemeClr>
          </a:solidFill>
          <a:ln w="9525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5690028" y="4186673"/>
            <a:ext cx="6007100" cy="5334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(2) X、Y轴坐标刻度
xticks()和yticks()方法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7396138" y="2602791"/>
            <a:ext cx="535498" cy="495372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/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8840341" y="2616067"/>
            <a:ext cx="535498" cy="468820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/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10284544" y="2591366"/>
            <a:ext cx="535498" cy="518222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设置plot的风格和样式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9EAD5F3-7462-EECC-22E9-86F052D3D7D4}"/>
              </a:ext>
            </a:extLst>
          </p:cNvPr>
          <p:cNvSpPr txBox="1"/>
          <p:nvPr/>
        </p:nvSpPr>
        <p:spPr>
          <a:xfrm>
            <a:off x="4327937" y="5003913"/>
            <a:ext cx="7714906" cy="116955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plt.plot(x, y)</a:t>
            </a:r>
          </a:p>
          <a:p>
            <a:r>
              <a:rPr lang="zh-CN" altLang="en-US" sz="1400" dirty="0"/>
              <a:t># 设置刻度, 第一个参数是刻度,第二个参数是刻度的标签,如果不设置标签,会自动用刻度作为标签.</a:t>
            </a:r>
          </a:p>
          <a:p>
            <a:r>
              <a:rPr lang="zh-CN" altLang="en-US" sz="1400" dirty="0"/>
              <a:t>_ = plt.xticks([0, np.pi/2, np.pi, 3*np.pi/2, 2*np.pi], ['0', '$\pi/2$', r'$\alpha$', '$3\pi/2$', '$2\pi$'])</a:t>
            </a:r>
          </a:p>
          <a:p>
            <a:r>
              <a:rPr lang="zh-CN" altLang="en-US" sz="1400" dirty="0"/>
              <a:t># y轴刻度</a:t>
            </a:r>
          </a:p>
          <a:p>
            <a:r>
              <a:rPr lang="zh-CN" altLang="en-US" sz="1400" dirty="0"/>
              <a:t>_ = plt.yticks([-1, 0, 1])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6561FB0D-672F-C94A-F8FE-5655A89684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2" y="2688096"/>
            <a:ext cx="3371850" cy="223837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5259976" y="1469262"/>
            <a:ext cx="5826035" cy="195670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面向对象方法
set_xticks、set_yticks、set_xticklabels、set_yticklabels方法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21112171">
            <a:off x="691983" y="2075839"/>
            <a:ext cx="4125728" cy="3164925"/>
          </a:xfrm>
          <a:prstGeom prst="roundRect">
            <a:avLst>
              <a:gd name="adj" fmla="val 5699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5259976" y="5958148"/>
            <a:ext cx="505097" cy="505097"/>
          </a:xfrm>
          <a:prstGeom prst="ellipse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5849256" y="5958148"/>
            <a:ext cx="505097" cy="505097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438536" y="5958148"/>
            <a:ext cx="505097" cy="505097"/>
          </a:xfrm>
          <a:prstGeom prst="ellipse">
            <a:avLst/>
          </a:prstGeom>
          <a:solidFill>
            <a:schemeClr val="bg1">
              <a:lumMod val="95000"/>
              <a:alpha val="48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5259976" y="887966"/>
            <a:ext cx="5826035" cy="51846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2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827918" y="2402732"/>
            <a:ext cx="3802447" cy="2577830"/>
          </a:xfrm>
          <a:prstGeom prst="roundRect">
            <a:avLst>
              <a:gd name="adj" fmla="val 5699"/>
            </a:avLst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394177" y="6096168"/>
            <a:ext cx="236694" cy="22905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983457" y="6103401"/>
            <a:ext cx="236694" cy="214590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/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设置plot的风格和样式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FFEA1D2-9027-FD98-C73F-A8B73EF0153D}"/>
              </a:ext>
            </a:extLst>
          </p:cNvPr>
          <p:cNvSpPr txBox="1"/>
          <p:nvPr/>
        </p:nvSpPr>
        <p:spPr>
          <a:xfrm>
            <a:off x="5259976" y="2016730"/>
            <a:ext cx="6104106" cy="375487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当在子图中设置刻度, 不太一样.</a:t>
            </a:r>
          </a:p>
          <a:p>
            <a:r>
              <a:rPr lang="zh-CN" altLang="en-US" sz="1400" dirty="0"/>
              <a:t>axes = plt.subplot()</a:t>
            </a:r>
          </a:p>
          <a:p>
            <a:r>
              <a:rPr lang="zh-CN" altLang="en-US" sz="1400" dirty="0"/>
              <a:t>axes.plot(x, y)</a:t>
            </a:r>
          </a:p>
          <a:p>
            <a:r>
              <a:rPr lang="zh-CN" altLang="en-US" sz="1400" dirty="0"/>
              <a:t># 设置横坐标标签</a:t>
            </a:r>
          </a:p>
          <a:p>
            <a:r>
              <a:rPr lang="zh-CN" altLang="en-US" sz="1400" dirty="0"/>
              <a:t>axes.set_xlabel('X')</a:t>
            </a:r>
          </a:p>
          <a:p>
            <a:r>
              <a:rPr lang="zh-CN" altLang="en-US" sz="1400" dirty="0"/>
              <a:t># 设置纵坐标标签</a:t>
            </a:r>
          </a:p>
          <a:p>
            <a:r>
              <a:rPr lang="zh-CN" altLang="en-US" sz="1400" dirty="0"/>
              <a:t>axes.set_ylabel('y')</a:t>
            </a:r>
          </a:p>
          <a:p>
            <a:r>
              <a:rPr lang="zh-CN" altLang="en-US" sz="1400" dirty="0"/>
              <a:t># 设置图表标题</a:t>
            </a:r>
          </a:p>
          <a:p>
            <a:r>
              <a:rPr lang="zh-CN" altLang="en-US" sz="1400" dirty="0"/>
              <a:t>axes.set_title('Sin')</a:t>
            </a:r>
          </a:p>
          <a:p>
            <a:endParaRPr lang="zh-CN" altLang="en-US" sz="1400" dirty="0"/>
          </a:p>
          <a:p>
            <a:r>
              <a:rPr lang="zh-CN" altLang="en-US" sz="1400" dirty="0"/>
              <a:t># 设置刻度不一样,子图里面set_xticks只能设置刻度,不能设置刻度的标签.</a:t>
            </a:r>
          </a:p>
          <a:p>
            <a:r>
              <a:rPr lang="zh-CN" altLang="en-US" sz="1400" dirty="0"/>
              <a:t>axes.set_xticks([0, np.pi/2, np.pi, 3*np.pi/2, 2*np.pi])</a:t>
            </a:r>
          </a:p>
          <a:p>
            <a:r>
              <a:rPr lang="zh-CN" altLang="en-US" sz="1400" dirty="0"/>
              <a:t># 设置刻度的标签需要使用set_xticklabels，并使用LaTeX语法渲染数学符号，设置刻度的标签</a:t>
            </a:r>
          </a:p>
          <a:p>
            <a:r>
              <a:rPr lang="zh-CN" altLang="en-US" sz="1400" dirty="0"/>
              <a:t>#LaTeX是一种排版系统，通常用于生成科技文档、学术论文、书籍等。在Matplotlib中，LaTeX语法可用于渲染图表中#的数学符号和特殊文本。</a:t>
            </a:r>
          </a:p>
          <a:p>
            <a:r>
              <a:rPr lang="zh-CN" altLang="en-US" sz="1400" dirty="0"/>
              <a:t>_ = axes.set_xticklabels(['0', '$\pi/2$', r'$\pi$', '$3\pi/2$', '$2\pi$'])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80B9AD1B-AD14-682F-EA9A-2304A57873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695" y="2556308"/>
            <a:ext cx="36195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912331" y="1736648"/>
            <a:ext cx="10317644" cy="4102177"/>
          </a:xfrm>
          <a:prstGeom prst="roundRect">
            <a:avLst>
              <a:gd name="adj" fmla="val 3513"/>
            </a:avLst>
          </a:prstGeom>
          <a:solidFill>
            <a:schemeClr val="accent1">
              <a:lumMod val="20000"/>
              <a:lumOff val="80000"/>
            </a:schemeClr>
          </a:solidFill>
          <a:ln w="19050" cap="sq">
            <a:solidFill>
              <a:schemeClr val="accent1">
                <a:lumMod val="60000"/>
                <a:lumOff val="4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5720749" y="1314983"/>
            <a:ext cx="700809" cy="700809"/>
          </a:xfrm>
          <a:prstGeom prst="flowChartConnector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340901" y="2311215"/>
            <a:ext cx="9460505" cy="38909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/>
            <a:r>
              <a:rPr kumimoji="1" lang="en-US" altLang="zh-CN" sz="2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5909371" y="1490138"/>
            <a:ext cx="323565" cy="350499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/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  <a:effectLst>
            <a:outerShdw blurRad="50800" dist="38100" dir="2700000" algn="tl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340901" y="2821916"/>
            <a:ext cx="9460505" cy="281214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/>
            <a:r>
              <a:rPr kumimoji="1" lang="en-US" altLang="zh-CN" sz="1400">
                <a:ln w="12700">
                  <a:noFill/>
                </a:ln>
                <a:solidFill>
                  <a:schemeClr val="bg2">
                    <a:lumMod val="25000"/>
                  </a:schemeClr>
                </a:solidFill>
                <a:latin typeface="Source Han Sans"/>
                <a:ea typeface="Source Han Sans"/>
                <a:cs typeface="Source Han Sans"/>
              </a:rPr>
              <a:t>正弦余弦：LaTex语法，用$\pi$（π）等表达式在图表上写上希腊字母 。LaTeX是一种排版系统，通常用于生成科技文档、学术论文、书籍等。在Matplotlib中，LaTeX语法可用于渲染图表中的数学符号和特殊文本。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设置plot的风格和样式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EDC9EC44-F6AB-2C0B-B052-D9CF363A17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147" y="3423287"/>
            <a:ext cx="4758447" cy="325821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2540000" y="2073104"/>
            <a:ext cx="7099300" cy="3118191"/>
          </a:xfrm>
          <a:prstGeom prst="roundRect">
            <a:avLst>
              <a:gd name="adj" fmla="val 8945"/>
            </a:avLst>
          </a:prstGeom>
          <a:solidFill>
            <a:schemeClr val="accent1"/>
          </a:solidFill>
          <a:ln w="19050" cap="rnd">
            <a:noFill/>
            <a:round/>
            <a:headEnd/>
            <a:tailEnd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3024210" y="2372151"/>
            <a:ext cx="421970" cy="382565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/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024210" y="2936024"/>
            <a:ext cx="6130880" cy="567628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3024210" y="3570009"/>
            <a:ext cx="6130880" cy="12783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1.要求学生能根据不同类型的数据，选择合适的可视化图表，通过matplotlib库进行可视化编程；
2.要求学生掌握使用matplotlib库绘制常用的可视化图表，如气泡图、拟合散点图、直方图、面积图等。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项目要求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7064798" y="2612571"/>
            <a:ext cx="4454101" cy="209430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气泡图是一种用于数据可视化的图表，类似于散点图，但它引入了第三个变量的信息。与散点图只能展示两个变量的值不同，气泡图通过调整气泡（圆圈）的大小来表示第三个变量的数值，从而增加了一个维度。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6855458" y="2705675"/>
            <a:ext cx="109075" cy="109075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568327" y="1954356"/>
            <a:ext cx="5803895" cy="3426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alphaModFix/>
          </a:blip>
          <a:srcRect l="4653" r="4653" b="36733"/>
          <a:stretch>
            <a:fillRect/>
          </a:stretch>
        </p:blipFill>
        <p:spPr>
          <a:xfrm>
            <a:off x="85091" y="4225008"/>
            <a:ext cx="6598918" cy="169749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标题 1"/>
          <p:cNvSpPr txBox="1"/>
          <p:nvPr/>
        </p:nvSpPr>
        <p:spPr>
          <a:xfrm>
            <a:off x="1374775" y="2116079"/>
            <a:ext cx="4191000" cy="2590800"/>
          </a:xfrm>
          <a:prstGeom prst="rect">
            <a:avLst/>
          </a:prstGeom>
          <a:blipFill>
            <a:blip r:embed="rId5"/>
            <a:srcRect/>
            <a:stretch>
              <a:fillRect/>
            </a:stretch>
          </a:blip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气泡图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701511" y="1731339"/>
            <a:ext cx="4863365" cy="2877894"/>
          </a:xfrm>
          <a:prstGeom prst="roundRect">
            <a:avLst>
              <a:gd name="adj" fmla="val 5497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874288" y="1731339"/>
            <a:ext cx="4561978" cy="2877894"/>
          </a:xfrm>
          <a:prstGeom prst="roundRect">
            <a:avLst>
              <a:gd name="adj" fmla="val 2711"/>
            </a:avLst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003044" y="2050766"/>
            <a:ext cx="4335873" cy="232826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/>
          <a:lstStyle/>
          <a:p>
            <a:pPr algn="l"/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（1）实验准备
本例使用2022年居民人均可支配收入、居民人均消费支出和人口数据，数据集如</a:t>
            </a:r>
            <a:r>
              <a:rPr kumimoji="1" lang="zh-CN" altLang="en-US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图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：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气泡图在数据分析和可视化中得到广泛应用。本例的数据，有三个变量数据：居民人均可支配收入、居民人均消费支出和人口数据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 ，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适合使用气泡图，它帮助我们更好地理解三个变量之间的关系</a:t>
            </a:r>
            <a:endParaRPr kumimoji="1" lang="zh-CN" altLang="en-US" dirty="0"/>
          </a:p>
        </p:txBody>
      </p:sp>
      <p:sp>
        <p:nvSpPr>
          <p:cNvPr id="9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使用matplotlib绘制气泡图案例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39197FBA-41CA-5AE2-E843-481A6FC7C2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476" y="699652"/>
            <a:ext cx="5695950" cy="56769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2760914" y="2534652"/>
            <a:ext cx="7676147" cy="1788695"/>
          </a:xfrm>
          <a:prstGeom prst="parallelogram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742239" y="2534652"/>
            <a:ext cx="1323473" cy="1788695"/>
          </a:xfrm>
          <a:prstGeom prst="parallelogram">
            <a:avLst>
              <a:gd name="adj" fmla="val 34091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067339" y="3164304"/>
            <a:ext cx="657230" cy="52939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28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3376651" y="2996563"/>
            <a:ext cx="6749470" cy="8648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本例数据集以csv格式存储，文件名为:DPI_CPI_2022.csv,我们可以通过使用python的pandas实现csv文件的读取，以下为代码：</a:t>
            </a:r>
            <a:endParaRPr kumimoji="1" lang="zh-CN" altLang="en-US" dirty="0"/>
          </a:p>
        </p:txBody>
      </p:sp>
      <p:sp>
        <p:nvSpPr>
          <p:cNvPr id="8" name="标题 1"/>
          <p:cNvSpPr txBox="1"/>
          <p:nvPr/>
        </p:nvSpPr>
        <p:spPr>
          <a:xfrm>
            <a:off x="9468890" y="3693694"/>
            <a:ext cx="657230" cy="52939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latin typeface="Source Han Sans"/>
                <a:ea typeface="Source Han Sans"/>
                <a:cs typeface="Source Han Sans"/>
              </a:rPr>
              <a:t>”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（2）数据读取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FFEA78A-D819-329C-5DEE-96A8C20EDC07}"/>
              </a:ext>
            </a:extLst>
          </p:cNvPr>
          <p:cNvSpPr txBox="1"/>
          <p:nvPr/>
        </p:nvSpPr>
        <p:spPr>
          <a:xfrm>
            <a:off x="3174373" y="4793816"/>
            <a:ext cx="6103854" cy="116955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import pandas as pd</a:t>
            </a:r>
          </a:p>
          <a:p>
            <a:r>
              <a:rPr lang="zh-CN" altLang="en-US" sz="1400" dirty="0"/>
              <a:t>#使用pandas读取文件</a:t>
            </a:r>
          </a:p>
          <a:p>
            <a:r>
              <a:rPr lang="zh-CN" altLang="en-US" sz="1400" dirty="0"/>
              <a:t>data = pd.read_csv("DPI_CPI_2022.csv",encoding='utf-8')</a:t>
            </a:r>
          </a:p>
          <a:p>
            <a:r>
              <a:rPr lang="zh-CN" altLang="en-US" sz="1400" dirty="0"/>
              <a:t>#按“居民人均可支配收入”列按升序进行排序</a:t>
            </a:r>
          </a:p>
          <a:p>
            <a:r>
              <a:rPr lang="zh-CN" altLang="en-US" sz="1400" dirty="0"/>
              <a:t>data.sort_values("居民人均可支配收入",ascending=True,inplace = True)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（3）获取省份名、居民人均可支配收入和居民人均消费支出数据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2462915-6F37-1A55-B8CF-E1D74826D40F}"/>
              </a:ext>
            </a:extLst>
          </p:cNvPr>
          <p:cNvSpPr txBox="1"/>
          <p:nvPr/>
        </p:nvSpPr>
        <p:spPr>
          <a:xfrm>
            <a:off x="3051928" y="2741638"/>
            <a:ext cx="6103854" cy="120032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dirty="0"/>
              <a:t>provinces = data['省份'].tolist()</a:t>
            </a:r>
          </a:p>
          <a:p>
            <a:r>
              <a:rPr lang="zh-CN" altLang="en-US" dirty="0"/>
              <a:t>dpi_values = data['居民人均可支配收入'].tolist()</a:t>
            </a:r>
          </a:p>
          <a:p>
            <a:r>
              <a:rPr lang="zh-CN" altLang="en-US" dirty="0"/>
              <a:t>cpi_values = data['居民人均消费支出'].tolist()</a:t>
            </a:r>
          </a:p>
          <a:p>
            <a:r>
              <a:rPr lang="zh-CN" altLang="en-US" dirty="0"/>
              <a:t>population = (data['人口']/100).tolist()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870434" y="1175273"/>
            <a:ext cx="8221089" cy="2520000"/>
          </a:xfrm>
          <a:custGeom>
            <a:avLst/>
            <a:gdLst>
              <a:gd name="connsiteX0" fmla="*/ 518943 w 8221089"/>
              <a:gd name="connsiteY0" fmla="*/ 0 h 2520000"/>
              <a:gd name="connsiteX1" fmla="*/ 540000 w 8221089"/>
              <a:gd name="connsiteY1" fmla="*/ 0 h 2520000"/>
              <a:gd name="connsiteX2" fmla="*/ 8003235 w 8221089"/>
              <a:gd name="connsiteY2" fmla="*/ 0 h 2520000"/>
              <a:gd name="connsiteX3" fmla="*/ 8221089 w 8221089"/>
              <a:gd name="connsiteY3" fmla="*/ 217854 h 2520000"/>
              <a:gd name="connsiteX4" fmla="*/ 8221089 w 8221089"/>
              <a:gd name="connsiteY4" fmla="*/ 2302146 h 2520000"/>
              <a:gd name="connsiteX5" fmla="*/ 8003235 w 8221089"/>
              <a:gd name="connsiteY5" fmla="*/ 2520000 h 2520000"/>
              <a:gd name="connsiteX6" fmla="*/ 540000 w 8221089"/>
              <a:gd name="connsiteY6" fmla="*/ 2520000 h 2520000"/>
              <a:gd name="connsiteX7" fmla="*/ 518943 w 8221089"/>
              <a:gd name="connsiteY7" fmla="*/ 2520000 h 2520000"/>
              <a:gd name="connsiteX8" fmla="*/ 434145 w 8221089"/>
              <a:gd name="connsiteY8" fmla="*/ 2502880 h 2520000"/>
              <a:gd name="connsiteX9" fmla="*/ 412558 w 8221089"/>
              <a:gd name="connsiteY9" fmla="*/ 2488326 h 2520000"/>
              <a:gd name="connsiteX10" fmla="*/ 389041 w 8221089"/>
              <a:gd name="connsiteY10" fmla="*/ 2476201 h 2520000"/>
              <a:gd name="connsiteX11" fmla="*/ 270000 w 8221089"/>
              <a:gd name="connsiteY11" fmla="*/ 2263543 h 2520000"/>
              <a:gd name="connsiteX12" fmla="*/ 270000 w 8221089"/>
              <a:gd name="connsiteY12" fmla="*/ 1516457 h 2520000"/>
              <a:gd name="connsiteX13" fmla="*/ 0 w 8221089"/>
              <a:gd name="connsiteY13" fmla="*/ 1260000 h 2520000"/>
              <a:gd name="connsiteX14" fmla="*/ 270000 w 8221089"/>
              <a:gd name="connsiteY14" fmla="*/ 1003543 h 2520000"/>
              <a:gd name="connsiteX15" fmla="*/ 270000 w 8221089"/>
              <a:gd name="connsiteY15" fmla="*/ 256457 h 2520000"/>
              <a:gd name="connsiteX16" fmla="*/ 389041 w 8221089"/>
              <a:gd name="connsiteY16" fmla="*/ 43799 h 2520000"/>
              <a:gd name="connsiteX17" fmla="*/ 412558 w 8221089"/>
              <a:gd name="connsiteY17" fmla="*/ 31674 h 2520000"/>
              <a:gd name="connsiteX18" fmla="*/ 434145 w 8221089"/>
              <a:gd name="connsiteY18" fmla="*/ 17120 h 2520000"/>
              <a:gd name="connsiteX19" fmla="*/ 518943 w 8221089"/>
              <a:gd name="connsiteY19" fmla="*/ 0 h 2520000"/>
            </a:gdLst>
            <a:ahLst/>
            <a:cxnLst/>
            <a:rect l="l" t="t" r="r" b="b"/>
            <a:pathLst>
              <a:path w="8221089" h="2520000">
                <a:moveTo>
                  <a:pt x="518943" y="0"/>
                </a:moveTo>
                <a:lnTo>
                  <a:pt x="540000" y="0"/>
                </a:lnTo>
                <a:lnTo>
                  <a:pt x="8003235" y="0"/>
                </a:lnTo>
                <a:cubicBezTo>
                  <a:pt x="8123552" y="0"/>
                  <a:pt x="8221089" y="97537"/>
                  <a:pt x="8221089" y="217854"/>
                </a:cubicBezTo>
                <a:lnTo>
                  <a:pt x="8221089" y="2302146"/>
                </a:lnTo>
                <a:cubicBezTo>
                  <a:pt x="8221089" y="2422463"/>
                  <a:pt x="8123552" y="2520000"/>
                  <a:pt x="8003235" y="2520000"/>
                </a:cubicBezTo>
                <a:lnTo>
                  <a:pt x="540000" y="2520000"/>
                </a:lnTo>
                <a:lnTo>
                  <a:pt x="518943" y="2520000"/>
                </a:lnTo>
                <a:cubicBezTo>
                  <a:pt x="488864" y="2520000"/>
                  <a:pt x="460208" y="2513904"/>
                  <a:pt x="434145" y="2502880"/>
                </a:cubicBezTo>
                <a:lnTo>
                  <a:pt x="412558" y="2488326"/>
                </a:lnTo>
                <a:lnTo>
                  <a:pt x="389041" y="2476201"/>
                </a:lnTo>
                <a:cubicBezTo>
                  <a:pt x="317220" y="2430114"/>
                  <a:pt x="270000" y="2352066"/>
                  <a:pt x="270000" y="2263543"/>
                </a:cubicBezTo>
                <a:lnTo>
                  <a:pt x="270000" y="1516457"/>
                </a:lnTo>
                <a:cubicBezTo>
                  <a:pt x="270000" y="1374820"/>
                  <a:pt x="149117" y="1260000"/>
                  <a:pt x="0" y="1260000"/>
                </a:cubicBezTo>
                <a:cubicBezTo>
                  <a:pt x="149117" y="1260000"/>
                  <a:pt x="270000" y="1145180"/>
                  <a:pt x="270000" y="1003543"/>
                </a:cubicBezTo>
                <a:lnTo>
                  <a:pt x="270000" y="256457"/>
                </a:lnTo>
                <a:cubicBezTo>
                  <a:pt x="270000" y="167934"/>
                  <a:pt x="317220" y="89886"/>
                  <a:pt x="389041" y="43799"/>
                </a:cubicBezTo>
                <a:lnTo>
                  <a:pt x="412558" y="31674"/>
                </a:lnTo>
                <a:lnTo>
                  <a:pt x="434145" y="17120"/>
                </a:lnTo>
                <a:cubicBezTo>
                  <a:pt x="460208" y="6096"/>
                  <a:pt x="488864" y="0"/>
                  <a:pt x="518943" y="0"/>
                </a:cubicBezTo>
                <a:close/>
              </a:path>
            </a:pathLst>
          </a:custGeom>
          <a:noFill/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660884" y="956198"/>
            <a:ext cx="8221089" cy="2520000"/>
          </a:xfrm>
          <a:custGeom>
            <a:avLst/>
            <a:gdLst>
              <a:gd name="connsiteX0" fmla="*/ 518943 w 8221089"/>
              <a:gd name="connsiteY0" fmla="*/ 0 h 2520000"/>
              <a:gd name="connsiteX1" fmla="*/ 540000 w 8221089"/>
              <a:gd name="connsiteY1" fmla="*/ 0 h 2520000"/>
              <a:gd name="connsiteX2" fmla="*/ 8003235 w 8221089"/>
              <a:gd name="connsiteY2" fmla="*/ 0 h 2520000"/>
              <a:gd name="connsiteX3" fmla="*/ 8221089 w 8221089"/>
              <a:gd name="connsiteY3" fmla="*/ 217854 h 2520000"/>
              <a:gd name="connsiteX4" fmla="*/ 8221089 w 8221089"/>
              <a:gd name="connsiteY4" fmla="*/ 2302146 h 2520000"/>
              <a:gd name="connsiteX5" fmla="*/ 8003235 w 8221089"/>
              <a:gd name="connsiteY5" fmla="*/ 2520000 h 2520000"/>
              <a:gd name="connsiteX6" fmla="*/ 540000 w 8221089"/>
              <a:gd name="connsiteY6" fmla="*/ 2520000 h 2520000"/>
              <a:gd name="connsiteX7" fmla="*/ 518943 w 8221089"/>
              <a:gd name="connsiteY7" fmla="*/ 2520000 h 2520000"/>
              <a:gd name="connsiteX8" fmla="*/ 434145 w 8221089"/>
              <a:gd name="connsiteY8" fmla="*/ 2502880 h 2520000"/>
              <a:gd name="connsiteX9" fmla="*/ 412558 w 8221089"/>
              <a:gd name="connsiteY9" fmla="*/ 2488326 h 2520000"/>
              <a:gd name="connsiteX10" fmla="*/ 389041 w 8221089"/>
              <a:gd name="connsiteY10" fmla="*/ 2476201 h 2520000"/>
              <a:gd name="connsiteX11" fmla="*/ 270000 w 8221089"/>
              <a:gd name="connsiteY11" fmla="*/ 2263543 h 2520000"/>
              <a:gd name="connsiteX12" fmla="*/ 270000 w 8221089"/>
              <a:gd name="connsiteY12" fmla="*/ 1516457 h 2520000"/>
              <a:gd name="connsiteX13" fmla="*/ 0 w 8221089"/>
              <a:gd name="connsiteY13" fmla="*/ 1260000 h 2520000"/>
              <a:gd name="connsiteX14" fmla="*/ 270000 w 8221089"/>
              <a:gd name="connsiteY14" fmla="*/ 1003543 h 2520000"/>
              <a:gd name="connsiteX15" fmla="*/ 270000 w 8221089"/>
              <a:gd name="connsiteY15" fmla="*/ 256457 h 2520000"/>
              <a:gd name="connsiteX16" fmla="*/ 389041 w 8221089"/>
              <a:gd name="connsiteY16" fmla="*/ 43799 h 2520000"/>
              <a:gd name="connsiteX17" fmla="*/ 412558 w 8221089"/>
              <a:gd name="connsiteY17" fmla="*/ 31674 h 2520000"/>
              <a:gd name="connsiteX18" fmla="*/ 434145 w 8221089"/>
              <a:gd name="connsiteY18" fmla="*/ 17120 h 2520000"/>
              <a:gd name="connsiteX19" fmla="*/ 518943 w 8221089"/>
              <a:gd name="connsiteY19" fmla="*/ 0 h 2520000"/>
            </a:gdLst>
            <a:ahLst/>
            <a:cxnLst/>
            <a:rect l="l" t="t" r="r" b="b"/>
            <a:pathLst>
              <a:path w="8221089" h="2520000">
                <a:moveTo>
                  <a:pt x="518943" y="0"/>
                </a:moveTo>
                <a:lnTo>
                  <a:pt x="540000" y="0"/>
                </a:lnTo>
                <a:lnTo>
                  <a:pt x="8003235" y="0"/>
                </a:lnTo>
                <a:cubicBezTo>
                  <a:pt x="8123552" y="0"/>
                  <a:pt x="8221089" y="97537"/>
                  <a:pt x="8221089" y="217854"/>
                </a:cubicBezTo>
                <a:lnTo>
                  <a:pt x="8221089" y="2302146"/>
                </a:lnTo>
                <a:cubicBezTo>
                  <a:pt x="8221089" y="2422463"/>
                  <a:pt x="8123552" y="2520000"/>
                  <a:pt x="8003235" y="2520000"/>
                </a:cubicBezTo>
                <a:lnTo>
                  <a:pt x="540000" y="2520000"/>
                </a:lnTo>
                <a:lnTo>
                  <a:pt x="518943" y="2520000"/>
                </a:lnTo>
                <a:cubicBezTo>
                  <a:pt x="488864" y="2520000"/>
                  <a:pt x="460208" y="2513904"/>
                  <a:pt x="434145" y="2502880"/>
                </a:cubicBezTo>
                <a:lnTo>
                  <a:pt x="412558" y="2488326"/>
                </a:lnTo>
                <a:lnTo>
                  <a:pt x="389041" y="2476201"/>
                </a:lnTo>
                <a:cubicBezTo>
                  <a:pt x="317220" y="2430114"/>
                  <a:pt x="270000" y="2352066"/>
                  <a:pt x="270000" y="2263543"/>
                </a:cubicBezTo>
                <a:lnTo>
                  <a:pt x="270000" y="1516457"/>
                </a:lnTo>
                <a:cubicBezTo>
                  <a:pt x="270000" y="1374820"/>
                  <a:pt x="149117" y="1260000"/>
                  <a:pt x="0" y="1260000"/>
                </a:cubicBezTo>
                <a:cubicBezTo>
                  <a:pt x="149117" y="1260000"/>
                  <a:pt x="270000" y="1145180"/>
                  <a:pt x="270000" y="1003543"/>
                </a:cubicBezTo>
                <a:lnTo>
                  <a:pt x="270000" y="256457"/>
                </a:lnTo>
                <a:cubicBezTo>
                  <a:pt x="270000" y="167934"/>
                  <a:pt x="317220" y="89886"/>
                  <a:pt x="389041" y="43799"/>
                </a:cubicBezTo>
                <a:lnTo>
                  <a:pt x="412558" y="31674"/>
                </a:lnTo>
                <a:lnTo>
                  <a:pt x="434145" y="17120"/>
                </a:lnTo>
                <a:cubicBezTo>
                  <a:pt x="460208" y="6096"/>
                  <a:pt x="488864" y="0"/>
                  <a:pt x="518943" y="0"/>
                </a:cubicBezTo>
                <a:close/>
              </a:path>
            </a:pathLst>
          </a:custGeom>
          <a:solidFill>
            <a:schemeClr val="accent1"/>
          </a:solidFill>
          <a:ln w="63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324173" y="1315198"/>
            <a:ext cx="7132100" cy="18147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 err="1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我们将使用matplotlib库中的scatter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()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方法绘制气泡图，并将之前读取的数据传入该函数。代码如下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：
</a:t>
            </a:r>
            <a:endParaRPr kumimoji="1" lang="zh-CN" altLang="en-US" dirty="0"/>
          </a:p>
        </p:txBody>
      </p:sp>
      <p:sp>
        <p:nvSpPr>
          <p:cNvPr id="7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（4）绘制气泡图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6127E0F-1842-F3F8-A8F7-3C9E69ED71AC}"/>
              </a:ext>
            </a:extLst>
          </p:cNvPr>
          <p:cNvSpPr txBox="1"/>
          <p:nvPr/>
        </p:nvSpPr>
        <p:spPr>
          <a:xfrm>
            <a:off x="2324173" y="1856190"/>
            <a:ext cx="6103854" cy="20313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#scatter()方法绘制气泡图，参数分别设置：x轴数据、y轴数据、气泡数据、透明度</a:t>
            </a:r>
          </a:p>
          <a:p>
            <a:r>
              <a:rPr lang="zh-CN" altLang="en-US" sz="1400" dirty="0"/>
              <a:t>plt.scatter(dpi_values, cpi_values, population, alpha=0.5)  </a:t>
            </a:r>
          </a:p>
          <a:p>
            <a:r>
              <a:rPr lang="zh-CN" altLang="en-US" sz="1400" dirty="0"/>
              <a:t>#设置x、y轴标题</a:t>
            </a:r>
          </a:p>
          <a:p>
            <a:r>
              <a:rPr lang="zh-CN" altLang="en-US" sz="1400" dirty="0"/>
              <a:t>plt.xlabel("居民人均可支配收入")</a:t>
            </a:r>
          </a:p>
          <a:p>
            <a:r>
              <a:rPr lang="zh-CN" altLang="en-US" sz="1400" dirty="0"/>
              <a:t>plt.ylabel("居民人均消费支出")</a:t>
            </a:r>
          </a:p>
          <a:p>
            <a:r>
              <a:rPr lang="zh-CN" altLang="en-US" sz="1400" dirty="0"/>
              <a:t># 设置 x 轴刻度标签逆时针旋转 45 度</a:t>
            </a:r>
          </a:p>
          <a:p>
            <a:r>
              <a:rPr lang="zh-CN" altLang="en-US" sz="1400" dirty="0"/>
              <a:t>plt.xticks(rotation=45)</a:t>
            </a:r>
          </a:p>
          <a:p>
            <a:r>
              <a:rPr lang="zh-CN" altLang="en-US" sz="1400" dirty="0"/>
              <a:t>plt.show()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199B45E-C58B-09D1-F6AB-8164C2C76B07}"/>
              </a:ext>
            </a:extLst>
          </p:cNvPr>
          <p:cNvSpPr txBox="1"/>
          <p:nvPr/>
        </p:nvSpPr>
        <p:spPr>
          <a:xfrm>
            <a:off x="2286446" y="4727174"/>
            <a:ext cx="61038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sz="1400" dirty="0" err="1">
                <a:ln w="12700">
                  <a:noFill/>
                </a:ln>
                <a:latin typeface="Source Han Sans"/>
                <a:ea typeface="Source Han Sans"/>
                <a:cs typeface="Source Han Sans"/>
              </a:rPr>
              <a:t>运行成功后，我们将得到如下结果</a:t>
            </a:r>
            <a:r>
              <a:rPr kumimoji="1" lang="en-US" altLang="zh-CN" sz="1400" dirty="0">
                <a:ln w="12700">
                  <a:noFill/>
                </a:ln>
                <a:latin typeface="Source Han Sans"/>
                <a:ea typeface="Source Han Sans"/>
                <a:cs typeface="Source Han Sans"/>
              </a:rPr>
              <a:t>：</a:t>
            </a:r>
            <a:endParaRPr lang="zh-CN" altLang="en-US" sz="1400" dirty="0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5460EA34-594D-9B7E-0C3D-628A9568BE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265" y="3163255"/>
            <a:ext cx="4636416" cy="3367197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496520" y="2490367"/>
            <a:ext cx="695255" cy="1779381"/>
          </a:xfrm>
          <a:custGeom>
            <a:avLst/>
            <a:gdLst>
              <a:gd name="T0" fmla="*/ 0 w 561"/>
              <a:gd name="T1" fmla="*/ 280 h 1437"/>
              <a:gd name="T2" fmla="*/ 281 w 561"/>
              <a:gd name="T3" fmla="*/ 0 h 1437"/>
              <a:gd name="T4" fmla="*/ 561 w 561"/>
              <a:gd name="T5" fmla="*/ 280 h 1437"/>
              <a:gd name="T6" fmla="*/ 561 w 561"/>
              <a:gd name="T7" fmla="*/ 281 h 1437"/>
              <a:gd name="T8" fmla="*/ 561 w 561"/>
              <a:gd name="T9" fmla="*/ 1155 h 1437"/>
              <a:gd name="T10" fmla="*/ 561 w 561"/>
              <a:gd name="T11" fmla="*/ 1157 h 1437"/>
              <a:gd name="T12" fmla="*/ 281 w 561"/>
              <a:gd name="T13" fmla="*/ 1437 h 1437"/>
              <a:gd name="T14" fmla="*/ 0 w 561"/>
              <a:gd name="T15" fmla="*/ 1157 h 1437"/>
              <a:gd name="T16" fmla="*/ 0 w 561"/>
              <a:gd name="T17" fmla="*/ 1149 h 1437"/>
              <a:gd name="T18" fmla="*/ 0 w 561"/>
              <a:gd name="T19" fmla="*/ 1157 h 1437"/>
              <a:gd name="T20" fmla="*/ 0 w 561"/>
              <a:gd name="T21" fmla="*/ 359 h 1437"/>
              <a:gd name="T22" fmla="*/ 0 w 561"/>
              <a:gd name="T23" fmla="*/ 280 h 1437"/>
            </a:gdLst>
            <a:ahLst/>
            <a:cxnLst/>
            <a:rect l="0" t="0" r="r" b="b"/>
            <a:pathLst>
              <a:path w="561" h="1437">
                <a:moveTo>
                  <a:pt x="0" y="280"/>
                </a:moveTo>
                <a:cubicBezTo>
                  <a:pt x="0" y="125"/>
                  <a:pt x="125" y="0"/>
                  <a:pt x="281" y="0"/>
                </a:cubicBezTo>
                <a:cubicBezTo>
                  <a:pt x="436" y="0"/>
                  <a:pt x="561" y="125"/>
                  <a:pt x="561" y="280"/>
                </a:cubicBezTo>
                <a:cubicBezTo>
                  <a:pt x="561" y="287"/>
                  <a:pt x="561" y="290"/>
                  <a:pt x="561" y="281"/>
                </a:cubicBezTo>
                <a:cubicBezTo>
                  <a:pt x="561" y="573"/>
                  <a:pt x="561" y="864"/>
                  <a:pt x="561" y="1155"/>
                </a:cubicBezTo>
                <a:cubicBezTo>
                  <a:pt x="561" y="1147"/>
                  <a:pt x="561" y="1150"/>
                  <a:pt x="561" y="1157"/>
                </a:cubicBezTo>
                <a:cubicBezTo>
                  <a:pt x="561" y="1311"/>
                  <a:pt x="436" y="1437"/>
                  <a:pt x="281" y="1437"/>
                </a:cubicBezTo>
                <a:cubicBezTo>
                  <a:pt x="125" y="1437"/>
                  <a:pt x="0" y="1311"/>
                  <a:pt x="0" y="1157"/>
                </a:cubicBezTo>
                <a:cubicBezTo>
                  <a:pt x="0" y="1154"/>
                  <a:pt x="0" y="1152"/>
                  <a:pt x="0" y="1149"/>
                </a:cubicBezTo>
                <a:cubicBezTo>
                  <a:pt x="0" y="1152"/>
                  <a:pt x="0" y="1154"/>
                  <a:pt x="0" y="1157"/>
                </a:cubicBezTo>
                <a:cubicBezTo>
                  <a:pt x="0" y="359"/>
                  <a:pt x="0" y="359"/>
                  <a:pt x="0" y="359"/>
                </a:cubicBezTo>
                <a:lnTo>
                  <a:pt x="0" y="280"/>
                </a:lnTo>
                <a:close/>
              </a:path>
            </a:pathLst>
          </a:custGeom>
          <a:solidFill>
            <a:schemeClr val="accent2"/>
          </a:solidFill>
          <a:ln w="9525" cap="sq">
            <a:noFill/>
            <a:round/>
            <a:headEnd/>
            <a:tailEnd/>
          </a:ln>
        </p:spPr>
        <p:txBody>
          <a:bodyPr vert="horz" wrap="square" lIns="91440" tIns="45720" rIns="91440" bIns="45720" rtlCol="0" anchor="t"/>
          <a:lstStyle/>
          <a:p>
            <a:pPr algn="l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571753" y="3619744"/>
            <a:ext cx="544790" cy="559290"/>
          </a:xfrm>
          <a:prstGeom prst="ellipse">
            <a:avLst/>
          </a:prstGeom>
          <a:solidFill>
            <a:schemeClr val="bg1"/>
          </a:solidFill>
          <a:ln w="9525" cap="sq">
            <a:noFill/>
            <a:round/>
            <a:headEnd/>
            <a:tailEnd/>
          </a:ln>
        </p:spPr>
        <p:txBody>
          <a:bodyPr vert="horz" wrap="square" lIns="91440" tIns="45720" rIns="91440" bIns="45720" rtlCol="0" anchor="t"/>
          <a:lstStyle/>
          <a:p>
            <a:pPr algn="l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705724" y="3755452"/>
            <a:ext cx="276847" cy="287876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/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accent2"/>
          </a:solidFill>
          <a:ln w="9525" cap="sq">
            <a:noFill/>
            <a:round/>
            <a:headEnd/>
            <a:tailEnd/>
          </a:ln>
        </p:spPr>
        <p:txBody>
          <a:bodyPr vert="horz" wrap="square" lIns="91440" tIns="45720" rIns="91440" bIns="45720" rtlCol="0" anchor="t"/>
          <a:lstStyle/>
          <a:p>
            <a:pPr algn="l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404389" y="2815956"/>
            <a:ext cx="8454110" cy="560530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b"/>
          <a:lstStyle/>
          <a:p>
            <a:pPr algn="l"/>
            <a:r>
              <a:rPr kumimoji="1" lang="en-US" altLang="zh-CN" sz="2400">
                <a:ln w="12700">
                  <a:noFill/>
                </a:ln>
                <a:solidFill>
                  <a:schemeClr val="tx1"/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2404390" y="3479351"/>
            <a:ext cx="8454110" cy="69968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拟合散点图（Fitted Scatter Plot）是一种数据可视化方法，通过将散点图与拟合线（或曲线）相结合，反映数据的趋势或关联关系。这种方法在实际工作中非常有用，因为变量之间的关系未必都是线性的，拟合曲线可以更好地反映数据的复杂趋势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拟合散点图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666749" y="2051051"/>
            <a:ext cx="10858499" cy="3829050"/>
          </a:xfrm>
          <a:prstGeom prst="roundRect">
            <a:avLst>
              <a:gd name="adj" fmla="val 3845"/>
            </a:avLst>
          </a:prstGeom>
          <a:gradFill>
            <a:gsLst>
              <a:gs pos="29000">
                <a:schemeClr val="bg1"/>
              </a:gs>
              <a:gs pos="100000">
                <a:schemeClr val="accent1">
                  <a:lumMod val="40000"/>
                  <a:lumOff val="60000"/>
                  <a:alpha val="40000"/>
                </a:schemeClr>
              </a:gs>
            </a:gsLst>
            <a:lin ang="5400000" scaled="0"/>
          </a:gradFill>
          <a:ln w="12700" cap="sq">
            <a:noFill/>
            <a:miter/>
          </a:ln>
          <a:effectLst>
            <a:outerShdw blurRad="190500" algn="ctr" rotWithShape="0">
              <a:schemeClr val="accent1"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657351" y="2994025"/>
            <a:ext cx="9172574" cy="226136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（1）实验准备
本实验使用美国过去几十年失业率的数据统计。数据集如下：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657351" y="2640498"/>
            <a:ext cx="9172574" cy="36933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8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043195" y="5327386"/>
            <a:ext cx="9648000" cy="36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43195" y="2712358"/>
            <a:ext cx="537956" cy="537956"/>
          </a:xfrm>
          <a:prstGeom prst="flowChartConnector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0"/>
          </a:gradFill>
          <a:ln w="34925" cap="sq">
            <a:solidFill>
              <a:schemeClr val="bg1"/>
            </a:solidFill>
            <a:miter/>
          </a:ln>
          <a:effectLst>
            <a:outerShdw blurRad="63500" sx="102000" sy="102000" algn="ctr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62242" y="2842639"/>
            <a:ext cx="299863" cy="277395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/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使用matplotlib绘制拟合散点图案例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5931DBED-08E1-3203-7147-A1AC9F9E7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992" y="812831"/>
            <a:ext cx="3143250" cy="544830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916728" y="2057907"/>
            <a:ext cx="3820105" cy="2958149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 rot="16200000">
            <a:off x="7017586" y="-42666"/>
            <a:ext cx="3163560" cy="6198593"/>
          </a:xfrm>
          <a:prstGeom prst="roundRect">
            <a:avLst>
              <a:gd name="adj" fmla="val 11237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165100" dist="152400" dir="5400000" sx="97000" sy="97000" algn="t" rotWithShape="0">
              <a:schemeClr val="accent1">
                <a:alpha val="16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6" name="标题 1"/>
          <p:cNvCxnSpPr/>
          <p:nvPr/>
        </p:nvCxnSpPr>
        <p:spPr>
          <a:xfrm>
            <a:off x="4985964" y="1480206"/>
            <a:ext cx="0" cy="4051300"/>
          </a:xfrm>
          <a:prstGeom prst="line">
            <a:avLst/>
          </a:prstGeom>
          <a:noFill/>
          <a:ln w="19050" cap="sq">
            <a:solidFill>
              <a:schemeClr val="accent1"/>
            </a:solidFill>
            <a:miter/>
          </a:ln>
        </p:spPr>
      </p:cxnSp>
      <p:sp>
        <p:nvSpPr>
          <p:cNvPr id="7" name="标题 1"/>
          <p:cNvSpPr txBox="1"/>
          <p:nvPr/>
        </p:nvSpPr>
        <p:spPr>
          <a:xfrm>
            <a:off x="4911881" y="2357402"/>
            <a:ext cx="148166" cy="148164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5616180" y="1714694"/>
            <a:ext cx="5848080" cy="202952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本例数据集以csv格式存储，文件名为:GDP_2022.csv,我们可以通过使用python的pandas实现csv文件的读取，以下为代码：</a:t>
            </a: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/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/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
本例中，我们使用了3次多项式拟合，即np.polyfit(year,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unemployment_rate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, 3)。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拟合曲线用红色表示，并通过poly_fit函数得到了拟合后的数据点，用于绘制拟合的曲线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。</a:t>
            </a:r>
            <a:endParaRPr kumimoji="1" lang="zh-CN" altLang="en-US" dirty="0"/>
          </a:p>
        </p:txBody>
      </p:sp>
      <p:sp>
        <p:nvSpPr>
          <p:cNvPr id="9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（2）数据读取与处理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0281B08-54DD-80A8-B233-5BAF25ED3582}"/>
              </a:ext>
            </a:extLst>
          </p:cNvPr>
          <p:cNvSpPr txBox="1"/>
          <p:nvPr/>
        </p:nvSpPr>
        <p:spPr>
          <a:xfrm>
            <a:off x="5584525" y="2767192"/>
            <a:ext cx="5911390" cy="73866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import pandas as pd</a:t>
            </a:r>
          </a:p>
          <a:p>
            <a:r>
              <a:rPr lang="zh-CN" altLang="en-US" sz="1400" dirty="0"/>
              <a:t># 读取从网站下载失业率数据 </a:t>
            </a:r>
          </a:p>
          <a:p>
            <a:r>
              <a:rPr lang="zh-CN" altLang="en-US" sz="1400" dirty="0"/>
              <a:t>data = pd.read_csv("unemployment-rate-1948-2010.csv")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2677247" y="2003023"/>
            <a:ext cx="2743199" cy="3320716"/>
          </a:xfrm>
          <a:prstGeom prst="roundRect">
            <a:avLst>
              <a:gd name="adj" fmla="val 496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701512" y="2223533"/>
            <a:ext cx="4975332" cy="3320716"/>
          </a:xfrm>
          <a:prstGeom prst="roundRect">
            <a:avLst>
              <a:gd name="adj" fmla="val 4965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975898" y="3037671"/>
            <a:ext cx="4643403" cy="169244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这样，我们就可以更好地理解失业率数据的变化趋势，并通过多项式拟合来揭示其中的非线性规律，代码如下：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5400000">
            <a:off x="877136" y="2308594"/>
            <a:ext cx="120320" cy="47157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40000"/>
              <a:lumOff val="6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16200000" flipH="1">
            <a:off x="4964569" y="4568711"/>
            <a:ext cx="139512" cy="128503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40000"/>
              <a:lumOff val="6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（2）数据读取与处理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2A6F374-DD36-F263-C6E1-6A0B86935BF1}"/>
              </a:ext>
            </a:extLst>
          </p:cNvPr>
          <p:cNvSpPr txBox="1"/>
          <p:nvPr/>
        </p:nvSpPr>
        <p:spPr>
          <a:xfrm>
            <a:off x="5892016" y="582067"/>
            <a:ext cx="6103854" cy="569386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import numpy as np</a:t>
            </a:r>
          </a:p>
          <a:p>
            <a:r>
              <a:rPr lang="zh-CN" altLang="en-US" sz="1400" dirty="0"/>
              <a:t>import matplotlib.pyplot as plt</a:t>
            </a:r>
          </a:p>
          <a:p>
            <a:endParaRPr lang="zh-CN" altLang="en-US" sz="1400" dirty="0"/>
          </a:p>
          <a:p>
            <a:r>
              <a:rPr lang="zh-CN" altLang="en-US" sz="1400" dirty="0"/>
              <a:t># 提取年份和失业率数据</a:t>
            </a:r>
          </a:p>
          <a:p>
            <a:r>
              <a:rPr lang="zh-CN" altLang="en-US" sz="1400" dirty="0"/>
              <a:t>year = data["Year"]</a:t>
            </a:r>
          </a:p>
          <a:p>
            <a:r>
              <a:rPr lang="zh-CN" altLang="en-US" sz="1400" dirty="0"/>
              <a:t>unemployment_rate = data["Value"]</a:t>
            </a:r>
          </a:p>
          <a:p>
            <a:endParaRPr lang="zh-CN" altLang="en-US" sz="1400" dirty="0"/>
          </a:p>
          <a:p>
            <a:r>
              <a:rPr lang="zh-CN" altLang="en-US" sz="1400" dirty="0"/>
              <a:t># 使用多项式拟合</a:t>
            </a:r>
          </a:p>
          <a:p>
            <a:r>
              <a:rPr lang="zh-CN" altLang="en-US" sz="1400" dirty="0"/>
              <a:t>coefficients = np.polyfit(year, unemployment_rate, 3)  # 使用3次多项式拟合</a:t>
            </a:r>
          </a:p>
          <a:p>
            <a:endParaRPr lang="zh-CN" altLang="en-US" sz="1400" dirty="0"/>
          </a:p>
          <a:p>
            <a:r>
              <a:rPr lang="zh-CN" altLang="en-US" sz="1400" dirty="0"/>
              <a:t># 构建拟合曲线</a:t>
            </a:r>
          </a:p>
          <a:p>
            <a:r>
              <a:rPr lang="zh-CN" altLang="en-US" sz="1400" dirty="0"/>
              <a:t>poly_fit = np.poly1d(coefficients)</a:t>
            </a:r>
          </a:p>
          <a:p>
            <a:r>
              <a:rPr lang="zh-CN" altLang="en-US" sz="1400" dirty="0"/>
              <a:t>year_fit = np.linspace(year.min(), year.max(), 100)</a:t>
            </a:r>
          </a:p>
          <a:p>
            <a:r>
              <a:rPr lang="zh-CN" altLang="en-US" sz="1400" dirty="0"/>
              <a:t>unemployment_rate_fit = poly_fit(year_fit)</a:t>
            </a:r>
          </a:p>
          <a:p>
            <a:endParaRPr lang="zh-CN" altLang="en-US" sz="1400" dirty="0"/>
          </a:p>
          <a:p>
            <a:r>
              <a:rPr lang="zh-CN" altLang="en-US" sz="1400" dirty="0"/>
              <a:t># 绘制拟合散点图</a:t>
            </a:r>
          </a:p>
          <a:p>
            <a:r>
              <a:rPr lang="zh-CN" altLang="en-US" sz="1400" dirty="0"/>
              <a:t>plt.scatter(year, unemployment_rate, label="原始数据", s=10)</a:t>
            </a:r>
          </a:p>
          <a:p>
            <a:r>
              <a:rPr lang="zh-CN" altLang="en-US" sz="1400" dirty="0"/>
              <a:t>plt.plot(year_fit, unemployment_rate_fit, label="多项式拟合", color='red')</a:t>
            </a:r>
          </a:p>
          <a:p>
            <a:r>
              <a:rPr lang="zh-CN" altLang="en-US" sz="1400" dirty="0"/>
              <a:t>#设置X轴、Y轴标签</a:t>
            </a:r>
          </a:p>
          <a:p>
            <a:r>
              <a:rPr lang="zh-CN" altLang="en-US" sz="1400" dirty="0"/>
              <a:t>plt.xlabel("年份")</a:t>
            </a:r>
          </a:p>
          <a:p>
            <a:r>
              <a:rPr lang="zh-CN" altLang="en-US" sz="1400" dirty="0"/>
              <a:t>plt.ylabel("失业率")</a:t>
            </a:r>
          </a:p>
          <a:p>
            <a:r>
              <a:rPr lang="zh-CN" altLang="en-US" sz="1400" dirty="0"/>
              <a:t>#设置标题</a:t>
            </a:r>
          </a:p>
          <a:p>
            <a:r>
              <a:rPr lang="zh-CN" altLang="en-US" sz="1400" dirty="0"/>
              <a:t>plt.title("美国过去几十年失业率拟合散点图")</a:t>
            </a:r>
          </a:p>
          <a:p>
            <a:r>
              <a:rPr lang="zh-CN" altLang="en-US" sz="1400" dirty="0"/>
              <a:t>#设置图例</a:t>
            </a:r>
          </a:p>
          <a:p>
            <a:r>
              <a:rPr lang="zh-CN" altLang="en-US" sz="1400" dirty="0"/>
              <a:t>plt.legend()</a:t>
            </a:r>
          </a:p>
          <a:p>
            <a:r>
              <a:rPr lang="zh-CN" altLang="en-US" sz="1400" dirty="0"/>
              <a:t>plt.show()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280938" y="1145543"/>
            <a:ext cx="2296012" cy="164592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2237564" y="1305563"/>
            <a:ext cx="8359139" cy="1325880"/>
          </a:xfrm>
          <a:prstGeom prst="round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447799" y="1145543"/>
            <a:ext cx="2296012" cy="16459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927571" y="1345359"/>
            <a:ext cx="1336468" cy="111674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48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3910673" y="1509090"/>
            <a:ext cx="6469338" cy="99558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运行结果如下：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（2）数据读取与处理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6711814-5BD6-A72A-2E48-38B5D2A49F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021" y="2764299"/>
            <a:ext cx="4482637" cy="352826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学习目标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C34DA60-5FED-BA81-5536-8134739091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520130" y="3432443"/>
            <a:ext cx="2801169" cy="2339048"/>
          </a:xfrm>
          <a:custGeom>
            <a:avLst/>
            <a:gdLst/>
            <a:ahLst/>
            <a:cxnLst/>
            <a:rect l="l" t="t" r="r" b="b"/>
            <a:pathLst>
              <a:path w="876" h="731" extrusionOk="0">
                <a:moveTo>
                  <a:pt x="857" y="0"/>
                </a:moveTo>
                <a:cubicBezTo>
                  <a:pt x="849" y="26"/>
                  <a:pt x="837" y="61"/>
                  <a:pt x="817" y="101"/>
                </a:cubicBezTo>
                <a:cubicBezTo>
                  <a:pt x="780" y="173"/>
                  <a:pt x="710" y="275"/>
                  <a:pt x="583" y="347"/>
                </a:cubicBezTo>
                <a:cubicBezTo>
                  <a:pt x="521" y="382"/>
                  <a:pt x="454" y="400"/>
                  <a:pt x="386" y="400"/>
                </a:cubicBezTo>
                <a:cubicBezTo>
                  <a:pt x="267" y="400"/>
                  <a:pt x="184" y="347"/>
                  <a:pt x="180" y="344"/>
                </a:cubicBezTo>
                <a:cubicBezTo>
                  <a:pt x="180" y="344"/>
                  <a:pt x="180" y="344"/>
                  <a:pt x="180" y="344"/>
                </a:cubicBezTo>
                <a:cubicBezTo>
                  <a:pt x="111" y="304"/>
                  <a:pt x="68" y="229"/>
                  <a:pt x="68" y="149"/>
                </a:cubicBezTo>
                <a:cubicBezTo>
                  <a:pt x="68" y="120"/>
                  <a:pt x="74" y="92"/>
                  <a:pt x="84" y="66"/>
                </a:cubicBezTo>
                <a:cubicBezTo>
                  <a:pt x="30" y="133"/>
                  <a:pt x="2" y="212"/>
                  <a:pt x="1" y="301"/>
                </a:cubicBezTo>
                <a:cubicBezTo>
                  <a:pt x="0" y="441"/>
                  <a:pt x="51" y="548"/>
                  <a:pt x="93" y="614"/>
                </a:cubicBezTo>
                <a:cubicBezTo>
                  <a:pt x="134" y="676"/>
                  <a:pt x="176" y="713"/>
                  <a:pt x="185" y="721"/>
                </a:cubicBezTo>
                <a:cubicBezTo>
                  <a:pt x="221" y="728"/>
                  <a:pt x="257" y="731"/>
                  <a:pt x="294" y="731"/>
                </a:cubicBezTo>
                <a:cubicBezTo>
                  <a:pt x="615" y="731"/>
                  <a:pt x="876" y="470"/>
                  <a:pt x="876" y="149"/>
                </a:cubicBezTo>
                <a:cubicBezTo>
                  <a:pt x="876" y="99"/>
                  <a:pt x="869" y="49"/>
                  <a:pt x="857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cap="sq">
            <a:noFill/>
          </a:ln>
        </p:spPr>
        <p:txBody>
          <a:bodyPr vert="horz" wrap="square" lIns="91425" tIns="45700" rIns="91425" bIns="45700" rtlCol="0" anchor="t"/>
          <a:lstStyle/>
          <a:p>
            <a:pPr algn="l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599441" y="2606548"/>
            <a:ext cx="2423177" cy="3100956"/>
          </a:xfrm>
          <a:custGeom>
            <a:avLst/>
            <a:gdLst/>
            <a:ahLst/>
            <a:cxnLst/>
            <a:rect l="l" t="t" r="r" b="b"/>
            <a:pathLst>
              <a:path w="758" h="969" extrusionOk="0">
                <a:moveTo>
                  <a:pt x="758" y="267"/>
                </a:moveTo>
                <a:cubicBezTo>
                  <a:pt x="727" y="186"/>
                  <a:pt x="673" y="123"/>
                  <a:pt x="597" y="78"/>
                </a:cubicBezTo>
                <a:cubicBezTo>
                  <a:pt x="510" y="26"/>
                  <a:pt x="414" y="0"/>
                  <a:pt x="312" y="0"/>
                </a:cubicBezTo>
                <a:cubicBezTo>
                  <a:pt x="221" y="0"/>
                  <a:pt x="154" y="22"/>
                  <a:pt x="141" y="27"/>
                </a:cubicBezTo>
                <a:cubicBezTo>
                  <a:pt x="50" y="133"/>
                  <a:pt x="0" y="267"/>
                  <a:pt x="0" y="407"/>
                </a:cubicBezTo>
                <a:cubicBezTo>
                  <a:pt x="0" y="671"/>
                  <a:pt x="178" y="901"/>
                  <a:pt x="429" y="969"/>
                </a:cubicBezTo>
                <a:cubicBezTo>
                  <a:pt x="411" y="950"/>
                  <a:pt x="387" y="922"/>
                  <a:pt x="362" y="884"/>
                </a:cubicBezTo>
                <a:cubicBezTo>
                  <a:pt x="318" y="816"/>
                  <a:pt x="265" y="705"/>
                  <a:pt x="266" y="559"/>
                </a:cubicBezTo>
                <a:cubicBezTo>
                  <a:pt x="267" y="432"/>
                  <a:pt x="322" y="344"/>
                  <a:pt x="368" y="293"/>
                </a:cubicBezTo>
                <a:cubicBezTo>
                  <a:pt x="418" y="238"/>
                  <a:pt x="467" y="212"/>
                  <a:pt x="469" y="211"/>
                </a:cubicBezTo>
                <a:cubicBezTo>
                  <a:pt x="470" y="211"/>
                  <a:pt x="470" y="211"/>
                  <a:pt x="470" y="211"/>
                </a:cubicBezTo>
                <a:cubicBezTo>
                  <a:pt x="504" y="192"/>
                  <a:pt x="542" y="181"/>
                  <a:pt x="582" y="181"/>
                </a:cubicBezTo>
                <a:cubicBezTo>
                  <a:pt x="653" y="181"/>
                  <a:pt x="717" y="215"/>
                  <a:pt x="758" y="26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cap="sq">
            <a:noFill/>
          </a:ln>
        </p:spPr>
        <p:txBody>
          <a:bodyPr vert="horz" wrap="square" lIns="91425" tIns="45700" rIns="91425" bIns="45700" rtlCol="0" anchor="t"/>
          <a:lstStyle/>
          <a:p>
            <a:pPr algn="l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149247" y="2047262"/>
            <a:ext cx="3066593" cy="2591437"/>
          </a:xfrm>
          <a:custGeom>
            <a:avLst/>
            <a:gdLst/>
            <a:ahLst/>
            <a:cxnLst/>
            <a:rect l="l" t="t" r="r" b="b"/>
            <a:pathLst>
              <a:path w="959" h="810" extrusionOk="0">
                <a:moveTo>
                  <a:pt x="688" y="760"/>
                </a:moveTo>
                <a:cubicBezTo>
                  <a:pt x="809" y="691"/>
                  <a:pt x="877" y="594"/>
                  <a:pt x="912" y="524"/>
                </a:cubicBezTo>
                <a:cubicBezTo>
                  <a:pt x="946" y="457"/>
                  <a:pt x="957" y="402"/>
                  <a:pt x="959" y="390"/>
                </a:cubicBezTo>
                <a:cubicBezTo>
                  <a:pt x="878" y="157"/>
                  <a:pt x="657" y="0"/>
                  <a:pt x="410" y="0"/>
                </a:cubicBezTo>
                <a:cubicBezTo>
                  <a:pt x="256" y="0"/>
                  <a:pt x="108" y="61"/>
                  <a:pt x="0" y="169"/>
                </a:cubicBezTo>
                <a:cubicBezTo>
                  <a:pt x="32" y="161"/>
                  <a:pt x="81" y="152"/>
                  <a:pt x="140" y="152"/>
                </a:cubicBezTo>
                <a:cubicBezTo>
                  <a:pt x="246" y="152"/>
                  <a:pt x="346" y="179"/>
                  <a:pt x="436" y="233"/>
                </a:cubicBezTo>
                <a:cubicBezTo>
                  <a:pt x="545" y="297"/>
                  <a:pt x="594" y="389"/>
                  <a:pt x="615" y="454"/>
                </a:cubicBezTo>
                <a:cubicBezTo>
                  <a:pt x="638" y="523"/>
                  <a:pt x="636" y="577"/>
                  <a:pt x="635" y="582"/>
                </a:cubicBezTo>
                <a:cubicBezTo>
                  <a:pt x="635" y="695"/>
                  <a:pt x="552" y="789"/>
                  <a:pt x="444" y="805"/>
                </a:cubicBezTo>
                <a:cubicBezTo>
                  <a:pt x="462" y="808"/>
                  <a:pt x="481" y="810"/>
                  <a:pt x="502" y="810"/>
                </a:cubicBezTo>
                <a:cubicBezTo>
                  <a:pt x="566" y="810"/>
                  <a:pt x="629" y="793"/>
                  <a:pt x="688" y="760"/>
                </a:cubicBezTo>
                <a:close/>
              </a:path>
            </a:pathLst>
          </a:custGeom>
          <a:solidFill>
            <a:schemeClr val="accent1"/>
          </a:solidFill>
          <a:ln cap="sq">
            <a:noFill/>
          </a:ln>
        </p:spPr>
        <p:txBody>
          <a:bodyPr vert="horz" wrap="square" lIns="91425" tIns="45700" rIns="91425" bIns="45700" rtlCol="0" anchor="t"/>
          <a:lstStyle/>
          <a:p>
            <a:pPr algn="l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119211" y="2914857"/>
            <a:ext cx="488586" cy="451976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/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2157920" y="4976536"/>
            <a:ext cx="518247" cy="469851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/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flipH="1" flipV="1">
            <a:off x="3322084" y="3118370"/>
            <a:ext cx="538357" cy="520988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/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353274" y="1590302"/>
            <a:ext cx="4638148" cy="4638148"/>
          </a:xfrm>
          <a:prstGeom prst="ellipse">
            <a:avLst/>
          </a:prstGeom>
          <a:noFill/>
          <a:ln w="12700" cap="sq">
            <a:gradFill>
              <a:gsLst>
                <a:gs pos="51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4640987" y="3516845"/>
            <a:ext cx="614431" cy="614431"/>
          </a:xfrm>
          <a:prstGeom prst="ellipse">
            <a:avLst/>
          </a:prstGeom>
          <a:solidFill>
            <a:schemeClr val="accent1"/>
          </a:solidFill>
          <a:ln w="3175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783976" y="2776001"/>
            <a:ext cx="5903219" cy="2453224"/>
          </a:xfrm>
          <a:prstGeom prst="roundRect">
            <a:avLst>
              <a:gd name="adj" fmla="val 4435"/>
            </a:avLst>
          </a:prstGeom>
          <a:solidFill>
            <a:schemeClr val="bg1"/>
          </a:solidFill>
          <a:ln w="6350" cap="sq">
            <a:noFill/>
            <a:miter/>
          </a:ln>
          <a:effectLst>
            <a:outerShdw blurRad="190500" sx="102000" sy="102000" algn="ctr" rotWithShape="0">
              <a:schemeClr val="tx2">
                <a:alpha val="17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6024881" y="3048000"/>
            <a:ext cx="5418968" cy="193738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Source Han Sans"/>
                <a:ea typeface="Source Han Sans"/>
                <a:cs typeface="Source Han Sans"/>
              </a:rPr>
              <a:t>直方图是一种用于显示数据分布的数据可视化图表。它将数据划分为若干个间隔（或称为“箱子”），然后统计每个间隔内数据出现的频数或频率，并将其表示为垂直矩形条形，条形的高度表示该间隔内数据的频数或频率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4597739" y="3645318"/>
            <a:ext cx="700927" cy="37112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2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直方图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2332348" y="1181347"/>
            <a:ext cx="7676460" cy="5146616"/>
          </a:xfrm>
          <a:prstGeom prst="roundRect">
            <a:avLst>
              <a:gd name="adj" fmla="val 3815"/>
            </a:avLst>
          </a:prstGeom>
          <a:solidFill>
            <a:schemeClr val="bg1"/>
          </a:solidFill>
          <a:ln w="12700" cap="rnd">
            <a:noFill/>
            <a:rou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2707508" y="4008105"/>
            <a:ext cx="6926140" cy="10242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>
              <a:lnSpc>
                <a:spcPct val="150000"/>
              </a:lnSpc>
            </a:pP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（1）实验准备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本实验使用“Titanic数据集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”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进行直方图的绘制，数据集如下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：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直方图是统计学中常用的一种图表，首先要对数据进行分组，将数据按照一定的间隔划分成若干个组（箱子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），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然后统计每个组内数据元的数量（频数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），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或者统计每个组内数据元所占总数据的比例（频率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）。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2536170" y="1367497"/>
            <a:ext cx="7268817" cy="2484782"/>
          </a:xfrm>
          <a:prstGeom prst="rect">
            <a:avLst/>
          </a:prstGeom>
        </p:spPr>
      </p:pic>
      <p:sp>
        <p:nvSpPr>
          <p:cNvPr id="7" name="标题 1"/>
          <p:cNvSpPr txBox="1"/>
          <p:nvPr/>
        </p:nvSpPr>
        <p:spPr>
          <a:xfrm flipV="1">
            <a:off x="9675843" y="3155382"/>
            <a:ext cx="666569" cy="648532"/>
          </a:xfrm>
          <a:prstGeom prst="roundRect">
            <a:avLst>
              <a:gd name="adj" fmla="val 11344"/>
            </a:avLst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9864012" y="3343810"/>
            <a:ext cx="290226" cy="271678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/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bg1"/>
          </a:solidFill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使用matplotlib绘制直方图案例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3D1F0962-ADF6-D10D-2EFC-9A15D7290D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1606" y="1356027"/>
            <a:ext cx="5341056" cy="2493425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660400" y="2331720"/>
            <a:ext cx="5598160" cy="2921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本例数据集以csv格式存储，文件名为:titanic.csv。我们可以通过使用python的pandas实现csv文件的读取，以下为代码：</a:t>
            </a:r>
            <a:endParaRPr kumimoji="1" lang="zh-CN" altLang="en-US" dirty="0"/>
          </a:p>
        </p:txBody>
      </p:sp>
      <p:sp>
        <p:nvSpPr>
          <p:cNvPr id="5" name="标题 1"/>
          <p:cNvSpPr txBox="1"/>
          <p:nvPr/>
        </p:nvSpPr>
        <p:spPr>
          <a:xfrm>
            <a:off x="8549235" y="2505003"/>
            <a:ext cx="2969330" cy="2969329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7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7944592" y="676115"/>
            <a:ext cx="1807418" cy="1807418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7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7301171" y="4587317"/>
            <a:ext cx="1277181" cy="127718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7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7424018" y="2265571"/>
            <a:ext cx="816105" cy="816104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7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0607749" y="5739778"/>
            <a:ext cx="617842" cy="61784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7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6815398" y="4487957"/>
            <a:ext cx="355029" cy="355028"/>
          </a:xfrm>
          <a:prstGeom prst="ellipse">
            <a:avLst/>
          </a:prstGeom>
          <a:solidFill>
            <a:schemeClr val="accent2"/>
          </a:soli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7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0965083" y="2274792"/>
            <a:ext cx="355029" cy="355028"/>
          </a:xfrm>
          <a:prstGeom prst="ellipse">
            <a:avLst/>
          </a:prstGeom>
          <a:solidFill>
            <a:schemeClr val="accent2"/>
          </a:soli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7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11066520" y="5410109"/>
            <a:ext cx="318143" cy="318142"/>
          </a:xfrm>
          <a:prstGeom prst="ellipse">
            <a:avLst/>
          </a:prstGeom>
          <a:solidFill>
            <a:schemeClr val="accent2"/>
          </a:soli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75000"/>
                <a:alpha val="3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7687929" y="2514914"/>
            <a:ext cx="288283" cy="312279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10803054" y="5935083"/>
            <a:ext cx="227232" cy="227232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/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8548900" y="2504667"/>
            <a:ext cx="2970000" cy="297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7946501" y="678024"/>
            <a:ext cx="1803600" cy="18036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alphaModFix/>
          </a:blip>
          <a:srcRect/>
          <a:stretch>
            <a:fillRect/>
          </a:stretch>
        </p:blipFill>
        <p:spPr>
          <a:xfrm>
            <a:off x="7300761" y="4586907"/>
            <a:ext cx="1278000" cy="1278000"/>
          </a:xfrm>
          <a:prstGeom prst="rect">
            <a:avLst/>
          </a:prstGeom>
        </p:spPr>
      </p:pic>
      <p:sp>
        <p:nvSpPr>
          <p:cNvPr id="18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（2）数据读取与处理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6E8A17F-1CC1-AD36-4B69-7C78BE17B4F4}"/>
              </a:ext>
            </a:extLst>
          </p:cNvPr>
          <p:cNvSpPr txBox="1"/>
          <p:nvPr/>
        </p:nvSpPr>
        <p:spPr>
          <a:xfrm>
            <a:off x="659991" y="3446429"/>
            <a:ext cx="6103854" cy="1169551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import pandas as pd</a:t>
            </a:r>
          </a:p>
          <a:p>
            <a:r>
              <a:rPr lang="zh-CN" altLang="en-US" sz="1400" dirty="0"/>
              <a:t>#读取文件</a:t>
            </a:r>
          </a:p>
          <a:p>
            <a:r>
              <a:rPr lang="zh-CN" altLang="en-US" sz="1400" dirty="0"/>
              <a:t>data = pd.read_csv("titanic.csv",encoding='utf-8') </a:t>
            </a:r>
          </a:p>
          <a:p>
            <a:r>
              <a:rPr lang="zh-CN" altLang="en-US" sz="1400" dirty="0"/>
              <a:t># 去除年龄缺失值</a:t>
            </a:r>
          </a:p>
          <a:p>
            <a:r>
              <a:rPr lang="zh-CN" altLang="en-US" sz="1400" dirty="0"/>
              <a:t>age_data = data["age"].dropna() 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173903" y="1182413"/>
            <a:ext cx="2066622" cy="2066622"/>
          </a:xfrm>
          <a:prstGeom prst="ellipse">
            <a:avLst/>
          </a:prstGeom>
          <a:blipFill>
            <a:blip r:embed="rId3"/>
            <a:srcRect/>
            <a:tile tx="0" ty="0" sx="100000" sy="100000" algn="ctr"/>
          </a:blipFill>
          <a:ln w="38100" cap="sq">
            <a:noFill/>
            <a:round/>
            <a:headEnd/>
            <a:tailEnd/>
          </a:ln>
          <a:effectLst/>
        </p:spPr>
        <p:txBody>
          <a:bodyPr vert="horz" wrap="square" lIns="91440" tIns="45720" rIns="91440" bIns="45720" rtlCol="0" anchor="t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3610549" y="1156157"/>
            <a:ext cx="7338288" cy="2235792"/>
          </a:xfrm>
          <a:prstGeom prst="roundRect">
            <a:avLst>
              <a:gd name="adj" fmla="val 7649"/>
            </a:avLst>
          </a:prstGeom>
          <a:solidFill>
            <a:schemeClr val="bg1">
              <a:lumMod val="95000"/>
              <a:alpha val="90000"/>
            </a:schemeClr>
          </a:solidFill>
          <a:ln w="57150" cap="rnd">
            <a:noFill/>
            <a:round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210264" y="2971080"/>
            <a:ext cx="1993900" cy="394613"/>
          </a:xfrm>
          <a:prstGeom prst="roundRect">
            <a:avLst>
              <a:gd name="adj" fmla="val 18213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round/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14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OPPOSans L"/>
                <a:ea typeface="OPPOSans L"/>
                <a:cs typeface="OPPOSans L"/>
              </a:rPr>
              <a:t>Part 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3988776" y="1458403"/>
            <a:ext cx="6660000" cy="166972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我们将使用matplotlib库中的hist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()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方法绘制直方图，并将之前读取的数据传入该函数，从而绘制出一个初始的直方图。绘制直方图比较简单，核心是两个参数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：
x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参数：一个列表，也就是这次示例中就是年龄列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bins参数：设置数据分成几组，直方图会统计每个分组中的数据个数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代码如下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：
</a:t>
            </a:r>
            <a:endParaRPr kumimoji="1" lang="zh-CN" altLang="en-US" dirty="0"/>
          </a:p>
        </p:txBody>
      </p:sp>
      <p:sp>
        <p:nvSpPr>
          <p:cNvPr id="8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（3）绘制直方图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E9167C1-AEA1-36C3-526B-5E0DAF6BEBE5}"/>
              </a:ext>
            </a:extLst>
          </p:cNvPr>
          <p:cNvSpPr txBox="1"/>
          <p:nvPr/>
        </p:nvSpPr>
        <p:spPr>
          <a:xfrm>
            <a:off x="3988776" y="2656806"/>
            <a:ext cx="6103854" cy="203132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 # hist()方法绘制直方图，设置分成20个箱子，边界颜色为黑色，透明度为0.7</a:t>
            </a:r>
          </a:p>
          <a:p>
            <a:r>
              <a:rPr lang="zh-CN" altLang="en-US" sz="1400" dirty="0"/>
              <a:t>plt.hist(age_data, bins=20, edgecolor='black', alpha=0.7)</a:t>
            </a:r>
          </a:p>
          <a:p>
            <a:r>
              <a:rPr lang="zh-CN" altLang="en-US" sz="1400" dirty="0"/>
              <a:t>#设置x、y轴标签</a:t>
            </a:r>
          </a:p>
          <a:p>
            <a:r>
              <a:rPr lang="zh-CN" altLang="en-US" sz="1400" dirty="0"/>
              <a:t>plt.xlabel("年龄")</a:t>
            </a:r>
          </a:p>
          <a:p>
            <a:r>
              <a:rPr lang="zh-CN" altLang="en-US" sz="1400" dirty="0"/>
              <a:t>plt.ylabel("人数")</a:t>
            </a:r>
          </a:p>
          <a:p>
            <a:r>
              <a:rPr lang="zh-CN" altLang="en-US" sz="1400" dirty="0"/>
              <a:t>#设置标题</a:t>
            </a:r>
          </a:p>
          <a:p>
            <a:r>
              <a:rPr lang="zh-CN" altLang="en-US" sz="1400" dirty="0"/>
              <a:t>plt.title("Titanic船上人员年龄分布直方图")</a:t>
            </a:r>
          </a:p>
          <a:p>
            <a:r>
              <a:rPr lang="zh-CN" altLang="en-US" sz="1400" dirty="0"/>
              <a:t>plt.show()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7B72ED6-D2EC-D5D2-33D3-800106B7A803}"/>
              </a:ext>
            </a:extLst>
          </p:cNvPr>
          <p:cNvSpPr txBox="1"/>
          <p:nvPr/>
        </p:nvSpPr>
        <p:spPr>
          <a:xfrm>
            <a:off x="4727766" y="5264049"/>
            <a:ext cx="61038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运行成功后，我们将得到如下结果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：</a:t>
            </a:r>
            <a:endParaRPr lang="zh-CN" altLang="en-US" sz="1400" dirty="0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B4F8774F-A91E-ACBC-8C70-92AE584E1B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257" y="3569447"/>
            <a:ext cx="3733800" cy="288607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591177" y="2334127"/>
            <a:ext cx="8996947" cy="2903621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903574" y="3128213"/>
            <a:ext cx="8372153" cy="19170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面积图（Area Chart）是一种数据可视化图表，用于显示一个或多个变量随时间、顺序或其他连续变量的变化趋势。它在某些方面类似于折线图，但在绘制过程中，面积图会将线下方的区域填充，从而形成一个封闭的面积，可以直观地显示变量之间的相对大小和累积情况。</a:t>
            </a:r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042354" y="2133600"/>
            <a:ext cx="460214" cy="537412"/>
            <a:chOff x="2042354" y="2133600"/>
            <a:chExt cx="460214" cy="537412"/>
          </a:xfrm>
        </p:grpSpPr>
        <p:sp>
          <p:nvSpPr>
            <p:cNvPr id="7" name="标题 1"/>
            <p:cNvSpPr txBox="1"/>
            <p:nvPr/>
          </p:nvSpPr>
          <p:spPr>
            <a:xfrm>
              <a:off x="2042354" y="2476767"/>
              <a:ext cx="180185" cy="194245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标题 1"/>
            <p:cNvSpPr txBox="1"/>
            <p:nvPr/>
          </p:nvSpPr>
          <p:spPr>
            <a:xfrm>
              <a:off x="2322383" y="2476767"/>
              <a:ext cx="180185" cy="194245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2102414" y="2133600"/>
              <a:ext cx="60061" cy="44028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标题 1"/>
            <p:cNvSpPr txBox="1"/>
            <p:nvPr/>
          </p:nvSpPr>
          <p:spPr>
            <a:xfrm>
              <a:off x="2382445" y="2133600"/>
              <a:ext cx="60061" cy="44028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81363" y="2133600"/>
            <a:ext cx="460214" cy="537412"/>
            <a:chOff x="9681363" y="2133600"/>
            <a:chExt cx="460214" cy="537412"/>
          </a:xfrm>
        </p:grpSpPr>
        <p:sp>
          <p:nvSpPr>
            <p:cNvPr id="12" name="标题 1"/>
            <p:cNvSpPr txBox="1"/>
            <p:nvPr/>
          </p:nvSpPr>
          <p:spPr>
            <a:xfrm>
              <a:off x="9681363" y="2476767"/>
              <a:ext cx="180185" cy="194245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9961392" y="2476767"/>
              <a:ext cx="180185" cy="194245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标题 1"/>
            <p:cNvSpPr txBox="1"/>
            <p:nvPr/>
          </p:nvSpPr>
          <p:spPr>
            <a:xfrm>
              <a:off x="9741423" y="2133600"/>
              <a:ext cx="60061" cy="44028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标题 1"/>
            <p:cNvSpPr txBox="1"/>
            <p:nvPr/>
          </p:nvSpPr>
          <p:spPr>
            <a:xfrm>
              <a:off x="10021454" y="2133600"/>
              <a:ext cx="60061" cy="44028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6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5.面积图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660400" y="5189222"/>
            <a:ext cx="10858500" cy="4571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2265279" y="1435769"/>
            <a:ext cx="7648742" cy="3490760"/>
          </a:xfrm>
          <a:prstGeom prst="downArrowCallout">
            <a:avLst>
              <a:gd name="adj1" fmla="val 5287"/>
              <a:gd name="adj2" fmla="val 10296"/>
              <a:gd name="adj3" fmla="val 11269"/>
              <a:gd name="adj4" fmla="val 64977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6001419" y="5123850"/>
            <a:ext cx="176463" cy="176463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588207" y="1966345"/>
            <a:ext cx="7002886" cy="14738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14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（1）实验准备
本实验以使用“北京、上海、广东三地的GDP数据” ，介绍如何使用 matplotlib 库创建面积图，探索这两者之间的关系。数据集如下：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5877092" y="1655338"/>
            <a:ext cx="425116" cy="45719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使用matplotlib绘制面积图案例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7172C8B-8B84-89D7-5996-2584C7E880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217" y="2884897"/>
            <a:ext cx="5440765" cy="3757161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4609247" y="2686740"/>
            <a:ext cx="6589160" cy="2158746"/>
          </a:xfrm>
          <a:prstGeom prst="roundRect">
            <a:avLst>
              <a:gd name="adj" fmla="val 14556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190500" sx="102000" sy="102000" algn="ctr" rotWithShape="0">
              <a:schemeClr val="accent1">
                <a:alpha val="9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4728166" y="3175018"/>
            <a:ext cx="6358933" cy="15657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rgbClr val="191B1F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本例数据集以csv格式存储，文件名为:gdp.csv我们可以通过使用python的pandas实现csv文件的读取，以下为代码：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4728167" y="2758010"/>
            <a:ext cx="6120000" cy="505752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l"/>
            <a:r>
              <a:rPr kumimoji="1" lang="en-US" altLang="zh-CN" sz="1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019063" y="2250037"/>
            <a:ext cx="3032152" cy="3032152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1399568" y="2630542"/>
            <a:ext cx="2271142" cy="2271142"/>
          </a:xfrm>
          <a:prstGeom prst="flowChartConnector">
            <a:avLst/>
          </a:prstGeom>
          <a:solidFill>
            <a:schemeClr val="accent1">
              <a:alpha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2138058" y="3406113"/>
            <a:ext cx="794163" cy="720001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/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（2）数据读取与处理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5F50C9B-5C17-4ACE-7C05-B5D627DA6FC3}"/>
              </a:ext>
            </a:extLst>
          </p:cNvPr>
          <p:cNvSpPr txBox="1"/>
          <p:nvPr/>
        </p:nvSpPr>
        <p:spPr>
          <a:xfrm>
            <a:off x="4789705" y="3782952"/>
            <a:ext cx="6103854" cy="181588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import pandas as pd</a:t>
            </a:r>
          </a:p>
          <a:p>
            <a:r>
              <a:rPr lang="zh-CN" altLang="en-US" sz="1400" dirty="0"/>
              <a:t>#读取文件</a:t>
            </a:r>
          </a:p>
          <a:p>
            <a:r>
              <a:rPr lang="zh-CN" altLang="en-US" sz="1400" dirty="0"/>
              <a:t>data = pd.read_csv("gdp.csv",encoding='utf-8') </a:t>
            </a:r>
          </a:p>
          <a:p>
            <a:r>
              <a:rPr lang="zh-CN" altLang="en-US" sz="1400" dirty="0"/>
              <a:t>#提取各地区的年份和北京、上海、广东三地GDP数据</a:t>
            </a:r>
          </a:p>
          <a:p>
            <a:r>
              <a:rPr lang="zh-CN" altLang="en-US" sz="1400" dirty="0"/>
              <a:t>years = list(data.columns)[1:]</a:t>
            </a:r>
          </a:p>
          <a:p>
            <a:r>
              <a:rPr lang="zh-CN" altLang="en-US" sz="1400" dirty="0"/>
              <a:t>gdp_beijing = list(data[data["地区"]=="北京市"].iloc[0])[1:]</a:t>
            </a:r>
          </a:p>
          <a:p>
            <a:r>
              <a:rPr lang="zh-CN" altLang="en-US" sz="1400" dirty="0"/>
              <a:t>gdp_shanghai = list(data[data["地区"]=="上海市"].iloc[0])[1:]</a:t>
            </a:r>
          </a:p>
          <a:p>
            <a:r>
              <a:rPr lang="zh-CN" altLang="en-US" sz="1400" dirty="0"/>
              <a:t>gdp_guangdong = list(data[data["地区"]=="广东省"].iloc[0])[1:]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4432429" y="4471167"/>
            <a:ext cx="3314443" cy="1657221"/>
          </a:xfrm>
          <a:custGeom>
            <a:avLst/>
            <a:gdLst>
              <a:gd name="connsiteX0" fmla="*/ 1804604 w 3609208"/>
              <a:gd name="connsiteY0" fmla="*/ 0 h 1804603"/>
              <a:gd name="connsiteX1" fmla="*/ 3609208 w 3609208"/>
              <a:gd name="connsiteY1" fmla="*/ 1804603 h 1804603"/>
              <a:gd name="connsiteX2" fmla="*/ 0 w 3609208"/>
              <a:gd name="connsiteY2" fmla="*/ 1804603 h 1804603"/>
            </a:gdLst>
            <a:ahLst/>
            <a:cxnLst/>
            <a:rect l="l" t="t" r="r" b="b"/>
            <a:pathLst>
              <a:path w="3609208" h="1804603">
                <a:moveTo>
                  <a:pt x="1804604" y="0"/>
                </a:moveTo>
                <a:lnTo>
                  <a:pt x="3609208" y="1804603"/>
                </a:lnTo>
                <a:lnTo>
                  <a:pt x="0" y="1804603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2064408" y="1520268"/>
            <a:ext cx="8257874" cy="119260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我们将使用matplotlib库中的stackplot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()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方法绘制面积图，并将之前读取的数据传入该函数，从而绘制出一个初始的面积图。stackplot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()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函数的语法格式如下所示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:</a:t>
            </a:r>
          </a:p>
          <a:p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该函数常用参数的含义如下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:
x:表示x轴的数据，可以是一维数组。
y:表示y轴的数据，可以是二维数组或一维数组序列。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labels:表示每组折线及填充区域的标签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。
baseline :表示计算基线的方法，包括’zero’、‘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sym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’、 ‘wiggle’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和’weighted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_ wiggle’。 中，'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zero’表示恒定零基线，即简单的堆积图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; ‘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sym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’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表示对称于零基线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; ‘wiggle’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表示最小化平方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斜率的总和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; 'weighted wiggle’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表示执行相同的操作，但权重用于说明每层的大小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。</a:t>
            </a:r>
            <a:endParaRPr kumimoji="1"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5242433" y="981773"/>
            <a:ext cx="1905000" cy="3556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>
            <a:spAutoFit/>
          </a:bodyPr>
          <a:lstStyle/>
          <a:p>
            <a:pPr algn="ctr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2700000">
            <a:off x="5773421" y="4003971"/>
            <a:ext cx="632458" cy="632458"/>
          </a:xfrm>
          <a:prstGeom prst="rect">
            <a:avLst/>
          </a:prstGeom>
          <a:solidFill>
            <a:schemeClr val="accent1"/>
          </a:solidFill>
          <a:ln w="28575" cap="sq">
            <a:solidFill>
              <a:schemeClr val="bg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13500000" flipV="1">
            <a:off x="6123501" y="597890"/>
            <a:ext cx="139686" cy="139686"/>
          </a:xfrm>
          <a:prstGeom prst="rt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5915335" y="4151509"/>
            <a:ext cx="348630" cy="337382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（3）绘制面积图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F8F7795-76F6-ABAD-029E-CD29C99213A7}"/>
              </a:ext>
            </a:extLst>
          </p:cNvPr>
          <p:cNvSpPr txBox="1"/>
          <p:nvPr/>
        </p:nvSpPr>
        <p:spPr>
          <a:xfrm>
            <a:off x="2064408" y="2048877"/>
            <a:ext cx="6103854" cy="30777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stackplot(x, y, labels=() ，basel ine=' zero', data=None, *args, ** kwargs)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701511" y="1438795"/>
            <a:ext cx="4932000" cy="22680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代码如下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：</a:t>
            </a:r>
          </a:p>
          <a:p>
            <a:pPr algn="l"/>
            <a:endParaRPr kumimoji="1" lang="en-US" altLang="zh-CN" sz="1400" b="1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
</a:t>
            </a:r>
            <a:endParaRPr kumimoji="1" lang="zh-CN" altLang="en-US" dirty="0"/>
          </a:p>
        </p:txBody>
      </p:sp>
      <p:cxnSp>
        <p:nvCxnSpPr>
          <p:cNvPr id="6" name="标题 1"/>
          <p:cNvCxnSpPr>
            <a:cxnSpLocks/>
          </p:cNvCxnSpPr>
          <p:nvPr/>
        </p:nvCxnSpPr>
        <p:spPr>
          <a:xfrm>
            <a:off x="701511" y="1310151"/>
            <a:ext cx="6103854" cy="0"/>
          </a:xfrm>
          <a:prstGeom prst="line">
            <a:avLst/>
          </a:prstGeom>
          <a:noFill/>
          <a:ln w="12700" cap="sq">
            <a:solidFill>
              <a:schemeClr val="tx1">
                <a:lumMod val="75000"/>
                <a:lumOff val="25000"/>
              </a:schemeClr>
            </a:solidFill>
            <a:miter/>
          </a:ln>
        </p:spPr>
      </p:cxnSp>
      <p:cxnSp>
        <p:nvCxnSpPr>
          <p:cNvPr id="7" name="标题 1"/>
          <p:cNvCxnSpPr>
            <a:cxnSpLocks/>
          </p:cNvCxnSpPr>
          <p:nvPr/>
        </p:nvCxnSpPr>
        <p:spPr>
          <a:xfrm>
            <a:off x="701511" y="5295829"/>
            <a:ext cx="6103854" cy="0"/>
          </a:xfrm>
          <a:prstGeom prst="line">
            <a:avLst/>
          </a:prstGeom>
          <a:noFill/>
          <a:ln w="12700" cap="sq">
            <a:solidFill>
              <a:schemeClr val="tx1">
                <a:lumMod val="75000"/>
                <a:lumOff val="25000"/>
              </a:schemeClr>
            </a:solidFill>
            <a:miter/>
          </a:ln>
        </p:spPr>
      </p:cxnSp>
      <p:sp>
        <p:nvSpPr>
          <p:cNvPr id="8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（3）绘制面积图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9C73714-42F6-DCB4-D0E8-CC202B5B8C7D}"/>
              </a:ext>
            </a:extLst>
          </p:cNvPr>
          <p:cNvSpPr txBox="1"/>
          <p:nvPr/>
        </p:nvSpPr>
        <p:spPr>
          <a:xfrm>
            <a:off x="701511" y="1735019"/>
            <a:ext cx="6103854" cy="3323987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import matplotlib.pyplot as plt</a:t>
            </a:r>
          </a:p>
          <a:p>
            <a:r>
              <a:rPr lang="zh-CN" altLang="en-US" sz="1400" dirty="0"/>
              <a:t># 使用 stackplot 函数绘制堆叠面积图</a:t>
            </a:r>
          </a:p>
          <a:p>
            <a:r>
              <a:rPr lang="zh-CN" altLang="en-US" sz="1400" dirty="0"/>
              <a:t>plt.stackplot(years, gdp_beijing, gdp_shanghai, gdp_guangdong, labels=["北京GDP", "上海GDP", "广东GDP"])</a:t>
            </a:r>
          </a:p>
          <a:p>
            <a:endParaRPr lang="zh-CN" altLang="en-US" sz="1400" dirty="0"/>
          </a:p>
          <a:p>
            <a:r>
              <a:rPr lang="zh-CN" altLang="en-US" sz="1400" dirty="0"/>
              <a:t># 设置X、Y坐标标签</a:t>
            </a:r>
          </a:p>
          <a:p>
            <a:r>
              <a:rPr lang="zh-CN" altLang="en-US" sz="1400" dirty="0"/>
              <a:t>plt.xlabel("年份")</a:t>
            </a:r>
          </a:p>
          <a:p>
            <a:r>
              <a:rPr lang="zh-CN" altLang="en-US" sz="1400" dirty="0"/>
              <a:t>plt.ylabel("GDP（亿元）")</a:t>
            </a:r>
          </a:p>
          <a:p>
            <a:endParaRPr lang="zh-CN" altLang="en-US" sz="1400" dirty="0"/>
          </a:p>
          <a:p>
            <a:r>
              <a:rPr lang="zh-CN" altLang="en-US" sz="1400" dirty="0"/>
              <a:t>#设置标题</a:t>
            </a:r>
          </a:p>
          <a:p>
            <a:r>
              <a:rPr lang="zh-CN" altLang="en-US" sz="1400" dirty="0"/>
              <a:t>plt.title("近10年来北京、上海、广东三地GDP面积图")</a:t>
            </a:r>
          </a:p>
          <a:p>
            <a:endParaRPr lang="zh-CN" altLang="en-US" sz="1400" dirty="0"/>
          </a:p>
          <a:p>
            <a:r>
              <a:rPr lang="zh-CN" altLang="en-US" sz="1400" dirty="0"/>
              <a:t># 显示图例，位置在左上角</a:t>
            </a:r>
          </a:p>
          <a:p>
            <a:r>
              <a:rPr lang="zh-CN" altLang="en-US" sz="1400" dirty="0"/>
              <a:t>plt.legend(loc='upper left')</a:t>
            </a:r>
          </a:p>
          <a:p>
            <a:r>
              <a:rPr lang="zh-CN" altLang="en-US" sz="1400" dirty="0"/>
              <a:t>plt.show()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BE695251-EFBD-D81F-5358-E2ECE68658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118" y="1952527"/>
            <a:ext cx="4167371" cy="300111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41B2E25F-9156-B3E0-9769-8E8C41A802A6}"/>
              </a:ext>
            </a:extLst>
          </p:cNvPr>
          <p:cNvSpPr txBox="1"/>
          <p:nvPr/>
        </p:nvSpPr>
        <p:spPr>
          <a:xfrm>
            <a:off x="7245138" y="1389360"/>
            <a:ext cx="61038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运行成功后，我们将得到如下结果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：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操作步骤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04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9FAC374-FCAE-C47F-AC37-8F67EBE4E9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623654" y="2093962"/>
            <a:ext cx="3076476" cy="3076476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340779" y="1811087"/>
            <a:ext cx="3642225" cy="3642225"/>
          </a:xfrm>
          <a:prstGeom prst="ellipse">
            <a:avLst/>
          </a:prstGeom>
          <a:noFill/>
          <a:ln w="19050" cap="sq">
            <a:gradFill>
              <a:gsLst>
                <a:gs pos="2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263520" y="1733828"/>
            <a:ext cx="3796744" cy="3796744"/>
          </a:xfrm>
          <a:prstGeom prst="ellipse">
            <a:avLst/>
          </a:prstGeom>
          <a:noFill/>
          <a:ln w="19050" cap="sq">
            <a:gradFill>
              <a:gsLst>
                <a:gs pos="2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832478" y="2998749"/>
            <a:ext cx="248538" cy="248538"/>
            <a:chOff x="4832478" y="2998749"/>
            <a:chExt cx="248538" cy="248538"/>
          </a:xfrm>
        </p:grpSpPr>
        <p:sp>
          <p:nvSpPr>
            <p:cNvPr id="8" name="标题 1"/>
            <p:cNvSpPr txBox="1"/>
            <p:nvPr/>
          </p:nvSpPr>
          <p:spPr>
            <a:xfrm>
              <a:off x="4861785" y="3028056"/>
              <a:ext cx="189924" cy="189924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4832478" y="2998749"/>
              <a:ext cx="248538" cy="248538"/>
            </a:xfrm>
            <a:prstGeom prst="ellipse">
              <a:avLst/>
            </a:prstGeom>
            <a:noFill/>
            <a:ln w="28575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0" name="标题 1"/>
          <p:cNvSpPr txBox="1"/>
          <p:nvPr/>
        </p:nvSpPr>
        <p:spPr>
          <a:xfrm>
            <a:off x="5334430" y="2942985"/>
            <a:ext cx="5559992" cy="2097741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通过本项目的学习，学生将建立对数据可视化的基本理解和技能。最终具备以下技能：
1.确立对matplotlib库的理解，包括库的基本概念、核心功能以及基础语法。能够使用matplotlib库创建简单的图表，如折线图、柱状图、饼图、散点图等，理解图表的基本构建和设置。
2.掌握matplotlib库支持的多种图表类型，包括但不限于气泡图、拟合散点图、直方图、面积图等。从数据入手，能够根据不同数据的特点和目的选择合适的图表类型，确保图表能够有效地传达信息。
3.学会进行必要的数据处理和清理，以确保数据适用于图表展示。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学习目标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669486" y="1686849"/>
            <a:ext cx="10800" cy="446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606614" y="1598612"/>
            <a:ext cx="136544" cy="136544"/>
          </a:xfrm>
          <a:prstGeom prst="ellipse">
            <a:avLst/>
          </a:prstGeom>
          <a:solidFill>
            <a:schemeClr val="accent2"/>
          </a:solidFill>
          <a:ln w="508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894574" y="1598612"/>
            <a:ext cx="9624326" cy="36972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本项目的所有代码均在jupyter notebook中编写，读者需在操作前确保实验机器已正确安装好jupyter notebook。
本实验使用某公司“销售业绩表.xlsx”数据，分析数据，并对数据进行必要的数据处理和清理，选择合适的可视化图表进行展示，以探索数据背后蕴含的信息，帮助人们获取数据价值，从中体会数据可视化的作用与意义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16200000" flipH="1">
            <a:off x="4999149" y="-334851"/>
            <a:ext cx="2193701" cy="12192000"/>
          </a:xfrm>
          <a:prstGeom prst="leftBrace">
            <a:avLst>
              <a:gd name="adj1" fmla="val 38007"/>
              <a:gd name="adj2" fmla="val 13677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4000">
                <a:schemeClr val="accent1">
                  <a:lumMod val="7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项目背景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16200000">
            <a:off x="4394109" y="-1650910"/>
            <a:ext cx="4661082" cy="10934700"/>
          </a:xfrm>
          <a:custGeom>
            <a:avLst/>
            <a:gdLst>
              <a:gd name="connsiteX0" fmla="*/ 4661082 w 4661082"/>
              <a:gd name="connsiteY0" fmla="*/ 0 h 12192000"/>
              <a:gd name="connsiteX1" fmla="*/ 4661082 w 4661082"/>
              <a:gd name="connsiteY1" fmla="*/ 12192000 h 12192000"/>
              <a:gd name="connsiteX2" fmla="*/ 0 w 4661082"/>
              <a:gd name="connsiteY2" fmla="*/ 12192000 h 12192000"/>
              <a:gd name="connsiteX3" fmla="*/ 0 w 4661082"/>
              <a:gd name="connsiteY3" fmla="*/ 0 h 12192000"/>
            </a:gdLst>
            <a:ahLst/>
            <a:cxnLst/>
            <a:rect l="l" t="t" r="r" b="b"/>
            <a:pathLst>
              <a:path w="4661082" h="12192000">
                <a:moveTo>
                  <a:pt x="4661082" y="0"/>
                </a:moveTo>
                <a:lnTo>
                  <a:pt x="4661082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25400" cap="sq">
            <a:noFill/>
            <a:miter/>
          </a:ln>
          <a:effectLst>
            <a:outerShdw blurRad="203200" dist="101600" dir="5400000" algn="t" rotWithShape="0">
              <a:schemeClr val="accent1">
                <a:alpha val="24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4497619" y="1786675"/>
            <a:ext cx="5760000" cy="130857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Source Han Sans"/>
                <a:ea typeface="Source Han Sans"/>
                <a:cs typeface="Source Han Sans"/>
              </a:rPr>
              <a:t>1、导入项目所需的包</a:t>
            </a: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Source Han Sans"/>
                <a:ea typeface="Source Han Sans"/>
                <a:cs typeface="Source Han Sans"/>
              </a:rPr>
              <a:t>
2、读取数据</a:t>
            </a:r>
            <a:endParaRPr kumimoji="1"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11080758" y="-1"/>
            <a:ext cx="1111248" cy="6858001"/>
            <a:chOff x="11080758" y="-1"/>
            <a:chExt cx="1111248" cy="6858001"/>
          </a:xfrm>
        </p:grpSpPr>
        <p:sp>
          <p:nvSpPr>
            <p:cNvPr id="8" name="标题 1"/>
            <p:cNvSpPr txBox="1"/>
            <p:nvPr/>
          </p:nvSpPr>
          <p:spPr>
            <a:xfrm rot="16200000">
              <a:off x="8176344" y="2904413"/>
              <a:ext cx="6858000" cy="1049173"/>
            </a:xfrm>
            <a:custGeom>
              <a:avLst/>
              <a:gdLst>
                <a:gd name="connsiteX0" fmla="*/ 0 w 12192001"/>
                <a:gd name="connsiteY0" fmla="*/ 0 h 1034554"/>
                <a:gd name="connsiteX1" fmla="*/ 173424 w 12192001"/>
                <a:gd name="connsiteY1" fmla="*/ 41741 h 1034554"/>
                <a:gd name="connsiteX2" fmla="*/ 6105587 w 12192001"/>
                <a:gd name="connsiteY2" fmla="*/ 502935 h 1034554"/>
                <a:gd name="connsiteX3" fmla="*/ 12037750 w 12192001"/>
                <a:gd name="connsiteY3" fmla="*/ 41741 h 1034554"/>
                <a:gd name="connsiteX4" fmla="*/ 12192001 w 12192001"/>
                <a:gd name="connsiteY4" fmla="*/ 4615 h 1034554"/>
                <a:gd name="connsiteX5" fmla="*/ 12192001 w 12192001"/>
                <a:gd name="connsiteY5" fmla="*/ 1034554 h 1034554"/>
                <a:gd name="connsiteX6" fmla="*/ 0 w 12192001"/>
                <a:gd name="connsiteY6" fmla="*/ 1034554 h 1034554"/>
              </a:gdLst>
              <a:ahLst/>
              <a:cxnLst/>
              <a:rect l="l" t="t" r="r" b="b"/>
              <a:pathLst>
                <a:path w="12192001" h="1034554">
                  <a:moveTo>
                    <a:pt x="0" y="0"/>
                  </a:moveTo>
                  <a:lnTo>
                    <a:pt x="173424" y="41741"/>
                  </a:lnTo>
                  <a:cubicBezTo>
                    <a:pt x="1459040" y="319993"/>
                    <a:pt x="3636204" y="502935"/>
                    <a:pt x="6105587" y="502935"/>
                  </a:cubicBezTo>
                  <a:cubicBezTo>
                    <a:pt x="8574971" y="502935"/>
                    <a:pt x="10752134" y="319993"/>
                    <a:pt x="12037750" y="41741"/>
                  </a:cubicBezTo>
                  <a:lnTo>
                    <a:pt x="12192001" y="4615"/>
                  </a:lnTo>
                  <a:lnTo>
                    <a:pt x="12192001" y="1034554"/>
                  </a:lnTo>
                  <a:lnTo>
                    <a:pt x="0" y="1034554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sq">
              <a:noFill/>
              <a:miter/>
            </a:ln>
            <a:effectLst>
              <a:outerShdw blurRad="127000" dist="38100" dir="10800000" algn="tr" rotWithShape="0">
                <a:schemeClr val="accent1">
                  <a:lumMod val="50000"/>
                  <a:alpha val="32000"/>
                </a:schemeClr>
              </a:outerShdw>
            </a:effectLst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 rot="16200000">
              <a:off x="8238419" y="2904412"/>
              <a:ext cx="6858000" cy="1049173"/>
            </a:xfrm>
            <a:custGeom>
              <a:avLst/>
              <a:gdLst>
                <a:gd name="connsiteX0" fmla="*/ 0 w 12192001"/>
                <a:gd name="connsiteY0" fmla="*/ 0 h 1034554"/>
                <a:gd name="connsiteX1" fmla="*/ 173424 w 12192001"/>
                <a:gd name="connsiteY1" fmla="*/ 41741 h 1034554"/>
                <a:gd name="connsiteX2" fmla="*/ 6105587 w 12192001"/>
                <a:gd name="connsiteY2" fmla="*/ 502935 h 1034554"/>
                <a:gd name="connsiteX3" fmla="*/ 12037750 w 12192001"/>
                <a:gd name="connsiteY3" fmla="*/ 41741 h 1034554"/>
                <a:gd name="connsiteX4" fmla="*/ 12192001 w 12192001"/>
                <a:gd name="connsiteY4" fmla="*/ 4615 h 1034554"/>
                <a:gd name="connsiteX5" fmla="*/ 12192001 w 12192001"/>
                <a:gd name="connsiteY5" fmla="*/ 1034554 h 1034554"/>
                <a:gd name="connsiteX6" fmla="*/ 0 w 12192001"/>
                <a:gd name="connsiteY6" fmla="*/ 1034554 h 1034554"/>
              </a:gdLst>
              <a:ahLst/>
              <a:cxnLst/>
              <a:rect l="l" t="t" r="r" b="b"/>
              <a:pathLst>
                <a:path w="12192001" h="1034554">
                  <a:moveTo>
                    <a:pt x="0" y="0"/>
                  </a:moveTo>
                  <a:lnTo>
                    <a:pt x="173424" y="41741"/>
                  </a:lnTo>
                  <a:cubicBezTo>
                    <a:pt x="1459040" y="319993"/>
                    <a:pt x="3636204" y="502935"/>
                    <a:pt x="6105587" y="502935"/>
                  </a:cubicBezTo>
                  <a:cubicBezTo>
                    <a:pt x="8574971" y="502935"/>
                    <a:pt x="10752134" y="319993"/>
                    <a:pt x="12037750" y="41741"/>
                  </a:cubicBezTo>
                  <a:lnTo>
                    <a:pt x="12192001" y="4615"/>
                  </a:lnTo>
                  <a:lnTo>
                    <a:pt x="12192001" y="1034554"/>
                  </a:lnTo>
                  <a:lnTo>
                    <a:pt x="0" y="103455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>
                    <a:lumMod val="86000"/>
                  </a:schemeClr>
                </a:gs>
              </a:gsLst>
              <a:lin ang="2700000" scaled="0"/>
            </a:gradFill>
            <a:ln w="12700" cap="flat">
              <a:noFill/>
              <a:miter/>
            </a:ln>
            <a:effectLst/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0" name="标题 1"/>
          <p:cNvSpPr txBox="1"/>
          <p:nvPr/>
        </p:nvSpPr>
        <p:spPr>
          <a:xfrm>
            <a:off x="1251862" y="1421053"/>
            <a:ext cx="3030936" cy="463640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185851" y="1350839"/>
            <a:ext cx="3030936" cy="463640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1119840" y="1280625"/>
            <a:ext cx="3030936" cy="46364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053829" y="1210412"/>
            <a:ext cx="3030936" cy="4636409"/>
          </a:xfrm>
          <a:prstGeom prst="rect">
            <a:avLst/>
          </a:prstGeom>
        </p:spPr>
      </p:pic>
      <p:sp>
        <p:nvSpPr>
          <p:cNvPr id="14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项目准备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D00308D-2CF3-CB27-4BD3-D22E0B8E9C52}"/>
              </a:ext>
            </a:extLst>
          </p:cNvPr>
          <p:cNvSpPr txBox="1"/>
          <p:nvPr/>
        </p:nvSpPr>
        <p:spPr>
          <a:xfrm>
            <a:off x="4582716" y="2179353"/>
            <a:ext cx="6198122" cy="52322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import pandas as pd                           # 导入pandas模块</a:t>
            </a:r>
          </a:p>
          <a:p>
            <a:r>
              <a:rPr lang="zh-CN" altLang="en-US" sz="1400" dirty="0"/>
              <a:t>import matplotlib.pyplot as plt 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6E2328F-A230-2561-BCBE-1F080AE645A8}"/>
              </a:ext>
            </a:extLst>
          </p:cNvPr>
          <p:cNvSpPr txBox="1"/>
          <p:nvPr/>
        </p:nvSpPr>
        <p:spPr>
          <a:xfrm>
            <a:off x="4516705" y="3298246"/>
            <a:ext cx="6198122" cy="181588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从指定工作簿中获取数据</a:t>
            </a:r>
          </a:p>
          <a:p>
            <a:r>
              <a:rPr lang="zh-CN" altLang="en-US" sz="1400" dirty="0"/>
              <a:t>df = pd.read_excel('销售业绩表.xlsx')    </a:t>
            </a:r>
          </a:p>
          <a:p>
            <a:r>
              <a:rPr lang="zh-CN" altLang="en-US" sz="1400" dirty="0"/>
              <a:t># 绘制一个绘图窗口</a:t>
            </a:r>
          </a:p>
          <a:p>
            <a:r>
              <a:rPr lang="zh-CN" altLang="en-US" sz="1400" dirty="0"/>
              <a:t>figure = plt.figure()     </a:t>
            </a:r>
          </a:p>
          <a:p>
            <a:r>
              <a:rPr lang="zh-CN" altLang="en-US" sz="1400" dirty="0"/>
              <a:t># 为图表的中文文本设置默认字体，以避免中文显示乱码问题</a:t>
            </a:r>
          </a:p>
          <a:p>
            <a:r>
              <a:rPr lang="zh-CN" altLang="en-US" sz="1400" dirty="0"/>
              <a:t>plt.rcParams['font.sans-serif'] = ['SimHei'] </a:t>
            </a:r>
          </a:p>
          <a:p>
            <a:r>
              <a:rPr lang="zh-CN" altLang="en-US" sz="1400" dirty="0"/>
              <a:t># 解决坐标值为复数时无法显示负号的问题</a:t>
            </a:r>
          </a:p>
          <a:p>
            <a:r>
              <a:rPr lang="zh-CN" altLang="en-US" sz="1400" dirty="0"/>
              <a:t>plt.rcParams['axes.unicode_minus'] = False 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446104" y="3357647"/>
            <a:ext cx="7049386" cy="211593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>
              <a:lnSpc>
                <a:spcPct val="150000"/>
              </a:lnSpc>
            </a:pP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使用matplotlib绘制销售情况图，x轴为月份，Y轴为销售额，用销售人员数量指定为气泡大小。探索销售额与销售人员之间的关系</a:t>
            </a: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  <a:p>
            <a:pPr algn="l">
              <a:lnSpc>
                <a:spcPct val="150000"/>
              </a:lnSpc>
            </a:pPr>
            <a:endParaRPr kumimoji="1" lang="en-US" altLang="zh-CN" sz="1400" dirty="0">
              <a:ln w="12700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Source Han Sans"/>
              <a:ea typeface="Source Han Sans"/>
              <a:cs typeface="Source Han Sans"/>
            </a:endParaRPr>
          </a:p>
        </p:txBody>
      </p:sp>
      <p:sp>
        <p:nvSpPr>
          <p:cNvPr id="8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3、绘制气泡图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BC44648-478A-2D42-0CFD-01225DFF843A}"/>
              </a:ext>
            </a:extLst>
          </p:cNvPr>
          <p:cNvSpPr txBox="1"/>
          <p:nvPr/>
        </p:nvSpPr>
        <p:spPr>
          <a:xfrm>
            <a:off x="446104" y="2442280"/>
            <a:ext cx="7698655" cy="353943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 # 指定’月份‘列为X轴</a:t>
            </a:r>
          </a:p>
          <a:p>
            <a:r>
              <a:rPr lang="zh-CN" altLang="en-US" sz="1400" dirty="0"/>
              <a:t>x = df['月份']  </a:t>
            </a:r>
          </a:p>
          <a:p>
            <a:r>
              <a:rPr lang="zh-CN" altLang="en-US" sz="1400" dirty="0"/>
              <a:t># 指定’销售额‘列为Y轴</a:t>
            </a:r>
          </a:p>
          <a:p>
            <a:r>
              <a:rPr lang="zh-CN" altLang="en-US" sz="1400" dirty="0"/>
              <a:t>y = df['销售额']      </a:t>
            </a:r>
          </a:p>
          <a:p>
            <a:r>
              <a:rPr lang="zh-CN" altLang="en-US" sz="1400" dirty="0"/>
              <a:t># 指定’销售员人数‘列为气泡大小</a:t>
            </a:r>
          </a:p>
          <a:p>
            <a:r>
              <a:rPr lang="zh-CN" altLang="en-US" sz="1400" dirty="0"/>
              <a:t>z = df["销售员人数"]  </a:t>
            </a:r>
          </a:p>
          <a:p>
            <a:r>
              <a:rPr lang="zh-CN" altLang="en-US" sz="1400" dirty="0"/>
              <a:t># 制作气泡效果的散点图</a:t>
            </a:r>
          </a:p>
          <a:p>
            <a:r>
              <a:rPr lang="zh-CN" altLang="en-US" sz="1400" dirty="0"/>
              <a:t>plt.scatter(x, y, z, alpha=0.5, color='red',  label = '销售额')    </a:t>
            </a:r>
          </a:p>
          <a:p>
            <a:r>
              <a:rPr lang="zh-CN" altLang="en-US" sz="1400" dirty="0"/>
              <a:t># 添加并设置图例</a:t>
            </a:r>
          </a:p>
          <a:p>
            <a:r>
              <a:rPr lang="zh-CN" altLang="en-US" sz="1400" dirty="0"/>
              <a:t>plt.legend(loc = 'upper left', fontsize = 20)    </a:t>
            </a:r>
          </a:p>
          <a:p>
            <a:r>
              <a:rPr lang="zh-CN" altLang="en-US" sz="1400" dirty="0"/>
              <a:t># 添加并设置图表标题、X轴标题、Y轴标题</a:t>
            </a:r>
          </a:p>
          <a:p>
            <a:r>
              <a:rPr lang="zh-CN" altLang="en-US" sz="1400" dirty="0"/>
              <a:t>plt.title(label = '各月销售额对比图', fontdict = {'family' : 'KaiTi', 'color' : 'red', 'size' : 30}, loc = 'left')</a:t>
            </a:r>
          </a:p>
          <a:p>
            <a:r>
              <a:rPr lang="zh-CN" altLang="en-US" sz="1400" dirty="0"/>
              <a:t>plt.xlabel('月份', fontdict = {'family' : 'SimSun', 'color' : 'black', 'size' : 20}, labelpad = 20)</a:t>
            </a:r>
          </a:p>
          <a:p>
            <a:r>
              <a:rPr lang="zh-CN" altLang="en-US" sz="1400" dirty="0"/>
              <a:t>plt.ylabel('销售额', fontdict = {'family' : 'SimSun', 'color' : 'black', 'size' : 20}, labelpad = 20)</a:t>
            </a:r>
          </a:p>
          <a:p>
            <a:r>
              <a:rPr lang="zh-CN" altLang="en-US" sz="1400" dirty="0"/>
              <a:t># 直接显示图表</a:t>
            </a:r>
          </a:p>
          <a:p>
            <a:r>
              <a:rPr lang="zh-CN" altLang="en-US" sz="1400" dirty="0"/>
              <a:t>plt.show() 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D9F10C76-B7D3-15AB-CC44-6029B86A9E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759" y="2431015"/>
            <a:ext cx="3724972" cy="2785026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CD8EDAD3-272B-56E2-B151-EBD2DCDE11CF}"/>
              </a:ext>
            </a:extLst>
          </p:cNvPr>
          <p:cNvSpPr txBox="1"/>
          <p:nvPr/>
        </p:nvSpPr>
        <p:spPr>
          <a:xfrm>
            <a:off x="8508291" y="1641959"/>
            <a:ext cx="33614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运行成功后，图表效果如</a:t>
            </a:r>
            <a:r>
              <a:rPr kumimoji="1" lang="zh-CN" altLang="en-US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图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所示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：</a:t>
            </a:r>
            <a:endParaRPr kumimoji="1" lang="zh-CN" altLang="en-US" sz="1400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403852" y="5393903"/>
            <a:ext cx="5065375" cy="135967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运行成功后，图表显示效果如图所示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：</a:t>
            </a:r>
            <a:endParaRPr kumimoji="1"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5840190" y="2164752"/>
            <a:ext cx="385429" cy="88322"/>
            <a:chOff x="5840190" y="2164752"/>
            <a:chExt cx="385429" cy="88322"/>
          </a:xfrm>
        </p:grpSpPr>
        <p:sp>
          <p:nvSpPr>
            <p:cNvPr id="6" name="标题 1"/>
            <p:cNvSpPr txBox="1"/>
            <p:nvPr/>
          </p:nvSpPr>
          <p:spPr>
            <a:xfrm>
              <a:off x="6137297" y="2164752"/>
              <a:ext cx="88322" cy="8832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标题 1"/>
            <p:cNvSpPr txBox="1"/>
            <p:nvPr/>
          </p:nvSpPr>
          <p:spPr>
            <a:xfrm>
              <a:off x="5988744" y="2164752"/>
              <a:ext cx="88322" cy="8832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标题 1"/>
            <p:cNvSpPr txBox="1"/>
            <p:nvPr/>
          </p:nvSpPr>
          <p:spPr>
            <a:xfrm>
              <a:off x="5840190" y="2164752"/>
              <a:ext cx="88322" cy="8832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9" name="标题 1"/>
          <p:cNvSpPr txBox="1"/>
          <p:nvPr/>
        </p:nvSpPr>
        <p:spPr>
          <a:xfrm rot="5400000">
            <a:off x="9736121" y="4445449"/>
            <a:ext cx="3377303" cy="3377304"/>
          </a:xfrm>
          <a:custGeom>
            <a:avLst/>
            <a:gdLst>
              <a:gd name="connsiteX0" fmla="*/ 0 w 1272540"/>
              <a:gd name="connsiteY0" fmla="*/ 636270 h 1272540"/>
              <a:gd name="connsiteX1" fmla="*/ 152400 w 1272540"/>
              <a:gd name="connsiteY1" fmla="*/ 483870 h 1272540"/>
              <a:gd name="connsiteX2" fmla="*/ 483870 w 1272540"/>
              <a:gd name="connsiteY2" fmla="*/ 483870 h 1272540"/>
              <a:gd name="connsiteX3" fmla="*/ 483870 w 1272540"/>
              <a:gd name="connsiteY3" fmla="*/ 152400 h 1272540"/>
              <a:gd name="connsiteX4" fmla="*/ 636270 w 1272540"/>
              <a:gd name="connsiteY4" fmla="*/ 0 h 1272540"/>
              <a:gd name="connsiteX5" fmla="*/ 788670 w 1272540"/>
              <a:gd name="connsiteY5" fmla="*/ 152400 h 1272540"/>
              <a:gd name="connsiteX6" fmla="*/ 788670 w 1272540"/>
              <a:gd name="connsiteY6" fmla="*/ 483870 h 1272540"/>
              <a:gd name="connsiteX7" fmla="*/ 1120140 w 1272540"/>
              <a:gd name="connsiteY7" fmla="*/ 483870 h 1272540"/>
              <a:gd name="connsiteX8" fmla="*/ 1272540 w 1272540"/>
              <a:gd name="connsiteY8" fmla="*/ 636270 h 1272540"/>
              <a:gd name="connsiteX9" fmla="*/ 1120140 w 1272540"/>
              <a:gd name="connsiteY9" fmla="*/ 788670 h 1272540"/>
              <a:gd name="connsiteX10" fmla="*/ 788670 w 1272540"/>
              <a:gd name="connsiteY10" fmla="*/ 788670 h 1272540"/>
              <a:gd name="connsiteX11" fmla="*/ 788670 w 1272540"/>
              <a:gd name="connsiteY11" fmla="*/ 1120140 h 1272540"/>
              <a:gd name="connsiteX12" fmla="*/ 636270 w 1272540"/>
              <a:gd name="connsiteY12" fmla="*/ 1272540 h 1272540"/>
              <a:gd name="connsiteX13" fmla="*/ 483870 w 1272540"/>
              <a:gd name="connsiteY13" fmla="*/ 1120140 h 1272540"/>
              <a:gd name="connsiteX14" fmla="*/ 483870 w 1272540"/>
              <a:gd name="connsiteY14" fmla="*/ 788670 h 1272540"/>
              <a:gd name="connsiteX15" fmla="*/ 152400 w 1272540"/>
              <a:gd name="connsiteY15" fmla="*/ 788670 h 1272540"/>
              <a:gd name="connsiteX16" fmla="*/ 0 w 1272540"/>
              <a:gd name="connsiteY16" fmla="*/ 636270 h 1272540"/>
            </a:gdLst>
            <a:ahLst/>
            <a:cxnLst/>
            <a:rect l="l" t="t" r="r" b="b"/>
            <a:pathLst>
              <a:path w="1272540" h="1272540">
                <a:moveTo>
                  <a:pt x="0" y="636270"/>
                </a:moveTo>
                <a:cubicBezTo>
                  <a:pt x="0" y="552102"/>
                  <a:pt x="68232" y="483870"/>
                  <a:pt x="152400" y="483870"/>
                </a:cubicBezTo>
                <a:lnTo>
                  <a:pt x="483870" y="483870"/>
                </a:lnTo>
                <a:lnTo>
                  <a:pt x="483870" y="152400"/>
                </a:lnTo>
                <a:cubicBezTo>
                  <a:pt x="483870" y="68232"/>
                  <a:pt x="552102" y="0"/>
                  <a:pt x="636270" y="0"/>
                </a:cubicBezTo>
                <a:cubicBezTo>
                  <a:pt x="720438" y="0"/>
                  <a:pt x="788670" y="68232"/>
                  <a:pt x="788670" y="152400"/>
                </a:cubicBezTo>
                <a:lnTo>
                  <a:pt x="788670" y="483870"/>
                </a:lnTo>
                <a:lnTo>
                  <a:pt x="1120140" y="483870"/>
                </a:lnTo>
                <a:cubicBezTo>
                  <a:pt x="1204308" y="483870"/>
                  <a:pt x="1272540" y="552102"/>
                  <a:pt x="1272540" y="636270"/>
                </a:cubicBezTo>
                <a:cubicBezTo>
                  <a:pt x="1272540" y="720438"/>
                  <a:pt x="1204308" y="788670"/>
                  <a:pt x="1120140" y="788670"/>
                </a:cubicBezTo>
                <a:lnTo>
                  <a:pt x="788670" y="788670"/>
                </a:lnTo>
                <a:lnTo>
                  <a:pt x="788670" y="1120140"/>
                </a:lnTo>
                <a:cubicBezTo>
                  <a:pt x="788670" y="1204308"/>
                  <a:pt x="720438" y="1272540"/>
                  <a:pt x="636270" y="1272540"/>
                </a:cubicBezTo>
                <a:cubicBezTo>
                  <a:pt x="552102" y="1272540"/>
                  <a:pt x="483870" y="1204308"/>
                  <a:pt x="483870" y="1120140"/>
                </a:cubicBezTo>
                <a:lnTo>
                  <a:pt x="483870" y="788670"/>
                </a:lnTo>
                <a:lnTo>
                  <a:pt x="152400" y="788670"/>
                </a:lnTo>
                <a:cubicBezTo>
                  <a:pt x="68232" y="788670"/>
                  <a:pt x="0" y="720438"/>
                  <a:pt x="0" y="63627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24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403618" y="1864460"/>
            <a:ext cx="1000312" cy="2104466"/>
          </a:xfrm>
          <a:prstGeom prst="roundRect">
            <a:avLst>
              <a:gd name="adj" fmla="val 6452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flipH="1">
            <a:off x="8960272" y="921938"/>
            <a:ext cx="1000312" cy="2104466"/>
          </a:xfrm>
          <a:prstGeom prst="roundRect">
            <a:avLst>
              <a:gd name="adj" fmla="val 6452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9268141" y="1799841"/>
            <a:ext cx="384575" cy="348661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/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1723632" y="2742362"/>
            <a:ext cx="360284" cy="348662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4、绘制柱状图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639F7A3-55C8-90B8-B919-0048927BCC0D}"/>
              </a:ext>
            </a:extLst>
          </p:cNvPr>
          <p:cNvSpPr txBox="1"/>
          <p:nvPr/>
        </p:nvSpPr>
        <p:spPr>
          <a:xfrm>
            <a:off x="2403930" y="921938"/>
            <a:ext cx="6556342" cy="304698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# 制作柱形图，添加图例</a:t>
            </a:r>
          </a:p>
          <a:p>
            <a:r>
              <a:rPr lang="zh-CN" altLang="en-US" sz="1200" dirty="0"/>
              <a:t>plt.bar(x, y,   label = '销售额')    </a:t>
            </a:r>
          </a:p>
          <a:p>
            <a:r>
              <a:rPr lang="zh-CN" altLang="en-US" sz="1200" dirty="0"/>
              <a:t> # 添加并设置图例</a:t>
            </a:r>
          </a:p>
          <a:p>
            <a:r>
              <a:rPr lang="zh-CN" altLang="en-US" sz="1200" dirty="0"/>
              <a:t>plt.legend(loc = 'upper left', fontsize = 20)   </a:t>
            </a:r>
          </a:p>
          <a:p>
            <a:r>
              <a:rPr lang="zh-CN" altLang="en-US" sz="1200" dirty="0"/>
              <a:t> </a:t>
            </a:r>
          </a:p>
          <a:p>
            <a:r>
              <a:rPr lang="zh-CN" altLang="en-US" sz="1200" dirty="0"/>
              <a:t># 添加并设置图表标题、X轴标题、Y轴标题</a:t>
            </a:r>
          </a:p>
          <a:p>
            <a:r>
              <a:rPr lang="zh-CN" altLang="en-US" sz="1200" dirty="0"/>
              <a:t>plt.title(label = '各月销售额对比图', fontdict = {'family' : 'KaiTi', 'color' : 'red', 'size' : 30}, loc = 'left')</a:t>
            </a:r>
          </a:p>
          <a:p>
            <a:r>
              <a:rPr lang="zh-CN" altLang="en-US" sz="1200" dirty="0"/>
              <a:t>plt.xlabel('月份', fontdict = {'family' : 'SimSun', 'color' : 'black', 'size' : 20}, labelpad = 20)</a:t>
            </a:r>
          </a:p>
          <a:p>
            <a:r>
              <a:rPr lang="zh-CN" altLang="en-US" sz="1200" dirty="0"/>
              <a:t>plt.ylabel('销售额', fontdict = {'family' : 'SimSun', 'color' : 'black', 'size' : 20}, labelpad = 20)</a:t>
            </a:r>
          </a:p>
          <a:p>
            <a:r>
              <a:rPr lang="zh-CN" altLang="en-US" sz="1200" dirty="0"/>
              <a:t> </a:t>
            </a:r>
          </a:p>
          <a:p>
            <a:r>
              <a:rPr lang="zh-CN" altLang="en-US" sz="1200" dirty="0"/>
              <a:t># 添加并设置数据标签</a:t>
            </a:r>
          </a:p>
          <a:p>
            <a:r>
              <a:rPr lang="zh-CN" altLang="en-US" sz="1200" dirty="0"/>
              <a:t>for a,b in zip(x, y):</a:t>
            </a:r>
          </a:p>
          <a:p>
            <a:r>
              <a:rPr lang="zh-CN" altLang="en-US" sz="1200" dirty="0"/>
              <a:t>    plt.text(a, b, b, fontdict = {'family' : 'KaiTi', 'color' : 'red', 'size': 8})</a:t>
            </a:r>
          </a:p>
          <a:p>
            <a:r>
              <a:rPr lang="zh-CN" altLang="en-US" sz="1200" dirty="0"/>
              <a:t>    </a:t>
            </a:r>
          </a:p>
          <a:p>
            <a:r>
              <a:rPr lang="zh-CN" altLang="en-US" sz="1200" dirty="0"/>
              <a:t># 直接显示图表</a:t>
            </a:r>
          </a:p>
          <a:p>
            <a:r>
              <a:rPr lang="zh-CN" altLang="en-US" sz="1200" dirty="0"/>
              <a:t>plt.show() 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85C6FA01-677E-D52A-EB53-E584A6B351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909" y="3429000"/>
            <a:ext cx="4414884" cy="3383508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flipH="1">
            <a:off x="6979920" y="5108868"/>
            <a:ext cx="5239936" cy="1747367"/>
          </a:xfrm>
          <a:custGeom>
            <a:avLst/>
            <a:gdLst>
              <a:gd name="connsiteX0" fmla="*/ -944 w 7972010"/>
              <a:gd name="connsiteY0" fmla="*/ 178627 h 2658434"/>
              <a:gd name="connsiteX1" fmla="*/ 2048272 w 7972010"/>
              <a:gd name="connsiteY1" fmla="*/ 970679 h 2658434"/>
              <a:gd name="connsiteX2" fmla="*/ 5612511 w 7972010"/>
              <a:gd name="connsiteY2" fmla="*/ 1986707 h 2658434"/>
              <a:gd name="connsiteX3" fmla="*/ 7971066 w 7972010"/>
              <a:gd name="connsiteY3" fmla="*/ 2658192 h 2658434"/>
              <a:gd name="connsiteX4" fmla="*/ -944 w 7972010"/>
              <a:gd name="connsiteY4" fmla="*/ 2658192 h 2658434"/>
            </a:gdLst>
            <a:ahLst/>
            <a:cxnLst/>
            <a:rect l="l" t="t" r="r" b="b"/>
            <a:pathLst>
              <a:path w="7972010" h="2658434">
                <a:moveTo>
                  <a:pt x="-944" y="178627"/>
                </a:moveTo>
                <a:cubicBezTo>
                  <a:pt x="-944" y="178627"/>
                  <a:pt x="722464" y="-561942"/>
                  <a:pt x="2048272" y="970679"/>
                </a:cubicBezTo>
                <a:cubicBezTo>
                  <a:pt x="2840324" y="1900461"/>
                  <a:pt x="3459886" y="3038817"/>
                  <a:pt x="5612511" y="1986707"/>
                </a:cubicBezTo>
                <a:cubicBezTo>
                  <a:pt x="5990935" y="1797054"/>
                  <a:pt x="7420149" y="1177494"/>
                  <a:pt x="7971066" y="2658192"/>
                </a:cubicBezTo>
                <a:lnTo>
                  <a:pt x="-944" y="2658192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9000000" scaled="0"/>
          </a:gradFill>
          <a:ln w="35472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5659786" y="2588736"/>
            <a:ext cx="1720648" cy="45962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just"/>
            <a:r>
              <a:rPr kumimoji="1" lang="en-US" altLang="zh-CN" sz="1400" dirty="0" err="1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运行成功后，图表显示效果如图所示</a:t>
            </a:r>
            <a:r>
              <a:rPr kumimoji="1" lang="en-US" altLang="zh-CN" sz="1400" dirty="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：</a:t>
            </a:r>
            <a:endParaRPr kumimoji="1" lang="zh-CN" altLang="en-US" dirty="0"/>
          </a:p>
        </p:txBody>
      </p:sp>
      <p:sp>
        <p:nvSpPr>
          <p:cNvPr id="6" name="标题 1"/>
          <p:cNvSpPr txBox="1"/>
          <p:nvPr/>
        </p:nvSpPr>
        <p:spPr>
          <a:xfrm rot="19640732" flipV="1">
            <a:off x="2412270" y="4578497"/>
            <a:ext cx="649769" cy="471306"/>
          </a:xfrm>
          <a:custGeom>
            <a:avLst/>
            <a:gdLst/>
            <a:ahLst/>
            <a:cxnLst/>
            <a:rect l="l" t="t" r="r" b="b"/>
            <a:pathLst>
              <a:path w="1673569" h="1159396">
                <a:moveTo>
                  <a:pt x="238714" y="0"/>
                </a:moveTo>
                <a:lnTo>
                  <a:pt x="1358427" y="0"/>
                </a:lnTo>
                <a:cubicBezTo>
                  <a:pt x="1298580" y="183626"/>
                  <a:pt x="1302125" y="424075"/>
                  <a:pt x="1379974" y="668159"/>
                </a:cubicBezTo>
                <a:cubicBezTo>
                  <a:pt x="1444682" y="871041"/>
                  <a:pt x="1549792" y="1042153"/>
                  <a:pt x="1673569" y="1159396"/>
                </a:cubicBezTo>
                <a:lnTo>
                  <a:pt x="0" y="1159396"/>
                </a:lnTo>
                <a:cubicBezTo>
                  <a:pt x="121244" y="1027568"/>
                  <a:pt x="217761" y="835364"/>
                  <a:pt x="264199" y="611606"/>
                </a:cubicBezTo>
                <a:cubicBezTo>
                  <a:pt x="310990" y="386150"/>
                  <a:pt x="298390" y="169853"/>
                  <a:pt x="23871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400" cap="flat">
            <a:noFill/>
          </a:ln>
          <a:effectLst/>
        </p:spPr>
        <p:txBody>
          <a:bodyPr vert="horz" wrap="square" lIns="165573" tIns="82786" rIns="165573" bIns="82786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16384545" flipV="1">
            <a:off x="3171886" y="3291352"/>
            <a:ext cx="762221" cy="650697"/>
          </a:xfrm>
          <a:custGeom>
            <a:avLst/>
            <a:gdLst/>
            <a:ahLst/>
            <a:cxnLst/>
            <a:rect l="l" t="t" r="r" b="b"/>
            <a:pathLst>
              <a:path w="1673569" h="1159396">
                <a:moveTo>
                  <a:pt x="238714" y="0"/>
                </a:moveTo>
                <a:lnTo>
                  <a:pt x="1358427" y="0"/>
                </a:lnTo>
                <a:cubicBezTo>
                  <a:pt x="1298580" y="183626"/>
                  <a:pt x="1302125" y="424075"/>
                  <a:pt x="1379974" y="668159"/>
                </a:cubicBezTo>
                <a:cubicBezTo>
                  <a:pt x="1444682" y="871041"/>
                  <a:pt x="1549792" y="1042153"/>
                  <a:pt x="1673569" y="1159396"/>
                </a:cubicBezTo>
                <a:lnTo>
                  <a:pt x="0" y="1159396"/>
                </a:lnTo>
                <a:cubicBezTo>
                  <a:pt x="121244" y="1027568"/>
                  <a:pt x="217761" y="835364"/>
                  <a:pt x="264199" y="611606"/>
                </a:cubicBezTo>
                <a:cubicBezTo>
                  <a:pt x="310990" y="386150"/>
                  <a:pt x="298390" y="169853"/>
                  <a:pt x="23871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400" cap="flat">
            <a:noFill/>
          </a:ln>
          <a:effectLst/>
        </p:spPr>
        <p:txBody>
          <a:bodyPr vert="horz" wrap="square" lIns="165573" tIns="82786" rIns="165573" bIns="82786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13340602" flipV="1">
            <a:off x="2645422" y="2121267"/>
            <a:ext cx="840497" cy="578016"/>
          </a:xfrm>
          <a:custGeom>
            <a:avLst/>
            <a:gdLst/>
            <a:ahLst/>
            <a:cxnLst/>
            <a:rect l="l" t="t" r="r" b="b"/>
            <a:pathLst>
              <a:path w="1673569" h="1159396">
                <a:moveTo>
                  <a:pt x="238714" y="0"/>
                </a:moveTo>
                <a:lnTo>
                  <a:pt x="1358427" y="0"/>
                </a:lnTo>
                <a:cubicBezTo>
                  <a:pt x="1298580" y="183626"/>
                  <a:pt x="1302125" y="424075"/>
                  <a:pt x="1379974" y="668159"/>
                </a:cubicBezTo>
                <a:cubicBezTo>
                  <a:pt x="1444682" y="871041"/>
                  <a:pt x="1549792" y="1042153"/>
                  <a:pt x="1673569" y="1159396"/>
                </a:cubicBezTo>
                <a:lnTo>
                  <a:pt x="0" y="1159396"/>
                </a:lnTo>
                <a:cubicBezTo>
                  <a:pt x="121244" y="1027568"/>
                  <a:pt x="217761" y="835364"/>
                  <a:pt x="264199" y="611606"/>
                </a:cubicBezTo>
                <a:cubicBezTo>
                  <a:pt x="310990" y="386150"/>
                  <a:pt x="298390" y="169853"/>
                  <a:pt x="238714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400" cap="flat">
            <a:noFill/>
          </a:ln>
          <a:effectLst/>
        </p:spPr>
        <p:txBody>
          <a:bodyPr vert="horz" wrap="square" lIns="165573" tIns="82786" rIns="165573" bIns="82786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10800000" flipV="1">
            <a:off x="660400" y="2202732"/>
            <a:ext cx="2672516" cy="267671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 cap="sq">
            <a:noFill/>
            <a:miter/>
          </a:ln>
          <a:effectLst/>
        </p:spPr>
        <p:txBody>
          <a:bodyPr vert="horz" wrap="square" lIns="124201" tIns="62101" rIns="124201" bIns="62101" rtlCol="0" anchor="t"/>
          <a:lstStyle/>
          <a:p>
            <a:pPr algn="l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10800000" flipV="1">
            <a:off x="3001332" y="1122612"/>
            <a:ext cx="1357587" cy="135972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" cap="flat">
            <a:noFill/>
          </a:ln>
          <a:effectLst/>
        </p:spPr>
        <p:txBody>
          <a:bodyPr vert="horz" wrap="square" lIns="165573" tIns="82786" rIns="165573" bIns="82786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10800000" flipV="1">
            <a:off x="3751736" y="2836785"/>
            <a:ext cx="1697682" cy="169374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" cap="flat">
            <a:noFill/>
          </a:ln>
          <a:effectLst/>
        </p:spPr>
        <p:txBody>
          <a:bodyPr vert="horz" wrap="square" lIns="165573" tIns="82786" rIns="165573" bIns="82786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10800000" flipV="1">
            <a:off x="2546858" y="4879447"/>
            <a:ext cx="1000493" cy="99739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" cap="flat">
            <a:noFill/>
          </a:ln>
          <a:effectLst/>
        </p:spPr>
        <p:txBody>
          <a:bodyPr vert="horz" wrap="square" lIns="165573" tIns="82786" rIns="165573" bIns="82786"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752272" y="2328153"/>
            <a:ext cx="2449354" cy="244935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3074815" y="1190345"/>
            <a:ext cx="1199750" cy="11997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alphaModFix/>
          </a:blip>
          <a:srcRect/>
          <a:stretch>
            <a:fillRect/>
          </a:stretch>
        </p:blipFill>
        <p:spPr>
          <a:xfrm>
            <a:off x="3851605" y="2951549"/>
            <a:ext cx="1488896" cy="148889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alphaModFix/>
          </a:blip>
          <a:srcRect/>
          <a:stretch>
            <a:fillRect/>
          </a:stretch>
        </p:blipFill>
        <p:spPr>
          <a:xfrm>
            <a:off x="2646418" y="4977457"/>
            <a:ext cx="801372" cy="801372"/>
          </a:xfrm>
          <a:prstGeom prst="rect">
            <a:avLst/>
          </a:prstGeom>
        </p:spPr>
      </p:pic>
      <p:sp>
        <p:nvSpPr>
          <p:cNvPr id="17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5、绘制面积图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72C479A-C5CC-C5FF-862A-AAD043117E36}"/>
              </a:ext>
            </a:extLst>
          </p:cNvPr>
          <p:cNvSpPr txBox="1"/>
          <p:nvPr/>
        </p:nvSpPr>
        <p:spPr>
          <a:xfrm>
            <a:off x="5661299" y="991299"/>
            <a:ext cx="6113282" cy="2677656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制作面积图</a:t>
            </a:r>
          </a:p>
          <a:p>
            <a:r>
              <a:rPr lang="zh-CN" altLang="en-US" sz="1400" dirty="0"/>
              <a:t>plt.stackplot(x, y )    </a:t>
            </a:r>
          </a:p>
          <a:p>
            <a:r>
              <a:rPr lang="zh-CN" altLang="en-US" sz="1400" dirty="0"/>
              <a:t> </a:t>
            </a:r>
          </a:p>
          <a:p>
            <a:r>
              <a:rPr lang="zh-CN" altLang="en-US" sz="1400" dirty="0"/>
              <a:t># 添加并设置图表标题、X轴标题、Y轴标题</a:t>
            </a:r>
          </a:p>
          <a:p>
            <a:r>
              <a:rPr lang="zh-CN" altLang="en-US" sz="1400" dirty="0"/>
              <a:t>plt.title(label = '各月销售额对比图', fontdict = {'family' : 'KaiTi', 'color' : 'red', 'size' : 30}, loc = 'left')</a:t>
            </a:r>
          </a:p>
          <a:p>
            <a:r>
              <a:rPr lang="zh-CN" altLang="en-US" sz="1400" dirty="0"/>
              <a:t>plt.xlabel('月份', fontdict = {'family' : 'SimSun', 'color' : 'black', 'size' : 20}, labelpad = 20)</a:t>
            </a:r>
          </a:p>
          <a:p>
            <a:r>
              <a:rPr lang="zh-CN" altLang="en-US" sz="1400" dirty="0"/>
              <a:t>plt.ylabel('销售额', fontdict = {'family' : 'SimSun', 'color' : 'black', 'size' : 20}, labelpad = 20)</a:t>
            </a:r>
          </a:p>
          <a:p>
            <a:r>
              <a:rPr lang="zh-CN" altLang="en-US" sz="1400" dirty="0"/>
              <a:t># 直接显示图表</a:t>
            </a:r>
          </a:p>
          <a:p>
            <a:r>
              <a:rPr lang="zh-CN" altLang="en-US" sz="1400" dirty="0"/>
              <a:t>plt.show() 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A4B56A34-3054-B38C-6EA8-EBBD9A1297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963" y="3248517"/>
            <a:ext cx="4755135" cy="3597229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0341096" y="5341677"/>
            <a:ext cx="711153" cy="711150"/>
          </a:xfrm>
          <a:prstGeom prst="ellipse">
            <a:avLst/>
          </a:prstGeom>
          <a:noFill/>
          <a:ln w="190500" cap="rnd">
            <a:solidFill>
              <a:schemeClr val="accent2"/>
            </a:solidFill>
            <a:round/>
            <a:headEnd/>
            <a:tailEnd/>
          </a:ln>
          <a:effectLst>
            <a:outerShdw blurRad="254000" dist="127000" algn="ctr" rotWithShape="0">
              <a:schemeClr val="accent2">
                <a:alpha val="3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7837162" y="1376981"/>
            <a:ext cx="3314748" cy="144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运行成功后，图表显示效果如下图所示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：</a:t>
            </a:r>
            <a:endParaRPr kumimoji="1" lang="zh-CN" altLang="en-US" dirty="0"/>
          </a:p>
        </p:txBody>
      </p:sp>
      <p:sp>
        <p:nvSpPr>
          <p:cNvPr id="10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6、绘制折线图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9AA1B11-1F62-779E-6418-3D05E8D3723C}"/>
              </a:ext>
            </a:extLst>
          </p:cNvPr>
          <p:cNvSpPr txBox="1"/>
          <p:nvPr/>
        </p:nvSpPr>
        <p:spPr>
          <a:xfrm>
            <a:off x="866656" y="1271614"/>
            <a:ext cx="6103854" cy="4616648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# 使用 plot 函数绘制曲线，设置线宽为3，线型为实线</a:t>
            </a:r>
          </a:p>
          <a:p>
            <a:r>
              <a:rPr lang="zh-CN" altLang="en-US" sz="1400" dirty="0"/>
              <a:t>plt.plot(x, y,linewidth = 3, linestyle = 'solid')</a:t>
            </a:r>
          </a:p>
          <a:p>
            <a:r>
              <a:rPr lang="zh-CN" altLang="en-US" sz="1400" dirty="0"/>
              <a:t># 添加网格线</a:t>
            </a:r>
          </a:p>
          <a:p>
            <a:r>
              <a:rPr lang="zh-CN" altLang="en-US" sz="1400" dirty="0"/>
              <a:t>plt.grid(b = True, axis = 'y', color = 'red', linestyle = 'dashed', linewidth = 1)   </a:t>
            </a:r>
          </a:p>
          <a:p>
            <a:r>
              <a:rPr lang="zh-CN" altLang="en-US" sz="1400" dirty="0"/>
              <a:t># 设置Y轴的取值范围</a:t>
            </a:r>
          </a:p>
          <a:p>
            <a:r>
              <a:rPr lang="zh-CN" altLang="en-US" sz="1400" dirty="0"/>
              <a:t>plt.ylim(0, 1200000)     </a:t>
            </a:r>
          </a:p>
          <a:p>
            <a:r>
              <a:rPr lang="zh-CN" altLang="en-US" sz="1400" dirty="0"/>
              <a:t> </a:t>
            </a:r>
          </a:p>
          <a:p>
            <a:r>
              <a:rPr lang="zh-CN" altLang="en-US" sz="1400" dirty="0"/>
              <a:t># 添加并设置图表标题、X轴标题、Y轴标题</a:t>
            </a:r>
          </a:p>
          <a:p>
            <a:r>
              <a:rPr lang="zh-CN" altLang="en-US" sz="1400" dirty="0"/>
              <a:t>plt.title(label = '各月销售额对比图', fontdict = {'family' : 'KaiTi', 'color' : 'black', 'size' : 30}, loc = 'center')</a:t>
            </a:r>
          </a:p>
          <a:p>
            <a:r>
              <a:rPr lang="zh-CN" altLang="en-US" sz="1400" dirty="0"/>
              <a:t>plt.xlabel('月份', fontdict = {'family' : 'SimSun', 'color' : 'black', 'size' : 20}, labelpad = 20)</a:t>
            </a:r>
          </a:p>
          <a:p>
            <a:r>
              <a:rPr lang="zh-CN" altLang="en-US" sz="1400" dirty="0"/>
              <a:t>plt.ylabel('销售额', fontdict = {'family' : 'SimSun', 'color' : 'black', 'size' : 20}, labelpad = 20)</a:t>
            </a:r>
          </a:p>
          <a:p>
            <a:r>
              <a:rPr lang="zh-CN" altLang="en-US" sz="1400" dirty="0"/>
              <a:t> </a:t>
            </a:r>
          </a:p>
          <a:p>
            <a:r>
              <a:rPr lang="zh-CN" altLang="en-US" sz="1400" dirty="0"/>
              <a:t># 添加并设置数据标签</a:t>
            </a:r>
          </a:p>
          <a:p>
            <a:r>
              <a:rPr lang="zh-CN" altLang="en-US" sz="1400" dirty="0"/>
              <a:t>for a,b in zip(x, y):</a:t>
            </a:r>
          </a:p>
          <a:p>
            <a:r>
              <a:rPr lang="zh-CN" altLang="en-US" sz="1400" dirty="0"/>
              <a:t>    plt.text(a, b, b, fontdict = {'family' : 'KaiTi', 'color' : 'red', 'size': 8})</a:t>
            </a:r>
          </a:p>
          <a:p>
            <a:endParaRPr lang="zh-CN" altLang="en-US" sz="1400" dirty="0"/>
          </a:p>
          <a:p>
            <a:r>
              <a:rPr lang="zh-CN" altLang="en-US" sz="1400" dirty="0"/>
              <a:t># 显示绘制的图表</a:t>
            </a:r>
          </a:p>
          <a:p>
            <a:r>
              <a:rPr lang="zh-CN" altLang="en-US" sz="1400" dirty="0"/>
              <a:t>plt.show() 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78C6F6C-8563-0876-FE75-B455F51BE9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190" y="2361918"/>
            <a:ext cx="3761154" cy="2798006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项目总结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05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CB2AC94-89BD-C52F-5DDF-4F981A25AF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1800000">
            <a:off x="1886592" y="2262130"/>
            <a:ext cx="6071690" cy="5314804"/>
          </a:xfrm>
          <a:custGeom>
            <a:avLst/>
            <a:gdLst>
              <a:gd name="connsiteX0" fmla="*/ 540465 w 3772447"/>
              <a:gd name="connsiteY0" fmla="*/ 0 h 2778256"/>
              <a:gd name="connsiteX1" fmla="*/ 3726786 w 3772447"/>
              <a:gd name="connsiteY1" fmla="*/ 62639 h 2778256"/>
              <a:gd name="connsiteX2" fmla="*/ 3772447 w 3772447"/>
              <a:gd name="connsiteY2" fmla="*/ 2778256 h 2778256"/>
              <a:gd name="connsiteX3" fmla="*/ 0 w 3772447"/>
              <a:gd name="connsiteY3" fmla="*/ 2778256 h 2778256"/>
              <a:gd name="connsiteX4" fmla="*/ 540465 w 3772447"/>
              <a:gd name="connsiteY4" fmla="*/ 0 h 2778256"/>
            </a:gdLst>
            <a:ahLst/>
            <a:cxnLst/>
            <a:rect l="l" t="t" r="r" b="b"/>
            <a:pathLst>
              <a:path w="3772447" h="2778256">
                <a:moveTo>
                  <a:pt x="540465" y="0"/>
                </a:moveTo>
                <a:lnTo>
                  <a:pt x="3726786" y="62639"/>
                </a:lnTo>
                <a:lnTo>
                  <a:pt x="3772447" y="2778256"/>
                </a:lnTo>
                <a:lnTo>
                  <a:pt x="0" y="2778256"/>
                </a:lnTo>
                <a:lnTo>
                  <a:pt x="540465" y="0"/>
                </a:lnTo>
                <a:close/>
              </a:path>
            </a:pathLst>
          </a:custGeom>
          <a:gradFill>
            <a:gsLst>
              <a:gs pos="6000">
                <a:schemeClr val="accent1">
                  <a:lumMod val="20000"/>
                  <a:lumOff val="80000"/>
                </a:schemeClr>
              </a:gs>
              <a:gs pos="60000">
                <a:schemeClr val="bg1"/>
              </a:gs>
            </a:gsLst>
            <a:lin ang="6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64610" y="1503664"/>
            <a:ext cx="3415326" cy="4174287"/>
          </a:xfrm>
          <a:prstGeom prst="round2DiagRect">
            <a:avLst/>
          </a:prstGeom>
          <a:solidFill>
            <a:schemeClr val="bg1"/>
          </a:solidFill>
          <a:ln w="9525" cap="flat">
            <a:noFill/>
            <a:miter/>
          </a:ln>
          <a:effectLst>
            <a:outerShdw blurRad="508000" dist="127000" dir="2700000" algn="tl" rotWithShape="0">
              <a:schemeClr val="accent1"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5193928" y="2114761"/>
            <a:ext cx="720000" cy="72000"/>
          </a:xfrm>
          <a:prstGeom prst="rect">
            <a:avLst/>
          </a:prstGeom>
          <a:gradFill>
            <a:gsLst>
              <a:gs pos="600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0"/>
          </a:gradFill>
          <a:ln w="9525" cap="flat">
            <a:noFill/>
            <a:miter/>
          </a:ln>
          <a:effectLst/>
        </p:spPr>
        <p:txBody>
          <a:bodyPr vert="horz" wrap="square" lIns="91440" tIns="45720" rIns="91440" bIns="45720" rtlCol="0" anchor="t"/>
          <a:lstStyle/>
          <a:p>
            <a:pPr algn="l"/>
            <a:endParaRPr kumimoji="1"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160273" y="1700807"/>
            <a:ext cx="3024000" cy="3780000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5193928" y="2472856"/>
            <a:ext cx="6324972" cy="320509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​      本项目通过使用matplotlib库绘制交互式基础图形，包括柱状图、面积图、散点图、折线图等，并对它们的绘制方法、特点以及配置方法进行讲解。在项目中，通过实践练习，提高学生使用Matplotlib进行基本图表可视化操作的熟练度，掌握Matplotlib绘制图表的一般性的流程，养成规范绘图的习惯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项目总结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作业练习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06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B5A45F7-68B6-FE2B-0712-918747141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10800000">
            <a:off x="1163752" y="2236436"/>
            <a:ext cx="1956947" cy="1956947"/>
          </a:xfrm>
          <a:prstGeom prst="teardrop">
            <a:avLst/>
          </a:prstGeom>
          <a:solidFill>
            <a:schemeClr val="accent2">
              <a:lumMod val="20000"/>
              <a:lumOff val="80000"/>
            </a:schemeClr>
          </a:solidFill>
          <a:ln w="12700" cap="sq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50000"/>
              </a:lnSpc>
            </a:pP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10800000">
            <a:off x="1407346" y="2480029"/>
            <a:ext cx="1469760" cy="1469760"/>
          </a:xfrm>
          <a:prstGeom prst="teardrop">
            <a:avLst/>
          </a:prstGeom>
          <a:solidFill>
            <a:schemeClr val="accent2">
              <a:lumMod val="20000"/>
              <a:lumOff val="80000"/>
            </a:schemeClr>
          </a:solidFill>
          <a:ln w="12700" cap="sq">
            <a:noFill/>
            <a:miter/>
          </a:ln>
          <a:effectLst>
            <a:outerShdw blurRad="406400" dist="38100" dir="10800000" sx="106000" sy="106000" algn="r" rotWithShape="0">
              <a:schemeClr val="bg1"/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50000"/>
              </a:lnSpc>
            </a:pP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10800000">
            <a:off x="1407346" y="2480029"/>
            <a:ext cx="1469760" cy="1469760"/>
          </a:xfrm>
          <a:prstGeom prst="teardrop">
            <a:avLst/>
          </a:prstGeom>
          <a:solidFill>
            <a:schemeClr val="accent2">
              <a:lumMod val="20000"/>
              <a:lumOff val="80000"/>
            </a:schemeClr>
          </a:solidFill>
          <a:ln w="12700" cap="sq">
            <a:noFill/>
            <a:miter/>
          </a:ln>
          <a:effectLst>
            <a:outerShdw blurRad="228600" dist="304800" dir="2700000" sx="88000" sy="88000" algn="tl" rotWithShape="0">
              <a:schemeClr val="accent2">
                <a:lumMod val="60000"/>
                <a:lumOff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50000"/>
              </a:lnSpc>
            </a:pP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10800000">
            <a:off x="1542992" y="2615675"/>
            <a:ext cx="1198468" cy="1198468"/>
          </a:xfrm>
          <a:prstGeom prst="teardrop">
            <a:avLst/>
          </a:prstGeom>
          <a:noFill/>
          <a:ln w="12700" cap="sq">
            <a:solidFill>
              <a:schemeClr val="accent2"/>
            </a:solidFill>
            <a:miter/>
          </a:ln>
          <a:effectLst>
            <a:outerShdw blurRad="431800" dist="304800" dir="2700000" sx="97000" sy="97000" algn="tl" rotWithShape="0">
              <a:schemeClr val="accent3">
                <a:lumMod val="60000"/>
                <a:lumOff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>
              <a:lnSpc>
                <a:spcPct val="150000"/>
              </a:lnSpc>
            </a:pP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flipH="1" flipV="1">
            <a:off x="1862850" y="2944548"/>
            <a:ext cx="558749" cy="540723"/>
          </a:xfrm>
          <a:custGeom>
            <a:avLst/>
            <a:gdLst>
              <a:gd name="connsiteX0" fmla="*/ 311954 w 744004"/>
              <a:gd name="connsiteY0" fmla="*/ 337123 h 720001"/>
              <a:gd name="connsiteX1" fmla="*/ 168770 w 744004"/>
              <a:gd name="connsiteY1" fmla="*/ 337123 h 720001"/>
              <a:gd name="connsiteX2" fmla="*/ 49673 w 744004"/>
              <a:gd name="connsiteY2" fmla="*/ 287618 h 720001"/>
              <a:gd name="connsiteX3" fmla="*/ 167 w 744004"/>
              <a:gd name="connsiteY3" fmla="*/ 168520 h 720001"/>
              <a:gd name="connsiteX4" fmla="*/ 49590 w 744004"/>
              <a:gd name="connsiteY4" fmla="*/ 49507 h 720001"/>
              <a:gd name="connsiteX5" fmla="*/ 168687 w 744004"/>
              <a:gd name="connsiteY5" fmla="*/ 0 h 720001"/>
              <a:gd name="connsiteX6" fmla="*/ 287784 w 744004"/>
              <a:gd name="connsiteY6" fmla="*/ 49507 h 720001"/>
              <a:gd name="connsiteX7" fmla="*/ 337290 w 744004"/>
              <a:gd name="connsiteY7" fmla="*/ 168604 h 720001"/>
              <a:gd name="connsiteX8" fmla="*/ 337290 w 744004"/>
              <a:gd name="connsiteY8" fmla="*/ 311787 h 720001"/>
              <a:gd name="connsiteX9" fmla="*/ 311954 w 744004"/>
              <a:gd name="connsiteY9" fmla="*/ 337123 h 720001"/>
              <a:gd name="connsiteX10" fmla="*/ 575401 w 744004"/>
              <a:gd name="connsiteY10" fmla="*/ 337207 h 720001"/>
              <a:gd name="connsiteX11" fmla="*/ 432218 w 744004"/>
              <a:gd name="connsiteY11" fmla="*/ 337207 h 720001"/>
              <a:gd name="connsiteX12" fmla="*/ 406882 w 744004"/>
              <a:gd name="connsiteY12" fmla="*/ 311870 h 720001"/>
              <a:gd name="connsiteX13" fmla="*/ 406882 w 744004"/>
              <a:gd name="connsiteY13" fmla="*/ 168687 h 720001"/>
              <a:gd name="connsiteX14" fmla="*/ 456387 w 744004"/>
              <a:gd name="connsiteY14" fmla="*/ 49590 h 720001"/>
              <a:gd name="connsiteX15" fmla="*/ 575401 w 744004"/>
              <a:gd name="connsiteY15" fmla="*/ 0 h 720001"/>
              <a:gd name="connsiteX16" fmla="*/ 694498 w 744004"/>
              <a:gd name="connsiteY16" fmla="*/ 49507 h 720001"/>
              <a:gd name="connsiteX17" fmla="*/ 744004 w 744004"/>
              <a:gd name="connsiteY17" fmla="*/ 168604 h 720001"/>
              <a:gd name="connsiteX18" fmla="*/ 694498 w 744004"/>
              <a:gd name="connsiteY18" fmla="*/ 287701 h 720001"/>
              <a:gd name="connsiteX19" fmla="*/ 575401 w 744004"/>
              <a:gd name="connsiteY19" fmla="*/ 337207 h 720001"/>
              <a:gd name="connsiteX20" fmla="*/ 168604 w 744004"/>
              <a:gd name="connsiteY20" fmla="*/ 720001 h 720001"/>
              <a:gd name="connsiteX21" fmla="*/ 49507 w 744004"/>
              <a:gd name="connsiteY21" fmla="*/ 670495 h 720001"/>
              <a:gd name="connsiteX22" fmla="*/ 0 w 744004"/>
              <a:gd name="connsiteY22" fmla="*/ 551398 h 720001"/>
              <a:gd name="connsiteX23" fmla="*/ 49507 w 744004"/>
              <a:gd name="connsiteY23" fmla="*/ 432301 h 720001"/>
              <a:gd name="connsiteX24" fmla="*/ 168687 w 744004"/>
              <a:gd name="connsiteY24" fmla="*/ 382879 h 720001"/>
              <a:gd name="connsiteX25" fmla="*/ 311871 w 744004"/>
              <a:gd name="connsiteY25" fmla="*/ 382879 h 720001"/>
              <a:gd name="connsiteX26" fmla="*/ 337207 w 744004"/>
              <a:gd name="connsiteY26" fmla="*/ 408215 h 720001"/>
              <a:gd name="connsiteX27" fmla="*/ 337207 w 744004"/>
              <a:gd name="connsiteY27" fmla="*/ 551398 h 720001"/>
              <a:gd name="connsiteX28" fmla="*/ 287701 w 744004"/>
              <a:gd name="connsiteY28" fmla="*/ 670495 h 720001"/>
              <a:gd name="connsiteX29" fmla="*/ 168604 w 744004"/>
              <a:gd name="connsiteY29" fmla="*/ 720001 h 720001"/>
              <a:gd name="connsiteX30" fmla="*/ 575401 w 744004"/>
              <a:gd name="connsiteY30" fmla="*/ 720001 h 720001"/>
              <a:gd name="connsiteX31" fmla="*/ 456304 w 744004"/>
              <a:gd name="connsiteY31" fmla="*/ 670495 h 720001"/>
              <a:gd name="connsiteX32" fmla="*/ 406798 w 744004"/>
              <a:gd name="connsiteY32" fmla="*/ 551398 h 720001"/>
              <a:gd name="connsiteX33" fmla="*/ 406798 w 744004"/>
              <a:gd name="connsiteY33" fmla="*/ 408215 h 720001"/>
              <a:gd name="connsiteX34" fmla="*/ 432218 w 744004"/>
              <a:gd name="connsiteY34" fmla="*/ 382879 h 720001"/>
              <a:gd name="connsiteX35" fmla="*/ 575401 w 744004"/>
              <a:gd name="connsiteY35" fmla="*/ 382879 h 720001"/>
              <a:gd name="connsiteX36" fmla="*/ 694498 w 744004"/>
              <a:gd name="connsiteY36" fmla="*/ 432385 h 720001"/>
              <a:gd name="connsiteX37" fmla="*/ 744004 w 744004"/>
              <a:gd name="connsiteY37" fmla="*/ 551398 h 720001"/>
              <a:gd name="connsiteX38" fmla="*/ 694498 w 744004"/>
              <a:gd name="connsiteY38" fmla="*/ 670495 h 720001"/>
              <a:gd name="connsiteX39" fmla="*/ 575401 w 744004"/>
              <a:gd name="connsiteY39" fmla="*/ 720001 h 720001"/>
            </a:gdLst>
            <a:ahLst/>
            <a:cxnLst/>
            <a:rect l="l" t="t" r="r" b="b"/>
            <a:pathLst>
              <a:path w="744004" h="720001">
                <a:moveTo>
                  <a:pt x="311954" y="337123"/>
                </a:moveTo>
                <a:lnTo>
                  <a:pt x="168770" y="337123"/>
                </a:lnTo>
                <a:cubicBezTo>
                  <a:pt x="123932" y="337123"/>
                  <a:pt x="81594" y="319538"/>
                  <a:pt x="49673" y="287618"/>
                </a:cubicBezTo>
                <a:cubicBezTo>
                  <a:pt x="17753" y="255697"/>
                  <a:pt x="167" y="213442"/>
                  <a:pt x="167" y="168520"/>
                </a:cubicBezTo>
                <a:cubicBezTo>
                  <a:pt x="167" y="123598"/>
                  <a:pt x="17669" y="81427"/>
                  <a:pt x="49590" y="49507"/>
                </a:cubicBezTo>
                <a:cubicBezTo>
                  <a:pt x="81510" y="17586"/>
                  <a:pt x="123848" y="0"/>
                  <a:pt x="168687" y="0"/>
                </a:cubicBezTo>
                <a:cubicBezTo>
                  <a:pt x="213526" y="0"/>
                  <a:pt x="255864" y="17586"/>
                  <a:pt x="287784" y="49507"/>
                </a:cubicBezTo>
                <a:cubicBezTo>
                  <a:pt x="319705" y="81427"/>
                  <a:pt x="337290" y="123682"/>
                  <a:pt x="337290" y="168604"/>
                </a:cubicBezTo>
                <a:lnTo>
                  <a:pt x="337290" y="311787"/>
                </a:lnTo>
                <a:cubicBezTo>
                  <a:pt x="337290" y="325789"/>
                  <a:pt x="325956" y="337123"/>
                  <a:pt x="311954" y="337123"/>
                </a:cubicBezTo>
                <a:close/>
                <a:moveTo>
                  <a:pt x="575401" y="337207"/>
                </a:moveTo>
                <a:lnTo>
                  <a:pt x="432218" y="337207"/>
                </a:lnTo>
                <a:cubicBezTo>
                  <a:pt x="418216" y="337207"/>
                  <a:pt x="406882" y="325872"/>
                  <a:pt x="406882" y="311870"/>
                </a:cubicBezTo>
                <a:lnTo>
                  <a:pt x="406882" y="168687"/>
                </a:lnTo>
                <a:cubicBezTo>
                  <a:pt x="406882" y="123849"/>
                  <a:pt x="424467" y="81510"/>
                  <a:pt x="456387" y="49590"/>
                </a:cubicBezTo>
                <a:cubicBezTo>
                  <a:pt x="488308" y="17669"/>
                  <a:pt x="530563" y="0"/>
                  <a:pt x="575401" y="0"/>
                </a:cubicBezTo>
                <a:cubicBezTo>
                  <a:pt x="620240" y="0"/>
                  <a:pt x="662578" y="17586"/>
                  <a:pt x="694498" y="49507"/>
                </a:cubicBezTo>
                <a:cubicBezTo>
                  <a:pt x="726419" y="81427"/>
                  <a:pt x="744004" y="123765"/>
                  <a:pt x="744004" y="168604"/>
                </a:cubicBezTo>
                <a:cubicBezTo>
                  <a:pt x="744004" y="213442"/>
                  <a:pt x="726419" y="255780"/>
                  <a:pt x="694498" y="287701"/>
                </a:cubicBezTo>
                <a:cubicBezTo>
                  <a:pt x="662578" y="319621"/>
                  <a:pt x="620323" y="337207"/>
                  <a:pt x="575401" y="337207"/>
                </a:cubicBezTo>
                <a:close/>
                <a:moveTo>
                  <a:pt x="168604" y="720001"/>
                </a:moveTo>
                <a:cubicBezTo>
                  <a:pt x="123682" y="720001"/>
                  <a:pt x="81427" y="702416"/>
                  <a:pt x="49507" y="670495"/>
                </a:cubicBezTo>
                <a:cubicBezTo>
                  <a:pt x="17586" y="638575"/>
                  <a:pt x="0" y="596320"/>
                  <a:pt x="0" y="551398"/>
                </a:cubicBezTo>
                <a:cubicBezTo>
                  <a:pt x="0" y="506476"/>
                  <a:pt x="17586" y="464221"/>
                  <a:pt x="49507" y="432301"/>
                </a:cubicBezTo>
                <a:cubicBezTo>
                  <a:pt x="81510" y="400464"/>
                  <a:pt x="123848" y="382879"/>
                  <a:pt x="168687" y="382879"/>
                </a:cubicBezTo>
                <a:lnTo>
                  <a:pt x="311871" y="382879"/>
                </a:lnTo>
                <a:cubicBezTo>
                  <a:pt x="325872" y="382879"/>
                  <a:pt x="337207" y="394297"/>
                  <a:pt x="337207" y="408215"/>
                </a:cubicBezTo>
                <a:lnTo>
                  <a:pt x="337207" y="551398"/>
                </a:lnTo>
                <a:cubicBezTo>
                  <a:pt x="337207" y="596237"/>
                  <a:pt x="319621" y="638575"/>
                  <a:pt x="287701" y="670495"/>
                </a:cubicBezTo>
                <a:cubicBezTo>
                  <a:pt x="255781" y="702416"/>
                  <a:pt x="213526" y="720001"/>
                  <a:pt x="168604" y="720001"/>
                </a:cubicBezTo>
                <a:close/>
                <a:moveTo>
                  <a:pt x="575401" y="720001"/>
                </a:moveTo>
                <a:cubicBezTo>
                  <a:pt x="530563" y="720001"/>
                  <a:pt x="488224" y="702416"/>
                  <a:pt x="456304" y="670495"/>
                </a:cubicBezTo>
                <a:cubicBezTo>
                  <a:pt x="424383" y="638575"/>
                  <a:pt x="406798" y="596320"/>
                  <a:pt x="406798" y="551398"/>
                </a:cubicBezTo>
                <a:lnTo>
                  <a:pt x="406798" y="408215"/>
                </a:lnTo>
                <a:cubicBezTo>
                  <a:pt x="406882" y="394213"/>
                  <a:pt x="418216" y="382879"/>
                  <a:pt x="432218" y="382879"/>
                </a:cubicBezTo>
                <a:lnTo>
                  <a:pt x="575401" y="382879"/>
                </a:lnTo>
                <a:cubicBezTo>
                  <a:pt x="620240" y="382879"/>
                  <a:pt x="662578" y="400464"/>
                  <a:pt x="694498" y="432385"/>
                </a:cubicBezTo>
                <a:cubicBezTo>
                  <a:pt x="726419" y="464305"/>
                  <a:pt x="744004" y="506560"/>
                  <a:pt x="744004" y="551398"/>
                </a:cubicBezTo>
                <a:cubicBezTo>
                  <a:pt x="744004" y="596237"/>
                  <a:pt x="726419" y="638575"/>
                  <a:pt x="694498" y="670495"/>
                </a:cubicBezTo>
                <a:cubicBezTo>
                  <a:pt x="662578" y="702416"/>
                  <a:pt x="620323" y="720001"/>
                  <a:pt x="575401" y="720001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>
              <a:lnSpc>
                <a:spcPct val="150000"/>
              </a:lnSpc>
            </a:pP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3440558" y="1557604"/>
            <a:ext cx="4937138" cy="141117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作业数据集采用：中国2021年对欧洲经济贸易数据，文件名为：中国对欧洲进出口数据.csv。数据集如下：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其中，country表示国家，total表示进出口总额，input表示进口，output表示出口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。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请同学们用上述数据集，使用matplotlib完成以下练习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：
1、绘制中国对欧洲各国进出口数据的散点图，先对数据进行适当缩小，并且用进出口总额列作为第三元素汇制气泡图，探索进口与出口之间的相关性。
2、使用中国与欧洲各国进出口总额列，先对数据进行适当缩小，绘制直方图，探索进出口总额的分布情况。</a:t>
            </a:r>
            <a:endParaRPr kumimoji="1" lang="zh-CN" altLang="en-US" dirty="0"/>
          </a:p>
        </p:txBody>
      </p:sp>
      <p:sp>
        <p:nvSpPr>
          <p:cNvPr id="12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作业练习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2AC4F216-E9B6-36B7-9C9B-E51583F621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3892" y="1265363"/>
            <a:ext cx="3276600" cy="46291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相关知识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03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C5BF7CE-7B42-2A59-52CC-DFB5F899F0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-1"/>
            <a:ext cx="12192000" cy="569867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0"/>
            <a:ext cx="12192000" cy="5698670"/>
          </a:xfrm>
          <a:custGeom>
            <a:avLst/>
            <a:gdLst>
              <a:gd name="connsiteX0" fmla="*/ 0 w 12192000"/>
              <a:gd name="connsiteY0" fmla="*/ 0 h 5486400"/>
              <a:gd name="connsiteX1" fmla="*/ 12192000 w 12192000"/>
              <a:gd name="connsiteY1" fmla="*/ 0 h 5486400"/>
              <a:gd name="connsiteX2" fmla="*/ 12192000 w 12192000"/>
              <a:gd name="connsiteY2" fmla="*/ 5152108 h 5486400"/>
              <a:gd name="connsiteX3" fmla="*/ 6462192 w 12192000"/>
              <a:gd name="connsiteY3" fmla="*/ 5152108 h 5486400"/>
              <a:gd name="connsiteX4" fmla="*/ 6103440 w 12192000"/>
              <a:gd name="connsiteY4" fmla="*/ 5444499 h 5486400"/>
              <a:gd name="connsiteX5" fmla="*/ 6099216 w 12192000"/>
              <a:gd name="connsiteY5" fmla="*/ 5486400 h 5486400"/>
              <a:gd name="connsiteX6" fmla="*/ 6092785 w 12192000"/>
              <a:gd name="connsiteY6" fmla="*/ 5486400 h 5486400"/>
              <a:gd name="connsiteX7" fmla="*/ 6088560 w 12192000"/>
              <a:gd name="connsiteY7" fmla="*/ 5444499 h 5486400"/>
              <a:gd name="connsiteX8" fmla="*/ 5729809 w 12192000"/>
              <a:gd name="connsiteY8" fmla="*/ 5152108 h 5486400"/>
              <a:gd name="connsiteX9" fmla="*/ 0 w 12192000"/>
              <a:gd name="connsiteY9" fmla="*/ 5152108 h 5486400"/>
            </a:gdLst>
            <a:ahLst/>
            <a:cxnLst/>
            <a:rect l="l" t="t" r="r" b="b"/>
            <a:pathLst>
              <a:path w="12192000" h="5486400">
                <a:moveTo>
                  <a:pt x="0" y="0"/>
                </a:moveTo>
                <a:lnTo>
                  <a:pt x="12192000" y="0"/>
                </a:lnTo>
                <a:lnTo>
                  <a:pt x="12192000" y="5152108"/>
                </a:lnTo>
                <a:lnTo>
                  <a:pt x="6462192" y="5152108"/>
                </a:lnTo>
                <a:cubicBezTo>
                  <a:pt x="6285230" y="5152108"/>
                  <a:pt x="6137586" y="5277632"/>
                  <a:pt x="6103440" y="5444499"/>
                </a:cubicBezTo>
                <a:lnTo>
                  <a:pt x="6099216" y="5486400"/>
                </a:lnTo>
                <a:lnTo>
                  <a:pt x="6092785" y="5486400"/>
                </a:lnTo>
                <a:lnTo>
                  <a:pt x="6088560" y="5444499"/>
                </a:lnTo>
                <a:cubicBezTo>
                  <a:pt x="6054415" y="5277632"/>
                  <a:pt x="5906771" y="5152108"/>
                  <a:pt x="5729809" y="5152108"/>
                </a:cubicBezTo>
                <a:lnTo>
                  <a:pt x="0" y="5152108"/>
                </a:lnTo>
                <a:close/>
              </a:path>
            </a:pathLst>
          </a:custGeom>
          <a:solidFill>
            <a:schemeClr val="accent1">
              <a:alpha val="94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595540" y="1562087"/>
            <a:ext cx="11000921" cy="30640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71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谢谢大家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7493" y="5792998"/>
            <a:ext cx="2133600" cy="40011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OPPOSans R"/>
                <a:ea typeface="OPPOSans R"/>
                <a:cs typeface="OPPOSans R"/>
              </a:rPr>
              <a:t>教学管理部</a:t>
            </a:r>
            <a:endParaRPr kumimoji="1" lang="zh-CN" altLang="en-US" dirty="0"/>
          </a:p>
        </p:txBody>
      </p:sp>
      <p:sp>
        <p:nvSpPr>
          <p:cNvPr id="7" name="标题 1"/>
          <p:cNvSpPr txBox="1"/>
          <p:nvPr/>
        </p:nvSpPr>
        <p:spPr>
          <a:xfrm>
            <a:off x="3497943" y="5916853"/>
            <a:ext cx="152400" cy="1524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842578" y="5792998"/>
            <a:ext cx="2133600" cy="3454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20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OPPOSans R"/>
                <a:ea typeface="OPPOSans R"/>
                <a:cs typeface="OPPOSans R"/>
              </a:rPr>
              <a:t>2024</a:t>
            </a:r>
            <a:endParaRPr kumimoji="1" lang="zh-CN" altLang="en-US" dirty="0"/>
          </a:p>
        </p:txBody>
      </p:sp>
      <p:sp>
        <p:nvSpPr>
          <p:cNvPr id="9" name="标题 1"/>
          <p:cNvSpPr txBox="1"/>
          <p:nvPr/>
        </p:nvSpPr>
        <p:spPr>
          <a:xfrm>
            <a:off x="6633028" y="5916853"/>
            <a:ext cx="152400" cy="1524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1403392" y="4727759"/>
            <a:ext cx="788608" cy="623686"/>
          </a:xfrm>
          <a:custGeom>
            <a:avLst/>
            <a:gdLst>
              <a:gd name="connsiteX0" fmla="*/ 788608 w 788608"/>
              <a:gd name="connsiteY0" fmla="*/ 0 h 623686"/>
              <a:gd name="connsiteX1" fmla="*/ 788608 w 788608"/>
              <a:gd name="connsiteY1" fmla="*/ 362834 h 623686"/>
              <a:gd name="connsiteX2" fmla="*/ 788234 w 788608"/>
              <a:gd name="connsiteY2" fmla="*/ 362872 h 623686"/>
              <a:gd name="connsiteX3" fmla="*/ 474451 w 788608"/>
              <a:gd name="connsiteY3" fmla="*/ 532046 h 623686"/>
              <a:gd name="connsiteX4" fmla="*/ 398841 w 788608"/>
              <a:gd name="connsiteY4" fmla="*/ 623686 h 623686"/>
              <a:gd name="connsiteX5" fmla="*/ 0 w 788608"/>
              <a:gd name="connsiteY5" fmla="*/ 623686 h 623686"/>
              <a:gd name="connsiteX6" fmla="*/ 10593 w 788608"/>
              <a:gd name="connsiteY6" fmla="*/ 589562 h 623686"/>
              <a:gd name="connsiteX7" fmla="*/ 715869 w 788608"/>
              <a:gd name="connsiteY7" fmla="*/ 11102 h 623686"/>
            </a:gdLst>
            <a:ahLst/>
            <a:cxnLst/>
            <a:rect l="l" t="t" r="r" b="b"/>
            <a:pathLst>
              <a:path w="788608" h="623686">
                <a:moveTo>
                  <a:pt x="788608" y="0"/>
                </a:moveTo>
                <a:lnTo>
                  <a:pt x="788608" y="362834"/>
                </a:lnTo>
                <a:lnTo>
                  <a:pt x="788234" y="362872"/>
                </a:lnTo>
                <a:cubicBezTo>
                  <a:pt x="667025" y="387674"/>
                  <a:pt x="558687" y="447810"/>
                  <a:pt x="474451" y="532046"/>
                </a:cubicBezTo>
                <a:lnTo>
                  <a:pt x="398841" y="623686"/>
                </a:lnTo>
                <a:lnTo>
                  <a:pt x="0" y="623686"/>
                </a:lnTo>
                <a:lnTo>
                  <a:pt x="10593" y="589562"/>
                </a:lnTo>
                <a:cubicBezTo>
                  <a:pt x="134533" y="296534"/>
                  <a:pt x="396984" y="76355"/>
                  <a:pt x="715869" y="11102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7461679" y="3297827"/>
            <a:ext cx="2965021" cy="1674096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1479979" y="2212884"/>
            <a:ext cx="2965021" cy="1674096"/>
          </a:xfrm>
          <a:prstGeom prst="rect">
            <a:avLst/>
          </a:prstGeom>
          <a:noFill/>
          <a:ln cap="sq">
            <a:noFill/>
          </a:ln>
        </p:spPr>
      </p:pic>
      <p:cxnSp>
        <p:nvCxnSpPr>
          <p:cNvPr id="14" name="标题 1"/>
          <p:cNvCxnSpPr/>
          <p:nvPr/>
        </p:nvCxnSpPr>
        <p:spPr>
          <a:xfrm>
            <a:off x="7102507" y="1284083"/>
            <a:ext cx="1751933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miter/>
            <a:headEnd type="oval"/>
          </a:ln>
        </p:spPr>
      </p:cxnSp>
      <p:cxnSp>
        <p:nvCxnSpPr>
          <p:cNvPr id="15" name="标题 1"/>
          <p:cNvCxnSpPr/>
          <p:nvPr/>
        </p:nvCxnSpPr>
        <p:spPr>
          <a:xfrm flipH="1">
            <a:off x="3337560" y="1284083"/>
            <a:ext cx="1751933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miter/>
            <a:headEnd type="oval"/>
          </a:ln>
        </p:spPr>
      </p:cxnSp>
      <p:sp>
        <p:nvSpPr>
          <p:cNvPr id="16" name="标题 1"/>
          <p:cNvSpPr txBox="1"/>
          <p:nvPr/>
        </p:nvSpPr>
        <p:spPr>
          <a:xfrm>
            <a:off x="5396534" y="1197225"/>
            <a:ext cx="1398931" cy="173717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16ECDC6D-DEC5-E51A-062E-775F2D023D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149" y="850450"/>
            <a:ext cx="3611002" cy="811461"/>
          </a:xfrm>
          <a:prstGeom prst="rect">
            <a:avLst/>
          </a:prstGeom>
          <a:solidFill>
            <a:schemeClr val="bg1"/>
          </a:solidFill>
          <a:effectLst>
            <a:softEdge rad="381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8092288" y="1786006"/>
            <a:ext cx="2385392" cy="1025718"/>
          </a:xfrm>
          <a:custGeom>
            <a:avLst/>
            <a:gdLst>
              <a:gd name="connsiteX0" fmla="*/ 56941 w 8686969"/>
              <a:gd name="connsiteY0" fmla="*/ 0 h 1079852"/>
              <a:gd name="connsiteX1" fmla="*/ 8630028 w 8686969"/>
              <a:gd name="connsiteY1" fmla="*/ 0 h 1079852"/>
              <a:gd name="connsiteX2" fmla="*/ 8686969 w 8686969"/>
              <a:gd name="connsiteY2" fmla="*/ 56941 h 1079852"/>
              <a:gd name="connsiteX3" fmla="*/ 8686969 w 8686969"/>
              <a:gd name="connsiteY3" fmla="*/ 1022911 h 1079852"/>
              <a:gd name="connsiteX4" fmla="*/ 8630028 w 8686969"/>
              <a:gd name="connsiteY4" fmla="*/ 1079852 h 1079852"/>
              <a:gd name="connsiteX5" fmla="*/ 56941 w 8686969"/>
              <a:gd name="connsiteY5" fmla="*/ 1079852 h 1079852"/>
              <a:gd name="connsiteX6" fmla="*/ 0 w 8686969"/>
              <a:gd name="connsiteY6" fmla="*/ 1022911 h 1079852"/>
              <a:gd name="connsiteX7" fmla="*/ 0 w 8686969"/>
              <a:gd name="connsiteY7" fmla="*/ 794023 h 1079852"/>
              <a:gd name="connsiteX8" fmla="*/ 3420 w 8686969"/>
              <a:gd name="connsiteY8" fmla="*/ 794368 h 1079852"/>
              <a:gd name="connsiteX9" fmla="*/ 257862 w 8686969"/>
              <a:gd name="connsiteY9" fmla="*/ 539926 h 1079852"/>
              <a:gd name="connsiteX10" fmla="*/ 3420 w 8686969"/>
              <a:gd name="connsiteY10" fmla="*/ 285484 h 1079852"/>
              <a:gd name="connsiteX11" fmla="*/ 0 w 8686969"/>
              <a:gd name="connsiteY11" fmla="*/ 285829 h 1079852"/>
              <a:gd name="connsiteX12" fmla="*/ 0 w 8686969"/>
              <a:gd name="connsiteY12" fmla="*/ 56941 h 1079852"/>
              <a:gd name="connsiteX13" fmla="*/ 56941 w 8686969"/>
              <a:gd name="connsiteY13" fmla="*/ 0 h 1079852"/>
            </a:gdLst>
            <a:ahLst/>
            <a:cxnLst/>
            <a:rect l="l" t="t" r="r" b="b"/>
            <a:pathLst>
              <a:path w="8686969" h="1079852">
                <a:moveTo>
                  <a:pt x="56941" y="0"/>
                </a:moveTo>
                <a:lnTo>
                  <a:pt x="8630028" y="0"/>
                </a:lnTo>
                <a:cubicBezTo>
                  <a:pt x="8661476" y="0"/>
                  <a:pt x="8686969" y="25493"/>
                  <a:pt x="8686969" y="56941"/>
                </a:cubicBezTo>
                <a:lnTo>
                  <a:pt x="8686969" y="1022911"/>
                </a:lnTo>
                <a:cubicBezTo>
                  <a:pt x="8686969" y="1054359"/>
                  <a:pt x="8661476" y="1079852"/>
                  <a:pt x="8630028" y="1079852"/>
                </a:cubicBezTo>
                <a:lnTo>
                  <a:pt x="56941" y="1079852"/>
                </a:lnTo>
                <a:cubicBezTo>
                  <a:pt x="25493" y="1079852"/>
                  <a:pt x="0" y="1054359"/>
                  <a:pt x="0" y="1022911"/>
                </a:cubicBezTo>
                <a:lnTo>
                  <a:pt x="0" y="794023"/>
                </a:lnTo>
                <a:lnTo>
                  <a:pt x="3420" y="794368"/>
                </a:lnTo>
                <a:cubicBezTo>
                  <a:pt x="143944" y="794368"/>
                  <a:pt x="257862" y="680450"/>
                  <a:pt x="257862" y="539926"/>
                </a:cubicBezTo>
                <a:cubicBezTo>
                  <a:pt x="257862" y="399402"/>
                  <a:pt x="143944" y="285484"/>
                  <a:pt x="3420" y="285484"/>
                </a:cubicBezTo>
                <a:lnTo>
                  <a:pt x="0" y="285829"/>
                </a:lnTo>
                <a:lnTo>
                  <a:pt x="0" y="56941"/>
                </a:lnTo>
                <a:cubicBezTo>
                  <a:pt x="0" y="25493"/>
                  <a:pt x="25493" y="0"/>
                  <a:pt x="56941" y="0"/>
                </a:cubicBezTo>
                <a:close/>
              </a:path>
            </a:pathLst>
          </a:custGeom>
          <a:solidFill>
            <a:schemeClr val="accent1"/>
          </a:solidFill>
          <a:ln w="12700" cap="rnd">
            <a:noFill/>
            <a:round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714872" y="1871582"/>
            <a:ext cx="8686969" cy="3521235"/>
          </a:xfrm>
          <a:prstGeom prst="roundRect">
            <a:avLst>
              <a:gd name="adj" fmla="val 2515"/>
            </a:avLst>
          </a:prstGeom>
          <a:solidFill>
            <a:schemeClr val="bg1"/>
          </a:solidFill>
          <a:ln w="12700" cap="rnd">
            <a:noFill/>
            <a:rou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176357" y="2085102"/>
            <a:ext cx="8041879" cy="31447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/>
            <a:r>
              <a:rPr kumimoji="1" lang="en-US" altLang="zh-CN" sz="18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176357" y="2471145"/>
            <a:ext cx="8041879" cy="26706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matplotlib是 Python 的绘图库，它是一个非常强大的 Python 画图工具，我们可以使用该工具轻松地将数据绘制各种静态，动态，交互式的图表，如折线图、散点图、等高线图、条形图、柱状图、3D 图形、甚至是图形动画等等。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714872" y="3377757"/>
            <a:ext cx="257862" cy="508884"/>
          </a:xfrm>
          <a:custGeom>
            <a:avLst/>
            <a:gdLst>
              <a:gd name="connsiteX0" fmla="*/ 3420 w 257862"/>
              <a:gd name="connsiteY0" fmla="*/ 0 h 508884"/>
              <a:gd name="connsiteX1" fmla="*/ 257862 w 257862"/>
              <a:gd name="connsiteY1" fmla="*/ 254442 h 508884"/>
              <a:gd name="connsiteX2" fmla="*/ 3420 w 257862"/>
              <a:gd name="connsiteY2" fmla="*/ 508884 h 508884"/>
              <a:gd name="connsiteX3" fmla="*/ 0 w 257862"/>
              <a:gd name="connsiteY3" fmla="*/ 508539 h 508884"/>
              <a:gd name="connsiteX4" fmla="*/ 0 w 257862"/>
              <a:gd name="connsiteY4" fmla="*/ 345 h 508884"/>
              <a:gd name="connsiteX5" fmla="*/ 3420 w 257862"/>
              <a:gd name="connsiteY5" fmla="*/ 0 h 508884"/>
            </a:gdLst>
            <a:ahLst/>
            <a:cxnLst/>
            <a:rect l="l" t="t" r="r" b="b"/>
            <a:pathLst>
              <a:path w="257862" h="508884">
                <a:moveTo>
                  <a:pt x="3420" y="0"/>
                </a:moveTo>
                <a:cubicBezTo>
                  <a:pt x="143944" y="0"/>
                  <a:pt x="257862" y="113918"/>
                  <a:pt x="257862" y="254442"/>
                </a:cubicBezTo>
                <a:cubicBezTo>
                  <a:pt x="257862" y="394966"/>
                  <a:pt x="143944" y="508884"/>
                  <a:pt x="3420" y="508884"/>
                </a:cubicBezTo>
                <a:lnTo>
                  <a:pt x="0" y="508539"/>
                </a:lnTo>
                <a:lnTo>
                  <a:pt x="0" y="345"/>
                </a:lnTo>
                <a:lnTo>
                  <a:pt x="3420" y="0"/>
                </a:lnTo>
                <a:close/>
              </a:path>
            </a:pathLst>
          </a:custGeom>
          <a:solidFill>
            <a:schemeClr val="accent1"/>
          </a:solidFill>
          <a:ln w="12700" cap="rnd">
            <a:noFill/>
            <a:rou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matplotlib库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4678790" y="1250440"/>
            <a:ext cx="93443" cy="480328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660399" y="1448769"/>
            <a:ext cx="3724715" cy="21102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660399" y="3691386"/>
            <a:ext cx="3724715" cy="2110274"/>
          </a:xfrm>
          <a:prstGeom prst="rect">
            <a:avLst/>
          </a:prstGeom>
        </p:spPr>
      </p:pic>
      <p:sp>
        <p:nvSpPr>
          <p:cNvPr id="7" name="标题 1"/>
          <p:cNvSpPr txBox="1"/>
          <p:nvPr/>
        </p:nvSpPr>
        <p:spPr>
          <a:xfrm rot="5400000">
            <a:off x="7346206" y="-845289"/>
            <a:ext cx="105735" cy="544057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935514" y="2049780"/>
            <a:ext cx="6396539" cy="36423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在安装Matplotlib之前，我们需要先准备好Python环境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。
(1).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使用pip安装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Python自带的包管理工具pip可以方便地安装Matplotlib。打开终端或命令行窗口，输入以下命令即可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：</a:t>
            </a:r>
          </a:p>
          <a:p>
            <a:pPr algn="l"/>
            <a:endParaRPr kumimoji="1" lang="en-US" altLang="zh-CN" sz="1400" dirty="0">
              <a:ln w="12700">
                <a:noFill/>
              </a:ln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tx1"/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安装完成后，可以使用以下命令测试是否安装成功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：</a:t>
            </a:r>
            <a:endParaRPr kumimoji="1" lang="zh-CN" altLang="en-US" dirty="0"/>
          </a:p>
        </p:txBody>
      </p:sp>
      <p:sp>
        <p:nvSpPr>
          <p:cNvPr id="9" name="标题 1"/>
          <p:cNvSpPr txBox="1"/>
          <p:nvPr/>
        </p:nvSpPr>
        <p:spPr>
          <a:xfrm>
            <a:off x="946402" y="222875"/>
            <a:ext cx="10559797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tx1"/>
                </a:solidFill>
                <a:latin typeface="Source Han Sans CN Bold"/>
                <a:ea typeface="Source Han Sans CN Bold"/>
                <a:cs typeface="Source Han Sans CN Bold"/>
              </a:rPr>
              <a:t>安装Matplotlib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0" y="0"/>
            <a:ext cx="648956" cy="568960"/>
          </a:xfrm>
          <a:custGeom>
            <a:avLst/>
            <a:gdLst>
              <a:gd name="connsiteX0" fmla="*/ 0 w 648956"/>
              <a:gd name="connsiteY0" fmla="*/ 0 h 568960"/>
              <a:gd name="connsiteX1" fmla="*/ 648956 w 648956"/>
              <a:gd name="connsiteY1" fmla="*/ 0 h 568960"/>
              <a:gd name="connsiteX2" fmla="*/ 638828 w 648956"/>
              <a:gd name="connsiteY2" fmla="*/ 100469 h 568960"/>
              <a:gd name="connsiteX3" fmla="*/ 64008 w 648956"/>
              <a:gd name="connsiteY3" fmla="*/ 568960 h 568960"/>
              <a:gd name="connsiteX4" fmla="*/ 0 w 648956"/>
              <a:gd name="connsiteY4" fmla="*/ 562508 h 568960"/>
            </a:gdLst>
            <a:ahLst/>
            <a:cxnLst/>
            <a:rect l="l" t="t" r="r" b="b"/>
            <a:pathLst>
              <a:path w="648956" h="568960">
                <a:moveTo>
                  <a:pt x="0" y="0"/>
                </a:moveTo>
                <a:lnTo>
                  <a:pt x="648956" y="0"/>
                </a:lnTo>
                <a:lnTo>
                  <a:pt x="638828" y="100469"/>
                </a:lnTo>
                <a:cubicBezTo>
                  <a:pt x="584117" y="367837"/>
                  <a:pt x="347550" y="568960"/>
                  <a:pt x="64008" y="568960"/>
                </a:cubicBezTo>
                <a:lnTo>
                  <a:pt x="0" y="562508"/>
                </a:ln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66457" y="434340"/>
            <a:ext cx="135054" cy="1350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C6C618A-3442-2E75-93E3-D9C1A0ED7422}"/>
              </a:ext>
            </a:extLst>
          </p:cNvPr>
          <p:cNvSpPr txBox="1"/>
          <p:nvPr/>
        </p:nvSpPr>
        <p:spPr>
          <a:xfrm>
            <a:off x="4931383" y="3037244"/>
            <a:ext cx="6103854" cy="33855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600" dirty="0"/>
              <a:t>pip install matplotlib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A34FF09-4F36-74A0-97E9-ACF232887C64}"/>
              </a:ext>
            </a:extLst>
          </p:cNvPr>
          <p:cNvSpPr txBox="1"/>
          <p:nvPr/>
        </p:nvSpPr>
        <p:spPr>
          <a:xfrm>
            <a:off x="4931383" y="4012049"/>
            <a:ext cx="6103854" cy="861774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600" dirty="0"/>
              <a:t>python -c "import matplotlib; </a:t>
            </a:r>
          </a:p>
          <a:p>
            <a:r>
              <a:rPr lang="zh-CN" altLang="en-US" sz="1600" dirty="0"/>
              <a:t>#查看matplotlib的版本</a:t>
            </a:r>
          </a:p>
          <a:p>
            <a:r>
              <a:rPr lang="zh-CN" altLang="en-US" sz="1600" dirty="0"/>
              <a:t>print(matplotlib.__version__)"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92374D"/>
      </a:accent1>
      <a:accent2>
        <a:srgbClr val="FC9783"/>
      </a:accent2>
      <a:accent3>
        <a:srgbClr val="FB7598"/>
      </a:accent3>
      <a:accent4>
        <a:srgbClr val="25AE9E"/>
      </a:accent4>
      <a:accent5>
        <a:srgbClr val="FC9783"/>
      </a:accent5>
      <a:accent6>
        <a:srgbClr val="FB7598"/>
      </a:accent6>
      <a:hlink>
        <a:srgbClr val="000000"/>
      </a:hlink>
      <a:folHlink>
        <a:srgbClr val="0000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5856</Words>
  <Application>Microsoft Office PowerPoint</Application>
  <PresentationFormat>宽屏</PresentationFormat>
  <Paragraphs>724</Paragraphs>
  <Slides>70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9" baseType="lpstr">
      <vt:lpstr>OPPOSans L</vt:lpstr>
      <vt:lpstr>OPPOSans R</vt:lpstr>
      <vt:lpstr>等线</vt:lpstr>
      <vt:lpstr>Source Han Sans</vt:lpstr>
      <vt:lpstr>OPPOSans H</vt:lpstr>
      <vt:lpstr>Source Han Sans CN Regular</vt:lpstr>
      <vt:lpstr>Arial</vt:lpstr>
      <vt:lpstr>Source Han Sans CN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asus</cp:lastModifiedBy>
  <cp:revision>3</cp:revision>
  <dcterms:modified xsi:type="dcterms:W3CDTF">2024-07-25T13:22:08Z</dcterms:modified>
</cp:coreProperties>
</file>