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12192000" cy="6858000"/>
  <p:notesSz cx="6858000" cy="9144000"/>
  <p:embeddedFontLst>
    <p:embeddedFont>
      <p:font typeface="OPPOSans H" panose="02010600030101010101" charset="-122"/>
      <p:regular r:id="rId54"/>
    </p:embeddedFont>
    <p:embeddedFont>
      <p:font typeface="OPPOSans R" panose="02010600030101010101" charset="-122"/>
      <p:regular r:id="rId55"/>
    </p:embeddedFont>
    <p:embeddedFont>
      <p:font typeface="Source Han Sans" panose="02010600030101010101" charset="-122"/>
      <p:regular r:id="rId56"/>
    </p:embeddedFont>
    <p:embeddedFont>
      <p:font typeface="Source Han Sans CN Bold" panose="02010600030101010101" charset="-122"/>
      <p:regular r:id="rId5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5" d="100"/>
          <a:sy n="75" d="100"/>
        </p:scale>
        <p:origin x="946" y="19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2.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4.fntdata"/><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3.fntdata"/><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1.jpeg"/><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48.png"/></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4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dirty="0" err="1">
                <a:ln w="12700">
                  <a:noFill/>
                </a:ln>
                <a:solidFill>
                  <a:schemeClr val="bg1"/>
                </a:solidFill>
                <a:latin typeface="OPPOSans H"/>
                <a:ea typeface="OPPOSans H"/>
                <a:cs typeface="OPPOSans H"/>
              </a:rPr>
              <a:t>项目九.编程语言可视化</a:t>
            </a:r>
            <a:r>
              <a:rPr kumimoji="1" lang="en-US" altLang="zh-CN" sz="7100" dirty="0">
                <a:ln w="12700">
                  <a:noFill/>
                </a:ln>
                <a:solidFill>
                  <a:schemeClr val="bg1"/>
                </a:solidFill>
                <a:latin typeface="OPPOSans H"/>
                <a:ea typeface="OPPOSans H"/>
                <a:cs typeface="OPPOSans H"/>
              </a:rPr>
              <a:t>——</a:t>
            </a:r>
            <a:r>
              <a:rPr kumimoji="1" lang="en-US" altLang="zh-CN" sz="4400" dirty="0" err="1">
                <a:ln w="12700">
                  <a:noFill/>
                </a:ln>
                <a:solidFill>
                  <a:schemeClr val="bg1"/>
                </a:solidFill>
                <a:latin typeface="OPPOSans H"/>
                <a:ea typeface="OPPOSans H"/>
                <a:cs typeface="OPPOSans H"/>
              </a:rPr>
              <a:t>基于pyecharts的电商数据可视化</a:t>
            </a:r>
            <a:endParaRPr kumimoji="1" lang="zh-CN" altLang="en-US" dirty="0"/>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6DC84B7F-5A8B-42FD-2692-D14D1E5056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660400" y="2498200"/>
            <a:ext cx="4932000" cy="2268000"/>
          </a:xfrm>
          <a:prstGeom prst="rect">
            <a:avLst/>
          </a:prstGeom>
          <a:noFill/>
          <a:ln w="12700" cap="sq">
            <a:noFill/>
            <a:miter/>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        饼图是一种数据可视化图表，用于汇总一组类别数据或显示给定变量的不同值，以展示整体中各部分的相对比例。这种图表以一个圆形为基础，将整体划分为若干个扇形区域，每个扇形区域的角度大小表示相应数据部分所占的比例。饼图的原理十分简单，如下图所示。首先，一个圆代表了整体，然后将整体切割成多个楔形，每个楔形都代表整体中的一部分。所有楔形所占百分比的总和等于100%。</a:t>
            </a:r>
            <a:endParaRPr kumimoji="1" lang="zh-CN" altLang="en-US"/>
          </a:p>
        </p:txBody>
      </p:sp>
      <p:cxnSp>
        <p:nvCxnSpPr>
          <p:cNvPr id="6" name="标题 1"/>
          <p:cNvCxnSpPr/>
          <p:nvPr/>
        </p:nvCxnSpPr>
        <p:spPr>
          <a:xfrm>
            <a:off x="660400" y="2147681"/>
            <a:ext cx="4932000" cy="0"/>
          </a:xfrm>
          <a:prstGeom prst="line">
            <a:avLst/>
          </a:prstGeom>
          <a:noFill/>
          <a:ln w="12700" cap="sq">
            <a:solidFill>
              <a:schemeClr val="tx1">
                <a:lumMod val="75000"/>
                <a:lumOff val="25000"/>
              </a:schemeClr>
            </a:solidFill>
            <a:miter/>
          </a:ln>
        </p:spPr>
      </p:cxnSp>
      <p:cxnSp>
        <p:nvCxnSpPr>
          <p:cNvPr id="7" name="标题 1"/>
          <p:cNvCxnSpPr/>
          <p:nvPr/>
        </p:nvCxnSpPr>
        <p:spPr>
          <a:xfrm>
            <a:off x="660400" y="5116719"/>
            <a:ext cx="4932000" cy="0"/>
          </a:xfrm>
          <a:prstGeom prst="line">
            <a:avLst/>
          </a:prstGeom>
          <a:noFill/>
          <a:ln w="12700" cap="sq">
            <a:solidFill>
              <a:schemeClr val="tx1">
                <a:lumMod val="75000"/>
                <a:lumOff val="25000"/>
              </a:schemeClr>
            </a:solidFill>
            <a:miter/>
          </a:ln>
        </p:spPr>
      </p:cxnSp>
      <p:sp>
        <p:nvSpPr>
          <p:cNvPr id="8"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饼图</a:t>
            </a:r>
            <a:endParaRPr kumimoji="1" lang="zh-CN" altLang="en-US"/>
          </a:p>
        </p:txBody>
      </p:sp>
      <p:sp>
        <p:nvSpPr>
          <p:cNvPr id="10"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2" name="图片 11">
            <a:extLst>
              <a:ext uri="{FF2B5EF4-FFF2-40B4-BE49-F238E27FC236}">
                <a16:creationId xmlns:a16="http://schemas.microsoft.com/office/drawing/2014/main" id="{32394E6F-D791-68AB-DB8F-152D1A29AD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4980" y="1639240"/>
            <a:ext cx="5299812" cy="347747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4" name="组合 3"/>
          <p:cNvGrpSpPr/>
          <p:nvPr/>
        </p:nvGrpSpPr>
        <p:grpSpPr>
          <a:xfrm>
            <a:off x="1326121" y="1805964"/>
            <a:ext cx="3078259" cy="3246072"/>
            <a:chOff x="1326121" y="1805964"/>
            <a:chExt cx="3078259" cy="3246072"/>
          </a:xfrm>
        </p:grpSpPr>
        <p:sp>
          <p:nvSpPr>
            <p:cNvPr id="5" name="标题 1"/>
            <p:cNvSpPr txBox="1"/>
            <p:nvPr/>
          </p:nvSpPr>
          <p:spPr>
            <a:xfrm rot="5400000">
              <a:off x="1352284" y="1999941"/>
              <a:ext cx="3025932" cy="3078258"/>
            </a:xfrm>
            <a:prstGeom prst="hexagon">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5400000">
              <a:off x="1352285" y="1960238"/>
              <a:ext cx="3025931" cy="2717384"/>
            </a:xfrm>
            <a:prstGeom prst="hexagon">
              <a:avLst/>
            </a:pr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7" name="图片 6"/>
            <p:cNvPicPr>
              <a:picLocks noChangeAspect="1"/>
            </p:cNvPicPr>
            <p:nvPr/>
          </p:nvPicPr>
          <p:blipFill>
            <a:blip r:embed="rId3">
              <a:alphaModFix/>
            </a:blip>
            <a:srcRect/>
            <a:stretch>
              <a:fillRect/>
            </a:stretch>
          </p:blipFill>
          <p:spPr>
            <a:xfrm>
              <a:off x="1602193" y="1805964"/>
              <a:ext cx="2526120" cy="2930300"/>
            </a:xfrm>
            <a:prstGeom prst="rect">
              <a:avLst/>
            </a:prstGeom>
          </p:spPr>
        </p:pic>
      </p:grpSp>
      <p:sp>
        <p:nvSpPr>
          <p:cNvPr id="8" name="标题 1"/>
          <p:cNvSpPr txBox="1"/>
          <p:nvPr/>
        </p:nvSpPr>
        <p:spPr>
          <a:xfrm>
            <a:off x="4404381" y="2792363"/>
            <a:ext cx="6448798" cy="1490526"/>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4781485" y="3118575"/>
            <a:ext cx="5884698" cy="870532"/>
          </a:xfrm>
          <a:prstGeom prst="rect">
            <a:avLst/>
          </a:prstGeom>
          <a:noFill/>
          <a:ln>
            <a:noFill/>
          </a:ln>
        </p:spPr>
        <p:txBody>
          <a:bodyPr vert="horz" wrap="square" lIns="0" tIns="0" rIns="0" bIns="0" rtlCol="0" anchor="ctr"/>
          <a:lstStyle/>
          <a:p>
            <a:pPr algn="l"/>
            <a:r>
              <a:rPr kumimoji="1" lang="en-US" altLang="zh-CN" sz="1400" dirty="0">
                <a:ln w="12700">
                  <a:noFill/>
                </a:ln>
                <a:solidFill>
                  <a:schemeClr val="tx1">
                    <a:lumMod val="85000"/>
                    <a:lumOff val="15000"/>
                  </a:schemeClr>
                </a:solidFill>
                <a:latin typeface="Source Han Sans"/>
                <a:ea typeface="Source Han Sans"/>
                <a:cs typeface="Source Han Sans"/>
              </a:rPr>
              <a:t>（1）实验准备
</a:t>
            </a:r>
            <a:r>
              <a:rPr kumimoji="1" lang="en-US" altLang="zh-CN" sz="1400" dirty="0" err="1">
                <a:ln w="12700">
                  <a:noFill/>
                </a:ln>
                <a:solidFill>
                  <a:schemeClr val="tx1">
                    <a:lumMod val="85000"/>
                    <a:lumOff val="15000"/>
                  </a:schemeClr>
                </a:solidFill>
                <a:latin typeface="Source Han Sans"/>
                <a:ea typeface="Source Han Sans"/>
                <a:cs typeface="Source Han Sans"/>
              </a:rPr>
              <a:t>本例使用《中国居民膳食指南</a:t>
            </a:r>
            <a:r>
              <a:rPr kumimoji="1" lang="en-US" altLang="zh-CN" sz="1400" dirty="0">
                <a:ln w="12700">
                  <a:noFill/>
                </a:ln>
                <a:solidFill>
                  <a:schemeClr val="tx1">
                    <a:lumMod val="85000"/>
                    <a:lumOff val="15000"/>
                  </a:schemeClr>
                </a:solidFill>
                <a:latin typeface="Source Han Sans"/>
                <a:ea typeface="Source Han Sans"/>
                <a:cs typeface="Source Han Sans"/>
              </a:rPr>
              <a:t>(2022)》</a:t>
            </a:r>
            <a:r>
              <a:rPr kumimoji="1" lang="en-US" altLang="zh-CN" sz="1400" dirty="0" err="1">
                <a:ln w="12700">
                  <a:noFill/>
                </a:ln>
                <a:solidFill>
                  <a:schemeClr val="tx1">
                    <a:lumMod val="85000"/>
                    <a:lumOff val="15000"/>
                  </a:schemeClr>
                </a:solidFill>
                <a:latin typeface="Source Han Sans"/>
                <a:ea typeface="Source Han Sans"/>
                <a:cs typeface="Source Han Sans"/>
              </a:rPr>
              <a:t>中关于每类食物推荐摄入量最大值的数据，数据集如下</a:t>
            </a:r>
            <a:r>
              <a:rPr kumimoji="1" lang="en-US" altLang="zh-CN" sz="1400" dirty="0">
                <a:ln w="12700">
                  <a:noFill/>
                </a:ln>
                <a:solidFill>
                  <a:schemeClr val="tx1">
                    <a:lumMod val="85000"/>
                    <a:lumOff val="15000"/>
                  </a:schemeClr>
                </a:solidFill>
                <a:latin typeface="Source Han Sans"/>
                <a:ea typeface="Source Han Sans"/>
                <a:cs typeface="Source Han Sans"/>
              </a:rPr>
              <a:t>：
饼图是一种数据可视化图表，通常用于汇总一组类别数据或显示给定变量的不同值，以展示整体中各部分的相对比例。本数据集列举每日中每类食物推荐摄入量，共6个类别，类别适中，特别适合饼图用以探索居民每日膳食中各类别的占比关系，所以我们将利用该数据集，使用pyecharts库绘制饼图，将数据转换成图表的形式，帮助人们可以一目了然地得出各类别的占比关系。</a:t>
            </a:r>
            <a:endParaRPr kumimoji="1" lang="zh-CN" altLang="en-US" dirty="0"/>
          </a:p>
        </p:txBody>
      </p:sp>
      <p:sp>
        <p:nvSpPr>
          <p:cNvPr id="10"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使用pyecharts绘制饼图案例</a:t>
            </a:r>
            <a:endParaRPr kumimoji="1" lang="zh-CN" altLang="en-US"/>
          </a:p>
        </p:txBody>
      </p:sp>
      <p:sp>
        <p:nvSpPr>
          <p:cNvPr id="12"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graphicFrame>
        <p:nvGraphicFramePr>
          <p:cNvPr id="14" name="表格 13">
            <a:extLst>
              <a:ext uri="{FF2B5EF4-FFF2-40B4-BE49-F238E27FC236}">
                <a16:creationId xmlns:a16="http://schemas.microsoft.com/office/drawing/2014/main" id="{D9E050D7-1877-031E-DDD1-70832B42CCAA}"/>
              </a:ext>
            </a:extLst>
          </p:cNvPr>
          <p:cNvGraphicFramePr>
            <a:graphicFrameLocks noGrp="1"/>
          </p:cNvGraphicFramePr>
          <p:nvPr>
            <p:extLst>
              <p:ext uri="{D42A27DB-BD31-4B8C-83A1-F6EECF244321}">
                <p14:modId xmlns:p14="http://schemas.microsoft.com/office/powerpoint/2010/main" val="909801793"/>
              </p:ext>
            </p:extLst>
          </p:nvPr>
        </p:nvGraphicFramePr>
        <p:xfrm>
          <a:off x="5265270" y="4448419"/>
          <a:ext cx="4727019" cy="2133600"/>
        </p:xfrm>
        <a:graphic>
          <a:graphicData uri="http://schemas.openxmlformats.org/drawingml/2006/table">
            <a:tbl>
              <a:tblPr firstRow="1" bandRow="1">
                <a:tableStyleId>{5C22544A-7EE6-4342-B048-85BDC9FD1C3A}</a:tableStyleId>
              </a:tblPr>
              <a:tblGrid>
                <a:gridCol w="1644454">
                  <a:extLst>
                    <a:ext uri="{9D8B030D-6E8A-4147-A177-3AD203B41FA5}">
                      <a16:colId xmlns:a16="http://schemas.microsoft.com/office/drawing/2014/main" val="2145930613"/>
                    </a:ext>
                  </a:extLst>
                </a:gridCol>
                <a:gridCol w="3082565">
                  <a:extLst>
                    <a:ext uri="{9D8B030D-6E8A-4147-A177-3AD203B41FA5}">
                      <a16:colId xmlns:a16="http://schemas.microsoft.com/office/drawing/2014/main" val="904581684"/>
                    </a:ext>
                  </a:extLst>
                </a:gridCol>
              </a:tblGrid>
              <a:tr h="141524">
                <a:tc>
                  <a:txBody>
                    <a:bodyPr/>
                    <a:lstStyle/>
                    <a:p>
                      <a:r>
                        <a:rPr lang="zh-CN" altLang="en-US" sz="1400" b="1" dirty="0">
                          <a:effectLst/>
                        </a:rPr>
                        <a:t>类别</a:t>
                      </a:r>
                    </a:p>
                  </a:txBody>
                  <a:tcPr marL="99060" marR="99060" anchor="ctr"/>
                </a:tc>
                <a:tc>
                  <a:txBody>
                    <a:bodyPr/>
                    <a:lstStyle/>
                    <a:p>
                      <a:r>
                        <a:rPr lang="zh-CN" altLang="en-US" sz="1400" b="1">
                          <a:effectLst/>
                        </a:rPr>
                        <a:t>每日推荐摄入量（</a:t>
                      </a:r>
                      <a:r>
                        <a:rPr lang="en-US" altLang="zh-CN" sz="1400" b="1">
                          <a:effectLst/>
                        </a:rPr>
                        <a:t>max)</a:t>
                      </a:r>
                      <a:r>
                        <a:rPr lang="zh-CN" altLang="en-US" sz="1400" b="1">
                          <a:effectLst/>
                        </a:rPr>
                        <a:t>（单位：</a:t>
                      </a:r>
                      <a:r>
                        <a:rPr lang="en-US" altLang="zh-CN" sz="1400" b="1">
                          <a:effectLst/>
                        </a:rPr>
                        <a:t>g)</a:t>
                      </a:r>
                    </a:p>
                  </a:txBody>
                  <a:tcPr marL="99060" marR="99060" anchor="ctr"/>
                </a:tc>
                <a:extLst>
                  <a:ext uri="{0D108BD9-81ED-4DB2-BD59-A6C34878D82A}">
                    <a16:rowId xmlns:a16="http://schemas.microsoft.com/office/drawing/2014/main" val="423849177"/>
                  </a:ext>
                </a:extLst>
              </a:tr>
              <a:tr h="141524">
                <a:tc>
                  <a:txBody>
                    <a:bodyPr/>
                    <a:lstStyle/>
                    <a:p>
                      <a:r>
                        <a:rPr lang="zh-CN" altLang="en-US" sz="1400">
                          <a:effectLst/>
                        </a:rPr>
                        <a:t>谷薯类食物</a:t>
                      </a:r>
                    </a:p>
                  </a:txBody>
                  <a:tcPr marL="99060" marR="99060" anchor="ctr"/>
                </a:tc>
                <a:tc>
                  <a:txBody>
                    <a:bodyPr/>
                    <a:lstStyle/>
                    <a:p>
                      <a:r>
                        <a:rPr lang="en-US" altLang="zh-CN" sz="1400">
                          <a:effectLst/>
                        </a:rPr>
                        <a:t>300</a:t>
                      </a:r>
                    </a:p>
                  </a:txBody>
                  <a:tcPr marL="99060" marR="99060" anchor="ctr"/>
                </a:tc>
                <a:extLst>
                  <a:ext uri="{0D108BD9-81ED-4DB2-BD59-A6C34878D82A}">
                    <a16:rowId xmlns:a16="http://schemas.microsoft.com/office/drawing/2014/main" val="2090281301"/>
                  </a:ext>
                </a:extLst>
              </a:tr>
              <a:tr h="141524">
                <a:tc>
                  <a:txBody>
                    <a:bodyPr/>
                    <a:lstStyle/>
                    <a:p>
                      <a:r>
                        <a:rPr lang="zh-CN" altLang="en-US" sz="1400">
                          <a:effectLst/>
                        </a:rPr>
                        <a:t>动物性食物</a:t>
                      </a:r>
                    </a:p>
                  </a:txBody>
                  <a:tcPr marL="99060" marR="99060" anchor="ctr"/>
                </a:tc>
                <a:tc>
                  <a:txBody>
                    <a:bodyPr/>
                    <a:lstStyle/>
                    <a:p>
                      <a:r>
                        <a:rPr lang="en-US" altLang="zh-CN" sz="1400">
                          <a:effectLst/>
                        </a:rPr>
                        <a:t>200</a:t>
                      </a:r>
                    </a:p>
                  </a:txBody>
                  <a:tcPr marL="99060" marR="99060" anchor="ctr"/>
                </a:tc>
                <a:extLst>
                  <a:ext uri="{0D108BD9-81ED-4DB2-BD59-A6C34878D82A}">
                    <a16:rowId xmlns:a16="http://schemas.microsoft.com/office/drawing/2014/main" val="1579102541"/>
                  </a:ext>
                </a:extLst>
              </a:tr>
              <a:tr h="141524">
                <a:tc>
                  <a:txBody>
                    <a:bodyPr/>
                    <a:lstStyle/>
                    <a:p>
                      <a:r>
                        <a:rPr lang="zh-CN" altLang="en-US" sz="1400">
                          <a:effectLst/>
                        </a:rPr>
                        <a:t>奶及奶制品</a:t>
                      </a:r>
                    </a:p>
                  </a:txBody>
                  <a:tcPr marL="99060" marR="99060" anchor="ctr"/>
                </a:tc>
                <a:tc>
                  <a:txBody>
                    <a:bodyPr/>
                    <a:lstStyle/>
                    <a:p>
                      <a:r>
                        <a:rPr lang="en-US" altLang="zh-CN" sz="1400">
                          <a:effectLst/>
                        </a:rPr>
                        <a:t>300</a:t>
                      </a:r>
                    </a:p>
                  </a:txBody>
                  <a:tcPr marL="99060" marR="99060" anchor="ctr"/>
                </a:tc>
                <a:extLst>
                  <a:ext uri="{0D108BD9-81ED-4DB2-BD59-A6C34878D82A}">
                    <a16:rowId xmlns:a16="http://schemas.microsoft.com/office/drawing/2014/main" val="1692946288"/>
                  </a:ext>
                </a:extLst>
              </a:tr>
              <a:tr h="141524">
                <a:tc>
                  <a:txBody>
                    <a:bodyPr/>
                    <a:lstStyle/>
                    <a:p>
                      <a:r>
                        <a:rPr lang="zh-CN" altLang="en-US" sz="1400">
                          <a:effectLst/>
                        </a:rPr>
                        <a:t>蔬菜类</a:t>
                      </a:r>
                    </a:p>
                  </a:txBody>
                  <a:tcPr marL="99060" marR="99060" anchor="ctr"/>
                </a:tc>
                <a:tc>
                  <a:txBody>
                    <a:bodyPr/>
                    <a:lstStyle/>
                    <a:p>
                      <a:r>
                        <a:rPr lang="en-US" altLang="zh-CN" sz="1400">
                          <a:effectLst/>
                        </a:rPr>
                        <a:t>500</a:t>
                      </a:r>
                    </a:p>
                  </a:txBody>
                  <a:tcPr marL="99060" marR="99060" anchor="ctr"/>
                </a:tc>
                <a:extLst>
                  <a:ext uri="{0D108BD9-81ED-4DB2-BD59-A6C34878D82A}">
                    <a16:rowId xmlns:a16="http://schemas.microsoft.com/office/drawing/2014/main" val="877816086"/>
                  </a:ext>
                </a:extLst>
              </a:tr>
              <a:tr h="141524">
                <a:tc>
                  <a:txBody>
                    <a:bodyPr/>
                    <a:lstStyle/>
                    <a:p>
                      <a:r>
                        <a:rPr lang="zh-CN" altLang="en-US" sz="1400">
                          <a:effectLst/>
                        </a:rPr>
                        <a:t>水果类</a:t>
                      </a:r>
                    </a:p>
                  </a:txBody>
                  <a:tcPr marL="99060" marR="99060" anchor="ctr"/>
                </a:tc>
                <a:tc>
                  <a:txBody>
                    <a:bodyPr/>
                    <a:lstStyle/>
                    <a:p>
                      <a:r>
                        <a:rPr lang="en-US" altLang="zh-CN" sz="1400">
                          <a:effectLst/>
                        </a:rPr>
                        <a:t>350</a:t>
                      </a:r>
                    </a:p>
                  </a:txBody>
                  <a:tcPr marL="99060" marR="99060" anchor="ctr"/>
                </a:tc>
                <a:extLst>
                  <a:ext uri="{0D108BD9-81ED-4DB2-BD59-A6C34878D82A}">
                    <a16:rowId xmlns:a16="http://schemas.microsoft.com/office/drawing/2014/main" val="2655880818"/>
                  </a:ext>
                </a:extLst>
              </a:tr>
              <a:tr h="141524">
                <a:tc>
                  <a:txBody>
                    <a:bodyPr/>
                    <a:lstStyle/>
                    <a:p>
                      <a:r>
                        <a:rPr lang="zh-CN" altLang="en-US" sz="1400">
                          <a:effectLst/>
                        </a:rPr>
                        <a:t>大豆及坚果</a:t>
                      </a:r>
                    </a:p>
                  </a:txBody>
                  <a:tcPr marL="99060" marR="99060" anchor="ctr"/>
                </a:tc>
                <a:tc>
                  <a:txBody>
                    <a:bodyPr/>
                    <a:lstStyle/>
                    <a:p>
                      <a:r>
                        <a:rPr lang="en-US" altLang="zh-CN" sz="1400" dirty="0">
                          <a:effectLst/>
                        </a:rPr>
                        <a:t>35</a:t>
                      </a:r>
                    </a:p>
                  </a:txBody>
                  <a:tcPr marL="99060" marR="99060" anchor="ctr"/>
                </a:tc>
                <a:extLst>
                  <a:ext uri="{0D108BD9-81ED-4DB2-BD59-A6C34878D82A}">
                    <a16:rowId xmlns:a16="http://schemas.microsoft.com/office/drawing/2014/main" val="1767950771"/>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7111721" y="1709537"/>
            <a:ext cx="3987937" cy="4573788"/>
          </a:xfrm>
          <a:prstGeom prst="rect">
            <a:avLst/>
          </a:prstGeom>
        </p:spPr>
      </p:pic>
      <p:sp>
        <p:nvSpPr>
          <p:cNvPr id="5" name="标题 1"/>
          <p:cNvSpPr txBox="1"/>
          <p:nvPr/>
        </p:nvSpPr>
        <p:spPr>
          <a:xfrm>
            <a:off x="0" y="1709537"/>
            <a:ext cx="2009859" cy="4573788"/>
          </a:xfrm>
          <a:prstGeom prst="rect">
            <a:avLst/>
          </a:prstGeom>
          <a:solidFill>
            <a:schemeClr val="accent1"/>
          </a:solidFill>
          <a:ln w="3175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0685658" y="5202020"/>
            <a:ext cx="828000" cy="828000"/>
          </a:xfrm>
          <a:prstGeom prst="rect">
            <a:avLst/>
          </a:prstGeom>
          <a:solidFill>
            <a:schemeClr val="accent1"/>
          </a:solidFill>
          <a:ln w="12700" cap="sq">
            <a:noFill/>
            <a:miter/>
          </a:ln>
          <a:effectLst/>
        </p:spPr>
        <p:txBody>
          <a:bodyPr vert="horz" wrap="square" lIns="91440" tIns="45720" rIns="360000" bIns="45720" rtlCol="0" anchor="ctr"/>
          <a:lstStyle/>
          <a:p>
            <a:pPr algn="r"/>
            <a:endParaRPr kumimoji="1" lang="zh-CN" altLang="en-US"/>
          </a:p>
        </p:txBody>
      </p:sp>
      <p:sp>
        <p:nvSpPr>
          <p:cNvPr id="7" name="标题 1"/>
          <p:cNvSpPr txBox="1"/>
          <p:nvPr/>
        </p:nvSpPr>
        <p:spPr>
          <a:xfrm>
            <a:off x="10946465" y="5492304"/>
            <a:ext cx="306387" cy="247432"/>
          </a:xfrm>
          <a:custGeom>
            <a:avLst/>
            <a:gdLst>
              <a:gd name="T0" fmla="*/ 159 w 160"/>
              <a:gd name="T1" fmla="*/ 66 h 128"/>
              <a:gd name="T2" fmla="*/ 98 w 160"/>
              <a:gd name="T3" fmla="*/ 127 h 128"/>
              <a:gd name="T4" fmla="*/ 96 w 160"/>
              <a:gd name="T5" fmla="*/ 128 h 128"/>
              <a:gd name="T6" fmla="*/ 94 w 160"/>
              <a:gd name="T7" fmla="*/ 127 h 128"/>
              <a:gd name="T8" fmla="*/ 94 w 160"/>
              <a:gd name="T9" fmla="*/ 124 h 128"/>
              <a:gd name="T10" fmla="*/ 152 w 160"/>
              <a:gd name="T11" fmla="*/ 66 h 128"/>
              <a:gd name="T12" fmla="*/ 2 w 160"/>
              <a:gd name="T13" fmla="*/ 66 h 128"/>
              <a:gd name="T14" fmla="*/ 0 w 160"/>
              <a:gd name="T15" fmla="*/ 64 h 128"/>
              <a:gd name="T16" fmla="*/ 2 w 160"/>
              <a:gd name="T17" fmla="*/ 61 h 128"/>
              <a:gd name="T18" fmla="*/ 152 w 160"/>
              <a:gd name="T19" fmla="*/ 61 h 128"/>
              <a:gd name="T20" fmla="*/ 94 w 160"/>
              <a:gd name="T21" fmla="*/ 4 h 128"/>
              <a:gd name="T22" fmla="*/ 94 w 160"/>
              <a:gd name="T23" fmla="*/ 1 h 128"/>
              <a:gd name="T24" fmla="*/ 98 w 160"/>
              <a:gd name="T25" fmla="*/ 1 h 128"/>
              <a:gd name="T26" fmla="*/ 159 w 160"/>
              <a:gd name="T27" fmla="*/ 62 h 128"/>
              <a:gd name="T28" fmla="*/ 160 w 160"/>
              <a:gd name="T29" fmla="*/ 63 h 128"/>
              <a:gd name="T30" fmla="*/ 160 w 160"/>
              <a:gd name="T31" fmla="*/ 63 h 128"/>
              <a:gd name="T32" fmla="*/ 160 w 160"/>
              <a:gd name="T33" fmla="*/ 63 h 128"/>
              <a:gd name="T34" fmla="*/ 160 w 160"/>
              <a:gd name="T35" fmla="*/ 64 h 128"/>
              <a:gd name="T36" fmla="*/ 159 w 160"/>
              <a:gd name="T37" fmla="*/ 66 h 128"/>
            </a:gdLst>
            <a:ahLst/>
            <a:cxnLst/>
            <a:rect l="0" t="0" r="r" b="b"/>
            <a:pathLst>
              <a:path w="160" h="128">
                <a:moveTo>
                  <a:pt x="159" y="66"/>
                </a:moveTo>
                <a:cubicBezTo>
                  <a:pt x="98" y="127"/>
                  <a:pt x="98" y="127"/>
                  <a:pt x="98" y="127"/>
                </a:cubicBezTo>
                <a:cubicBezTo>
                  <a:pt x="97" y="128"/>
                  <a:pt x="97" y="128"/>
                  <a:pt x="96" y="128"/>
                </a:cubicBezTo>
                <a:cubicBezTo>
                  <a:pt x="95" y="128"/>
                  <a:pt x="95" y="128"/>
                  <a:pt x="94" y="127"/>
                </a:cubicBezTo>
                <a:cubicBezTo>
                  <a:pt x="93" y="126"/>
                  <a:pt x="93" y="125"/>
                  <a:pt x="94" y="124"/>
                </a:cubicBezTo>
                <a:cubicBezTo>
                  <a:pt x="152" y="66"/>
                  <a:pt x="152" y="66"/>
                  <a:pt x="152" y="66"/>
                </a:cubicBezTo>
                <a:cubicBezTo>
                  <a:pt x="2" y="66"/>
                  <a:pt x="2" y="66"/>
                  <a:pt x="2" y="66"/>
                </a:cubicBezTo>
                <a:cubicBezTo>
                  <a:pt x="1" y="66"/>
                  <a:pt x="0" y="65"/>
                  <a:pt x="0" y="64"/>
                </a:cubicBezTo>
                <a:cubicBezTo>
                  <a:pt x="0" y="63"/>
                  <a:pt x="1" y="61"/>
                  <a:pt x="2" y="61"/>
                </a:cubicBezTo>
                <a:cubicBezTo>
                  <a:pt x="152" y="61"/>
                  <a:pt x="152" y="61"/>
                  <a:pt x="152" y="61"/>
                </a:cubicBezTo>
                <a:cubicBezTo>
                  <a:pt x="94" y="4"/>
                  <a:pt x="94" y="4"/>
                  <a:pt x="94" y="4"/>
                </a:cubicBezTo>
                <a:cubicBezTo>
                  <a:pt x="93" y="3"/>
                  <a:pt x="93" y="2"/>
                  <a:pt x="94" y="1"/>
                </a:cubicBezTo>
                <a:cubicBezTo>
                  <a:pt x="95" y="0"/>
                  <a:pt x="97" y="0"/>
                  <a:pt x="98" y="1"/>
                </a:cubicBezTo>
                <a:cubicBezTo>
                  <a:pt x="159" y="62"/>
                  <a:pt x="159" y="62"/>
                  <a:pt x="159" y="62"/>
                </a:cubicBezTo>
                <a:cubicBezTo>
                  <a:pt x="159" y="62"/>
                  <a:pt x="160" y="62"/>
                  <a:pt x="160" y="63"/>
                </a:cubicBezTo>
                <a:cubicBezTo>
                  <a:pt x="160" y="63"/>
                  <a:pt x="160" y="63"/>
                  <a:pt x="160" y="63"/>
                </a:cubicBezTo>
                <a:cubicBezTo>
                  <a:pt x="160" y="63"/>
                  <a:pt x="160" y="63"/>
                  <a:pt x="160" y="63"/>
                </a:cubicBezTo>
                <a:cubicBezTo>
                  <a:pt x="160" y="64"/>
                  <a:pt x="160" y="64"/>
                  <a:pt x="160" y="64"/>
                </a:cubicBezTo>
                <a:cubicBezTo>
                  <a:pt x="160" y="65"/>
                  <a:pt x="160" y="65"/>
                  <a:pt x="159" y="66"/>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8" name="标题 1"/>
          <p:cNvSpPr txBox="1"/>
          <p:nvPr/>
        </p:nvSpPr>
        <p:spPr>
          <a:xfrm>
            <a:off x="2794000" y="1718075"/>
            <a:ext cx="381000" cy="88900"/>
          </a:xfrm>
          <a:prstGeom prst="rect">
            <a:avLst/>
          </a:prstGeom>
          <a:solidFill>
            <a:schemeClr val="accent1">
              <a:lumMod val="20000"/>
              <a:lumOff val="80000"/>
            </a:schemeClr>
          </a:solidFill>
          <a:ln w="3175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2663451" y="2097460"/>
            <a:ext cx="3891238" cy="4189040"/>
          </a:xfrm>
          <a:prstGeom prst="rect">
            <a:avLst/>
          </a:prstGeom>
          <a:noFill/>
          <a:ln>
            <a:noFill/>
          </a:ln>
        </p:spPr>
        <p:txBody>
          <a:bodyPr vert="horz" wrap="square" lIns="91440" tIns="45720" rIns="91440" bIns="45720" rtlCol="0" anchor="t"/>
          <a:lstStyle/>
          <a:p>
            <a:pPr algn="l"/>
            <a:r>
              <a:rPr kumimoji="1" lang="en-US" altLang="zh-CN" sz="1400" dirty="0">
                <a:ln w="12700">
                  <a:noFill/>
                </a:ln>
                <a:solidFill>
                  <a:schemeClr val="tx1">
                    <a:lumMod val="75000"/>
                    <a:lumOff val="25000"/>
                  </a:schemeClr>
                </a:solidFill>
                <a:latin typeface="Source Han Sans"/>
                <a:ea typeface="Source Han Sans"/>
                <a:cs typeface="Source Han Sans"/>
              </a:rPr>
              <a:t>本例数据集以csv格式存储，文件名为:Recommended_food.csv,我们可以通过使用python的pandas实现csv文件的读取，以下为代码：</a:t>
            </a: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endParaRPr kumimoji="1" lang="en-US" altLang="zh-CN" sz="1400" dirty="0">
              <a:ln w="12700">
                <a:noFill/>
              </a:ln>
              <a:solidFill>
                <a:schemeClr val="tx1">
                  <a:lumMod val="75000"/>
                  <a:lumOff val="25000"/>
                </a:schemeClr>
              </a:solidFill>
              <a:latin typeface="Source Han Sans"/>
              <a:ea typeface="Source Han Sans"/>
              <a:cs typeface="Source Han Sans"/>
            </a:endParaRPr>
          </a:p>
          <a:p>
            <a:pPr algn="l"/>
            <a:r>
              <a:rPr kumimoji="1" lang="en-US" altLang="zh-CN" sz="1400" dirty="0">
                <a:ln w="12700">
                  <a:noFill/>
                </a:ln>
                <a:solidFill>
                  <a:schemeClr val="tx1">
                    <a:lumMod val="75000"/>
                    <a:lumOff val="25000"/>
                  </a:schemeClr>
                </a:solidFill>
                <a:latin typeface="Source Han Sans"/>
                <a:ea typeface="Source Han Sans"/>
                <a:cs typeface="Source Han Sans"/>
              </a:rPr>
              <a:t>
</a:t>
            </a:r>
            <a:r>
              <a:rPr kumimoji="1" lang="en-US" altLang="zh-CN" sz="1400" dirty="0" err="1">
                <a:ln w="12700">
                  <a:noFill/>
                </a:ln>
                <a:solidFill>
                  <a:schemeClr val="tx1">
                    <a:lumMod val="75000"/>
                    <a:lumOff val="25000"/>
                  </a:schemeClr>
                </a:solidFill>
                <a:latin typeface="Source Han Sans"/>
                <a:ea typeface="Source Han Sans"/>
                <a:cs typeface="Source Han Sans"/>
              </a:rPr>
              <a:t>运行成功后，可以得到如下结果</a:t>
            </a:r>
            <a:r>
              <a:rPr kumimoji="1" lang="en-US" altLang="zh-CN" sz="1400" dirty="0">
                <a:ln w="12700">
                  <a:noFill/>
                </a:ln>
                <a:solidFill>
                  <a:schemeClr val="tx1">
                    <a:lumMod val="75000"/>
                    <a:lumOff val="25000"/>
                  </a:schemeClr>
                </a:solidFill>
                <a:latin typeface="Source Han Sans"/>
                <a:ea typeface="Source Han Sans"/>
                <a:cs typeface="Source Han Sans"/>
              </a:rPr>
              <a:t>:</a:t>
            </a:r>
            <a:endParaRPr kumimoji="1" lang="zh-CN" altLang="en-US" dirty="0"/>
          </a:p>
        </p:txBody>
      </p:sp>
      <p:sp>
        <p:nvSpPr>
          <p:cNvPr id="10"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（2）数据读取</a:t>
            </a:r>
            <a:endParaRPr kumimoji="1" lang="zh-CN" altLang="en-US"/>
          </a:p>
        </p:txBody>
      </p:sp>
      <p:sp>
        <p:nvSpPr>
          <p:cNvPr id="12"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文本框 13">
            <a:extLst>
              <a:ext uri="{FF2B5EF4-FFF2-40B4-BE49-F238E27FC236}">
                <a16:creationId xmlns:a16="http://schemas.microsoft.com/office/drawing/2014/main" id="{A6539E69-0017-D1A6-BDB2-6E1E2EE895FC}"/>
              </a:ext>
            </a:extLst>
          </p:cNvPr>
          <p:cNvSpPr txBox="1"/>
          <p:nvPr/>
        </p:nvSpPr>
        <p:spPr>
          <a:xfrm>
            <a:off x="2738569" y="3125792"/>
            <a:ext cx="6103854" cy="738664"/>
          </a:xfrm>
          <a:prstGeom prst="rect">
            <a:avLst/>
          </a:prstGeom>
          <a:solidFill>
            <a:schemeClr val="bg1">
              <a:lumMod val="75000"/>
            </a:schemeClr>
          </a:solidFill>
        </p:spPr>
        <p:txBody>
          <a:bodyPr wrap="square">
            <a:spAutoFit/>
          </a:bodyPr>
          <a:lstStyle/>
          <a:p>
            <a:r>
              <a:rPr lang="zh-CN" altLang="en-US" sz="1400" dirty="0"/>
              <a:t>import pandas as pd</a:t>
            </a:r>
          </a:p>
          <a:p>
            <a:r>
              <a:rPr lang="zh-CN" altLang="en-US" sz="1400" dirty="0"/>
              <a:t>data = pd.read_csv("Recommended_food.csv",encoding='utf-8') </a:t>
            </a:r>
          </a:p>
          <a:p>
            <a:r>
              <a:rPr lang="zh-CN" altLang="en-US" sz="1400" dirty="0"/>
              <a:t>data</a:t>
            </a:r>
          </a:p>
        </p:txBody>
      </p:sp>
      <p:pic>
        <p:nvPicPr>
          <p:cNvPr id="16" name="图片 15">
            <a:extLst>
              <a:ext uri="{FF2B5EF4-FFF2-40B4-BE49-F238E27FC236}">
                <a16:creationId xmlns:a16="http://schemas.microsoft.com/office/drawing/2014/main" id="{53CCDFB6-AF0C-21A3-0479-0AA52E2C75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3279" y="4421679"/>
            <a:ext cx="1685925" cy="18859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223349" y="1693776"/>
            <a:ext cx="5148268" cy="2249859"/>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chemeClr val="tx1"/>
                </a:solidFill>
                <a:latin typeface="Source Han Sans"/>
                <a:ea typeface="Source Han Sans"/>
                <a:cs typeface="Source Han Sans"/>
              </a:rPr>
              <a:t>我们将使用pyecharts库中的Pie</a:t>
            </a:r>
            <a:r>
              <a:rPr kumimoji="1" lang="en-US" altLang="zh-CN" sz="1400" dirty="0">
                <a:ln w="12700">
                  <a:noFill/>
                </a:ln>
                <a:solidFill>
                  <a:schemeClr val="tx1"/>
                </a:solidFill>
                <a:latin typeface="Source Han Sans"/>
                <a:ea typeface="Source Han Sans"/>
                <a:cs typeface="Source Han Sans"/>
              </a:rPr>
              <a:t>()方法初始化一个饼图对象，并将之前读取的数据传入该函数，从而绘制出一个初始的饼图。在绘制饼图时，我们需要导入pandas和pyecharts中的Pie模块及配置项，代码如下：</a:t>
            </a:r>
          </a:p>
          <a:p>
            <a:pPr algn="l">
              <a:lnSpc>
                <a:spcPct val="150000"/>
              </a:lnSpc>
            </a:pPr>
            <a:endParaRPr kumimoji="1" lang="en-US" altLang="zh-CN" sz="1400" dirty="0">
              <a:ln w="12700">
                <a:noFill/>
              </a:ln>
              <a:latin typeface="Source Han Sans"/>
              <a:ea typeface="Source Han Sans"/>
              <a:cs typeface="Source Han Sans"/>
            </a:endParaRPr>
          </a:p>
          <a:p>
            <a:pPr algn="l">
              <a:lnSpc>
                <a:spcPct val="150000"/>
              </a:lnSpc>
            </a:pPr>
            <a:endParaRPr kumimoji="1" lang="en-US" altLang="zh-CN" sz="1400" dirty="0">
              <a:ln w="12700">
                <a:noFill/>
              </a:ln>
              <a:solidFill>
                <a:schemeClr val="tx1"/>
              </a:solidFill>
              <a:latin typeface="Source Han Sans"/>
              <a:ea typeface="Source Han Sans"/>
              <a:cs typeface="Source Han Sans"/>
            </a:endParaRPr>
          </a:p>
          <a:p>
            <a:pPr algn="l">
              <a:lnSpc>
                <a:spcPct val="150000"/>
              </a:lnSpc>
            </a:pPr>
            <a:endParaRPr kumimoji="1" lang="en-US" altLang="zh-CN" sz="1400" dirty="0">
              <a:ln w="12700">
                <a:noFill/>
              </a:ln>
              <a:latin typeface="Source Han Sans"/>
              <a:ea typeface="Source Han Sans"/>
              <a:cs typeface="Source Han Sans"/>
            </a:endParaRPr>
          </a:p>
          <a:p>
            <a:pPr algn="l">
              <a:lnSpc>
                <a:spcPct val="150000"/>
              </a:lnSpc>
            </a:pPr>
            <a:endParaRPr kumimoji="1" lang="en-US" altLang="zh-CN" sz="1400" dirty="0">
              <a:ln w="12700">
                <a:noFill/>
              </a:ln>
              <a:solidFill>
                <a:schemeClr val="tx1"/>
              </a:solidFill>
              <a:latin typeface="Source Han Sans"/>
              <a:ea typeface="Source Han Sans"/>
              <a:cs typeface="Source Han Sans"/>
            </a:endParaRPr>
          </a:p>
          <a:p>
            <a:pPr algn="l">
              <a:lnSpc>
                <a:spcPct val="150000"/>
              </a:lnSpc>
            </a:pPr>
            <a:endParaRPr kumimoji="1" lang="en-US" altLang="zh-CN" sz="1400" dirty="0">
              <a:ln w="12700">
                <a:noFill/>
              </a:ln>
              <a:latin typeface="Source Han Sans"/>
              <a:ea typeface="Source Han Sans"/>
              <a:cs typeface="Source Han Sans"/>
            </a:endParaRPr>
          </a:p>
          <a:p>
            <a:pPr algn="l">
              <a:lnSpc>
                <a:spcPct val="150000"/>
              </a:lnSpc>
            </a:pPr>
            <a:endParaRPr kumimoji="1" lang="en-US" altLang="zh-CN" sz="1400" dirty="0">
              <a:ln w="12700">
                <a:noFill/>
              </a:ln>
              <a:solidFill>
                <a:schemeClr val="tx1"/>
              </a:solidFill>
              <a:latin typeface="Source Han Sans"/>
              <a:ea typeface="Source Han Sans"/>
              <a:cs typeface="Source Han Sans"/>
            </a:endParaRPr>
          </a:p>
          <a:p>
            <a:pPr algn="l">
              <a:lnSpc>
                <a:spcPct val="150000"/>
              </a:lnSpc>
            </a:pPr>
            <a:endParaRPr kumimoji="1" lang="en-US" altLang="zh-CN" sz="1400" dirty="0">
              <a:ln w="12700">
                <a:noFill/>
              </a:ln>
              <a:latin typeface="Source Han Sans"/>
              <a:ea typeface="Source Han Sans"/>
              <a:cs typeface="Source Han Sans"/>
            </a:endParaRPr>
          </a:p>
          <a:p>
            <a:pPr algn="l">
              <a:lnSpc>
                <a:spcPct val="150000"/>
              </a:lnSpc>
            </a:pPr>
            <a:endParaRPr kumimoji="1" lang="en-US" altLang="zh-CN" sz="1400" dirty="0">
              <a:ln w="12700">
                <a:noFill/>
              </a:ln>
              <a:solidFill>
                <a:schemeClr val="tx1"/>
              </a:solidFill>
              <a:latin typeface="Source Han Sans"/>
              <a:ea typeface="Source Han Sans"/>
              <a:cs typeface="Source Han Sans"/>
            </a:endParaRPr>
          </a:p>
          <a:p>
            <a:pPr algn="l">
              <a:lnSpc>
                <a:spcPct val="150000"/>
              </a:lnSpc>
            </a:pPr>
            <a:endParaRPr kumimoji="1" lang="en-US" altLang="zh-CN" sz="1400" dirty="0">
              <a:ln w="12700">
                <a:noFill/>
              </a:ln>
              <a:solidFill>
                <a:schemeClr val="tx1"/>
              </a:solidFill>
              <a:latin typeface="Source Han Sans"/>
              <a:ea typeface="Source Han Sans"/>
              <a:cs typeface="Source Han Sans"/>
            </a:endParaRPr>
          </a:p>
          <a:p>
            <a:pPr algn="l">
              <a:lnSpc>
                <a:spcPct val="150000"/>
              </a:lnSpc>
            </a:pPr>
            <a:r>
              <a:rPr kumimoji="1" lang="en-US" altLang="zh-CN" sz="1400" dirty="0">
                <a:ln w="12700">
                  <a:noFill/>
                </a:ln>
                <a:solidFill>
                  <a:schemeClr val="tx1"/>
                </a:solidFill>
                <a:latin typeface="Source Han Sans"/>
                <a:ea typeface="Source Han Sans"/>
                <a:cs typeface="Source Han Sans"/>
              </a:rPr>
              <a:t>
</a:t>
            </a:r>
            <a:endParaRPr kumimoji="1" lang="zh-CN" altLang="en-US" dirty="0"/>
          </a:p>
        </p:txBody>
      </p:sp>
      <p:grpSp>
        <p:nvGrpSpPr>
          <p:cNvPr id="12" name="组合 11"/>
          <p:cNvGrpSpPr/>
          <p:nvPr/>
        </p:nvGrpSpPr>
        <p:grpSpPr>
          <a:xfrm>
            <a:off x="310232" y="1704047"/>
            <a:ext cx="705209" cy="491187"/>
            <a:chOff x="5475619" y="1314940"/>
            <a:chExt cx="705209" cy="491187"/>
          </a:xfrm>
        </p:grpSpPr>
        <p:sp>
          <p:nvSpPr>
            <p:cNvPr id="13" name="标题 1"/>
            <p:cNvSpPr txBox="1"/>
            <p:nvPr/>
          </p:nvSpPr>
          <p:spPr>
            <a:xfrm>
              <a:off x="5475619" y="1314940"/>
              <a:ext cx="705209" cy="491187"/>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5684233" y="1429990"/>
              <a:ext cx="287981" cy="261087"/>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3274" cap="flat">
              <a:noFill/>
              <a:miter/>
            </a:ln>
          </p:spPr>
          <p:txBody>
            <a:bodyPr vert="horz" wrap="square" lIns="91440" tIns="45720" rIns="91440" bIns="45720" rtlCol="0" anchor="ctr"/>
            <a:lstStyle/>
            <a:p>
              <a:pPr algn="l"/>
              <a:endParaRPr kumimoji="1" lang="zh-CN" altLang="en-US"/>
            </a:p>
          </p:txBody>
        </p:sp>
      </p:grpSp>
      <p:sp>
        <p:nvSpPr>
          <p:cNvPr id="15"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（3）绘制饼图</a:t>
            </a:r>
            <a:endParaRPr kumimoji="1" lang="zh-CN" altLang="en-US"/>
          </a:p>
        </p:txBody>
      </p:sp>
      <p:sp>
        <p:nvSpPr>
          <p:cNvPr id="17"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9" name="文本框 18">
            <a:extLst>
              <a:ext uri="{FF2B5EF4-FFF2-40B4-BE49-F238E27FC236}">
                <a16:creationId xmlns:a16="http://schemas.microsoft.com/office/drawing/2014/main" id="{EB1E758C-417D-6962-43A6-EB49AF2DA7B7}"/>
              </a:ext>
            </a:extLst>
          </p:cNvPr>
          <p:cNvSpPr txBox="1"/>
          <p:nvPr/>
        </p:nvSpPr>
        <p:spPr>
          <a:xfrm>
            <a:off x="1226453" y="3442177"/>
            <a:ext cx="5334922" cy="1815882"/>
          </a:xfrm>
          <a:prstGeom prst="rect">
            <a:avLst/>
          </a:prstGeom>
          <a:solidFill>
            <a:schemeClr val="bg1">
              <a:lumMod val="75000"/>
            </a:schemeClr>
          </a:solidFill>
        </p:spPr>
        <p:txBody>
          <a:bodyPr wrap="square">
            <a:spAutoFit/>
          </a:bodyPr>
          <a:lstStyle/>
          <a:p>
            <a:r>
              <a:rPr lang="zh-CN" altLang="en-US" sz="1400" dirty="0"/>
              <a:t>from pyecharts.charts import Pie</a:t>
            </a:r>
          </a:p>
          <a:p>
            <a:r>
              <a:rPr lang="zh-CN" altLang="en-US" sz="1400" dirty="0"/>
              <a:t>from pyecharts import options as opts</a:t>
            </a:r>
          </a:p>
          <a:p>
            <a:r>
              <a:rPr lang="zh-CN" altLang="en-US" sz="1400" dirty="0"/>
              <a:t>#初始化一个饼图对象</a:t>
            </a:r>
          </a:p>
          <a:p>
            <a:r>
              <a:rPr lang="zh-CN" altLang="en-US" sz="1400" dirty="0"/>
              <a:t>pie_chart= Pie()</a:t>
            </a:r>
          </a:p>
          <a:p>
            <a:r>
              <a:rPr lang="zh-CN" altLang="en-US" sz="1400" dirty="0"/>
              <a:t>#将数据读取的data["Food"]，data["quantity"]传给pie_chart.add</a:t>
            </a:r>
          </a:p>
          <a:p>
            <a:r>
              <a:rPr lang="zh-CN" altLang="en-US" sz="1400" dirty="0"/>
              <a:t>pie_chart.add('',list(zip(data["Food"],data["quantity"])))</a:t>
            </a:r>
          </a:p>
          <a:p>
            <a:r>
              <a:rPr lang="zh-CN" altLang="en-US" sz="1400" dirty="0"/>
              <a:t>#绘制饼图，并通过render_notebook函数渲染在notebook中</a:t>
            </a:r>
          </a:p>
          <a:p>
            <a:r>
              <a:rPr lang="zh-CN" altLang="en-US" sz="1400" dirty="0"/>
              <a:t>pie_chart.render_notebook()</a:t>
            </a:r>
          </a:p>
        </p:txBody>
      </p:sp>
      <p:pic>
        <p:nvPicPr>
          <p:cNvPr id="21" name="图片 20">
            <a:extLst>
              <a:ext uri="{FF2B5EF4-FFF2-40B4-BE49-F238E27FC236}">
                <a16:creationId xmlns:a16="http://schemas.microsoft.com/office/drawing/2014/main" id="{50BC1DC6-A2A6-362C-09E6-510DFB8D5A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9283" y="2680498"/>
            <a:ext cx="5233852" cy="3706227"/>
          </a:xfrm>
          <a:prstGeom prst="rect">
            <a:avLst/>
          </a:prstGeom>
        </p:spPr>
      </p:pic>
      <p:sp>
        <p:nvSpPr>
          <p:cNvPr id="23" name="文本框 22">
            <a:extLst>
              <a:ext uri="{FF2B5EF4-FFF2-40B4-BE49-F238E27FC236}">
                <a16:creationId xmlns:a16="http://schemas.microsoft.com/office/drawing/2014/main" id="{9947560D-296F-3D3C-33C4-38CF110D6FEB}"/>
              </a:ext>
            </a:extLst>
          </p:cNvPr>
          <p:cNvSpPr txBox="1"/>
          <p:nvPr/>
        </p:nvSpPr>
        <p:spPr>
          <a:xfrm>
            <a:off x="6769283" y="1704047"/>
            <a:ext cx="6104106" cy="307777"/>
          </a:xfrm>
          <a:prstGeom prst="rect">
            <a:avLst/>
          </a:prstGeom>
          <a:noFill/>
        </p:spPr>
        <p:txBody>
          <a:bodyPr wrap="square">
            <a:spAutoFit/>
          </a:bodyPr>
          <a:lstStyle/>
          <a:p>
            <a:r>
              <a:rPr kumimoji="1" lang="en-US" altLang="zh-CN" sz="1400" dirty="0" err="1">
                <a:ln w="12700">
                  <a:noFill/>
                </a:ln>
                <a:solidFill>
                  <a:schemeClr val="tx1"/>
                </a:solidFill>
                <a:latin typeface="Source Han Sans"/>
                <a:ea typeface="Source Han Sans"/>
                <a:cs typeface="Source Han Sans"/>
              </a:rPr>
              <a:t>运行成功后，我们将得到如下结果</a:t>
            </a:r>
            <a:r>
              <a:rPr kumimoji="1" lang="en-US" altLang="zh-CN" sz="1400" dirty="0">
                <a:ln w="12700">
                  <a:noFill/>
                </a:ln>
                <a:solidFill>
                  <a:schemeClr val="tx1"/>
                </a:solidFill>
                <a:latin typeface="Source Han Sans"/>
                <a:ea typeface="Source Han Sans"/>
                <a:cs typeface="Source Han Sans"/>
              </a:rPr>
              <a:t>：</a:t>
            </a:r>
            <a:endParaRPr lang="zh-CN" altLang="en-US" sz="1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648617" y="2404311"/>
            <a:ext cx="8129339" cy="2217823"/>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3823705" y="2799347"/>
            <a:ext cx="6673514" cy="1427752"/>
          </a:xfrm>
          <a:prstGeom prst="rect">
            <a:avLst/>
          </a:prstGeom>
          <a:noFill/>
          <a:ln>
            <a:noFill/>
          </a:ln>
        </p:spPr>
        <p:txBody>
          <a:bodyPr vert="horz" wrap="square" lIns="0" tIns="0" rIns="0" bIns="0" rtlCol="0" anchor="ctr"/>
          <a:lstStyle/>
          <a:p>
            <a:pPr algn="l"/>
            <a:r>
              <a:rPr kumimoji="1" lang="en-US" altLang="zh-CN" sz="1400">
                <a:ln w="12700">
                  <a:noFill/>
                </a:ln>
                <a:solidFill>
                  <a:schemeClr val="tx1">
                    <a:lumMod val="85000"/>
                    <a:lumOff val="15000"/>
                  </a:schemeClr>
                </a:solidFill>
                <a:latin typeface="Source Han Sans"/>
                <a:ea typeface="Source Han Sans"/>
                <a:cs typeface="Source Han Sans"/>
              </a:rPr>
              <a:t>绘制出来的饼图，我们可以通过pyecharts的set_global_opts和set_series_opts方法设置饼图扇形块的标签显示格式、扇形块的边框样式，图表的标题和副标题，图例的位置等。通过这些配置项，我们可以增加饼图的可读性，解释每个部分所呈现的含义，让图表更加直观和易于理解。其中set_series_opts 用于个性化配置每个系列，set_global_opts 用于设置整个图表的通用配置。</a:t>
            </a:r>
            <a:endParaRPr kumimoji="1" lang="zh-CN" altLang="en-US"/>
          </a:p>
        </p:txBody>
      </p:sp>
      <p:pic>
        <p:nvPicPr>
          <p:cNvPr id="6" name="图片 5"/>
          <p:cNvPicPr>
            <a:picLocks noChangeAspect="1"/>
          </p:cNvPicPr>
          <p:nvPr/>
        </p:nvPicPr>
        <p:blipFill>
          <a:blip r:embed="rId3">
            <a:alphaModFix/>
          </a:blip>
          <a:srcRect/>
          <a:stretch>
            <a:fillRect/>
          </a:stretch>
        </p:blipFill>
        <p:spPr>
          <a:xfrm>
            <a:off x="1485566" y="2013285"/>
            <a:ext cx="1981200" cy="2999874"/>
          </a:xfrm>
          <a:prstGeom prst="rect">
            <a:avLst/>
          </a:prstGeom>
        </p:spPr>
      </p:pic>
      <p:sp>
        <p:nvSpPr>
          <p:cNvPr id="7" name="标题 1"/>
          <p:cNvSpPr txBox="1"/>
          <p:nvPr/>
        </p:nvSpPr>
        <p:spPr>
          <a:xfrm>
            <a:off x="1401345" y="1933074"/>
            <a:ext cx="2149642" cy="136358"/>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401345" y="4957012"/>
            <a:ext cx="2149642" cy="136358"/>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flipV="1">
            <a:off x="3823705" y="2719137"/>
            <a:ext cx="272714" cy="56148"/>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（4）设置配置项</a:t>
            </a:r>
            <a:endParaRPr kumimoji="1" lang="zh-CN" altLang="en-US"/>
          </a:p>
        </p:txBody>
      </p:sp>
      <p:sp>
        <p:nvSpPr>
          <p:cNvPr id="12"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文本框 13">
            <a:extLst>
              <a:ext uri="{FF2B5EF4-FFF2-40B4-BE49-F238E27FC236}">
                <a16:creationId xmlns:a16="http://schemas.microsoft.com/office/drawing/2014/main" id="{5941D6C6-4AB9-194A-D5E6-0E55C494D3EE}"/>
              </a:ext>
            </a:extLst>
          </p:cNvPr>
          <p:cNvSpPr txBox="1"/>
          <p:nvPr/>
        </p:nvSpPr>
        <p:spPr>
          <a:xfrm>
            <a:off x="3771806" y="4355400"/>
            <a:ext cx="6103854" cy="1169551"/>
          </a:xfrm>
          <a:prstGeom prst="rect">
            <a:avLst/>
          </a:prstGeom>
          <a:solidFill>
            <a:schemeClr val="bg1">
              <a:lumMod val="75000"/>
            </a:schemeClr>
          </a:solidFill>
        </p:spPr>
        <p:txBody>
          <a:bodyPr wrap="square">
            <a:spAutoFit/>
          </a:bodyPr>
          <a:lstStyle/>
          <a:p>
            <a:r>
              <a:rPr lang="zh-CN" altLang="en-US" sz="1400" dirty="0"/>
              <a:t>#设置了饼图的标签属性；其中，{b}表示类目名，{d}表示百分比</a:t>
            </a:r>
          </a:p>
          <a:p>
            <a:r>
              <a:rPr lang="zh-CN" altLang="en-US" sz="1400" dirty="0"/>
              <a:t>pie.set_series_opts(label_opts=opts.LabelOpts(formatter="{b}: {d}%"))</a:t>
            </a:r>
          </a:p>
          <a:p>
            <a:r>
              <a:rPr lang="zh-CN" altLang="en-US" sz="1400" dirty="0"/>
              <a:t>#设置了饼图的图例方向和位置</a:t>
            </a:r>
          </a:p>
          <a:p>
            <a:r>
              <a:rPr lang="zh-CN" altLang="en-US" sz="1400" dirty="0"/>
              <a:t>pie.set_global_opts(legend_opts=opts.LegendOpts(orient="vertical",pos_top="2%", pos_left="5%"))</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6118900" y="1292200"/>
            <a:ext cx="5400000" cy="4680000"/>
          </a:xfrm>
          <a:prstGeom prst="rect">
            <a:avLst/>
          </a:prstGeom>
        </p:spPr>
      </p:pic>
      <p:sp>
        <p:nvSpPr>
          <p:cNvPr id="5" name="标题 1"/>
          <p:cNvSpPr txBox="1"/>
          <p:nvPr/>
        </p:nvSpPr>
        <p:spPr>
          <a:xfrm>
            <a:off x="660400" y="2498200"/>
            <a:ext cx="4932000" cy="2268000"/>
          </a:xfrm>
          <a:prstGeom prst="rect">
            <a:avLst/>
          </a:prstGeom>
          <a:noFill/>
          <a:ln w="12700" cap="sq">
            <a:noFill/>
            <a:miter/>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在add()函数的参数中添加了radius=["30%", "70%"]，这样就将饼图设置为环形图。其中，"30%"表示内半径，即内圆的半径为整个饼图半径的30%，而"70%"表示外半径，即外圆的半径为整个饼图半径的70%。这样就在饼图的基础上形成了一个环形图。</a:t>
            </a:r>
            <a:endParaRPr kumimoji="1" lang="zh-CN" altLang="en-US"/>
          </a:p>
        </p:txBody>
      </p:sp>
      <p:cxnSp>
        <p:nvCxnSpPr>
          <p:cNvPr id="6" name="标题 1"/>
          <p:cNvCxnSpPr/>
          <p:nvPr/>
        </p:nvCxnSpPr>
        <p:spPr>
          <a:xfrm>
            <a:off x="660400" y="2147681"/>
            <a:ext cx="4932000" cy="0"/>
          </a:xfrm>
          <a:prstGeom prst="line">
            <a:avLst/>
          </a:prstGeom>
          <a:noFill/>
          <a:ln w="12700" cap="sq">
            <a:solidFill>
              <a:schemeClr val="tx1">
                <a:lumMod val="75000"/>
                <a:lumOff val="25000"/>
              </a:schemeClr>
            </a:solidFill>
            <a:miter/>
          </a:ln>
        </p:spPr>
      </p:cxnSp>
      <p:cxnSp>
        <p:nvCxnSpPr>
          <p:cNvPr id="7" name="标题 1"/>
          <p:cNvCxnSpPr/>
          <p:nvPr/>
        </p:nvCxnSpPr>
        <p:spPr>
          <a:xfrm>
            <a:off x="660400" y="5116719"/>
            <a:ext cx="4932000" cy="0"/>
          </a:xfrm>
          <a:prstGeom prst="line">
            <a:avLst/>
          </a:prstGeom>
          <a:noFill/>
          <a:ln w="12700" cap="sq">
            <a:solidFill>
              <a:schemeClr val="tx1">
                <a:lumMod val="75000"/>
                <a:lumOff val="25000"/>
              </a:schemeClr>
            </a:solidFill>
            <a:miter/>
          </a:ln>
        </p:spPr>
      </p:cxnSp>
      <p:sp>
        <p:nvSpPr>
          <p:cNvPr id="8"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（5）环形图</a:t>
            </a:r>
            <a:endParaRPr kumimoji="1" lang="zh-CN" altLang="en-US"/>
          </a:p>
        </p:txBody>
      </p:sp>
      <p:sp>
        <p:nvSpPr>
          <p:cNvPr id="10"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文本框 11">
            <a:extLst>
              <a:ext uri="{FF2B5EF4-FFF2-40B4-BE49-F238E27FC236}">
                <a16:creationId xmlns:a16="http://schemas.microsoft.com/office/drawing/2014/main" id="{FCFAE4B4-6D53-86B2-8E92-8C7C1D012AED}"/>
              </a:ext>
            </a:extLst>
          </p:cNvPr>
          <p:cNvSpPr txBox="1"/>
          <p:nvPr/>
        </p:nvSpPr>
        <p:spPr>
          <a:xfrm>
            <a:off x="660400" y="4172454"/>
            <a:ext cx="6103854" cy="307777"/>
          </a:xfrm>
          <a:prstGeom prst="rect">
            <a:avLst/>
          </a:prstGeom>
          <a:solidFill>
            <a:schemeClr val="bg1">
              <a:lumMod val="75000"/>
            </a:schemeClr>
          </a:solidFill>
        </p:spPr>
        <p:txBody>
          <a:bodyPr wrap="square">
            <a:spAutoFit/>
          </a:bodyPr>
          <a:lstStyle/>
          <a:p>
            <a:r>
              <a:rPr lang="zh-CN" altLang="en-US" sz="1400" dirty="0"/>
              <a:t>pie.add('',list(zip(data["Food"],data["quantity"])),radius=["30%", 70%"])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flipH="1">
            <a:off x="5166462" y="2"/>
            <a:ext cx="7025538" cy="6857999"/>
          </a:xfrm>
          <a:custGeom>
            <a:avLst/>
            <a:gdLst>
              <a:gd name="connsiteX0" fmla="*/ 5056574 w 7025538"/>
              <a:gd name="connsiteY0" fmla="*/ 838490 h 6857999"/>
              <a:gd name="connsiteX1" fmla="*/ 5876606 w 7025538"/>
              <a:gd name="connsiteY1" fmla="*/ 1839004 h 6857999"/>
              <a:gd name="connsiteX2" fmla="*/ 5982870 w 7025538"/>
              <a:gd name="connsiteY2" fmla="*/ 1861059 h 6857999"/>
              <a:gd name="connsiteX3" fmla="*/ 5477618 w 7025538"/>
              <a:gd name="connsiteY3" fmla="*/ 3172355 h 6857999"/>
              <a:gd name="connsiteX4" fmla="*/ 1223073 w 7025538"/>
              <a:gd name="connsiteY4" fmla="*/ 4640043 h 6857999"/>
              <a:gd name="connsiteX5" fmla="*/ 6259556 w 7025538"/>
              <a:gd name="connsiteY5" fmla="*/ 3388899 h 6857999"/>
              <a:gd name="connsiteX6" fmla="*/ 6933225 w 7025538"/>
              <a:gd name="connsiteY6" fmla="*/ 4591922 h 6857999"/>
              <a:gd name="connsiteX7" fmla="*/ 4046070 w 7025538"/>
              <a:gd name="connsiteY7" fmla="*/ 5806976 h 6857999"/>
              <a:gd name="connsiteX8" fmla="*/ 1062676 w 7025538"/>
              <a:gd name="connsiteY8" fmla="*/ 6789445 h 6857999"/>
              <a:gd name="connsiteX9" fmla="*/ 930562 w 7025538"/>
              <a:gd name="connsiteY9" fmla="*/ 6845038 h 6857999"/>
              <a:gd name="connsiteX10" fmla="*/ 894556 w 7025538"/>
              <a:gd name="connsiteY10" fmla="*/ 6857999 h 6857999"/>
              <a:gd name="connsiteX11" fmla="*/ 0 w 7025538"/>
              <a:gd name="connsiteY11" fmla="*/ 6857999 h 6857999"/>
              <a:gd name="connsiteX12" fmla="*/ 0 w 7025538"/>
              <a:gd name="connsiteY12" fmla="*/ 4680804 h 6857999"/>
              <a:gd name="connsiteX13" fmla="*/ 12918 w 7025538"/>
              <a:gd name="connsiteY13" fmla="*/ 4671227 h 6857999"/>
              <a:gd name="connsiteX14" fmla="*/ 334872 w 7025538"/>
              <a:gd name="connsiteY14" fmla="*/ 4437534 h 6857999"/>
              <a:gd name="connsiteX15" fmla="*/ 70467 w 7025538"/>
              <a:gd name="connsiteY15" fmla="*/ 4560155 h 6857999"/>
              <a:gd name="connsiteX16" fmla="*/ 0 w 7025538"/>
              <a:gd name="connsiteY16" fmla="*/ 4596381 h 6857999"/>
              <a:gd name="connsiteX17" fmla="*/ 0 w 7025538"/>
              <a:gd name="connsiteY17" fmla="*/ 2288281 h 6857999"/>
              <a:gd name="connsiteX18" fmla="*/ 11402 w 7025538"/>
              <a:gd name="connsiteY18" fmla="*/ 2282895 h 6857999"/>
              <a:gd name="connsiteX19" fmla="*/ 5056574 w 7025538"/>
              <a:gd name="connsiteY19" fmla="*/ 838490 h 6857999"/>
              <a:gd name="connsiteX20" fmla="*/ 1144220 w 7025538"/>
              <a:gd name="connsiteY20" fmla="*/ 0 h 6857999"/>
              <a:gd name="connsiteX21" fmla="*/ 3756814 w 7025538"/>
              <a:gd name="connsiteY21" fmla="*/ 0 h 6857999"/>
              <a:gd name="connsiteX22" fmla="*/ 3682102 w 7025538"/>
              <a:gd name="connsiteY22" fmla="*/ 29298 h 6857999"/>
              <a:gd name="connsiteX23" fmla="*/ 112268 w 7025538"/>
              <a:gd name="connsiteY23" fmla="*/ 1956120 h 6857999"/>
              <a:gd name="connsiteX24" fmla="*/ 0 w 7025538"/>
              <a:gd name="connsiteY24" fmla="*/ 2033382 h 6857999"/>
              <a:gd name="connsiteX25" fmla="*/ 0 w 7025538"/>
              <a:gd name="connsiteY25" fmla="*/ 671889 h 6857999"/>
              <a:gd name="connsiteX26" fmla="*/ 108722 w 7025538"/>
              <a:gd name="connsiteY26" fmla="*/ 607161 h 6857999"/>
              <a:gd name="connsiteX27" fmla="*/ 1003278 w 7025538"/>
              <a:gd name="connsiteY27" fmla="*/ 81086 h 6857999"/>
            </a:gdLst>
            <a:ahLst/>
            <a:cxnLst/>
            <a:rect l="l" t="t" r="r" b="b"/>
            <a:pathLst>
              <a:path w="7025538" h="6857999">
                <a:moveTo>
                  <a:pt x="5056574" y="838490"/>
                </a:moveTo>
                <a:cubicBezTo>
                  <a:pt x="5056574" y="838490"/>
                  <a:pt x="6131238" y="832475"/>
                  <a:pt x="5876606" y="1839004"/>
                </a:cubicBezTo>
                <a:cubicBezTo>
                  <a:pt x="5912696" y="1845019"/>
                  <a:pt x="5946780" y="1853039"/>
                  <a:pt x="5982870" y="1861059"/>
                </a:cubicBezTo>
                <a:cubicBezTo>
                  <a:pt x="6470077" y="1979357"/>
                  <a:pt x="6464062" y="3042027"/>
                  <a:pt x="5477618" y="3172355"/>
                </a:cubicBezTo>
                <a:cubicBezTo>
                  <a:pt x="4479143" y="3304687"/>
                  <a:pt x="2345856" y="3886149"/>
                  <a:pt x="1223073" y="4640043"/>
                </a:cubicBezTo>
                <a:cubicBezTo>
                  <a:pt x="1223073" y="4640043"/>
                  <a:pt x="3725275" y="3453060"/>
                  <a:pt x="6259556" y="3388899"/>
                </a:cubicBezTo>
                <a:cubicBezTo>
                  <a:pt x="6259556" y="3388899"/>
                  <a:pt x="7342239" y="3412959"/>
                  <a:pt x="6933225" y="4591922"/>
                </a:cubicBezTo>
                <a:cubicBezTo>
                  <a:pt x="6618445" y="5496195"/>
                  <a:pt x="5621975" y="5446069"/>
                  <a:pt x="4046070" y="5806976"/>
                </a:cubicBezTo>
                <a:cubicBezTo>
                  <a:pt x="2442094" y="6175903"/>
                  <a:pt x="2153379" y="6292195"/>
                  <a:pt x="1062676" y="6789445"/>
                </a:cubicBezTo>
                <a:cubicBezTo>
                  <a:pt x="1020071" y="6808869"/>
                  <a:pt x="975972" y="6827387"/>
                  <a:pt x="930562" y="6845038"/>
                </a:cubicBezTo>
                <a:lnTo>
                  <a:pt x="894556" y="6857999"/>
                </a:lnTo>
                <a:lnTo>
                  <a:pt x="0" y="6857999"/>
                </a:lnTo>
                <a:lnTo>
                  <a:pt x="0" y="4680804"/>
                </a:lnTo>
                <a:lnTo>
                  <a:pt x="12918" y="4671227"/>
                </a:lnTo>
                <a:cubicBezTo>
                  <a:pt x="115547" y="4595651"/>
                  <a:pt x="223095" y="4517485"/>
                  <a:pt x="334872" y="4437534"/>
                </a:cubicBezTo>
                <a:cubicBezTo>
                  <a:pt x="245150" y="4477134"/>
                  <a:pt x="156931" y="4517987"/>
                  <a:pt x="70467" y="4560155"/>
                </a:cubicBezTo>
                <a:lnTo>
                  <a:pt x="0" y="4596381"/>
                </a:lnTo>
                <a:lnTo>
                  <a:pt x="0" y="2288281"/>
                </a:lnTo>
                <a:lnTo>
                  <a:pt x="11402" y="2282895"/>
                </a:lnTo>
                <a:cubicBezTo>
                  <a:pt x="1035646" y="1802650"/>
                  <a:pt x="3220039" y="885734"/>
                  <a:pt x="5056574" y="838490"/>
                </a:cubicBezTo>
                <a:close/>
                <a:moveTo>
                  <a:pt x="1144220" y="0"/>
                </a:moveTo>
                <a:lnTo>
                  <a:pt x="3756814" y="0"/>
                </a:lnTo>
                <a:lnTo>
                  <a:pt x="3682102" y="29298"/>
                </a:lnTo>
                <a:cubicBezTo>
                  <a:pt x="3018906" y="292645"/>
                  <a:pt x="1698222" y="885048"/>
                  <a:pt x="112268" y="1956120"/>
                </a:cubicBezTo>
                <a:lnTo>
                  <a:pt x="0" y="2033382"/>
                </a:lnTo>
                <a:lnTo>
                  <a:pt x="0" y="671889"/>
                </a:lnTo>
                <a:lnTo>
                  <a:pt x="108722" y="607161"/>
                </a:lnTo>
                <a:cubicBezTo>
                  <a:pt x="394902" y="437022"/>
                  <a:pt x="725118" y="241979"/>
                  <a:pt x="1003278" y="81086"/>
                </a:cubicBezTo>
                <a:close/>
              </a:path>
            </a:pathLst>
          </a:custGeom>
          <a:blipFill>
            <a:blip r:embed="rId3"/>
            <a:srcRect/>
            <a:stretch>
              <a:fillRect/>
            </a:stretch>
          </a:blipFill>
          <a:ln w="12700" cap="sq">
            <a:noFill/>
            <a:miter/>
          </a:ln>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1116201" y="1402078"/>
            <a:ext cx="3459663" cy="2101309"/>
          </a:xfrm>
          <a:prstGeom prst="rect">
            <a:avLst/>
          </a:prstGeom>
          <a:noFill/>
          <a:ln>
            <a:noFill/>
          </a:ln>
        </p:spPr>
        <p:txBody>
          <a:bodyPr vert="horz" wrap="square" lIns="91440" tIns="45720" rIns="91440" bIns="45720" rtlCol="0" anchor="b"/>
          <a:lstStyle/>
          <a:p>
            <a:pPr algn="l"/>
            <a:r>
              <a:rPr kumimoji="1" lang="en-US" altLang="zh-CN" sz="1400" dirty="0" err="1">
                <a:ln w="12700">
                  <a:noFill/>
                </a:ln>
                <a:solidFill>
                  <a:schemeClr val="tx1"/>
                </a:solidFill>
                <a:latin typeface="Source Han Sans"/>
                <a:ea typeface="Source Han Sans"/>
                <a:cs typeface="Source Han Sans"/>
              </a:rPr>
              <a:t>在add</a:t>
            </a:r>
            <a:r>
              <a:rPr kumimoji="1" lang="en-US" altLang="zh-CN" sz="1400" dirty="0">
                <a:ln w="12700">
                  <a:noFill/>
                </a:ln>
                <a:solidFill>
                  <a:schemeClr val="tx1"/>
                </a:solidFill>
                <a:latin typeface="Source Han Sans"/>
                <a:ea typeface="Source Han Sans"/>
                <a:cs typeface="Source Han Sans"/>
              </a:rPr>
              <a:t>()</a:t>
            </a:r>
            <a:r>
              <a:rPr kumimoji="1" lang="en-US" altLang="zh-CN" sz="1400" dirty="0" err="1">
                <a:ln w="12700">
                  <a:noFill/>
                </a:ln>
                <a:solidFill>
                  <a:schemeClr val="tx1"/>
                </a:solidFill>
                <a:latin typeface="Source Han Sans"/>
                <a:ea typeface="Source Han Sans"/>
                <a:cs typeface="Source Han Sans"/>
              </a:rPr>
              <a:t>函数的参数中添加了rosetype</a:t>
            </a:r>
            <a:r>
              <a:rPr kumimoji="1" lang="en-US" altLang="zh-CN" sz="1400" dirty="0">
                <a:ln w="12700">
                  <a:noFill/>
                </a:ln>
                <a:solidFill>
                  <a:schemeClr val="tx1"/>
                </a:solidFill>
                <a:latin typeface="Source Han Sans"/>
                <a:ea typeface="Source Han Sans"/>
                <a:cs typeface="Source Han Sans"/>
              </a:rPr>
              <a:t>="area"，</a:t>
            </a:r>
            <a:r>
              <a:rPr kumimoji="1" lang="en-US" altLang="zh-CN" sz="1400" dirty="0" err="1">
                <a:ln w="12700">
                  <a:noFill/>
                </a:ln>
                <a:solidFill>
                  <a:schemeClr val="tx1"/>
                </a:solidFill>
                <a:latin typeface="Source Han Sans"/>
                <a:ea typeface="Source Han Sans"/>
                <a:cs typeface="Source Han Sans"/>
              </a:rPr>
              <a:t>这样就将饼图设置为南丁格尔玫瑰图</a:t>
            </a:r>
            <a:r>
              <a:rPr kumimoji="1" lang="en-US" altLang="zh-CN" sz="1400" dirty="0">
                <a:ln w="12700">
                  <a:noFill/>
                </a:ln>
                <a:solidFill>
                  <a:schemeClr val="tx1"/>
                </a:solidFill>
                <a:latin typeface="Source Han Sans"/>
                <a:ea typeface="Source Han Sans"/>
                <a:cs typeface="Source Han Sans"/>
              </a:rPr>
              <a:t>。"</a:t>
            </a:r>
            <a:r>
              <a:rPr kumimoji="1" lang="en-US" altLang="zh-CN" sz="1400" dirty="0" err="1">
                <a:ln w="12700">
                  <a:noFill/>
                </a:ln>
                <a:solidFill>
                  <a:schemeClr val="tx1"/>
                </a:solidFill>
                <a:latin typeface="Source Han Sans"/>
                <a:ea typeface="Source Han Sans"/>
                <a:cs typeface="Source Han Sans"/>
              </a:rPr>
              <a:t>area"表示每个扇形角度一样，即每个扇形区域的角度相同</a:t>
            </a:r>
            <a:r>
              <a:rPr kumimoji="1" lang="en-US" altLang="zh-CN" sz="1400" dirty="0">
                <a:ln w="12700">
                  <a:noFill/>
                </a:ln>
                <a:solidFill>
                  <a:schemeClr val="tx1"/>
                </a:solidFill>
                <a:latin typeface="Source Han Sans"/>
                <a:ea typeface="Source Han Sans"/>
                <a:cs typeface="Source Han Sans"/>
              </a:rPr>
              <a:t>。
</a:t>
            </a: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r>
              <a:rPr kumimoji="1" lang="en-US" altLang="zh-CN" sz="1400" dirty="0" err="1">
                <a:ln w="12700">
                  <a:noFill/>
                </a:ln>
                <a:solidFill>
                  <a:schemeClr val="tx1"/>
                </a:solidFill>
                <a:latin typeface="Source Han Sans"/>
                <a:ea typeface="Source Han Sans"/>
                <a:cs typeface="Source Han Sans"/>
              </a:rPr>
              <a:t>rosetype参数还有radius值可选</a:t>
            </a:r>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radius”表示每个扇形角度不一样</a:t>
            </a:r>
            <a:r>
              <a:rPr kumimoji="1" lang="en-US" altLang="zh-CN" sz="1400" dirty="0">
                <a:ln w="12700">
                  <a:noFill/>
                </a:ln>
                <a:solidFill>
                  <a:schemeClr val="tx1"/>
                </a:solidFill>
                <a:latin typeface="Source Han Sans"/>
                <a:ea typeface="Source Han Sans"/>
                <a:cs typeface="Source Han Sans"/>
              </a:rPr>
              <a:t>。</a:t>
            </a:r>
            <a:endParaRPr kumimoji="1" lang="zh-CN" altLang="en-US" dirty="0"/>
          </a:p>
        </p:txBody>
      </p:sp>
      <p:sp>
        <p:nvSpPr>
          <p:cNvPr id="6" name="标题 1"/>
          <p:cNvSpPr txBox="1"/>
          <p:nvPr/>
        </p:nvSpPr>
        <p:spPr>
          <a:xfrm>
            <a:off x="1248514" y="4810122"/>
            <a:ext cx="1103086" cy="111890"/>
          </a:xfrm>
          <a:prstGeom prst="roundRect">
            <a:avLst>
              <a:gd name="adj" fmla="val 50000"/>
            </a:avLst>
          </a:prstGeom>
          <a:solidFill>
            <a:schemeClr val="tx1">
              <a:lumMod val="75000"/>
              <a:lumOff val="25000"/>
            </a:schemeClr>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（6）南丁格尔玫瑰图</a:t>
            </a:r>
            <a:endParaRPr kumimoji="1" lang="zh-CN" altLang="en-US"/>
          </a:p>
        </p:txBody>
      </p:sp>
      <p:sp>
        <p:nvSpPr>
          <p:cNvPr id="9"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文本框 10">
            <a:extLst>
              <a:ext uri="{FF2B5EF4-FFF2-40B4-BE49-F238E27FC236}">
                <a16:creationId xmlns:a16="http://schemas.microsoft.com/office/drawing/2014/main" id="{46931AEE-23E8-09DA-4FB4-7E0151F91DF3}"/>
              </a:ext>
            </a:extLst>
          </p:cNvPr>
          <p:cNvSpPr txBox="1"/>
          <p:nvPr/>
        </p:nvSpPr>
        <p:spPr>
          <a:xfrm>
            <a:off x="1116201" y="2418891"/>
            <a:ext cx="6103854" cy="307777"/>
          </a:xfrm>
          <a:prstGeom prst="rect">
            <a:avLst/>
          </a:prstGeom>
          <a:solidFill>
            <a:schemeClr val="bg1">
              <a:lumMod val="75000"/>
            </a:schemeClr>
          </a:solidFill>
        </p:spPr>
        <p:txBody>
          <a:bodyPr wrap="square">
            <a:spAutoFit/>
          </a:bodyPr>
          <a:lstStyle/>
          <a:p>
            <a:r>
              <a:rPr lang="zh-CN" altLang="en-US" sz="1400" dirty="0"/>
              <a:t>pie.add('',list(zip(data["Food"],data["quantity"])),rosetype="area")</a:t>
            </a:r>
          </a:p>
        </p:txBody>
      </p:sp>
      <p:sp>
        <p:nvSpPr>
          <p:cNvPr id="13" name="文本框 12">
            <a:extLst>
              <a:ext uri="{FF2B5EF4-FFF2-40B4-BE49-F238E27FC236}">
                <a16:creationId xmlns:a16="http://schemas.microsoft.com/office/drawing/2014/main" id="{D716C9A8-4143-D4EF-24E4-7904B6189F52}"/>
              </a:ext>
            </a:extLst>
          </p:cNvPr>
          <p:cNvSpPr txBox="1"/>
          <p:nvPr/>
        </p:nvSpPr>
        <p:spPr>
          <a:xfrm>
            <a:off x="1116201" y="3782766"/>
            <a:ext cx="6103854" cy="307777"/>
          </a:xfrm>
          <a:prstGeom prst="rect">
            <a:avLst/>
          </a:prstGeom>
          <a:solidFill>
            <a:schemeClr val="bg1">
              <a:lumMod val="75000"/>
            </a:schemeClr>
          </a:solidFill>
        </p:spPr>
        <p:txBody>
          <a:bodyPr wrap="square">
            <a:spAutoFit/>
          </a:bodyPr>
          <a:lstStyle/>
          <a:p>
            <a:r>
              <a:rPr lang="zh-CN" altLang="en-US" sz="1400" dirty="0"/>
              <a:t>pie.add('',list(zip(data["Food"],data["quantity"])),rosetype="radius")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52637" y="3121660"/>
            <a:ext cx="1021080" cy="1021080"/>
          </a:xfrm>
          <a:prstGeom prst="ellipse">
            <a:avLst/>
          </a:prstGeom>
          <a:solidFill>
            <a:schemeClr val="bg1"/>
          </a:solidFill>
          <a:ln w="44450" cap="sq">
            <a:solidFill>
              <a:schemeClr val="accent1"/>
            </a:solidFill>
            <a:miter/>
          </a:ln>
          <a:effectLst>
            <a:outerShdw blurRad="190500" dist="63500" dir="2700000" sx="102000" sy="102000" algn="tl" rotWithShape="0">
              <a:schemeClr val="accent1">
                <a:alpha val="15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1258661" y="3427684"/>
            <a:ext cx="409032" cy="409032"/>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tx1"/>
          </a:solidFill>
          <a:ln w="1860" cap="flat">
            <a:noFill/>
            <a:miter/>
          </a:ln>
        </p:spPr>
        <p:txBody>
          <a:bodyPr vert="horz" wrap="square" lIns="91440" tIns="45720" rIns="91440" bIns="45720" rtlCol="0" anchor="ctr"/>
          <a:lstStyle/>
          <a:p>
            <a:pPr algn="l"/>
            <a:endParaRPr kumimoji="1" lang="zh-CN" altLang="en-US"/>
          </a:p>
        </p:txBody>
      </p:sp>
      <p:sp>
        <p:nvSpPr>
          <p:cNvPr id="6" name="标题 1"/>
          <p:cNvSpPr txBox="1"/>
          <p:nvPr/>
        </p:nvSpPr>
        <p:spPr>
          <a:xfrm>
            <a:off x="2174284" y="2964625"/>
            <a:ext cx="4800011" cy="1335150"/>
          </a:xfrm>
          <a:prstGeom prst="rect">
            <a:avLst/>
          </a:prstGeom>
          <a:noFill/>
          <a:ln>
            <a:noFill/>
          </a:ln>
        </p:spPr>
        <p:txBody>
          <a:bodyPr vert="horz" wrap="square" lIns="0" tIns="0" rIns="0" bIns="0" rtlCol="0" anchor="ctr"/>
          <a:lstStyle/>
          <a:p>
            <a:pPr algn="l"/>
            <a:r>
              <a:rPr kumimoji="1" lang="en-US" altLang="zh-CN" sz="1400">
                <a:ln w="12700">
                  <a:noFill/>
                </a:ln>
                <a:solidFill>
                  <a:schemeClr val="tx1"/>
                </a:solidFill>
                <a:latin typeface="Source Han Sans"/>
                <a:ea typeface="Source Han Sans"/>
                <a:cs typeface="Source Han Sans"/>
              </a:rPr>
              <a:t>​        柱形图又称为条形图，是一种常用的数据可视化图表，用于比较不同类别或组之间的数据大小和差异。它以垂直或水平的长方形条形来表示类别，条形的高度或宽度代表相应类别或组的数值大小。其中一个轴表示需要对比的分类维度，另一个轴代表相应的数值。</a:t>
            </a:r>
            <a:endParaRPr kumimoji="1" lang="zh-CN" altLang="en-US"/>
          </a:p>
        </p:txBody>
      </p:sp>
      <p:sp>
        <p:nvSpPr>
          <p:cNvPr id="7" name="标题 1"/>
          <p:cNvSpPr txBox="1"/>
          <p:nvPr/>
        </p:nvSpPr>
        <p:spPr>
          <a:xfrm>
            <a:off x="7630114" y="1837172"/>
            <a:ext cx="3596549" cy="3590057"/>
          </a:xfrm>
          <a:prstGeom prst="rect">
            <a:avLst/>
          </a:prstGeom>
          <a:blipFill>
            <a:blip r:embed="rId3"/>
            <a:srcRect/>
            <a:tile tx="0" ty="0" sx="100000" sy="100000" algn="tl"/>
          </a:blipFill>
          <a:ln w="12700" cap="flat">
            <a:noFill/>
            <a:miter/>
          </a:ln>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柱形图</a:t>
            </a:r>
            <a:endParaRPr kumimoji="1" lang="zh-CN" altLang="en-US"/>
          </a:p>
        </p:txBody>
      </p:sp>
      <p:sp>
        <p:nvSpPr>
          <p:cNvPr id="10"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660400" y="2498200"/>
            <a:ext cx="4932000" cy="2268000"/>
          </a:xfrm>
          <a:prstGeom prst="rect">
            <a:avLst/>
          </a:prstGeom>
          <a:noFill/>
          <a:ln w="12700" cap="sq">
            <a:noFill/>
            <a:miter/>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（1）实验准备
本实验使用文件“GDP_2022.csv”中的相关数据，该数据集包括省份名称和对应的GDP值。数据集如下：
柱形图是一种数据可视化图表，通常用于比较不同类别的大小或数量的多少。我们的需求是探索GDP排名前十省份的GDP大小差异，所以我们将利用该数据集，使用pyecharts库绘制柱形图，将数据转换成图表的形式，帮助人们可以一目了然地得出各类别的大小差异情况。</a:t>
            </a:r>
            <a:endParaRPr kumimoji="1" lang="zh-CN" altLang="en-US"/>
          </a:p>
        </p:txBody>
      </p:sp>
      <p:cxnSp>
        <p:nvCxnSpPr>
          <p:cNvPr id="6" name="标题 1"/>
          <p:cNvCxnSpPr/>
          <p:nvPr/>
        </p:nvCxnSpPr>
        <p:spPr>
          <a:xfrm>
            <a:off x="660400" y="2147681"/>
            <a:ext cx="4932000" cy="0"/>
          </a:xfrm>
          <a:prstGeom prst="line">
            <a:avLst/>
          </a:prstGeom>
          <a:noFill/>
          <a:ln w="12700" cap="sq">
            <a:solidFill>
              <a:schemeClr val="tx1">
                <a:lumMod val="75000"/>
                <a:lumOff val="25000"/>
              </a:schemeClr>
            </a:solidFill>
            <a:miter/>
          </a:ln>
        </p:spPr>
      </p:cxnSp>
      <p:cxnSp>
        <p:nvCxnSpPr>
          <p:cNvPr id="7" name="标题 1"/>
          <p:cNvCxnSpPr/>
          <p:nvPr/>
        </p:nvCxnSpPr>
        <p:spPr>
          <a:xfrm>
            <a:off x="660400" y="5116719"/>
            <a:ext cx="4932000" cy="0"/>
          </a:xfrm>
          <a:prstGeom prst="line">
            <a:avLst/>
          </a:prstGeom>
          <a:noFill/>
          <a:ln w="12700" cap="sq">
            <a:solidFill>
              <a:schemeClr val="tx1">
                <a:lumMod val="75000"/>
                <a:lumOff val="25000"/>
              </a:schemeClr>
            </a:solidFill>
            <a:miter/>
          </a:ln>
        </p:spPr>
      </p:cxnSp>
      <p:sp>
        <p:nvSpPr>
          <p:cNvPr id="8"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使用pyecharts绘制柱形图案例</a:t>
            </a:r>
            <a:endParaRPr kumimoji="1" lang="zh-CN" altLang="en-US"/>
          </a:p>
        </p:txBody>
      </p:sp>
      <p:sp>
        <p:nvSpPr>
          <p:cNvPr id="10"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2" name="图片 11">
            <a:extLst>
              <a:ext uri="{FF2B5EF4-FFF2-40B4-BE49-F238E27FC236}">
                <a16:creationId xmlns:a16="http://schemas.microsoft.com/office/drawing/2014/main" id="{EB35691E-38A8-8FDB-8BE2-561DF8602B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78278" y="757450"/>
            <a:ext cx="2895600" cy="562927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2331720"/>
            <a:ext cx="5598160" cy="2921000"/>
          </a:xfrm>
          <a:prstGeom prst="rect">
            <a:avLst/>
          </a:prstGeom>
          <a:noFill/>
          <a:ln>
            <a:noFill/>
          </a:ln>
        </p:spPr>
        <p:txBody>
          <a:bodyPr vert="horz" wrap="square" lIns="0" tIns="0" rIns="0" bIns="0" rtlCol="0" anchor="t"/>
          <a:lstStyle/>
          <a:p>
            <a:pPr algn="l"/>
            <a:r>
              <a:rPr kumimoji="1" lang="en-US" altLang="zh-CN" sz="1400" dirty="0">
                <a:ln w="12700">
                  <a:noFill/>
                </a:ln>
                <a:solidFill>
                  <a:schemeClr val="tx1"/>
                </a:solidFill>
                <a:latin typeface="Source Han Sans"/>
                <a:ea typeface="Source Han Sans"/>
                <a:cs typeface="Source Han Sans"/>
              </a:rPr>
              <a:t>本例数据集以csv格式存储，文件名为:GDP_2022.csv,我们可以通过使用python的pandas实现csv文件的读取，以下为代码：</a:t>
            </a: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根据需求，我们需探索GDP排名前十的省份，故需进行必要的数据处理，以获取目标数据，如下</a:t>
            </a:r>
            <a:r>
              <a:rPr kumimoji="1" lang="en-US" altLang="zh-CN" sz="1400" dirty="0">
                <a:ln w="12700">
                  <a:noFill/>
                </a:ln>
                <a:solidFill>
                  <a:schemeClr val="tx1"/>
                </a:solidFill>
                <a:latin typeface="Source Han Sans"/>
                <a:ea typeface="Source Han Sans"/>
                <a:cs typeface="Source Han Sans"/>
              </a:rPr>
              <a:t>：</a:t>
            </a:r>
            <a:endParaRPr kumimoji="1" lang="zh-CN" altLang="en-US" dirty="0"/>
          </a:p>
        </p:txBody>
      </p:sp>
      <p:sp>
        <p:nvSpPr>
          <p:cNvPr id="5" name="标题 1"/>
          <p:cNvSpPr txBox="1"/>
          <p:nvPr/>
        </p:nvSpPr>
        <p:spPr>
          <a:xfrm>
            <a:off x="8549235" y="2505003"/>
            <a:ext cx="2969330" cy="2969329"/>
          </a:xfrm>
          <a:prstGeom prst="ellipse">
            <a:avLst/>
          </a:prstGeom>
          <a:solidFill>
            <a:schemeClr val="accent1"/>
          </a:soli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7944592" y="676115"/>
            <a:ext cx="1807418" cy="1807418"/>
          </a:xfrm>
          <a:prstGeom prst="ellipse">
            <a:avLst/>
          </a:prstGeom>
          <a:solidFill>
            <a:schemeClr val="accent1"/>
          </a:soli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7301171" y="4587317"/>
            <a:ext cx="1277181" cy="1277180"/>
          </a:xfrm>
          <a:prstGeom prst="ellipse">
            <a:avLst/>
          </a:prstGeom>
          <a:solidFill>
            <a:schemeClr val="accent1"/>
          </a:soli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7424018" y="2265571"/>
            <a:ext cx="816105" cy="816104"/>
          </a:xfrm>
          <a:prstGeom prst="ellipse">
            <a:avLst/>
          </a:prstGeom>
          <a:solidFill>
            <a:schemeClr val="accent1"/>
          </a:soli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10607749" y="5739778"/>
            <a:ext cx="617842" cy="617842"/>
          </a:xfrm>
          <a:prstGeom prst="ellipse">
            <a:avLst/>
          </a:prstGeom>
          <a:solidFill>
            <a:schemeClr val="accent1"/>
          </a:soli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endParaRPr kumimoji="1" lang="zh-CN" altLang="en-US"/>
          </a:p>
        </p:txBody>
      </p:sp>
      <p:sp>
        <p:nvSpPr>
          <p:cNvPr id="10" name="标题 1"/>
          <p:cNvSpPr txBox="1"/>
          <p:nvPr/>
        </p:nvSpPr>
        <p:spPr>
          <a:xfrm>
            <a:off x="6815398" y="4487957"/>
            <a:ext cx="355029" cy="355028"/>
          </a:xfrm>
          <a:prstGeom prst="ellipse">
            <a:avLst/>
          </a:prstGeom>
          <a:solidFill>
            <a:schemeClr val="accent2"/>
          </a:soli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endParaRPr kumimoji="1" lang="zh-CN" altLang="en-US"/>
          </a:p>
        </p:txBody>
      </p:sp>
      <p:sp>
        <p:nvSpPr>
          <p:cNvPr id="11" name="标题 1"/>
          <p:cNvSpPr txBox="1"/>
          <p:nvPr/>
        </p:nvSpPr>
        <p:spPr>
          <a:xfrm>
            <a:off x="10965083" y="2274792"/>
            <a:ext cx="355029" cy="355028"/>
          </a:xfrm>
          <a:prstGeom prst="ellipse">
            <a:avLst/>
          </a:prstGeom>
          <a:solidFill>
            <a:schemeClr val="accent2"/>
          </a:soli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endParaRPr kumimoji="1" lang="zh-CN" altLang="en-US"/>
          </a:p>
        </p:txBody>
      </p:sp>
      <p:sp>
        <p:nvSpPr>
          <p:cNvPr id="12" name="标题 1"/>
          <p:cNvSpPr txBox="1"/>
          <p:nvPr/>
        </p:nvSpPr>
        <p:spPr>
          <a:xfrm>
            <a:off x="11066520" y="5410109"/>
            <a:ext cx="318143" cy="318142"/>
          </a:xfrm>
          <a:prstGeom prst="ellipse">
            <a:avLst/>
          </a:prstGeom>
          <a:solidFill>
            <a:schemeClr val="accent2"/>
          </a:solidFill>
          <a:ln w="12700" cap="sq">
            <a:noFill/>
            <a:miter/>
          </a:ln>
          <a:effectLst>
            <a:outerShdw blurRad="50800" dist="38100" dir="5400000" algn="t" rotWithShape="0">
              <a:schemeClr val="accent1">
                <a:lumMod val="75000"/>
                <a:alpha val="30000"/>
              </a:schemeClr>
            </a:outerShdw>
          </a:effectLst>
        </p:spPr>
        <p:txBody>
          <a:bodyPr vert="horz" wrap="square" lIns="91440" tIns="45720" rIns="91440" bIns="45720" rtlCol="0" anchor="ctr"/>
          <a:lstStyle/>
          <a:p>
            <a:pPr algn="ctr"/>
            <a:endParaRPr kumimoji="1" lang="zh-CN" altLang="en-US"/>
          </a:p>
        </p:txBody>
      </p:sp>
      <p:sp>
        <p:nvSpPr>
          <p:cNvPr id="13" name="标题 1"/>
          <p:cNvSpPr txBox="1"/>
          <p:nvPr/>
        </p:nvSpPr>
        <p:spPr>
          <a:xfrm>
            <a:off x="7687929" y="2514914"/>
            <a:ext cx="288283" cy="312279"/>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4" name="标题 1"/>
          <p:cNvSpPr txBox="1"/>
          <p:nvPr/>
        </p:nvSpPr>
        <p:spPr>
          <a:xfrm>
            <a:off x="10803054" y="5935083"/>
            <a:ext cx="227232" cy="227232"/>
          </a:xfrm>
          <a:custGeom>
            <a:avLst/>
            <a:gdLst>
              <a:gd name="connsiteX0" fmla="*/ 438553 w 720000"/>
              <a:gd name="connsiteY0" fmla="*/ 189601 h 720000"/>
              <a:gd name="connsiteX1" fmla="*/ 373556 w 720000"/>
              <a:gd name="connsiteY1" fmla="*/ 216451 h 720000"/>
              <a:gd name="connsiteX2" fmla="*/ 232180 w 720000"/>
              <a:gd name="connsiteY2" fmla="*/ 357827 h 720000"/>
              <a:gd name="connsiteX3" fmla="*/ 191861 w 720000"/>
              <a:gd name="connsiteY3" fmla="*/ 528226 h 720000"/>
              <a:gd name="connsiteX4" fmla="*/ 362260 w 720000"/>
              <a:gd name="connsiteY4" fmla="*/ 487907 h 720000"/>
              <a:gd name="connsiteX5" fmla="*/ 503636 w 720000"/>
              <a:gd name="connsiteY5" fmla="*/ 346444 h 720000"/>
              <a:gd name="connsiteX6" fmla="*/ 503636 w 720000"/>
              <a:gd name="connsiteY6" fmla="*/ 216365 h 720000"/>
              <a:gd name="connsiteX7" fmla="*/ 438553 w 720000"/>
              <a:gd name="connsiteY7" fmla="*/ 189601 h 720000"/>
              <a:gd name="connsiteX8" fmla="*/ 438553 w 720000"/>
              <a:gd name="connsiteY8" fmla="*/ 141636 h 720000"/>
              <a:gd name="connsiteX9" fmla="*/ 537524 w 720000"/>
              <a:gd name="connsiteY9" fmla="*/ 182476 h 720000"/>
              <a:gd name="connsiteX10" fmla="*/ 537524 w 720000"/>
              <a:gd name="connsiteY10" fmla="*/ 380420 h 720000"/>
              <a:gd name="connsiteX11" fmla="*/ 396149 w 720000"/>
              <a:gd name="connsiteY11" fmla="*/ 521796 h 720000"/>
              <a:gd name="connsiteX12" fmla="*/ 141637 w 720000"/>
              <a:gd name="connsiteY12" fmla="*/ 578364 h 720000"/>
              <a:gd name="connsiteX13" fmla="*/ 198205 w 720000"/>
              <a:gd name="connsiteY13" fmla="*/ 323852 h 720000"/>
              <a:gd name="connsiteX14" fmla="*/ 339581 w 720000"/>
              <a:gd name="connsiteY14" fmla="*/ 182476 h 720000"/>
              <a:gd name="connsiteX15" fmla="*/ 438553 w 720000"/>
              <a:gd name="connsiteY15" fmla="*/ 141636 h 720000"/>
              <a:gd name="connsiteX16" fmla="*/ 120000 w 720000"/>
              <a:gd name="connsiteY16" fmla="*/ 47965 h 720000"/>
              <a:gd name="connsiteX17" fmla="*/ 47965 w 720000"/>
              <a:gd name="connsiteY17" fmla="*/ 120000 h 720000"/>
              <a:gd name="connsiteX18" fmla="*/ 47965 w 720000"/>
              <a:gd name="connsiteY18" fmla="*/ 600000 h 720000"/>
              <a:gd name="connsiteX19" fmla="*/ 120000 w 720000"/>
              <a:gd name="connsiteY19" fmla="*/ 672035 h 720000"/>
              <a:gd name="connsiteX20" fmla="*/ 600000 w 720000"/>
              <a:gd name="connsiteY20" fmla="*/ 672035 h 720000"/>
              <a:gd name="connsiteX21" fmla="*/ 672035 w 720000"/>
              <a:gd name="connsiteY21" fmla="*/ 600000 h 720000"/>
              <a:gd name="connsiteX22" fmla="*/ 672035 w 720000"/>
              <a:gd name="connsiteY22" fmla="*/ 120000 h 720000"/>
              <a:gd name="connsiteX23" fmla="*/ 600000 w 720000"/>
              <a:gd name="connsiteY23" fmla="*/ 47965 h 720000"/>
              <a:gd name="connsiteX24" fmla="*/ 120000 w 720000"/>
              <a:gd name="connsiteY24" fmla="*/ 0 h 720000"/>
              <a:gd name="connsiteX25" fmla="*/ 600000 w 720000"/>
              <a:gd name="connsiteY25" fmla="*/ 0 h 720000"/>
              <a:gd name="connsiteX26" fmla="*/ 720000 w 720000"/>
              <a:gd name="connsiteY26" fmla="*/ 120000 h 720000"/>
              <a:gd name="connsiteX27" fmla="*/ 720000 w 720000"/>
              <a:gd name="connsiteY27" fmla="*/ 600000 h 720000"/>
              <a:gd name="connsiteX28" fmla="*/ 600000 w 720000"/>
              <a:gd name="connsiteY28" fmla="*/ 720000 h 720000"/>
              <a:gd name="connsiteX29" fmla="*/ 120000 w 720000"/>
              <a:gd name="connsiteY29" fmla="*/ 720000 h 720000"/>
              <a:gd name="connsiteX30" fmla="*/ 0 w 720000"/>
              <a:gd name="connsiteY30" fmla="*/ 600000 h 720000"/>
              <a:gd name="connsiteX31" fmla="*/ 0 w 720000"/>
              <a:gd name="connsiteY31" fmla="*/ 120000 h 720000"/>
              <a:gd name="connsiteX32" fmla="*/ 120000 w 720000"/>
              <a:gd name="connsiteY32" fmla="*/ 0 h 720000"/>
            </a:gdLst>
            <a:ahLst/>
            <a:cxnLst/>
            <a:rect l="l" t="t" r="r" b="b"/>
            <a:pathLst>
              <a:path w="720000" h="720000">
                <a:moveTo>
                  <a:pt x="438553" y="189601"/>
                </a:moveTo>
                <a:cubicBezTo>
                  <a:pt x="413875" y="189601"/>
                  <a:pt x="390761" y="199073"/>
                  <a:pt x="373556" y="216451"/>
                </a:cubicBezTo>
                <a:lnTo>
                  <a:pt x="232180" y="357827"/>
                </a:lnTo>
                <a:cubicBezTo>
                  <a:pt x="212456" y="377465"/>
                  <a:pt x="197336" y="453584"/>
                  <a:pt x="191861" y="528226"/>
                </a:cubicBezTo>
                <a:cubicBezTo>
                  <a:pt x="266503" y="522665"/>
                  <a:pt x="342622" y="507545"/>
                  <a:pt x="362260" y="487907"/>
                </a:cubicBezTo>
                <a:lnTo>
                  <a:pt x="503636" y="346444"/>
                </a:lnTo>
                <a:cubicBezTo>
                  <a:pt x="539523" y="310557"/>
                  <a:pt x="539523" y="252252"/>
                  <a:pt x="503636" y="216365"/>
                </a:cubicBezTo>
                <a:cubicBezTo>
                  <a:pt x="486344" y="199073"/>
                  <a:pt x="463230" y="189601"/>
                  <a:pt x="438553" y="189601"/>
                </a:cubicBezTo>
                <a:close/>
                <a:moveTo>
                  <a:pt x="438553" y="141636"/>
                </a:moveTo>
                <a:cubicBezTo>
                  <a:pt x="474440" y="141636"/>
                  <a:pt x="510327" y="155191"/>
                  <a:pt x="537524" y="182476"/>
                </a:cubicBezTo>
                <a:cubicBezTo>
                  <a:pt x="592007" y="236872"/>
                  <a:pt x="592007" y="325938"/>
                  <a:pt x="537524" y="380420"/>
                </a:cubicBezTo>
                <a:lnTo>
                  <a:pt x="396149" y="521796"/>
                </a:lnTo>
                <a:cubicBezTo>
                  <a:pt x="341753" y="576278"/>
                  <a:pt x="141637" y="578364"/>
                  <a:pt x="141637" y="578364"/>
                </a:cubicBezTo>
                <a:cubicBezTo>
                  <a:pt x="141637" y="578364"/>
                  <a:pt x="143723" y="378334"/>
                  <a:pt x="198205" y="323852"/>
                </a:cubicBezTo>
                <a:lnTo>
                  <a:pt x="339581" y="182476"/>
                </a:lnTo>
                <a:cubicBezTo>
                  <a:pt x="366778" y="155278"/>
                  <a:pt x="402666" y="141636"/>
                  <a:pt x="438553" y="141636"/>
                </a:cubicBezTo>
                <a:close/>
                <a:moveTo>
                  <a:pt x="120000" y="47965"/>
                </a:moveTo>
                <a:cubicBezTo>
                  <a:pt x="80290" y="47965"/>
                  <a:pt x="47965" y="80290"/>
                  <a:pt x="47965" y="120000"/>
                </a:cubicBezTo>
                <a:lnTo>
                  <a:pt x="47965" y="600000"/>
                </a:lnTo>
                <a:cubicBezTo>
                  <a:pt x="47965" y="639711"/>
                  <a:pt x="80290" y="672035"/>
                  <a:pt x="120000" y="672035"/>
                </a:cubicBezTo>
                <a:lnTo>
                  <a:pt x="600000" y="672035"/>
                </a:lnTo>
                <a:cubicBezTo>
                  <a:pt x="639711" y="672035"/>
                  <a:pt x="672035" y="639711"/>
                  <a:pt x="672035" y="600000"/>
                </a:cubicBezTo>
                <a:lnTo>
                  <a:pt x="672035" y="120000"/>
                </a:lnTo>
                <a:cubicBezTo>
                  <a:pt x="672035" y="80290"/>
                  <a:pt x="639711" y="47965"/>
                  <a:pt x="600000" y="47965"/>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pic>
        <p:nvPicPr>
          <p:cNvPr id="15" name="图片 14"/>
          <p:cNvPicPr>
            <a:picLocks noChangeAspect="1"/>
          </p:cNvPicPr>
          <p:nvPr/>
        </p:nvPicPr>
        <p:blipFill>
          <a:blip r:embed="rId3">
            <a:alphaModFix/>
          </a:blip>
          <a:srcRect/>
          <a:stretch>
            <a:fillRect/>
          </a:stretch>
        </p:blipFill>
        <p:spPr>
          <a:xfrm>
            <a:off x="8548900" y="2504667"/>
            <a:ext cx="2970000" cy="2970000"/>
          </a:xfrm>
          <a:prstGeom prst="rect">
            <a:avLst/>
          </a:prstGeom>
        </p:spPr>
      </p:pic>
      <p:pic>
        <p:nvPicPr>
          <p:cNvPr id="16" name="图片 15"/>
          <p:cNvPicPr>
            <a:picLocks noChangeAspect="1"/>
          </p:cNvPicPr>
          <p:nvPr/>
        </p:nvPicPr>
        <p:blipFill>
          <a:blip r:embed="rId4">
            <a:alphaModFix/>
          </a:blip>
          <a:srcRect/>
          <a:stretch>
            <a:fillRect/>
          </a:stretch>
        </p:blipFill>
        <p:spPr>
          <a:xfrm>
            <a:off x="7946501" y="678024"/>
            <a:ext cx="1803600" cy="1803600"/>
          </a:xfrm>
          <a:prstGeom prst="rect">
            <a:avLst/>
          </a:prstGeom>
        </p:spPr>
      </p:pic>
      <p:pic>
        <p:nvPicPr>
          <p:cNvPr id="17" name="图片 16"/>
          <p:cNvPicPr>
            <a:picLocks noChangeAspect="1"/>
          </p:cNvPicPr>
          <p:nvPr/>
        </p:nvPicPr>
        <p:blipFill>
          <a:blip r:embed="rId5">
            <a:alphaModFix/>
          </a:blip>
          <a:srcRect/>
          <a:stretch>
            <a:fillRect/>
          </a:stretch>
        </p:blipFill>
        <p:spPr>
          <a:xfrm>
            <a:off x="7300761" y="4586907"/>
            <a:ext cx="1278000" cy="1278000"/>
          </a:xfrm>
          <a:prstGeom prst="rect">
            <a:avLst/>
          </a:prstGeom>
        </p:spPr>
      </p:pic>
      <p:sp>
        <p:nvSpPr>
          <p:cNvPr id="18"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9"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（2）数据读取与处理</a:t>
            </a:r>
            <a:endParaRPr kumimoji="1" lang="zh-CN" altLang="en-US"/>
          </a:p>
        </p:txBody>
      </p:sp>
      <p:sp>
        <p:nvSpPr>
          <p:cNvPr id="20"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22" name="文本框 21">
            <a:extLst>
              <a:ext uri="{FF2B5EF4-FFF2-40B4-BE49-F238E27FC236}">
                <a16:creationId xmlns:a16="http://schemas.microsoft.com/office/drawing/2014/main" id="{09CB484C-721D-266E-2C6E-7671405E9939}"/>
              </a:ext>
            </a:extLst>
          </p:cNvPr>
          <p:cNvSpPr txBox="1"/>
          <p:nvPr/>
        </p:nvSpPr>
        <p:spPr>
          <a:xfrm>
            <a:off x="628021" y="2873437"/>
            <a:ext cx="6103854" cy="523220"/>
          </a:xfrm>
          <a:prstGeom prst="rect">
            <a:avLst/>
          </a:prstGeom>
          <a:solidFill>
            <a:schemeClr val="bg1">
              <a:lumMod val="75000"/>
            </a:schemeClr>
          </a:solidFill>
        </p:spPr>
        <p:txBody>
          <a:bodyPr wrap="square">
            <a:spAutoFit/>
          </a:bodyPr>
          <a:lstStyle/>
          <a:p>
            <a:r>
              <a:rPr lang="zh-CN" altLang="en-US" sz="1400" dirty="0"/>
              <a:t>import pandas as pd</a:t>
            </a:r>
          </a:p>
          <a:p>
            <a:r>
              <a:rPr lang="zh-CN" altLang="en-US" sz="1400" dirty="0"/>
              <a:t>data = pd.read_csv("GDP_2022.csv",encoding='utf-8') </a:t>
            </a:r>
          </a:p>
        </p:txBody>
      </p:sp>
      <p:sp>
        <p:nvSpPr>
          <p:cNvPr id="24" name="文本框 23">
            <a:extLst>
              <a:ext uri="{FF2B5EF4-FFF2-40B4-BE49-F238E27FC236}">
                <a16:creationId xmlns:a16="http://schemas.microsoft.com/office/drawing/2014/main" id="{6F15A928-65F3-01B2-8921-D2DE97E19C12}"/>
              </a:ext>
            </a:extLst>
          </p:cNvPr>
          <p:cNvSpPr txBox="1"/>
          <p:nvPr/>
        </p:nvSpPr>
        <p:spPr>
          <a:xfrm>
            <a:off x="630498" y="4300745"/>
            <a:ext cx="6103854" cy="1815882"/>
          </a:xfrm>
          <a:prstGeom prst="rect">
            <a:avLst/>
          </a:prstGeom>
          <a:solidFill>
            <a:schemeClr val="bg1">
              <a:lumMod val="75000"/>
            </a:schemeClr>
          </a:solidFill>
        </p:spPr>
        <p:txBody>
          <a:bodyPr wrap="square">
            <a:spAutoFit/>
          </a:bodyPr>
          <a:lstStyle/>
          <a:p>
            <a:r>
              <a:rPr lang="zh-CN" altLang="en-US" sz="1400" dirty="0"/>
              <a:t>#按降序排序，将inplace赋值为True，表示排序结果替换原数据集</a:t>
            </a:r>
          </a:p>
          <a:p>
            <a:r>
              <a:rPr lang="zh-CN" altLang="en-US" sz="1400" dirty="0"/>
              <a:t>data.sort_values("GDP",ascending=False,inplace=True)</a:t>
            </a:r>
          </a:p>
          <a:p>
            <a:r>
              <a:rPr lang="zh-CN" altLang="en-US" sz="1400" dirty="0"/>
              <a:t>#提取前10条记录，并赋值给top_10_data</a:t>
            </a:r>
          </a:p>
          <a:p>
            <a:r>
              <a:rPr lang="zh-CN" altLang="en-US" sz="1400" dirty="0"/>
              <a:t>top_10_data = data.head(10)</a:t>
            </a:r>
          </a:p>
          <a:p>
            <a:r>
              <a:rPr lang="zh-CN" altLang="en-US" sz="1400" dirty="0"/>
              <a:t>#提取Provinces并转换为列表</a:t>
            </a:r>
          </a:p>
          <a:p>
            <a:r>
              <a:rPr lang="zh-CN" altLang="en-US" sz="1400" dirty="0"/>
              <a:t>provinces = top_10_data['Provinces'].tolist()</a:t>
            </a:r>
          </a:p>
          <a:p>
            <a:r>
              <a:rPr lang="zh-CN" altLang="en-US" sz="1400" dirty="0"/>
              <a:t>#提取GDP并转换为列表</a:t>
            </a:r>
          </a:p>
          <a:p>
            <a:r>
              <a:rPr lang="zh-CN" altLang="en-US" sz="1400" dirty="0"/>
              <a:t>gdp_values = top_10_data['GDP'].tolist()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flipH="1">
            <a:off x="0" y="-15596"/>
            <a:ext cx="1892796" cy="2025385"/>
          </a:xfrm>
          <a:custGeom>
            <a:avLst/>
            <a:gdLst>
              <a:gd name="connsiteX0" fmla="*/ 1878794 w 1910317"/>
              <a:gd name="connsiteY0" fmla="*/ 1981089 h 2044133"/>
              <a:gd name="connsiteX1" fmla="*/ 1910317 w 1910317"/>
              <a:gd name="connsiteY1" fmla="*/ 2012610 h 2044133"/>
              <a:gd name="connsiteX2" fmla="*/ 1878794 w 1910317"/>
              <a:gd name="connsiteY2" fmla="*/ 2044133 h 2044133"/>
              <a:gd name="connsiteX3" fmla="*/ 1847272 w 1910317"/>
              <a:gd name="connsiteY3" fmla="*/ 2012610 h 2044133"/>
              <a:gd name="connsiteX4" fmla="*/ 1878794 w 1910317"/>
              <a:gd name="connsiteY4" fmla="*/ 1981089 h 2044133"/>
              <a:gd name="connsiteX5" fmla="*/ 1760028 w 1910317"/>
              <a:gd name="connsiteY5" fmla="*/ 1981089 h 2044133"/>
              <a:gd name="connsiteX6" fmla="*/ 1791551 w 1910317"/>
              <a:gd name="connsiteY6" fmla="*/ 2012610 h 2044133"/>
              <a:gd name="connsiteX7" fmla="*/ 1760028 w 1910317"/>
              <a:gd name="connsiteY7" fmla="*/ 2044133 h 2044133"/>
              <a:gd name="connsiteX8" fmla="*/ 1728505 w 1910317"/>
              <a:gd name="connsiteY8" fmla="*/ 2012610 h 2044133"/>
              <a:gd name="connsiteX9" fmla="*/ 1760028 w 1910317"/>
              <a:gd name="connsiteY9" fmla="*/ 1981089 h 2044133"/>
              <a:gd name="connsiteX10" fmla="*/ 1627644 w 1910317"/>
              <a:gd name="connsiteY10" fmla="*/ 1981089 h 2044133"/>
              <a:gd name="connsiteX11" fmla="*/ 1659167 w 1910317"/>
              <a:gd name="connsiteY11" fmla="*/ 2012610 h 2044133"/>
              <a:gd name="connsiteX12" fmla="*/ 1627644 w 1910317"/>
              <a:gd name="connsiteY12" fmla="*/ 2044133 h 2044133"/>
              <a:gd name="connsiteX13" fmla="*/ 1596121 w 1910317"/>
              <a:gd name="connsiteY13" fmla="*/ 2012610 h 2044133"/>
              <a:gd name="connsiteX14" fmla="*/ 1627644 w 1910317"/>
              <a:gd name="connsiteY14" fmla="*/ 1981089 h 2044133"/>
              <a:gd name="connsiteX15" fmla="*/ 1508878 w 1910317"/>
              <a:gd name="connsiteY15" fmla="*/ 1981089 h 2044133"/>
              <a:gd name="connsiteX16" fmla="*/ 1540400 w 1910317"/>
              <a:gd name="connsiteY16" fmla="*/ 2012610 h 2044133"/>
              <a:gd name="connsiteX17" fmla="*/ 1508878 w 1910317"/>
              <a:gd name="connsiteY17" fmla="*/ 2044133 h 2044133"/>
              <a:gd name="connsiteX18" fmla="*/ 1477355 w 1910317"/>
              <a:gd name="connsiteY18" fmla="*/ 2012610 h 2044133"/>
              <a:gd name="connsiteX19" fmla="*/ 1508878 w 1910317"/>
              <a:gd name="connsiteY19" fmla="*/ 1981089 h 2044133"/>
              <a:gd name="connsiteX20" fmla="*/ 1383310 w 1910317"/>
              <a:gd name="connsiteY20" fmla="*/ 1981089 h 2044133"/>
              <a:gd name="connsiteX21" fmla="*/ 1414833 w 1910317"/>
              <a:gd name="connsiteY21" fmla="*/ 2012610 h 2044133"/>
              <a:gd name="connsiteX22" fmla="*/ 1383310 w 1910317"/>
              <a:gd name="connsiteY22" fmla="*/ 2044133 h 2044133"/>
              <a:gd name="connsiteX23" fmla="*/ 1351788 w 1910317"/>
              <a:gd name="connsiteY23" fmla="*/ 2012610 h 2044133"/>
              <a:gd name="connsiteX24" fmla="*/ 1383310 w 1910317"/>
              <a:gd name="connsiteY24" fmla="*/ 1981089 h 2044133"/>
              <a:gd name="connsiteX25" fmla="*/ 1264544 w 1910317"/>
              <a:gd name="connsiteY25" fmla="*/ 1981089 h 2044133"/>
              <a:gd name="connsiteX26" fmla="*/ 1296067 w 1910317"/>
              <a:gd name="connsiteY26" fmla="*/ 2012610 h 2044133"/>
              <a:gd name="connsiteX27" fmla="*/ 1264544 w 1910317"/>
              <a:gd name="connsiteY27" fmla="*/ 2044133 h 2044133"/>
              <a:gd name="connsiteX28" fmla="*/ 1233021 w 1910317"/>
              <a:gd name="connsiteY28" fmla="*/ 2012610 h 2044133"/>
              <a:gd name="connsiteX29" fmla="*/ 1264544 w 1910317"/>
              <a:gd name="connsiteY29" fmla="*/ 1981089 h 2044133"/>
              <a:gd name="connsiteX30" fmla="*/ 1132160 w 1910317"/>
              <a:gd name="connsiteY30" fmla="*/ 1981089 h 2044133"/>
              <a:gd name="connsiteX31" fmla="*/ 1163683 w 1910317"/>
              <a:gd name="connsiteY31" fmla="*/ 2012610 h 2044133"/>
              <a:gd name="connsiteX32" fmla="*/ 1132160 w 1910317"/>
              <a:gd name="connsiteY32" fmla="*/ 2044133 h 2044133"/>
              <a:gd name="connsiteX33" fmla="*/ 1100637 w 1910317"/>
              <a:gd name="connsiteY33" fmla="*/ 2012610 h 2044133"/>
              <a:gd name="connsiteX34" fmla="*/ 1132160 w 1910317"/>
              <a:gd name="connsiteY34" fmla="*/ 1981089 h 2044133"/>
              <a:gd name="connsiteX35" fmla="*/ 1013394 w 1910317"/>
              <a:gd name="connsiteY35" fmla="*/ 1981089 h 2044133"/>
              <a:gd name="connsiteX36" fmla="*/ 1044916 w 1910317"/>
              <a:gd name="connsiteY36" fmla="*/ 2012610 h 2044133"/>
              <a:gd name="connsiteX37" fmla="*/ 1013394 w 1910317"/>
              <a:gd name="connsiteY37" fmla="*/ 2044133 h 2044133"/>
              <a:gd name="connsiteX38" fmla="*/ 981871 w 1910317"/>
              <a:gd name="connsiteY38" fmla="*/ 2012610 h 2044133"/>
              <a:gd name="connsiteX39" fmla="*/ 1013394 w 1910317"/>
              <a:gd name="connsiteY39" fmla="*/ 1981089 h 2044133"/>
              <a:gd name="connsiteX40" fmla="*/ 896923 w 1910317"/>
              <a:gd name="connsiteY40" fmla="*/ 1981089 h 2044133"/>
              <a:gd name="connsiteX41" fmla="*/ 928446 w 1910317"/>
              <a:gd name="connsiteY41" fmla="*/ 2012610 h 2044133"/>
              <a:gd name="connsiteX42" fmla="*/ 896923 w 1910317"/>
              <a:gd name="connsiteY42" fmla="*/ 2044133 h 2044133"/>
              <a:gd name="connsiteX43" fmla="*/ 865400 w 1910317"/>
              <a:gd name="connsiteY43" fmla="*/ 2012610 h 2044133"/>
              <a:gd name="connsiteX44" fmla="*/ 896923 w 1910317"/>
              <a:gd name="connsiteY44" fmla="*/ 1981089 h 2044133"/>
              <a:gd name="connsiteX45" fmla="*/ 778157 w 1910317"/>
              <a:gd name="connsiteY45" fmla="*/ 1981089 h 2044133"/>
              <a:gd name="connsiteX46" fmla="*/ 809680 w 1910317"/>
              <a:gd name="connsiteY46" fmla="*/ 2012610 h 2044133"/>
              <a:gd name="connsiteX47" fmla="*/ 778157 w 1910317"/>
              <a:gd name="connsiteY47" fmla="*/ 2044133 h 2044133"/>
              <a:gd name="connsiteX48" fmla="*/ 746634 w 1910317"/>
              <a:gd name="connsiteY48" fmla="*/ 2012610 h 2044133"/>
              <a:gd name="connsiteX49" fmla="*/ 778157 w 1910317"/>
              <a:gd name="connsiteY49" fmla="*/ 1981089 h 2044133"/>
              <a:gd name="connsiteX50" fmla="*/ 645773 w 1910317"/>
              <a:gd name="connsiteY50" fmla="*/ 1981089 h 2044133"/>
              <a:gd name="connsiteX51" fmla="*/ 677296 w 1910317"/>
              <a:gd name="connsiteY51" fmla="*/ 2012610 h 2044133"/>
              <a:gd name="connsiteX52" fmla="*/ 645773 w 1910317"/>
              <a:gd name="connsiteY52" fmla="*/ 2044133 h 2044133"/>
              <a:gd name="connsiteX53" fmla="*/ 614250 w 1910317"/>
              <a:gd name="connsiteY53" fmla="*/ 2012610 h 2044133"/>
              <a:gd name="connsiteX54" fmla="*/ 645773 w 1910317"/>
              <a:gd name="connsiteY54" fmla="*/ 1981089 h 2044133"/>
              <a:gd name="connsiteX55" fmla="*/ 527007 w 1910317"/>
              <a:gd name="connsiteY55" fmla="*/ 1981089 h 2044133"/>
              <a:gd name="connsiteX56" fmla="*/ 558529 w 1910317"/>
              <a:gd name="connsiteY56" fmla="*/ 2012610 h 2044133"/>
              <a:gd name="connsiteX57" fmla="*/ 527007 w 1910317"/>
              <a:gd name="connsiteY57" fmla="*/ 2044133 h 2044133"/>
              <a:gd name="connsiteX58" fmla="*/ 495484 w 1910317"/>
              <a:gd name="connsiteY58" fmla="*/ 2012610 h 2044133"/>
              <a:gd name="connsiteX59" fmla="*/ 527007 w 1910317"/>
              <a:gd name="connsiteY59" fmla="*/ 1981089 h 2044133"/>
              <a:gd name="connsiteX60" fmla="*/ 401439 w 1910317"/>
              <a:gd name="connsiteY60" fmla="*/ 1981089 h 2044133"/>
              <a:gd name="connsiteX61" fmla="*/ 432962 w 1910317"/>
              <a:gd name="connsiteY61" fmla="*/ 2012610 h 2044133"/>
              <a:gd name="connsiteX62" fmla="*/ 401439 w 1910317"/>
              <a:gd name="connsiteY62" fmla="*/ 2044133 h 2044133"/>
              <a:gd name="connsiteX63" fmla="*/ 369917 w 1910317"/>
              <a:gd name="connsiteY63" fmla="*/ 2012610 h 2044133"/>
              <a:gd name="connsiteX64" fmla="*/ 401439 w 1910317"/>
              <a:gd name="connsiteY64" fmla="*/ 1981089 h 2044133"/>
              <a:gd name="connsiteX65" fmla="*/ 282673 w 1910317"/>
              <a:gd name="connsiteY65" fmla="*/ 1981089 h 2044133"/>
              <a:gd name="connsiteX66" fmla="*/ 314196 w 1910317"/>
              <a:gd name="connsiteY66" fmla="*/ 2012610 h 2044133"/>
              <a:gd name="connsiteX67" fmla="*/ 282673 w 1910317"/>
              <a:gd name="connsiteY67" fmla="*/ 2044133 h 2044133"/>
              <a:gd name="connsiteX68" fmla="*/ 251150 w 1910317"/>
              <a:gd name="connsiteY68" fmla="*/ 2012610 h 2044133"/>
              <a:gd name="connsiteX69" fmla="*/ 282673 w 1910317"/>
              <a:gd name="connsiteY69" fmla="*/ 1981089 h 2044133"/>
              <a:gd name="connsiteX70" fmla="*/ 150289 w 1910317"/>
              <a:gd name="connsiteY70" fmla="*/ 1981089 h 2044133"/>
              <a:gd name="connsiteX71" fmla="*/ 181812 w 1910317"/>
              <a:gd name="connsiteY71" fmla="*/ 2012610 h 2044133"/>
              <a:gd name="connsiteX72" fmla="*/ 150289 w 1910317"/>
              <a:gd name="connsiteY72" fmla="*/ 2044133 h 2044133"/>
              <a:gd name="connsiteX73" fmla="*/ 118766 w 1910317"/>
              <a:gd name="connsiteY73" fmla="*/ 2012610 h 2044133"/>
              <a:gd name="connsiteX74" fmla="*/ 150289 w 1910317"/>
              <a:gd name="connsiteY74" fmla="*/ 1981089 h 2044133"/>
              <a:gd name="connsiteX75" fmla="*/ 31523 w 1910317"/>
              <a:gd name="connsiteY75" fmla="*/ 1981089 h 2044133"/>
              <a:gd name="connsiteX76" fmla="*/ 63045 w 1910317"/>
              <a:gd name="connsiteY76" fmla="*/ 2012610 h 2044133"/>
              <a:gd name="connsiteX77" fmla="*/ 31523 w 1910317"/>
              <a:gd name="connsiteY77" fmla="*/ 2044133 h 2044133"/>
              <a:gd name="connsiteX78" fmla="*/ 0 w 1910317"/>
              <a:gd name="connsiteY78" fmla="*/ 2012610 h 2044133"/>
              <a:gd name="connsiteX79" fmla="*/ 31523 w 1910317"/>
              <a:gd name="connsiteY79" fmla="*/ 1981089 h 2044133"/>
              <a:gd name="connsiteX80" fmla="*/ 1878794 w 1910317"/>
              <a:gd name="connsiteY80" fmla="*/ 1863985 h 2044133"/>
              <a:gd name="connsiteX81" fmla="*/ 1910317 w 1910317"/>
              <a:gd name="connsiteY81" fmla="*/ 1895507 h 2044133"/>
              <a:gd name="connsiteX82" fmla="*/ 1878794 w 1910317"/>
              <a:gd name="connsiteY82" fmla="*/ 1927029 h 2044133"/>
              <a:gd name="connsiteX83" fmla="*/ 1847272 w 1910317"/>
              <a:gd name="connsiteY83" fmla="*/ 1895507 h 2044133"/>
              <a:gd name="connsiteX84" fmla="*/ 1878794 w 1910317"/>
              <a:gd name="connsiteY84" fmla="*/ 1863985 h 2044133"/>
              <a:gd name="connsiteX85" fmla="*/ 1760028 w 1910317"/>
              <a:gd name="connsiteY85" fmla="*/ 1863985 h 2044133"/>
              <a:gd name="connsiteX86" fmla="*/ 1791551 w 1910317"/>
              <a:gd name="connsiteY86" fmla="*/ 1895507 h 2044133"/>
              <a:gd name="connsiteX87" fmla="*/ 1760028 w 1910317"/>
              <a:gd name="connsiteY87" fmla="*/ 1927029 h 2044133"/>
              <a:gd name="connsiteX88" fmla="*/ 1728505 w 1910317"/>
              <a:gd name="connsiteY88" fmla="*/ 1895507 h 2044133"/>
              <a:gd name="connsiteX89" fmla="*/ 1760028 w 1910317"/>
              <a:gd name="connsiteY89" fmla="*/ 1863985 h 2044133"/>
              <a:gd name="connsiteX90" fmla="*/ 1627644 w 1910317"/>
              <a:gd name="connsiteY90" fmla="*/ 1863985 h 2044133"/>
              <a:gd name="connsiteX91" fmla="*/ 1659167 w 1910317"/>
              <a:gd name="connsiteY91" fmla="*/ 1895507 h 2044133"/>
              <a:gd name="connsiteX92" fmla="*/ 1627644 w 1910317"/>
              <a:gd name="connsiteY92" fmla="*/ 1927029 h 2044133"/>
              <a:gd name="connsiteX93" fmla="*/ 1596121 w 1910317"/>
              <a:gd name="connsiteY93" fmla="*/ 1895507 h 2044133"/>
              <a:gd name="connsiteX94" fmla="*/ 1627644 w 1910317"/>
              <a:gd name="connsiteY94" fmla="*/ 1863985 h 2044133"/>
              <a:gd name="connsiteX95" fmla="*/ 1508878 w 1910317"/>
              <a:gd name="connsiteY95" fmla="*/ 1863985 h 2044133"/>
              <a:gd name="connsiteX96" fmla="*/ 1540400 w 1910317"/>
              <a:gd name="connsiteY96" fmla="*/ 1895507 h 2044133"/>
              <a:gd name="connsiteX97" fmla="*/ 1508878 w 1910317"/>
              <a:gd name="connsiteY97" fmla="*/ 1927029 h 2044133"/>
              <a:gd name="connsiteX98" fmla="*/ 1477355 w 1910317"/>
              <a:gd name="connsiteY98" fmla="*/ 1895507 h 2044133"/>
              <a:gd name="connsiteX99" fmla="*/ 1508878 w 1910317"/>
              <a:gd name="connsiteY99" fmla="*/ 1863985 h 2044133"/>
              <a:gd name="connsiteX100" fmla="*/ 1383310 w 1910317"/>
              <a:gd name="connsiteY100" fmla="*/ 1863985 h 2044133"/>
              <a:gd name="connsiteX101" fmla="*/ 1414833 w 1910317"/>
              <a:gd name="connsiteY101" fmla="*/ 1895507 h 2044133"/>
              <a:gd name="connsiteX102" fmla="*/ 1383310 w 1910317"/>
              <a:gd name="connsiteY102" fmla="*/ 1927029 h 2044133"/>
              <a:gd name="connsiteX103" fmla="*/ 1351788 w 1910317"/>
              <a:gd name="connsiteY103" fmla="*/ 1895507 h 2044133"/>
              <a:gd name="connsiteX104" fmla="*/ 1383310 w 1910317"/>
              <a:gd name="connsiteY104" fmla="*/ 1863985 h 2044133"/>
              <a:gd name="connsiteX105" fmla="*/ 1264544 w 1910317"/>
              <a:gd name="connsiteY105" fmla="*/ 1863985 h 2044133"/>
              <a:gd name="connsiteX106" fmla="*/ 1296067 w 1910317"/>
              <a:gd name="connsiteY106" fmla="*/ 1895507 h 2044133"/>
              <a:gd name="connsiteX107" fmla="*/ 1264544 w 1910317"/>
              <a:gd name="connsiteY107" fmla="*/ 1927029 h 2044133"/>
              <a:gd name="connsiteX108" fmla="*/ 1233021 w 1910317"/>
              <a:gd name="connsiteY108" fmla="*/ 1895507 h 2044133"/>
              <a:gd name="connsiteX109" fmla="*/ 1264544 w 1910317"/>
              <a:gd name="connsiteY109" fmla="*/ 1863985 h 2044133"/>
              <a:gd name="connsiteX110" fmla="*/ 1132160 w 1910317"/>
              <a:gd name="connsiteY110" fmla="*/ 1863985 h 2044133"/>
              <a:gd name="connsiteX111" fmla="*/ 1163683 w 1910317"/>
              <a:gd name="connsiteY111" fmla="*/ 1895507 h 2044133"/>
              <a:gd name="connsiteX112" fmla="*/ 1132160 w 1910317"/>
              <a:gd name="connsiteY112" fmla="*/ 1927029 h 2044133"/>
              <a:gd name="connsiteX113" fmla="*/ 1100637 w 1910317"/>
              <a:gd name="connsiteY113" fmla="*/ 1895507 h 2044133"/>
              <a:gd name="connsiteX114" fmla="*/ 1132160 w 1910317"/>
              <a:gd name="connsiteY114" fmla="*/ 1863985 h 2044133"/>
              <a:gd name="connsiteX115" fmla="*/ 1013394 w 1910317"/>
              <a:gd name="connsiteY115" fmla="*/ 1863985 h 2044133"/>
              <a:gd name="connsiteX116" fmla="*/ 1044916 w 1910317"/>
              <a:gd name="connsiteY116" fmla="*/ 1895507 h 2044133"/>
              <a:gd name="connsiteX117" fmla="*/ 1013394 w 1910317"/>
              <a:gd name="connsiteY117" fmla="*/ 1927029 h 2044133"/>
              <a:gd name="connsiteX118" fmla="*/ 981871 w 1910317"/>
              <a:gd name="connsiteY118" fmla="*/ 1895507 h 2044133"/>
              <a:gd name="connsiteX119" fmla="*/ 1013394 w 1910317"/>
              <a:gd name="connsiteY119" fmla="*/ 1863985 h 2044133"/>
              <a:gd name="connsiteX120" fmla="*/ 896923 w 1910317"/>
              <a:gd name="connsiteY120" fmla="*/ 1863985 h 2044133"/>
              <a:gd name="connsiteX121" fmla="*/ 928446 w 1910317"/>
              <a:gd name="connsiteY121" fmla="*/ 1895507 h 2044133"/>
              <a:gd name="connsiteX122" fmla="*/ 896923 w 1910317"/>
              <a:gd name="connsiteY122" fmla="*/ 1927029 h 2044133"/>
              <a:gd name="connsiteX123" fmla="*/ 865400 w 1910317"/>
              <a:gd name="connsiteY123" fmla="*/ 1895507 h 2044133"/>
              <a:gd name="connsiteX124" fmla="*/ 896923 w 1910317"/>
              <a:gd name="connsiteY124" fmla="*/ 1863985 h 2044133"/>
              <a:gd name="connsiteX125" fmla="*/ 778157 w 1910317"/>
              <a:gd name="connsiteY125" fmla="*/ 1863985 h 2044133"/>
              <a:gd name="connsiteX126" fmla="*/ 809680 w 1910317"/>
              <a:gd name="connsiteY126" fmla="*/ 1895507 h 2044133"/>
              <a:gd name="connsiteX127" fmla="*/ 778157 w 1910317"/>
              <a:gd name="connsiteY127" fmla="*/ 1927029 h 2044133"/>
              <a:gd name="connsiteX128" fmla="*/ 746634 w 1910317"/>
              <a:gd name="connsiteY128" fmla="*/ 1895507 h 2044133"/>
              <a:gd name="connsiteX129" fmla="*/ 778157 w 1910317"/>
              <a:gd name="connsiteY129" fmla="*/ 1863985 h 2044133"/>
              <a:gd name="connsiteX130" fmla="*/ 645773 w 1910317"/>
              <a:gd name="connsiteY130" fmla="*/ 1863985 h 2044133"/>
              <a:gd name="connsiteX131" fmla="*/ 677296 w 1910317"/>
              <a:gd name="connsiteY131" fmla="*/ 1895507 h 2044133"/>
              <a:gd name="connsiteX132" fmla="*/ 645773 w 1910317"/>
              <a:gd name="connsiteY132" fmla="*/ 1927029 h 2044133"/>
              <a:gd name="connsiteX133" fmla="*/ 614250 w 1910317"/>
              <a:gd name="connsiteY133" fmla="*/ 1895507 h 2044133"/>
              <a:gd name="connsiteX134" fmla="*/ 645773 w 1910317"/>
              <a:gd name="connsiteY134" fmla="*/ 1863985 h 2044133"/>
              <a:gd name="connsiteX135" fmla="*/ 527007 w 1910317"/>
              <a:gd name="connsiteY135" fmla="*/ 1863985 h 2044133"/>
              <a:gd name="connsiteX136" fmla="*/ 558529 w 1910317"/>
              <a:gd name="connsiteY136" fmla="*/ 1895507 h 2044133"/>
              <a:gd name="connsiteX137" fmla="*/ 527007 w 1910317"/>
              <a:gd name="connsiteY137" fmla="*/ 1927029 h 2044133"/>
              <a:gd name="connsiteX138" fmla="*/ 495484 w 1910317"/>
              <a:gd name="connsiteY138" fmla="*/ 1895507 h 2044133"/>
              <a:gd name="connsiteX139" fmla="*/ 527007 w 1910317"/>
              <a:gd name="connsiteY139" fmla="*/ 1863985 h 2044133"/>
              <a:gd name="connsiteX140" fmla="*/ 401439 w 1910317"/>
              <a:gd name="connsiteY140" fmla="*/ 1863985 h 2044133"/>
              <a:gd name="connsiteX141" fmla="*/ 432962 w 1910317"/>
              <a:gd name="connsiteY141" fmla="*/ 1895507 h 2044133"/>
              <a:gd name="connsiteX142" fmla="*/ 401439 w 1910317"/>
              <a:gd name="connsiteY142" fmla="*/ 1927029 h 2044133"/>
              <a:gd name="connsiteX143" fmla="*/ 369917 w 1910317"/>
              <a:gd name="connsiteY143" fmla="*/ 1895507 h 2044133"/>
              <a:gd name="connsiteX144" fmla="*/ 401439 w 1910317"/>
              <a:gd name="connsiteY144" fmla="*/ 1863985 h 2044133"/>
              <a:gd name="connsiteX145" fmla="*/ 282673 w 1910317"/>
              <a:gd name="connsiteY145" fmla="*/ 1863985 h 2044133"/>
              <a:gd name="connsiteX146" fmla="*/ 314196 w 1910317"/>
              <a:gd name="connsiteY146" fmla="*/ 1895507 h 2044133"/>
              <a:gd name="connsiteX147" fmla="*/ 282673 w 1910317"/>
              <a:gd name="connsiteY147" fmla="*/ 1927029 h 2044133"/>
              <a:gd name="connsiteX148" fmla="*/ 251150 w 1910317"/>
              <a:gd name="connsiteY148" fmla="*/ 1895507 h 2044133"/>
              <a:gd name="connsiteX149" fmla="*/ 282673 w 1910317"/>
              <a:gd name="connsiteY149" fmla="*/ 1863985 h 2044133"/>
              <a:gd name="connsiteX150" fmla="*/ 150289 w 1910317"/>
              <a:gd name="connsiteY150" fmla="*/ 1863985 h 2044133"/>
              <a:gd name="connsiteX151" fmla="*/ 181812 w 1910317"/>
              <a:gd name="connsiteY151" fmla="*/ 1895507 h 2044133"/>
              <a:gd name="connsiteX152" fmla="*/ 150289 w 1910317"/>
              <a:gd name="connsiteY152" fmla="*/ 1927029 h 2044133"/>
              <a:gd name="connsiteX153" fmla="*/ 118766 w 1910317"/>
              <a:gd name="connsiteY153" fmla="*/ 1895507 h 2044133"/>
              <a:gd name="connsiteX154" fmla="*/ 150289 w 1910317"/>
              <a:gd name="connsiteY154" fmla="*/ 1863985 h 2044133"/>
              <a:gd name="connsiteX155" fmla="*/ 31523 w 1910317"/>
              <a:gd name="connsiteY155" fmla="*/ 1863985 h 2044133"/>
              <a:gd name="connsiteX156" fmla="*/ 63045 w 1910317"/>
              <a:gd name="connsiteY156" fmla="*/ 1895507 h 2044133"/>
              <a:gd name="connsiteX157" fmla="*/ 31523 w 1910317"/>
              <a:gd name="connsiteY157" fmla="*/ 1927029 h 2044133"/>
              <a:gd name="connsiteX158" fmla="*/ 0 w 1910317"/>
              <a:gd name="connsiteY158" fmla="*/ 1895507 h 2044133"/>
              <a:gd name="connsiteX159" fmla="*/ 31523 w 1910317"/>
              <a:gd name="connsiteY159" fmla="*/ 1863985 h 2044133"/>
              <a:gd name="connsiteX160" fmla="*/ 1878794 w 1910317"/>
              <a:gd name="connsiteY160" fmla="*/ 1746881 h 2044133"/>
              <a:gd name="connsiteX161" fmla="*/ 1910317 w 1910317"/>
              <a:gd name="connsiteY161" fmla="*/ 1778403 h 2044133"/>
              <a:gd name="connsiteX162" fmla="*/ 1878794 w 1910317"/>
              <a:gd name="connsiteY162" fmla="*/ 1809925 h 2044133"/>
              <a:gd name="connsiteX163" fmla="*/ 1847272 w 1910317"/>
              <a:gd name="connsiteY163" fmla="*/ 1778403 h 2044133"/>
              <a:gd name="connsiteX164" fmla="*/ 1878794 w 1910317"/>
              <a:gd name="connsiteY164" fmla="*/ 1746881 h 2044133"/>
              <a:gd name="connsiteX165" fmla="*/ 1760028 w 1910317"/>
              <a:gd name="connsiteY165" fmla="*/ 1746881 h 2044133"/>
              <a:gd name="connsiteX166" fmla="*/ 1791551 w 1910317"/>
              <a:gd name="connsiteY166" fmla="*/ 1778403 h 2044133"/>
              <a:gd name="connsiteX167" fmla="*/ 1760028 w 1910317"/>
              <a:gd name="connsiteY167" fmla="*/ 1809925 h 2044133"/>
              <a:gd name="connsiteX168" fmla="*/ 1728505 w 1910317"/>
              <a:gd name="connsiteY168" fmla="*/ 1778403 h 2044133"/>
              <a:gd name="connsiteX169" fmla="*/ 1760028 w 1910317"/>
              <a:gd name="connsiteY169" fmla="*/ 1746881 h 2044133"/>
              <a:gd name="connsiteX170" fmla="*/ 1627644 w 1910317"/>
              <a:gd name="connsiteY170" fmla="*/ 1746881 h 2044133"/>
              <a:gd name="connsiteX171" fmla="*/ 1659167 w 1910317"/>
              <a:gd name="connsiteY171" fmla="*/ 1778403 h 2044133"/>
              <a:gd name="connsiteX172" fmla="*/ 1627644 w 1910317"/>
              <a:gd name="connsiteY172" fmla="*/ 1809925 h 2044133"/>
              <a:gd name="connsiteX173" fmla="*/ 1596121 w 1910317"/>
              <a:gd name="connsiteY173" fmla="*/ 1778403 h 2044133"/>
              <a:gd name="connsiteX174" fmla="*/ 1627644 w 1910317"/>
              <a:gd name="connsiteY174" fmla="*/ 1746881 h 2044133"/>
              <a:gd name="connsiteX175" fmla="*/ 1508878 w 1910317"/>
              <a:gd name="connsiteY175" fmla="*/ 1746881 h 2044133"/>
              <a:gd name="connsiteX176" fmla="*/ 1540400 w 1910317"/>
              <a:gd name="connsiteY176" fmla="*/ 1778403 h 2044133"/>
              <a:gd name="connsiteX177" fmla="*/ 1508878 w 1910317"/>
              <a:gd name="connsiteY177" fmla="*/ 1809925 h 2044133"/>
              <a:gd name="connsiteX178" fmla="*/ 1477355 w 1910317"/>
              <a:gd name="connsiteY178" fmla="*/ 1778403 h 2044133"/>
              <a:gd name="connsiteX179" fmla="*/ 1508878 w 1910317"/>
              <a:gd name="connsiteY179" fmla="*/ 1746881 h 2044133"/>
              <a:gd name="connsiteX180" fmla="*/ 1383310 w 1910317"/>
              <a:gd name="connsiteY180" fmla="*/ 1746881 h 2044133"/>
              <a:gd name="connsiteX181" fmla="*/ 1414833 w 1910317"/>
              <a:gd name="connsiteY181" fmla="*/ 1778403 h 2044133"/>
              <a:gd name="connsiteX182" fmla="*/ 1383310 w 1910317"/>
              <a:gd name="connsiteY182" fmla="*/ 1809925 h 2044133"/>
              <a:gd name="connsiteX183" fmla="*/ 1351788 w 1910317"/>
              <a:gd name="connsiteY183" fmla="*/ 1778403 h 2044133"/>
              <a:gd name="connsiteX184" fmla="*/ 1383310 w 1910317"/>
              <a:gd name="connsiteY184" fmla="*/ 1746881 h 2044133"/>
              <a:gd name="connsiteX185" fmla="*/ 1264544 w 1910317"/>
              <a:gd name="connsiteY185" fmla="*/ 1746881 h 2044133"/>
              <a:gd name="connsiteX186" fmla="*/ 1296067 w 1910317"/>
              <a:gd name="connsiteY186" fmla="*/ 1778403 h 2044133"/>
              <a:gd name="connsiteX187" fmla="*/ 1264544 w 1910317"/>
              <a:gd name="connsiteY187" fmla="*/ 1809925 h 2044133"/>
              <a:gd name="connsiteX188" fmla="*/ 1233021 w 1910317"/>
              <a:gd name="connsiteY188" fmla="*/ 1778403 h 2044133"/>
              <a:gd name="connsiteX189" fmla="*/ 1264544 w 1910317"/>
              <a:gd name="connsiteY189" fmla="*/ 1746881 h 2044133"/>
              <a:gd name="connsiteX190" fmla="*/ 1132160 w 1910317"/>
              <a:gd name="connsiteY190" fmla="*/ 1746881 h 2044133"/>
              <a:gd name="connsiteX191" fmla="*/ 1163683 w 1910317"/>
              <a:gd name="connsiteY191" fmla="*/ 1778403 h 2044133"/>
              <a:gd name="connsiteX192" fmla="*/ 1132160 w 1910317"/>
              <a:gd name="connsiteY192" fmla="*/ 1809925 h 2044133"/>
              <a:gd name="connsiteX193" fmla="*/ 1100637 w 1910317"/>
              <a:gd name="connsiteY193" fmla="*/ 1778403 h 2044133"/>
              <a:gd name="connsiteX194" fmla="*/ 1132160 w 1910317"/>
              <a:gd name="connsiteY194" fmla="*/ 1746881 h 2044133"/>
              <a:gd name="connsiteX195" fmla="*/ 1013394 w 1910317"/>
              <a:gd name="connsiteY195" fmla="*/ 1746881 h 2044133"/>
              <a:gd name="connsiteX196" fmla="*/ 1044916 w 1910317"/>
              <a:gd name="connsiteY196" fmla="*/ 1778403 h 2044133"/>
              <a:gd name="connsiteX197" fmla="*/ 1013394 w 1910317"/>
              <a:gd name="connsiteY197" fmla="*/ 1809925 h 2044133"/>
              <a:gd name="connsiteX198" fmla="*/ 981871 w 1910317"/>
              <a:gd name="connsiteY198" fmla="*/ 1778403 h 2044133"/>
              <a:gd name="connsiteX199" fmla="*/ 1013394 w 1910317"/>
              <a:gd name="connsiteY199" fmla="*/ 1746881 h 2044133"/>
              <a:gd name="connsiteX200" fmla="*/ 896923 w 1910317"/>
              <a:gd name="connsiteY200" fmla="*/ 1746881 h 2044133"/>
              <a:gd name="connsiteX201" fmla="*/ 928446 w 1910317"/>
              <a:gd name="connsiteY201" fmla="*/ 1778403 h 2044133"/>
              <a:gd name="connsiteX202" fmla="*/ 896923 w 1910317"/>
              <a:gd name="connsiteY202" fmla="*/ 1809925 h 2044133"/>
              <a:gd name="connsiteX203" fmla="*/ 865400 w 1910317"/>
              <a:gd name="connsiteY203" fmla="*/ 1778403 h 2044133"/>
              <a:gd name="connsiteX204" fmla="*/ 896923 w 1910317"/>
              <a:gd name="connsiteY204" fmla="*/ 1746881 h 2044133"/>
              <a:gd name="connsiteX205" fmla="*/ 778157 w 1910317"/>
              <a:gd name="connsiteY205" fmla="*/ 1746881 h 2044133"/>
              <a:gd name="connsiteX206" fmla="*/ 809680 w 1910317"/>
              <a:gd name="connsiteY206" fmla="*/ 1778403 h 2044133"/>
              <a:gd name="connsiteX207" fmla="*/ 778157 w 1910317"/>
              <a:gd name="connsiteY207" fmla="*/ 1809925 h 2044133"/>
              <a:gd name="connsiteX208" fmla="*/ 746634 w 1910317"/>
              <a:gd name="connsiteY208" fmla="*/ 1778403 h 2044133"/>
              <a:gd name="connsiteX209" fmla="*/ 778157 w 1910317"/>
              <a:gd name="connsiteY209" fmla="*/ 1746881 h 2044133"/>
              <a:gd name="connsiteX210" fmla="*/ 645773 w 1910317"/>
              <a:gd name="connsiteY210" fmla="*/ 1746881 h 2044133"/>
              <a:gd name="connsiteX211" fmla="*/ 677296 w 1910317"/>
              <a:gd name="connsiteY211" fmla="*/ 1778403 h 2044133"/>
              <a:gd name="connsiteX212" fmla="*/ 645773 w 1910317"/>
              <a:gd name="connsiteY212" fmla="*/ 1809925 h 2044133"/>
              <a:gd name="connsiteX213" fmla="*/ 614250 w 1910317"/>
              <a:gd name="connsiteY213" fmla="*/ 1778403 h 2044133"/>
              <a:gd name="connsiteX214" fmla="*/ 645773 w 1910317"/>
              <a:gd name="connsiteY214" fmla="*/ 1746881 h 2044133"/>
              <a:gd name="connsiteX215" fmla="*/ 527007 w 1910317"/>
              <a:gd name="connsiteY215" fmla="*/ 1746881 h 2044133"/>
              <a:gd name="connsiteX216" fmla="*/ 558529 w 1910317"/>
              <a:gd name="connsiteY216" fmla="*/ 1778403 h 2044133"/>
              <a:gd name="connsiteX217" fmla="*/ 527007 w 1910317"/>
              <a:gd name="connsiteY217" fmla="*/ 1809925 h 2044133"/>
              <a:gd name="connsiteX218" fmla="*/ 495484 w 1910317"/>
              <a:gd name="connsiteY218" fmla="*/ 1778403 h 2044133"/>
              <a:gd name="connsiteX219" fmla="*/ 527007 w 1910317"/>
              <a:gd name="connsiteY219" fmla="*/ 1746881 h 2044133"/>
              <a:gd name="connsiteX220" fmla="*/ 401439 w 1910317"/>
              <a:gd name="connsiteY220" fmla="*/ 1746881 h 2044133"/>
              <a:gd name="connsiteX221" fmla="*/ 432962 w 1910317"/>
              <a:gd name="connsiteY221" fmla="*/ 1778403 h 2044133"/>
              <a:gd name="connsiteX222" fmla="*/ 401439 w 1910317"/>
              <a:gd name="connsiteY222" fmla="*/ 1809925 h 2044133"/>
              <a:gd name="connsiteX223" fmla="*/ 369917 w 1910317"/>
              <a:gd name="connsiteY223" fmla="*/ 1778403 h 2044133"/>
              <a:gd name="connsiteX224" fmla="*/ 401439 w 1910317"/>
              <a:gd name="connsiteY224" fmla="*/ 1746881 h 2044133"/>
              <a:gd name="connsiteX225" fmla="*/ 282673 w 1910317"/>
              <a:gd name="connsiteY225" fmla="*/ 1746881 h 2044133"/>
              <a:gd name="connsiteX226" fmla="*/ 314196 w 1910317"/>
              <a:gd name="connsiteY226" fmla="*/ 1778403 h 2044133"/>
              <a:gd name="connsiteX227" fmla="*/ 282673 w 1910317"/>
              <a:gd name="connsiteY227" fmla="*/ 1809925 h 2044133"/>
              <a:gd name="connsiteX228" fmla="*/ 251150 w 1910317"/>
              <a:gd name="connsiteY228" fmla="*/ 1778403 h 2044133"/>
              <a:gd name="connsiteX229" fmla="*/ 282673 w 1910317"/>
              <a:gd name="connsiteY229" fmla="*/ 1746881 h 2044133"/>
              <a:gd name="connsiteX230" fmla="*/ 150289 w 1910317"/>
              <a:gd name="connsiteY230" fmla="*/ 1746881 h 2044133"/>
              <a:gd name="connsiteX231" fmla="*/ 181812 w 1910317"/>
              <a:gd name="connsiteY231" fmla="*/ 1778403 h 2044133"/>
              <a:gd name="connsiteX232" fmla="*/ 150289 w 1910317"/>
              <a:gd name="connsiteY232" fmla="*/ 1809925 h 2044133"/>
              <a:gd name="connsiteX233" fmla="*/ 118766 w 1910317"/>
              <a:gd name="connsiteY233" fmla="*/ 1778403 h 2044133"/>
              <a:gd name="connsiteX234" fmla="*/ 150289 w 1910317"/>
              <a:gd name="connsiteY234" fmla="*/ 1746881 h 2044133"/>
              <a:gd name="connsiteX235" fmla="*/ 31523 w 1910317"/>
              <a:gd name="connsiteY235" fmla="*/ 1746881 h 2044133"/>
              <a:gd name="connsiteX236" fmla="*/ 63045 w 1910317"/>
              <a:gd name="connsiteY236" fmla="*/ 1778403 h 2044133"/>
              <a:gd name="connsiteX237" fmla="*/ 31523 w 1910317"/>
              <a:gd name="connsiteY237" fmla="*/ 1809925 h 2044133"/>
              <a:gd name="connsiteX238" fmla="*/ 0 w 1910317"/>
              <a:gd name="connsiteY238" fmla="*/ 1778403 h 2044133"/>
              <a:gd name="connsiteX239" fmla="*/ 31523 w 1910317"/>
              <a:gd name="connsiteY239" fmla="*/ 1746881 h 2044133"/>
              <a:gd name="connsiteX240" fmla="*/ 1878794 w 1910317"/>
              <a:gd name="connsiteY240" fmla="*/ 1629776 h 2044133"/>
              <a:gd name="connsiteX241" fmla="*/ 1910317 w 1910317"/>
              <a:gd name="connsiteY241" fmla="*/ 1661299 h 2044133"/>
              <a:gd name="connsiteX242" fmla="*/ 1878794 w 1910317"/>
              <a:gd name="connsiteY242" fmla="*/ 1692821 h 2044133"/>
              <a:gd name="connsiteX243" fmla="*/ 1847272 w 1910317"/>
              <a:gd name="connsiteY243" fmla="*/ 1661299 h 2044133"/>
              <a:gd name="connsiteX244" fmla="*/ 1878794 w 1910317"/>
              <a:gd name="connsiteY244" fmla="*/ 1629776 h 2044133"/>
              <a:gd name="connsiteX245" fmla="*/ 1760028 w 1910317"/>
              <a:gd name="connsiteY245" fmla="*/ 1629776 h 2044133"/>
              <a:gd name="connsiteX246" fmla="*/ 1791551 w 1910317"/>
              <a:gd name="connsiteY246" fmla="*/ 1661299 h 2044133"/>
              <a:gd name="connsiteX247" fmla="*/ 1760028 w 1910317"/>
              <a:gd name="connsiteY247" fmla="*/ 1692821 h 2044133"/>
              <a:gd name="connsiteX248" fmla="*/ 1728505 w 1910317"/>
              <a:gd name="connsiteY248" fmla="*/ 1661299 h 2044133"/>
              <a:gd name="connsiteX249" fmla="*/ 1760028 w 1910317"/>
              <a:gd name="connsiteY249" fmla="*/ 1629776 h 2044133"/>
              <a:gd name="connsiteX250" fmla="*/ 1627644 w 1910317"/>
              <a:gd name="connsiteY250" fmla="*/ 1629776 h 2044133"/>
              <a:gd name="connsiteX251" fmla="*/ 1659167 w 1910317"/>
              <a:gd name="connsiteY251" fmla="*/ 1661299 h 2044133"/>
              <a:gd name="connsiteX252" fmla="*/ 1627644 w 1910317"/>
              <a:gd name="connsiteY252" fmla="*/ 1692821 h 2044133"/>
              <a:gd name="connsiteX253" fmla="*/ 1596121 w 1910317"/>
              <a:gd name="connsiteY253" fmla="*/ 1661299 h 2044133"/>
              <a:gd name="connsiteX254" fmla="*/ 1627644 w 1910317"/>
              <a:gd name="connsiteY254" fmla="*/ 1629776 h 2044133"/>
              <a:gd name="connsiteX255" fmla="*/ 1508878 w 1910317"/>
              <a:gd name="connsiteY255" fmla="*/ 1629776 h 2044133"/>
              <a:gd name="connsiteX256" fmla="*/ 1540400 w 1910317"/>
              <a:gd name="connsiteY256" fmla="*/ 1661299 h 2044133"/>
              <a:gd name="connsiteX257" fmla="*/ 1508878 w 1910317"/>
              <a:gd name="connsiteY257" fmla="*/ 1692821 h 2044133"/>
              <a:gd name="connsiteX258" fmla="*/ 1477355 w 1910317"/>
              <a:gd name="connsiteY258" fmla="*/ 1661299 h 2044133"/>
              <a:gd name="connsiteX259" fmla="*/ 1508878 w 1910317"/>
              <a:gd name="connsiteY259" fmla="*/ 1629776 h 2044133"/>
              <a:gd name="connsiteX260" fmla="*/ 1383310 w 1910317"/>
              <a:gd name="connsiteY260" fmla="*/ 1629776 h 2044133"/>
              <a:gd name="connsiteX261" fmla="*/ 1414833 w 1910317"/>
              <a:gd name="connsiteY261" fmla="*/ 1661299 h 2044133"/>
              <a:gd name="connsiteX262" fmla="*/ 1383310 w 1910317"/>
              <a:gd name="connsiteY262" fmla="*/ 1692821 h 2044133"/>
              <a:gd name="connsiteX263" fmla="*/ 1351788 w 1910317"/>
              <a:gd name="connsiteY263" fmla="*/ 1661299 h 2044133"/>
              <a:gd name="connsiteX264" fmla="*/ 1383310 w 1910317"/>
              <a:gd name="connsiteY264" fmla="*/ 1629776 h 2044133"/>
              <a:gd name="connsiteX265" fmla="*/ 1264544 w 1910317"/>
              <a:gd name="connsiteY265" fmla="*/ 1629776 h 2044133"/>
              <a:gd name="connsiteX266" fmla="*/ 1296067 w 1910317"/>
              <a:gd name="connsiteY266" fmla="*/ 1661299 h 2044133"/>
              <a:gd name="connsiteX267" fmla="*/ 1264544 w 1910317"/>
              <a:gd name="connsiteY267" fmla="*/ 1692821 h 2044133"/>
              <a:gd name="connsiteX268" fmla="*/ 1233021 w 1910317"/>
              <a:gd name="connsiteY268" fmla="*/ 1661299 h 2044133"/>
              <a:gd name="connsiteX269" fmla="*/ 1264544 w 1910317"/>
              <a:gd name="connsiteY269" fmla="*/ 1629776 h 2044133"/>
              <a:gd name="connsiteX270" fmla="*/ 1132160 w 1910317"/>
              <a:gd name="connsiteY270" fmla="*/ 1629776 h 2044133"/>
              <a:gd name="connsiteX271" fmla="*/ 1163683 w 1910317"/>
              <a:gd name="connsiteY271" fmla="*/ 1661299 h 2044133"/>
              <a:gd name="connsiteX272" fmla="*/ 1132160 w 1910317"/>
              <a:gd name="connsiteY272" fmla="*/ 1692821 h 2044133"/>
              <a:gd name="connsiteX273" fmla="*/ 1100637 w 1910317"/>
              <a:gd name="connsiteY273" fmla="*/ 1661299 h 2044133"/>
              <a:gd name="connsiteX274" fmla="*/ 1132160 w 1910317"/>
              <a:gd name="connsiteY274" fmla="*/ 1629776 h 2044133"/>
              <a:gd name="connsiteX275" fmla="*/ 1013394 w 1910317"/>
              <a:gd name="connsiteY275" fmla="*/ 1629776 h 2044133"/>
              <a:gd name="connsiteX276" fmla="*/ 1044916 w 1910317"/>
              <a:gd name="connsiteY276" fmla="*/ 1661299 h 2044133"/>
              <a:gd name="connsiteX277" fmla="*/ 1013394 w 1910317"/>
              <a:gd name="connsiteY277" fmla="*/ 1692821 h 2044133"/>
              <a:gd name="connsiteX278" fmla="*/ 981871 w 1910317"/>
              <a:gd name="connsiteY278" fmla="*/ 1661299 h 2044133"/>
              <a:gd name="connsiteX279" fmla="*/ 1013394 w 1910317"/>
              <a:gd name="connsiteY279" fmla="*/ 1629776 h 2044133"/>
              <a:gd name="connsiteX280" fmla="*/ 896923 w 1910317"/>
              <a:gd name="connsiteY280" fmla="*/ 1629776 h 2044133"/>
              <a:gd name="connsiteX281" fmla="*/ 928446 w 1910317"/>
              <a:gd name="connsiteY281" fmla="*/ 1661299 h 2044133"/>
              <a:gd name="connsiteX282" fmla="*/ 896923 w 1910317"/>
              <a:gd name="connsiteY282" fmla="*/ 1692821 h 2044133"/>
              <a:gd name="connsiteX283" fmla="*/ 865400 w 1910317"/>
              <a:gd name="connsiteY283" fmla="*/ 1661299 h 2044133"/>
              <a:gd name="connsiteX284" fmla="*/ 896923 w 1910317"/>
              <a:gd name="connsiteY284" fmla="*/ 1629776 h 2044133"/>
              <a:gd name="connsiteX285" fmla="*/ 778157 w 1910317"/>
              <a:gd name="connsiteY285" fmla="*/ 1629776 h 2044133"/>
              <a:gd name="connsiteX286" fmla="*/ 809680 w 1910317"/>
              <a:gd name="connsiteY286" fmla="*/ 1661299 h 2044133"/>
              <a:gd name="connsiteX287" fmla="*/ 778157 w 1910317"/>
              <a:gd name="connsiteY287" fmla="*/ 1692821 h 2044133"/>
              <a:gd name="connsiteX288" fmla="*/ 746634 w 1910317"/>
              <a:gd name="connsiteY288" fmla="*/ 1661299 h 2044133"/>
              <a:gd name="connsiteX289" fmla="*/ 778157 w 1910317"/>
              <a:gd name="connsiteY289" fmla="*/ 1629776 h 2044133"/>
              <a:gd name="connsiteX290" fmla="*/ 645773 w 1910317"/>
              <a:gd name="connsiteY290" fmla="*/ 1629776 h 2044133"/>
              <a:gd name="connsiteX291" fmla="*/ 677296 w 1910317"/>
              <a:gd name="connsiteY291" fmla="*/ 1661299 h 2044133"/>
              <a:gd name="connsiteX292" fmla="*/ 645773 w 1910317"/>
              <a:gd name="connsiteY292" fmla="*/ 1692821 h 2044133"/>
              <a:gd name="connsiteX293" fmla="*/ 614250 w 1910317"/>
              <a:gd name="connsiteY293" fmla="*/ 1661299 h 2044133"/>
              <a:gd name="connsiteX294" fmla="*/ 645773 w 1910317"/>
              <a:gd name="connsiteY294" fmla="*/ 1629776 h 2044133"/>
              <a:gd name="connsiteX295" fmla="*/ 527007 w 1910317"/>
              <a:gd name="connsiteY295" fmla="*/ 1629776 h 2044133"/>
              <a:gd name="connsiteX296" fmla="*/ 558529 w 1910317"/>
              <a:gd name="connsiteY296" fmla="*/ 1661299 h 2044133"/>
              <a:gd name="connsiteX297" fmla="*/ 527007 w 1910317"/>
              <a:gd name="connsiteY297" fmla="*/ 1692821 h 2044133"/>
              <a:gd name="connsiteX298" fmla="*/ 495484 w 1910317"/>
              <a:gd name="connsiteY298" fmla="*/ 1661299 h 2044133"/>
              <a:gd name="connsiteX299" fmla="*/ 527007 w 1910317"/>
              <a:gd name="connsiteY299" fmla="*/ 1629776 h 2044133"/>
              <a:gd name="connsiteX300" fmla="*/ 401439 w 1910317"/>
              <a:gd name="connsiteY300" fmla="*/ 1629776 h 2044133"/>
              <a:gd name="connsiteX301" fmla="*/ 432962 w 1910317"/>
              <a:gd name="connsiteY301" fmla="*/ 1661299 h 2044133"/>
              <a:gd name="connsiteX302" fmla="*/ 401439 w 1910317"/>
              <a:gd name="connsiteY302" fmla="*/ 1692821 h 2044133"/>
              <a:gd name="connsiteX303" fmla="*/ 369917 w 1910317"/>
              <a:gd name="connsiteY303" fmla="*/ 1661299 h 2044133"/>
              <a:gd name="connsiteX304" fmla="*/ 401439 w 1910317"/>
              <a:gd name="connsiteY304" fmla="*/ 1629776 h 2044133"/>
              <a:gd name="connsiteX305" fmla="*/ 282673 w 1910317"/>
              <a:gd name="connsiteY305" fmla="*/ 1629776 h 2044133"/>
              <a:gd name="connsiteX306" fmla="*/ 314196 w 1910317"/>
              <a:gd name="connsiteY306" fmla="*/ 1661299 h 2044133"/>
              <a:gd name="connsiteX307" fmla="*/ 282673 w 1910317"/>
              <a:gd name="connsiteY307" fmla="*/ 1692821 h 2044133"/>
              <a:gd name="connsiteX308" fmla="*/ 251150 w 1910317"/>
              <a:gd name="connsiteY308" fmla="*/ 1661299 h 2044133"/>
              <a:gd name="connsiteX309" fmla="*/ 282673 w 1910317"/>
              <a:gd name="connsiteY309" fmla="*/ 1629776 h 2044133"/>
              <a:gd name="connsiteX310" fmla="*/ 150289 w 1910317"/>
              <a:gd name="connsiteY310" fmla="*/ 1629776 h 2044133"/>
              <a:gd name="connsiteX311" fmla="*/ 181812 w 1910317"/>
              <a:gd name="connsiteY311" fmla="*/ 1661299 h 2044133"/>
              <a:gd name="connsiteX312" fmla="*/ 150289 w 1910317"/>
              <a:gd name="connsiteY312" fmla="*/ 1692821 h 2044133"/>
              <a:gd name="connsiteX313" fmla="*/ 118766 w 1910317"/>
              <a:gd name="connsiteY313" fmla="*/ 1661299 h 2044133"/>
              <a:gd name="connsiteX314" fmla="*/ 150289 w 1910317"/>
              <a:gd name="connsiteY314" fmla="*/ 1629776 h 2044133"/>
              <a:gd name="connsiteX315" fmla="*/ 31523 w 1910317"/>
              <a:gd name="connsiteY315" fmla="*/ 1629776 h 2044133"/>
              <a:gd name="connsiteX316" fmla="*/ 63045 w 1910317"/>
              <a:gd name="connsiteY316" fmla="*/ 1661299 h 2044133"/>
              <a:gd name="connsiteX317" fmla="*/ 31523 w 1910317"/>
              <a:gd name="connsiteY317" fmla="*/ 1692821 h 2044133"/>
              <a:gd name="connsiteX318" fmla="*/ 0 w 1910317"/>
              <a:gd name="connsiteY318" fmla="*/ 1661299 h 2044133"/>
              <a:gd name="connsiteX319" fmla="*/ 31523 w 1910317"/>
              <a:gd name="connsiteY319" fmla="*/ 1629776 h 2044133"/>
              <a:gd name="connsiteX320" fmla="*/ 1878794 w 1910317"/>
              <a:gd name="connsiteY320" fmla="*/ 1512671 h 2044133"/>
              <a:gd name="connsiteX321" fmla="*/ 1910317 w 1910317"/>
              <a:gd name="connsiteY321" fmla="*/ 1544194 h 2044133"/>
              <a:gd name="connsiteX322" fmla="*/ 1878794 w 1910317"/>
              <a:gd name="connsiteY322" fmla="*/ 1575717 h 2044133"/>
              <a:gd name="connsiteX323" fmla="*/ 1847272 w 1910317"/>
              <a:gd name="connsiteY323" fmla="*/ 1544194 h 2044133"/>
              <a:gd name="connsiteX324" fmla="*/ 1878794 w 1910317"/>
              <a:gd name="connsiteY324" fmla="*/ 1512671 h 2044133"/>
              <a:gd name="connsiteX325" fmla="*/ 1760028 w 1910317"/>
              <a:gd name="connsiteY325" fmla="*/ 1512671 h 2044133"/>
              <a:gd name="connsiteX326" fmla="*/ 1791551 w 1910317"/>
              <a:gd name="connsiteY326" fmla="*/ 1544194 h 2044133"/>
              <a:gd name="connsiteX327" fmla="*/ 1760028 w 1910317"/>
              <a:gd name="connsiteY327" fmla="*/ 1575717 h 2044133"/>
              <a:gd name="connsiteX328" fmla="*/ 1728505 w 1910317"/>
              <a:gd name="connsiteY328" fmla="*/ 1544194 h 2044133"/>
              <a:gd name="connsiteX329" fmla="*/ 1760028 w 1910317"/>
              <a:gd name="connsiteY329" fmla="*/ 1512671 h 2044133"/>
              <a:gd name="connsiteX330" fmla="*/ 1627644 w 1910317"/>
              <a:gd name="connsiteY330" fmla="*/ 1512671 h 2044133"/>
              <a:gd name="connsiteX331" fmla="*/ 1659167 w 1910317"/>
              <a:gd name="connsiteY331" fmla="*/ 1544194 h 2044133"/>
              <a:gd name="connsiteX332" fmla="*/ 1627644 w 1910317"/>
              <a:gd name="connsiteY332" fmla="*/ 1575717 h 2044133"/>
              <a:gd name="connsiteX333" fmla="*/ 1596121 w 1910317"/>
              <a:gd name="connsiteY333" fmla="*/ 1544194 h 2044133"/>
              <a:gd name="connsiteX334" fmla="*/ 1627644 w 1910317"/>
              <a:gd name="connsiteY334" fmla="*/ 1512671 h 2044133"/>
              <a:gd name="connsiteX335" fmla="*/ 1508878 w 1910317"/>
              <a:gd name="connsiteY335" fmla="*/ 1512671 h 2044133"/>
              <a:gd name="connsiteX336" fmla="*/ 1540400 w 1910317"/>
              <a:gd name="connsiteY336" fmla="*/ 1544194 h 2044133"/>
              <a:gd name="connsiteX337" fmla="*/ 1508878 w 1910317"/>
              <a:gd name="connsiteY337" fmla="*/ 1575717 h 2044133"/>
              <a:gd name="connsiteX338" fmla="*/ 1477355 w 1910317"/>
              <a:gd name="connsiteY338" fmla="*/ 1544194 h 2044133"/>
              <a:gd name="connsiteX339" fmla="*/ 1508878 w 1910317"/>
              <a:gd name="connsiteY339" fmla="*/ 1512671 h 2044133"/>
              <a:gd name="connsiteX340" fmla="*/ 1383310 w 1910317"/>
              <a:gd name="connsiteY340" fmla="*/ 1512671 h 2044133"/>
              <a:gd name="connsiteX341" fmla="*/ 1414833 w 1910317"/>
              <a:gd name="connsiteY341" fmla="*/ 1544194 h 2044133"/>
              <a:gd name="connsiteX342" fmla="*/ 1383310 w 1910317"/>
              <a:gd name="connsiteY342" fmla="*/ 1575717 h 2044133"/>
              <a:gd name="connsiteX343" fmla="*/ 1351788 w 1910317"/>
              <a:gd name="connsiteY343" fmla="*/ 1544194 h 2044133"/>
              <a:gd name="connsiteX344" fmla="*/ 1383310 w 1910317"/>
              <a:gd name="connsiteY344" fmla="*/ 1512671 h 2044133"/>
              <a:gd name="connsiteX345" fmla="*/ 1264544 w 1910317"/>
              <a:gd name="connsiteY345" fmla="*/ 1512671 h 2044133"/>
              <a:gd name="connsiteX346" fmla="*/ 1296067 w 1910317"/>
              <a:gd name="connsiteY346" fmla="*/ 1544194 h 2044133"/>
              <a:gd name="connsiteX347" fmla="*/ 1264544 w 1910317"/>
              <a:gd name="connsiteY347" fmla="*/ 1575717 h 2044133"/>
              <a:gd name="connsiteX348" fmla="*/ 1233021 w 1910317"/>
              <a:gd name="connsiteY348" fmla="*/ 1544194 h 2044133"/>
              <a:gd name="connsiteX349" fmla="*/ 1264544 w 1910317"/>
              <a:gd name="connsiteY349" fmla="*/ 1512671 h 2044133"/>
              <a:gd name="connsiteX350" fmla="*/ 1132160 w 1910317"/>
              <a:gd name="connsiteY350" fmla="*/ 1512671 h 2044133"/>
              <a:gd name="connsiteX351" fmla="*/ 1163683 w 1910317"/>
              <a:gd name="connsiteY351" fmla="*/ 1544194 h 2044133"/>
              <a:gd name="connsiteX352" fmla="*/ 1132160 w 1910317"/>
              <a:gd name="connsiteY352" fmla="*/ 1575717 h 2044133"/>
              <a:gd name="connsiteX353" fmla="*/ 1100637 w 1910317"/>
              <a:gd name="connsiteY353" fmla="*/ 1544194 h 2044133"/>
              <a:gd name="connsiteX354" fmla="*/ 1132160 w 1910317"/>
              <a:gd name="connsiteY354" fmla="*/ 1512671 h 2044133"/>
              <a:gd name="connsiteX355" fmla="*/ 1013394 w 1910317"/>
              <a:gd name="connsiteY355" fmla="*/ 1512671 h 2044133"/>
              <a:gd name="connsiteX356" fmla="*/ 1044916 w 1910317"/>
              <a:gd name="connsiteY356" fmla="*/ 1544194 h 2044133"/>
              <a:gd name="connsiteX357" fmla="*/ 1013394 w 1910317"/>
              <a:gd name="connsiteY357" fmla="*/ 1575717 h 2044133"/>
              <a:gd name="connsiteX358" fmla="*/ 981871 w 1910317"/>
              <a:gd name="connsiteY358" fmla="*/ 1544194 h 2044133"/>
              <a:gd name="connsiteX359" fmla="*/ 1013394 w 1910317"/>
              <a:gd name="connsiteY359" fmla="*/ 1512671 h 2044133"/>
              <a:gd name="connsiteX360" fmla="*/ 896923 w 1910317"/>
              <a:gd name="connsiteY360" fmla="*/ 1512671 h 2044133"/>
              <a:gd name="connsiteX361" fmla="*/ 928446 w 1910317"/>
              <a:gd name="connsiteY361" fmla="*/ 1544194 h 2044133"/>
              <a:gd name="connsiteX362" fmla="*/ 896923 w 1910317"/>
              <a:gd name="connsiteY362" fmla="*/ 1575717 h 2044133"/>
              <a:gd name="connsiteX363" fmla="*/ 865400 w 1910317"/>
              <a:gd name="connsiteY363" fmla="*/ 1544194 h 2044133"/>
              <a:gd name="connsiteX364" fmla="*/ 896923 w 1910317"/>
              <a:gd name="connsiteY364" fmla="*/ 1512671 h 2044133"/>
              <a:gd name="connsiteX365" fmla="*/ 778157 w 1910317"/>
              <a:gd name="connsiteY365" fmla="*/ 1512671 h 2044133"/>
              <a:gd name="connsiteX366" fmla="*/ 809680 w 1910317"/>
              <a:gd name="connsiteY366" fmla="*/ 1544194 h 2044133"/>
              <a:gd name="connsiteX367" fmla="*/ 778157 w 1910317"/>
              <a:gd name="connsiteY367" fmla="*/ 1575717 h 2044133"/>
              <a:gd name="connsiteX368" fmla="*/ 746634 w 1910317"/>
              <a:gd name="connsiteY368" fmla="*/ 1544194 h 2044133"/>
              <a:gd name="connsiteX369" fmla="*/ 778157 w 1910317"/>
              <a:gd name="connsiteY369" fmla="*/ 1512671 h 2044133"/>
              <a:gd name="connsiteX370" fmla="*/ 645773 w 1910317"/>
              <a:gd name="connsiteY370" fmla="*/ 1512671 h 2044133"/>
              <a:gd name="connsiteX371" fmla="*/ 677296 w 1910317"/>
              <a:gd name="connsiteY371" fmla="*/ 1544194 h 2044133"/>
              <a:gd name="connsiteX372" fmla="*/ 645773 w 1910317"/>
              <a:gd name="connsiteY372" fmla="*/ 1575717 h 2044133"/>
              <a:gd name="connsiteX373" fmla="*/ 614250 w 1910317"/>
              <a:gd name="connsiteY373" fmla="*/ 1544194 h 2044133"/>
              <a:gd name="connsiteX374" fmla="*/ 645773 w 1910317"/>
              <a:gd name="connsiteY374" fmla="*/ 1512671 h 2044133"/>
              <a:gd name="connsiteX375" fmla="*/ 527007 w 1910317"/>
              <a:gd name="connsiteY375" fmla="*/ 1512671 h 2044133"/>
              <a:gd name="connsiteX376" fmla="*/ 558529 w 1910317"/>
              <a:gd name="connsiteY376" fmla="*/ 1544194 h 2044133"/>
              <a:gd name="connsiteX377" fmla="*/ 527007 w 1910317"/>
              <a:gd name="connsiteY377" fmla="*/ 1575717 h 2044133"/>
              <a:gd name="connsiteX378" fmla="*/ 495484 w 1910317"/>
              <a:gd name="connsiteY378" fmla="*/ 1544194 h 2044133"/>
              <a:gd name="connsiteX379" fmla="*/ 527007 w 1910317"/>
              <a:gd name="connsiteY379" fmla="*/ 1512671 h 2044133"/>
              <a:gd name="connsiteX380" fmla="*/ 401439 w 1910317"/>
              <a:gd name="connsiteY380" fmla="*/ 1512671 h 2044133"/>
              <a:gd name="connsiteX381" fmla="*/ 432962 w 1910317"/>
              <a:gd name="connsiteY381" fmla="*/ 1544194 h 2044133"/>
              <a:gd name="connsiteX382" fmla="*/ 401439 w 1910317"/>
              <a:gd name="connsiteY382" fmla="*/ 1575717 h 2044133"/>
              <a:gd name="connsiteX383" fmla="*/ 369917 w 1910317"/>
              <a:gd name="connsiteY383" fmla="*/ 1544194 h 2044133"/>
              <a:gd name="connsiteX384" fmla="*/ 401439 w 1910317"/>
              <a:gd name="connsiteY384" fmla="*/ 1512671 h 2044133"/>
              <a:gd name="connsiteX385" fmla="*/ 282673 w 1910317"/>
              <a:gd name="connsiteY385" fmla="*/ 1512671 h 2044133"/>
              <a:gd name="connsiteX386" fmla="*/ 314196 w 1910317"/>
              <a:gd name="connsiteY386" fmla="*/ 1544194 h 2044133"/>
              <a:gd name="connsiteX387" fmla="*/ 282673 w 1910317"/>
              <a:gd name="connsiteY387" fmla="*/ 1575717 h 2044133"/>
              <a:gd name="connsiteX388" fmla="*/ 251150 w 1910317"/>
              <a:gd name="connsiteY388" fmla="*/ 1544194 h 2044133"/>
              <a:gd name="connsiteX389" fmla="*/ 282673 w 1910317"/>
              <a:gd name="connsiteY389" fmla="*/ 1512671 h 2044133"/>
              <a:gd name="connsiteX390" fmla="*/ 150289 w 1910317"/>
              <a:gd name="connsiteY390" fmla="*/ 1512671 h 2044133"/>
              <a:gd name="connsiteX391" fmla="*/ 181812 w 1910317"/>
              <a:gd name="connsiteY391" fmla="*/ 1544194 h 2044133"/>
              <a:gd name="connsiteX392" fmla="*/ 150289 w 1910317"/>
              <a:gd name="connsiteY392" fmla="*/ 1575717 h 2044133"/>
              <a:gd name="connsiteX393" fmla="*/ 118766 w 1910317"/>
              <a:gd name="connsiteY393" fmla="*/ 1544194 h 2044133"/>
              <a:gd name="connsiteX394" fmla="*/ 150289 w 1910317"/>
              <a:gd name="connsiteY394" fmla="*/ 1512671 h 2044133"/>
              <a:gd name="connsiteX395" fmla="*/ 31523 w 1910317"/>
              <a:gd name="connsiteY395" fmla="*/ 1512671 h 2044133"/>
              <a:gd name="connsiteX396" fmla="*/ 63045 w 1910317"/>
              <a:gd name="connsiteY396" fmla="*/ 1544194 h 2044133"/>
              <a:gd name="connsiteX397" fmla="*/ 31523 w 1910317"/>
              <a:gd name="connsiteY397" fmla="*/ 1575717 h 2044133"/>
              <a:gd name="connsiteX398" fmla="*/ 0 w 1910317"/>
              <a:gd name="connsiteY398" fmla="*/ 1544194 h 2044133"/>
              <a:gd name="connsiteX399" fmla="*/ 31523 w 1910317"/>
              <a:gd name="connsiteY399" fmla="*/ 1512671 h 2044133"/>
              <a:gd name="connsiteX400" fmla="*/ 1878794 w 1910317"/>
              <a:gd name="connsiteY400" fmla="*/ 1395568 h 2044133"/>
              <a:gd name="connsiteX401" fmla="*/ 1910317 w 1910317"/>
              <a:gd name="connsiteY401" fmla="*/ 1427089 h 2044133"/>
              <a:gd name="connsiteX402" fmla="*/ 1878794 w 1910317"/>
              <a:gd name="connsiteY402" fmla="*/ 1458612 h 2044133"/>
              <a:gd name="connsiteX403" fmla="*/ 1847272 w 1910317"/>
              <a:gd name="connsiteY403" fmla="*/ 1427089 h 2044133"/>
              <a:gd name="connsiteX404" fmla="*/ 1878794 w 1910317"/>
              <a:gd name="connsiteY404" fmla="*/ 1395568 h 2044133"/>
              <a:gd name="connsiteX405" fmla="*/ 1760028 w 1910317"/>
              <a:gd name="connsiteY405" fmla="*/ 1395568 h 2044133"/>
              <a:gd name="connsiteX406" fmla="*/ 1791551 w 1910317"/>
              <a:gd name="connsiteY406" fmla="*/ 1427089 h 2044133"/>
              <a:gd name="connsiteX407" fmla="*/ 1760028 w 1910317"/>
              <a:gd name="connsiteY407" fmla="*/ 1458612 h 2044133"/>
              <a:gd name="connsiteX408" fmla="*/ 1728505 w 1910317"/>
              <a:gd name="connsiteY408" fmla="*/ 1427089 h 2044133"/>
              <a:gd name="connsiteX409" fmla="*/ 1760028 w 1910317"/>
              <a:gd name="connsiteY409" fmla="*/ 1395568 h 2044133"/>
              <a:gd name="connsiteX410" fmla="*/ 1627644 w 1910317"/>
              <a:gd name="connsiteY410" fmla="*/ 1395568 h 2044133"/>
              <a:gd name="connsiteX411" fmla="*/ 1659167 w 1910317"/>
              <a:gd name="connsiteY411" fmla="*/ 1427089 h 2044133"/>
              <a:gd name="connsiteX412" fmla="*/ 1627644 w 1910317"/>
              <a:gd name="connsiteY412" fmla="*/ 1458612 h 2044133"/>
              <a:gd name="connsiteX413" fmla="*/ 1596121 w 1910317"/>
              <a:gd name="connsiteY413" fmla="*/ 1427089 h 2044133"/>
              <a:gd name="connsiteX414" fmla="*/ 1627644 w 1910317"/>
              <a:gd name="connsiteY414" fmla="*/ 1395568 h 2044133"/>
              <a:gd name="connsiteX415" fmla="*/ 1508878 w 1910317"/>
              <a:gd name="connsiteY415" fmla="*/ 1395568 h 2044133"/>
              <a:gd name="connsiteX416" fmla="*/ 1540400 w 1910317"/>
              <a:gd name="connsiteY416" fmla="*/ 1427089 h 2044133"/>
              <a:gd name="connsiteX417" fmla="*/ 1508878 w 1910317"/>
              <a:gd name="connsiteY417" fmla="*/ 1458612 h 2044133"/>
              <a:gd name="connsiteX418" fmla="*/ 1477355 w 1910317"/>
              <a:gd name="connsiteY418" fmla="*/ 1427089 h 2044133"/>
              <a:gd name="connsiteX419" fmla="*/ 1508878 w 1910317"/>
              <a:gd name="connsiteY419" fmla="*/ 1395568 h 2044133"/>
              <a:gd name="connsiteX420" fmla="*/ 1383310 w 1910317"/>
              <a:gd name="connsiteY420" fmla="*/ 1395568 h 2044133"/>
              <a:gd name="connsiteX421" fmla="*/ 1414833 w 1910317"/>
              <a:gd name="connsiteY421" fmla="*/ 1427089 h 2044133"/>
              <a:gd name="connsiteX422" fmla="*/ 1383310 w 1910317"/>
              <a:gd name="connsiteY422" fmla="*/ 1458612 h 2044133"/>
              <a:gd name="connsiteX423" fmla="*/ 1351788 w 1910317"/>
              <a:gd name="connsiteY423" fmla="*/ 1427089 h 2044133"/>
              <a:gd name="connsiteX424" fmla="*/ 1383310 w 1910317"/>
              <a:gd name="connsiteY424" fmla="*/ 1395568 h 2044133"/>
              <a:gd name="connsiteX425" fmla="*/ 1264544 w 1910317"/>
              <a:gd name="connsiteY425" fmla="*/ 1395568 h 2044133"/>
              <a:gd name="connsiteX426" fmla="*/ 1296067 w 1910317"/>
              <a:gd name="connsiteY426" fmla="*/ 1427089 h 2044133"/>
              <a:gd name="connsiteX427" fmla="*/ 1264544 w 1910317"/>
              <a:gd name="connsiteY427" fmla="*/ 1458612 h 2044133"/>
              <a:gd name="connsiteX428" fmla="*/ 1233021 w 1910317"/>
              <a:gd name="connsiteY428" fmla="*/ 1427089 h 2044133"/>
              <a:gd name="connsiteX429" fmla="*/ 1264544 w 1910317"/>
              <a:gd name="connsiteY429" fmla="*/ 1395568 h 2044133"/>
              <a:gd name="connsiteX430" fmla="*/ 1132160 w 1910317"/>
              <a:gd name="connsiteY430" fmla="*/ 1395568 h 2044133"/>
              <a:gd name="connsiteX431" fmla="*/ 1163683 w 1910317"/>
              <a:gd name="connsiteY431" fmla="*/ 1427089 h 2044133"/>
              <a:gd name="connsiteX432" fmla="*/ 1132160 w 1910317"/>
              <a:gd name="connsiteY432" fmla="*/ 1458612 h 2044133"/>
              <a:gd name="connsiteX433" fmla="*/ 1100637 w 1910317"/>
              <a:gd name="connsiteY433" fmla="*/ 1427089 h 2044133"/>
              <a:gd name="connsiteX434" fmla="*/ 1132160 w 1910317"/>
              <a:gd name="connsiteY434" fmla="*/ 1395568 h 2044133"/>
              <a:gd name="connsiteX435" fmla="*/ 1013394 w 1910317"/>
              <a:gd name="connsiteY435" fmla="*/ 1395568 h 2044133"/>
              <a:gd name="connsiteX436" fmla="*/ 1044916 w 1910317"/>
              <a:gd name="connsiteY436" fmla="*/ 1427089 h 2044133"/>
              <a:gd name="connsiteX437" fmla="*/ 1013394 w 1910317"/>
              <a:gd name="connsiteY437" fmla="*/ 1458612 h 2044133"/>
              <a:gd name="connsiteX438" fmla="*/ 981871 w 1910317"/>
              <a:gd name="connsiteY438" fmla="*/ 1427089 h 2044133"/>
              <a:gd name="connsiteX439" fmla="*/ 1013394 w 1910317"/>
              <a:gd name="connsiteY439" fmla="*/ 1395568 h 2044133"/>
              <a:gd name="connsiteX440" fmla="*/ 896923 w 1910317"/>
              <a:gd name="connsiteY440" fmla="*/ 1395568 h 2044133"/>
              <a:gd name="connsiteX441" fmla="*/ 928446 w 1910317"/>
              <a:gd name="connsiteY441" fmla="*/ 1427089 h 2044133"/>
              <a:gd name="connsiteX442" fmla="*/ 896923 w 1910317"/>
              <a:gd name="connsiteY442" fmla="*/ 1458612 h 2044133"/>
              <a:gd name="connsiteX443" fmla="*/ 865400 w 1910317"/>
              <a:gd name="connsiteY443" fmla="*/ 1427089 h 2044133"/>
              <a:gd name="connsiteX444" fmla="*/ 896923 w 1910317"/>
              <a:gd name="connsiteY444" fmla="*/ 1395568 h 2044133"/>
              <a:gd name="connsiteX445" fmla="*/ 778157 w 1910317"/>
              <a:gd name="connsiteY445" fmla="*/ 1395568 h 2044133"/>
              <a:gd name="connsiteX446" fmla="*/ 809680 w 1910317"/>
              <a:gd name="connsiteY446" fmla="*/ 1427089 h 2044133"/>
              <a:gd name="connsiteX447" fmla="*/ 778157 w 1910317"/>
              <a:gd name="connsiteY447" fmla="*/ 1458612 h 2044133"/>
              <a:gd name="connsiteX448" fmla="*/ 746634 w 1910317"/>
              <a:gd name="connsiteY448" fmla="*/ 1427089 h 2044133"/>
              <a:gd name="connsiteX449" fmla="*/ 778157 w 1910317"/>
              <a:gd name="connsiteY449" fmla="*/ 1395568 h 2044133"/>
              <a:gd name="connsiteX450" fmla="*/ 645773 w 1910317"/>
              <a:gd name="connsiteY450" fmla="*/ 1395568 h 2044133"/>
              <a:gd name="connsiteX451" fmla="*/ 677296 w 1910317"/>
              <a:gd name="connsiteY451" fmla="*/ 1427089 h 2044133"/>
              <a:gd name="connsiteX452" fmla="*/ 645773 w 1910317"/>
              <a:gd name="connsiteY452" fmla="*/ 1458612 h 2044133"/>
              <a:gd name="connsiteX453" fmla="*/ 614250 w 1910317"/>
              <a:gd name="connsiteY453" fmla="*/ 1427089 h 2044133"/>
              <a:gd name="connsiteX454" fmla="*/ 645773 w 1910317"/>
              <a:gd name="connsiteY454" fmla="*/ 1395568 h 2044133"/>
              <a:gd name="connsiteX455" fmla="*/ 527007 w 1910317"/>
              <a:gd name="connsiteY455" fmla="*/ 1395568 h 2044133"/>
              <a:gd name="connsiteX456" fmla="*/ 558529 w 1910317"/>
              <a:gd name="connsiteY456" fmla="*/ 1427089 h 2044133"/>
              <a:gd name="connsiteX457" fmla="*/ 527007 w 1910317"/>
              <a:gd name="connsiteY457" fmla="*/ 1458612 h 2044133"/>
              <a:gd name="connsiteX458" fmla="*/ 495484 w 1910317"/>
              <a:gd name="connsiteY458" fmla="*/ 1427089 h 2044133"/>
              <a:gd name="connsiteX459" fmla="*/ 527007 w 1910317"/>
              <a:gd name="connsiteY459" fmla="*/ 1395568 h 2044133"/>
              <a:gd name="connsiteX460" fmla="*/ 401439 w 1910317"/>
              <a:gd name="connsiteY460" fmla="*/ 1395568 h 2044133"/>
              <a:gd name="connsiteX461" fmla="*/ 432962 w 1910317"/>
              <a:gd name="connsiteY461" fmla="*/ 1427089 h 2044133"/>
              <a:gd name="connsiteX462" fmla="*/ 401439 w 1910317"/>
              <a:gd name="connsiteY462" fmla="*/ 1458612 h 2044133"/>
              <a:gd name="connsiteX463" fmla="*/ 369917 w 1910317"/>
              <a:gd name="connsiteY463" fmla="*/ 1427089 h 2044133"/>
              <a:gd name="connsiteX464" fmla="*/ 401439 w 1910317"/>
              <a:gd name="connsiteY464" fmla="*/ 1395568 h 2044133"/>
              <a:gd name="connsiteX465" fmla="*/ 282673 w 1910317"/>
              <a:gd name="connsiteY465" fmla="*/ 1395568 h 2044133"/>
              <a:gd name="connsiteX466" fmla="*/ 314196 w 1910317"/>
              <a:gd name="connsiteY466" fmla="*/ 1427089 h 2044133"/>
              <a:gd name="connsiteX467" fmla="*/ 282673 w 1910317"/>
              <a:gd name="connsiteY467" fmla="*/ 1458612 h 2044133"/>
              <a:gd name="connsiteX468" fmla="*/ 251150 w 1910317"/>
              <a:gd name="connsiteY468" fmla="*/ 1427089 h 2044133"/>
              <a:gd name="connsiteX469" fmla="*/ 282673 w 1910317"/>
              <a:gd name="connsiteY469" fmla="*/ 1395568 h 2044133"/>
              <a:gd name="connsiteX470" fmla="*/ 150289 w 1910317"/>
              <a:gd name="connsiteY470" fmla="*/ 1395568 h 2044133"/>
              <a:gd name="connsiteX471" fmla="*/ 181812 w 1910317"/>
              <a:gd name="connsiteY471" fmla="*/ 1427089 h 2044133"/>
              <a:gd name="connsiteX472" fmla="*/ 150289 w 1910317"/>
              <a:gd name="connsiteY472" fmla="*/ 1458612 h 2044133"/>
              <a:gd name="connsiteX473" fmla="*/ 118766 w 1910317"/>
              <a:gd name="connsiteY473" fmla="*/ 1427089 h 2044133"/>
              <a:gd name="connsiteX474" fmla="*/ 150289 w 1910317"/>
              <a:gd name="connsiteY474" fmla="*/ 1395568 h 2044133"/>
              <a:gd name="connsiteX475" fmla="*/ 31523 w 1910317"/>
              <a:gd name="connsiteY475" fmla="*/ 1395568 h 2044133"/>
              <a:gd name="connsiteX476" fmla="*/ 63045 w 1910317"/>
              <a:gd name="connsiteY476" fmla="*/ 1427089 h 2044133"/>
              <a:gd name="connsiteX477" fmla="*/ 31523 w 1910317"/>
              <a:gd name="connsiteY477" fmla="*/ 1458612 h 2044133"/>
              <a:gd name="connsiteX478" fmla="*/ 0 w 1910317"/>
              <a:gd name="connsiteY478" fmla="*/ 1427089 h 2044133"/>
              <a:gd name="connsiteX479" fmla="*/ 31523 w 1910317"/>
              <a:gd name="connsiteY479" fmla="*/ 1395568 h 2044133"/>
              <a:gd name="connsiteX480" fmla="*/ 1878794 w 1910317"/>
              <a:gd name="connsiteY480" fmla="*/ 1278463 h 2044133"/>
              <a:gd name="connsiteX481" fmla="*/ 1910317 w 1910317"/>
              <a:gd name="connsiteY481" fmla="*/ 1309985 h 2044133"/>
              <a:gd name="connsiteX482" fmla="*/ 1878794 w 1910317"/>
              <a:gd name="connsiteY482" fmla="*/ 1341508 h 2044133"/>
              <a:gd name="connsiteX483" fmla="*/ 1847272 w 1910317"/>
              <a:gd name="connsiteY483" fmla="*/ 1309985 h 2044133"/>
              <a:gd name="connsiteX484" fmla="*/ 1878794 w 1910317"/>
              <a:gd name="connsiteY484" fmla="*/ 1278463 h 2044133"/>
              <a:gd name="connsiteX485" fmla="*/ 1760028 w 1910317"/>
              <a:gd name="connsiteY485" fmla="*/ 1278463 h 2044133"/>
              <a:gd name="connsiteX486" fmla="*/ 1791551 w 1910317"/>
              <a:gd name="connsiteY486" fmla="*/ 1309985 h 2044133"/>
              <a:gd name="connsiteX487" fmla="*/ 1760028 w 1910317"/>
              <a:gd name="connsiteY487" fmla="*/ 1341508 h 2044133"/>
              <a:gd name="connsiteX488" fmla="*/ 1728505 w 1910317"/>
              <a:gd name="connsiteY488" fmla="*/ 1309985 h 2044133"/>
              <a:gd name="connsiteX489" fmla="*/ 1760028 w 1910317"/>
              <a:gd name="connsiteY489" fmla="*/ 1278463 h 2044133"/>
              <a:gd name="connsiteX490" fmla="*/ 1627644 w 1910317"/>
              <a:gd name="connsiteY490" fmla="*/ 1278463 h 2044133"/>
              <a:gd name="connsiteX491" fmla="*/ 1659167 w 1910317"/>
              <a:gd name="connsiteY491" fmla="*/ 1309985 h 2044133"/>
              <a:gd name="connsiteX492" fmla="*/ 1627644 w 1910317"/>
              <a:gd name="connsiteY492" fmla="*/ 1341508 h 2044133"/>
              <a:gd name="connsiteX493" fmla="*/ 1596121 w 1910317"/>
              <a:gd name="connsiteY493" fmla="*/ 1309985 h 2044133"/>
              <a:gd name="connsiteX494" fmla="*/ 1627644 w 1910317"/>
              <a:gd name="connsiteY494" fmla="*/ 1278463 h 2044133"/>
              <a:gd name="connsiteX495" fmla="*/ 1508878 w 1910317"/>
              <a:gd name="connsiteY495" fmla="*/ 1278463 h 2044133"/>
              <a:gd name="connsiteX496" fmla="*/ 1540400 w 1910317"/>
              <a:gd name="connsiteY496" fmla="*/ 1309985 h 2044133"/>
              <a:gd name="connsiteX497" fmla="*/ 1508878 w 1910317"/>
              <a:gd name="connsiteY497" fmla="*/ 1341508 h 2044133"/>
              <a:gd name="connsiteX498" fmla="*/ 1477355 w 1910317"/>
              <a:gd name="connsiteY498" fmla="*/ 1309985 h 2044133"/>
              <a:gd name="connsiteX499" fmla="*/ 1508878 w 1910317"/>
              <a:gd name="connsiteY499" fmla="*/ 1278463 h 2044133"/>
              <a:gd name="connsiteX500" fmla="*/ 1383310 w 1910317"/>
              <a:gd name="connsiteY500" fmla="*/ 1278463 h 2044133"/>
              <a:gd name="connsiteX501" fmla="*/ 1414833 w 1910317"/>
              <a:gd name="connsiteY501" fmla="*/ 1309985 h 2044133"/>
              <a:gd name="connsiteX502" fmla="*/ 1383310 w 1910317"/>
              <a:gd name="connsiteY502" fmla="*/ 1341508 h 2044133"/>
              <a:gd name="connsiteX503" fmla="*/ 1351788 w 1910317"/>
              <a:gd name="connsiteY503" fmla="*/ 1309985 h 2044133"/>
              <a:gd name="connsiteX504" fmla="*/ 1383310 w 1910317"/>
              <a:gd name="connsiteY504" fmla="*/ 1278463 h 2044133"/>
              <a:gd name="connsiteX505" fmla="*/ 1264544 w 1910317"/>
              <a:gd name="connsiteY505" fmla="*/ 1278463 h 2044133"/>
              <a:gd name="connsiteX506" fmla="*/ 1296067 w 1910317"/>
              <a:gd name="connsiteY506" fmla="*/ 1309985 h 2044133"/>
              <a:gd name="connsiteX507" fmla="*/ 1264544 w 1910317"/>
              <a:gd name="connsiteY507" fmla="*/ 1341508 h 2044133"/>
              <a:gd name="connsiteX508" fmla="*/ 1233021 w 1910317"/>
              <a:gd name="connsiteY508" fmla="*/ 1309985 h 2044133"/>
              <a:gd name="connsiteX509" fmla="*/ 1264544 w 1910317"/>
              <a:gd name="connsiteY509" fmla="*/ 1278463 h 2044133"/>
              <a:gd name="connsiteX510" fmla="*/ 1132160 w 1910317"/>
              <a:gd name="connsiteY510" fmla="*/ 1278463 h 2044133"/>
              <a:gd name="connsiteX511" fmla="*/ 1163683 w 1910317"/>
              <a:gd name="connsiteY511" fmla="*/ 1309985 h 2044133"/>
              <a:gd name="connsiteX512" fmla="*/ 1132160 w 1910317"/>
              <a:gd name="connsiteY512" fmla="*/ 1341508 h 2044133"/>
              <a:gd name="connsiteX513" fmla="*/ 1100637 w 1910317"/>
              <a:gd name="connsiteY513" fmla="*/ 1309985 h 2044133"/>
              <a:gd name="connsiteX514" fmla="*/ 1132160 w 1910317"/>
              <a:gd name="connsiteY514" fmla="*/ 1278463 h 2044133"/>
              <a:gd name="connsiteX515" fmla="*/ 1013394 w 1910317"/>
              <a:gd name="connsiteY515" fmla="*/ 1278463 h 2044133"/>
              <a:gd name="connsiteX516" fmla="*/ 1044916 w 1910317"/>
              <a:gd name="connsiteY516" fmla="*/ 1309985 h 2044133"/>
              <a:gd name="connsiteX517" fmla="*/ 1013394 w 1910317"/>
              <a:gd name="connsiteY517" fmla="*/ 1341508 h 2044133"/>
              <a:gd name="connsiteX518" fmla="*/ 981871 w 1910317"/>
              <a:gd name="connsiteY518" fmla="*/ 1309985 h 2044133"/>
              <a:gd name="connsiteX519" fmla="*/ 1013394 w 1910317"/>
              <a:gd name="connsiteY519" fmla="*/ 1278463 h 2044133"/>
              <a:gd name="connsiteX520" fmla="*/ 896923 w 1910317"/>
              <a:gd name="connsiteY520" fmla="*/ 1278463 h 2044133"/>
              <a:gd name="connsiteX521" fmla="*/ 928446 w 1910317"/>
              <a:gd name="connsiteY521" fmla="*/ 1309985 h 2044133"/>
              <a:gd name="connsiteX522" fmla="*/ 896923 w 1910317"/>
              <a:gd name="connsiteY522" fmla="*/ 1341508 h 2044133"/>
              <a:gd name="connsiteX523" fmla="*/ 865400 w 1910317"/>
              <a:gd name="connsiteY523" fmla="*/ 1309985 h 2044133"/>
              <a:gd name="connsiteX524" fmla="*/ 896923 w 1910317"/>
              <a:gd name="connsiteY524" fmla="*/ 1278463 h 2044133"/>
              <a:gd name="connsiteX525" fmla="*/ 778157 w 1910317"/>
              <a:gd name="connsiteY525" fmla="*/ 1278463 h 2044133"/>
              <a:gd name="connsiteX526" fmla="*/ 809680 w 1910317"/>
              <a:gd name="connsiteY526" fmla="*/ 1309985 h 2044133"/>
              <a:gd name="connsiteX527" fmla="*/ 778157 w 1910317"/>
              <a:gd name="connsiteY527" fmla="*/ 1341508 h 2044133"/>
              <a:gd name="connsiteX528" fmla="*/ 746634 w 1910317"/>
              <a:gd name="connsiteY528" fmla="*/ 1309985 h 2044133"/>
              <a:gd name="connsiteX529" fmla="*/ 778157 w 1910317"/>
              <a:gd name="connsiteY529" fmla="*/ 1278463 h 2044133"/>
              <a:gd name="connsiteX530" fmla="*/ 645773 w 1910317"/>
              <a:gd name="connsiteY530" fmla="*/ 1278463 h 2044133"/>
              <a:gd name="connsiteX531" fmla="*/ 677296 w 1910317"/>
              <a:gd name="connsiteY531" fmla="*/ 1309985 h 2044133"/>
              <a:gd name="connsiteX532" fmla="*/ 645773 w 1910317"/>
              <a:gd name="connsiteY532" fmla="*/ 1341508 h 2044133"/>
              <a:gd name="connsiteX533" fmla="*/ 614250 w 1910317"/>
              <a:gd name="connsiteY533" fmla="*/ 1309985 h 2044133"/>
              <a:gd name="connsiteX534" fmla="*/ 645773 w 1910317"/>
              <a:gd name="connsiteY534" fmla="*/ 1278463 h 2044133"/>
              <a:gd name="connsiteX535" fmla="*/ 527007 w 1910317"/>
              <a:gd name="connsiteY535" fmla="*/ 1278463 h 2044133"/>
              <a:gd name="connsiteX536" fmla="*/ 558529 w 1910317"/>
              <a:gd name="connsiteY536" fmla="*/ 1309985 h 2044133"/>
              <a:gd name="connsiteX537" fmla="*/ 527007 w 1910317"/>
              <a:gd name="connsiteY537" fmla="*/ 1341508 h 2044133"/>
              <a:gd name="connsiteX538" fmla="*/ 495484 w 1910317"/>
              <a:gd name="connsiteY538" fmla="*/ 1309985 h 2044133"/>
              <a:gd name="connsiteX539" fmla="*/ 527007 w 1910317"/>
              <a:gd name="connsiteY539" fmla="*/ 1278463 h 2044133"/>
              <a:gd name="connsiteX540" fmla="*/ 401439 w 1910317"/>
              <a:gd name="connsiteY540" fmla="*/ 1278463 h 2044133"/>
              <a:gd name="connsiteX541" fmla="*/ 432962 w 1910317"/>
              <a:gd name="connsiteY541" fmla="*/ 1309985 h 2044133"/>
              <a:gd name="connsiteX542" fmla="*/ 401439 w 1910317"/>
              <a:gd name="connsiteY542" fmla="*/ 1341508 h 2044133"/>
              <a:gd name="connsiteX543" fmla="*/ 369917 w 1910317"/>
              <a:gd name="connsiteY543" fmla="*/ 1309985 h 2044133"/>
              <a:gd name="connsiteX544" fmla="*/ 401439 w 1910317"/>
              <a:gd name="connsiteY544" fmla="*/ 1278463 h 2044133"/>
              <a:gd name="connsiteX545" fmla="*/ 282673 w 1910317"/>
              <a:gd name="connsiteY545" fmla="*/ 1278463 h 2044133"/>
              <a:gd name="connsiteX546" fmla="*/ 314196 w 1910317"/>
              <a:gd name="connsiteY546" fmla="*/ 1309985 h 2044133"/>
              <a:gd name="connsiteX547" fmla="*/ 282673 w 1910317"/>
              <a:gd name="connsiteY547" fmla="*/ 1341508 h 2044133"/>
              <a:gd name="connsiteX548" fmla="*/ 251150 w 1910317"/>
              <a:gd name="connsiteY548" fmla="*/ 1309985 h 2044133"/>
              <a:gd name="connsiteX549" fmla="*/ 282673 w 1910317"/>
              <a:gd name="connsiteY549" fmla="*/ 1278463 h 2044133"/>
              <a:gd name="connsiteX550" fmla="*/ 150289 w 1910317"/>
              <a:gd name="connsiteY550" fmla="*/ 1278463 h 2044133"/>
              <a:gd name="connsiteX551" fmla="*/ 181812 w 1910317"/>
              <a:gd name="connsiteY551" fmla="*/ 1309985 h 2044133"/>
              <a:gd name="connsiteX552" fmla="*/ 150289 w 1910317"/>
              <a:gd name="connsiteY552" fmla="*/ 1341508 h 2044133"/>
              <a:gd name="connsiteX553" fmla="*/ 118766 w 1910317"/>
              <a:gd name="connsiteY553" fmla="*/ 1309985 h 2044133"/>
              <a:gd name="connsiteX554" fmla="*/ 150289 w 1910317"/>
              <a:gd name="connsiteY554" fmla="*/ 1278463 h 2044133"/>
              <a:gd name="connsiteX555" fmla="*/ 31523 w 1910317"/>
              <a:gd name="connsiteY555" fmla="*/ 1278463 h 2044133"/>
              <a:gd name="connsiteX556" fmla="*/ 63045 w 1910317"/>
              <a:gd name="connsiteY556" fmla="*/ 1309985 h 2044133"/>
              <a:gd name="connsiteX557" fmla="*/ 31523 w 1910317"/>
              <a:gd name="connsiteY557" fmla="*/ 1341508 h 2044133"/>
              <a:gd name="connsiteX558" fmla="*/ 0 w 1910317"/>
              <a:gd name="connsiteY558" fmla="*/ 1309985 h 2044133"/>
              <a:gd name="connsiteX559" fmla="*/ 31523 w 1910317"/>
              <a:gd name="connsiteY559" fmla="*/ 1278463 h 2044133"/>
              <a:gd name="connsiteX560" fmla="*/ 1878794 w 1910317"/>
              <a:gd name="connsiteY560" fmla="*/ 1161359 h 2044133"/>
              <a:gd name="connsiteX561" fmla="*/ 1910317 w 1910317"/>
              <a:gd name="connsiteY561" fmla="*/ 1192882 h 2044133"/>
              <a:gd name="connsiteX562" fmla="*/ 1878794 w 1910317"/>
              <a:gd name="connsiteY562" fmla="*/ 1224403 h 2044133"/>
              <a:gd name="connsiteX563" fmla="*/ 1847272 w 1910317"/>
              <a:gd name="connsiteY563" fmla="*/ 1192882 h 2044133"/>
              <a:gd name="connsiteX564" fmla="*/ 1878794 w 1910317"/>
              <a:gd name="connsiteY564" fmla="*/ 1161359 h 2044133"/>
              <a:gd name="connsiteX565" fmla="*/ 1760028 w 1910317"/>
              <a:gd name="connsiteY565" fmla="*/ 1161359 h 2044133"/>
              <a:gd name="connsiteX566" fmla="*/ 1791551 w 1910317"/>
              <a:gd name="connsiteY566" fmla="*/ 1192882 h 2044133"/>
              <a:gd name="connsiteX567" fmla="*/ 1760028 w 1910317"/>
              <a:gd name="connsiteY567" fmla="*/ 1224403 h 2044133"/>
              <a:gd name="connsiteX568" fmla="*/ 1728505 w 1910317"/>
              <a:gd name="connsiteY568" fmla="*/ 1192882 h 2044133"/>
              <a:gd name="connsiteX569" fmla="*/ 1760028 w 1910317"/>
              <a:gd name="connsiteY569" fmla="*/ 1161359 h 2044133"/>
              <a:gd name="connsiteX570" fmla="*/ 1627644 w 1910317"/>
              <a:gd name="connsiteY570" fmla="*/ 1161359 h 2044133"/>
              <a:gd name="connsiteX571" fmla="*/ 1659167 w 1910317"/>
              <a:gd name="connsiteY571" fmla="*/ 1192882 h 2044133"/>
              <a:gd name="connsiteX572" fmla="*/ 1627644 w 1910317"/>
              <a:gd name="connsiteY572" fmla="*/ 1224403 h 2044133"/>
              <a:gd name="connsiteX573" fmla="*/ 1596121 w 1910317"/>
              <a:gd name="connsiteY573" fmla="*/ 1192882 h 2044133"/>
              <a:gd name="connsiteX574" fmla="*/ 1627644 w 1910317"/>
              <a:gd name="connsiteY574" fmla="*/ 1161359 h 2044133"/>
              <a:gd name="connsiteX575" fmla="*/ 1508878 w 1910317"/>
              <a:gd name="connsiteY575" fmla="*/ 1161359 h 2044133"/>
              <a:gd name="connsiteX576" fmla="*/ 1540400 w 1910317"/>
              <a:gd name="connsiteY576" fmla="*/ 1192882 h 2044133"/>
              <a:gd name="connsiteX577" fmla="*/ 1508878 w 1910317"/>
              <a:gd name="connsiteY577" fmla="*/ 1224403 h 2044133"/>
              <a:gd name="connsiteX578" fmla="*/ 1477355 w 1910317"/>
              <a:gd name="connsiteY578" fmla="*/ 1192882 h 2044133"/>
              <a:gd name="connsiteX579" fmla="*/ 1508878 w 1910317"/>
              <a:gd name="connsiteY579" fmla="*/ 1161359 h 2044133"/>
              <a:gd name="connsiteX580" fmla="*/ 1383310 w 1910317"/>
              <a:gd name="connsiteY580" fmla="*/ 1161359 h 2044133"/>
              <a:gd name="connsiteX581" fmla="*/ 1414833 w 1910317"/>
              <a:gd name="connsiteY581" fmla="*/ 1192882 h 2044133"/>
              <a:gd name="connsiteX582" fmla="*/ 1383310 w 1910317"/>
              <a:gd name="connsiteY582" fmla="*/ 1224403 h 2044133"/>
              <a:gd name="connsiteX583" fmla="*/ 1351788 w 1910317"/>
              <a:gd name="connsiteY583" fmla="*/ 1192882 h 2044133"/>
              <a:gd name="connsiteX584" fmla="*/ 1383310 w 1910317"/>
              <a:gd name="connsiteY584" fmla="*/ 1161359 h 2044133"/>
              <a:gd name="connsiteX585" fmla="*/ 1264544 w 1910317"/>
              <a:gd name="connsiteY585" fmla="*/ 1161359 h 2044133"/>
              <a:gd name="connsiteX586" fmla="*/ 1296067 w 1910317"/>
              <a:gd name="connsiteY586" fmla="*/ 1192882 h 2044133"/>
              <a:gd name="connsiteX587" fmla="*/ 1264544 w 1910317"/>
              <a:gd name="connsiteY587" fmla="*/ 1224403 h 2044133"/>
              <a:gd name="connsiteX588" fmla="*/ 1233021 w 1910317"/>
              <a:gd name="connsiteY588" fmla="*/ 1192882 h 2044133"/>
              <a:gd name="connsiteX589" fmla="*/ 1264544 w 1910317"/>
              <a:gd name="connsiteY589" fmla="*/ 1161359 h 2044133"/>
              <a:gd name="connsiteX590" fmla="*/ 1132160 w 1910317"/>
              <a:gd name="connsiteY590" fmla="*/ 1161359 h 2044133"/>
              <a:gd name="connsiteX591" fmla="*/ 1163683 w 1910317"/>
              <a:gd name="connsiteY591" fmla="*/ 1192882 h 2044133"/>
              <a:gd name="connsiteX592" fmla="*/ 1132160 w 1910317"/>
              <a:gd name="connsiteY592" fmla="*/ 1224403 h 2044133"/>
              <a:gd name="connsiteX593" fmla="*/ 1100637 w 1910317"/>
              <a:gd name="connsiteY593" fmla="*/ 1192882 h 2044133"/>
              <a:gd name="connsiteX594" fmla="*/ 1132160 w 1910317"/>
              <a:gd name="connsiteY594" fmla="*/ 1161359 h 2044133"/>
              <a:gd name="connsiteX595" fmla="*/ 1013394 w 1910317"/>
              <a:gd name="connsiteY595" fmla="*/ 1161359 h 2044133"/>
              <a:gd name="connsiteX596" fmla="*/ 1044916 w 1910317"/>
              <a:gd name="connsiteY596" fmla="*/ 1192882 h 2044133"/>
              <a:gd name="connsiteX597" fmla="*/ 1013394 w 1910317"/>
              <a:gd name="connsiteY597" fmla="*/ 1224403 h 2044133"/>
              <a:gd name="connsiteX598" fmla="*/ 981871 w 1910317"/>
              <a:gd name="connsiteY598" fmla="*/ 1192882 h 2044133"/>
              <a:gd name="connsiteX599" fmla="*/ 1013394 w 1910317"/>
              <a:gd name="connsiteY599" fmla="*/ 1161359 h 2044133"/>
              <a:gd name="connsiteX600" fmla="*/ 896923 w 1910317"/>
              <a:gd name="connsiteY600" fmla="*/ 1161359 h 2044133"/>
              <a:gd name="connsiteX601" fmla="*/ 928446 w 1910317"/>
              <a:gd name="connsiteY601" fmla="*/ 1192882 h 2044133"/>
              <a:gd name="connsiteX602" fmla="*/ 896923 w 1910317"/>
              <a:gd name="connsiteY602" fmla="*/ 1224403 h 2044133"/>
              <a:gd name="connsiteX603" fmla="*/ 865400 w 1910317"/>
              <a:gd name="connsiteY603" fmla="*/ 1192882 h 2044133"/>
              <a:gd name="connsiteX604" fmla="*/ 896923 w 1910317"/>
              <a:gd name="connsiteY604" fmla="*/ 1161359 h 2044133"/>
              <a:gd name="connsiteX605" fmla="*/ 778157 w 1910317"/>
              <a:gd name="connsiteY605" fmla="*/ 1161359 h 2044133"/>
              <a:gd name="connsiteX606" fmla="*/ 809680 w 1910317"/>
              <a:gd name="connsiteY606" fmla="*/ 1192882 h 2044133"/>
              <a:gd name="connsiteX607" fmla="*/ 778157 w 1910317"/>
              <a:gd name="connsiteY607" fmla="*/ 1224403 h 2044133"/>
              <a:gd name="connsiteX608" fmla="*/ 746634 w 1910317"/>
              <a:gd name="connsiteY608" fmla="*/ 1192882 h 2044133"/>
              <a:gd name="connsiteX609" fmla="*/ 778157 w 1910317"/>
              <a:gd name="connsiteY609" fmla="*/ 1161359 h 2044133"/>
              <a:gd name="connsiteX610" fmla="*/ 645773 w 1910317"/>
              <a:gd name="connsiteY610" fmla="*/ 1161359 h 2044133"/>
              <a:gd name="connsiteX611" fmla="*/ 677296 w 1910317"/>
              <a:gd name="connsiteY611" fmla="*/ 1192882 h 2044133"/>
              <a:gd name="connsiteX612" fmla="*/ 645773 w 1910317"/>
              <a:gd name="connsiteY612" fmla="*/ 1224403 h 2044133"/>
              <a:gd name="connsiteX613" fmla="*/ 614250 w 1910317"/>
              <a:gd name="connsiteY613" fmla="*/ 1192882 h 2044133"/>
              <a:gd name="connsiteX614" fmla="*/ 645773 w 1910317"/>
              <a:gd name="connsiteY614" fmla="*/ 1161359 h 2044133"/>
              <a:gd name="connsiteX615" fmla="*/ 527007 w 1910317"/>
              <a:gd name="connsiteY615" fmla="*/ 1161359 h 2044133"/>
              <a:gd name="connsiteX616" fmla="*/ 558529 w 1910317"/>
              <a:gd name="connsiteY616" fmla="*/ 1192882 h 2044133"/>
              <a:gd name="connsiteX617" fmla="*/ 527007 w 1910317"/>
              <a:gd name="connsiteY617" fmla="*/ 1224403 h 2044133"/>
              <a:gd name="connsiteX618" fmla="*/ 495484 w 1910317"/>
              <a:gd name="connsiteY618" fmla="*/ 1192882 h 2044133"/>
              <a:gd name="connsiteX619" fmla="*/ 527007 w 1910317"/>
              <a:gd name="connsiteY619" fmla="*/ 1161359 h 2044133"/>
              <a:gd name="connsiteX620" fmla="*/ 401439 w 1910317"/>
              <a:gd name="connsiteY620" fmla="*/ 1161359 h 2044133"/>
              <a:gd name="connsiteX621" fmla="*/ 432962 w 1910317"/>
              <a:gd name="connsiteY621" fmla="*/ 1192882 h 2044133"/>
              <a:gd name="connsiteX622" fmla="*/ 401439 w 1910317"/>
              <a:gd name="connsiteY622" fmla="*/ 1224403 h 2044133"/>
              <a:gd name="connsiteX623" fmla="*/ 369917 w 1910317"/>
              <a:gd name="connsiteY623" fmla="*/ 1192882 h 2044133"/>
              <a:gd name="connsiteX624" fmla="*/ 401439 w 1910317"/>
              <a:gd name="connsiteY624" fmla="*/ 1161359 h 2044133"/>
              <a:gd name="connsiteX625" fmla="*/ 282673 w 1910317"/>
              <a:gd name="connsiteY625" fmla="*/ 1161359 h 2044133"/>
              <a:gd name="connsiteX626" fmla="*/ 314196 w 1910317"/>
              <a:gd name="connsiteY626" fmla="*/ 1192882 h 2044133"/>
              <a:gd name="connsiteX627" fmla="*/ 282673 w 1910317"/>
              <a:gd name="connsiteY627" fmla="*/ 1224403 h 2044133"/>
              <a:gd name="connsiteX628" fmla="*/ 251150 w 1910317"/>
              <a:gd name="connsiteY628" fmla="*/ 1192882 h 2044133"/>
              <a:gd name="connsiteX629" fmla="*/ 282673 w 1910317"/>
              <a:gd name="connsiteY629" fmla="*/ 1161359 h 2044133"/>
              <a:gd name="connsiteX630" fmla="*/ 150289 w 1910317"/>
              <a:gd name="connsiteY630" fmla="*/ 1161359 h 2044133"/>
              <a:gd name="connsiteX631" fmla="*/ 181812 w 1910317"/>
              <a:gd name="connsiteY631" fmla="*/ 1192882 h 2044133"/>
              <a:gd name="connsiteX632" fmla="*/ 150289 w 1910317"/>
              <a:gd name="connsiteY632" fmla="*/ 1224403 h 2044133"/>
              <a:gd name="connsiteX633" fmla="*/ 118766 w 1910317"/>
              <a:gd name="connsiteY633" fmla="*/ 1192882 h 2044133"/>
              <a:gd name="connsiteX634" fmla="*/ 150289 w 1910317"/>
              <a:gd name="connsiteY634" fmla="*/ 1161359 h 2044133"/>
              <a:gd name="connsiteX635" fmla="*/ 31523 w 1910317"/>
              <a:gd name="connsiteY635" fmla="*/ 1161359 h 2044133"/>
              <a:gd name="connsiteX636" fmla="*/ 63045 w 1910317"/>
              <a:gd name="connsiteY636" fmla="*/ 1192882 h 2044133"/>
              <a:gd name="connsiteX637" fmla="*/ 31523 w 1910317"/>
              <a:gd name="connsiteY637" fmla="*/ 1224403 h 2044133"/>
              <a:gd name="connsiteX638" fmla="*/ 0 w 1910317"/>
              <a:gd name="connsiteY638" fmla="*/ 1192882 h 2044133"/>
              <a:gd name="connsiteX639" fmla="*/ 31523 w 1910317"/>
              <a:gd name="connsiteY639" fmla="*/ 1161359 h 2044133"/>
              <a:gd name="connsiteX640" fmla="*/ 1878794 w 1910317"/>
              <a:gd name="connsiteY640" fmla="*/ 1044254 h 2044133"/>
              <a:gd name="connsiteX641" fmla="*/ 1910317 w 1910317"/>
              <a:gd name="connsiteY641" fmla="*/ 1075777 h 2044133"/>
              <a:gd name="connsiteX642" fmla="*/ 1878794 w 1910317"/>
              <a:gd name="connsiteY642" fmla="*/ 1107299 h 2044133"/>
              <a:gd name="connsiteX643" fmla="*/ 1847272 w 1910317"/>
              <a:gd name="connsiteY643" fmla="*/ 1075777 h 2044133"/>
              <a:gd name="connsiteX644" fmla="*/ 1878794 w 1910317"/>
              <a:gd name="connsiteY644" fmla="*/ 1044254 h 2044133"/>
              <a:gd name="connsiteX645" fmla="*/ 1760028 w 1910317"/>
              <a:gd name="connsiteY645" fmla="*/ 1044254 h 2044133"/>
              <a:gd name="connsiteX646" fmla="*/ 1791551 w 1910317"/>
              <a:gd name="connsiteY646" fmla="*/ 1075777 h 2044133"/>
              <a:gd name="connsiteX647" fmla="*/ 1760028 w 1910317"/>
              <a:gd name="connsiteY647" fmla="*/ 1107299 h 2044133"/>
              <a:gd name="connsiteX648" fmla="*/ 1728505 w 1910317"/>
              <a:gd name="connsiteY648" fmla="*/ 1075777 h 2044133"/>
              <a:gd name="connsiteX649" fmla="*/ 1760028 w 1910317"/>
              <a:gd name="connsiteY649" fmla="*/ 1044254 h 2044133"/>
              <a:gd name="connsiteX650" fmla="*/ 1627644 w 1910317"/>
              <a:gd name="connsiteY650" fmla="*/ 1044254 h 2044133"/>
              <a:gd name="connsiteX651" fmla="*/ 1659167 w 1910317"/>
              <a:gd name="connsiteY651" fmla="*/ 1075777 h 2044133"/>
              <a:gd name="connsiteX652" fmla="*/ 1627644 w 1910317"/>
              <a:gd name="connsiteY652" fmla="*/ 1107299 h 2044133"/>
              <a:gd name="connsiteX653" fmla="*/ 1596121 w 1910317"/>
              <a:gd name="connsiteY653" fmla="*/ 1075777 h 2044133"/>
              <a:gd name="connsiteX654" fmla="*/ 1627644 w 1910317"/>
              <a:gd name="connsiteY654" fmla="*/ 1044254 h 2044133"/>
              <a:gd name="connsiteX655" fmla="*/ 1508878 w 1910317"/>
              <a:gd name="connsiteY655" fmla="*/ 1044254 h 2044133"/>
              <a:gd name="connsiteX656" fmla="*/ 1540400 w 1910317"/>
              <a:gd name="connsiteY656" fmla="*/ 1075777 h 2044133"/>
              <a:gd name="connsiteX657" fmla="*/ 1508878 w 1910317"/>
              <a:gd name="connsiteY657" fmla="*/ 1107299 h 2044133"/>
              <a:gd name="connsiteX658" fmla="*/ 1477355 w 1910317"/>
              <a:gd name="connsiteY658" fmla="*/ 1075777 h 2044133"/>
              <a:gd name="connsiteX659" fmla="*/ 1508878 w 1910317"/>
              <a:gd name="connsiteY659" fmla="*/ 1044254 h 2044133"/>
              <a:gd name="connsiteX660" fmla="*/ 1383310 w 1910317"/>
              <a:gd name="connsiteY660" fmla="*/ 1044254 h 2044133"/>
              <a:gd name="connsiteX661" fmla="*/ 1414833 w 1910317"/>
              <a:gd name="connsiteY661" fmla="*/ 1075777 h 2044133"/>
              <a:gd name="connsiteX662" fmla="*/ 1383310 w 1910317"/>
              <a:gd name="connsiteY662" fmla="*/ 1107299 h 2044133"/>
              <a:gd name="connsiteX663" fmla="*/ 1351788 w 1910317"/>
              <a:gd name="connsiteY663" fmla="*/ 1075777 h 2044133"/>
              <a:gd name="connsiteX664" fmla="*/ 1383310 w 1910317"/>
              <a:gd name="connsiteY664" fmla="*/ 1044254 h 2044133"/>
              <a:gd name="connsiteX665" fmla="*/ 1264544 w 1910317"/>
              <a:gd name="connsiteY665" fmla="*/ 1044254 h 2044133"/>
              <a:gd name="connsiteX666" fmla="*/ 1296067 w 1910317"/>
              <a:gd name="connsiteY666" fmla="*/ 1075777 h 2044133"/>
              <a:gd name="connsiteX667" fmla="*/ 1264544 w 1910317"/>
              <a:gd name="connsiteY667" fmla="*/ 1107299 h 2044133"/>
              <a:gd name="connsiteX668" fmla="*/ 1233021 w 1910317"/>
              <a:gd name="connsiteY668" fmla="*/ 1075777 h 2044133"/>
              <a:gd name="connsiteX669" fmla="*/ 1264544 w 1910317"/>
              <a:gd name="connsiteY669" fmla="*/ 1044254 h 2044133"/>
              <a:gd name="connsiteX670" fmla="*/ 1132160 w 1910317"/>
              <a:gd name="connsiteY670" fmla="*/ 1044254 h 2044133"/>
              <a:gd name="connsiteX671" fmla="*/ 1163683 w 1910317"/>
              <a:gd name="connsiteY671" fmla="*/ 1075777 h 2044133"/>
              <a:gd name="connsiteX672" fmla="*/ 1132160 w 1910317"/>
              <a:gd name="connsiteY672" fmla="*/ 1107299 h 2044133"/>
              <a:gd name="connsiteX673" fmla="*/ 1100637 w 1910317"/>
              <a:gd name="connsiteY673" fmla="*/ 1075777 h 2044133"/>
              <a:gd name="connsiteX674" fmla="*/ 1132160 w 1910317"/>
              <a:gd name="connsiteY674" fmla="*/ 1044254 h 2044133"/>
              <a:gd name="connsiteX675" fmla="*/ 1013394 w 1910317"/>
              <a:gd name="connsiteY675" fmla="*/ 1044254 h 2044133"/>
              <a:gd name="connsiteX676" fmla="*/ 1044916 w 1910317"/>
              <a:gd name="connsiteY676" fmla="*/ 1075777 h 2044133"/>
              <a:gd name="connsiteX677" fmla="*/ 1013394 w 1910317"/>
              <a:gd name="connsiteY677" fmla="*/ 1107299 h 2044133"/>
              <a:gd name="connsiteX678" fmla="*/ 981871 w 1910317"/>
              <a:gd name="connsiteY678" fmla="*/ 1075777 h 2044133"/>
              <a:gd name="connsiteX679" fmla="*/ 1013394 w 1910317"/>
              <a:gd name="connsiteY679" fmla="*/ 1044254 h 2044133"/>
              <a:gd name="connsiteX680" fmla="*/ 896923 w 1910317"/>
              <a:gd name="connsiteY680" fmla="*/ 1044254 h 2044133"/>
              <a:gd name="connsiteX681" fmla="*/ 928446 w 1910317"/>
              <a:gd name="connsiteY681" fmla="*/ 1075777 h 2044133"/>
              <a:gd name="connsiteX682" fmla="*/ 896923 w 1910317"/>
              <a:gd name="connsiteY682" fmla="*/ 1107299 h 2044133"/>
              <a:gd name="connsiteX683" fmla="*/ 865400 w 1910317"/>
              <a:gd name="connsiteY683" fmla="*/ 1075777 h 2044133"/>
              <a:gd name="connsiteX684" fmla="*/ 896923 w 1910317"/>
              <a:gd name="connsiteY684" fmla="*/ 1044254 h 2044133"/>
              <a:gd name="connsiteX685" fmla="*/ 778157 w 1910317"/>
              <a:gd name="connsiteY685" fmla="*/ 1044254 h 2044133"/>
              <a:gd name="connsiteX686" fmla="*/ 809680 w 1910317"/>
              <a:gd name="connsiteY686" fmla="*/ 1075777 h 2044133"/>
              <a:gd name="connsiteX687" fmla="*/ 778157 w 1910317"/>
              <a:gd name="connsiteY687" fmla="*/ 1107299 h 2044133"/>
              <a:gd name="connsiteX688" fmla="*/ 746634 w 1910317"/>
              <a:gd name="connsiteY688" fmla="*/ 1075777 h 2044133"/>
              <a:gd name="connsiteX689" fmla="*/ 778157 w 1910317"/>
              <a:gd name="connsiteY689" fmla="*/ 1044254 h 2044133"/>
              <a:gd name="connsiteX690" fmla="*/ 645773 w 1910317"/>
              <a:gd name="connsiteY690" fmla="*/ 1044254 h 2044133"/>
              <a:gd name="connsiteX691" fmla="*/ 677296 w 1910317"/>
              <a:gd name="connsiteY691" fmla="*/ 1075777 h 2044133"/>
              <a:gd name="connsiteX692" fmla="*/ 645773 w 1910317"/>
              <a:gd name="connsiteY692" fmla="*/ 1107299 h 2044133"/>
              <a:gd name="connsiteX693" fmla="*/ 614250 w 1910317"/>
              <a:gd name="connsiteY693" fmla="*/ 1075777 h 2044133"/>
              <a:gd name="connsiteX694" fmla="*/ 645773 w 1910317"/>
              <a:gd name="connsiteY694" fmla="*/ 1044254 h 2044133"/>
              <a:gd name="connsiteX695" fmla="*/ 527007 w 1910317"/>
              <a:gd name="connsiteY695" fmla="*/ 1044254 h 2044133"/>
              <a:gd name="connsiteX696" fmla="*/ 558529 w 1910317"/>
              <a:gd name="connsiteY696" fmla="*/ 1075777 h 2044133"/>
              <a:gd name="connsiteX697" fmla="*/ 527007 w 1910317"/>
              <a:gd name="connsiteY697" fmla="*/ 1107299 h 2044133"/>
              <a:gd name="connsiteX698" fmla="*/ 495484 w 1910317"/>
              <a:gd name="connsiteY698" fmla="*/ 1075777 h 2044133"/>
              <a:gd name="connsiteX699" fmla="*/ 527007 w 1910317"/>
              <a:gd name="connsiteY699" fmla="*/ 1044254 h 2044133"/>
              <a:gd name="connsiteX700" fmla="*/ 401439 w 1910317"/>
              <a:gd name="connsiteY700" fmla="*/ 1044254 h 2044133"/>
              <a:gd name="connsiteX701" fmla="*/ 432962 w 1910317"/>
              <a:gd name="connsiteY701" fmla="*/ 1075777 h 2044133"/>
              <a:gd name="connsiteX702" fmla="*/ 401439 w 1910317"/>
              <a:gd name="connsiteY702" fmla="*/ 1107299 h 2044133"/>
              <a:gd name="connsiteX703" fmla="*/ 369917 w 1910317"/>
              <a:gd name="connsiteY703" fmla="*/ 1075777 h 2044133"/>
              <a:gd name="connsiteX704" fmla="*/ 401439 w 1910317"/>
              <a:gd name="connsiteY704" fmla="*/ 1044254 h 2044133"/>
              <a:gd name="connsiteX705" fmla="*/ 282673 w 1910317"/>
              <a:gd name="connsiteY705" fmla="*/ 1044254 h 2044133"/>
              <a:gd name="connsiteX706" fmla="*/ 314196 w 1910317"/>
              <a:gd name="connsiteY706" fmla="*/ 1075777 h 2044133"/>
              <a:gd name="connsiteX707" fmla="*/ 282673 w 1910317"/>
              <a:gd name="connsiteY707" fmla="*/ 1107299 h 2044133"/>
              <a:gd name="connsiteX708" fmla="*/ 251150 w 1910317"/>
              <a:gd name="connsiteY708" fmla="*/ 1075777 h 2044133"/>
              <a:gd name="connsiteX709" fmla="*/ 282673 w 1910317"/>
              <a:gd name="connsiteY709" fmla="*/ 1044254 h 2044133"/>
              <a:gd name="connsiteX710" fmla="*/ 150289 w 1910317"/>
              <a:gd name="connsiteY710" fmla="*/ 1044254 h 2044133"/>
              <a:gd name="connsiteX711" fmla="*/ 181812 w 1910317"/>
              <a:gd name="connsiteY711" fmla="*/ 1075777 h 2044133"/>
              <a:gd name="connsiteX712" fmla="*/ 150289 w 1910317"/>
              <a:gd name="connsiteY712" fmla="*/ 1107299 h 2044133"/>
              <a:gd name="connsiteX713" fmla="*/ 118766 w 1910317"/>
              <a:gd name="connsiteY713" fmla="*/ 1075777 h 2044133"/>
              <a:gd name="connsiteX714" fmla="*/ 150289 w 1910317"/>
              <a:gd name="connsiteY714" fmla="*/ 1044254 h 2044133"/>
              <a:gd name="connsiteX715" fmla="*/ 31523 w 1910317"/>
              <a:gd name="connsiteY715" fmla="*/ 1044254 h 2044133"/>
              <a:gd name="connsiteX716" fmla="*/ 63045 w 1910317"/>
              <a:gd name="connsiteY716" fmla="*/ 1075777 h 2044133"/>
              <a:gd name="connsiteX717" fmla="*/ 31523 w 1910317"/>
              <a:gd name="connsiteY717" fmla="*/ 1107299 h 2044133"/>
              <a:gd name="connsiteX718" fmla="*/ 0 w 1910317"/>
              <a:gd name="connsiteY718" fmla="*/ 1075777 h 2044133"/>
              <a:gd name="connsiteX719" fmla="*/ 31523 w 1910317"/>
              <a:gd name="connsiteY719" fmla="*/ 1044254 h 2044133"/>
              <a:gd name="connsiteX720" fmla="*/ 1878794 w 1910317"/>
              <a:gd name="connsiteY720" fmla="*/ 936835 h 2044133"/>
              <a:gd name="connsiteX721" fmla="*/ 1910317 w 1910317"/>
              <a:gd name="connsiteY721" fmla="*/ 968356 h 2044133"/>
              <a:gd name="connsiteX722" fmla="*/ 1878794 w 1910317"/>
              <a:gd name="connsiteY722" fmla="*/ 999879 h 2044133"/>
              <a:gd name="connsiteX723" fmla="*/ 1847272 w 1910317"/>
              <a:gd name="connsiteY723" fmla="*/ 968356 h 2044133"/>
              <a:gd name="connsiteX724" fmla="*/ 1878794 w 1910317"/>
              <a:gd name="connsiteY724" fmla="*/ 936835 h 2044133"/>
              <a:gd name="connsiteX725" fmla="*/ 1760028 w 1910317"/>
              <a:gd name="connsiteY725" fmla="*/ 936835 h 2044133"/>
              <a:gd name="connsiteX726" fmla="*/ 1791551 w 1910317"/>
              <a:gd name="connsiteY726" fmla="*/ 968356 h 2044133"/>
              <a:gd name="connsiteX727" fmla="*/ 1760028 w 1910317"/>
              <a:gd name="connsiteY727" fmla="*/ 999879 h 2044133"/>
              <a:gd name="connsiteX728" fmla="*/ 1728505 w 1910317"/>
              <a:gd name="connsiteY728" fmla="*/ 968356 h 2044133"/>
              <a:gd name="connsiteX729" fmla="*/ 1760028 w 1910317"/>
              <a:gd name="connsiteY729" fmla="*/ 936835 h 2044133"/>
              <a:gd name="connsiteX730" fmla="*/ 1627644 w 1910317"/>
              <a:gd name="connsiteY730" fmla="*/ 936835 h 2044133"/>
              <a:gd name="connsiteX731" fmla="*/ 1659167 w 1910317"/>
              <a:gd name="connsiteY731" fmla="*/ 968356 h 2044133"/>
              <a:gd name="connsiteX732" fmla="*/ 1627644 w 1910317"/>
              <a:gd name="connsiteY732" fmla="*/ 999879 h 2044133"/>
              <a:gd name="connsiteX733" fmla="*/ 1596121 w 1910317"/>
              <a:gd name="connsiteY733" fmla="*/ 968356 h 2044133"/>
              <a:gd name="connsiteX734" fmla="*/ 1627644 w 1910317"/>
              <a:gd name="connsiteY734" fmla="*/ 936835 h 2044133"/>
              <a:gd name="connsiteX735" fmla="*/ 1508878 w 1910317"/>
              <a:gd name="connsiteY735" fmla="*/ 936835 h 2044133"/>
              <a:gd name="connsiteX736" fmla="*/ 1540400 w 1910317"/>
              <a:gd name="connsiteY736" fmla="*/ 968356 h 2044133"/>
              <a:gd name="connsiteX737" fmla="*/ 1508878 w 1910317"/>
              <a:gd name="connsiteY737" fmla="*/ 999879 h 2044133"/>
              <a:gd name="connsiteX738" fmla="*/ 1477355 w 1910317"/>
              <a:gd name="connsiteY738" fmla="*/ 968356 h 2044133"/>
              <a:gd name="connsiteX739" fmla="*/ 1508878 w 1910317"/>
              <a:gd name="connsiteY739" fmla="*/ 936835 h 2044133"/>
              <a:gd name="connsiteX740" fmla="*/ 1383310 w 1910317"/>
              <a:gd name="connsiteY740" fmla="*/ 936835 h 2044133"/>
              <a:gd name="connsiteX741" fmla="*/ 1414833 w 1910317"/>
              <a:gd name="connsiteY741" fmla="*/ 968356 h 2044133"/>
              <a:gd name="connsiteX742" fmla="*/ 1383310 w 1910317"/>
              <a:gd name="connsiteY742" fmla="*/ 999879 h 2044133"/>
              <a:gd name="connsiteX743" fmla="*/ 1351788 w 1910317"/>
              <a:gd name="connsiteY743" fmla="*/ 968356 h 2044133"/>
              <a:gd name="connsiteX744" fmla="*/ 1383310 w 1910317"/>
              <a:gd name="connsiteY744" fmla="*/ 936835 h 2044133"/>
              <a:gd name="connsiteX745" fmla="*/ 1264544 w 1910317"/>
              <a:gd name="connsiteY745" fmla="*/ 936835 h 2044133"/>
              <a:gd name="connsiteX746" fmla="*/ 1296067 w 1910317"/>
              <a:gd name="connsiteY746" fmla="*/ 968356 h 2044133"/>
              <a:gd name="connsiteX747" fmla="*/ 1264544 w 1910317"/>
              <a:gd name="connsiteY747" fmla="*/ 999879 h 2044133"/>
              <a:gd name="connsiteX748" fmla="*/ 1233021 w 1910317"/>
              <a:gd name="connsiteY748" fmla="*/ 968356 h 2044133"/>
              <a:gd name="connsiteX749" fmla="*/ 1264544 w 1910317"/>
              <a:gd name="connsiteY749" fmla="*/ 936835 h 2044133"/>
              <a:gd name="connsiteX750" fmla="*/ 1132160 w 1910317"/>
              <a:gd name="connsiteY750" fmla="*/ 936835 h 2044133"/>
              <a:gd name="connsiteX751" fmla="*/ 1163683 w 1910317"/>
              <a:gd name="connsiteY751" fmla="*/ 968356 h 2044133"/>
              <a:gd name="connsiteX752" fmla="*/ 1132160 w 1910317"/>
              <a:gd name="connsiteY752" fmla="*/ 999879 h 2044133"/>
              <a:gd name="connsiteX753" fmla="*/ 1100637 w 1910317"/>
              <a:gd name="connsiteY753" fmla="*/ 968356 h 2044133"/>
              <a:gd name="connsiteX754" fmla="*/ 1132160 w 1910317"/>
              <a:gd name="connsiteY754" fmla="*/ 936835 h 2044133"/>
              <a:gd name="connsiteX755" fmla="*/ 1013394 w 1910317"/>
              <a:gd name="connsiteY755" fmla="*/ 936835 h 2044133"/>
              <a:gd name="connsiteX756" fmla="*/ 1044916 w 1910317"/>
              <a:gd name="connsiteY756" fmla="*/ 968356 h 2044133"/>
              <a:gd name="connsiteX757" fmla="*/ 1013394 w 1910317"/>
              <a:gd name="connsiteY757" fmla="*/ 999879 h 2044133"/>
              <a:gd name="connsiteX758" fmla="*/ 981871 w 1910317"/>
              <a:gd name="connsiteY758" fmla="*/ 968356 h 2044133"/>
              <a:gd name="connsiteX759" fmla="*/ 1013394 w 1910317"/>
              <a:gd name="connsiteY759" fmla="*/ 936835 h 2044133"/>
              <a:gd name="connsiteX760" fmla="*/ 896923 w 1910317"/>
              <a:gd name="connsiteY760" fmla="*/ 936835 h 2044133"/>
              <a:gd name="connsiteX761" fmla="*/ 928446 w 1910317"/>
              <a:gd name="connsiteY761" fmla="*/ 968356 h 2044133"/>
              <a:gd name="connsiteX762" fmla="*/ 896923 w 1910317"/>
              <a:gd name="connsiteY762" fmla="*/ 999879 h 2044133"/>
              <a:gd name="connsiteX763" fmla="*/ 865400 w 1910317"/>
              <a:gd name="connsiteY763" fmla="*/ 968356 h 2044133"/>
              <a:gd name="connsiteX764" fmla="*/ 896923 w 1910317"/>
              <a:gd name="connsiteY764" fmla="*/ 936835 h 2044133"/>
              <a:gd name="connsiteX765" fmla="*/ 778157 w 1910317"/>
              <a:gd name="connsiteY765" fmla="*/ 936835 h 2044133"/>
              <a:gd name="connsiteX766" fmla="*/ 809680 w 1910317"/>
              <a:gd name="connsiteY766" fmla="*/ 968356 h 2044133"/>
              <a:gd name="connsiteX767" fmla="*/ 778157 w 1910317"/>
              <a:gd name="connsiteY767" fmla="*/ 999879 h 2044133"/>
              <a:gd name="connsiteX768" fmla="*/ 746634 w 1910317"/>
              <a:gd name="connsiteY768" fmla="*/ 968356 h 2044133"/>
              <a:gd name="connsiteX769" fmla="*/ 778157 w 1910317"/>
              <a:gd name="connsiteY769" fmla="*/ 936835 h 2044133"/>
              <a:gd name="connsiteX770" fmla="*/ 645773 w 1910317"/>
              <a:gd name="connsiteY770" fmla="*/ 936835 h 2044133"/>
              <a:gd name="connsiteX771" fmla="*/ 677296 w 1910317"/>
              <a:gd name="connsiteY771" fmla="*/ 968356 h 2044133"/>
              <a:gd name="connsiteX772" fmla="*/ 645773 w 1910317"/>
              <a:gd name="connsiteY772" fmla="*/ 999879 h 2044133"/>
              <a:gd name="connsiteX773" fmla="*/ 614250 w 1910317"/>
              <a:gd name="connsiteY773" fmla="*/ 968356 h 2044133"/>
              <a:gd name="connsiteX774" fmla="*/ 645773 w 1910317"/>
              <a:gd name="connsiteY774" fmla="*/ 936835 h 2044133"/>
              <a:gd name="connsiteX775" fmla="*/ 527007 w 1910317"/>
              <a:gd name="connsiteY775" fmla="*/ 936835 h 2044133"/>
              <a:gd name="connsiteX776" fmla="*/ 558529 w 1910317"/>
              <a:gd name="connsiteY776" fmla="*/ 968356 h 2044133"/>
              <a:gd name="connsiteX777" fmla="*/ 527007 w 1910317"/>
              <a:gd name="connsiteY777" fmla="*/ 999879 h 2044133"/>
              <a:gd name="connsiteX778" fmla="*/ 495484 w 1910317"/>
              <a:gd name="connsiteY778" fmla="*/ 968356 h 2044133"/>
              <a:gd name="connsiteX779" fmla="*/ 527007 w 1910317"/>
              <a:gd name="connsiteY779" fmla="*/ 936835 h 2044133"/>
              <a:gd name="connsiteX780" fmla="*/ 401439 w 1910317"/>
              <a:gd name="connsiteY780" fmla="*/ 936835 h 2044133"/>
              <a:gd name="connsiteX781" fmla="*/ 432962 w 1910317"/>
              <a:gd name="connsiteY781" fmla="*/ 968356 h 2044133"/>
              <a:gd name="connsiteX782" fmla="*/ 401439 w 1910317"/>
              <a:gd name="connsiteY782" fmla="*/ 999879 h 2044133"/>
              <a:gd name="connsiteX783" fmla="*/ 369917 w 1910317"/>
              <a:gd name="connsiteY783" fmla="*/ 968356 h 2044133"/>
              <a:gd name="connsiteX784" fmla="*/ 401439 w 1910317"/>
              <a:gd name="connsiteY784" fmla="*/ 936835 h 2044133"/>
              <a:gd name="connsiteX785" fmla="*/ 282673 w 1910317"/>
              <a:gd name="connsiteY785" fmla="*/ 936835 h 2044133"/>
              <a:gd name="connsiteX786" fmla="*/ 314196 w 1910317"/>
              <a:gd name="connsiteY786" fmla="*/ 968356 h 2044133"/>
              <a:gd name="connsiteX787" fmla="*/ 282673 w 1910317"/>
              <a:gd name="connsiteY787" fmla="*/ 999879 h 2044133"/>
              <a:gd name="connsiteX788" fmla="*/ 251150 w 1910317"/>
              <a:gd name="connsiteY788" fmla="*/ 968356 h 2044133"/>
              <a:gd name="connsiteX789" fmla="*/ 282673 w 1910317"/>
              <a:gd name="connsiteY789" fmla="*/ 936835 h 2044133"/>
              <a:gd name="connsiteX790" fmla="*/ 150289 w 1910317"/>
              <a:gd name="connsiteY790" fmla="*/ 936835 h 2044133"/>
              <a:gd name="connsiteX791" fmla="*/ 181812 w 1910317"/>
              <a:gd name="connsiteY791" fmla="*/ 968356 h 2044133"/>
              <a:gd name="connsiteX792" fmla="*/ 150289 w 1910317"/>
              <a:gd name="connsiteY792" fmla="*/ 999879 h 2044133"/>
              <a:gd name="connsiteX793" fmla="*/ 118766 w 1910317"/>
              <a:gd name="connsiteY793" fmla="*/ 968356 h 2044133"/>
              <a:gd name="connsiteX794" fmla="*/ 150289 w 1910317"/>
              <a:gd name="connsiteY794" fmla="*/ 936835 h 2044133"/>
              <a:gd name="connsiteX795" fmla="*/ 31523 w 1910317"/>
              <a:gd name="connsiteY795" fmla="*/ 936835 h 2044133"/>
              <a:gd name="connsiteX796" fmla="*/ 63045 w 1910317"/>
              <a:gd name="connsiteY796" fmla="*/ 968356 h 2044133"/>
              <a:gd name="connsiteX797" fmla="*/ 31523 w 1910317"/>
              <a:gd name="connsiteY797" fmla="*/ 999879 h 2044133"/>
              <a:gd name="connsiteX798" fmla="*/ 0 w 1910317"/>
              <a:gd name="connsiteY798" fmla="*/ 968356 h 2044133"/>
              <a:gd name="connsiteX799" fmla="*/ 31523 w 1910317"/>
              <a:gd name="connsiteY799" fmla="*/ 936835 h 2044133"/>
              <a:gd name="connsiteX800" fmla="*/ 1878794 w 1910317"/>
              <a:gd name="connsiteY800" fmla="*/ 819731 h 2044133"/>
              <a:gd name="connsiteX801" fmla="*/ 1910317 w 1910317"/>
              <a:gd name="connsiteY801" fmla="*/ 851254 h 2044133"/>
              <a:gd name="connsiteX802" fmla="*/ 1878794 w 1910317"/>
              <a:gd name="connsiteY802" fmla="*/ 882775 h 2044133"/>
              <a:gd name="connsiteX803" fmla="*/ 1847272 w 1910317"/>
              <a:gd name="connsiteY803" fmla="*/ 851254 h 2044133"/>
              <a:gd name="connsiteX804" fmla="*/ 1878794 w 1910317"/>
              <a:gd name="connsiteY804" fmla="*/ 819731 h 2044133"/>
              <a:gd name="connsiteX805" fmla="*/ 1760028 w 1910317"/>
              <a:gd name="connsiteY805" fmla="*/ 819731 h 2044133"/>
              <a:gd name="connsiteX806" fmla="*/ 1791551 w 1910317"/>
              <a:gd name="connsiteY806" fmla="*/ 851254 h 2044133"/>
              <a:gd name="connsiteX807" fmla="*/ 1760028 w 1910317"/>
              <a:gd name="connsiteY807" fmla="*/ 882775 h 2044133"/>
              <a:gd name="connsiteX808" fmla="*/ 1728505 w 1910317"/>
              <a:gd name="connsiteY808" fmla="*/ 851254 h 2044133"/>
              <a:gd name="connsiteX809" fmla="*/ 1760028 w 1910317"/>
              <a:gd name="connsiteY809" fmla="*/ 819731 h 2044133"/>
              <a:gd name="connsiteX810" fmla="*/ 1627644 w 1910317"/>
              <a:gd name="connsiteY810" fmla="*/ 819731 h 2044133"/>
              <a:gd name="connsiteX811" fmla="*/ 1659167 w 1910317"/>
              <a:gd name="connsiteY811" fmla="*/ 851254 h 2044133"/>
              <a:gd name="connsiteX812" fmla="*/ 1627644 w 1910317"/>
              <a:gd name="connsiteY812" fmla="*/ 882775 h 2044133"/>
              <a:gd name="connsiteX813" fmla="*/ 1596121 w 1910317"/>
              <a:gd name="connsiteY813" fmla="*/ 851254 h 2044133"/>
              <a:gd name="connsiteX814" fmla="*/ 1627644 w 1910317"/>
              <a:gd name="connsiteY814" fmla="*/ 819731 h 2044133"/>
              <a:gd name="connsiteX815" fmla="*/ 1508878 w 1910317"/>
              <a:gd name="connsiteY815" fmla="*/ 819731 h 2044133"/>
              <a:gd name="connsiteX816" fmla="*/ 1540400 w 1910317"/>
              <a:gd name="connsiteY816" fmla="*/ 851254 h 2044133"/>
              <a:gd name="connsiteX817" fmla="*/ 1508878 w 1910317"/>
              <a:gd name="connsiteY817" fmla="*/ 882775 h 2044133"/>
              <a:gd name="connsiteX818" fmla="*/ 1477355 w 1910317"/>
              <a:gd name="connsiteY818" fmla="*/ 851254 h 2044133"/>
              <a:gd name="connsiteX819" fmla="*/ 1508878 w 1910317"/>
              <a:gd name="connsiteY819" fmla="*/ 819731 h 2044133"/>
              <a:gd name="connsiteX820" fmla="*/ 1383310 w 1910317"/>
              <a:gd name="connsiteY820" fmla="*/ 819731 h 2044133"/>
              <a:gd name="connsiteX821" fmla="*/ 1414833 w 1910317"/>
              <a:gd name="connsiteY821" fmla="*/ 851254 h 2044133"/>
              <a:gd name="connsiteX822" fmla="*/ 1383310 w 1910317"/>
              <a:gd name="connsiteY822" fmla="*/ 882775 h 2044133"/>
              <a:gd name="connsiteX823" fmla="*/ 1351788 w 1910317"/>
              <a:gd name="connsiteY823" fmla="*/ 851254 h 2044133"/>
              <a:gd name="connsiteX824" fmla="*/ 1383310 w 1910317"/>
              <a:gd name="connsiteY824" fmla="*/ 819731 h 2044133"/>
              <a:gd name="connsiteX825" fmla="*/ 1264544 w 1910317"/>
              <a:gd name="connsiteY825" fmla="*/ 819731 h 2044133"/>
              <a:gd name="connsiteX826" fmla="*/ 1296067 w 1910317"/>
              <a:gd name="connsiteY826" fmla="*/ 851254 h 2044133"/>
              <a:gd name="connsiteX827" fmla="*/ 1264544 w 1910317"/>
              <a:gd name="connsiteY827" fmla="*/ 882775 h 2044133"/>
              <a:gd name="connsiteX828" fmla="*/ 1233021 w 1910317"/>
              <a:gd name="connsiteY828" fmla="*/ 851254 h 2044133"/>
              <a:gd name="connsiteX829" fmla="*/ 1264544 w 1910317"/>
              <a:gd name="connsiteY829" fmla="*/ 819731 h 2044133"/>
              <a:gd name="connsiteX830" fmla="*/ 1132160 w 1910317"/>
              <a:gd name="connsiteY830" fmla="*/ 819731 h 2044133"/>
              <a:gd name="connsiteX831" fmla="*/ 1163683 w 1910317"/>
              <a:gd name="connsiteY831" fmla="*/ 851254 h 2044133"/>
              <a:gd name="connsiteX832" fmla="*/ 1132160 w 1910317"/>
              <a:gd name="connsiteY832" fmla="*/ 882775 h 2044133"/>
              <a:gd name="connsiteX833" fmla="*/ 1100637 w 1910317"/>
              <a:gd name="connsiteY833" fmla="*/ 851254 h 2044133"/>
              <a:gd name="connsiteX834" fmla="*/ 1132160 w 1910317"/>
              <a:gd name="connsiteY834" fmla="*/ 819731 h 2044133"/>
              <a:gd name="connsiteX835" fmla="*/ 1013394 w 1910317"/>
              <a:gd name="connsiteY835" fmla="*/ 819731 h 2044133"/>
              <a:gd name="connsiteX836" fmla="*/ 1044916 w 1910317"/>
              <a:gd name="connsiteY836" fmla="*/ 851254 h 2044133"/>
              <a:gd name="connsiteX837" fmla="*/ 1013394 w 1910317"/>
              <a:gd name="connsiteY837" fmla="*/ 882775 h 2044133"/>
              <a:gd name="connsiteX838" fmla="*/ 981871 w 1910317"/>
              <a:gd name="connsiteY838" fmla="*/ 851254 h 2044133"/>
              <a:gd name="connsiteX839" fmla="*/ 1013394 w 1910317"/>
              <a:gd name="connsiteY839" fmla="*/ 819731 h 2044133"/>
              <a:gd name="connsiteX840" fmla="*/ 896923 w 1910317"/>
              <a:gd name="connsiteY840" fmla="*/ 819731 h 2044133"/>
              <a:gd name="connsiteX841" fmla="*/ 928446 w 1910317"/>
              <a:gd name="connsiteY841" fmla="*/ 851254 h 2044133"/>
              <a:gd name="connsiteX842" fmla="*/ 896923 w 1910317"/>
              <a:gd name="connsiteY842" fmla="*/ 882775 h 2044133"/>
              <a:gd name="connsiteX843" fmla="*/ 865400 w 1910317"/>
              <a:gd name="connsiteY843" fmla="*/ 851254 h 2044133"/>
              <a:gd name="connsiteX844" fmla="*/ 896923 w 1910317"/>
              <a:gd name="connsiteY844" fmla="*/ 819731 h 2044133"/>
              <a:gd name="connsiteX845" fmla="*/ 778157 w 1910317"/>
              <a:gd name="connsiteY845" fmla="*/ 819731 h 2044133"/>
              <a:gd name="connsiteX846" fmla="*/ 809680 w 1910317"/>
              <a:gd name="connsiteY846" fmla="*/ 851254 h 2044133"/>
              <a:gd name="connsiteX847" fmla="*/ 778157 w 1910317"/>
              <a:gd name="connsiteY847" fmla="*/ 882775 h 2044133"/>
              <a:gd name="connsiteX848" fmla="*/ 746634 w 1910317"/>
              <a:gd name="connsiteY848" fmla="*/ 851254 h 2044133"/>
              <a:gd name="connsiteX849" fmla="*/ 778157 w 1910317"/>
              <a:gd name="connsiteY849" fmla="*/ 819731 h 2044133"/>
              <a:gd name="connsiteX850" fmla="*/ 645773 w 1910317"/>
              <a:gd name="connsiteY850" fmla="*/ 819731 h 2044133"/>
              <a:gd name="connsiteX851" fmla="*/ 677296 w 1910317"/>
              <a:gd name="connsiteY851" fmla="*/ 851254 h 2044133"/>
              <a:gd name="connsiteX852" fmla="*/ 645773 w 1910317"/>
              <a:gd name="connsiteY852" fmla="*/ 882775 h 2044133"/>
              <a:gd name="connsiteX853" fmla="*/ 614250 w 1910317"/>
              <a:gd name="connsiteY853" fmla="*/ 851254 h 2044133"/>
              <a:gd name="connsiteX854" fmla="*/ 645773 w 1910317"/>
              <a:gd name="connsiteY854" fmla="*/ 819731 h 2044133"/>
              <a:gd name="connsiteX855" fmla="*/ 527007 w 1910317"/>
              <a:gd name="connsiteY855" fmla="*/ 819731 h 2044133"/>
              <a:gd name="connsiteX856" fmla="*/ 558529 w 1910317"/>
              <a:gd name="connsiteY856" fmla="*/ 851254 h 2044133"/>
              <a:gd name="connsiteX857" fmla="*/ 527007 w 1910317"/>
              <a:gd name="connsiteY857" fmla="*/ 882775 h 2044133"/>
              <a:gd name="connsiteX858" fmla="*/ 495484 w 1910317"/>
              <a:gd name="connsiteY858" fmla="*/ 851254 h 2044133"/>
              <a:gd name="connsiteX859" fmla="*/ 527007 w 1910317"/>
              <a:gd name="connsiteY859" fmla="*/ 819731 h 2044133"/>
              <a:gd name="connsiteX860" fmla="*/ 401439 w 1910317"/>
              <a:gd name="connsiteY860" fmla="*/ 819731 h 2044133"/>
              <a:gd name="connsiteX861" fmla="*/ 432962 w 1910317"/>
              <a:gd name="connsiteY861" fmla="*/ 851254 h 2044133"/>
              <a:gd name="connsiteX862" fmla="*/ 401439 w 1910317"/>
              <a:gd name="connsiteY862" fmla="*/ 882775 h 2044133"/>
              <a:gd name="connsiteX863" fmla="*/ 369917 w 1910317"/>
              <a:gd name="connsiteY863" fmla="*/ 851254 h 2044133"/>
              <a:gd name="connsiteX864" fmla="*/ 401439 w 1910317"/>
              <a:gd name="connsiteY864" fmla="*/ 819731 h 2044133"/>
              <a:gd name="connsiteX865" fmla="*/ 282673 w 1910317"/>
              <a:gd name="connsiteY865" fmla="*/ 819731 h 2044133"/>
              <a:gd name="connsiteX866" fmla="*/ 314196 w 1910317"/>
              <a:gd name="connsiteY866" fmla="*/ 851254 h 2044133"/>
              <a:gd name="connsiteX867" fmla="*/ 282673 w 1910317"/>
              <a:gd name="connsiteY867" fmla="*/ 882775 h 2044133"/>
              <a:gd name="connsiteX868" fmla="*/ 251150 w 1910317"/>
              <a:gd name="connsiteY868" fmla="*/ 851254 h 2044133"/>
              <a:gd name="connsiteX869" fmla="*/ 282673 w 1910317"/>
              <a:gd name="connsiteY869" fmla="*/ 819731 h 2044133"/>
              <a:gd name="connsiteX870" fmla="*/ 150289 w 1910317"/>
              <a:gd name="connsiteY870" fmla="*/ 819731 h 2044133"/>
              <a:gd name="connsiteX871" fmla="*/ 181812 w 1910317"/>
              <a:gd name="connsiteY871" fmla="*/ 851254 h 2044133"/>
              <a:gd name="connsiteX872" fmla="*/ 150289 w 1910317"/>
              <a:gd name="connsiteY872" fmla="*/ 882775 h 2044133"/>
              <a:gd name="connsiteX873" fmla="*/ 118766 w 1910317"/>
              <a:gd name="connsiteY873" fmla="*/ 851254 h 2044133"/>
              <a:gd name="connsiteX874" fmla="*/ 150289 w 1910317"/>
              <a:gd name="connsiteY874" fmla="*/ 819731 h 2044133"/>
              <a:gd name="connsiteX875" fmla="*/ 31523 w 1910317"/>
              <a:gd name="connsiteY875" fmla="*/ 819731 h 2044133"/>
              <a:gd name="connsiteX876" fmla="*/ 63045 w 1910317"/>
              <a:gd name="connsiteY876" fmla="*/ 851254 h 2044133"/>
              <a:gd name="connsiteX877" fmla="*/ 31523 w 1910317"/>
              <a:gd name="connsiteY877" fmla="*/ 882775 h 2044133"/>
              <a:gd name="connsiteX878" fmla="*/ 0 w 1910317"/>
              <a:gd name="connsiteY878" fmla="*/ 851254 h 2044133"/>
              <a:gd name="connsiteX879" fmla="*/ 31523 w 1910317"/>
              <a:gd name="connsiteY879" fmla="*/ 819731 h 2044133"/>
              <a:gd name="connsiteX880" fmla="*/ 1878794 w 1910317"/>
              <a:gd name="connsiteY880" fmla="*/ 702627 h 2044133"/>
              <a:gd name="connsiteX881" fmla="*/ 1910317 w 1910317"/>
              <a:gd name="connsiteY881" fmla="*/ 734149 h 2044133"/>
              <a:gd name="connsiteX882" fmla="*/ 1878794 w 1910317"/>
              <a:gd name="connsiteY882" fmla="*/ 765671 h 2044133"/>
              <a:gd name="connsiteX883" fmla="*/ 1847272 w 1910317"/>
              <a:gd name="connsiteY883" fmla="*/ 734149 h 2044133"/>
              <a:gd name="connsiteX884" fmla="*/ 1878794 w 1910317"/>
              <a:gd name="connsiteY884" fmla="*/ 702627 h 2044133"/>
              <a:gd name="connsiteX885" fmla="*/ 1760028 w 1910317"/>
              <a:gd name="connsiteY885" fmla="*/ 702627 h 2044133"/>
              <a:gd name="connsiteX886" fmla="*/ 1791551 w 1910317"/>
              <a:gd name="connsiteY886" fmla="*/ 734149 h 2044133"/>
              <a:gd name="connsiteX887" fmla="*/ 1760028 w 1910317"/>
              <a:gd name="connsiteY887" fmla="*/ 765671 h 2044133"/>
              <a:gd name="connsiteX888" fmla="*/ 1728505 w 1910317"/>
              <a:gd name="connsiteY888" fmla="*/ 734149 h 2044133"/>
              <a:gd name="connsiteX889" fmla="*/ 1760028 w 1910317"/>
              <a:gd name="connsiteY889" fmla="*/ 702627 h 2044133"/>
              <a:gd name="connsiteX890" fmla="*/ 1627644 w 1910317"/>
              <a:gd name="connsiteY890" fmla="*/ 702627 h 2044133"/>
              <a:gd name="connsiteX891" fmla="*/ 1659167 w 1910317"/>
              <a:gd name="connsiteY891" fmla="*/ 734149 h 2044133"/>
              <a:gd name="connsiteX892" fmla="*/ 1627644 w 1910317"/>
              <a:gd name="connsiteY892" fmla="*/ 765671 h 2044133"/>
              <a:gd name="connsiteX893" fmla="*/ 1596121 w 1910317"/>
              <a:gd name="connsiteY893" fmla="*/ 734149 h 2044133"/>
              <a:gd name="connsiteX894" fmla="*/ 1627644 w 1910317"/>
              <a:gd name="connsiteY894" fmla="*/ 702627 h 2044133"/>
              <a:gd name="connsiteX895" fmla="*/ 1508878 w 1910317"/>
              <a:gd name="connsiteY895" fmla="*/ 702627 h 2044133"/>
              <a:gd name="connsiteX896" fmla="*/ 1540400 w 1910317"/>
              <a:gd name="connsiteY896" fmla="*/ 734149 h 2044133"/>
              <a:gd name="connsiteX897" fmla="*/ 1508878 w 1910317"/>
              <a:gd name="connsiteY897" fmla="*/ 765671 h 2044133"/>
              <a:gd name="connsiteX898" fmla="*/ 1477355 w 1910317"/>
              <a:gd name="connsiteY898" fmla="*/ 734149 h 2044133"/>
              <a:gd name="connsiteX899" fmla="*/ 1508878 w 1910317"/>
              <a:gd name="connsiteY899" fmla="*/ 702627 h 2044133"/>
              <a:gd name="connsiteX900" fmla="*/ 1383310 w 1910317"/>
              <a:gd name="connsiteY900" fmla="*/ 702627 h 2044133"/>
              <a:gd name="connsiteX901" fmla="*/ 1414833 w 1910317"/>
              <a:gd name="connsiteY901" fmla="*/ 734149 h 2044133"/>
              <a:gd name="connsiteX902" fmla="*/ 1383310 w 1910317"/>
              <a:gd name="connsiteY902" fmla="*/ 765671 h 2044133"/>
              <a:gd name="connsiteX903" fmla="*/ 1351788 w 1910317"/>
              <a:gd name="connsiteY903" fmla="*/ 734149 h 2044133"/>
              <a:gd name="connsiteX904" fmla="*/ 1383310 w 1910317"/>
              <a:gd name="connsiteY904" fmla="*/ 702627 h 2044133"/>
              <a:gd name="connsiteX905" fmla="*/ 1264544 w 1910317"/>
              <a:gd name="connsiteY905" fmla="*/ 702627 h 2044133"/>
              <a:gd name="connsiteX906" fmla="*/ 1296067 w 1910317"/>
              <a:gd name="connsiteY906" fmla="*/ 734149 h 2044133"/>
              <a:gd name="connsiteX907" fmla="*/ 1264544 w 1910317"/>
              <a:gd name="connsiteY907" fmla="*/ 765671 h 2044133"/>
              <a:gd name="connsiteX908" fmla="*/ 1233021 w 1910317"/>
              <a:gd name="connsiteY908" fmla="*/ 734149 h 2044133"/>
              <a:gd name="connsiteX909" fmla="*/ 1264544 w 1910317"/>
              <a:gd name="connsiteY909" fmla="*/ 702627 h 2044133"/>
              <a:gd name="connsiteX910" fmla="*/ 1132160 w 1910317"/>
              <a:gd name="connsiteY910" fmla="*/ 702627 h 2044133"/>
              <a:gd name="connsiteX911" fmla="*/ 1163683 w 1910317"/>
              <a:gd name="connsiteY911" fmla="*/ 734149 h 2044133"/>
              <a:gd name="connsiteX912" fmla="*/ 1132160 w 1910317"/>
              <a:gd name="connsiteY912" fmla="*/ 765671 h 2044133"/>
              <a:gd name="connsiteX913" fmla="*/ 1100637 w 1910317"/>
              <a:gd name="connsiteY913" fmla="*/ 734149 h 2044133"/>
              <a:gd name="connsiteX914" fmla="*/ 1132160 w 1910317"/>
              <a:gd name="connsiteY914" fmla="*/ 702627 h 2044133"/>
              <a:gd name="connsiteX915" fmla="*/ 1013394 w 1910317"/>
              <a:gd name="connsiteY915" fmla="*/ 702627 h 2044133"/>
              <a:gd name="connsiteX916" fmla="*/ 1044916 w 1910317"/>
              <a:gd name="connsiteY916" fmla="*/ 734149 h 2044133"/>
              <a:gd name="connsiteX917" fmla="*/ 1013394 w 1910317"/>
              <a:gd name="connsiteY917" fmla="*/ 765671 h 2044133"/>
              <a:gd name="connsiteX918" fmla="*/ 981871 w 1910317"/>
              <a:gd name="connsiteY918" fmla="*/ 734149 h 2044133"/>
              <a:gd name="connsiteX919" fmla="*/ 1013394 w 1910317"/>
              <a:gd name="connsiteY919" fmla="*/ 702627 h 2044133"/>
              <a:gd name="connsiteX920" fmla="*/ 896923 w 1910317"/>
              <a:gd name="connsiteY920" fmla="*/ 702627 h 2044133"/>
              <a:gd name="connsiteX921" fmla="*/ 928446 w 1910317"/>
              <a:gd name="connsiteY921" fmla="*/ 734149 h 2044133"/>
              <a:gd name="connsiteX922" fmla="*/ 896923 w 1910317"/>
              <a:gd name="connsiteY922" fmla="*/ 765671 h 2044133"/>
              <a:gd name="connsiteX923" fmla="*/ 865400 w 1910317"/>
              <a:gd name="connsiteY923" fmla="*/ 734149 h 2044133"/>
              <a:gd name="connsiteX924" fmla="*/ 896923 w 1910317"/>
              <a:gd name="connsiteY924" fmla="*/ 702627 h 2044133"/>
              <a:gd name="connsiteX925" fmla="*/ 778157 w 1910317"/>
              <a:gd name="connsiteY925" fmla="*/ 702627 h 2044133"/>
              <a:gd name="connsiteX926" fmla="*/ 809680 w 1910317"/>
              <a:gd name="connsiteY926" fmla="*/ 734149 h 2044133"/>
              <a:gd name="connsiteX927" fmla="*/ 778157 w 1910317"/>
              <a:gd name="connsiteY927" fmla="*/ 765671 h 2044133"/>
              <a:gd name="connsiteX928" fmla="*/ 746634 w 1910317"/>
              <a:gd name="connsiteY928" fmla="*/ 734149 h 2044133"/>
              <a:gd name="connsiteX929" fmla="*/ 778157 w 1910317"/>
              <a:gd name="connsiteY929" fmla="*/ 702627 h 2044133"/>
              <a:gd name="connsiteX930" fmla="*/ 645773 w 1910317"/>
              <a:gd name="connsiteY930" fmla="*/ 702627 h 2044133"/>
              <a:gd name="connsiteX931" fmla="*/ 677296 w 1910317"/>
              <a:gd name="connsiteY931" fmla="*/ 734149 h 2044133"/>
              <a:gd name="connsiteX932" fmla="*/ 645773 w 1910317"/>
              <a:gd name="connsiteY932" fmla="*/ 765671 h 2044133"/>
              <a:gd name="connsiteX933" fmla="*/ 614250 w 1910317"/>
              <a:gd name="connsiteY933" fmla="*/ 734149 h 2044133"/>
              <a:gd name="connsiteX934" fmla="*/ 645773 w 1910317"/>
              <a:gd name="connsiteY934" fmla="*/ 702627 h 2044133"/>
              <a:gd name="connsiteX935" fmla="*/ 527007 w 1910317"/>
              <a:gd name="connsiteY935" fmla="*/ 702627 h 2044133"/>
              <a:gd name="connsiteX936" fmla="*/ 558529 w 1910317"/>
              <a:gd name="connsiteY936" fmla="*/ 734149 h 2044133"/>
              <a:gd name="connsiteX937" fmla="*/ 527007 w 1910317"/>
              <a:gd name="connsiteY937" fmla="*/ 765671 h 2044133"/>
              <a:gd name="connsiteX938" fmla="*/ 495484 w 1910317"/>
              <a:gd name="connsiteY938" fmla="*/ 734149 h 2044133"/>
              <a:gd name="connsiteX939" fmla="*/ 527007 w 1910317"/>
              <a:gd name="connsiteY939" fmla="*/ 702627 h 2044133"/>
              <a:gd name="connsiteX940" fmla="*/ 401439 w 1910317"/>
              <a:gd name="connsiteY940" fmla="*/ 702627 h 2044133"/>
              <a:gd name="connsiteX941" fmla="*/ 432962 w 1910317"/>
              <a:gd name="connsiteY941" fmla="*/ 734149 h 2044133"/>
              <a:gd name="connsiteX942" fmla="*/ 401439 w 1910317"/>
              <a:gd name="connsiteY942" fmla="*/ 765671 h 2044133"/>
              <a:gd name="connsiteX943" fmla="*/ 369917 w 1910317"/>
              <a:gd name="connsiteY943" fmla="*/ 734149 h 2044133"/>
              <a:gd name="connsiteX944" fmla="*/ 401439 w 1910317"/>
              <a:gd name="connsiteY944" fmla="*/ 702627 h 2044133"/>
              <a:gd name="connsiteX945" fmla="*/ 282673 w 1910317"/>
              <a:gd name="connsiteY945" fmla="*/ 702627 h 2044133"/>
              <a:gd name="connsiteX946" fmla="*/ 314196 w 1910317"/>
              <a:gd name="connsiteY946" fmla="*/ 734149 h 2044133"/>
              <a:gd name="connsiteX947" fmla="*/ 282673 w 1910317"/>
              <a:gd name="connsiteY947" fmla="*/ 765671 h 2044133"/>
              <a:gd name="connsiteX948" fmla="*/ 251150 w 1910317"/>
              <a:gd name="connsiteY948" fmla="*/ 734149 h 2044133"/>
              <a:gd name="connsiteX949" fmla="*/ 282673 w 1910317"/>
              <a:gd name="connsiteY949" fmla="*/ 702627 h 2044133"/>
              <a:gd name="connsiteX950" fmla="*/ 150289 w 1910317"/>
              <a:gd name="connsiteY950" fmla="*/ 702627 h 2044133"/>
              <a:gd name="connsiteX951" fmla="*/ 181812 w 1910317"/>
              <a:gd name="connsiteY951" fmla="*/ 734149 h 2044133"/>
              <a:gd name="connsiteX952" fmla="*/ 150289 w 1910317"/>
              <a:gd name="connsiteY952" fmla="*/ 765671 h 2044133"/>
              <a:gd name="connsiteX953" fmla="*/ 118766 w 1910317"/>
              <a:gd name="connsiteY953" fmla="*/ 734149 h 2044133"/>
              <a:gd name="connsiteX954" fmla="*/ 150289 w 1910317"/>
              <a:gd name="connsiteY954" fmla="*/ 702627 h 2044133"/>
              <a:gd name="connsiteX955" fmla="*/ 31523 w 1910317"/>
              <a:gd name="connsiteY955" fmla="*/ 702627 h 2044133"/>
              <a:gd name="connsiteX956" fmla="*/ 63045 w 1910317"/>
              <a:gd name="connsiteY956" fmla="*/ 734149 h 2044133"/>
              <a:gd name="connsiteX957" fmla="*/ 31523 w 1910317"/>
              <a:gd name="connsiteY957" fmla="*/ 765671 h 2044133"/>
              <a:gd name="connsiteX958" fmla="*/ 0 w 1910317"/>
              <a:gd name="connsiteY958" fmla="*/ 734149 h 2044133"/>
              <a:gd name="connsiteX959" fmla="*/ 31523 w 1910317"/>
              <a:gd name="connsiteY959" fmla="*/ 702627 h 2044133"/>
              <a:gd name="connsiteX960" fmla="*/ 1878794 w 1910317"/>
              <a:gd name="connsiteY960" fmla="*/ 585522 h 2044133"/>
              <a:gd name="connsiteX961" fmla="*/ 1910317 w 1910317"/>
              <a:gd name="connsiteY961" fmla="*/ 617045 h 2044133"/>
              <a:gd name="connsiteX962" fmla="*/ 1878794 w 1910317"/>
              <a:gd name="connsiteY962" fmla="*/ 648567 h 2044133"/>
              <a:gd name="connsiteX963" fmla="*/ 1847272 w 1910317"/>
              <a:gd name="connsiteY963" fmla="*/ 617045 h 2044133"/>
              <a:gd name="connsiteX964" fmla="*/ 1878794 w 1910317"/>
              <a:gd name="connsiteY964" fmla="*/ 585522 h 2044133"/>
              <a:gd name="connsiteX965" fmla="*/ 1760028 w 1910317"/>
              <a:gd name="connsiteY965" fmla="*/ 585522 h 2044133"/>
              <a:gd name="connsiteX966" fmla="*/ 1791551 w 1910317"/>
              <a:gd name="connsiteY966" fmla="*/ 617045 h 2044133"/>
              <a:gd name="connsiteX967" fmla="*/ 1760028 w 1910317"/>
              <a:gd name="connsiteY967" fmla="*/ 648567 h 2044133"/>
              <a:gd name="connsiteX968" fmla="*/ 1728505 w 1910317"/>
              <a:gd name="connsiteY968" fmla="*/ 617045 h 2044133"/>
              <a:gd name="connsiteX969" fmla="*/ 1760028 w 1910317"/>
              <a:gd name="connsiteY969" fmla="*/ 585522 h 2044133"/>
              <a:gd name="connsiteX970" fmla="*/ 1627644 w 1910317"/>
              <a:gd name="connsiteY970" fmla="*/ 585522 h 2044133"/>
              <a:gd name="connsiteX971" fmla="*/ 1659167 w 1910317"/>
              <a:gd name="connsiteY971" fmla="*/ 617045 h 2044133"/>
              <a:gd name="connsiteX972" fmla="*/ 1627644 w 1910317"/>
              <a:gd name="connsiteY972" fmla="*/ 648567 h 2044133"/>
              <a:gd name="connsiteX973" fmla="*/ 1596121 w 1910317"/>
              <a:gd name="connsiteY973" fmla="*/ 617045 h 2044133"/>
              <a:gd name="connsiteX974" fmla="*/ 1627644 w 1910317"/>
              <a:gd name="connsiteY974" fmla="*/ 585522 h 2044133"/>
              <a:gd name="connsiteX975" fmla="*/ 1508878 w 1910317"/>
              <a:gd name="connsiteY975" fmla="*/ 585522 h 2044133"/>
              <a:gd name="connsiteX976" fmla="*/ 1540400 w 1910317"/>
              <a:gd name="connsiteY976" fmla="*/ 617045 h 2044133"/>
              <a:gd name="connsiteX977" fmla="*/ 1508878 w 1910317"/>
              <a:gd name="connsiteY977" fmla="*/ 648567 h 2044133"/>
              <a:gd name="connsiteX978" fmla="*/ 1477355 w 1910317"/>
              <a:gd name="connsiteY978" fmla="*/ 617045 h 2044133"/>
              <a:gd name="connsiteX979" fmla="*/ 1508878 w 1910317"/>
              <a:gd name="connsiteY979" fmla="*/ 585522 h 2044133"/>
              <a:gd name="connsiteX980" fmla="*/ 1383310 w 1910317"/>
              <a:gd name="connsiteY980" fmla="*/ 585522 h 2044133"/>
              <a:gd name="connsiteX981" fmla="*/ 1414833 w 1910317"/>
              <a:gd name="connsiteY981" fmla="*/ 617045 h 2044133"/>
              <a:gd name="connsiteX982" fmla="*/ 1383310 w 1910317"/>
              <a:gd name="connsiteY982" fmla="*/ 648567 h 2044133"/>
              <a:gd name="connsiteX983" fmla="*/ 1351788 w 1910317"/>
              <a:gd name="connsiteY983" fmla="*/ 617045 h 2044133"/>
              <a:gd name="connsiteX984" fmla="*/ 1383310 w 1910317"/>
              <a:gd name="connsiteY984" fmla="*/ 585522 h 2044133"/>
              <a:gd name="connsiteX985" fmla="*/ 1264544 w 1910317"/>
              <a:gd name="connsiteY985" fmla="*/ 585522 h 2044133"/>
              <a:gd name="connsiteX986" fmla="*/ 1296067 w 1910317"/>
              <a:gd name="connsiteY986" fmla="*/ 617045 h 2044133"/>
              <a:gd name="connsiteX987" fmla="*/ 1264544 w 1910317"/>
              <a:gd name="connsiteY987" fmla="*/ 648567 h 2044133"/>
              <a:gd name="connsiteX988" fmla="*/ 1233021 w 1910317"/>
              <a:gd name="connsiteY988" fmla="*/ 617045 h 2044133"/>
              <a:gd name="connsiteX989" fmla="*/ 1264544 w 1910317"/>
              <a:gd name="connsiteY989" fmla="*/ 585522 h 2044133"/>
              <a:gd name="connsiteX990" fmla="*/ 1132160 w 1910317"/>
              <a:gd name="connsiteY990" fmla="*/ 585522 h 2044133"/>
              <a:gd name="connsiteX991" fmla="*/ 1163683 w 1910317"/>
              <a:gd name="connsiteY991" fmla="*/ 617045 h 2044133"/>
              <a:gd name="connsiteX992" fmla="*/ 1132160 w 1910317"/>
              <a:gd name="connsiteY992" fmla="*/ 648567 h 2044133"/>
              <a:gd name="connsiteX993" fmla="*/ 1100637 w 1910317"/>
              <a:gd name="connsiteY993" fmla="*/ 617045 h 2044133"/>
              <a:gd name="connsiteX994" fmla="*/ 1132160 w 1910317"/>
              <a:gd name="connsiteY994" fmla="*/ 585522 h 2044133"/>
              <a:gd name="connsiteX995" fmla="*/ 1013394 w 1910317"/>
              <a:gd name="connsiteY995" fmla="*/ 585522 h 2044133"/>
              <a:gd name="connsiteX996" fmla="*/ 1044916 w 1910317"/>
              <a:gd name="connsiteY996" fmla="*/ 617045 h 2044133"/>
              <a:gd name="connsiteX997" fmla="*/ 1013394 w 1910317"/>
              <a:gd name="connsiteY997" fmla="*/ 648567 h 2044133"/>
              <a:gd name="connsiteX998" fmla="*/ 981871 w 1910317"/>
              <a:gd name="connsiteY998" fmla="*/ 617045 h 2044133"/>
              <a:gd name="connsiteX999" fmla="*/ 1013394 w 1910317"/>
              <a:gd name="connsiteY999" fmla="*/ 585522 h 2044133"/>
              <a:gd name="connsiteX1000" fmla="*/ 896923 w 1910317"/>
              <a:gd name="connsiteY1000" fmla="*/ 585522 h 2044133"/>
              <a:gd name="connsiteX1001" fmla="*/ 928446 w 1910317"/>
              <a:gd name="connsiteY1001" fmla="*/ 617045 h 2044133"/>
              <a:gd name="connsiteX1002" fmla="*/ 896923 w 1910317"/>
              <a:gd name="connsiteY1002" fmla="*/ 648567 h 2044133"/>
              <a:gd name="connsiteX1003" fmla="*/ 865400 w 1910317"/>
              <a:gd name="connsiteY1003" fmla="*/ 617045 h 2044133"/>
              <a:gd name="connsiteX1004" fmla="*/ 896923 w 1910317"/>
              <a:gd name="connsiteY1004" fmla="*/ 585522 h 2044133"/>
              <a:gd name="connsiteX1005" fmla="*/ 778157 w 1910317"/>
              <a:gd name="connsiteY1005" fmla="*/ 585522 h 2044133"/>
              <a:gd name="connsiteX1006" fmla="*/ 809680 w 1910317"/>
              <a:gd name="connsiteY1006" fmla="*/ 617045 h 2044133"/>
              <a:gd name="connsiteX1007" fmla="*/ 778157 w 1910317"/>
              <a:gd name="connsiteY1007" fmla="*/ 648567 h 2044133"/>
              <a:gd name="connsiteX1008" fmla="*/ 746634 w 1910317"/>
              <a:gd name="connsiteY1008" fmla="*/ 617045 h 2044133"/>
              <a:gd name="connsiteX1009" fmla="*/ 778157 w 1910317"/>
              <a:gd name="connsiteY1009" fmla="*/ 585522 h 2044133"/>
              <a:gd name="connsiteX1010" fmla="*/ 645773 w 1910317"/>
              <a:gd name="connsiteY1010" fmla="*/ 585522 h 2044133"/>
              <a:gd name="connsiteX1011" fmla="*/ 677296 w 1910317"/>
              <a:gd name="connsiteY1011" fmla="*/ 617045 h 2044133"/>
              <a:gd name="connsiteX1012" fmla="*/ 645773 w 1910317"/>
              <a:gd name="connsiteY1012" fmla="*/ 648567 h 2044133"/>
              <a:gd name="connsiteX1013" fmla="*/ 614250 w 1910317"/>
              <a:gd name="connsiteY1013" fmla="*/ 617045 h 2044133"/>
              <a:gd name="connsiteX1014" fmla="*/ 645773 w 1910317"/>
              <a:gd name="connsiteY1014" fmla="*/ 585522 h 2044133"/>
              <a:gd name="connsiteX1015" fmla="*/ 527007 w 1910317"/>
              <a:gd name="connsiteY1015" fmla="*/ 585522 h 2044133"/>
              <a:gd name="connsiteX1016" fmla="*/ 558529 w 1910317"/>
              <a:gd name="connsiteY1016" fmla="*/ 617045 h 2044133"/>
              <a:gd name="connsiteX1017" fmla="*/ 527007 w 1910317"/>
              <a:gd name="connsiteY1017" fmla="*/ 648567 h 2044133"/>
              <a:gd name="connsiteX1018" fmla="*/ 495484 w 1910317"/>
              <a:gd name="connsiteY1018" fmla="*/ 617045 h 2044133"/>
              <a:gd name="connsiteX1019" fmla="*/ 527007 w 1910317"/>
              <a:gd name="connsiteY1019" fmla="*/ 585522 h 2044133"/>
              <a:gd name="connsiteX1020" fmla="*/ 401439 w 1910317"/>
              <a:gd name="connsiteY1020" fmla="*/ 585522 h 2044133"/>
              <a:gd name="connsiteX1021" fmla="*/ 432962 w 1910317"/>
              <a:gd name="connsiteY1021" fmla="*/ 617045 h 2044133"/>
              <a:gd name="connsiteX1022" fmla="*/ 401439 w 1910317"/>
              <a:gd name="connsiteY1022" fmla="*/ 648567 h 2044133"/>
              <a:gd name="connsiteX1023" fmla="*/ 369917 w 1910317"/>
              <a:gd name="connsiteY1023" fmla="*/ 617045 h 2044133"/>
              <a:gd name="connsiteX1024" fmla="*/ 401439 w 1910317"/>
              <a:gd name="connsiteY1024" fmla="*/ 585522 h 2044133"/>
              <a:gd name="connsiteX1025" fmla="*/ 282673 w 1910317"/>
              <a:gd name="connsiteY1025" fmla="*/ 585522 h 2044133"/>
              <a:gd name="connsiteX1026" fmla="*/ 314196 w 1910317"/>
              <a:gd name="connsiteY1026" fmla="*/ 617045 h 2044133"/>
              <a:gd name="connsiteX1027" fmla="*/ 282673 w 1910317"/>
              <a:gd name="connsiteY1027" fmla="*/ 648567 h 2044133"/>
              <a:gd name="connsiteX1028" fmla="*/ 251150 w 1910317"/>
              <a:gd name="connsiteY1028" fmla="*/ 617045 h 2044133"/>
              <a:gd name="connsiteX1029" fmla="*/ 282673 w 1910317"/>
              <a:gd name="connsiteY1029" fmla="*/ 585522 h 2044133"/>
              <a:gd name="connsiteX1030" fmla="*/ 150289 w 1910317"/>
              <a:gd name="connsiteY1030" fmla="*/ 585522 h 2044133"/>
              <a:gd name="connsiteX1031" fmla="*/ 181812 w 1910317"/>
              <a:gd name="connsiteY1031" fmla="*/ 617045 h 2044133"/>
              <a:gd name="connsiteX1032" fmla="*/ 150289 w 1910317"/>
              <a:gd name="connsiteY1032" fmla="*/ 648567 h 2044133"/>
              <a:gd name="connsiteX1033" fmla="*/ 118766 w 1910317"/>
              <a:gd name="connsiteY1033" fmla="*/ 617045 h 2044133"/>
              <a:gd name="connsiteX1034" fmla="*/ 150289 w 1910317"/>
              <a:gd name="connsiteY1034" fmla="*/ 585522 h 2044133"/>
              <a:gd name="connsiteX1035" fmla="*/ 31523 w 1910317"/>
              <a:gd name="connsiteY1035" fmla="*/ 585522 h 2044133"/>
              <a:gd name="connsiteX1036" fmla="*/ 63045 w 1910317"/>
              <a:gd name="connsiteY1036" fmla="*/ 617045 h 2044133"/>
              <a:gd name="connsiteX1037" fmla="*/ 31523 w 1910317"/>
              <a:gd name="connsiteY1037" fmla="*/ 648567 h 2044133"/>
              <a:gd name="connsiteX1038" fmla="*/ 0 w 1910317"/>
              <a:gd name="connsiteY1038" fmla="*/ 617045 h 2044133"/>
              <a:gd name="connsiteX1039" fmla="*/ 31523 w 1910317"/>
              <a:gd name="connsiteY1039" fmla="*/ 585522 h 2044133"/>
              <a:gd name="connsiteX1040" fmla="*/ 1878794 w 1910317"/>
              <a:gd name="connsiteY1040" fmla="*/ 468417 h 2044133"/>
              <a:gd name="connsiteX1041" fmla="*/ 1910317 w 1910317"/>
              <a:gd name="connsiteY1041" fmla="*/ 499940 h 2044133"/>
              <a:gd name="connsiteX1042" fmla="*/ 1878794 w 1910317"/>
              <a:gd name="connsiteY1042" fmla="*/ 531463 h 2044133"/>
              <a:gd name="connsiteX1043" fmla="*/ 1847272 w 1910317"/>
              <a:gd name="connsiteY1043" fmla="*/ 499940 h 2044133"/>
              <a:gd name="connsiteX1044" fmla="*/ 1878794 w 1910317"/>
              <a:gd name="connsiteY1044" fmla="*/ 468417 h 2044133"/>
              <a:gd name="connsiteX1045" fmla="*/ 1760028 w 1910317"/>
              <a:gd name="connsiteY1045" fmla="*/ 468417 h 2044133"/>
              <a:gd name="connsiteX1046" fmla="*/ 1791551 w 1910317"/>
              <a:gd name="connsiteY1046" fmla="*/ 499940 h 2044133"/>
              <a:gd name="connsiteX1047" fmla="*/ 1760028 w 1910317"/>
              <a:gd name="connsiteY1047" fmla="*/ 531463 h 2044133"/>
              <a:gd name="connsiteX1048" fmla="*/ 1728505 w 1910317"/>
              <a:gd name="connsiteY1048" fmla="*/ 499940 h 2044133"/>
              <a:gd name="connsiteX1049" fmla="*/ 1760028 w 1910317"/>
              <a:gd name="connsiteY1049" fmla="*/ 468417 h 2044133"/>
              <a:gd name="connsiteX1050" fmla="*/ 1627644 w 1910317"/>
              <a:gd name="connsiteY1050" fmla="*/ 468417 h 2044133"/>
              <a:gd name="connsiteX1051" fmla="*/ 1659167 w 1910317"/>
              <a:gd name="connsiteY1051" fmla="*/ 499940 h 2044133"/>
              <a:gd name="connsiteX1052" fmla="*/ 1627644 w 1910317"/>
              <a:gd name="connsiteY1052" fmla="*/ 531463 h 2044133"/>
              <a:gd name="connsiteX1053" fmla="*/ 1596121 w 1910317"/>
              <a:gd name="connsiteY1053" fmla="*/ 499940 h 2044133"/>
              <a:gd name="connsiteX1054" fmla="*/ 1627644 w 1910317"/>
              <a:gd name="connsiteY1054" fmla="*/ 468417 h 2044133"/>
              <a:gd name="connsiteX1055" fmla="*/ 1508878 w 1910317"/>
              <a:gd name="connsiteY1055" fmla="*/ 468417 h 2044133"/>
              <a:gd name="connsiteX1056" fmla="*/ 1540400 w 1910317"/>
              <a:gd name="connsiteY1056" fmla="*/ 499940 h 2044133"/>
              <a:gd name="connsiteX1057" fmla="*/ 1508878 w 1910317"/>
              <a:gd name="connsiteY1057" fmla="*/ 531463 h 2044133"/>
              <a:gd name="connsiteX1058" fmla="*/ 1477355 w 1910317"/>
              <a:gd name="connsiteY1058" fmla="*/ 499940 h 2044133"/>
              <a:gd name="connsiteX1059" fmla="*/ 1508878 w 1910317"/>
              <a:gd name="connsiteY1059" fmla="*/ 468417 h 2044133"/>
              <a:gd name="connsiteX1060" fmla="*/ 1383310 w 1910317"/>
              <a:gd name="connsiteY1060" fmla="*/ 468417 h 2044133"/>
              <a:gd name="connsiteX1061" fmla="*/ 1414833 w 1910317"/>
              <a:gd name="connsiteY1061" fmla="*/ 499940 h 2044133"/>
              <a:gd name="connsiteX1062" fmla="*/ 1383310 w 1910317"/>
              <a:gd name="connsiteY1062" fmla="*/ 531463 h 2044133"/>
              <a:gd name="connsiteX1063" fmla="*/ 1351788 w 1910317"/>
              <a:gd name="connsiteY1063" fmla="*/ 499940 h 2044133"/>
              <a:gd name="connsiteX1064" fmla="*/ 1383310 w 1910317"/>
              <a:gd name="connsiteY1064" fmla="*/ 468417 h 2044133"/>
              <a:gd name="connsiteX1065" fmla="*/ 1264544 w 1910317"/>
              <a:gd name="connsiteY1065" fmla="*/ 468417 h 2044133"/>
              <a:gd name="connsiteX1066" fmla="*/ 1296067 w 1910317"/>
              <a:gd name="connsiteY1066" fmla="*/ 499940 h 2044133"/>
              <a:gd name="connsiteX1067" fmla="*/ 1264544 w 1910317"/>
              <a:gd name="connsiteY1067" fmla="*/ 531463 h 2044133"/>
              <a:gd name="connsiteX1068" fmla="*/ 1233021 w 1910317"/>
              <a:gd name="connsiteY1068" fmla="*/ 499940 h 2044133"/>
              <a:gd name="connsiteX1069" fmla="*/ 1264544 w 1910317"/>
              <a:gd name="connsiteY1069" fmla="*/ 468417 h 2044133"/>
              <a:gd name="connsiteX1070" fmla="*/ 1132160 w 1910317"/>
              <a:gd name="connsiteY1070" fmla="*/ 468417 h 2044133"/>
              <a:gd name="connsiteX1071" fmla="*/ 1163683 w 1910317"/>
              <a:gd name="connsiteY1071" fmla="*/ 499940 h 2044133"/>
              <a:gd name="connsiteX1072" fmla="*/ 1132160 w 1910317"/>
              <a:gd name="connsiteY1072" fmla="*/ 531463 h 2044133"/>
              <a:gd name="connsiteX1073" fmla="*/ 1100637 w 1910317"/>
              <a:gd name="connsiteY1073" fmla="*/ 499940 h 2044133"/>
              <a:gd name="connsiteX1074" fmla="*/ 1132160 w 1910317"/>
              <a:gd name="connsiteY1074" fmla="*/ 468417 h 2044133"/>
              <a:gd name="connsiteX1075" fmla="*/ 1013394 w 1910317"/>
              <a:gd name="connsiteY1075" fmla="*/ 468417 h 2044133"/>
              <a:gd name="connsiteX1076" fmla="*/ 1044916 w 1910317"/>
              <a:gd name="connsiteY1076" fmla="*/ 499940 h 2044133"/>
              <a:gd name="connsiteX1077" fmla="*/ 1013394 w 1910317"/>
              <a:gd name="connsiteY1077" fmla="*/ 531463 h 2044133"/>
              <a:gd name="connsiteX1078" fmla="*/ 981871 w 1910317"/>
              <a:gd name="connsiteY1078" fmla="*/ 499940 h 2044133"/>
              <a:gd name="connsiteX1079" fmla="*/ 1013394 w 1910317"/>
              <a:gd name="connsiteY1079" fmla="*/ 468417 h 2044133"/>
              <a:gd name="connsiteX1080" fmla="*/ 896923 w 1910317"/>
              <a:gd name="connsiteY1080" fmla="*/ 468417 h 2044133"/>
              <a:gd name="connsiteX1081" fmla="*/ 928446 w 1910317"/>
              <a:gd name="connsiteY1081" fmla="*/ 499940 h 2044133"/>
              <a:gd name="connsiteX1082" fmla="*/ 896923 w 1910317"/>
              <a:gd name="connsiteY1082" fmla="*/ 531463 h 2044133"/>
              <a:gd name="connsiteX1083" fmla="*/ 865400 w 1910317"/>
              <a:gd name="connsiteY1083" fmla="*/ 499940 h 2044133"/>
              <a:gd name="connsiteX1084" fmla="*/ 896923 w 1910317"/>
              <a:gd name="connsiteY1084" fmla="*/ 468417 h 2044133"/>
              <a:gd name="connsiteX1085" fmla="*/ 778157 w 1910317"/>
              <a:gd name="connsiteY1085" fmla="*/ 468417 h 2044133"/>
              <a:gd name="connsiteX1086" fmla="*/ 809680 w 1910317"/>
              <a:gd name="connsiteY1086" fmla="*/ 499940 h 2044133"/>
              <a:gd name="connsiteX1087" fmla="*/ 778157 w 1910317"/>
              <a:gd name="connsiteY1087" fmla="*/ 531463 h 2044133"/>
              <a:gd name="connsiteX1088" fmla="*/ 746634 w 1910317"/>
              <a:gd name="connsiteY1088" fmla="*/ 499940 h 2044133"/>
              <a:gd name="connsiteX1089" fmla="*/ 778157 w 1910317"/>
              <a:gd name="connsiteY1089" fmla="*/ 468417 h 2044133"/>
              <a:gd name="connsiteX1090" fmla="*/ 645773 w 1910317"/>
              <a:gd name="connsiteY1090" fmla="*/ 468417 h 2044133"/>
              <a:gd name="connsiteX1091" fmla="*/ 677296 w 1910317"/>
              <a:gd name="connsiteY1091" fmla="*/ 499940 h 2044133"/>
              <a:gd name="connsiteX1092" fmla="*/ 645773 w 1910317"/>
              <a:gd name="connsiteY1092" fmla="*/ 531463 h 2044133"/>
              <a:gd name="connsiteX1093" fmla="*/ 614250 w 1910317"/>
              <a:gd name="connsiteY1093" fmla="*/ 499940 h 2044133"/>
              <a:gd name="connsiteX1094" fmla="*/ 645773 w 1910317"/>
              <a:gd name="connsiteY1094" fmla="*/ 468417 h 2044133"/>
              <a:gd name="connsiteX1095" fmla="*/ 527007 w 1910317"/>
              <a:gd name="connsiteY1095" fmla="*/ 468417 h 2044133"/>
              <a:gd name="connsiteX1096" fmla="*/ 558529 w 1910317"/>
              <a:gd name="connsiteY1096" fmla="*/ 499940 h 2044133"/>
              <a:gd name="connsiteX1097" fmla="*/ 527007 w 1910317"/>
              <a:gd name="connsiteY1097" fmla="*/ 531463 h 2044133"/>
              <a:gd name="connsiteX1098" fmla="*/ 495484 w 1910317"/>
              <a:gd name="connsiteY1098" fmla="*/ 499940 h 2044133"/>
              <a:gd name="connsiteX1099" fmla="*/ 527007 w 1910317"/>
              <a:gd name="connsiteY1099" fmla="*/ 468417 h 2044133"/>
              <a:gd name="connsiteX1100" fmla="*/ 401439 w 1910317"/>
              <a:gd name="connsiteY1100" fmla="*/ 468417 h 2044133"/>
              <a:gd name="connsiteX1101" fmla="*/ 432962 w 1910317"/>
              <a:gd name="connsiteY1101" fmla="*/ 499940 h 2044133"/>
              <a:gd name="connsiteX1102" fmla="*/ 401439 w 1910317"/>
              <a:gd name="connsiteY1102" fmla="*/ 531463 h 2044133"/>
              <a:gd name="connsiteX1103" fmla="*/ 369917 w 1910317"/>
              <a:gd name="connsiteY1103" fmla="*/ 499940 h 2044133"/>
              <a:gd name="connsiteX1104" fmla="*/ 401439 w 1910317"/>
              <a:gd name="connsiteY1104" fmla="*/ 468417 h 2044133"/>
              <a:gd name="connsiteX1105" fmla="*/ 282673 w 1910317"/>
              <a:gd name="connsiteY1105" fmla="*/ 468417 h 2044133"/>
              <a:gd name="connsiteX1106" fmla="*/ 314196 w 1910317"/>
              <a:gd name="connsiteY1106" fmla="*/ 499940 h 2044133"/>
              <a:gd name="connsiteX1107" fmla="*/ 282673 w 1910317"/>
              <a:gd name="connsiteY1107" fmla="*/ 531463 h 2044133"/>
              <a:gd name="connsiteX1108" fmla="*/ 251150 w 1910317"/>
              <a:gd name="connsiteY1108" fmla="*/ 499940 h 2044133"/>
              <a:gd name="connsiteX1109" fmla="*/ 282673 w 1910317"/>
              <a:gd name="connsiteY1109" fmla="*/ 468417 h 2044133"/>
              <a:gd name="connsiteX1110" fmla="*/ 150289 w 1910317"/>
              <a:gd name="connsiteY1110" fmla="*/ 468417 h 2044133"/>
              <a:gd name="connsiteX1111" fmla="*/ 181812 w 1910317"/>
              <a:gd name="connsiteY1111" fmla="*/ 499940 h 2044133"/>
              <a:gd name="connsiteX1112" fmla="*/ 150289 w 1910317"/>
              <a:gd name="connsiteY1112" fmla="*/ 531463 h 2044133"/>
              <a:gd name="connsiteX1113" fmla="*/ 118766 w 1910317"/>
              <a:gd name="connsiteY1113" fmla="*/ 499940 h 2044133"/>
              <a:gd name="connsiteX1114" fmla="*/ 150289 w 1910317"/>
              <a:gd name="connsiteY1114" fmla="*/ 468417 h 2044133"/>
              <a:gd name="connsiteX1115" fmla="*/ 31523 w 1910317"/>
              <a:gd name="connsiteY1115" fmla="*/ 468417 h 2044133"/>
              <a:gd name="connsiteX1116" fmla="*/ 63045 w 1910317"/>
              <a:gd name="connsiteY1116" fmla="*/ 499940 h 2044133"/>
              <a:gd name="connsiteX1117" fmla="*/ 31523 w 1910317"/>
              <a:gd name="connsiteY1117" fmla="*/ 531463 h 2044133"/>
              <a:gd name="connsiteX1118" fmla="*/ 0 w 1910317"/>
              <a:gd name="connsiteY1118" fmla="*/ 499940 h 2044133"/>
              <a:gd name="connsiteX1119" fmla="*/ 31523 w 1910317"/>
              <a:gd name="connsiteY1119" fmla="*/ 468417 h 2044133"/>
              <a:gd name="connsiteX1120" fmla="*/ 1878794 w 1910317"/>
              <a:gd name="connsiteY1120" fmla="*/ 351314 h 2044133"/>
              <a:gd name="connsiteX1121" fmla="*/ 1910317 w 1910317"/>
              <a:gd name="connsiteY1121" fmla="*/ 382835 h 2044133"/>
              <a:gd name="connsiteX1122" fmla="*/ 1878794 w 1910317"/>
              <a:gd name="connsiteY1122" fmla="*/ 414358 h 2044133"/>
              <a:gd name="connsiteX1123" fmla="*/ 1847272 w 1910317"/>
              <a:gd name="connsiteY1123" fmla="*/ 382835 h 2044133"/>
              <a:gd name="connsiteX1124" fmla="*/ 1878794 w 1910317"/>
              <a:gd name="connsiteY1124" fmla="*/ 351314 h 2044133"/>
              <a:gd name="connsiteX1125" fmla="*/ 1760028 w 1910317"/>
              <a:gd name="connsiteY1125" fmla="*/ 351314 h 2044133"/>
              <a:gd name="connsiteX1126" fmla="*/ 1791551 w 1910317"/>
              <a:gd name="connsiteY1126" fmla="*/ 382835 h 2044133"/>
              <a:gd name="connsiteX1127" fmla="*/ 1760028 w 1910317"/>
              <a:gd name="connsiteY1127" fmla="*/ 414358 h 2044133"/>
              <a:gd name="connsiteX1128" fmla="*/ 1728505 w 1910317"/>
              <a:gd name="connsiteY1128" fmla="*/ 382835 h 2044133"/>
              <a:gd name="connsiteX1129" fmla="*/ 1760028 w 1910317"/>
              <a:gd name="connsiteY1129" fmla="*/ 351314 h 2044133"/>
              <a:gd name="connsiteX1130" fmla="*/ 1627644 w 1910317"/>
              <a:gd name="connsiteY1130" fmla="*/ 351314 h 2044133"/>
              <a:gd name="connsiteX1131" fmla="*/ 1659167 w 1910317"/>
              <a:gd name="connsiteY1131" fmla="*/ 382835 h 2044133"/>
              <a:gd name="connsiteX1132" fmla="*/ 1627644 w 1910317"/>
              <a:gd name="connsiteY1132" fmla="*/ 414358 h 2044133"/>
              <a:gd name="connsiteX1133" fmla="*/ 1596121 w 1910317"/>
              <a:gd name="connsiteY1133" fmla="*/ 382835 h 2044133"/>
              <a:gd name="connsiteX1134" fmla="*/ 1627644 w 1910317"/>
              <a:gd name="connsiteY1134" fmla="*/ 351314 h 2044133"/>
              <a:gd name="connsiteX1135" fmla="*/ 1508878 w 1910317"/>
              <a:gd name="connsiteY1135" fmla="*/ 351314 h 2044133"/>
              <a:gd name="connsiteX1136" fmla="*/ 1540400 w 1910317"/>
              <a:gd name="connsiteY1136" fmla="*/ 382835 h 2044133"/>
              <a:gd name="connsiteX1137" fmla="*/ 1508878 w 1910317"/>
              <a:gd name="connsiteY1137" fmla="*/ 414358 h 2044133"/>
              <a:gd name="connsiteX1138" fmla="*/ 1477355 w 1910317"/>
              <a:gd name="connsiteY1138" fmla="*/ 382835 h 2044133"/>
              <a:gd name="connsiteX1139" fmla="*/ 1508878 w 1910317"/>
              <a:gd name="connsiteY1139" fmla="*/ 351314 h 2044133"/>
              <a:gd name="connsiteX1140" fmla="*/ 1383310 w 1910317"/>
              <a:gd name="connsiteY1140" fmla="*/ 351314 h 2044133"/>
              <a:gd name="connsiteX1141" fmla="*/ 1414833 w 1910317"/>
              <a:gd name="connsiteY1141" fmla="*/ 382835 h 2044133"/>
              <a:gd name="connsiteX1142" fmla="*/ 1383310 w 1910317"/>
              <a:gd name="connsiteY1142" fmla="*/ 414358 h 2044133"/>
              <a:gd name="connsiteX1143" fmla="*/ 1351788 w 1910317"/>
              <a:gd name="connsiteY1143" fmla="*/ 382835 h 2044133"/>
              <a:gd name="connsiteX1144" fmla="*/ 1383310 w 1910317"/>
              <a:gd name="connsiteY1144" fmla="*/ 351314 h 2044133"/>
              <a:gd name="connsiteX1145" fmla="*/ 1264544 w 1910317"/>
              <a:gd name="connsiteY1145" fmla="*/ 351314 h 2044133"/>
              <a:gd name="connsiteX1146" fmla="*/ 1296067 w 1910317"/>
              <a:gd name="connsiteY1146" fmla="*/ 382835 h 2044133"/>
              <a:gd name="connsiteX1147" fmla="*/ 1264544 w 1910317"/>
              <a:gd name="connsiteY1147" fmla="*/ 414358 h 2044133"/>
              <a:gd name="connsiteX1148" fmla="*/ 1233021 w 1910317"/>
              <a:gd name="connsiteY1148" fmla="*/ 382835 h 2044133"/>
              <a:gd name="connsiteX1149" fmla="*/ 1264544 w 1910317"/>
              <a:gd name="connsiteY1149" fmla="*/ 351314 h 2044133"/>
              <a:gd name="connsiteX1150" fmla="*/ 1132160 w 1910317"/>
              <a:gd name="connsiteY1150" fmla="*/ 351314 h 2044133"/>
              <a:gd name="connsiteX1151" fmla="*/ 1163683 w 1910317"/>
              <a:gd name="connsiteY1151" fmla="*/ 382835 h 2044133"/>
              <a:gd name="connsiteX1152" fmla="*/ 1132160 w 1910317"/>
              <a:gd name="connsiteY1152" fmla="*/ 414358 h 2044133"/>
              <a:gd name="connsiteX1153" fmla="*/ 1100637 w 1910317"/>
              <a:gd name="connsiteY1153" fmla="*/ 382835 h 2044133"/>
              <a:gd name="connsiteX1154" fmla="*/ 1132160 w 1910317"/>
              <a:gd name="connsiteY1154" fmla="*/ 351314 h 2044133"/>
              <a:gd name="connsiteX1155" fmla="*/ 1013394 w 1910317"/>
              <a:gd name="connsiteY1155" fmla="*/ 351314 h 2044133"/>
              <a:gd name="connsiteX1156" fmla="*/ 1044916 w 1910317"/>
              <a:gd name="connsiteY1156" fmla="*/ 382835 h 2044133"/>
              <a:gd name="connsiteX1157" fmla="*/ 1013394 w 1910317"/>
              <a:gd name="connsiteY1157" fmla="*/ 414358 h 2044133"/>
              <a:gd name="connsiteX1158" fmla="*/ 981871 w 1910317"/>
              <a:gd name="connsiteY1158" fmla="*/ 382835 h 2044133"/>
              <a:gd name="connsiteX1159" fmla="*/ 1013394 w 1910317"/>
              <a:gd name="connsiteY1159" fmla="*/ 351314 h 2044133"/>
              <a:gd name="connsiteX1160" fmla="*/ 896923 w 1910317"/>
              <a:gd name="connsiteY1160" fmla="*/ 351314 h 2044133"/>
              <a:gd name="connsiteX1161" fmla="*/ 928446 w 1910317"/>
              <a:gd name="connsiteY1161" fmla="*/ 382835 h 2044133"/>
              <a:gd name="connsiteX1162" fmla="*/ 896923 w 1910317"/>
              <a:gd name="connsiteY1162" fmla="*/ 414358 h 2044133"/>
              <a:gd name="connsiteX1163" fmla="*/ 865400 w 1910317"/>
              <a:gd name="connsiteY1163" fmla="*/ 382835 h 2044133"/>
              <a:gd name="connsiteX1164" fmla="*/ 896923 w 1910317"/>
              <a:gd name="connsiteY1164" fmla="*/ 351314 h 2044133"/>
              <a:gd name="connsiteX1165" fmla="*/ 778157 w 1910317"/>
              <a:gd name="connsiteY1165" fmla="*/ 351314 h 2044133"/>
              <a:gd name="connsiteX1166" fmla="*/ 809680 w 1910317"/>
              <a:gd name="connsiteY1166" fmla="*/ 382835 h 2044133"/>
              <a:gd name="connsiteX1167" fmla="*/ 778157 w 1910317"/>
              <a:gd name="connsiteY1167" fmla="*/ 414358 h 2044133"/>
              <a:gd name="connsiteX1168" fmla="*/ 746634 w 1910317"/>
              <a:gd name="connsiteY1168" fmla="*/ 382835 h 2044133"/>
              <a:gd name="connsiteX1169" fmla="*/ 778157 w 1910317"/>
              <a:gd name="connsiteY1169" fmla="*/ 351314 h 2044133"/>
              <a:gd name="connsiteX1170" fmla="*/ 645773 w 1910317"/>
              <a:gd name="connsiteY1170" fmla="*/ 351314 h 2044133"/>
              <a:gd name="connsiteX1171" fmla="*/ 677296 w 1910317"/>
              <a:gd name="connsiteY1171" fmla="*/ 382835 h 2044133"/>
              <a:gd name="connsiteX1172" fmla="*/ 645773 w 1910317"/>
              <a:gd name="connsiteY1172" fmla="*/ 414358 h 2044133"/>
              <a:gd name="connsiteX1173" fmla="*/ 614250 w 1910317"/>
              <a:gd name="connsiteY1173" fmla="*/ 382835 h 2044133"/>
              <a:gd name="connsiteX1174" fmla="*/ 645773 w 1910317"/>
              <a:gd name="connsiteY1174" fmla="*/ 351314 h 2044133"/>
              <a:gd name="connsiteX1175" fmla="*/ 527007 w 1910317"/>
              <a:gd name="connsiteY1175" fmla="*/ 351314 h 2044133"/>
              <a:gd name="connsiteX1176" fmla="*/ 558529 w 1910317"/>
              <a:gd name="connsiteY1176" fmla="*/ 382835 h 2044133"/>
              <a:gd name="connsiteX1177" fmla="*/ 527007 w 1910317"/>
              <a:gd name="connsiteY1177" fmla="*/ 414358 h 2044133"/>
              <a:gd name="connsiteX1178" fmla="*/ 495484 w 1910317"/>
              <a:gd name="connsiteY1178" fmla="*/ 382835 h 2044133"/>
              <a:gd name="connsiteX1179" fmla="*/ 527007 w 1910317"/>
              <a:gd name="connsiteY1179" fmla="*/ 351314 h 2044133"/>
              <a:gd name="connsiteX1180" fmla="*/ 401439 w 1910317"/>
              <a:gd name="connsiteY1180" fmla="*/ 351314 h 2044133"/>
              <a:gd name="connsiteX1181" fmla="*/ 432962 w 1910317"/>
              <a:gd name="connsiteY1181" fmla="*/ 382835 h 2044133"/>
              <a:gd name="connsiteX1182" fmla="*/ 401439 w 1910317"/>
              <a:gd name="connsiteY1182" fmla="*/ 414358 h 2044133"/>
              <a:gd name="connsiteX1183" fmla="*/ 369917 w 1910317"/>
              <a:gd name="connsiteY1183" fmla="*/ 382835 h 2044133"/>
              <a:gd name="connsiteX1184" fmla="*/ 401439 w 1910317"/>
              <a:gd name="connsiteY1184" fmla="*/ 351314 h 2044133"/>
              <a:gd name="connsiteX1185" fmla="*/ 282673 w 1910317"/>
              <a:gd name="connsiteY1185" fmla="*/ 351314 h 2044133"/>
              <a:gd name="connsiteX1186" fmla="*/ 314196 w 1910317"/>
              <a:gd name="connsiteY1186" fmla="*/ 382835 h 2044133"/>
              <a:gd name="connsiteX1187" fmla="*/ 282673 w 1910317"/>
              <a:gd name="connsiteY1187" fmla="*/ 414358 h 2044133"/>
              <a:gd name="connsiteX1188" fmla="*/ 251150 w 1910317"/>
              <a:gd name="connsiteY1188" fmla="*/ 382835 h 2044133"/>
              <a:gd name="connsiteX1189" fmla="*/ 282673 w 1910317"/>
              <a:gd name="connsiteY1189" fmla="*/ 351314 h 2044133"/>
              <a:gd name="connsiteX1190" fmla="*/ 150289 w 1910317"/>
              <a:gd name="connsiteY1190" fmla="*/ 351314 h 2044133"/>
              <a:gd name="connsiteX1191" fmla="*/ 181812 w 1910317"/>
              <a:gd name="connsiteY1191" fmla="*/ 382835 h 2044133"/>
              <a:gd name="connsiteX1192" fmla="*/ 150289 w 1910317"/>
              <a:gd name="connsiteY1192" fmla="*/ 414358 h 2044133"/>
              <a:gd name="connsiteX1193" fmla="*/ 118766 w 1910317"/>
              <a:gd name="connsiteY1193" fmla="*/ 382835 h 2044133"/>
              <a:gd name="connsiteX1194" fmla="*/ 150289 w 1910317"/>
              <a:gd name="connsiteY1194" fmla="*/ 351314 h 2044133"/>
              <a:gd name="connsiteX1195" fmla="*/ 31523 w 1910317"/>
              <a:gd name="connsiteY1195" fmla="*/ 351314 h 2044133"/>
              <a:gd name="connsiteX1196" fmla="*/ 63045 w 1910317"/>
              <a:gd name="connsiteY1196" fmla="*/ 382835 h 2044133"/>
              <a:gd name="connsiteX1197" fmla="*/ 31523 w 1910317"/>
              <a:gd name="connsiteY1197" fmla="*/ 414358 h 2044133"/>
              <a:gd name="connsiteX1198" fmla="*/ 0 w 1910317"/>
              <a:gd name="connsiteY1198" fmla="*/ 382835 h 2044133"/>
              <a:gd name="connsiteX1199" fmla="*/ 31523 w 1910317"/>
              <a:gd name="connsiteY1199" fmla="*/ 351314 h 2044133"/>
              <a:gd name="connsiteX1200" fmla="*/ 1878794 w 1910317"/>
              <a:gd name="connsiteY1200" fmla="*/ 234209 h 2044133"/>
              <a:gd name="connsiteX1201" fmla="*/ 1910317 w 1910317"/>
              <a:gd name="connsiteY1201" fmla="*/ 265732 h 2044133"/>
              <a:gd name="connsiteX1202" fmla="*/ 1878794 w 1910317"/>
              <a:gd name="connsiteY1202" fmla="*/ 297254 h 2044133"/>
              <a:gd name="connsiteX1203" fmla="*/ 1847272 w 1910317"/>
              <a:gd name="connsiteY1203" fmla="*/ 265732 h 2044133"/>
              <a:gd name="connsiteX1204" fmla="*/ 1878794 w 1910317"/>
              <a:gd name="connsiteY1204" fmla="*/ 234209 h 2044133"/>
              <a:gd name="connsiteX1205" fmla="*/ 1760028 w 1910317"/>
              <a:gd name="connsiteY1205" fmla="*/ 234209 h 2044133"/>
              <a:gd name="connsiteX1206" fmla="*/ 1791551 w 1910317"/>
              <a:gd name="connsiteY1206" fmla="*/ 265732 h 2044133"/>
              <a:gd name="connsiteX1207" fmla="*/ 1760028 w 1910317"/>
              <a:gd name="connsiteY1207" fmla="*/ 297254 h 2044133"/>
              <a:gd name="connsiteX1208" fmla="*/ 1728505 w 1910317"/>
              <a:gd name="connsiteY1208" fmla="*/ 265732 h 2044133"/>
              <a:gd name="connsiteX1209" fmla="*/ 1760028 w 1910317"/>
              <a:gd name="connsiteY1209" fmla="*/ 234209 h 2044133"/>
              <a:gd name="connsiteX1210" fmla="*/ 1627644 w 1910317"/>
              <a:gd name="connsiteY1210" fmla="*/ 234209 h 2044133"/>
              <a:gd name="connsiteX1211" fmla="*/ 1659167 w 1910317"/>
              <a:gd name="connsiteY1211" fmla="*/ 265732 h 2044133"/>
              <a:gd name="connsiteX1212" fmla="*/ 1627644 w 1910317"/>
              <a:gd name="connsiteY1212" fmla="*/ 297254 h 2044133"/>
              <a:gd name="connsiteX1213" fmla="*/ 1596121 w 1910317"/>
              <a:gd name="connsiteY1213" fmla="*/ 265732 h 2044133"/>
              <a:gd name="connsiteX1214" fmla="*/ 1627644 w 1910317"/>
              <a:gd name="connsiteY1214" fmla="*/ 234209 h 2044133"/>
              <a:gd name="connsiteX1215" fmla="*/ 1508878 w 1910317"/>
              <a:gd name="connsiteY1215" fmla="*/ 234209 h 2044133"/>
              <a:gd name="connsiteX1216" fmla="*/ 1540400 w 1910317"/>
              <a:gd name="connsiteY1216" fmla="*/ 265732 h 2044133"/>
              <a:gd name="connsiteX1217" fmla="*/ 1508878 w 1910317"/>
              <a:gd name="connsiteY1217" fmla="*/ 297254 h 2044133"/>
              <a:gd name="connsiteX1218" fmla="*/ 1477355 w 1910317"/>
              <a:gd name="connsiteY1218" fmla="*/ 265732 h 2044133"/>
              <a:gd name="connsiteX1219" fmla="*/ 1508878 w 1910317"/>
              <a:gd name="connsiteY1219" fmla="*/ 234209 h 2044133"/>
              <a:gd name="connsiteX1220" fmla="*/ 1383310 w 1910317"/>
              <a:gd name="connsiteY1220" fmla="*/ 234209 h 2044133"/>
              <a:gd name="connsiteX1221" fmla="*/ 1414833 w 1910317"/>
              <a:gd name="connsiteY1221" fmla="*/ 265732 h 2044133"/>
              <a:gd name="connsiteX1222" fmla="*/ 1383310 w 1910317"/>
              <a:gd name="connsiteY1222" fmla="*/ 297254 h 2044133"/>
              <a:gd name="connsiteX1223" fmla="*/ 1351788 w 1910317"/>
              <a:gd name="connsiteY1223" fmla="*/ 265732 h 2044133"/>
              <a:gd name="connsiteX1224" fmla="*/ 1383310 w 1910317"/>
              <a:gd name="connsiteY1224" fmla="*/ 234209 h 2044133"/>
              <a:gd name="connsiteX1225" fmla="*/ 1264544 w 1910317"/>
              <a:gd name="connsiteY1225" fmla="*/ 234209 h 2044133"/>
              <a:gd name="connsiteX1226" fmla="*/ 1296067 w 1910317"/>
              <a:gd name="connsiteY1226" fmla="*/ 265732 h 2044133"/>
              <a:gd name="connsiteX1227" fmla="*/ 1264544 w 1910317"/>
              <a:gd name="connsiteY1227" fmla="*/ 297254 h 2044133"/>
              <a:gd name="connsiteX1228" fmla="*/ 1233021 w 1910317"/>
              <a:gd name="connsiteY1228" fmla="*/ 265732 h 2044133"/>
              <a:gd name="connsiteX1229" fmla="*/ 1264544 w 1910317"/>
              <a:gd name="connsiteY1229" fmla="*/ 234209 h 2044133"/>
              <a:gd name="connsiteX1230" fmla="*/ 1132160 w 1910317"/>
              <a:gd name="connsiteY1230" fmla="*/ 234209 h 2044133"/>
              <a:gd name="connsiteX1231" fmla="*/ 1163683 w 1910317"/>
              <a:gd name="connsiteY1231" fmla="*/ 265732 h 2044133"/>
              <a:gd name="connsiteX1232" fmla="*/ 1132160 w 1910317"/>
              <a:gd name="connsiteY1232" fmla="*/ 297254 h 2044133"/>
              <a:gd name="connsiteX1233" fmla="*/ 1100637 w 1910317"/>
              <a:gd name="connsiteY1233" fmla="*/ 265732 h 2044133"/>
              <a:gd name="connsiteX1234" fmla="*/ 1132160 w 1910317"/>
              <a:gd name="connsiteY1234" fmla="*/ 234209 h 2044133"/>
              <a:gd name="connsiteX1235" fmla="*/ 1013394 w 1910317"/>
              <a:gd name="connsiteY1235" fmla="*/ 234209 h 2044133"/>
              <a:gd name="connsiteX1236" fmla="*/ 1044916 w 1910317"/>
              <a:gd name="connsiteY1236" fmla="*/ 265732 h 2044133"/>
              <a:gd name="connsiteX1237" fmla="*/ 1013394 w 1910317"/>
              <a:gd name="connsiteY1237" fmla="*/ 297254 h 2044133"/>
              <a:gd name="connsiteX1238" fmla="*/ 981871 w 1910317"/>
              <a:gd name="connsiteY1238" fmla="*/ 265732 h 2044133"/>
              <a:gd name="connsiteX1239" fmla="*/ 1013394 w 1910317"/>
              <a:gd name="connsiteY1239" fmla="*/ 234209 h 2044133"/>
              <a:gd name="connsiteX1240" fmla="*/ 896923 w 1910317"/>
              <a:gd name="connsiteY1240" fmla="*/ 234209 h 2044133"/>
              <a:gd name="connsiteX1241" fmla="*/ 928446 w 1910317"/>
              <a:gd name="connsiteY1241" fmla="*/ 265732 h 2044133"/>
              <a:gd name="connsiteX1242" fmla="*/ 896923 w 1910317"/>
              <a:gd name="connsiteY1242" fmla="*/ 297254 h 2044133"/>
              <a:gd name="connsiteX1243" fmla="*/ 865400 w 1910317"/>
              <a:gd name="connsiteY1243" fmla="*/ 265732 h 2044133"/>
              <a:gd name="connsiteX1244" fmla="*/ 896923 w 1910317"/>
              <a:gd name="connsiteY1244" fmla="*/ 234209 h 2044133"/>
              <a:gd name="connsiteX1245" fmla="*/ 778157 w 1910317"/>
              <a:gd name="connsiteY1245" fmla="*/ 234209 h 2044133"/>
              <a:gd name="connsiteX1246" fmla="*/ 809680 w 1910317"/>
              <a:gd name="connsiteY1246" fmla="*/ 265732 h 2044133"/>
              <a:gd name="connsiteX1247" fmla="*/ 778157 w 1910317"/>
              <a:gd name="connsiteY1247" fmla="*/ 297254 h 2044133"/>
              <a:gd name="connsiteX1248" fmla="*/ 746634 w 1910317"/>
              <a:gd name="connsiteY1248" fmla="*/ 265732 h 2044133"/>
              <a:gd name="connsiteX1249" fmla="*/ 778157 w 1910317"/>
              <a:gd name="connsiteY1249" fmla="*/ 234209 h 2044133"/>
              <a:gd name="connsiteX1250" fmla="*/ 645773 w 1910317"/>
              <a:gd name="connsiteY1250" fmla="*/ 234209 h 2044133"/>
              <a:gd name="connsiteX1251" fmla="*/ 677296 w 1910317"/>
              <a:gd name="connsiteY1251" fmla="*/ 265732 h 2044133"/>
              <a:gd name="connsiteX1252" fmla="*/ 645773 w 1910317"/>
              <a:gd name="connsiteY1252" fmla="*/ 297254 h 2044133"/>
              <a:gd name="connsiteX1253" fmla="*/ 614250 w 1910317"/>
              <a:gd name="connsiteY1253" fmla="*/ 265732 h 2044133"/>
              <a:gd name="connsiteX1254" fmla="*/ 645773 w 1910317"/>
              <a:gd name="connsiteY1254" fmla="*/ 234209 h 2044133"/>
              <a:gd name="connsiteX1255" fmla="*/ 527007 w 1910317"/>
              <a:gd name="connsiteY1255" fmla="*/ 234209 h 2044133"/>
              <a:gd name="connsiteX1256" fmla="*/ 558529 w 1910317"/>
              <a:gd name="connsiteY1256" fmla="*/ 265732 h 2044133"/>
              <a:gd name="connsiteX1257" fmla="*/ 527007 w 1910317"/>
              <a:gd name="connsiteY1257" fmla="*/ 297254 h 2044133"/>
              <a:gd name="connsiteX1258" fmla="*/ 495484 w 1910317"/>
              <a:gd name="connsiteY1258" fmla="*/ 265732 h 2044133"/>
              <a:gd name="connsiteX1259" fmla="*/ 527007 w 1910317"/>
              <a:gd name="connsiteY1259" fmla="*/ 234209 h 2044133"/>
              <a:gd name="connsiteX1260" fmla="*/ 401439 w 1910317"/>
              <a:gd name="connsiteY1260" fmla="*/ 234209 h 2044133"/>
              <a:gd name="connsiteX1261" fmla="*/ 432962 w 1910317"/>
              <a:gd name="connsiteY1261" fmla="*/ 265732 h 2044133"/>
              <a:gd name="connsiteX1262" fmla="*/ 401439 w 1910317"/>
              <a:gd name="connsiteY1262" fmla="*/ 297254 h 2044133"/>
              <a:gd name="connsiteX1263" fmla="*/ 369917 w 1910317"/>
              <a:gd name="connsiteY1263" fmla="*/ 265732 h 2044133"/>
              <a:gd name="connsiteX1264" fmla="*/ 401439 w 1910317"/>
              <a:gd name="connsiteY1264" fmla="*/ 234209 h 2044133"/>
              <a:gd name="connsiteX1265" fmla="*/ 282673 w 1910317"/>
              <a:gd name="connsiteY1265" fmla="*/ 234209 h 2044133"/>
              <a:gd name="connsiteX1266" fmla="*/ 314196 w 1910317"/>
              <a:gd name="connsiteY1266" fmla="*/ 265732 h 2044133"/>
              <a:gd name="connsiteX1267" fmla="*/ 282673 w 1910317"/>
              <a:gd name="connsiteY1267" fmla="*/ 297254 h 2044133"/>
              <a:gd name="connsiteX1268" fmla="*/ 251150 w 1910317"/>
              <a:gd name="connsiteY1268" fmla="*/ 265732 h 2044133"/>
              <a:gd name="connsiteX1269" fmla="*/ 282673 w 1910317"/>
              <a:gd name="connsiteY1269" fmla="*/ 234209 h 2044133"/>
              <a:gd name="connsiteX1270" fmla="*/ 150289 w 1910317"/>
              <a:gd name="connsiteY1270" fmla="*/ 234209 h 2044133"/>
              <a:gd name="connsiteX1271" fmla="*/ 181812 w 1910317"/>
              <a:gd name="connsiteY1271" fmla="*/ 265732 h 2044133"/>
              <a:gd name="connsiteX1272" fmla="*/ 150289 w 1910317"/>
              <a:gd name="connsiteY1272" fmla="*/ 297254 h 2044133"/>
              <a:gd name="connsiteX1273" fmla="*/ 118766 w 1910317"/>
              <a:gd name="connsiteY1273" fmla="*/ 265732 h 2044133"/>
              <a:gd name="connsiteX1274" fmla="*/ 150289 w 1910317"/>
              <a:gd name="connsiteY1274" fmla="*/ 234209 h 2044133"/>
              <a:gd name="connsiteX1275" fmla="*/ 31523 w 1910317"/>
              <a:gd name="connsiteY1275" fmla="*/ 234209 h 2044133"/>
              <a:gd name="connsiteX1276" fmla="*/ 63045 w 1910317"/>
              <a:gd name="connsiteY1276" fmla="*/ 265732 h 2044133"/>
              <a:gd name="connsiteX1277" fmla="*/ 31523 w 1910317"/>
              <a:gd name="connsiteY1277" fmla="*/ 297254 h 2044133"/>
              <a:gd name="connsiteX1278" fmla="*/ 0 w 1910317"/>
              <a:gd name="connsiteY1278" fmla="*/ 265732 h 2044133"/>
              <a:gd name="connsiteX1279" fmla="*/ 31523 w 1910317"/>
              <a:gd name="connsiteY1279" fmla="*/ 234209 h 2044133"/>
              <a:gd name="connsiteX1280" fmla="*/ 1878794 w 1910317"/>
              <a:gd name="connsiteY1280" fmla="*/ 117105 h 2044133"/>
              <a:gd name="connsiteX1281" fmla="*/ 1910317 w 1910317"/>
              <a:gd name="connsiteY1281" fmla="*/ 148628 h 2044133"/>
              <a:gd name="connsiteX1282" fmla="*/ 1878794 w 1910317"/>
              <a:gd name="connsiteY1282" fmla="*/ 180149 h 2044133"/>
              <a:gd name="connsiteX1283" fmla="*/ 1847272 w 1910317"/>
              <a:gd name="connsiteY1283" fmla="*/ 148628 h 2044133"/>
              <a:gd name="connsiteX1284" fmla="*/ 1878794 w 1910317"/>
              <a:gd name="connsiteY1284" fmla="*/ 117105 h 2044133"/>
              <a:gd name="connsiteX1285" fmla="*/ 1760028 w 1910317"/>
              <a:gd name="connsiteY1285" fmla="*/ 117105 h 2044133"/>
              <a:gd name="connsiteX1286" fmla="*/ 1791551 w 1910317"/>
              <a:gd name="connsiteY1286" fmla="*/ 148628 h 2044133"/>
              <a:gd name="connsiteX1287" fmla="*/ 1760028 w 1910317"/>
              <a:gd name="connsiteY1287" fmla="*/ 180149 h 2044133"/>
              <a:gd name="connsiteX1288" fmla="*/ 1728505 w 1910317"/>
              <a:gd name="connsiteY1288" fmla="*/ 148628 h 2044133"/>
              <a:gd name="connsiteX1289" fmla="*/ 1760028 w 1910317"/>
              <a:gd name="connsiteY1289" fmla="*/ 117105 h 2044133"/>
              <a:gd name="connsiteX1290" fmla="*/ 1627644 w 1910317"/>
              <a:gd name="connsiteY1290" fmla="*/ 117105 h 2044133"/>
              <a:gd name="connsiteX1291" fmla="*/ 1659167 w 1910317"/>
              <a:gd name="connsiteY1291" fmla="*/ 148628 h 2044133"/>
              <a:gd name="connsiteX1292" fmla="*/ 1627644 w 1910317"/>
              <a:gd name="connsiteY1292" fmla="*/ 180149 h 2044133"/>
              <a:gd name="connsiteX1293" fmla="*/ 1596121 w 1910317"/>
              <a:gd name="connsiteY1293" fmla="*/ 148628 h 2044133"/>
              <a:gd name="connsiteX1294" fmla="*/ 1627644 w 1910317"/>
              <a:gd name="connsiteY1294" fmla="*/ 117105 h 2044133"/>
              <a:gd name="connsiteX1295" fmla="*/ 1508878 w 1910317"/>
              <a:gd name="connsiteY1295" fmla="*/ 117105 h 2044133"/>
              <a:gd name="connsiteX1296" fmla="*/ 1540400 w 1910317"/>
              <a:gd name="connsiteY1296" fmla="*/ 148628 h 2044133"/>
              <a:gd name="connsiteX1297" fmla="*/ 1508878 w 1910317"/>
              <a:gd name="connsiteY1297" fmla="*/ 180149 h 2044133"/>
              <a:gd name="connsiteX1298" fmla="*/ 1477355 w 1910317"/>
              <a:gd name="connsiteY1298" fmla="*/ 148628 h 2044133"/>
              <a:gd name="connsiteX1299" fmla="*/ 1508878 w 1910317"/>
              <a:gd name="connsiteY1299" fmla="*/ 117105 h 2044133"/>
              <a:gd name="connsiteX1300" fmla="*/ 1383310 w 1910317"/>
              <a:gd name="connsiteY1300" fmla="*/ 117105 h 2044133"/>
              <a:gd name="connsiteX1301" fmla="*/ 1414833 w 1910317"/>
              <a:gd name="connsiteY1301" fmla="*/ 148628 h 2044133"/>
              <a:gd name="connsiteX1302" fmla="*/ 1383310 w 1910317"/>
              <a:gd name="connsiteY1302" fmla="*/ 180149 h 2044133"/>
              <a:gd name="connsiteX1303" fmla="*/ 1351788 w 1910317"/>
              <a:gd name="connsiteY1303" fmla="*/ 148628 h 2044133"/>
              <a:gd name="connsiteX1304" fmla="*/ 1383310 w 1910317"/>
              <a:gd name="connsiteY1304" fmla="*/ 117105 h 2044133"/>
              <a:gd name="connsiteX1305" fmla="*/ 1264544 w 1910317"/>
              <a:gd name="connsiteY1305" fmla="*/ 117105 h 2044133"/>
              <a:gd name="connsiteX1306" fmla="*/ 1296067 w 1910317"/>
              <a:gd name="connsiteY1306" fmla="*/ 148628 h 2044133"/>
              <a:gd name="connsiteX1307" fmla="*/ 1264544 w 1910317"/>
              <a:gd name="connsiteY1307" fmla="*/ 180149 h 2044133"/>
              <a:gd name="connsiteX1308" fmla="*/ 1233021 w 1910317"/>
              <a:gd name="connsiteY1308" fmla="*/ 148628 h 2044133"/>
              <a:gd name="connsiteX1309" fmla="*/ 1264544 w 1910317"/>
              <a:gd name="connsiteY1309" fmla="*/ 117105 h 2044133"/>
              <a:gd name="connsiteX1310" fmla="*/ 1132160 w 1910317"/>
              <a:gd name="connsiteY1310" fmla="*/ 117105 h 2044133"/>
              <a:gd name="connsiteX1311" fmla="*/ 1163683 w 1910317"/>
              <a:gd name="connsiteY1311" fmla="*/ 148628 h 2044133"/>
              <a:gd name="connsiteX1312" fmla="*/ 1132160 w 1910317"/>
              <a:gd name="connsiteY1312" fmla="*/ 180149 h 2044133"/>
              <a:gd name="connsiteX1313" fmla="*/ 1100637 w 1910317"/>
              <a:gd name="connsiteY1313" fmla="*/ 148628 h 2044133"/>
              <a:gd name="connsiteX1314" fmla="*/ 1132160 w 1910317"/>
              <a:gd name="connsiteY1314" fmla="*/ 117105 h 2044133"/>
              <a:gd name="connsiteX1315" fmla="*/ 1013394 w 1910317"/>
              <a:gd name="connsiteY1315" fmla="*/ 117105 h 2044133"/>
              <a:gd name="connsiteX1316" fmla="*/ 1044916 w 1910317"/>
              <a:gd name="connsiteY1316" fmla="*/ 148628 h 2044133"/>
              <a:gd name="connsiteX1317" fmla="*/ 1013394 w 1910317"/>
              <a:gd name="connsiteY1317" fmla="*/ 180149 h 2044133"/>
              <a:gd name="connsiteX1318" fmla="*/ 981871 w 1910317"/>
              <a:gd name="connsiteY1318" fmla="*/ 148628 h 2044133"/>
              <a:gd name="connsiteX1319" fmla="*/ 1013394 w 1910317"/>
              <a:gd name="connsiteY1319" fmla="*/ 117105 h 2044133"/>
              <a:gd name="connsiteX1320" fmla="*/ 896923 w 1910317"/>
              <a:gd name="connsiteY1320" fmla="*/ 117105 h 2044133"/>
              <a:gd name="connsiteX1321" fmla="*/ 928446 w 1910317"/>
              <a:gd name="connsiteY1321" fmla="*/ 148628 h 2044133"/>
              <a:gd name="connsiteX1322" fmla="*/ 896923 w 1910317"/>
              <a:gd name="connsiteY1322" fmla="*/ 180149 h 2044133"/>
              <a:gd name="connsiteX1323" fmla="*/ 865400 w 1910317"/>
              <a:gd name="connsiteY1323" fmla="*/ 148628 h 2044133"/>
              <a:gd name="connsiteX1324" fmla="*/ 896923 w 1910317"/>
              <a:gd name="connsiteY1324" fmla="*/ 117105 h 2044133"/>
              <a:gd name="connsiteX1325" fmla="*/ 778157 w 1910317"/>
              <a:gd name="connsiteY1325" fmla="*/ 117105 h 2044133"/>
              <a:gd name="connsiteX1326" fmla="*/ 809680 w 1910317"/>
              <a:gd name="connsiteY1326" fmla="*/ 148628 h 2044133"/>
              <a:gd name="connsiteX1327" fmla="*/ 778157 w 1910317"/>
              <a:gd name="connsiteY1327" fmla="*/ 180149 h 2044133"/>
              <a:gd name="connsiteX1328" fmla="*/ 746634 w 1910317"/>
              <a:gd name="connsiteY1328" fmla="*/ 148628 h 2044133"/>
              <a:gd name="connsiteX1329" fmla="*/ 778157 w 1910317"/>
              <a:gd name="connsiteY1329" fmla="*/ 117105 h 2044133"/>
              <a:gd name="connsiteX1330" fmla="*/ 645773 w 1910317"/>
              <a:gd name="connsiteY1330" fmla="*/ 117105 h 2044133"/>
              <a:gd name="connsiteX1331" fmla="*/ 677296 w 1910317"/>
              <a:gd name="connsiteY1331" fmla="*/ 148628 h 2044133"/>
              <a:gd name="connsiteX1332" fmla="*/ 645773 w 1910317"/>
              <a:gd name="connsiteY1332" fmla="*/ 180149 h 2044133"/>
              <a:gd name="connsiteX1333" fmla="*/ 614250 w 1910317"/>
              <a:gd name="connsiteY1333" fmla="*/ 148628 h 2044133"/>
              <a:gd name="connsiteX1334" fmla="*/ 645773 w 1910317"/>
              <a:gd name="connsiteY1334" fmla="*/ 117105 h 2044133"/>
              <a:gd name="connsiteX1335" fmla="*/ 527007 w 1910317"/>
              <a:gd name="connsiteY1335" fmla="*/ 117105 h 2044133"/>
              <a:gd name="connsiteX1336" fmla="*/ 558529 w 1910317"/>
              <a:gd name="connsiteY1336" fmla="*/ 148628 h 2044133"/>
              <a:gd name="connsiteX1337" fmla="*/ 527007 w 1910317"/>
              <a:gd name="connsiteY1337" fmla="*/ 180149 h 2044133"/>
              <a:gd name="connsiteX1338" fmla="*/ 495484 w 1910317"/>
              <a:gd name="connsiteY1338" fmla="*/ 148628 h 2044133"/>
              <a:gd name="connsiteX1339" fmla="*/ 527007 w 1910317"/>
              <a:gd name="connsiteY1339" fmla="*/ 117105 h 2044133"/>
              <a:gd name="connsiteX1340" fmla="*/ 401439 w 1910317"/>
              <a:gd name="connsiteY1340" fmla="*/ 117105 h 2044133"/>
              <a:gd name="connsiteX1341" fmla="*/ 432962 w 1910317"/>
              <a:gd name="connsiteY1341" fmla="*/ 148628 h 2044133"/>
              <a:gd name="connsiteX1342" fmla="*/ 401439 w 1910317"/>
              <a:gd name="connsiteY1342" fmla="*/ 180149 h 2044133"/>
              <a:gd name="connsiteX1343" fmla="*/ 369917 w 1910317"/>
              <a:gd name="connsiteY1343" fmla="*/ 148628 h 2044133"/>
              <a:gd name="connsiteX1344" fmla="*/ 401439 w 1910317"/>
              <a:gd name="connsiteY1344" fmla="*/ 117105 h 2044133"/>
              <a:gd name="connsiteX1345" fmla="*/ 282673 w 1910317"/>
              <a:gd name="connsiteY1345" fmla="*/ 117105 h 2044133"/>
              <a:gd name="connsiteX1346" fmla="*/ 314196 w 1910317"/>
              <a:gd name="connsiteY1346" fmla="*/ 148628 h 2044133"/>
              <a:gd name="connsiteX1347" fmla="*/ 282673 w 1910317"/>
              <a:gd name="connsiteY1347" fmla="*/ 180149 h 2044133"/>
              <a:gd name="connsiteX1348" fmla="*/ 251150 w 1910317"/>
              <a:gd name="connsiteY1348" fmla="*/ 148628 h 2044133"/>
              <a:gd name="connsiteX1349" fmla="*/ 282673 w 1910317"/>
              <a:gd name="connsiteY1349" fmla="*/ 117105 h 2044133"/>
              <a:gd name="connsiteX1350" fmla="*/ 150289 w 1910317"/>
              <a:gd name="connsiteY1350" fmla="*/ 117105 h 2044133"/>
              <a:gd name="connsiteX1351" fmla="*/ 181812 w 1910317"/>
              <a:gd name="connsiteY1351" fmla="*/ 148628 h 2044133"/>
              <a:gd name="connsiteX1352" fmla="*/ 150289 w 1910317"/>
              <a:gd name="connsiteY1352" fmla="*/ 180149 h 2044133"/>
              <a:gd name="connsiteX1353" fmla="*/ 118766 w 1910317"/>
              <a:gd name="connsiteY1353" fmla="*/ 148628 h 2044133"/>
              <a:gd name="connsiteX1354" fmla="*/ 150289 w 1910317"/>
              <a:gd name="connsiteY1354" fmla="*/ 117105 h 2044133"/>
              <a:gd name="connsiteX1355" fmla="*/ 31523 w 1910317"/>
              <a:gd name="connsiteY1355" fmla="*/ 117105 h 2044133"/>
              <a:gd name="connsiteX1356" fmla="*/ 63045 w 1910317"/>
              <a:gd name="connsiteY1356" fmla="*/ 148628 h 2044133"/>
              <a:gd name="connsiteX1357" fmla="*/ 31523 w 1910317"/>
              <a:gd name="connsiteY1357" fmla="*/ 180149 h 2044133"/>
              <a:gd name="connsiteX1358" fmla="*/ 0 w 1910317"/>
              <a:gd name="connsiteY1358" fmla="*/ 148628 h 2044133"/>
              <a:gd name="connsiteX1359" fmla="*/ 31523 w 1910317"/>
              <a:gd name="connsiteY1359" fmla="*/ 117105 h 2044133"/>
              <a:gd name="connsiteX1360" fmla="*/ 1878794 w 1910317"/>
              <a:gd name="connsiteY1360" fmla="*/ 0 h 2044133"/>
              <a:gd name="connsiteX1361" fmla="*/ 1910317 w 1910317"/>
              <a:gd name="connsiteY1361" fmla="*/ 31523 h 2044133"/>
              <a:gd name="connsiteX1362" fmla="*/ 1878794 w 1910317"/>
              <a:gd name="connsiteY1362" fmla="*/ 63045 h 2044133"/>
              <a:gd name="connsiteX1363" fmla="*/ 1847272 w 1910317"/>
              <a:gd name="connsiteY1363" fmla="*/ 31523 h 2044133"/>
              <a:gd name="connsiteX1364" fmla="*/ 1878794 w 1910317"/>
              <a:gd name="connsiteY1364" fmla="*/ 0 h 2044133"/>
              <a:gd name="connsiteX1365" fmla="*/ 1760028 w 1910317"/>
              <a:gd name="connsiteY1365" fmla="*/ 0 h 2044133"/>
              <a:gd name="connsiteX1366" fmla="*/ 1791551 w 1910317"/>
              <a:gd name="connsiteY1366" fmla="*/ 31523 h 2044133"/>
              <a:gd name="connsiteX1367" fmla="*/ 1760028 w 1910317"/>
              <a:gd name="connsiteY1367" fmla="*/ 63045 h 2044133"/>
              <a:gd name="connsiteX1368" fmla="*/ 1728505 w 1910317"/>
              <a:gd name="connsiteY1368" fmla="*/ 31523 h 2044133"/>
              <a:gd name="connsiteX1369" fmla="*/ 1760028 w 1910317"/>
              <a:gd name="connsiteY1369" fmla="*/ 0 h 2044133"/>
              <a:gd name="connsiteX1370" fmla="*/ 1627644 w 1910317"/>
              <a:gd name="connsiteY1370" fmla="*/ 0 h 2044133"/>
              <a:gd name="connsiteX1371" fmla="*/ 1659167 w 1910317"/>
              <a:gd name="connsiteY1371" fmla="*/ 31523 h 2044133"/>
              <a:gd name="connsiteX1372" fmla="*/ 1627644 w 1910317"/>
              <a:gd name="connsiteY1372" fmla="*/ 63045 h 2044133"/>
              <a:gd name="connsiteX1373" fmla="*/ 1596121 w 1910317"/>
              <a:gd name="connsiteY1373" fmla="*/ 31523 h 2044133"/>
              <a:gd name="connsiteX1374" fmla="*/ 1627644 w 1910317"/>
              <a:gd name="connsiteY1374" fmla="*/ 0 h 2044133"/>
              <a:gd name="connsiteX1375" fmla="*/ 1508878 w 1910317"/>
              <a:gd name="connsiteY1375" fmla="*/ 0 h 2044133"/>
              <a:gd name="connsiteX1376" fmla="*/ 1540400 w 1910317"/>
              <a:gd name="connsiteY1376" fmla="*/ 31523 h 2044133"/>
              <a:gd name="connsiteX1377" fmla="*/ 1508878 w 1910317"/>
              <a:gd name="connsiteY1377" fmla="*/ 63045 h 2044133"/>
              <a:gd name="connsiteX1378" fmla="*/ 1477355 w 1910317"/>
              <a:gd name="connsiteY1378" fmla="*/ 31523 h 2044133"/>
              <a:gd name="connsiteX1379" fmla="*/ 1508878 w 1910317"/>
              <a:gd name="connsiteY1379" fmla="*/ 0 h 2044133"/>
              <a:gd name="connsiteX1380" fmla="*/ 1383310 w 1910317"/>
              <a:gd name="connsiteY1380" fmla="*/ 0 h 2044133"/>
              <a:gd name="connsiteX1381" fmla="*/ 1414833 w 1910317"/>
              <a:gd name="connsiteY1381" fmla="*/ 31523 h 2044133"/>
              <a:gd name="connsiteX1382" fmla="*/ 1383310 w 1910317"/>
              <a:gd name="connsiteY1382" fmla="*/ 63045 h 2044133"/>
              <a:gd name="connsiteX1383" fmla="*/ 1351788 w 1910317"/>
              <a:gd name="connsiteY1383" fmla="*/ 31523 h 2044133"/>
              <a:gd name="connsiteX1384" fmla="*/ 1383310 w 1910317"/>
              <a:gd name="connsiteY1384" fmla="*/ 0 h 2044133"/>
              <a:gd name="connsiteX1385" fmla="*/ 1264544 w 1910317"/>
              <a:gd name="connsiteY1385" fmla="*/ 0 h 2044133"/>
              <a:gd name="connsiteX1386" fmla="*/ 1296067 w 1910317"/>
              <a:gd name="connsiteY1386" fmla="*/ 31523 h 2044133"/>
              <a:gd name="connsiteX1387" fmla="*/ 1264544 w 1910317"/>
              <a:gd name="connsiteY1387" fmla="*/ 63045 h 2044133"/>
              <a:gd name="connsiteX1388" fmla="*/ 1233021 w 1910317"/>
              <a:gd name="connsiteY1388" fmla="*/ 31523 h 2044133"/>
              <a:gd name="connsiteX1389" fmla="*/ 1264544 w 1910317"/>
              <a:gd name="connsiteY1389" fmla="*/ 0 h 2044133"/>
              <a:gd name="connsiteX1390" fmla="*/ 1132160 w 1910317"/>
              <a:gd name="connsiteY1390" fmla="*/ 0 h 2044133"/>
              <a:gd name="connsiteX1391" fmla="*/ 1163683 w 1910317"/>
              <a:gd name="connsiteY1391" fmla="*/ 31523 h 2044133"/>
              <a:gd name="connsiteX1392" fmla="*/ 1132160 w 1910317"/>
              <a:gd name="connsiteY1392" fmla="*/ 63045 h 2044133"/>
              <a:gd name="connsiteX1393" fmla="*/ 1100637 w 1910317"/>
              <a:gd name="connsiteY1393" fmla="*/ 31523 h 2044133"/>
              <a:gd name="connsiteX1394" fmla="*/ 1132160 w 1910317"/>
              <a:gd name="connsiteY1394" fmla="*/ 0 h 2044133"/>
              <a:gd name="connsiteX1395" fmla="*/ 1013394 w 1910317"/>
              <a:gd name="connsiteY1395" fmla="*/ 0 h 2044133"/>
              <a:gd name="connsiteX1396" fmla="*/ 1044916 w 1910317"/>
              <a:gd name="connsiteY1396" fmla="*/ 31523 h 2044133"/>
              <a:gd name="connsiteX1397" fmla="*/ 1013394 w 1910317"/>
              <a:gd name="connsiteY1397" fmla="*/ 63045 h 2044133"/>
              <a:gd name="connsiteX1398" fmla="*/ 981871 w 1910317"/>
              <a:gd name="connsiteY1398" fmla="*/ 31523 h 2044133"/>
              <a:gd name="connsiteX1399" fmla="*/ 1013394 w 1910317"/>
              <a:gd name="connsiteY1399" fmla="*/ 0 h 2044133"/>
              <a:gd name="connsiteX1400" fmla="*/ 896923 w 1910317"/>
              <a:gd name="connsiteY1400" fmla="*/ 0 h 2044133"/>
              <a:gd name="connsiteX1401" fmla="*/ 928446 w 1910317"/>
              <a:gd name="connsiteY1401" fmla="*/ 31523 h 2044133"/>
              <a:gd name="connsiteX1402" fmla="*/ 896923 w 1910317"/>
              <a:gd name="connsiteY1402" fmla="*/ 63045 h 2044133"/>
              <a:gd name="connsiteX1403" fmla="*/ 865400 w 1910317"/>
              <a:gd name="connsiteY1403" fmla="*/ 31523 h 2044133"/>
              <a:gd name="connsiteX1404" fmla="*/ 896923 w 1910317"/>
              <a:gd name="connsiteY1404" fmla="*/ 0 h 2044133"/>
              <a:gd name="connsiteX1405" fmla="*/ 778157 w 1910317"/>
              <a:gd name="connsiteY1405" fmla="*/ 0 h 2044133"/>
              <a:gd name="connsiteX1406" fmla="*/ 809680 w 1910317"/>
              <a:gd name="connsiteY1406" fmla="*/ 31523 h 2044133"/>
              <a:gd name="connsiteX1407" fmla="*/ 778157 w 1910317"/>
              <a:gd name="connsiteY1407" fmla="*/ 63045 h 2044133"/>
              <a:gd name="connsiteX1408" fmla="*/ 746634 w 1910317"/>
              <a:gd name="connsiteY1408" fmla="*/ 31523 h 2044133"/>
              <a:gd name="connsiteX1409" fmla="*/ 778157 w 1910317"/>
              <a:gd name="connsiteY1409" fmla="*/ 0 h 2044133"/>
              <a:gd name="connsiteX1410" fmla="*/ 645773 w 1910317"/>
              <a:gd name="connsiteY1410" fmla="*/ 0 h 2044133"/>
              <a:gd name="connsiteX1411" fmla="*/ 677296 w 1910317"/>
              <a:gd name="connsiteY1411" fmla="*/ 31523 h 2044133"/>
              <a:gd name="connsiteX1412" fmla="*/ 645773 w 1910317"/>
              <a:gd name="connsiteY1412" fmla="*/ 63045 h 2044133"/>
              <a:gd name="connsiteX1413" fmla="*/ 614250 w 1910317"/>
              <a:gd name="connsiteY1413" fmla="*/ 31523 h 2044133"/>
              <a:gd name="connsiteX1414" fmla="*/ 645773 w 1910317"/>
              <a:gd name="connsiteY1414" fmla="*/ 0 h 2044133"/>
              <a:gd name="connsiteX1415" fmla="*/ 527007 w 1910317"/>
              <a:gd name="connsiteY1415" fmla="*/ 0 h 2044133"/>
              <a:gd name="connsiteX1416" fmla="*/ 558529 w 1910317"/>
              <a:gd name="connsiteY1416" fmla="*/ 31523 h 2044133"/>
              <a:gd name="connsiteX1417" fmla="*/ 527007 w 1910317"/>
              <a:gd name="connsiteY1417" fmla="*/ 63045 h 2044133"/>
              <a:gd name="connsiteX1418" fmla="*/ 495484 w 1910317"/>
              <a:gd name="connsiteY1418" fmla="*/ 31523 h 2044133"/>
              <a:gd name="connsiteX1419" fmla="*/ 527007 w 1910317"/>
              <a:gd name="connsiteY1419" fmla="*/ 0 h 2044133"/>
              <a:gd name="connsiteX1420" fmla="*/ 401439 w 1910317"/>
              <a:gd name="connsiteY1420" fmla="*/ 0 h 2044133"/>
              <a:gd name="connsiteX1421" fmla="*/ 432962 w 1910317"/>
              <a:gd name="connsiteY1421" fmla="*/ 31523 h 2044133"/>
              <a:gd name="connsiteX1422" fmla="*/ 401439 w 1910317"/>
              <a:gd name="connsiteY1422" fmla="*/ 63045 h 2044133"/>
              <a:gd name="connsiteX1423" fmla="*/ 369917 w 1910317"/>
              <a:gd name="connsiteY1423" fmla="*/ 31523 h 2044133"/>
              <a:gd name="connsiteX1424" fmla="*/ 401439 w 1910317"/>
              <a:gd name="connsiteY1424" fmla="*/ 0 h 2044133"/>
              <a:gd name="connsiteX1425" fmla="*/ 282673 w 1910317"/>
              <a:gd name="connsiteY1425" fmla="*/ 0 h 2044133"/>
              <a:gd name="connsiteX1426" fmla="*/ 314196 w 1910317"/>
              <a:gd name="connsiteY1426" fmla="*/ 31523 h 2044133"/>
              <a:gd name="connsiteX1427" fmla="*/ 282673 w 1910317"/>
              <a:gd name="connsiteY1427" fmla="*/ 63045 h 2044133"/>
              <a:gd name="connsiteX1428" fmla="*/ 251150 w 1910317"/>
              <a:gd name="connsiteY1428" fmla="*/ 31523 h 2044133"/>
              <a:gd name="connsiteX1429" fmla="*/ 282673 w 1910317"/>
              <a:gd name="connsiteY1429" fmla="*/ 0 h 2044133"/>
              <a:gd name="connsiteX1430" fmla="*/ 150289 w 1910317"/>
              <a:gd name="connsiteY1430" fmla="*/ 0 h 2044133"/>
              <a:gd name="connsiteX1431" fmla="*/ 181812 w 1910317"/>
              <a:gd name="connsiteY1431" fmla="*/ 31523 h 2044133"/>
              <a:gd name="connsiteX1432" fmla="*/ 150289 w 1910317"/>
              <a:gd name="connsiteY1432" fmla="*/ 63045 h 2044133"/>
              <a:gd name="connsiteX1433" fmla="*/ 118766 w 1910317"/>
              <a:gd name="connsiteY1433" fmla="*/ 31523 h 2044133"/>
              <a:gd name="connsiteX1434" fmla="*/ 150289 w 1910317"/>
              <a:gd name="connsiteY1434" fmla="*/ 0 h 2044133"/>
              <a:gd name="connsiteX1435" fmla="*/ 31523 w 1910317"/>
              <a:gd name="connsiteY1435" fmla="*/ 0 h 2044133"/>
              <a:gd name="connsiteX1436" fmla="*/ 63045 w 1910317"/>
              <a:gd name="connsiteY1436" fmla="*/ 31523 h 2044133"/>
              <a:gd name="connsiteX1437" fmla="*/ 31523 w 1910317"/>
              <a:gd name="connsiteY1437" fmla="*/ 63045 h 2044133"/>
              <a:gd name="connsiteX1438" fmla="*/ 0 w 1910317"/>
              <a:gd name="connsiteY1438" fmla="*/ 31523 h 2044133"/>
              <a:gd name="connsiteX1439" fmla="*/ 31523 w 1910317"/>
              <a:gd name="connsiteY1439" fmla="*/ 0 h 2044133"/>
            </a:gdLst>
            <a:ahLst/>
            <a:cxnLst/>
            <a:rect l="l" t="t" r="r" b="b"/>
            <a:pathLst>
              <a:path w="1910317" h="2044133">
                <a:moveTo>
                  <a:pt x="1878794" y="1981089"/>
                </a:moveTo>
                <a:cubicBezTo>
                  <a:pt x="1896205" y="1981089"/>
                  <a:pt x="1910317" y="1995201"/>
                  <a:pt x="1910317" y="2012610"/>
                </a:cubicBezTo>
                <a:cubicBezTo>
                  <a:pt x="1910317" y="2030021"/>
                  <a:pt x="1896205" y="2044133"/>
                  <a:pt x="1878794" y="2044133"/>
                </a:cubicBezTo>
                <a:cubicBezTo>
                  <a:pt x="1861385" y="2044133"/>
                  <a:pt x="1847272" y="2030021"/>
                  <a:pt x="1847272" y="2012610"/>
                </a:cubicBezTo>
                <a:cubicBezTo>
                  <a:pt x="1847272" y="1995201"/>
                  <a:pt x="1861385" y="1981089"/>
                  <a:pt x="1878794" y="1981089"/>
                </a:cubicBezTo>
                <a:close/>
                <a:moveTo>
                  <a:pt x="1760028" y="1981089"/>
                </a:moveTo>
                <a:cubicBezTo>
                  <a:pt x="1777437" y="1981089"/>
                  <a:pt x="1791551" y="1995201"/>
                  <a:pt x="1791551" y="2012610"/>
                </a:cubicBezTo>
                <a:cubicBezTo>
                  <a:pt x="1791551" y="2030021"/>
                  <a:pt x="1777437" y="2044133"/>
                  <a:pt x="1760028" y="2044133"/>
                </a:cubicBezTo>
                <a:cubicBezTo>
                  <a:pt x="1742618" y="2044133"/>
                  <a:pt x="1728505" y="2030021"/>
                  <a:pt x="1728505" y="2012610"/>
                </a:cubicBezTo>
                <a:cubicBezTo>
                  <a:pt x="1728505" y="1995201"/>
                  <a:pt x="1742618" y="1981089"/>
                  <a:pt x="1760028" y="1981089"/>
                </a:cubicBezTo>
                <a:close/>
                <a:moveTo>
                  <a:pt x="1627644" y="1981089"/>
                </a:moveTo>
                <a:cubicBezTo>
                  <a:pt x="1645054" y="1981089"/>
                  <a:pt x="1659167" y="1995201"/>
                  <a:pt x="1659167" y="2012610"/>
                </a:cubicBezTo>
                <a:cubicBezTo>
                  <a:pt x="1659167" y="2030021"/>
                  <a:pt x="1645054" y="2044133"/>
                  <a:pt x="1627644" y="2044133"/>
                </a:cubicBezTo>
                <a:cubicBezTo>
                  <a:pt x="1610235" y="2044133"/>
                  <a:pt x="1596121" y="2030021"/>
                  <a:pt x="1596121" y="2012610"/>
                </a:cubicBezTo>
                <a:cubicBezTo>
                  <a:pt x="1596121" y="1995201"/>
                  <a:pt x="1610235" y="1981089"/>
                  <a:pt x="1627644" y="1981089"/>
                </a:cubicBezTo>
                <a:close/>
                <a:moveTo>
                  <a:pt x="1508878" y="1981089"/>
                </a:moveTo>
                <a:cubicBezTo>
                  <a:pt x="1526287" y="1981089"/>
                  <a:pt x="1540400" y="1995201"/>
                  <a:pt x="1540400" y="2012610"/>
                </a:cubicBezTo>
                <a:cubicBezTo>
                  <a:pt x="1540400" y="2030021"/>
                  <a:pt x="1526287" y="2044133"/>
                  <a:pt x="1508878" y="2044133"/>
                </a:cubicBezTo>
                <a:cubicBezTo>
                  <a:pt x="1491467" y="2044133"/>
                  <a:pt x="1477355" y="2030021"/>
                  <a:pt x="1477355" y="2012610"/>
                </a:cubicBezTo>
                <a:cubicBezTo>
                  <a:pt x="1477355" y="1995201"/>
                  <a:pt x="1491467" y="1981089"/>
                  <a:pt x="1508878" y="1981089"/>
                </a:cubicBezTo>
                <a:close/>
                <a:moveTo>
                  <a:pt x="1383310" y="1981089"/>
                </a:moveTo>
                <a:cubicBezTo>
                  <a:pt x="1400721" y="1981089"/>
                  <a:pt x="1414833" y="1995201"/>
                  <a:pt x="1414833" y="2012610"/>
                </a:cubicBezTo>
                <a:cubicBezTo>
                  <a:pt x="1414833" y="2030021"/>
                  <a:pt x="1400721" y="2044133"/>
                  <a:pt x="1383310" y="2044133"/>
                </a:cubicBezTo>
                <a:cubicBezTo>
                  <a:pt x="1365901" y="2044133"/>
                  <a:pt x="1351788" y="2030021"/>
                  <a:pt x="1351788" y="2012610"/>
                </a:cubicBezTo>
                <a:cubicBezTo>
                  <a:pt x="1351788" y="1995201"/>
                  <a:pt x="1365901" y="1981089"/>
                  <a:pt x="1383310" y="1981089"/>
                </a:cubicBezTo>
                <a:close/>
                <a:moveTo>
                  <a:pt x="1264544" y="1981089"/>
                </a:moveTo>
                <a:cubicBezTo>
                  <a:pt x="1281953" y="1981089"/>
                  <a:pt x="1296067" y="1995201"/>
                  <a:pt x="1296067" y="2012610"/>
                </a:cubicBezTo>
                <a:cubicBezTo>
                  <a:pt x="1296067" y="2030021"/>
                  <a:pt x="1281953" y="2044133"/>
                  <a:pt x="1264544" y="2044133"/>
                </a:cubicBezTo>
                <a:cubicBezTo>
                  <a:pt x="1247134" y="2044133"/>
                  <a:pt x="1233021" y="2030021"/>
                  <a:pt x="1233021" y="2012610"/>
                </a:cubicBezTo>
                <a:cubicBezTo>
                  <a:pt x="1233021" y="1995201"/>
                  <a:pt x="1247134" y="1981089"/>
                  <a:pt x="1264544" y="1981089"/>
                </a:cubicBezTo>
                <a:close/>
                <a:moveTo>
                  <a:pt x="1132160" y="1981089"/>
                </a:moveTo>
                <a:cubicBezTo>
                  <a:pt x="1149570" y="1981089"/>
                  <a:pt x="1163683" y="1995201"/>
                  <a:pt x="1163683" y="2012610"/>
                </a:cubicBezTo>
                <a:cubicBezTo>
                  <a:pt x="1163683" y="2030021"/>
                  <a:pt x="1149570" y="2044133"/>
                  <a:pt x="1132160" y="2044133"/>
                </a:cubicBezTo>
                <a:cubicBezTo>
                  <a:pt x="1114751" y="2044133"/>
                  <a:pt x="1100637" y="2030021"/>
                  <a:pt x="1100637" y="2012610"/>
                </a:cubicBezTo>
                <a:cubicBezTo>
                  <a:pt x="1100637" y="1995201"/>
                  <a:pt x="1114751" y="1981089"/>
                  <a:pt x="1132160" y="1981089"/>
                </a:cubicBezTo>
                <a:close/>
                <a:moveTo>
                  <a:pt x="1013394" y="1981089"/>
                </a:moveTo>
                <a:cubicBezTo>
                  <a:pt x="1030803" y="1981089"/>
                  <a:pt x="1044916" y="1995201"/>
                  <a:pt x="1044916" y="2012610"/>
                </a:cubicBezTo>
                <a:cubicBezTo>
                  <a:pt x="1044916" y="2030021"/>
                  <a:pt x="1030803" y="2044133"/>
                  <a:pt x="1013394" y="2044133"/>
                </a:cubicBezTo>
                <a:cubicBezTo>
                  <a:pt x="995983" y="2044133"/>
                  <a:pt x="981871" y="2030021"/>
                  <a:pt x="981871" y="2012610"/>
                </a:cubicBezTo>
                <a:cubicBezTo>
                  <a:pt x="981871" y="1995201"/>
                  <a:pt x="995983" y="1981089"/>
                  <a:pt x="1013394" y="1981089"/>
                </a:cubicBezTo>
                <a:close/>
                <a:moveTo>
                  <a:pt x="896923" y="1981089"/>
                </a:moveTo>
                <a:cubicBezTo>
                  <a:pt x="914334" y="1981089"/>
                  <a:pt x="928446" y="1995201"/>
                  <a:pt x="928446" y="2012610"/>
                </a:cubicBezTo>
                <a:cubicBezTo>
                  <a:pt x="928446" y="2030021"/>
                  <a:pt x="914334" y="2044133"/>
                  <a:pt x="896923" y="2044133"/>
                </a:cubicBezTo>
                <a:cubicBezTo>
                  <a:pt x="879514" y="2044133"/>
                  <a:pt x="865400" y="2030021"/>
                  <a:pt x="865400" y="2012610"/>
                </a:cubicBezTo>
                <a:cubicBezTo>
                  <a:pt x="865400" y="1995201"/>
                  <a:pt x="879514" y="1981089"/>
                  <a:pt x="896923" y="1981089"/>
                </a:cubicBezTo>
                <a:close/>
                <a:moveTo>
                  <a:pt x="778157" y="1981089"/>
                </a:moveTo>
                <a:cubicBezTo>
                  <a:pt x="795566" y="1981089"/>
                  <a:pt x="809680" y="1995201"/>
                  <a:pt x="809680" y="2012610"/>
                </a:cubicBezTo>
                <a:cubicBezTo>
                  <a:pt x="809680" y="2030021"/>
                  <a:pt x="795566" y="2044133"/>
                  <a:pt x="778157" y="2044133"/>
                </a:cubicBezTo>
                <a:cubicBezTo>
                  <a:pt x="760747" y="2044133"/>
                  <a:pt x="746634" y="2030021"/>
                  <a:pt x="746634" y="2012610"/>
                </a:cubicBezTo>
                <a:cubicBezTo>
                  <a:pt x="746634" y="1995201"/>
                  <a:pt x="760747" y="1981089"/>
                  <a:pt x="778157" y="1981089"/>
                </a:cubicBezTo>
                <a:close/>
                <a:moveTo>
                  <a:pt x="645773" y="1981089"/>
                </a:moveTo>
                <a:cubicBezTo>
                  <a:pt x="663183" y="1981089"/>
                  <a:pt x="677296" y="1995201"/>
                  <a:pt x="677296" y="2012610"/>
                </a:cubicBezTo>
                <a:cubicBezTo>
                  <a:pt x="677296" y="2030021"/>
                  <a:pt x="663183" y="2044133"/>
                  <a:pt x="645773" y="2044133"/>
                </a:cubicBezTo>
                <a:cubicBezTo>
                  <a:pt x="628364" y="2044133"/>
                  <a:pt x="614250" y="2030021"/>
                  <a:pt x="614250" y="2012610"/>
                </a:cubicBezTo>
                <a:cubicBezTo>
                  <a:pt x="614250" y="1995201"/>
                  <a:pt x="628364" y="1981089"/>
                  <a:pt x="645773" y="1981089"/>
                </a:cubicBezTo>
                <a:close/>
                <a:moveTo>
                  <a:pt x="527007" y="1981089"/>
                </a:moveTo>
                <a:cubicBezTo>
                  <a:pt x="544416" y="1981089"/>
                  <a:pt x="558529" y="1995201"/>
                  <a:pt x="558529" y="2012610"/>
                </a:cubicBezTo>
                <a:cubicBezTo>
                  <a:pt x="558529" y="2030021"/>
                  <a:pt x="544416" y="2044133"/>
                  <a:pt x="527007" y="2044133"/>
                </a:cubicBezTo>
                <a:cubicBezTo>
                  <a:pt x="509596" y="2044133"/>
                  <a:pt x="495484" y="2030021"/>
                  <a:pt x="495484" y="2012610"/>
                </a:cubicBezTo>
                <a:cubicBezTo>
                  <a:pt x="495484" y="1995201"/>
                  <a:pt x="509596" y="1981089"/>
                  <a:pt x="527007" y="1981089"/>
                </a:cubicBezTo>
                <a:close/>
                <a:moveTo>
                  <a:pt x="401439" y="1981089"/>
                </a:moveTo>
                <a:cubicBezTo>
                  <a:pt x="418850" y="1981089"/>
                  <a:pt x="432962" y="1995201"/>
                  <a:pt x="432962" y="2012610"/>
                </a:cubicBezTo>
                <a:cubicBezTo>
                  <a:pt x="432962" y="2030021"/>
                  <a:pt x="418850" y="2044133"/>
                  <a:pt x="401439" y="2044133"/>
                </a:cubicBezTo>
                <a:cubicBezTo>
                  <a:pt x="384030" y="2044133"/>
                  <a:pt x="369917" y="2030021"/>
                  <a:pt x="369917" y="2012610"/>
                </a:cubicBezTo>
                <a:cubicBezTo>
                  <a:pt x="369917" y="1995201"/>
                  <a:pt x="384030" y="1981089"/>
                  <a:pt x="401439" y="1981089"/>
                </a:cubicBezTo>
                <a:close/>
                <a:moveTo>
                  <a:pt x="282673" y="1981089"/>
                </a:moveTo>
                <a:cubicBezTo>
                  <a:pt x="300082" y="1981089"/>
                  <a:pt x="314196" y="1995201"/>
                  <a:pt x="314196" y="2012610"/>
                </a:cubicBezTo>
                <a:cubicBezTo>
                  <a:pt x="314196" y="2030021"/>
                  <a:pt x="300082" y="2044133"/>
                  <a:pt x="282673" y="2044133"/>
                </a:cubicBezTo>
                <a:cubicBezTo>
                  <a:pt x="265263" y="2044133"/>
                  <a:pt x="251150" y="2030021"/>
                  <a:pt x="251150" y="2012610"/>
                </a:cubicBezTo>
                <a:cubicBezTo>
                  <a:pt x="251150" y="1995201"/>
                  <a:pt x="265263" y="1981089"/>
                  <a:pt x="282673" y="1981089"/>
                </a:cubicBezTo>
                <a:close/>
                <a:moveTo>
                  <a:pt x="150289" y="1981089"/>
                </a:moveTo>
                <a:cubicBezTo>
                  <a:pt x="167699" y="1981089"/>
                  <a:pt x="181812" y="1995201"/>
                  <a:pt x="181812" y="2012610"/>
                </a:cubicBezTo>
                <a:cubicBezTo>
                  <a:pt x="181812" y="2030021"/>
                  <a:pt x="167699" y="2044133"/>
                  <a:pt x="150289" y="2044133"/>
                </a:cubicBezTo>
                <a:cubicBezTo>
                  <a:pt x="132880" y="2044133"/>
                  <a:pt x="118766" y="2030021"/>
                  <a:pt x="118766" y="2012610"/>
                </a:cubicBezTo>
                <a:cubicBezTo>
                  <a:pt x="118766" y="1995201"/>
                  <a:pt x="132880" y="1981089"/>
                  <a:pt x="150289" y="1981089"/>
                </a:cubicBezTo>
                <a:close/>
                <a:moveTo>
                  <a:pt x="31523" y="1981089"/>
                </a:moveTo>
                <a:cubicBezTo>
                  <a:pt x="48932" y="1981089"/>
                  <a:pt x="63045" y="1995201"/>
                  <a:pt x="63045" y="2012610"/>
                </a:cubicBezTo>
                <a:cubicBezTo>
                  <a:pt x="63045" y="2030021"/>
                  <a:pt x="48932" y="2044133"/>
                  <a:pt x="31523" y="2044133"/>
                </a:cubicBezTo>
                <a:cubicBezTo>
                  <a:pt x="14112" y="2044133"/>
                  <a:pt x="0" y="2030021"/>
                  <a:pt x="0" y="2012610"/>
                </a:cubicBezTo>
                <a:cubicBezTo>
                  <a:pt x="0" y="1995201"/>
                  <a:pt x="14112" y="1981089"/>
                  <a:pt x="31523" y="1981089"/>
                </a:cubicBezTo>
                <a:close/>
                <a:moveTo>
                  <a:pt x="1878794" y="1863985"/>
                </a:moveTo>
                <a:cubicBezTo>
                  <a:pt x="1896205" y="1863985"/>
                  <a:pt x="1910317" y="1878098"/>
                  <a:pt x="1910317" y="1895507"/>
                </a:cubicBezTo>
                <a:cubicBezTo>
                  <a:pt x="1910317" y="1912917"/>
                  <a:pt x="1896205" y="1927029"/>
                  <a:pt x="1878794" y="1927029"/>
                </a:cubicBezTo>
                <a:cubicBezTo>
                  <a:pt x="1861385" y="1927029"/>
                  <a:pt x="1847272" y="1912917"/>
                  <a:pt x="1847272" y="1895507"/>
                </a:cubicBezTo>
                <a:cubicBezTo>
                  <a:pt x="1847272" y="1878098"/>
                  <a:pt x="1861385" y="1863985"/>
                  <a:pt x="1878794" y="1863985"/>
                </a:cubicBezTo>
                <a:close/>
                <a:moveTo>
                  <a:pt x="1760028" y="1863985"/>
                </a:moveTo>
                <a:cubicBezTo>
                  <a:pt x="1777437" y="1863985"/>
                  <a:pt x="1791551" y="1878098"/>
                  <a:pt x="1791551" y="1895507"/>
                </a:cubicBezTo>
                <a:cubicBezTo>
                  <a:pt x="1791551" y="1912917"/>
                  <a:pt x="1777437" y="1927029"/>
                  <a:pt x="1760028" y="1927029"/>
                </a:cubicBezTo>
                <a:cubicBezTo>
                  <a:pt x="1742618" y="1927029"/>
                  <a:pt x="1728505" y="1912917"/>
                  <a:pt x="1728505" y="1895507"/>
                </a:cubicBezTo>
                <a:cubicBezTo>
                  <a:pt x="1728505" y="1878098"/>
                  <a:pt x="1742618" y="1863985"/>
                  <a:pt x="1760028" y="1863985"/>
                </a:cubicBezTo>
                <a:close/>
                <a:moveTo>
                  <a:pt x="1627644" y="1863985"/>
                </a:moveTo>
                <a:cubicBezTo>
                  <a:pt x="1645054" y="1863985"/>
                  <a:pt x="1659167" y="1878098"/>
                  <a:pt x="1659167" y="1895507"/>
                </a:cubicBezTo>
                <a:cubicBezTo>
                  <a:pt x="1659167" y="1912917"/>
                  <a:pt x="1645054" y="1927029"/>
                  <a:pt x="1627644" y="1927029"/>
                </a:cubicBezTo>
                <a:cubicBezTo>
                  <a:pt x="1610235" y="1927029"/>
                  <a:pt x="1596121" y="1912917"/>
                  <a:pt x="1596121" y="1895507"/>
                </a:cubicBezTo>
                <a:cubicBezTo>
                  <a:pt x="1596121" y="1878098"/>
                  <a:pt x="1610235" y="1863985"/>
                  <a:pt x="1627644" y="1863985"/>
                </a:cubicBezTo>
                <a:close/>
                <a:moveTo>
                  <a:pt x="1508878" y="1863985"/>
                </a:moveTo>
                <a:cubicBezTo>
                  <a:pt x="1526287" y="1863985"/>
                  <a:pt x="1540400" y="1878098"/>
                  <a:pt x="1540400" y="1895507"/>
                </a:cubicBezTo>
                <a:cubicBezTo>
                  <a:pt x="1540400" y="1912917"/>
                  <a:pt x="1526287" y="1927029"/>
                  <a:pt x="1508878" y="1927029"/>
                </a:cubicBezTo>
                <a:cubicBezTo>
                  <a:pt x="1491467" y="1927029"/>
                  <a:pt x="1477355" y="1912917"/>
                  <a:pt x="1477355" y="1895507"/>
                </a:cubicBezTo>
                <a:cubicBezTo>
                  <a:pt x="1477355" y="1878098"/>
                  <a:pt x="1491467" y="1863985"/>
                  <a:pt x="1508878" y="1863985"/>
                </a:cubicBezTo>
                <a:close/>
                <a:moveTo>
                  <a:pt x="1383310" y="1863985"/>
                </a:moveTo>
                <a:cubicBezTo>
                  <a:pt x="1400721" y="1863985"/>
                  <a:pt x="1414833" y="1878098"/>
                  <a:pt x="1414833" y="1895507"/>
                </a:cubicBezTo>
                <a:cubicBezTo>
                  <a:pt x="1414833" y="1912917"/>
                  <a:pt x="1400721" y="1927029"/>
                  <a:pt x="1383310" y="1927029"/>
                </a:cubicBezTo>
                <a:cubicBezTo>
                  <a:pt x="1365901" y="1927029"/>
                  <a:pt x="1351788" y="1912917"/>
                  <a:pt x="1351788" y="1895507"/>
                </a:cubicBezTo>
                <a:cubicBezTo>
                  <a:pt x="1351788" y="1878098"/>
                  <a:pt x="1365901" y="1863985"/>
                  <a:pt x="1383310" y="1863985"/>
                </a:cubicBezTo>
                <a:close/>
                <a:moveTo>
                  <a:pt x="1264544" y="1863985"/>
                </a:moveTo>
                <a:cubicBezTo>
                  <a:pt x="1281953" y="1863985"/>
                  <a:pt x="1296067" y="1878098"/>
                  <a:pt x="1296067" y="1895507"/>
                </a:cubicBezTo>
                <a:cubicBezTo>
                  <a:pt x="1296067" y="1912917"/>
                  <a:pt x="1281953" y="1927029"/>
                  <a:pt x="1264544" y="1927029"/>
                </a:cubicBezTo>
                <a:cubicBezTo>
                  <a:pt x="1247134" y="1927029"/>
                  <a:pt x="1233021" y="1912917"/>
                  <a:pt x="1233021" y="1895507"/>
                </a:cubicBezTo>
                <a:cubicBezTo>
                  <a:pt x="1233021" y="1878098"/>
                  <a:pt x="1247134" y="1863985"/>
                  <a:pt x="1264544" y="1863985"/>
                </a:cubicBezTo>
                <a:close/>
                <a:moveTo>
                  <a:pt x="1132160" y="1863985"/>
                </a:moveTo>
                <a:cubicBezTo>
                  <a:pt x="1149570" y="1863985"/>
                  <a:pt x="1163683" y="1878098"/>
                  <a:pt x="1163683" y="1895507"/>
                </a:cubicBezTo>
                <a:cubicBezTo>
                  <a:pt x="1163683" y="1912917"/>
                  <a:pt x="1149570" y="1927029"/>
                  <a:pt x="1132160" y="1927029"/>
                </a:cubicBezTo>
                <a:cubicBezTo>
                  <a:pt x="1114751" y="1927029"/>
                  <a:pt x="1100637" y="1912917"/>
                  <a:pt x="1100637" y="1895507"/>
                </a:cubicBezTo>
                <a:cubicBezTo>
                  <a:pt x="1100637" y="1878098"/>
                  <a:pt x="1114751" y="1863985"/>
                  <a:pt x="1132160" y="1863985"/>
                </a:cubicBezTo>
                <a:close/>
                <a:moveTo>
                  <a:pt x="1013394" y="1863985"/>
                </a:moveTo>
                <a:cubicBezTo>
                  <a:pt x="1030803" y="1863985"/>
                  <a:pt x="1044916" y="1878098"/>
                  <a:pt x="1044916" y="1895507"/>
                </a:cubicBezTo>
                <a:cubicBezTo>
                  <a:pt x="1044916" y="1912917"/>
                  <a:pt x="1030803" y="1927029"/>
                  <a:pt x="1013394" y="1927029"/>
                </a:cubicBezTo>
                <a:cubicBezTo>
                  <a:pt x="995983" y="1927029"/>
                  <a:pt x="981871" y="1912917"/>
                  <a:pt x="981871" y="1895507"/>
                </a:cubicBezTo>
                <a:cubicBezTo>
                  <a:pt x="981871" y="1878098"/>
                  <a:pt x="995983" y="1863985"/>
                  <a:pt x="1013394" y="1863985"/>
                </a:cubicBezTo>
                <a:close/>
                <a:moveTo>
                  <a:pt x="896923" y="1863985"/>
                </a:moveTo>
                <a:cubicBezTo>
                  <a:pt x="914334" y="1863985"/>
                  <a:pt x="928446" y="1878098"/>
                  <a:pt x="928446" y="1895507"/>
                </a:cubicBezTo>
                <a:cubicBezTo>
                  <a:pt x="928446" y="1912917"/>
                  <a:pt x="914334" y="1927029"/>
                  <a:pt x="896923" y="1927029"/>
                </a:cubicBezTo>
                <a:cubicBezTo>
                  <a:pt x="879514" y="1927029"/>
                  <a:pt x="865400" y="1912917"/>
                  <a:pt x="865400" y="1895507"/>
                </a:cubicBezTo>
                <a:cubicBezTo>
                  <a:pt x="865400" y="1878098"/>
                  <a:pt x="879514" y="1863985"/>
                  <a:pt x="896923" y="1863985"/>
                </a:cubicBezTo>
                <a:close/>
                <a:moveTo>
                  <a:pt x="778157" y="1863985"/>
                </a:moveTo>
                <a:cubicBezTo>
                  <a:pt x="795566" y="1863985"/>
                  <a:pt x="809680" y="1878098"/>
                  <a:pt x="809680" y="1895507"/>
                </a:cubicBezTo>
                <a:cubicBezTo>
                  <a:pt x="809680" y="1912917"/>
                  <a:pt x="795566" y="1927029"/>
                  <a:pt x="778157" y="1927029"/>
                </a:cubicBezTo>
                <a:cubicBezTo>
                  <a:pt x="760747" y="1927029"/>
                  <a:pt x="746634" y="1912917"/>
                  <a:pt x="746634" y="1895507"/>
                </a:cubicBezTo>
                <a:cubicBezTo>
                  <a:pt x="746634" y="1878098"/>
                  <a:pt x="760747" y="1863985"/>
                  <a:pt x="778157" y="1863985"/>
                </a:cubicBezTo>
                <a:close/>
                <a:moveTo>
                  <a:pt x="645773" y="1863985"/>
                </a:moveTo>
                <a:cubicBezTo>
                  <a:pt x="663183" y="1863985"/>
                  <a:pt x="677296" y="1878098"/>
                  <a:pt x="677296" y="1895507"/>
                </a:cubicBezTo>
                <a:cubicBezTo>
                  <a:pt x="677296" y="1912917"/>
                  <a:pt x="663183" y="1927029"/>
                  <a:pt x="645773" y="1927029"/>
                </a:cubicBezTo>
                <a:cubicBezTo>
                  <a:pt x="628364" y="1927029"/>
                  <a:pt x="614250" y="1912917"/>
                  <a:pt x="614250" y="1895507"/>
                </a:cubicBezTo>
                <a:cubicBezTo>
                  <a:pt x="614250" y="1878098"/>
                  <a:pt x="628364" y="1863985"/>
                  <a:pt x="645773" y="1863985"/>
                </a:cubicBezTo>
                <a:close/>
                <a:moveTo>
                  <a:pt x="527007" y="1863985"/>
                </a:moveTo>
                <a:cubicBezTo>
                  <a:pt x="544416" y="1863985"/>
                  <a:pt x="558529" y="1878098"/>
                  <a:pt x="558529" y="1895507"/>
                </a:cubicBezTo>
                <a:cubicBezTo>
                  <a:pt x="558529" y="1912917"/>
                  <a:pt x="544416" y="1927029"/>
                  <a:pt x="527007" y="1927029"/>
                </a:cubicBezTo>
                <a:cubicBezTo>
                  <a:pt x="509596" y="1927029"/>
                  <a:pt x="495484" y="1912917"/>
                  <a:pt x="495484" y="1895507"/>
                </a:cubicBezTo>
                <a:cubicBezTo>
                  <a:pt x="495484" y="1878098"/>
                  <a:pt x="509596" y="1863985"/>
                  <a:pt x="527007" y="1863985"/>
                </a:cubicBezTo>
                <a:close/>
                <a:moveTo>
                  <a:pt x="401439" y="1863985"/>
                </a:moveTo>
                <a:cubicBezTo>
                  <a:pt x="418850" y="1863985"/>
                  <a:pt x="432962" y="1878098"/>
                  <a:pt x="432962" y="1895507"/>
                </a:cubicBezTo>
                <a:cubicBezTo>
                  <a:pt x="432962" y="1912917"/>
                  <a:pt x="418850" y="1927029"/>
                  <a:pt x="401439" y="1927029"/>
                </a:cubicBezTo>
                <a:cubicBezTo>
                  <a:pt x="384030" y="1927029"/>
                  <a:pt x="369917" y="1912917"/>
                  <a:pt x="369917" y="1895507"/>
                </a:cubicBezTo>
                <a:cubicBezTo>
                  <a:pt x="369917" y="1878098"/>
                  <a:pt x="384030" y="1863985"/>
                  <a:pt x="401439" y="1863985"/>
                </a:cubicBezTo>
                <a:close/>
                <a:moveTo>
                  <a:pt x="282673" y="1863985"/>
                </a:moveTo>
                <a:cubicBezTo>
                  <a:pt x="300082" y="1863985"/>
                  <a:pt x="314196" y="1878098"/>
                  <a:pt x="314196" y="1895507"/>
                </a:cubicBezTo>
                <a:cubicBezTo>
                  <a:pt x="314196" y="1912917"/>
                  <a:pt x="300082" y="1927029"/>
                  <a:pt x="282673" y="1927029"/>
                </a:cubicBezTo>
                <a:cubicBezTo>
                  <a:pt x="265263" y="1927029"/>
                  <a:pt x="251150" y="1912917"/>
                  <a:pt x="251150" y="1895507"/>
                </a:cubicBezTo>
                <a:cubicBezTo>
                  <a:pt x="251150" y="1878098"/>
                  <a:pt x="265263" y="1863985"/>
                  <a:pt x="282673" y="1863985"/>
                </a:cubicBezTo>
                <a:close/>
                <a:moveTo>
                  <a:pt x="150289" y="1863985"/>
                </a:moveTo>
                <a:cubicBezTo>
                  <a:pt x="167699" y="1863985"/>
                  <a:pt x="181812" y="1878098"/>
                  <a:pt x="181812" y="1895507"/>
                </a:cubicBezTo>
                <a:cubicBezTo>
                  <a:pt x="181812" y="1912917"/>
                  <a:pt x="167699" y="1927029"/>
                  <a:pt x="150289" y="1927029"/>
                </a:cubicBezTo>
                <a:cubicBezTo>
                  <a:pt x="132880" y="1927029"/>
                  <a:pt x="118766" y="1912917"/>
                  <a:pt x="118766" y="1895507"/>
                </a:cubicBezTo>
                <a:cubicBezTo>
                  <a:pt x="118766" y="1878098"/>
                  <a:pt x="132880" y="1863985"/>
                  <a:pt x="150289" y="1863985"/>
                </a:cubicBezTo>
                <a:close/>
                <a:moveTo>
                  <a:pt x="31523" y="1863985"/>
                </a:moveTo>
                <a:cubicBezTo>
                  <a:pt x="48932" y="1863985"/>
                  <a:pt x="63045" y="1878098"/>
                  <a:pt x="63045" y="1895507"/>
                </a:cubicBezTo>
                <a:cubicBezTo>
                  <a:pt x="63045" y="1912917"/>
                  <a:pt x="48932" y="1927029"/>
                  <a:pt x="31523" y="1927029"/>
                </a:cubicBezTo>
                <a:cubicBezTo>
                  <a:pt x="14112" y="1927029"/>
                  <a:pt x="0" y="1912917"/>
                  <a:pt x="0" y="1895507"/>
                </a:cubicBezTo>
                <a:cubicBezTo>
                  <a:pt x="0" y="1878098"/>
                  <a:pt x="14112" y="1863985"/>
                  <a:pt x="31523" y="1863985"/>
                </a:cubicBezTo>
                <a:close/>
                <a:moveTo>
                  <a:pt x="1878794" y="1746881"/>
                </a:moveTo>
                <a:cubicBezTo>
                  <a:pt x="1896205" y="1746881"/>
                  <a:pt x="1910317" y="1760993"/>
                  <a:pt x="1910317" y="1778403"/>
                </a:cubicBezTo>
                <a:cubicBezTo>
                  <a:pt x="1910317" y="1795812"/>
                  <a:pt x="1896205" y="1809925"/>
                  <a:pt x="1878794" y="1809925"/>
                </a:cubicBezTo>
                <a:cubicBezTo>
                  <a:pt x="1861385" y="1809925"/>
                  <a:pt x="1847272" y="1795812"/>
                  <a:pt x="1847272" y="1778403"/>
                </a:cubicBezTo>
                <a:cubicBezTo>
                  <a:pt x="1847272" y="1760993"/>
                  <a:pt x="1861385" y="1746881"/>
                  <a:pt x="1878794" y="1746881"/>
                </a:cubicBezTo>
                <a:close/>
                <a:moveTo>
                  <a:pt x="1760028" y="1746881"/>
                </a:moveTo>
                <a:cubicBezTo>
                  <a:pt x="1777437" y="1746881"/>
                  <a:pt x="1791551" y="1760993"/>
                  <a:pt x="1791551" y="1778403"/>
                </a:cubicBezTo>
                <a:cubicBezTo>
                  <a:pt x="1791551" y="1795812"/>
                  <a:pt x="1777437" y="1809925"/>
                  <a:pt x="1760028" y="1809925"/>
                </a:cubicBezTo>
                <a:cubicBezTo>
                  <a:pt x="1742618" y="1809925"/>
                  <a:pt x="1728505" y="1795812"/>
                  <a:pt x="1728505" y="1778403"/>
                </a:cubicBezTo>
                <a:cubicBezTo>
                  <a:pt x="1728505" y="1760993"/>
                  <a:pt x="1742618" y="1746881"/>
                  <a:pt x="1760028" y="1746881"/>
                </a:cubicBezTo>
                <a:close/>
                <a:moveTo>
                  <a:pt x="1627644" y="1746881"/>
                </a:moveTo>
                <a:cubicBezTo>
                  <a:pt x="1645054" y="1746881"/>
                  <a:pt x="1659167" y="1760993"/>
                  <a:pt x="1659167" y="1778403"/>
                </a:cubicBezTo>
                <a:cubicBezTo>
                  <a:pt x="1659167" y="1795812"/>
                  <a:pt x="1645054" y="1809925"/>
                  <a:pt x="1627644" y="1809925"/>
                </a:cubicBezTo>
                <a:cubicBezTo>
                  <a:pt x="1610235" y="1809925"/>
                  <a:pt x="1596121" y="1795812"/>
                  <a:pt x="1596121" y="1778403"/>
                </a:cubicBezTo>
                <a:cubicBezTo>
                  <a:pt x="1596121" y="1760993"/>
                  <a:pt x="1610235" y="1746881"/>
                  <a:pt x="1627644" y="1746881"/>
                </a:cubicBezTo>
                <a:close/>
                <a:moveTo>
                  <a:pt x="1508878" y="1746881"/>
                </a:moveTo>
                <a:cubicBezTo>
                  <a:pt x="1526287" y="1746881"/>
                  <a:pt x="1540400" y="1760993"/>
                  <a:pt x="1540400" y="1778403"/>
                </a:cubicBezTo>
                <a:cubicBezTo>
                  <a:pt x="1540400" y="1795812"/>
                  <a:pt x="1526287" y="1809925"/>
                  <a:pt x="1508878" y="1809925"/>
                </a:cubicBezTo>
                <a:cubicBezTo>
                  <a:pt x="1491467" y="1809925"/>
                  <a:pt x="1477355" y="1795812"/>
                  <a:pt x="1477355" y="1778403"/>
                </a:cubicBezTo>
                <a:cubicBezTo>
                  <a:pt x="1477355" y="1760993"/>
                  <a:pt x="1491467" y="1746881"/>
                  <a:pt x="1508878" y="1746881"/>
                </a:cubicBezTo>
                <a:close/>
                <a:moveTo>
                  <a:pt x="1383310" y="1746881"/>
                </a:moveTo>
                <a:cubicBezTo>
                  <a:pt x="1400721" y="1746881"/>
                  <a:pt x="1414833" y="1760993"/>
                  <a:pt x="1414833" y="1778403"/>
                </a:cubicBezTo>
                <a:cubicBezTo>
                  <a:pt x="1414833" y="1795812"/>
                  <a:pt x="1400721" y="1809925"/>
                  <a:pt x="1383310" y="1809925"/>
                </a:cubicBezTo>
                <a:cubicBezTo>
                  <a:pt x="1365901" y="1809925"/>
                  <a:pt x="1351788" y="1795812"/>
                  <a:pt x="1351788" y="1778403"/>
                </a:cubicBezTo>
                <a:cubicBezTo>
                  <a:pt x="1351788" y="1760993"/>
                  <a:pt x="1365901" y="1746881"/>
                  <a:pt x="1383310" y="1746881"/>
                </a:cubicBezTo>
                <a:close/>
                <a:moveTo>
                  <a:pt x="1264544" y="1746881"/>
                </a:moveTo>
                <a:cubicBezTo>
                  <a:pt x="1281953" y="1746881"/>
                  <a:pt x="1296067" y="1760993"/>
                  <a:pt x="1296067" y="1778403"/>
                </a:cubicBezTo>
                <a:cubicBezTo>
                  <a:pt x="1296067" y="1795812"/>
                  <a:pt x="1281953" y="1809925"/>
                  <a:pt x="1264544" y="1809925"/>
                </a:cubicBezTo>
                <a:cubicBezTo>
                  <a:pt x="1247134" y="1809925"/>
                  <a:pt x="1233021" y="1795812"/>
                  <a:pt x="1233021" y="1778403"/>
                </a:cubicBezTo>
                <a:cubicBezTo>
                  <a:pt x="1233021" y="1760993"/>
                  <a:pt x="1247134" y="1746881"/>
                  <a:pt x="1264544" y="1746881"/>
                </a:cubicBezTo>
                <a:close/>
                <a:moveTo>
                  <a:pt x="1132160" y="1746881"/>
                </a:moveTo>
                <a:cubicBezTo>
                  <a:pt x="1149570" y="1746881"/>
                  <a:pt x="1163683" y="1760993"/>
                  <a:pt x="1163683" y="1778403"/>
                </a:cubicBezTo>
                <a:cubicBezTo>
                  <a:pt x="1163683" y="1795812"/>
                  <a:pt x="1149570" y="1809925"/>
                  <a:pt x="1132160" y="1809925"/>
                </a:cubicBezTo>
                <a:cubicBezTo>
                  <a:pt x="1114751" y="1809925"/>
                  <a:pt x="1100637" y="1795812"/>
                  <a:pt x="1100637" y="1778403"/>
                </a:cubicBezTo>
                <a:cubicBezTo>
                  <a:pt x="1100637" y="1760993"/>
                  <a:pt x="1114751" y="1746881"/>
                  <a:pt x="1132160" y="1746881"/>
                </a:cubicBezTo>
                <a:close/>
                <a:moveTo>
                  <a:pt x="1013394" y="1746881"/>
                </a:moveTo>
                <a:cubicBezTo>
                  <a:pt x="1030803" y="1746881"/>
                  <a:pt x="1044916" y="1760993"/>
                  <a:pt x="1044916" y="1778403"/>
                </a:cubicBezTo>
                <a:cubicBezTo>
                  <a:pt x="1044916" y="1795812"/>
                  <a:pt x="1030803" y="1809925"/>
                  <a:pt x="1013394" y="1809925"/>
                </a:cubicBezTo>
                <a:cubicBezTo>
                  <a:pt x="995983" y="1809925"/>
                  <a:pt x="981871" y="1795812"/>
                  <a:pt x="981871" y="1778403"/>
                </a:cubicBezTo>
                <a:cubicBezTo>
                  <a:pt x="981871" y="1760993"/>
                  <a:pt x="995983" y="1746881"/>
                  <a:pt x="1013394" y="1746881"/>
                </a:cubicBezTo>
                <a:close/>
                <a:moveTo>
                  <a:pt x="896923" y="1746881"/>
                </a:moveTo>
                <a:cubicBezTo>
                  <a:pt x="914334" y="1746881"/>
                  <a:pt x="928446" y="1760993"/>
                  <a:pt x="928446" y="1778403"/>
                </a:cubicBezTo>
                <a:cubicBezTo>
                  <a:pt x="928446" y="1795812"/>
                  <a:pt x="914334" y="1809925"/>
                  <a:pt x="896923" y="1809925"/>
                </a:cubicBezTo>
                <a:cubicBezTo>
                  <a:pt x="879514" y="1809925"/>
                  <a:pt x="865400" y="1795812"/>
                  <a:pt x="865400" y="1778403"/>
                </a:cubicBezTo>
                <a:cubicBezTo>
                  <a:pt x="865400" y="1760993"/>
                  <a:pt x="879514" y="1746881"/>
                  <a:pt x="896923" y="1746881"/>
                </a:cubicBezTo>
                <a:close/>
                <a:moveTo>
                  <a:pt x="778157" y="1746881"/>
                </a:moveTo>
                <a:cubicBezTo>
                  <a:pt x="795566" y="1746881"/>
                  <a:pt x="809680" y="1760993"/>
                  <a:pt x="809680" y="1778403"/>
                </a:cubicBezTo>
                <a:cubicBezTo>
                  <a:pt x="809680" y="1795812"/>
                  <a:pt x="795566" y="1809925"/>
                  <a:pt x="778157" y="1809925"/>
                </a:cubicBezTo>
                <a:cubicBezTo>
                  <a:pt x="760747" y="1809925"/>
                  <a:pt x="746634" y="1795812"/>
                  <a:pt x="746634" y="1778403"/>
                </a:cubicBezTo>
                <a:cubicBezTo>
                  <a:pt x="746634" y="1760993"/>
                  <a:pt x="760747" y="1746881"/>
                  <a:pt x="778157" y="1746881"/>
                </a:cubicBezTo>
                <a:close/>
                <a:moveTo>
                  <a:pt x="645773" y="1746881"/>
                </a:moveTo>
                <a:cubicBezTo>
                  <a:pt x="663183" y="1746881"/>
                  <a:pt x="677296" y="1760993"/>
                  <a:pt x="677296" y="1778403"/>
                </a:cubicBezTo>
                <a:cubicBezTo>
                  <a:pt x="677296" y="1795812"/>
                  <a:pt x="663183" y="1809925"/>
                  <a:pt x="645773" y="1809925"/>
                </a:cubicBezTo>
                <a:cubicBezTo>
                  <a:pt x="628364" y="1809925"/>
                  <a:pt x="614250" y="1795812"/>
                  <a:pt x="614250" y="1778403"/>
                </a:cubicBezTo>
                <a:cubicBezTo>
                  <a:pt x="614250" y="1760993"/>
                  <a:pt x="628364" y="1746881"/>
                  <a:pt x="645773" y="1746881"/>
                </a:cubicBezTo>
                <a:close/>
                <a:moveTo>
                  <a:pt x="527007" y="1746881"/>
                </a:moveTo>
                <a:cubicBezTo>
                  <a:pt x="544416" y="1746881"/>
                  <a:pt x="558529" y="1760993"/>
                  <a:pt x="558529" y="1778403"/>
                </a:cubicBezTo>
                <a:cubicBezTo>
                  <a:pt x="558529" y="1795812"/>
                  <a:pt x="544416" y="1809925"/>
                  <a:pt x="527007" y="1809925"/>
                </a:cubicBezTo>
                <a:cubicBezTo>
                  <a:pt x="509596" y="1809925"/>
                  <a:pt x="495484" y="1795812"/>
                  <a:pt x="495484" y="1778403"/>
                </a:cubicBezTo>
                <a:cubicBezTo>
                  <a:pt x="495484" y="1760993"/>
                  <a:pt x="509596" y="1746881"/>
                  <a:pt x="527007" y="1746881"/>
                </a:cubicBezTo>
                <a:close/>
                <a:moveTo>
                  <a:pt x="401439" y="1746881"/>
                </a:moveTo>
                <a:cubicBezTo>
                  <a:pt x="418850" y="1746881"/>
                  <a:pt x="432962" y="1760993"/>
                  <a:pt x="432962" y="1778403"/>
                </a:cubicBezTo>
                <a:cubicBezTo>
                  <a:pt x="432962" y="1795812"/>
                  <a:pt x="418850" y="1809925"/>
                  <a:pt x="401439" y="1809925"/>
                </a:cubicBezTo>
                <a:cubicBezTo>
                  <a:pt x="384030" y="1809925"/>
                  <a:pt x="369917" y="1795812"/>
                  <a:pt x="369917" y="1778403"/>
                </a:cubicBezTo>
                <a:cubicBezTo>
                  <a:pt x="369917" y="1760993"/>
                  <a:pt x="384030" y="1746881"/>
                  <a:pt x="401439" y="1746881"/>
                </a:cubicBezTo>
                <a:close/>
                <a:moveTo>
                  <a:pt x="282673" y="1746881"/>
                </a:moveTo>
                <a:cubicBezTo>
                  <a:pt x="300082" y="1746881"/>
                  <a:pt x="314196" y="1760993"/>
                  <a:pt x="314196" y="1778403"/>
                </a:cubicBezTo>
                <a:cubicBezTo>
                  <a:pt x="314196" y="1795812"/>
                  <a:pt x="300082" y="1809925"/>
                  <a:pt x="282673" y="1809925"/>
                </a:cubicBezTo>
                <a:cubicBezTo>
                  <a:pt x="265263" y="1809925"/>
                  <a:pt x="251150" y="1795812"/>
                  <a:pt x="251150" y="1778403"/>
                </a:cubicBezTo>
                <a:cubicBezTo>
                  <a:pt x="251150" y="1760993"/>
                  <a:pt x="265263" y="1746881"/>
                  <a:pt x="282673" y="1746881"/>
                </a:cubicBezTo>
                <a:close/>
                <a:moveTo>
                  <a:pt x="150289" y="1746881"/>
                </a:moveTo>
                <a:cubicBezTo>
                  <a:pt x="167699" y="1746881"/>
                  <a:pt x="181812" y="1760993"/>
                  <a:pt x="181812" y="1778403"/>
                </a:cubicBezTo>
                <a:cubicBezTo>
                  <a:pt x="181812" y="1795812"/>
                  <a:pt x="167699" y="1809925"/>
                  <a:pt x="150289" y="1809925"/>
                </a:cubicBezTo>
                <a:cubicBezTo>
                  <a:pt x="132880" y="1809925"/>
                  <a:pt x="118766" y="1795812"/>
                  <a:pt x="118766" y="1778403"/>
                </a:cubicBezTo>
                <a:cubicBezTo>
                  <a:pt x="118766" y="1760993"/>
                  <a:pt x="132880" y="1746881"/>
                  <a:pt x="150289" y="1746881"/>
                </a:cubicBezTo>
                <a:close/>
                <a:moveTo>
                  <a:pt x="31523" y="1746881"/>
                </a:moveTo>
                <a:cubicBezTo>
                  <a:pt x="48932" y="1746881"/>
                  <a:pt x="63045" y="1760993"/>
                  <a:pt x="63045" y="1778403"/>
                </a:cubicBezTo>
                <a:cubicBezTo>
                  <a:pt x="63045" y="1795812"/>
                  <a:pt x="48932" y="1809925"/>
                  <a:pt x="31523" y="1809925"/>
                </a:cubicBezTo>
                <a:cubicBezTo>
                  <a:pt x="14112" y="1809925"/>
                  <a:pt x="0" y="1795812"/>
                  <a:pt x="0" y="1778403"/>
                </a:cubicBezTo>
                <a:cubicBezTo>
                  <a:pt x="0" y="1760993"/>
                  <a:pt x="14112" y="1746881"/>
                  <a:pt x="31523" y="1746881"/>
                </a:cubicBezTo>
                <a:close/>
                <a:moveTo>
                  <a:pt x="1878794" y="1629776"/>
                </a:moveTo>
                <a:cubicBezTo>
                  <a:pt x="1896205" y="1629776"/>
                  <a:pt x="1910317" y="1643889"/>
                  <a:pt x="1910317" y="1661299"/>
                </a:cubicBezTo>
                <a:cubicBezTo>
                  <a:pt x="1910317" y="1678708"/>
                  <a:pt x="1896205" y="1692821"/>
                  <a:pt x="1878794" y="1692821"/>
                </a:cubicBezTo>
                <a:cubicBezTo>
                  <a:pt x="1861385" y="1692821"/>
                  <a:pt x="1847272" y="1678708"/>
                  <a:pt x="1847272" y="1661299"/>
                </a:cubicBezTo>
                <a:cubicBezTo>
                  <a:pt x="1847272" y="1643889"/>
                  <a:pt x="1861385" y="1629776"/>
                  <a:pt x="1878794" y="1629776"/>
                </a:cubicBezTo>
                <a:close/>
                <a:moveTo>
                  <a:pt x="1760028" y="1629776"/>
                </a:moveTo>
                <a:cubicBezTo>
                  <a:pt x="1777437" y="1629776"/>
                  <a:pt x="1791551" y="1643889"/>
                  <a:pt x="1791551" y="1661299"/>
                </a:cubicBezTo>
                <a:cubicBezTo>
                  <a:pt x="1791551" y="1678708"/>
                  <a:pt x="1777437" y="1692821"/>
                  <a:pt x="1760028" y="1692821"/>
                </a:cubicBezTo>
                <a:cubicBezTo>
                  <a:pt x="1742618" y="1692821"/>
                  <a:pt x="1728505" y="1678708"/>
                  <a:pt x="1728505" y="1661299"/>
                </a:cubicBezTo>
                <a:cubicBezTo>
                  <a:pt x="1728505" y="1643889"/>
                  <a:pt x="1742618" y="1629776"/>
                  <a:pt x="1760028" y="1629776"/>
                </a:cubicBezTo>
                <a:close/>
                <a:moveTo>
                  <a:pt x="1627644" y="1629776"/>
                </a:moveTo>
                <a:cubicBezTo>
                  <a:pt x="1645054" y="1629776"/>
                  <a:pt x="1659167" y="1643889"/>
                  <a:pt x="1659167" y="1661299"/>
                </a:cubicBezTo>
                <a:cubicBezTo>
                  <a:pt x="1659167" y="1678708"/>
                  <a:pt x="1645054" y="1692821"/>
                  <a:pt x="1627644" y="1692821"/>
                </a:cubicBezTo>
                <a:cubicBezTo>
                  <a:pt x="1610235" y="1692821"/>
                  <a:pt x="1596121" y="1678708"/>
                  <a:pt x="1596121" y="1661299"/>
                </a:cubicBezTo>
                <a:cubicBezTo>
                  <a:pt x="1596121" y="1643889"/>
                  <a:pt x="1610235" y="1629776"/>
                  <a:pt x="1627644" y="1629776"/>
                </a:cubicBezTo>
                <a:close/>
                <a:moveTo>
                  <a:pt x="1508878" y="1629776"/>
                </a:moveTo>
                <a:cubicBezTo>
                  <a:pt x="1526287" y="1629776"/>
                  <a:pt x="1540400" y="1643889"/>
                  <a:pt x="1540400" y="1661299"/>
                </a:cubicBezTo>
                <a:cubicBezTo>
                  <a:pt x="1540400" y="1678708"/>
                  <a:pt x="1526287" y="1692821"/>
                  <a:pt x="1508878" y="1692821"/>
                </a:cubicBezTo>
                <a:cubicBezTo>
                  <a:pt x="1491467" y="1692821"/>
                  <a:pt x="1477355" y="1678708"/>
                  <a:pt x="1477355" y="1661299"/>
                </a:cubicBezTo>
                <a:cubicBezTo>
                  <a:pt x="1477355" y="1643889"/>
                  <a:pt x="1491467" y="1629776"/>
                  <a:pt x="1508878" y="1629776"/>
                </a:cubicBezTo>
                <a:close/>
                <a:moveTo>
                  <a:pt x="1383310" y="1629776"/>
                </a:moveTo>
                <a:cubicBezTo>
                  <a:pt x="1400721" y="1629776"/>
                  <a:pt x="1414833" y="1643889"/>
                  <a:pt x="1414833" y="1661299"/>
                </a:cubicBezTo>
                <a:cubicBezTo>
                  <a:pt x="1414833" y="1678708"/>
                  <a:pt x="1400721" y="1692821"/>
                  <a:pt x="1383310" y="1692821"/>
                </a:cubicBezTo>
                <a:cubicBezTo>
                  <a:pt x="1365901" y="1692821"/>
                  <a:pt x="1351788" y="1678708"/>
                  <a:pt x="1351788" y="1661299"/>
                </a:cubicBezTo>
                <a:cubicBezTo>
                  <a:pt x="1351788" y="1643889"/>
                  <a:pt x="1365901" y="1629776"/>
                  <a:pt x="1383310" y="1629776"/>
                </a:cubicBezTo>
                <a:close/>
                <a:moveTo>
                  <a:pt x="1264544" y="1629776"/>
                </a:moveTo>
                <a:cubicBezTo>
                  <a:pt x="1281953" y="1629776"/>
                  <a:pt x="1296067" y="1643889"/>
                  <a:pt x="1296067" y="1661299"/>
                </a:cubicBezTo>
                <a:cubicBezTo>
                  <a:pt x="1296067" y="1678708"/>
                  <a:pt x="1281953" y="1692821"/>
                  <a:pt x="1264544" y="1692821"/>
                </a:cubicBezTo>
                <a:cubicBezTo>
                  <a:pt x="1247134" y="1692821"/>
                  <a:pt x="1233021" y="1678708"/>
                  <a:pt x="1233021" y="1661299"/>
                </a:cubicBezTo>
                <a:cubicBezTo>
                  <a:pt x="1233021" y="1643889"/>
                  <a:pt x="1247134" y="1629776"/>
                  <a:pt x="1264544" y="1629776"/>
                </a:cubicBezTo>
                <a:close/>
                <a:moveTo>
                  <a:pt x="1132160" y="1629776"/>
                </a:moveTo>
                <a:cubicBezTo>
                  <a:pt x="1149570" y="1629776"/>
                  <a:pt x="1163683" y="1643889"/>
                  <a:pt x="1163683" y="1661299"/>
                </a:cubicBezTo>
                <a:cubicBezTo>
                  <a:pt x="1163683" y="1678708"/>
                  <a:pt x="1149570" y="1692821"/>
                  <a:pt x="1132160" y="1692821"/>
                </a:cubicBezTo>
                <a:cubicBezTo>
                  <a:pt x="1114751" y="1692821"/>
                  <a:pt x="1100637" y="1678708"/>
                  <a:pt x="1100637" y="1661299"/>
                </a:cubicBezTo>
                <a:cubicBezTo>
                  <a:pt x="1100637" y="1643889"/>
                  <a:pt x="1114751" y="1629776"/>
                  <a:pt x="1132160" y="1629776"/>
                </a:cubicBezTo>
                <a:close/>
                <a:moveTo>
                  <a:pt x="1013394" y="1629776"/>
                </a:moveTo>
                <a:cubicBezTo>
                  <a:pt x="1030803" y="1629776"/>
                  <a:pt x="1044916" y="1643889"/>
                  <a:pt x="1044916" y="1661299"/>
                </a:cubicBezTo>
                <a:cubicBezTo>
                  <a:pt x="1044916" y="1678708"/>
                  <a:pt x="1030803" y="1692821"/>
                  <a:pt x="1013394" y="1692821"/>
                </a:cubicBezTo>
                <a:cubicBezTo>
                  <a:pt x="995983" y="1692821"/>
                  <a:pt x="981871" y="1678708"/>
                  <a:pt x="981871" y="1661299"/>
                </a:cubicBezTo>
                <a:cubicBezTo>
                  <a:pt x="981871" y="1643889"/>
                  <a:pt x="995983" y="1629776"/>
                  <a:pt x="1013394" y="1629776"/>
                </a:cubicBezTo>
                <a:close/>
                <a:moveTo>
                  <a:pt x="896923" y="1629776"/>
                </a:moveTo>
                <a:cubicBezTo>
                  <a:pt x="914334" y="1629776"/>
                  <a:pt x="928446" y="1643889"/>
                  <a:pt x="928446" y="1661299"/>
                </a:cubicBezTo>
                <a:cubicBezTo>
                  <a:pt x="928446" y="1678708"/>
                  <a:pt x="914334" y="1692821"/>
                  <a:pt x="896923" y="1692821"/>
                </a:cubicBezTo>
                <a:cubicBezTo>
                  <a:pt x="879514" y="1692821"/>
                  <a:pt x="865400" y="1678708"/>
                  <a:pt x="865400" y="1661299"/>
                </a:cubicBezTo>
                <a:cubicBezTo>
                  <a:pt x="865400" y="1643889"/>
                  <a:pt x="879514" y="1629776"/>
                  <a:pt x="896923" y="1629776"/>
                </a:cubicBezTo>
                <a:close/>
                <a:moveTo>
                  <a:pt x="778157" y="1629776"/>
                </a:moveTo>
                <a:cubicBezTo>
                  <a:pt x="795566" y="1629776"/>
                  <a:pt x="809680" y="1643889"/>
                  <a:pt x="809680" y="1661299"/>
                </a:cubicBezTo>
                <a:cubicBezTo>
                  <a:pt x="809680" y="1678708"/>
                  <a:pt x="795566" y="1692821"/>
                  <a:pt x="778157" y="1692821"/>
                </a:cubicBezTo>
                <a:cubicBezTo>
                  <a:pt x="760747" y="1692821"/>
                  <a:pt x="746634" y="1678708"/>
                  <a:pt x="746634" y="1661299"/>
                </a:cubicBezTo>
                <a:cubicBezTo>
                  <a:pt x="746634" y="1643889"/>
                  <a:pt x="760747" y="1629776"/>
                  <a:pt x="778157" y="1629776"/>
                </a:cubicBezTo>
                <a:close/>
                <a:moveTo>
                  <a:pt x="645773" y="1629776"/>
                </a:moveTo>
                <a:cubicBezTo>
                  <a:pt x="663183" y="1629776"/>
                  <a:pt x="677296" y="1643889"/>
                  <a:pt x="677296" y="1661299"/>
                </a:cubicBezTo>
                <a:cubicBezTo>
                  <a:pt x="677296" y="1678708"/>
                  <a:pt x="663183" y="1692821"/>
                  <a:pt x="645773" y="1692821"/>
                </a:cubicBezTo>
                <a:cubicBezTo>
                  <a:pt x="628364" y="1692821"/>
                  <a:pt x="614250" y="1678708"/>
                  <a:pt x="614250" y="1661299"/>
                </a:cubicBezTo>
                <a:cubicBezTo>
                  <a:pt x="614250" y="1643889"/>
                  <a:pt x="628364" y="1629776"/>
                  <a:pt x="645773" y="1629776"/>
                </a:cubicBezTo>
                <a:close/>
                <a:moveTo>
                  <a:pt x="527007" y="1629776"/>
                </a:moveTo>
                <a:cubicBezTo>
                  <a:pt x="544416" y="1629776"/>
                  <a:pt x="558529" y="1643889"/>
                  <a:pt x="558529" y="1661299"/>
                </a:cubicBezTo>
                <a:cubicBezTo>
                  <a:pt x="558529" y="1678708"/>
                  <a:pt x="544416" y="1692821"/>
                  <a:pt x="527007" y="1692821"/>
                </a:cubicBezTo>
                <a:cubicBezTo>
                  <a:pt x="509596" y="1692821"/>
                  <a:pt x="495484" y="1678708"/>
                  <a:pt x="495484" y="1661299"/>
                </a:cubicBezTo>
                <a:cubicBezTo>
                  <a:pt x="495484" y="1643889"/>
                  <a:pt x="509596" y="1629776"/>
                  <a:pt x="527007" y="1629776"/>
                </a:cubicBezTo>
                <a:close/>
                <a:moveTo>
                  <a:pt x="401439" y="1629776"/>
                </a:moveTo>
                <a:cubicBezTo>
                  <a:pt x="418850" y="1629776"/>
                  <a:pt x="432962" y="1643889"/>
                  <a:pt x="432962" y="1661299"/>
                </a:cubicBezTo>
                <a:cubicBezTo>
                  <a:pt x="432962" y="1678708"/>
                  <a:pt x="418850" y="1692821"/>
                  <a:pt x="401439" y="1692821"/>
                </a:cubicBezTo>
                <a:cubicBezTo>
                  <a:pt x="384030" y="1692821"/>
                  <a:pt x="369917" y="1678708"/>
                  <a:pt x="369917" y="1661299"/>
                </a:cubicBezTo>
                <a:cubicBezTo>
                  <a:pt x="369917" y="1643889"/>
                  <a:pt x="384030" y="1629776"/>
                  <a:pt x="401439" y="1629776"/>
                </a:cubicBezTo>
                <a:close/>
                <a:moveTo>
                  <a:pt x="282673" y="1629776"/>
                </a:moveTo>
                <a:cubicBezTo>
                  <a:pt x="300082" y="1629776"/>
                  <a:pt x="314196" y="1643889"/>
                  <a:pt x="314196" y="1661299"/>
                </a:cubicBezTo>
                <a:cubicBezTo>
                  <a:pt x="314196" y="1678708"/>
                  <a:pt x="300082" y="1692821"/>
                  <a:pt x="282673" y="1692821"/>
                </a:cubicBezTo>
                <a:cubicBezTo>
                  <a:pt x="265263" y="1692821"/>
                  <a:pt x="251150" y="1678708"/>
                  <a:pt x="251150" y="1661299"/>
                </a:cubicBezTo>
                <a:cubicBezTo>
                  <a:pt x="251150" y="1643889"/>
                  <a:pt x="265263" y="1629776"/>
                  <a:pt x="282673" y="1629776"/>
                </a:cubicBezTo>
                <a:close/>
                <a:moveTo>
                  <a:pt x="150289" y="1629776"/>
                </a:moveTo>
                <a:cubicBezTo>
                  <a:pt x="167699" y="1629776"/>
                  <a:pt x="181812" y="1643889"/>
                  <a:pt x="181812" y="1661299"/>
                </a:cubicBezTo>
                <a:cubicBezTo>
                  <a:pt x="181812" y="1678708"/>
                  <a:pt x="167699" y="1692821"/>
                  <a:pt x="150289" y="1692821"/>
                </a:cubicBezTo>
                <a:cubicBezTo>
                  <a:pt x="132880" y="1692821"/>
                  <a:pt x="118766" y="1678708"/>
                  <a:pt x="118766" y="1661299"/>
                </a:cubicBezTo>
                <a:cubicBezTo>
                  <a:pt x="118766" y="1643889"/>
                  <a:pt x="132880" y="1629776"/>
                  <a:pt x="150289" y="1629776"/>
                </a:cubicBezTo>
                <a:close/>
                <a:moveTo>
                  <a:pt x="31523" y="1629776"/>
                </a:moveTo>
                <a:cubicBezTo>
                  <a:pt x="48932" y="1629776"/>
                  <a:pt x="63045" y="1643889"/>
                  <a:pt x="63045" y="1661299"/>
                </a:cubicBezTo>
                <a:cubicBezTo>
                  <a:pt x="63045" y="1678708"/>
                  <a:pt x="48932" y="1692821"/>
                  <a:pt x="31523" y="1692821"/>
                </a:cubicBezTo>
                <a:cubicBezTo>
                  <a:pt x="14112" y="1692821"/>
                  <a:pt x="0" y="1678708"/>
                  <a:pt x="0" y="1661299"/>
                </a:cubicBezTo>
                <a:cubicBezTo>
                  <a:pt x="0" y="1643889"/>
                  <a:pt x="14112" y="1629776"/>
                  <a:pt x="31523" y="1629776"/>
                </a:cubicBezTo>
                <a:close/>
                <a:moveTo>
                  <a:pt x="1878794" y="1512671"/>
                </a:moveTo>
                <a:cubicBezTo>
                  <a:pt x="1896205" y="1512671"/>
                  <a:pt x="1910317" y="1526785"/>
                  <a:pt x="1910317" y="1544194"/>
                </a:cubicBezTo>
                <a:cubicBezTo>
                  <a:pt x="1910317" y="1561603"/>
                  <a:pt x="1896205" y="1575717"/>
                  <a:pt x="1878794" y="1575717"/>
                </a:cubicBezTo>
                <a:cubicBezTo>
                  <a:pt x="1861385" y="1575717"/>
                  <a:pt x="1847272" y="1561603"/>
                  <a:pt x="1847272" y="1544194"/>
                </a:cubicBezTo>
                <a:cubicBezTo>
                  <a:pt x="1847272" y="1526785"/>
                  <a:pt x="1861385" y="1512671"/>
                  <a:pt x="1878794" y="1512671"/>
                </a:cubicBezTo>
                <a:close/>
                <a:moveTo>
                  <a:pt x="1760028" y="1512671"/>
                </a:moveTo>
                <a:cubicBezTo>
                  <a:pt x="1777437" y="1512671"/>
                  <a:pt x="1791551" y="1526785"/>
                  <a:pt x="1791551" y="1544194"/>
                </a:cubicBezTo>
                <a:cubicBezTo>
                  <a:pt x="1791551" y="1561603"/>
                  <a:pt x="1777437" y="1575717"/>
                  <a:pt x="1760028" y="1575717"/>
                </a:cubicBezTo>
                <a:cubicBezTo>
                  <a:pt x="1742618" y="1575717"/>
                  <a:pt x="1728505" y="1561603"/>
                  <a:pt x="1728505" y="1544194"/>
                </a:cubicBezTo>
                <a:cubicBezTo>
                  <a:pt x="1728505" y="1526785"/>
                  <a:pt x="1742618" y="1512671"/>
                  <a:pt x="1760028" y="1512671"/>
                </a:cubicBezTo>
                <a:close/>
                <a:moveTo>
                  <a:pt x="1627644" y="1512671"/>
                </a:moveTo>
                <a:cubicBezTo>
                  <a:pt x="1645054" y="1512671"/>
                  <a:pt x="1659167" y="1526785"/>
                  <a:pt x="1659167" y="1544194"/>
                </a:cubicBezTo>
                <a:cubicBezTo>
                  <a:pt x="1659167" y="1561603"/>
                  <a:pt x="1645054" y="1575717"/>
                  <a:pt x="1627644" y="1575717"/>
                </a:cubicBezTo>
                <a:cubicBezTo>
                  <a:pt x="1610235" y="1575717"/>
                  <a:pt x="1596121" y="1561603"/>
                  <a:pt x="1596121" y="1544194"/>
                </a:cubicBezTo>
                <a:cubicBezTo>
                  <a:pt x="1596121" y="1526785"/>
                  <a:pt x="1610235" y="1512671"/>
                  <a:pt x="1627644" y="1512671"/>
                </a:cubicBezTo>
                <a:close/>
                <a:moveTo>
                  <a:pt x="1508878" y="1512671"/>
                </a:moveTo>
                <a:cubicBezTo>
                  <a:pt x="1526287" y="1512671"/>
                  <a:pt x="1540400" y="1526785"/>
                  <a:pt x="1540400" y="1544194"/>
                </a:cubicBezTo>
                <a:cubicBezTo>
                  <a:pt x="1540400" y="1561603"/>
                  <a:pt x="1526287" y="1575717"/>
                  <a:pt x="1508878" y="1575717"/>
                </a:cubicBezTo>
                <a:cubicBezTo>
                  <a:pt x="1491467" y="1575717"/>
                  <a:pt x="1477355" y="1561603"/>
                  <a:pt x="1477355" y="1544194"/>
                </a:cubicBezTo>
                <a:cubicBezTo>
                  <a:pt x="1477355" y="1526785"/>
                  <a:pt x="1491467" y="1512671"/>
                  <a:pt x="1508878" y="1512671"/>
                </a:cubicBezTo>
                <a:close/>
                <a:moveTo>
                  <a:pt x="1383310" y="1512671"/>
                </a:moveTo>
                <a:cubicBezTo>
                  <a:pt x="1400721" y="1512671"/>
                  <a:pt x="1414833" y="1526785"/>
                  <a:pt x="1414833" y="1544194"/>
                </a:cubicBezTo>
                <a:cubicBezTo>
                  <a:pt x="1414833" y="1561603"/>
                  <a:pt x="1400721" y="1575717"/>
                  <a:pt x="1383310" y="1575717"/>
                </a:cubicBezTo>
                <a:cubicBezTo>
                  <a:pt x="1365901" y="1575717"/>
                  <a:pt x="1351788" y="1561603"/>
                  <a:pt x="1351788" y="1544194"/>
                </a:cubicBezTo>
                <a:cubicBezTo>
                  <a:pt x="1351788" y="1526785"/>
                  <a:pt x="1365901" y="1512671"/>
                  <a:pt x="1383310" y="1512671"/>
                </a:cubicBezTo>
                <a:close/>
                <a:moveTo>
                  <a:pt x="1264544" y="1512671"/>
                </a:moveTo>
                <a:cubicBezTo>
                  <a:pt x="1281953" y="1512671"/>
                  <a:pt x="1296067" y="1526785"/>
                  <a:pt x="1296067" y="1544194"/>
                </a:cubicBezTo>
                <a:cubicBezTo>
                  <a:pt x="1296067" y="1561603"/>
                  <a:pt x="1281953" y="1575717"/>
                  <a:pt x="1264544" y="1575717"/>
                </a:cubicBezTo>
                <a:cubicBezTo>
                  <a:pt x="1247134" y="1575717"/>
                  <a:pt x="1233021" y="1561603"/>
                  <a:pt x="1233021" y="1544194"/>
                </a:cubicBezTo>
                <a:cubicBezTo>
                  <a:pt x="1233021" y="1526785"/>
                  <a:pt x="1247134" y="1512671"/>
                  <a:pt x="1264544" y="1512671"/>
                </a:cubicBezTo>
                <a:close/>
                <a:moveTo>
                  <a:pt x="1132160" y="1512671"/>
                </a:moveTo>
                <a:cubicBezTo>
                  <a:pt x="1149570" y="1512671"/>
                  <a:pt x="1163683" y="1526785"/>
                  <a:pt x="1163683" y="1544194"/>
                </a:cubicBezTo>
                <a:cubicBezTo>
                  <a:pt x="1163683" y="1561603"/>
                  <a:pt x="1149570" y="1575717"/>
                  <a:pt x="1132160" y="1575717"/>
                </a:cubicBezTo>
                <a:cubicBezTo>
                  <a:pt x="1114751" y="1575717"/>
                  <a:pt x="1100637" y="1561603"/>
                  <a:pt x="1100637" y="1544194"/>
                </a:cubicBezTo>
                <a:cubicBezTo>
                  <a:pt x="1100637" y="1526785"/>
                  <a:pt x="1114751" y="1512671"/>
                  <a:pt x="1132160" y="1512671"/>
                </a:cubicBezTo>
                <a:close/>
                <a:moveTo>
                  <a:pt x="1013394" y="1512671"/>
                </a:moveTo>
                <a:cubicBezTo>
                  <a:pt x="1030803" y="1512671"/>
                  <a:pt x="1044916" y="1526785"/>
                  <a:pt x="1044916" y="1544194"/>
                </a:cubicBezTo>
                <a:cubicBezTo>
                  <a:pt x="1044916" y="1561603"/>
                  <a:pt x="1030803" y="1575717"/>
                  <a:pt x="1013394" y="1575717"/>
                </a:cubicBezTo>
                <a:cubicBezTo>
                  <a:pt x="995983" y="1575717"/>
                  <a:pt x="981871" y="1561603"/>
                  <a:pt x="981871" y="1544194"/>
                </a:cubicBezTo>
                <a:cubicBezTo>
                  <a:pt x="981871" y="1526785"/>
                  <a:pt x="995983" y="1512671"/>
                  <a:pt x="1013394" y="1512671"/>
                </a:cubicBezTo>
                <a:close/>
                <a:moveTo>
                  <a:pt x="896923" y="1512671"/>
                </a:moveTo>
                <a:cubicBezTo>
                  <a:pt x="914334" y="1512671"/>
                  <a:pt x="928446" y="1526785"/>
                  <a:pt x="928446" y="1544194"/>
                </a:cubicBezTo>
                <a:cubicBezTo>
                  <a:pt x="928446" y="1561603"/>
                  <a:pt x="914334" y="1575717"/>
                  <a:pt x="896923" y="1575717"/>
                </a:cubicBezTo>
                <a:cubicBezTo>
                  <a:pt x="879514" y="1575717"/>
                  <a:pt x="865400" y="1561603"/>
                  <a:pt x="865400" y="1544194"/>
                </a:cubicBezTo>
                <a:cubicBezTo>
                  <a:pt x="865400" y="1526785"/>
                  <a:pt x="879514" y="1512671"/>
                  <a:pt x="896923" y="1512671"/>
                </a:cubicBezTo>
                <a:close/>
                <a:moveTo>
                  <a:pt x="778157" y="1512671"/>
                </a:moveTo>
                <a:cubicBezTo>
                  <a:pt x="795566" y="1512671"/>
                  <a:pt x="809680" y="1526785"/>
                  <a:pt x="809680" y="1544194"/>
                </a:cubicBezTo>
                <a:cubicBezTo>
                  <a:pt x="809680" y="1561603"/>
                  <a:pt x="795566" y="1575717"/>
                  <a:pt x="778157" y="1575717"/>
                </a:cubicBezTo>
                <a:cubicBezTo>
                  <a:pt x="760747" y="1575717"/>
                  <a:pt x="746634" y="1561603"/>
                  <a:pt x="746634" y="1544194"/>
                </a:cubicBezTo>
                <a:cubicBezTo>
                  <a:pt x="746634" y="1526785"/>
                  <a:pt x="760747" y="1512671"/>
                  <a:pt x="778157" y="1512671"/>
                </a:cubicBezTo>
                <a:close/>
                <a:moveTo>
                  <a:pt x="645773" y="1512671"/>
                </a:moveTo>
                <a:cubicBezTo>
                  <a:pt x="663183" y="1512671"/>
                  <a:pt x="677296" y="1526785"/>
                  <a:pt x="677296" y="1544194"/>
                </a:cubicBezTo>
                <a:cubicBezTo>
                  <a:pt x="677296" y="1561603"/>
                  <a:pt x="663183" y="1575717"/>
                  <a:pt x="645773" y="1575717"/>
                </a:cubicBezTo>
                <a:cubicBezTo>
                  <a:pt x="628364" y="1575717"/>
                  <a:pt x="614250" y="1561603"/>
                  <a:pt x="614250" y="1544194"/>
                </a:cubicBezTo>
                <a:cubicBezTo>
                  <a:pt x="614250" y="1526785"/>
                  <a:pt x="628364" y="1512671"/>
                  <a:pt x="645773" y="1512671"/>
                </a:cubicBezTo>
                <a:close/>
                <a:moveTo>
                  <a:pt x="527007" y="1512671"/>
                </a:moveTo>
                <a:cubicBezTo>
                  <a:pt x="544416" y="1512671"/>
                  <a:pt x="558529" y="1526785"/>
                  <a:pt x="558529" y="1544194"/>
                </a:cubicBezTo>
                <a:cubicBezTo>
                  <a:pt x="558529" y="1561603"/>
                  <a:pt x="544416" y="1575717"/>
                  <a:pt x="527007" y="1575717"/>
                </a:cubicBezTo>
                <a:cubicBezTo>
                  <a:pt x="509596" y="1575717"/>
                  <a:pt x="495484" y="1561603"/>
                  <a:pt x="495484" y="1544194"/>
                </a:cubicBezTo>
                <a:cubicBezTo>
                  <a:pt x="495484" y="1526785"/>
                  <a:pt x="509596" y="1512671"/>
                  <a:pt x="527007" y="1512671"/>
                </a:cubicBezTo>
                <a:close/>
                <a:moveTo>
                  <a:pt x="401439" y="1512671"/>
                </a:moveTo>
                <a:cubicBezTo>
                  <a:pt x="418850" y="1512671"/>
                  <a:pt x="432962" y="1526785"/>
                  <a:pt x="432962" y="1544194"/>
                </a:cubicBezTo>
                <a:cubicBezTo>
                  <a:pt x="432962" y="1561603"/>
                  <a:pt x="418850" y="1575717"/>
                  <a:pt x="401439" y="1575717"/>
                </a:cubicBezTo>
                <a:cubicBezTo>
                  <a:pt x="384030" y="1575717"/>
                  <a:pt x="369917" y="1561603"/>
                  <a:pt x="369917" y="1544194"/>
                </a:cubicBezTo>
                <a:cubicBezTo>
                  <a:pt x="369917" y="1526785"/>
                  <a:pt x="384030" y="1512671"/>
                  <a:pt x="401439" y="1512671"/>
                </a:cubicBezTo>
                <a:close/>
                <a:moveTo>
                  <a:pt x="282673" y="1512671"/>
                </a:moveTo>
                <a:cubicBezTo>
                  <a:pt x="300082" y="1512671"/>
                  <a:pt x="314196" y="1526785"/>
                  <a:pt x="314196" y="1544194"/>
                </a:cubicBezTo>
                <a:cubicBezTo>
                  <a:pt x="314196" y="1561603"/>
                  <a:pt x="300082" y="1575717"/>
                  <a:pt x="282673" y="1575717"/>
                </a:cubicBezTo>
                <a:cubicBezTo>
                  <a:pt x="265263" y="1575717"/>
                  <a:pt x="251150" y="1561603"/>
                  <a:pt x="251150" y="1544194"/>
                </a:cubicBezTo>
                <a:cubicBezTo>
                  <a:pt x="251150" y="1526785"/>
                  <a:pt x="265263" y="1512671"/>
                  <a:pt x="282673" y="1512671"/>
                </a:cubicBezTo>
                <a:close/>
                <a:moveTo>
                  <a:pt x="150289" y="1512671"/>
                </a:moveTo>
                <a:cubicBezTo>
                  <a:pt x="167699" y="1512671"/>
                  <a:pt x="181812" y="1526785"/>
                  <a:pt x="181812" y="1544194"/>
                </a:cubicBezTo>
                <a:cubicBezTo>
                  <a:pt x="181812" y="1561603"/>
                  <a:pt x="167699" y="1575717"/>
                  <a:pt x="150289" y="1575717"/>
                </a:cubicBezTo>
                <a:cubicBezTo>
                  <a:pt x="132880" y="1575717"/>
                  <a:pt x="118766" y="1561603"/>
                  <a:pt x="118766" y="1544194"/>
                </a:cubicBezTo>
                <a:cubicBezTo>
                  <a:pt x="118766" y="1526785"/>
                  <a:pt x="132880" y="1512671"/>
                  <a:pt x="150289" y="1512671"/>
                </a:cubicBezTo>
                <a:close/>
                <a:moveTo>
                  <a:pt x="31523" y="1512671"/>
                </a:moveTo>
                <a:cubicBezTo>
                  <a:pt x="48932" y="1512671"/>
                  <a:pt x="63045" y="1526785"/>
                  <a:pt x="63045" y="1544194"/>
                </a:cubicBezTo>
                <a:cubicBezTo>
                  <a:pt x="63045" y="1561603"/>
                  <a:pt x="48932" y="1575717"/>
                  <a:pt x="31523" y="1575717"/>
                </a:cubicBezTo>
                <a:cubicBezTo>
                  <a:pt x="14112" y="1575717"/>
                  <a:pt x="0" y="1561603"/>
                  <a:pt x="0" y="1544194"/>
                </a:cubicBezTo>
                <a:cubicBezTo>
                  <a:pt x="0" y="1526785"/>
                  <a:pt x="14112" y="1512671"/>
                  <a:pt x="31523" y="1512671"/>
                </a:cubicBezTo>
                <a:close/>
                <a:moveTo>
                  <a:pt x="1878794" y="1395568"/>
                </a:moveTo>
                <a:cubicBezTo>
                  <a:pt x="1896205" y="1395568"/>
                  <a:pt x="1910317" y="1409681"/>
                  <a:pt x="1910317" y="1427089"/>
                </a:cubicBezTo>
                <a:cubicBezTo>
                  <a:pt x="1910317" y="1444500"/>
                  <a:pt x="1896205" y="1458612"/>
                  <a:pt x="1878794" y="1458612"/>
                </a:cubicBezTo>
                <a:cubicBezTo>
                  <a:pt x="1861385" y="1458612"/>
                  <a:pt x="1847272" y="1444500"/>
                  <a:pt x="1847272" y="1427089"/>
                </a:cubicBezTo>
                <a:cubicBezTo>
                  <a:pt x="1847272" y="1409681"/>
                  <a:pt x="1861385" y="1395568"/>
                  <a:pt x="1878794" y="1395568"/>
                </a:cubicBezTo>
                <a:close/>
                <a:moveTo>
                  <a:pt x="1760028" y="1395568"/>
                </a:moveTo>
                <a:cubicBezTo>
                  <a:pt x="1777437" y="1395568"/>
                  <a:pt x="1791551" y="1409681"/>
                  <a:pt x="1791551" y="1427089"/>
                </a:cubicBezTo>
                <a:cubicBezTo>
                  <a:pt x="1791551" y="1444500"/>
                  <a:pt x="1777437" y="1458612"/>
                  <a:pt x="1760028" y="1458612"/>
                </a:cubicBezTo>
                <a:cubicBezTo>
                  <a:pt x="1742618" y="1458612"/>
                  <a:pt x="1728505" y="1444500"/>
                  <a:pt x="1728505" y="1427089"/>
                </a:cubicBezTo>
                <a:cubicBezTo>
                  <a:pt x="1728505" y="1409681"/>
                  <a:pt x="1742618" y="1395568"/>
                  <a:pt x="1760028" y="1395568"/>
                </a:cubicBezTo>
                <a:close/>
                <a:moveTo>
                  <a:pt x="1627644" y="1395568"/>
                </a:moveTo>
                <a:cubicBezTo>
                  <a:pt x="1645054" y="1395568"/>
                  <a:pt x="1659167" y="1409681"/>
                  <a:pt x="1659167" y="1427089"/>
                </a:cubicBezTo>
                <a:cubicBezTo>
                  <a:pt x="1659167" y="1444500"/>
                  <a:pt x="1645054" y="1458612"/>
                  <a:pt x="1627644" y="1458612"/>
                </a:cubicBezTo>
                <a:cubicBezTo>
                  <a:pt x="1610235" y="1458612"/>
                  <a:pt x="1596121" y="1444500"/>
                  <a:pt x="1596121" y="1427089"/>
                </a:cubicBezTo>
                <a:cubicBezTo>
                  <a:pt x="1596121" y="1409681"/>
                  <a:pt x="1610235" y="1395568"/>
                  <a:pt x="1627644" y="1395568"/>
                </a:cubicBezTo>
                <a:close/>
                <a:moveTo>
                  <a:pt x="1508878" y="1395568"/>
                </a:moveTo>
                <a:cubicBezTo>
                  <a:pt x="1526287" y="1395568"/>
                  <a:pt x="1540400" y="1409681"/>
                  <a:pt x="1540400" y="1427089"/>
                </a:cubicBezTo>
                <a:cubicBezTo>
                  <a:pt x="1540400" y="1444500"/>
                  <a:pt x="1526287" y="1458612"/>
                  <a:pt x="1508878" y="1458612"/>
                </a:cubicBezTo>
                <a:cubicBezTo>
                  <a:pt x="1491467" y="1458612"/>
                  <a:pt x="1477355" y="1444500"/>
                  <a:pt x="1477355" y="1427089"/>
                </a:cubicBezTo>
                <a:cubicBezTo>
                  <a:pt x="1477355" y="1409681"/>
                  <a:pt x="1491467" y="1395568"/>
                  <a:pt x="1508878" y="1395568"/>
                </a:cubicBezTo>
                <a:close/>
                <a:moveTo>
                  <a:pt x="1383310" y="1395568"/>
                </a:moveTo>
                <a:cubicBezTo>
                  <a:pt x="1400721" y="1395568"/>
                  <a:pt x="1414833" y="1409681"/>
                  <a:pt x="1414833" y="1427089"/>
                </a:cubicBezTo>
                <a:cubicBezTo>
                  <a:pt x="1414833" y="1444500"/>
                  <a:pt x="1400721" y="1458612"/>
                  <a:pt x="1383310" y="1458612"/>
                </a:cubicBezTo>
                <a:cubicBezTo>
                  <a:pt x="1365901" y="1458612"/>
                  <a:pt x="1351788" y="1444500"/>
                  <a:pt x="1351788" y="1427089"/>
                </a:cubicBezTo>
                <a:cubicBezTo>
                  <a:pt x="1351788" y="1409681"/>
                  <a:pt x="1365901" y="1395568"/>
                  <a:pt x="1383310" y="1395568"/>
                </a:cubicBezTo>
                <a:close/>
                <a:moveTo>
                  <a:pt x="1264544" y="1395568"/>
                </a:moveTo>
                <a:cubicBezTo>
                  <a:pt x="1281953" y="1395568"/>
                  <a:pt x="1296067" y="1409681"/>
                  <a:pt x="1296067" y="1427089"/>
                </a:cubicBezTo>
                <a:cubicBezTo>
                  <a:pt x="1296067" y="1444500"/>
                  <a:pt x="1281953" y="1458612"/>
                  <a:pt x="1264544" y="1458612"/>
                </a:cubicBezTo>
                <a:cubicBezTo>
                  <a:pt x="1247134" y="1458612"/>
                  <a:pt x="1233021" y="1444500"/>
                  <a:pt x="1233021" y="1427089"/>
                </a:cubicBezTo>
                <a:cubicBezTo>
                  <a:pt x="1233021" y="1409681"/>
                  <a:pt x="1247134" y="1395568"/>
                  <a:pt x="1264544" y="1395568"/>
                </a:cubicBezTo>
                <a:close/>
                <a:moveTo>
                  <a:pt x="1132160" y="1395568"/>
                </a:moveTo>
                <a:cubicBezTo>
                  <a:pt x="1149570" y="1395568"/>
                  <a:pt x="1163683" y="1409681"/>
                  <a:pt x="1163683" y="1427089"/>
                </a:cubicBezTo>
                <a:cubicBezTo>
                  <a:pt x="1163683" y="1444500"/>
                  <a:pt x="1149570" y="1458612"/>
                  <a:pt x="1132160" y="1458612"/>
                </a:cubicBezTo>
                <a:cubicBezTo>
                  <a:pt x="1114751" y="1458612"/>
                  <a:pt x="1100637" y="1444500"/>
                  <a:pt x="1100637" y="1427089"/>
                </a:cubicBezTo>
                <a:cubicBezTo>
                  <a:pt x="1100637" y="1409681"/>
                  <a:pt x="1114751" y="1395568"/>
                  <a:pt x="1132160" y="1395568"/>
                </a:cubicBezTo>
                <a:close/>
                <a:moveTo>
                  <a:pt x="1013394" y="1395568"/>
                </a:moveTo>
                <a:cubicBezTo>
                  <a:pt x="1030803" y="1395568"/>
                  <a:pt x="1044916" y="1409681"/>
                  <a:pt x="1044916" y="1427089"/>
                </a:cubicBezTo>
                <a:cubicBezTo>
                  <a:pt x="1044916" y="1444500"/>
                  <a:pt x="1030803" y="1458612"/>
                  <a:pt x="1013394" y="1458612"/>
                </a:cubicBezTo>
                <a:cubicBezTo>
                  <a:pt x="995983" y="1458612"/>
                  <a:pt x="981871" y="1444500"/>
                  <a:pt x="981871" y="1427089"/>
                </a:cubicBezTo>
                <a:cubicBezTo>
                  <a:pt x="981871" y="1409681"/>
                  <a:pt x="995983" y="1395568"/>
                  <a:pt x="1013394" y="1395568"/>
                </a:cubicBezTo>
                <a:close/>
                <a:moveTo>
                  <a:pt x="896923" y="1395568"/>
                </a:moveTo>
                <a:cubicBezTo>
                  <a:pt x="914334" y="1395568"/>
                  <a:pt x="928446" y="1409681"/>
                  <a:pt x="928446" y="1427089"/>
                </a:cubicBezTo>
                <a:cubicBezTo>
                  <a:pt x="928446" y="1444500"/>
                  <a:pt x="914334" y="1458612"/>
                  <a:pt x="896923" y="1458612"/>
                </a:cubicBezTo>
                <a:cubicBezTo>
                  <a:pt x="879514" y="1458612"/>
                  <a:pt x="865400" y="1444500"/>
                  <a:pt x="865400" y="1427089"/>
                </a:cubicBezTo>
                <a:cubicBezTo>
                  <a:pt x="865400" y="1409681"/>
                  <a:pt x="879514" y="1395568"/>
                  <a:pt x="896923" y="1395568"/>
                </a:cubicBezTo>
                <a:close/>
                <a:moveTo>
                  <a:pt x="778157" y="1395568"/>
                </a:moveTo>
                <a:cubicBezTo>
                  <a:pt x="795566" y="1395568"/>
                  <a:pt x="809680" y="1409681"/>
                  <a:pt x="809680" y="1427089"/>
                </a:cubicBezTo>
                <a:cubicBezTo>
                  <a:pt x="809680" y="1444500"/>
                  <a:pt x="795566" y="1458612"/>
                  <a:pt x="778157" y="1458612"/>
                </a:cubicBezTo>
                <a:cubicBezTo>
                  <a:pt x="760747" y="1458612"/>
                  <a:pt x="746634" y="1444500"/>
                  <a:pt x="746634" y="1427089"/>
                </a:cubicBezTo>
                <a:cubicBezTo>
                  <a:pt x="746634" y="1409681"/>
                  <a:pt x="760747" y="1395568"/>
                  <a:pt x="778157" y="1395568"/>
                </a:cubicBezTo>
                <a:close/>
                <a:moveTo>
                  <a:pt x="645773" y="1395568"/>
                </a:moveTo>
                <a:cubicBezTo>
                  <a:pt x="663183" y="1395568"/>
                  <a:pt x="677296" y="1409681"/>
                  <a:pt x="677296" y="1427089"/>
                </a:cubicBezTo>
                <a:cubicBezTo>
                  <a:pt x="677296" y="1444500"/>
                  <a:pt x="663183" y="1458612"/>
                  <a:pt x="645773" y="1458612"/>
                </a:cubicBezTo>
                <a:cubicBezTo>
                  <a:pt x="628364" y="1458612"/>
                  <a:pt x="614250" y="1444500"/>
                  <a:pt x="614250" y="1427089"/>
                </a:cubicBezTo>
                <a:cubicBezTo>
                  <a:pt x="614250" y="1409681"/>
                  <a:pt x="628364" y="1395568"/>
                  <a:pt x="645773" y="1395568"/>
                </a:cubicBezTo>
                <a:close/>
                <a:moveTo>
                  <a:pt x="527007" y="1395568"/>
                </a:moveTo>
                <a:cubicBezTo>
                  <a:pt x="544416" y="1395568"/>
                  <a:pt x="558529" y="1409681"/>
                  <a:pt x="558529" y="1427089"/>
                </a:cubicBezTo>
                <a:cubicBezTo>
                  <a:pt x="558529" y="1444500"/>
                  <a:pt x="544416" y="1458612"/>
                  <a:pt x="527007" y="1458612"/>
                </a:cubicBezTo>
                <a:cubicBezTo>
                  <a:pt x="509596" y="1458612"/>
                  <a:pt x="495484" y="1444500"/>
                  <a:pt x="495484" y="1427089"/>
                </a:cubicBezTo>
                <a:cubicBezTo>
                  <a:pt x="495484" y="1409681"/>
                  <a:pt x="509596" y="1395568"/>
                  <a:pt x="527007" y="1395568"/>
                </a:cubicBezTo>
                <a:close/>
                <a:moveTo>
                  <a:pt x="401439" y="1395568"/>
                </a:moveTo>
                <a:cubicBezTo>
                  <a:pt x="418850" y="1395568"/>
                  <a:pt x="432962" y="1409681"/>
                  <a:pt x="432962" y="1427089"/>
                </a:cubicBezTo>
                <a:cubicBezTo>
                  <a:pt x="432962" y="1444500"/>
                  <a:pt x="418850" y="1458612"/>
                  <a:pt x="401439" y="1458612"/>
                </a:cubicBezTo>
                <a:cubicBezTo>
                  <a:pt x="384030" y="1458612"/>
                  <a:pt x="369917" y="1444500"/>
                  <a:pt x="369917" y="1427089"/>
                </a:cubicBezTo>
                <a:cubicBezTo>
                  <a:pt x="369917" y="1409681"/>
                  <a:pt x="384030" y="1395568"/>
                  <a:pt x="401439" y="1395568"/>
                </a:cubicBezTo>
                <a:close/>
                <a:moveTo>
                  <a:pt x="282673" y="1395568"/>
                </a:moveTo>
                <a:cubicBezTo>
                  <a:pt x="300082" y="1395568"/>
                  <a:pt x="314196" y="1409681"/>
                  <a:pt x="314196" y="1427089"/>
                </a:cubicBezTo>
                <a:cubicBezTo>
                  <a:pt x="314196" y="1444500"/>
                  <a:pt x="300082" y="1458612"/>
                  <a:pt x="282673" y="1458612"/>
                </a:cubicBezTo>
                <a:cubicBezTo>
                  <a:pt x="265263" y="1458612"/>
                  <a:pt x="251150" y="1444500"/>
                  <a:pt x="251150" y="1427089"/>
                </a:cubicBezTo>
                <a:cubicBezTo>
                  <a:pt x="251150" y="1409681"/>
                  <a:pt x="265263" y="1395568"/>
                  <a:pt x="282673" y="1395568"/>
                </a:cubicBezTo>
                <a:close/>
                <a:moveTo>
                  <a:pt x="150289" y="1395568"/>
                </a:moveTo>
                <a:cubicBezTo>
                  <a:pt x="167699" y="1395568"/>
                  <a:pt x="181812" y="1409681"/>
                  <a:pt x="181812" y="1427089"/>
                </a:cubicBezTo>
                <a:cubicBezTo>
                  <a:pt x="181812" y="1444500"/>
                  <a:pt x="167699" y="1458612"/>
                  <a:pt x="150289" y="1458612"/>
                </a:cubicBezTo>
                <a:cubicBezTo>
                  <a:pt x="132880" y="1458612"/>
                  <a:pt x="118766" y="1444500"/>
                  <a:pt x="118766" y="1427089"/>
                </a:cubicBezTo>
                <a:cubicBezTo>
                  <a:pt x="118766" y="1409681"/>
                  <a:pt x="132880" y="1395568"/>
                  <a:pt x="150289" y="1395568"/>
                </a:cubicBezTo>
                <a:close/>
                <a:moveTo>
                  <a:pt x="31523" y="1395568"/>
                </a:moveTo>
                <a:cubicBezTo>
                  <a:pt x="48932" y="1395568"/>
                  <a:pt x="63045" y="1409681"/>
                  <a:pt x="63045" y="1427089"/>
                </a:cubicBezTo>
                <a:cubicBezTo>
                  <a:pt x="63045" y="1444500"/>
                  <a:pt x="48932" y="1458612"/>
                  <a:pt x="31523" y="1458612"/>
                </a:cubicBezTo>
                <a:cubicBezTo>
                  <a:pt x="14112" y="1458612"/>
                  <a:pt x="0" y="1444500"/>
                  <a:pt x="0" y="1427089"/>
                </a:cubicBezTo>
                <a:cubicBezTo>
                  <a:pt x="0" y="1409681"/>
                  <a:pt x="14112" y="1395568"/>
                  <a:pt x="31523" y="1395568"/>
                </a:cubicBezTo>
                <a:close/>
                <a:moveTo>
                  <a:pt x="1878794" y="1278463"/>
                </a:moveTo>
                <a:cubicBezTo>
                  <a:pt x="1896205" y="1278463"/>
                  <a:pt x="1910317" y="1292576"/>
                  <a:pt x="1910317" y="1309985"/>
                </a:cubicBezTo>
                <a:cubicBezTo>
                  <a:pt x="1910317" y="1327395"/>
                  <a:pt x="1896205" y="1341508"/>
                  <a:pt x="1878794" y="1341508"/>
                </a:cubicBezTo>
                <a:cubicBezTo>
                  <a:pt x="1861385" y="1341508"/>
                  <a:pt x="1847272" y="1327395"/>
                  <a:pt x="1847272" y="1309985"/>
                </a:cubicBezTo>
                <a:cubicBezTo>
                  <a:pt x="1847272" y="1292576"/>
                  <a:pt x="1861385" y="1278463"/>
                  <a:pt x="1878794" y="1278463"/>
                </a:cubicBezTo>
                <a:close/>
                <a:moveTo>
                  <a:pt x="1760028" y="1278463"/>
                </a:moveTo>
                <a:cubicBezTo>
                  <a:pt x="1777437" y="1278463"/>
                  <a:pt x="1791551" y="1292576"/>
                  <a:pt x="1791551" y="1309985"/>
                </a:cubicBezTo>
                <a:cubicBezTo>
                  <a:pt x="1791551" y="1327395"/>
                  <a:pt x="1777437" y="1341508"/>
                  <a:pt x="1760028" y="1341508"/>
                </a:cubicBezTo>
                <a:cubicBezTo>
                  <a:pt x="1742618" y="1341508"/>
                  <a:pt x="1728505" y="1327395"/>
                  <a:pt x="1728505" y="1309985"/>
                </a:cubicBezTo>
                <a:cubicBezTo>
                  <a:pt x="1728505" y="1292576"/>
                  <a:pt x="1742618" y="1278463"/>
                  <a:pt x="1760028" y="1278463"/>
                </a:cubicBezTo>
                <a:close/>
                <a:moveTo>
                  <a:pt x="1627644" y="1278463"/>
                </a:moveTo>
                <a:cubicBezTo>
                  <a:pt x="1645054" y="1278463"/>
                  <a:pt x="1659167" y="1292576"/>
                  <a:pt x="1659167" y="1309985"/>
                </a:cubicBezTo>
                <a:cubicBezTo>
                  <a:pt x="1659167" y="1327395"/>
                  <a:pt x="1645054" y="1341508"/>
                  <a:pt x="1627644" y="1341508"/>
                </a:cubicBezTo>
                <a:cubicBezTo>
                  <a:pt x="1610235" y="1341508"/>
                  <a:pt x="1596121" y="1327395"/>
                  <a:pt x="1596121" y="1309985"/>
                </a:cubicBezTo>
                <a:cubicBezTo>
                  <a:pt x="1596121" y="1292576"/>
                  <a:pt x="1610235" y="1278463"/>
                  <a:pt x="1627644" y="1278463"/>
                </a:cubicBezTo>
                <a:close/>
                <a:moveTo>
                  <a:pt x="1508878" y="1278463"/>
                </a:moveTo>
                <a:cubicBezTo>
                  <a:pt x="1526287" y="1278463"/>
                  <a:pt x="1540400" y="1292576"/>
                  <a:pt x="1540400" y="1309985"/>
                </a:cubicBezTo>
                <a:cubicBezTo>
                  <a:pt x="1540400" y="1327395"/>
                  <a:pt x="1526287" y="1341508"/>
                  <a:pt x="1508878" y="1341508"/>
                </a:cubicBezTo>
                <a:cubicBezTo>
                  <a:pt x="1491467" y="1341508"/>
                  <a:pt x="1477355" y="1327395"/>
                  <a:pt x="1477355" y="1309985"/>
                </a:cubicBezTo>
                <a:cubicBezTo>
                  <a:pt x="1477355" y="1292576"/>
                  <a:pt x="1491467" y="1278463"/>
                  <a:pt x="1508878" y="1278463"/>
                </a:cubicBezTo>
                <a:close/>
                <a:moveTo>
                  <a:pt x="1383310" y="1278463"/>
                </a:moveTo>
                <a:cubicBezTo>
                  <a:pt x="1400721" y="1278463"/>
                  <a:pt x="1414833" y="1292576"/>
                  <a:pt x="1414833" y="1309985"/>
                </a:cubicBezTo>
                <a:cubicBezTo>
                  <a:pt x="1414833" y="1327395"/>
                  <a:pt x="1400721" y="1341508"/>
                  <a:pt x="1383310" y="1341508"/>
                </a:cubicBezTo>
                <a:cubicBezTo>
                  <a:pt x="1365901" y="1341508"/>
                  <a:pt x="1351788" y="1327395"/>
                  <a:pt x="1351788" y="1309985"/>
                </a:cubicBezTo>
                <a:cubicBezTo>
                  <a:pt x="1351788" y="1292576"/>
                  <a:pt x="1365901" y="1278463"/>
                  <a:pt x="1383310" y="1278463"/>
                </a:cubicBezTo>
                <a:close/>
                <a:moveTo>
                  <a:pt x="1264544" y="1278463"/>
                </a:moveTo>
                <a:cubicBezTo>
                  <a:pt x="1281953" y="1278463"/>
                  <a:pt x="1296067" y="1292576"/>
                  <a:pt x="1296067" y="1309985"/>
                </a:cubicBezTo>
                <a:cubicBezTo>
                  <a:pt x="1296067" y="1327395"/>
                  <a:pt x="1281953" y="1341508"/>
                  <a:pt x="1264544" y="1341508"/>
                </a:cubicBezTo>
                <a:cubicBezTo>
                  <a:pt x="1247134" y="1341508"/>
                  <a:pt x="1233021" y="1327395"/>
                  <a:pt x="1233021" y="1309985"/>
                </a:cubicBezTo>
                <a:cubicBezTo>
                  <a:pt x="1233021" y="1292576"/>
                  <a:pt x="1247134" y="1278463"/>
                  <a:pt x="1264544" y="1278463"/>
                </a:cubicBezTo>
                <a:close/>
                <a:moveTo>
                  <a:pt x="1132160" y="1278463"/>
                </a:moveTo>
                <a:cubicBezTo>
                  <a:pt x="1149570" y="1278463"/>
                  <a:pt x="1163683" y="1292576"/>
                  <a:pt x="1163683" y="1309985"/>
                </a:cubicBezTo>
                <a:cubicBezTo>
                  <a:pt x="1163683" y="1327395"/>
                  <a:pt x="1149570" y="1341508"/>
                  <a:pt x="1132160" y="1341508"/>
                </a:cubicBezTo>
                <a:cubicBezTo>
                  <a:pt x="1114751" y="1341508"/>
                  <a:pt x="1100637" y="1327395"/>
                  <a:pt x="1100637" y="1309985"/>
                </a:cubicBezTo>
                <a:cubicBezTo>
                  <a:pt x="1100637" y="1292576"/>
                  <a:pt x="1114751" y="1278463"/>
                  <a:pt x="1132160" y="1278463"/>
                </a:cubicBezTo>
                <a:close/>
                <a:moveTo>
                  <a:pt x="1013394" y="1278463"/>
                </a:moveTo>
                <a:cubicBezTo>
                  <a:pt x="1030803" y="1278463"/>
                  <a:pt x="1044916" y="1292576"/>
                  <a:pt x="1044916" y="1309985"/>
                </a:cubicBezTo>
                <a:cubicBezTo>
                  <a:pt x="1044916" y="1327395"/>
                  <a:pt x="1030803" y="1341508"/>
                  <a:pt x="1013394" y="1341508"/>
                </a:cubicBezTo>
                <a:cubicBezTo>
                  <a:pt x="995983" y="1341508"/>
                  <a:pt x="981871" y="1327395"/>
                  <a:pt x="981871" y="1309985"/>
                </a:cubicBezTo>
                <a:cubicBezTo>
                  <a:pt x="981871" y="1292576"/>
                  <a:pt x="995983" y="1278463"/>
                  <a:pt x="1013394" y="1278463"/>
                </a:cubicBezTo>
                <a:close/>
                <a:moveTo>
                  <a:pt x="896923" y="1278463"/>
                </a:moveTo>
                <a:cubicBezTo>
                  <a:pt x="914334" y="1278463"/>
                  <a:pt x="928446" y="1292576"/>
                  <a:pt x="928446" y="1309985"/>
                </a:cubicBezTo>
                <a:cubicBezTo>
                  <a:pt x="928446" y="1327395"/>
                  <a:pt x="914334" y="1341508"/>
                  <a:pt x="896923" y="1341508"/>
                </a:cubicBezTo>
                <a:cubicBezTo>
                  <a:pt x="879514" y="1341508"/>
                  <a:pt x="865400" y="1327395"/>
                  <a:pt x="865400" y="1309985"/>
                </a:cubicBezTo>
                <a:cubicBezTo>
                  <a:pt x="865400" y="1292576"/>
                  <a:pt x="879514" y="1278463"/>
                  <a:pt x="896923" y="1278463"/>
                </a:cubicBezTo>
                <a:close/>
                <a:moveTo>
                  <a:pt x="778157" y="1278463"/>
                </a:moveTo>
                <a:cubicBezTo>
                  <a:pt x="795566" y="1278463"/>
                  <a:pt x="809680" y="1292576"/>
                  <a:pt x="809680" y="1309985"/>
                </a:cubicBezTo>
                <a:cubicBezTo>
                  <a:pt x="809680" y="1327395"/>
                  <a:pt x="795566" y="1341508"/>
                  <a:pt x="778157" y="1341508"/>
                </a:cubicBezTo>
                <a:cubicBezTo>
                  <a:pt x="760747" y="1341508"/>
                  <a:pt x="746634" y="1327395"/>
                  <a:pt x="746634" y="1309985"/>
                </a:cubicBezTo>
                <a:cubicBezTo>
                  <a:pt x="746634" y="1292576"/>
                  <a:pt x="760747" y="1278463"/>
                  <a:pt x="778157" y="1278463"/>
                </a:cubicBezTo>
                <a:close/>
                <a:moveTo>
                  <a:pt x="645773" y="1278463"/>
                </a:moveTo>
                <a:cubicBezTo>
                  <a:pt x="663183" y="1278463"/>
                  <a:pt x="677296" y="1292576"/>
                  <a:pt x="677296" y="1309985"/>
                </a:cubicBezTo>
                <a:cubicBezTo>
                  <a:pt x="677296" y="1327395"/>
                  <a:pt x="663183" y="1341508"/>
                  <a:pt x="645773" y="1341508"/>
                </a:cubicBezTo>
                <a:cubicBezTo>
                  <a:pt x="628364" y="1341508"/>
                  <a:pt x="614250" y="1327395"/>
                  <a:pt x="614250" y="1309985"/>
                </a:cubicBezTo>
                <a:cubicBezTo>
                  <a:pt x="614250" y="1292576"/>
                  <a:pt x="628364" y="1278463"/>
                  <a:pt x="645773" y="1278463"/>
                </a:cubicBezTo>
                <a:close/>
                <a:moveTo>
                  <a:pt x="527007" y="1278463"/>
                </a:moveTo>
                <a:cubicBezTo>
                  <a:pt x="544416" y="1278463"/>
                  <a:pt x="558529" y="1292576"/>
                  <a:pt x="558529" y="1309985"/>
                </a:cubicBezTo>
                <a:cubicBezTo>
                  <a:pt x="558529" y="1327395"/>
                  <a:pt x="544416" y="1341508"/>
                  <a:pt x="527007" y="1341508"/>
                </a:cubicBezTo>
                <a:cubicBezTo>
                  <a:pt x="509596" y="1341508"/>
                  <a:pt x="495484" y="1327395"/>
                  <a:pt x="495484" y="1309985"/>
                </a:cubicBezTo>
                <a:cubicBezTo>
                  <a:pt x="495484" y="1292576"/>
                  <a:pt x="509596" y="1278463"/>
                  <a:pt x="527007" y="1278463"/>
                </a:cubicBezTo>
                <a:close/>
                <a:moveTo>
                  <a:pt x="401439" y="1278463"/>
                </a:moveTo>
                <a:cubicBezTo>
                  <a:pt x="418850" y="1278463"/>
                  <a:pt x="432962" y="1292576"/>
                  <a:pt x="432962" y="1309985"/>
                </a:cubicBezTo>
                <a:cubicBezTo>
                  <a:pt x="432962" y="1327395"/>
                  <a:pt x="418850" y="1341508"/>
                  <a:pt x="401439" y="1341508"/>
                </a:cubicBezTo>
                <a:cubicBezTo>
                  <a:pt x="384030" y="1341508"/>
                  <a:pt x="369917" y="1327395"/>
                  <a:pt x="369917" y="1309985"/>
                </a:cubicBezTo>
                <a:cubicBezTo>
                  <a:pt x="369917" y="1292576"/>
                  <a:pt x="384030" y="1278463"/>
                  <a:pt x="401439" y="1278463"/>
                </a:cubicBezTo>
                <a:close/>
                <a:moveTo>
                  <a:pt x="282673" y="1278463"/>
                </a:moveTo>
                <a:cubicBezTo>
                  <a:pt x="300082" y="1278463"/>
                  <a:pt x="314196" y="1292576"/>
                  <a:pt x="314196" y="1309985"/>
                </a:cubicBezTo>
                <a:cubicBezTo>
                  <a:pt x="314196" y="1327395"/>
                  <a:pt x="300082" y="1341508"/>
                  <a:pt x="282673" y="1341508"/>
                </a:cubicBezTo>
                <a:cubicBezTo>
                  <a:pt x="265263" y="1341508"/>
                  <a:pt x="251150" y="1327395"/>
                  <a:pt x="251150" y="1309985"/>
                </a:cubicBezTo>
                <a:cubicBezTo>
                  <a:pt x="251150" y="1292576"/>
                  <a:pt x="265263" y="1278463"/>
                  <a:pt x="282673" y="1278463"/>
                </a:cubicBezTo>
                <a:close/>
                <a:moveTo>
                  <a:pt x="150289" y="1278463"/>
                </a:moveTo>
                <a:cubicBezTo>
                  <a:pt x="167699" y="1278463"/>
                  <a:pt x="181812" y="1292576"/>
                  <a:pt x="181812" y="1309985"/>
                </a:cubicBezTo>
                <a:cubicBezTo>
                  <a:pt x="181812" y="1327395"/>
                  <a:pt x="167699" y="1341508"/>
                  <a:pt x="150289" y="1341508"/>
                </a:cubicBezTo>
                <a:cubicBezTo>
                  <a:pt x="132880" y="1341508"/>
                  <a:pt x="118766" y="1327395"/>
                  <a:pt x="118766" y="1309985"/>
                </a:cubicBezTo>
                <a:cubicBezTo>
                  <a:pt x="118766" y="1292576"/>
                  <a:pt x="132880" y="1278463"/>
                  <a:pt x="150289" y="1278463"/>
                </a:cubicBezTo>
                <a:close/>
                <a:moveTo>
                  <a:pt x="31523" y="1278463"/>
                </a:moveTo>
                <a:cubicBezTo>
                  <a:pt x="48932" y="1278463"/>
                  <a:pt x="63045" y="1292576"/>
                  <a:pt x="63045" y="1309985"/>
                </a:cubicBezTo>
                <a:cubicBezTo>
                  <a:pt x="63045" y="1327395"/>
                  <a:pt x="48932" y="1341508"/>
                  <a:pt x="31523" y="1341508"/>
                </a:cubicBezTo>
                <a:cubicBezTo>
                  <a:pt x="14112" y="1341508"/>
                  <a:pt x="0" y="1327395"/>
                  <a:pt x="0" y="1309985"/>
                </a:cubicBezTo>
                <a:cubicBezTo>
                  <a:pt x="0" y="1292576"/>
                  <a:pt x="14112" y="1278463"/>
                  <a:pt x="31523" y="1278463"/>
                </a:cubicBezTo>
                <a:close/>
                <a:moveTo>
                  <a:pt x="1878794" y="1161359"/>
                </a:moveTo>
                <a:cubicBezTo>
                  <a:pt x="1896205" y="1161359"/>
                  <a:pt x="1910317" y="1175471"/>
                  <a:pt x="1910317" y="1192882"/>
                </a:cubicBezTo>
                <a:cubicBezTo>
                  <a:pt x="1910317" y="1210290"/>
                  <a:pt x="1896205" y="1224403"/>
                  <a:pt x="1878794" y="1224403"/>
                </a:cubicBezTo>
                <a:cubicBezTo>
                  <a:pt x="1861385" y="1224403"/>
                  <a:pt x="1847272" y="1210290"/>
                  <a:pt x="1847272" y="1192882"/>
                </a:cubicBezTo>
                <a:cubicBezTo>
                  <a:pt x="1847272" y="1175471"/>
                  <a:pt x="1861385" y="1161359"/>
                  <a:pt x="1878794" y="1161359"/>
                </a:cubicBezTo>
                <a:close/>
                <a:moveTo>
                  <a:pt x="1760028" y="1161359"/>
                </a:moveTo>
                <a:cubicBezTo>
                  <a:pt x="1777437" y="1161359"/>
                  <a:pt x="1791551" y="1175471"/>
                  <a:pt x="1791551" y="1192882"/>
                </a:cubicBezTo>
                <a:cubicBezTo>
                  <a:pt x="1791551" y="1210290"/>
                  <a:pt x="1777437" y="1224403"/>
                  <a:pt x="1760028" y="1224403"/>
                </a:cubicBezTo>
                <a:cubicBezTo>
                  <a:pt x="1742618" y="1224403"/>
                  <a:pt x="1728505" y="1210290"/>
                  <a:pt x="1728505" y="1192882"/>
                </a:cubicBezTo>
                <a:cubicBezTo>
                  <a:pt x="1728505" y="1175471"/>
                  <a:pt x="1742618" y="1161359"/>
                  <a:pt x="1760028" y="1161359"/>
                </a:cubicBezTo>
                <a:close/>
                <a:moveTo>
                  <a:pt x="1627644" y="1161359"/>
                </a:moveTo>
                <a:cubicBezTo>
                  <a:pt x="1645054" y="1161359"/>
                  <a:pt x="1659167" y="1175471"/>
                  <a:pt x="1659167" y="1192882"/>
                </a:cubicBezTo>
                <a:cubicBezTo>
                  <a:pt x="1659167" y="1210290"/>
                  <a:pt x="1645054" y="1224403"/>
                  <a:pt x="1627644" y="1224403"/>
                </a:cubicBezTo>
                <a:cubicBezTo>
                  <a:pt x="1610235" y="1224403"/>
                  <a:pt x="1596121" y="1210290"/>
                  <a:pt x="1596121" y="1192882"/>
                </a:cubicBezTo>
                <a:cubicBezTo>
                  <a:pt x="1596121" y="1175471"/>
                  <a:pt x="1610235" y="1161359"/>
                  <a:pt x="1627644" y="1161359"/>
                </a:cubicBezTo>
                <a:close/>
                <a:moveTo>
                  <a:pt x="1508878" y="1161359"/>
                </a:moveTo>
                <a:cubicBezTo>
                  <a:pt x="1526287" y="1161359"/>
                  <a:pt x="1540400" y="1175471"/>
                  <a:pt x="1540400" y="1192882"/>
                </a:cubicBezTo>
                <a:cubicBezTo>
                  <a:pt x="1540400" y="1210290"/>
                  <a:pt x="1526287" y="1224403"/>
                  <a:pt x="1508878" y="1224403"/>
                </a:cubicBezTo>
                <a:cubicBezTo>
                  <a:pt x="1491467" y="1224403"/>
                  <a:pt x="1477355" y="1210290"/>
                  <a:pt x="1477355" y="1192882"/>
                </a:cubicBezTo>
                <a:cubicBezTo>
                  <a:pt x="1477355" y="1175471"/>
                  <a:pt x="1491467" y="1161359"/>
                  <a:pt x="1508878" y="1161359"/>
                </a:cubicBezTo>
                <a:close/>
                <a:moveTo>
                  <a:pt x="1383310" y="1161359"/>
                </a:moveTo>
                <a:cubicBezTo>
                  <a:pt x="1400721" y="1161359"/>
                  <a:pt x="1414833" y="1175471"/>
                  <a:pt x="1414833" y="1192882"/>
                </a:cubicBezTo>
                <a:cubicBezTo>
                  <a:pt x="1414833" y="1210290"/>
                  <a:pt x="1400721" y="1224403"/>
                  <a:pt x="1383310" y="1224403"/>
                </a:cubicBezTo>
                <a:cubicBezTo>
                  <a:pt x="1365901" y="1224403"/>
                  <a:pt x="1351788" y="1210290"/>
                  <a:pt x="1351788" y="1192882"/>
                </a:cubicBezTo>
                <a:cubicBezTo>
                  <a:pt x="1351788" y="1175471"/>
                  <a:pt x="1365901" y="1161359"/>
                  <a:pt x="1383310" y="1161359"/>
                </a:cubicBezTo>
                <a:close/>
                <a:moveTo>
                  <a:pt x="1264544" y="1161359"/>
                </a:moveTo>
                <a:cubicBezTo>
                  <a:pt x="1281953" y="1161359"/>
                  <a:pt x="1296067" y="1175471"/>
                  <a:pt x="1296067" y="1192882"/>
                </a:cubicBezTo>
                <a:cubicBezTo>
                  <a:pt x="1296067" y="1210290"/>
                  <a:pt x="1281953" y="1224403"/>
                  <a:pt x="1264544" y="1224403"/>
                </a:cubicBezTo>
                <a:cubicBezTo>
                  <a:pt x="1247134" y="1224403"/>
                  <a:pt x="1233021" y="1210290"/>
                  <a:pt x="1233021" y="1192882"/>
                </a:cubicBezTo>
                <a:cubicBezTo>
                  <a:pt x="1233021" y="1175471"/>
                  <a:pt x="1247134" y="1161359"/>
                  <a:pt x="1264544" y="1161359"/>
                </a:cubicBezTo>
                <a:close/>
                <a:moveTo>
                  <a:pt x="1132160" y="1161359"/>
                </a:moveTo>
                <a:cubicBezTo>
                  <a:pt x="1149570" y="1161359"/>
                  <a:pt x="1163683" y="1175471"/>
                  <a:pt x="1163683" y="1192882"/>
                </a:cubicBezTo>
                <a:cubicBezTo>
                  <a:pt x="1163683" y="1210290"/>
                  <a:pt x="1149570" y="1224403"/>
                  <a:pt x="1132160" y="1224403"/>
                </a:cubicBezTo>
                <a:cubicBezTo>
                  <a:pt x="1114751" y="1224403"/>
                  <a:pt x="1100637" y="1210290"/>
                  <a:pt x="1100637" y="1192882"/>
                </a:cubicBezTo>
                <a:cubicBezTo>
                  <a:pt x="1100637" y="1175471"/>
                  <a:pt x="1114751" y="1161359"/>
                  <a:pt x="1132160" y="1161359"/>
                </a:cubicBezTo>
                <a:close/>
                <a:moveTo>
                  <a:pt x="1013394" y="1161359"/>
                </a:moveTo>
                <a:cubicBezTo>
                  <a:pt x="1030803" y="1161359"/>
                  <a:pt x="1044916" y="1175471"/>
                  <a:pt x="1044916" y="1192882"/>
                </a:cubicBezTo>
                <a:cubicBezTo>
                  <a:pt x="1044916" y="1210290"/>
                  <a:pt x="1030803" y="1224403"/>
                  <a:pt x="1013394" y="1224403"/>
                </a:cubicBezTo>
                <a:cubicBezTo>
                  <a:pt x="995983" y="1224403"/>
                  <a:pt x="981871" y="1210290"/>
                  <a:pt x="981871" y="1192882"/>
                </a:cubicBezTo>
                <a:cubicBezTo>
                  <a:pt x="981871" y="1175471"/>
                  <a:pt x="995983" y="1161359"/>
                  <a:pt x="1013394" y="1161359"/>
                </a:cubicBezTo>
                <a:close/>
                <a:moveTo>
                  <a:pt x="896923" y="1161359"/>
                </a:moveTo>
                <a:cubicBezTo>
                  <a:pt x="914334" y="1161359"/>
                  <a:pt x="928446" y="1175471"/>
                  <a:pt x="928446" y="1192882"/>
                </a:cubicBezTo>
                <a:cubicBezTo>
                  <a:pt x="928446" y="1210290"/>
                  <a:pt x="914334" y="1224403"/>
                  <a:pt x="896923" y="1224403"/>
                </a:cubicBezTo>
                <a:cubicBezTo>
                  <a:pt x="879514" y="1224403"/>
                  <a:pt x="865400" y="1210290"/>
                  <a:pt x="865400" y="1192882"/>
                </a:cubicBezTo>
                <a:cubicBezTo>
                  <a:pt x="865400" y="1175471"/>
                  <a:pt x="879514" y="1161359"/>
                  <a:pt x="896923" y="1161359"/>
                </a:cubicBezTo>
                <a:close/>
                <a:moveTo>
                  <a:pt x="778157" y="1161359"/>
                </a:moveTo>
                <a:cubicBezTo>
                  <a:pt x="795566" y="1161359"/>
                  <a:pt x="809680" y="1175471"/>
                  <a:pt x="809680" y="1192882"/>
                </a:cubicBezTo>
                <a:cubicBezTo>
                  <a:pt x="809680" y="1210290"/>
                  <a:pt x="795566" y="1224403"/>
                  <a:pt x="778157" y="1224403"/>
                </a:cubicBezTo>
                <a:cubicBezTo>
                  <a:pt x="760747" y="1224403"/>
                  <a:pt x="746634" y="1210290"/>
                  <a:pt x="746634" y="1192882"/>
                </a:cubicBezTo>
                <a:cubicBezTo>
                  <a:pt x="746634" y="1175471"/>
                  <a:pt x="760747" y="1161359"/>
                  <a:pt x="778157" y="1161359"/>
                </a:cubicBezTo>
                <a:close/>
                <a:moveTo>
                  <a:pt x="645773" y="1161359"/>
                </a:moveTo>
                <a:cubicBezTo>
                  <a:pt x="663183" y="1161359"/>
                  <a:pt x="677296" y="1175471"/>
                  <a:pt x="677296" y="1192882"/>
                </a:cubicBezTo>
                <a:cubicBezTo>
                  <a:pt x="677296" y="1210290"/>
                  <a:pt x="663183" y="1224403"/>
                  <a:pt x="645773" y="1224403"/>
                </a:cubicBezTo>
                <a:cubicBezTo>
                  <a:pt x="628364" y="1224403"/>
                  <a:pt x="614250" y="1210290"/>
                  <a:pt x="614250" y="1192882"/>
                </a:cubicBezTo>
                <a:cubicBezTo>
                  <a:pt x="614250" y="1175471"/>
                  <a:pt x="628364" y="1161359"/>
                  <a:pt x="645773" y="1161359"/>
                </a:cubicBezTo>
                <a:close/>
                <a:moveTo>
                  <a:pt x="527007" y="1161359"/>
                </a:moveTo>
                <a:cubicBezTo>
                  <a:pt x="544416" y="1161359"/>
                  <a:pt x="558529" y="1175471"/>
                  <a:pt x="558529" y="1192882"/>
                </a:cubicBezTo>
                <a:cubicBezTo>
                  <a:pt x="558529" y="1210290"/>
                  <a:pt x="544416" y="1224403"/>
                  <a:pt x="527007" y="1224403"/>
                </a:cubicBezTo>
                <a:cubicBezTo>
                  <a:pt x="509596" y="1224403"/>
                  <a:pt x="495484" y="1210290"/>
                  <a:pt x="495484" y="1192882"/>
                </a:cubicBezTo>
                <a:cubicBezTo>
                  <a:pt x="495484" y="1175471"/>
                  <a:pt x="509596" y="1161359"/>
                  <a:pt x="527007" y="1161359"/>
                </a:cubicBezTo>
                <a:close/>
                <a:moveTo>
                  <a:pt x="401439" y="1161359"/>
                </a:moveTo>
                <a:cubicBezTo>
                  <a:pt x="418850" y="1161359"/>
                  <a:pt x="432962" y="1175471"/>
                  <a:pt x="432962" y="1192882"/>
                </a:cubicBezTo>
                <a:cubicBezTo>
                  <a:pt x="432962" y="1210290"/>
                  <a:pt x="418850" y="1224403"/>
                  <a:pt x="401439" y="1224403"/>
                </a:cubicBezTo>
                <a:cubicBezTo>
                  <a:pt x="384030" y="1224403"/>
                  <a:pt x="369917" y="1210290"/>
                  <a:pt x="369917" y="1192882"/>
                </a:cubicBezTo>
                <a:cubicBezTo>
                  <a:pt x="369917" y="1175471"/>
                  <a:pt x="384030" y="1161359"/>
                  <a:pt x="401439" y="1161359"/>
                </a:cubicBezTo>
                <a:close/>
                <a:moveTo>
                  <a:pt x="282673" y="1161359"/>
                </a:moveTo>
                <a:cubicBezTo>
                  <a:pt x="300082" y="1161359"/>
                  <a:pt x="314196" y="1175471"/>
                  <a:pt x="314196" y="1192882"/>
                </a:cubicBezTo>
                <a:cubicBezTo>
                  <a:pt x="314196" y="1210290"/>
                  <a:pt x="300082" y="1224403"/>
                  <a:pt x="282673" y="1224403"/>
                </a:cubicBezTo>
                <a:cubicBezTo>
                  <a:pt x="265263" y="1224403"/>
                  <a:pt x="251150" y="1210290"/>
                  <a:pt x="251150" y="1192882"/>
                </a:cubicBezTo>
                <a:cubicBezTo>
                  <a:pt x="251150" y="1175471"/>
                  <a:pt x="265263" y="1161359"/>
                  <a:pt x="282673" y="1161359"/>
                </a:cubicBezTo>
                <a:close/>
                <a:moveTo>
                  <a:pt x="150289" y="1161359"/>
                </a:moveTo>
                <a:cubicBezTo>
                  <a:pt x="167699" y="1161359"/>
                  <a:pt x="181812" y="1175471"/>
                  <a:pt x="181812" y="1192882"/>
                </a:cubicBezTo>
                <a:cubicBezTo>
                  <a:pt x="181812" y="1210290"/>
                  <a:pt x="167699" y="1224403"/>
                  <a:pt x="150289" y="1224403"/>
                </a:cubicBezTo>
                <a:cubicBezTo>
                  <a:pt x="132880" y="1224403"/>
                  <a:pt x="118766" y="1210290"/>
                  <a:pt x="118766" y="1192882"/>
                </a:cubicBezTo>
                <a:cubicBezTo>
                  <a:pt x="118766" y="1175471"/>
                  <a:pt x="132880" y="1161359"/>
                  <a:pt x="150289" y="1161359"/>
                </a:cubicBezTo>
                <a:close/>
                <a:moveTo>
                  <a:pt x="31523" y="1161359"/>
                </a:moveTo>
                <a:cubicBezTo>
                  <a:pt x="48932" y="1161359"/>
                  <a:pt x="63045" y="1175471"/>
                  <a:pt x="63045" y="1192882"/>
                </a:cubicBezTo>
                <a:cubicBezTo>
                  <a:pt x="63045" y="1210290"/>
                  <a:pt x="48932" y="1224403"/>
                  <a:pt x="31523" y="1224403"/>
                </a:cubicBezTo>
                <a:cubicBezTo>
                  <a:pt x="14112" y="1224403"/>
                  <a:pt x="0" y="1210290"/>
                  <a:pt x="0" y="1192882"/>
                </a:cubicBezTo>
                <a:cubicBezTo>
                  <a:pt x="0" y="1175471"/>
                  <a:pt x="14112" y="1161359"/>
                  <a:pt x="31523" y="1161359"/>
                </a:cubicBezTo>
                <a:close/>
                <a:moveTo>
                  <a:pt x="1878794" y="1044254"/>
                </a:moveTo>
                <a:cubicBezTo>
                  <a:pt x="1896205" y="1044254"/>
                  <a:pt x="1910317" y="1058367"/>
                  <a:pt x="1910317" y="1075777"/>
                </a:cubicBezTo>
                <a:cubicBezTo>
                  <a:pt x="1910317" y="1093186"/>
                  <a:pt x="1896205" y="1107299"/>
                  <a:pt x="1878794" y="1107299"/>
                </a:cubicBezTo>
                <a:cubicBezTo>
                  <a:pt x="1861385" y="1107299"/>
                  <a:pt x="1847272" y="1093186"/>
                  <a:pt x="1847272" y="1075777"/>
                </a:cubicBezTo>
                <a:cubicBezTo>
                  <a:pt x="1847272" y="1058367"/>
                  <a:pt x="1861385" y="1044254"/>
                  <a:pt x="1878794" y="1044254"/>
                </a:cubicBezTo>
                <a:close/>
                <a:moveTo>
                  <a:pt x="1760028" y="1044254"/>
                </a:moveTo>
                <a:cubicBezTo>
                  <a:pt x="1777437" y="1044254"/>
                  <a:pt x="1791551" y="1058367"/>
                  <a:pt x="1791551" y="1075777"/>
                </a:cubicBezTo>
                <a:cubicBezTo>
                  <a:pt x="1791551" y="1093186"/>
                  <a:pt x="1777437" y="1107299"/>
                  <a:pt x="1760028" y="1107299"/>
                </a:cubicBezTo>
                <a:cubicBezTo>
                  <a:pt x="1742618" y="1107299"/>
                  <a:pt x="1728505" y="1093186"/>
                  <a:pt x="1728505" y="1075777"/>
                </a:cubicBezTo>
                <a:cubicBezTo>
                  <a:pt x="1728505" y="1058367"/>
                  <a:pt x="1742618" y="1044254"/>
                  <a:pt x="1760028" y="1044254"/>
                </a:cubicBezTo>
                <a:close/>
                <a:moveTo>
                  <a:pt x="1627644" y="1044254"/>
                </a:moveTo>
                <a:cubicBezTo>
                  <a:pt x="1645054" y="1044254"/>
                  <a:pt x="1659167" y="1058367"/>
                  <a:pt x="1659167" y="1075777"/>
                </a:cubicBezTo>
                <a:cubicBezTo>
                  <a:pt x="1659167" y="1093186"/>
                  <a:pt x="1645054" y="1107299"/>
                  <a:pt x="1627644" y="1107299"/>
                </a:cubicBezTo>
                <a:cubicBezTo>
                  <a:pt x="1610235" y="1107299"/>
                  <a:pt x="1596121" y="1093186"/>
                  <a:pt x="1596121" y="1075777"/>
                </a:cubicBezTo>
                <a:cubicBezTo>
                  <a:pt x="1596121" y="1058367"/>
                  <a:pt x="1610235" y="1044254"/>
                  <a:pt x="1627644" y="1044254"/>
                </a:cubicBezTo>
                <a:close/>
                <a:moveTo>
                  <a:pt x="1508878" y="1044254"/>
                </a:moveTo>
                <a:cubicBezTo>
                  <a:pt x="1526287" y="1044254"/>
                  <a:pt x="1540400" y="1058367"/>
                  <a:pt x="1540400" y="1075777"/>
                </a:cubicBezTo>
                <a:cubicBezTo>
                  <a:pt x="1540400" y="1093186"/>
                  <a:pt x="1526287" y="1107299"/>
                  <a:pt x="1508878" y="1107299"/>
                </a:cubicBezTo>
                <a:cubicBezTo>
                  <a:pt x="1491467" y="1107299"/>
                  <a:pt x="1477355" y="1093186"/>
                  <a:pt x="1477355" y="1075777"/>
                </a:cubicBezTo>
                <a:cubicBezTo>
                  <a:pt x="1477355" y="1058367"/>
                  <a:pt x="1491467" y="1044254"/>
                  <a:pt x="1508878" y="1044254"/>
                </a:cubicBezTo>
                <a:close/>
                <a:moveTo>
                  <a:pt x="1383310" y="1044254"/>
                </a:moveTo>
                <a:cubicBezTo>
                  <a:pt x="1400721" y="1044254"/>
                  <a:pt x="1414833" y="1058367"/>
                  <a:pt x="1414833" y="1075777"/>
                </a:cubicBezTo>
                <a:cubicBezTo>
                  <a:pt x="1414833" y="1093186"/>
                  <a:pt x="1400721" y="1107299"/>
                  <a:pt x="1383310" y="1107299"/>
                </a:cubicBezTo>
                <a:cubicBezTo>
                  <a:pt x="1365901" y="1107299"/>
                  <a:pt x="1351788" y="1093186"/>
                  <a:pt x="1351788" y="1075777"/>
                </a:cubicBezTo>
                <a:cubicBezTo>
                  <a:pt x="1351788" y="1058367"/>
                  <a:pt x="1365901" y="1044254"/>
                  <a:pt x="1383310" y="1044254"/>
                </a:cubicBezTo>
                <a:close/>
                <a:moveTo>
                  <a:pt x="1264544" y="1044254"/>
                </a:moveTo>
                <a:cubicBezTo>
                  <a:pt x="1281953" y="1044254"/>
                  <a:pt x="1296067" y="1058367"/>
                  <a:pt x="1296067" y="1075777"/>
                </a:cubicBezTo>
                <a:cubicBezTo>
                  <a:pt x="1296067" y="1093186"/>
                  <a:pt x="1281953" y="1107299"/>
                  <a:pt x="1264544" y="1107299"/>
                </a:cubicBezTo>
                <a:cubicBezTo>
                  <a:pt x="1247134" y="1107299"/>
                  <a:pt x="1233021" y="1093186"/>
                  <a:pt x="1233021" y="1075777"/>
                </a:cubicBezTo>
                <a:cubicBezTo>
                  <a:pt x="1233021" y="1058367"/>
                  <a:pt x="1247134" y="1044254"/>
                  <a:pt x="1264544" y="1044254"/>
                </a:cubicBezTo>
                <a:close/>
                <a:moveTo>
                  <a:pt x="1132160" y="1044254"/>
                </a:moveTo>
                <a:cubicBezTo>
                  <a:pt x="1149570" y="1044254"/>
                  <a:pt x="1163683" y="1058367"/>
                  <a:pt x="1163683" y="1075777"/>
                </a:cubicBezTo>
                <a:cubicBezTo>
                  <a:pt x="1163683" y="1093186"/>
                  <a:pt x="1149570" y="1107299"/>
                  <a:pt x="1132160" y="1107299"/>
                </a:cubicBezTo>
                <a:cubicBezTo>
                  <a:pt x="1114751" y="1107299"/>
                  <a:pt x="1100637" y="1093186"/>
                  <a:pt x="1100637" y="1075777"/>
                </a:cubicBezTo>
                <a:cubicBezTo>
                  <a:pt x="1100637" y="1058367"/>
                  <a:pt x="1114751" y="1044254"/>
                  <a:pt x="1132160" y="1044254"/>
                </a:cubicBezTo>
                <a:close/>
                <a:moveTo>
                  <a:pt x="1013394" y="1044254"/>
                </a:moveTo>
                <a:cubicBezTo>
                  <a:pt x="1030803" y="1044254"/>
                  <a:pt x="1044916" y="1058367"/>
                  <a:pt x="1044916" y="1075777"/>
                </a:cubicBezTo>
                <a:cubicBezTo>
                  <a:pt x="1044916" y="1093186"/>
                  <a:pt x="1030803" y="1107299"/>
                  <a:pt x="1013394" y="1107299"/>
                </a:cubicBezTo>
                <a:cubicBezTo>
                  <a:pt x="995983" y="1107299"/>
                  <a:pt x="981871" y="1093186"/>
                  <a:pt x="981871" y="1075777"/>
                </a:cubicBezTo>
                <a:cubicBezTo>
                  <a:pt x="981871" y="1058367"/>
                  <a:pt x="995983" y="1044254"/>
                  <a:pt x="1013394" y="1044254"/>
                </a:cubicBezTo>
                <a:close/>
                <a:moveTo>
                  <a:pt x="896923" y="1044254"/>
                </a:moveTo>
                <a:cubicBezTo>
                  <a:pt x="914334" y="1044254"/>
                  <a:pt x="928446" y="1058367"/>
                  <a:pt x="928446" y="1075777"/>
                </a:cubicBezTo>
                <a:cubicBezTo>
                  <a:pt x="928446" y="1093186"/>
                  <a:pt x="914334" y="1107299"/>
                  <a:pt x="896923" y="1107299"/>
                </a:cubicBezTo>
                <a:cubicBezTo>
                  <a:pt x="879514" y="1107299"/>
                  <a:pt x="865400" y="1093186"/>
                  <a:pt x="865400" y="1075777"/>
                </a:cubicBezTo>
                <a:cubicBezTo>
                  <a:pt x="865400" y="1058367"/>
                  <a:pt x="879514" y="1044254"/>
                  <a:pt x="896923" y="1044254"/>
                </a:cubicBezTo>
                <a:close/>
                <a:moveTo>
                  <a:pt x="778157" y="1044254"/>
                </a:moveTo>
                <a:cubicBezTo>
                  <a:pt x="795566" y="1044254"/>
                  <a:pt x="809680" y="1058367"/>
                  <a:pt x="809680" y="1075777"/>
                </a:cubicBezTo>
                <a:cubicBezTo>
                  <a:pt x="809680" y="1093186"/>
                  <a:pt x="795566" y="1107299"/>
                  <a:pt x="778157" y="1107299"/>
                </a:cubicBezTo>
                <a:cubicBezTo>
                  <a:pt x="760747" y="1107299"/>
                  <a:pt x="746634" y="1093186"/>
                  <a:pt x="746634" y="1075777"/>
                </a:cubicBezTo>
                <a:cubicBezTo>
                  <a:pt x="746634" y="1058367"/>
                  <a:pt x="760747" y="1044254"/>
                  <a:pt x="778157" y="1044254"/>
                </a:cubicBezTo>
                <a:close/>
                <a:moveTo>
                  <a:pt x="645773" y="1044254"/>
                </a:moveTo>
                <a:cubicBezTo>
                  <a:pt x="663183" y="1044254"/>
                  <a:pt x="677296" y="1058367"/>
                  <a:pt x="677296" y="1075777"/>
                </a:cubicBezTo>
                <a:cubicBezTo>
                  <a:pt x="677296" y="1093186"/>
                  <a:pt x="663183" y="1107299"/>
                  <a:pt x="645773" y="1107299"/>
                </a:cubicBezTo>
                <a:cubicBezTo>
                  <a:pt x="628364" y="1107299"/>
                  <a:pt x="614250" y="1093186"/>
                  <a:pt x="614250" y="1075777"/>
                </a:cubicBezTo>
                <a:cubicBezTo>
                  <a:pt x="614250" y="1058367"/>
                  <a:pt x="628364" y="1044254"/>
                  <a:pt x="645773" y="1044254"/>
                </a:cubicBezTo>
                <a:close/>
                <a:moveTo>
                  <a:pt x="527007" y="1044254"/>
                </a:moveTo>
                <a:cubicBezTo>
                  <a:pt x="544416" y="1044254"/>
                  <a:pt x="558529" y="1058367"/>
                  <a:pt x="558529" y="1075777"/>
                </a:cubicBezTo>
                <a:cubicBezTo>
                  <a:pt x="558529" y="1093186"/>
                  <a:pt x="544416" y="1107299"/>
                  <a:pt x="527007" y="1107299"/>
                </a:cubicBezTo>
                <a:cubicBezTo>
                  <a:pt x="509596" y="1107299"/>
                  <a:pt x="495484" y="1093186"/>
                  <a:pt x="495484" y="1075777"/>
                </a:cubicBezTo>
                <a:cubicBezTo>
                  <a:pt x="495484" y="1058367"/>
                  <a:pt x="509596" y="1044254"/>
                  <a:pt x="527007" y="1044254"/>
                </a:cubicBezTo>
                <a:close/>
                <a:moveTo>
                  <a:pt x="401439" y="1044254"/>
                </a:moveTo>
                <a:cubicBezTo>
                  <a:pt x="418850" y="1044254"/>
                  <a:pt x="432962" y="1058367"/>
                  <a:pt x="432962" y="1075777"/>
                </a:cubicBezTo>
                <a:cubicBezTo>
                  <a:pt x="432962" y="1093186"/>
                  <a:pt x="418850" y="1107299"/>
                  <a:pt x="401439" y="1107299"/>
                </a:cubicBezTo>
                <a:cubicBezTo>
                  <a:pt x="384030" y="1107299"/>
                  <a:pt x="369917" y="1093186"/>
                  <a:pt x="369917" y="1075777"/>
                </a:cubicBezTo>
                <a:cubicBezTo>
                  <a:pt x="369917" y="1058367"/>
                  <a:pt x="384030" y="1044254"/>
                  <a:pt x="401439" y="1044254"/>
                </a:cubicBezTo>
                <a:close/>
                <a:moveTo>
                  <a:pt x="282673" y="1044254"/>
                </a:moveTo>
                <a:cubicBezTo>
                  <a:pt x="300082" y="1044254"/>
                  <a:pt x="314196" y="1058367"/>
                  <a:pt x="314196" y="1075777"/>
                </a:cubicBezTo>
                <a:cubicBezTo>
                  <a:pt x="314196" y="1093186"/>
                  <a:pt x="300082" y="1107299"/>
                  <a:pt x="282673" y="1107299"/>
                </a:cubicBezTo>
                <a:cubicBezTo>
                  <a:pt x="265263" y="1107299"/>
                  <a:pt x="251150" y="1093186"/>
                  <a:pt x="251150" y="1075777"/>
                </a:cubicBezTo>
                <a:cubicBezTo>
                  <a:pt x="251150" y="1058367"/>
                  <a:pt x="265263" y="1044254"/>
                  <a:pt x="282673" y="1044254"/>
                </a:cubicBezTo>
                <a:close/>
                <a:moveTo>
                  <a:pt x="150289" y="1044254"/>
                </a:moveTo>
                <a:cubicBezTo>
                  <a:pt x="167699" y="1044254"/>
                  <a:pt x="181812" y="1058367"/>
                  <a:pt x="181812" y="1075777"/>
                </a:cubicBezTo>
                <a:cubicBezTo>
                  <a:pt x="181812" y="1093186"/>
                  <a:pt x="167699" y="1107299"/>
                  <a:pt x="150289" y="1107299"/>
                </a:cubicBezTo>
                <a:cubicBezTo>
                  <a:pt x="132880" y="1107299"/>
                  <a:pt x="118766" y="1093186"/>
                  <a:pt x="118766" y="1075777"/>
                </a:cubicBezTo>
                <a:cubicBezTo>
                  <a:pt x="118766" y="1058367"/>
                  <a:pt x="132880" y="1044254"/>
                  <a:pt x="150289" y="1044254"/>
                </a:cubicBezTo>
                <a:close/>
                <a:moveTo>
                  <a:pt x="31523" y="1044254"/>
                </a:moveTo>
                <a:cubicBezTo>
                  <a:pt x="48932" y="1044254"/>
                  <a:pt x="63045" y="1058367"/>
                  <a:pt x="63045" y="1075777"/>
                </a:cubicBezTo>
                <a:cubicBezTo>
                  <a:pt x="63045" y="1093186"/>
                  <a:pt x="48932" y="1107299"/>
                  <a:pt x="31523" y="1107299"/>
                </a:cubicBezTo>
                <a:cubicBezTo>
                  <a:pt x="14112" y="1107299"/>
                  <a:pt x="0" y="1093186"/>
                  <a:pt x="0" y="1075777"/>
                </a:cubicBezTo>
                <a:cubicBezTo>
                  <a:pt x="0" y="1058367"/>
                  <a:pt x="14112" y="1044254"/>
                  <a:pt x="31523" y="1044254"/>
                </a:cubicBezTo>
                <a:close/>
                <a:moveTo>
                  <a:pt x="1878794" y="936835"/>
                </a:moveTo>
                <a:cubicBezTo>
                  <a:pt x="1896205" y="936835"/>
                  <a:pt x="1910317" y="950947"/>
                  <a:pt x="1910317" y="968356"/>
                </a:cubicBezTo>
                <a:cubicBezTo>
                  <a:pt x="1910317" y="985767"/>
                  <a:pt x="1896205" y="999879"/>
                  <a:pt x="1878794" y="999879"/>
                </a:cubicBezTo>
                <a:cubicBezTo>
                  <a:pt x="1861385" y="999879"/>
                  <a:pt x="1847272" y="985767"/>
                  <a:pt x="1847272" y="968356"/>
                </a:cubicBezTo>
                <a:cubicBezTo>
                  <a:pt x="1847272" y="950947"/>
                  <a:pt x="1861385" y="936835"/>
                  <a:pt x="1878794" y="936835"/>
                </a:cubicBezTo>
                <a:close/>
                <a:moveTo>
                  <a:pt x="1760028" y="936835"/>
                </a:moveTo>
                <a:cubicBezTo>
                  <a:pt x="1777437" y="936835"/>
                  <a:pt x="1791551" y="950947"/>
                  <a:pt x="1791551" y="968356"/>
                </a:cubicBezTo>
                <a:cubicBezTo>
                  <a:pt x="1791551" y="985767"/>
                  <a:pt x="1777437" y="999879"/>
                  <a:pt x="1760028" y="999879"/>
                </a:cubicBezTo>
                <a:cubicBezTo>
                  <a:pt x="1742618" y="999879"/>
                  <a:pt x="1728505" y="985767"/>
                  <a:pt x="1728505" y="968356"/>
                </a:cubicBezTo>
                <a:cubicBezTo>
                  <a:pt x="1728505" y="950947"/>
                  <a:pt x="1742618" y="936835"/>
                  <a:pt x="1760028" y="936835"/>
                </a:cubicBezTo>
                <a:close/>
                <a:moveTo>
                  <a:pt x="1627644" y="936835"/>
                </a:moveTo>
                <a:cubicBezTo>
                  <a:pt x="1645054" y="936835"/>
                  <a:pt x="1659167" y="950947"/>
                  <a:pt x="1659167" y="968356"/>
                </a:cubicBezTo>
                <a:cubicBezTo>
                  <a:pt x="1659167" y="985767"/>
                  <a:pt x="1645054" y="999879"/>
                  <a:pt x="1627644" y="999879"/>
                </a:cubicBezTo>
                <a:cubicBezTo>
                  <a:pt x="1610235" y="999879"/>
                  <a:pt x="1596121" y="985767"/>
                  <a:pt x="1596121" y="968356"/>
                </a:cubicBezTo>
                <a:cubicBezTo>
                  <a:pt x="1596121" y="950947"/>
                  <a:pt x="1610235" y="936835"/>
                  <a:pt x="1627644" y="936835"/>
                </a:cubicBezTo>
                <a:close/>
                <a:moveTo>
                  <a:pt x="1508878" y="936835"/>
                </a:moveTo>
                <a:cubicBezTo>
                  <a:pt x="1526287" y="936835"/>
                  <a:pt x="1540400" y="950947"/>
                  <a:pt x="1540400" y="968356"/>
                </a:cubicBezTo>
                <a:cubicBezTo>
                  <a:pt x="1540400" y="985767"/>
                  <a:pt x="1526287" y="999879"/>
                  <a:pt x="1508878" y="999879"/>
                </a:cubicBezTo>
                <a:cubicBezTo>
                  <a:pt x="1491467" y="999879"/>
                  <a:pt x="1477355" y="985767"/>
                  <a:pt x="1477355" y="968356"/>
                </a:cubicBezTo>
                <a:cubicBezTo>
                  <a:pt x="1477355" y="950947"/>
                  <a:pt x="1491467" y="936835"/>
                  <a:pt x="1508878" y="936835"/>
                </a:cubicBezTo>
                <a:close/>
                <a:moveTo>
                  <a:pt x="1383310" y="936835"/>
                </a:moveTo>
                <a:cubicBezTo>
                  <a:pt x="1400721" y="936835"/>
                  <a:pt x="1414833" y="950947"/>
                  <a:pt x="1414833" y="968356"/>
                </a:cubicBezTo>
                <a:cubicBezTo>
                  <a:pt x="1414833" y="985767"/>
                  <a:pt x="1400721" y="999879"/>
                  <a:pt x="1383310" y="999879"/>
                </a:cubicBezTo>
                <a:cubicBezTo>
                  <a:pt x="1365901" y="999879"/>
                  <a:pt x="1351788" y="985767"/>
                  <a:pt x="1351788" y="968356"/>
                </a:cubicBezTo>
                <a:cubicBezTo>
                  <a:pt x="1351788" y="950947"/>
                  <a:pt x="1365901" y="936835"/>
                  <a:pt x="1383310" y="936835"/>
                </a:cubicBezTo>
                <a:close/>
                <a:moveTo>
                  <a:pt x="1264544" y="936835"/>
                </a:moveTo>
                <a:cubicBezTo>
                  <a:pt x="1281953" y="936835"/>
                  <a:pt x="1296067" y="950947"/>
                  <a:pt x="1296067" y="968356"/>
                </a:cubicBezTo>
                <a:cubicBezTo>
                  <a:pt x="1296067" y="985767"/>
                  <a:pt x="1281953" y="999879"/>
                  <a:pt x="1264544" y="999879"/>
                </a:cubicBezTo>
                <a:cubicBezTo>
                  <a:pt x="1247134" y="999879"/>
                  <a:pt x="1233021" y="985767"/>
                  <a:pt x="1233021" y="968356"/>
                </a:cubicBezTo>
                <a:cubicBezTo>
                  <a:pt x="1233021" y="950947"/>
                  <a:pt x="1247134" y="936835"/>
                  <a:pt x="1264544" y="936835"/>
                </a:cubicBezTo>
                <a:close/>
                <a:moveTo>
                  <a:pt x="1132160" y="936835"/>
                </a:moveTo>
                <a:cubicBezTo>
                  <a:pt x="1149570" y="936835"/>
                  <a:pt x="1163683" y="950947"/>
                  <a:pt x="1163683" y="968356"/>
                </a:cubicBezTo>
                <a:cubicBezTo>
                  <a:pt x="1163683" y="985767"/>
                  <a:pt x="1149570" y="999879"/>
                  <a:pt x="1132160" y="999879"/>
                </a:cubicBezTo>
                <a:cubicBezTo>
                  <a:pt x="1114751" y="999879"/>
                  <a:pt x="1100637" y="985767"/>
                  <a:pt x="1100637" y="968356"/>
                </a:cubicBezTo>
                <a:cubicBezTo>
                  <a:pt x="1100637" y="950947"/>
                  <a:pt x="1114751" y="936835"/>
                  <a:pt x="1132160" y="936835"/>
                </a:cubicBezTo>
                <a:close/>
                <a:moveTo>
                  <a:pt x="1013394" y="936835"/>
                </a:moveTo>
                <a:cubicBezTo>
                  <a:pt x="1030803" y="936835"/>
                  <a:pt x="1044916" y="950947"/>
                  <a:pt x="1044916" y="968356"/>
                </a:cubicBezTo>
                <a:cubicBezTo>
                  <a:pt x="1044916" y="985767"/>
                  <a:pt x="1030803" y="999879"/>
                  <a:pt x="1013394" y="999879"/>
                </a:cubicBezTo>
                <a:cubicBezTo>
                  <a:pt x="995983" y="999879"/>
                  <a:pt x="981871" y="985767"/>
                  <a:pt x="981871" y="968356"/>
                </a:cubicBezTo>
                <a:cubicBezTo>
                  <a:pt x="981871" y="950947"/>
                  <a:pt x="995983" y="936835"/>
                  <a:pt x="1013394" y="936835"/>
                </a:cubicBezTo>
                <a:close/>
                <a:moveTo>
                  <a:pt x="896923" y="936835"/>
                </a:moveTo>
                <a:cubicBezTo>
                  <a:pt x="914334" y="936835"/>
                  <a:pt x="928446" y="950947"/>
                  <a:pt x="928446" y="968356"/>
                </a:cubicBezTo>
                <a:cubicBezTo>
                  <a:pt x="928446" y="985767"/>
                  <a:pt x="914334" y="999879"/>
                  <a:pt x="896923" y="999879"/>
                </a:cubicBezTo>
                <a:cubicBezTo>
                  <a:pt x="879514" y="999879"/>
                  <a:pt x="865400" y="985767"/>
                  <a:pt x="865400" y="968356"/>
                </a:cubicBezTo>
                <a:cubicBezTo>
                  <a:pt x="865400" y="950947"/>
                  <a:pt x="879514" y="936835"/>
                  <a:pt x="896923" y="936835"/>
                </a:cubicBezTo>
                <a:close/>
                <a:moveTo>
                  <a:pt x="778157" y="936835"/>
                </a:moveTo>
                <a:cubicBezTo>
                  <a:pt x="795566" y="936835"/>
                  <a:pt x="809680" y="950947"/>
                  <a:pt x="809680" y="968356"/>
                </a:cubicBezTo>
                <a:cubicBezTo>
                  <a:pt x="809680" y="985767"/>
                  <a:pt x="795566" y="999879"/>
                  <a:pt x="778157" y="999879"/>
                </a:cubicBezTo>
                <a:cubicBezTo>
                  <a:pt x="760747" y="999879"/>
                  <a:pt x="746634" y="985767"/>
                  <a:pt x="746634" y="968356"/>
                </a:cubicBezTo>
                <a:cubicBezTo>
                  <a:pt x="746634" y="950947"/>
                  <a:pt x="760747" y="936835"/>
                  <a:pt x="778157" y="936835"/>
                </a:cubicBezTo>
                <a:close/>
                <a:moveTo>
                  <a:pt x="645773" y="936835"/>
                </a:moveTo>
                <a:cubicBezTo>
                  <a:pt x="663183" y="936835"/>
                  <a:pt x="677296" y="950947"/>
                  <a:pt x="677296" y="968356"/>
                </a:cubicBezTo>
                <a:cubicBezTo>
                  <a:pt x="677296" y="985767"/>
                  <a:pt x="663183" y="999879"/>
                  <a:pt x="645773" y="999879"/>
                </a:cubicBezTo>
                <a:cubicBezTo>
                  <a:pt x="628364" y="999879"/>
                  <a:pt x="614250" y="985767"/>
                  <a:pt x="614250" y="968356"/>
                </a:cubicBezTo>
                <a:cubicBezTo>
                  <a:pt x="614250" y="950947"/>
                  <a:pt x="628364" y="936835"/>
                  <a:pt x="645773" y="936835"/>
                </a:cubicBezTo>
                <a:close/>
                <a:moveTo>
                  <a:pt x="527007" y="936835"/>
                </a:moveTo>
                <a:cubicBezTo>
                  <a:pt x="544416" y="936835"/>
                  <a:pt x="558529" y="950947"/>
                  <a:pt x="558529" y="968356"/>
                </a:cubicBezTo>
                <a:cubicBezTo>
                  <a:pt x="558529" y="985767"/>
                  <a:pt x="544416" y="999879"/>
                  <a:pt x="527007" y="999879"/>
                </a:cubicBezTo>
                <a:cubicBezTo>
                  <a:pt x="509596" y="999879"/>
                  <a:pt x="495484" y="985767"/>
                  <a:pt x="495484" y="968356"/>
                </a:cubicBezTo>
                <a:cubicBezTo>
                  <a:pt x="495484" y="950947"/>
                  <a:pt x="509596" y="936835"/>
                  <a:pt x="527007" y="936835"/>
                </a:cubicBezTo>
                <a:close/>
                <a:moveTo>
                  <a:pt x="401439" y="936835"/>
                </a:moveTo>
                <a:cubicBezTo>
                  <a:pt x="418850" y="936835"/>
                  <a:pt x="432962" y="950947"/>
                  <a:pt x="432962" y="968356"/>
                </a:cubicBezTo>
                <a:cubicBezTo>
                  <a:pt x="432962" y="985767"/>
                  <a:pt x="418850" y="999879"/>
                  <a:pt x="401439" y="999879"/>
                </a:cubicBezTo>
                <a:cubicBezTo>
                  <a:pt x="384030" y="999879"/>
                  <a:pt x="369917" y="985767"/>
                  <a:pt x="369917" y="968356"/>
                </a:cubicBezTo>
                <a:cubicBezTo>
                  <a:pt x="369917" y="950947"/>
                  <a:pt x="384030" y="936835"/>
                  <a:pt x="401439" y="936835"/>
                </a:cubicBezTo>
                <a:close/>
                <a:moveTo>
                  <a:pt x="282673" y="936835"/>
                </a:moveTo>
                <a:cubicBezTo>
                  <a:pt x="300082" y="936835"/>
                  <a:pt x="314196" y="950947"/>
                  <a:pt x="314196" y="968356"/>
                </a:cubicBezTo>
                <a:cubicBezTo>
                  <a:pt x="314196" y="985767"/>
                  <a:pt x="300082" y="999879"/>
                  <a:pt x="282673" y="999879"/>
                </a:cubicBezTo>
                <a:cubicBezTo>
                  <a:pt x="265263" y="999879"/>
                  <a:pt x="251150" y="985767"/>
                  <a:pt x="251150" y="968356"/>
                </a:cubicBezTo>
                <a:cubicBezTo>
                  <a:pt x="251150" y="950947"/>
                  <a:pt x="265263" y="936835"/>
                  <a:pt x="282673" y="936835"/>
                </a:cubicBezTo>
                <a:close/>
                <a:moveTo>
                  <a:pt x="150289" y="936835"/>
                </a:moveTo>
                <a:cubicBezTo>
                  <a:pt x="167699" y="936835"/>
                  <a:pt x="181812" y="950947"/>
                  <a:pt x="181812" y="968356"/>
                </a:cubicBezTo>
                <a:cubicBezTo>
                  <a:pt x="181812" y="985767"/>
                  <a:pt x="167699" y="999879"/>
                  <a:pt x="150289" y="999879"/>
                </a:cubicBezTo>
                <a:cubicBezTo>
                  <a:pt x="132880" y="999879"/>
                  <a:pt x="118766" y="985767"/>
                  <a:pt x="118766" y="968356"/>
                </a:cubicBezTo>
                <a:cubicBezTo>
                  <a:pt x="118766" y="950947"/>
                  <a:pt x="132880" y="936835"/>
                  <a:pt x="150289" y="936835"/>
                </a:cubicBezTo>
                <a:close/>
                <a:moveTo>
                  <a:pt x="31523" y="936835"/>
                </a:moveTo>
                <a:cubicBezTo>
                  <a:pt x="48932" y="936835"/>
                  <a:pt x="63045" y="950947"/>
                  <a:pt x="63045" y="968356"/>
                </a:cubicBezTo>
                <a:cubicBezTo>
                  <a:pt x="63045" y="985767"/>
                  <a:pt x="48932" y="999879"/>
                  <a:pt x="31523" y="999879"/>
                </a:cubicBezTo>
                <a:cubicBezTo>
                  <a:pt x="14112" y="999879"/>
                  <a:pt x="0" y="985767"/>
                  <a:pt x="0" y="968356"/>
                </a:cubicBezTo>
                <a:cubicBezTo>
                  <a:pt x="0" y="950947"/>
                  <a:pt x="14112" y="936835"/>
                  <a:pt x="31523" y="936835"/>
                </a:cubicBezTo>
                <a:close/>
                <a:moveTo>
                  <a:pt x="1878794" y="819731"/>
                </a:moveTo>
                <a:cubicBezTo>
                  <a:pt x="1896205" y="819731"/>
                  <a:pt x="1910317" y="833844"/>
                  <a:pt x="1910317" y="851254"/>
                </a:cubicBezTo>
                <a:cubicBezTo>
                  <a:pt x="1910317" y="868663"/>
                  <a:pt x="1896205" y="882775"/>
                  <a:pt x="1878794" y="882775"/>
                </a:cubicBezTo>
                <a:cubicBezTo>
                  <a:pt x="1861385" y="882775"/>
                  <a:pt x="1847272" y="868663"/>
                  <a:pt x="1847272" y="851254"/>
                </a:cubicBezTo>
                <a:cubicBezTo>
                  <a:pt x="1847272" y="833844"/>
                  <a:pt x="1861385" y="819731"/>
                  <a:pt x="1878794" y="819731"/>
                </a:cubicBezTo>
                <a:close/>
                <a:moveTo>
                  <a:pt x="1760028" y="819731"/>
                </a:moveTo>
                <a:cubicBezTo>
                  <a:pt x="1777437" y="819731"/>
                  <a:pt x="1791551" y="833844"/>
                  <a:pt x="1791551" y="851254"/>
                </a:cubicBezTo>
                <a:cubicBezTo>
                  <a:pt x="1791551" y="868663"/>
                  <a:pt x="1777437" y="882775"/>
                  <a:pt x="1760028" y="882775"/>
                </a:cubicBezTo>
                <a:cubicBezTo>
                  <a:pt x="1742618" y="882775"/>
                  <a:pt x="1728505" y="868663"/>
                  <a:pt x="1728505" y="851254"/>
                </a:cubicBezTo>
                <a:cubicBezTo>
                  <a:pt x="1728505" y="833844"/>
                  <a:pt x="1742618" y="819731"/>
                  <a:pt x="1760028" y="819731"/>
                </a:cubicBezTo>
                <a:close/>
                <a:moveTo>
                  <a:pt x="1627644" y="819731"/>
                </a:moveTo>
                <a:cubicBezTo>
                  <a:pt x="1645054" y="819731"/>
                  <a:pt x="1659167" y="833844"/>
                  <a:pt x="1659167" y="851254"/>
                </a:cubicBezTo>
                <a:cubicBezTo>
                  <a:pt x="1659167" y="868663"/>
                  <a:pt x="1645054" y="882775"/>
                  <a:pt x="1627644" y="882775"/>
                </a:cubicBezTo>
                <a:cubicBezTo>
                  <a:pt x="1610235" y="882775"/>
                  <a:pt x="1596121" y="868663"/>
                  <a:pt x="1596121" y="851254"/>
                </a:cubicBezTo>
                <a:cubicBezTo>
                  <a:pt x="1596121" y="833844"/>
                  <a:pt x="1610235" y="819731"/>
                  <a:pt x="1627644" y="819731"/>
                </a:cubicBezTo>
                <a:close/>
                <a:moveTo>
                  <a:pt x="1508878" y="819731"/>
                </a:moveTo>
                <a:cubicBezTo>
                  <a:pt x="1526287" y="819731"/>
                  <a:pt x="1540400" y="833844"/>
                  <a:pt x="1540400" y="851254"/>
                </a:cubicBezTo>
                <a:cubicBezTo>
                  <a:pt x="1540400" y="868663"/>
                  <a:pt x="1526287" y="882775"/>
                  <a:pt x="1508878" y="882775"/>
                </a:cubicBezTo>
                <a:cubicBezTo>
                  <a:pt x="1491467" y="882775"/>
                  <a:pt x="1477355" y="868663"/>
                  <a:pt x="1477355" y="851254"/>
                </a:cubicBezTo>
                <a:cubicBezTo>
                  <a:pt x="1477355" y="833844"/>
                  <a:pt x="1491467" y="819731"/>
                  <a:pt x="1508878" y="819731"/>
                </a:cubicBezTo>
                <a:close/>
                <a:moveTo>
                  <a:pt x="1383310" y="819731"/>
                </a:moveTo>
                <a:cubicBezTo>
                  <a:pt x="1400721" y="819731"/>
                  <a:pt x="1414833" y="833844"/>
                  <a:pt x="1414833" y="851254"/>
                </a:cubicBezTo>
                <a:cubicBezTo>
                  <a:pt x="1414833" y="868663"/>
                  <a:pt x="1400721" y="882775"/>
                  <a:pt x="1383310" y="882775"/>
                </a:cubicBezTo>
                <a:cubicBezTo>
                  <a:pt x="1365901" y="882775"/>
                  <a:pt x="1351788" y="868663"/>
                  <a:pt x="1351788" y="851254"/>
                </a:cubicBezTo>
                <a:cubicBezTo>
                  <a:pt x="1351788" y="833844"/>
                  <a:pt x="1365901" y="819731"/>
                  <a:pt x="1383310" y="819731"/>
                </a:cubicBezTo>
                <a:close/>
                <a:moveTo>
                  <a:pt x="1264544" y="819731"/>
                </a:moveTo>
                <a:cubicBezTo>
                  <a:pt x="1281953" y="819731"/>
                  <a:pt x="1296067" y="833844"/>
                  <a:pt x="1296067" y="851254"/>
                </a:cubicBezTo>
                <a:cubicBezTo>
                  <a:pt x="1296067" y="868663"/>
                  <a:pt x="1281953" y="882775"/>
                  <a:pt x="1264544" y="882775"/>
                </a:cubicBezTo>
                <a:cubicBezTo>
                  <a:pt x="1247134" y="882775"/>
                  <a:pt x="1233021" y="868663"/>
                  <a:pt x="1233021" y="851254"/>
                </a:cubicBezTo>
                <a:cubicBezTo>
                  <a:pt x="1233021" y="833844"/>
                  <a:pt x="1247134" y="819731"/>
                  <a:pt x="1264544" y="819731"/>
                </a:cubicBezTo>
                <a:close/>
                <a:moveTo>
                  <a:pt x="1132160" y="819731"/>
                </a:moveTo>
                <a:cubicBezTo>
                  <a:pt x="1149570" y="819731"/>
                  <a:pt x="1163683" y="833844"/>
                  <a:pt x="1163683" y="851254"/>
                </a:cubicBezTo>
                <a:cubicBezTo>
                  <a:pt x="1163683" y="868663"/>
                  <a:pt x="1149570" y="882775"/>
                  <a:pt x="1132160" y="882775"/>
                </a:cubicBezTo>
                <a:cubicBezTo>
                  <a:pt x="1114751" y="882775"/>
                  <a:pt x="1100637" y="868663"/>
                  <a:pt x="1100637" y="851254"/>
                </a:cubicBezTo>
                <a:cubicBezTo>
                  <a:pt x="1100637" y="833844"/>
                  <a:pt x="1114751" y="819731"/>
                  <a:pt x="1132160" y="819731"/>
                </a:cubicBezTo>
                <a:close/>
                <a:moveTo>
                  <a:pt x="1013394" y="819731"/>
                </a:moveTo>
                <a:cubicBezTo>
                  <a:pt x="1030803" y="819731"/>
                  <a:pt x="1044916" y="833844"/>
                  <a:pt x="1044916" y="851254"/>
                </a:cubicBezTo>
                <a:cubicBezTo>
                  <a:pt x="1044916" y="868663"/>
                  <a:pt x="1030803" y="882775"/>
                  <a:pt x="1013394" y="882775"/>
                </a:cubicBezTo>
                <a:cubicBezTo>
                  <a:pt x="995983" y="882775"/>
                  <a:pt x="981871" y="868663"/>
                  <a:pt x="981871" y="851254"/>
                </a:cubicBezTo>
                <a:cubicBezTo>
                  <a:pt x="981871" y="833844"/>
                  <a:pt x="995983" y="819731"/>
                  <a:pt x="1013394" y="819731"/>
                </a:cubicBezTo>
                <a:close/>
                <a:moveTo>
                  <a:pt x="896923" y="819731"/>
                </a:moveTo>
                <a:cubicBezTo>
                  <a:pt x="914334" y="819731"/>
                  <a:pt x="928446" y="833844"/>
                  <a:pt x="928446" y="851254"/>
                </a:cubicBezTo>
                <a:cubicBezTo>
                  <a:pt x="928446" y="868663"/>
                  <a:pt x="914334" y="882775"/>
                  <a:pt x="896923" y="882775"/>
                </a:cubicBezTo>
                <a:cubicBezTo>
                  <a:pt x="879514" y="882775"/>
                  <a:pt x="865400" y="868663"/>
                  <a:pt x="865400" y="851254"/>
                </a:cubicBezTo>
                <a:cubicBezTo>
                  <a:pt x="865400" y="833844"/>
                  <a:pt x="879514" y="819731"/>
                  <a:pt x="896923" y="819731"/>
                </a:cubicBezTo>
                <a:close/>
                <a:moveTo>
                  <a:pt x="778157" y="819731"/>
                </a:moveTo>
                <a:cubicBezTo>
                  <a:pt x="795566" y="819731"/>
                  <a:pt x="809680" y="833844"/>
                  <a:pt x="809680" y="851254"/>
                </a:cubicBezTo>
                <a:cubicBezTo>
                  <a:pt x="809680" y="868663"/>
                  <a:pt x="795566" y="882775"/>
                  <a:pt x="778157" y="882775"/>
                </a:cubicBezTo>
                <a:cubicBezTo>
                  <a:pt x="760747" y="882775"/>
                  <a:pt x="746634" y="868663"/>
                  <a:pt x="746634" y="851254"/>
                </a:cubicBezTo>
                <a:cubicBezTo>
                  <a:pt x="746634" y="833844"/>
                  <a:pt x="760747" y="819731"/>
                  <a:pt x="778157" y="819731"/>
                </a:cubicBezTo>
                <a:close/>
                <a:moveTo>
                  <a:pt x="645773" y="819731"/>
                </a:moveTo>
                <a:cubicBezTo>
                  <a:pt x="663183" y="819731"/>
                  <a:pt x="677296" y="833844"/>
                  <a:pt x="677296" y="851254"/>
                </a:cubicBezTo>
                <a:cubicBezTo>
                  <a:pt x="677296" y="868663"/>
                  <a:pt x="663183" y="882775"/>
                  <a:pt x="645773" y="882775"/>
                </a:cubicBezTo>
                <a:cubicBezTo>
                  <a:pt x="628364" y="882775"/>
                  <a:pt x="614250" y="868663"/>
                  <a:pt x="614250" y="851254"/>
                </a:cubicBezTo>
                <a:cubicBezTo>
                  <a:pt x="614250" y="833844"/>
                  <a:pt x="628364" y="819731"/>
                  <a:pt x="645773" y="819731"/>
                </a:cubicBezTo>
                <a:close/>
                <a:moveTo>
                  <a:pt x="527007" y="819731"/>
                </a:moveTo>
                <a:cubicBezTo>
                  <a:pt x="544416" y="819731"/>
                  <a:pt x="558529" y="833844"/>
                  <a:pt x="558529" y="851254"/>
                </a:cubicBezTo>
                <a:cubicBezTo>
                  <a:pt x="558529" y="868663"/>
                  <a:pt x="544416" y="882775"/>
                  <a:pt x="527007" y="882775"/>
                </a:cubicBezTo>
                <a:cubicBezTo>
                  <a:pt x="509596" y="882775"/>
                  <a:pt x="495484" y="868663"/>
                  <a:pt x="495484" y="851254"/>
                </a:cubicBezTo>
                <a:cubicBezTo>
                  <a:pt x="495484" y="833844"/>
                  <a:pt x="509596" y="819731"/>
                  <a:pt x="527007" y="819731"/>
                </a:cubicBezTo>
                <a:close/>
                <a:moveTo>
                  <a:pt x="401439" y="819731"/>
                </a:moveTo>
                <a:cubicBezTo>
                  <a:pt x="418850" y="819731"/>
                  <a:pt x="432962" y="833844"/>
                  <a:pt x="432962" y="851254"/>
                </a:cubicBezTo>
                <a:cubicBezTo>
                  <a:pt x="432962" y="868663"/>
                  <a:pt x="418850" y="882775"/>
                  <a:pt x="401439" y="882775"/>
                </a:cubicBezTo>
                <a:cubicBezTo>
                  <a:pt x="384030" y="882775"/>
                  <a:pt x="369917" y="868663"/>
                  <a:pt x="369917" y="851254"/>
                </a:cubicBezTo>
                <a:cubicBezTo>
                  <a:pt x="369917" y="833844"/>
                  <a:pt x="384030" y="819731"/>
                  <a:pt x="401439" y="819731"/>
                </a:cubicBezTo>
                <a:close/>
                <a:moveTo>
                  <a:pt x="282673" y="819731"/>
                </a:moveTo>
                <a:cubicBezTo>
                  <a:pt x="300082" y="819731"/>
                  <a:pt x="314196" y="833844"/>
                  <a:pt x="314196" y="851254"/>
                </a:cubicBezTo>
                <a:cubicBezTo>
                  <a:pt x="314196" y="868663"/>
                  <a:pt x="300082" y="882775"/>
                  <a:pt x="282673" y="882775"/>
                </a:cubicBezTo>
                <a:cubicBezTo>
                  <a:pt x="265263" y="882775"/>
                  <a:pt x="251150" y="868663"/>
                  <a:pt x="251150" y="851254"/>
                </a:cubicBezTo>
                <a:cubicBezTo>
                  <a:pt x="251150" y="833844"/>
                  <a:pt x="265263" y="819731"/>
                  <a:pt x="282673" y="819731"/>
                </a:cubicBezTo>
                <a:close/>
                <a:moveTo>
                  <a:pt x="150289" y="819731"/>
                </a:moveTo>
                <a:cubicBezTo>
                  <a:pt x="167699" y="819731"/>
                  <a:pt x="181812" y="833844"/>
                  <a:pt x="181812" y="851254"/>
                </a:cubicBezTo>
                <a:cubicBezTo>
                  <a:pt x="181812" y="868663"/>
                  <a:pt x="167699" y="882775"/>
                  <a:pt x="150289" y="882775"/>
                </a:cubicBezTo>
                <a:cubicBezTo>
                  <a:pt x="132880" y="882775"/>
                  <a:pt x="118766" y="868663"/>
                  <a:pt x="118766" y="851254"/>
                </a:cubicBezTo>
                <a:cubicBezTo>
                  <a:pt x="118766" y="833844"/>
                  <a:pt x="132880" y="819731"/>
                  <a:pt x="150289" y="819731"/>
                </a:cubicBezTo>
                <a:close/>
                <a:moveTo>
                  <a:pt x="31523" y="819731"/>
                </a:moveTo>
                <a:cubicBezTo>
                  <a:pt x="48932" y="819731"/>
                  <a:pt x="63045" y="833844"/>
                  <a:pt x="63045" y="851254"/>
                </a:cubicBezTo>
                <a:cubicBezTo>
                  <a:pt x="63045" y="868663"/>
                  <a:pt x="48932" y="882775"/>
                  <a:pt x="31523" y="882775"/>
                </a:cubicBezTo>
                <a:cubicBezTo>
                  <a:pt x="14112" y="882775"/>
                  <a:pt x="0" y="868663"/>
                  <a:pt x="0" y="851254"/>
                </a:cubicBezTo>
                <a:cubicBezTo>
                  <a:pt x="0" y="833844"/>
                  <a:pt x="14112" y="819731"/>
                  <a:pt x="31523" y="819731"/>
                </a:cubicBezTo>
                <a:close/>
                <a:moveTo>
                  <a:pt x="1878794" y="702627"/>
                </a:moveTo>
                <a:cubicBezTo>
                  <a:pt x="1896205" y="702627"/>
                  <a:pt x="1910317" y="716739"/>
                  <a:pt x="1910317" y="734149"/>
                </a:cubicBezTo>
                <a:cubicBezTo>
                  <a:pt x="1910317" y="751558"/>
                  <a:pt x="1896205" y="765671"/>
                  <a:pt x="1878794" y="765671"/>
                </a:cubicBezTo>
                <a:cubicBezTo>
                  <a:pt x="1861385" y="765671"/>
                  <a:pt x="1847272" y="751558"/>
                  <a:pt x="1847272" y="734149"/>
                </a:cubicBezTo>
                <a:cubicBezTo>
                  <a:pt x="1847272" y="716739"/>
                  <a:pt x="1861385" y="702627"/>
                  <a:pt x="1878794" y="702627"/>
                </a:cubicBezTo>
                <a:close/>
                <a:moveTo>
                  <a:pt x="1760028" y="702627"/>
                </a:moveTo>
                <a:cubicBezTo>
                  <a:pt x="1777437" y="702627"/>
                  <a:pt x="1791551" y="716739"/>
                  <a:pt x="1791551" y="734149"/>
                </a:cubicBezTo>
                <a:cubicBezTo>
                  <a:pt x="1791551" y="751558"/>
                  <a:pt x="1777437" y="765671"/>
                  <a:pt x="1760028" y="765671"/>
                </a:cubicBezTo>
                <a:cubicBezTo>
                  <a:pt x="1742618" y="765671"/>
                  <a:pt x="1728505" y="751558"/>
                  <a:pt x="1728505" y="734149"/>
                </a:cubicBezTo>
                <a:cubicBezTo>
                  <a:pt x="1728505" y="716739"/>
                  <a:pt x="1742618" y="702627"/>
                  <a:pt x="1760028" y="702627"/>
                </a:cubicBezTo>
                <a:close/>
                <a:moveTo>
                  <a:pt x="1627644" y="702627"/>
                </a:moveTo>
                <a:cubicBezTo>
                  <a:pt x="1645054" y="702627"/>
                  <a:pt x="1659167" y="716739"/>
                  <a:pt x="1659167" y="734149"/>
                </a:cubicBezTo>
                <a:cubicBezTo>
                  <a:pt x="1659167" y="751558"/>
                  <a:pt x="1645054" y="765671"/>
                  <a:pt x="1627644" y="765671"/>
                </a:cubicBezTo>
                <a:cubicBezTo>
                  <a:pt x="1610235" y="765671"/>
                  <a:pt x="1596121" y="751558"/>
                  <a:pt x="1596121" y="734149"/>
                </a:cubicBezTo>
                <a:cubicBezTo>
                  <a:pt x="1596121" y="716739"/>
                  <a:pt x="1610235" y="702627"/>
                  <a:pt x="1627644" y="702627"/>
                </a:cubicBezTo>
                <a:close/>
                <a:moveTo>
                  <a:pt x="1508878" y="702627"/>
                </a:moveTo>
                <a:cubicBezTo>
                  <a:pt x="1526287" y="702627"/>
                  <a:pt x="1540400" y="716739"/>
                  <a:pt x="1540400" y="734149"/>
                </a:cubicBezTo>
                <a:cubicBezTo>
                  <a:pt x="1540400" y="751558"/>
                  <a:pt x="1526287" y="765671"/>
                  <a:pt x="1508878" y="765671"/>
                </a:cubicBezTo>
                <a:cubicBezTo>
                  <a:pt x="1491467" y="765671"/>
                  <a:pt x="1477355" y="751558"/>
                  <a:pt x="1477355" y="734149"/>
                </a:cubicBezTo>
                <a:cubicBezTo>
                  <a:pt x="1477355" y="716739"/>
                  <a:pt x="1491467" y="702627"/>
                  <a:pt x="1508878" y="702627"/>
                </a:cubicBezTo>
                <a:close/>
                <a:moveTo>
                  <a:pt x="1383310" y="702627"/>
                </a:moveTo>
                <a:cubicBezTo>
                  <a:pt x="1400721" y="702627"/>
                  <a:pt x="1414833" y="716739"/>
                  <a:pt x="1414833" y="734149"/>
                </a:cubicBezTo>
                <a:cubicBezTo>
                  <a:pt x="1414833" y="751558"/>
                  <a:pt x="1400721" y="765671"/>
                  <a:pt x="1383310" y="765671"/>
                </a:cubicBezTo>
                <a:cubicBezTo>
                  <a:pt x="1365901" y="765671"/>
                  <a:pt x="1351788" y="751558"/>
                  <a:pt x="1351788" y="734149"/>
                </a:cubicBezTo>
                <a:cubicBezTo>
                  <a:pt x="1351788" y="716739"/>
                  <a:pt x="1365901" y="702627"/>
                  <a:pt x="1383310" y="702627"/>
                </a:cubicBezTo>
                <a:close/>
                <a:moveTo>
                  <a:pt x="1264544" y="702627"/>
                </a:moveTo>
                <a:cubicBezTo>
                  <a:pt x="1281953" y="702627"/>
                  <a:pt x="1296067" y="716739"/>
                  <a:pt x="1296067" y="734149"/>
                </a:cubicBezTo>
                <a:cubicBezTo>
                  <a:pt x="1296067" y="751558"/>
                  <a:pt x="1281953" y="765671"/>
                  <a:pt x="1264544" y="765671"/>
                </a:cubicBezTo>
                <a:cubicBezTo>
                  <a:pt x="1247134" y="765671"/>
                  <a:pt x="1233021" y="751558"/>
                  <a:pt x="1233021" y="734149"/>
                </a:cubicBezTo>
                <a:cubicBezTo>
                  <a:pt x="1233021" y="716739"/>
                  <a:pt x="1247134" y="702627"/>
                  <a:pt x="1264544" y="702627"/>
                </a:cubicBezTo>
                <a:close/>
                <a:moveTo>
                  <a:pt x="1132160" y="702627"/>
                </a:moveTo>
                <a:cubicBezTo>
                  <a:pt x="1149570" y="702627"/>
                  <a:pt x="1163683" y="716739"/>
                  <a:pt x="1163683" y="734149"/>
                </a:cubicBezTo>
                <a:cubicBezTo>
                  <a:pt x="1163683" y="751558"/>
                  <a:pt x="1149570" y="765671"/>
                  <a:pt x="1132160" y="765671"/>
                </a:cubicBezTo>
                <a:cubicBezTo>
                  <a:pt x="1114751" y="765671"/>
                  <a:pt x="1100637" y="751558"/>
                  <a:pt x="1100637" y="734149"/>
                </a:cubicBezTo>
                <a:cubicBezTo>
                  <a:pt x="1100637" y="716739"/>
                  <a:pt x="1114751" y="702627"/>
                  <a:pt x="1132160" y="702627"/>
                </a:cubicBezTo>
                <a:close/>
                <a:moveTo>
                  <a:pt x="1013394" y="702627"/>
                </a:moveTo>
                <a:cubicBezTo>
                  <a:pt x="1030803" y="702627"/>
                  <a:pt x="1044916" y="716739"/>
                  <a:pt x="1044916" y="734149"/>
                </a:cubicBezTo>
                <a:cubicBezTo>
                  <a:pt x="1044916" y="751558"/>
                  <a:pt x="1030803" y="765671"/>
                  <a:pt x="1013394" y="765671"/>
                </a:cubicBezTo>
                <a:cubicBezTo>
                  <a:pt x="995983" y="765671"/>
                  <a:pt x="981871" y="751558"/>
                  <a:pt x="981871" y="734149"/>
                </a:cubicBezTo>
                <a:cubicBezTo>
                  <a:pt x="981871" y="716739"/>
                  <a:pt x="995983" y="702627"/>
                  <a:pt x="1013394" y="702627"/>
                </a:cubicBezTo>
                <a:close/>
                <a:moveTo>
                  <a:pt x="896923" y="702627"/>
                </a:moveTo>
                <a:cubicBezTo>
                  <a:pt x="914334" y="702627"/>
                  <a:pt x="928446" y="716739"/>
                  <a:pt x="928446" y="734149"/>
                </a:cubicBezTo>
                <a:cubicBezTo>
                  <a:pt x="928446" y="751558"/>
                  <a:pt x="914334" y="765671"/>
                  <a:pt x="896923" y="765671"/>
                </a:cubicBezTo>
                <a:cubicBezTo>
                  <a:pt x="879514" y="765671"/>
                  <a:pt x="865400" y="751558"/>
                  <a:pt x="865400" y="734149"/>
                </a:cubicBezTo>
                <a:cubicBezTo>
                  <a:pt x="865400" y="716739"/>
                  <a:pt x="879514" y="702627"/>
                  <a:pt x="896923" y="702627"/>
                </a:cubicBezTo>
                <a:close/>
                <a:moveTo>
                  <a:pt x="778157" y="702627"/>
                </a:moveTo>
                <a:cubicBezTo>
                  <a:pt x="795566" y="702627"/>
                  <a:pt x="809680" y="716739"/>
                  <a:pt x="809680" y="734149"/>
                </a:cubicBezTo>
                <a:cubicBezTo>
                  <a:pt x="809680" y="751558"/>
                  <a:pt x="795566" y="765671"/>
                  <a:pt x="778157" y="765671"/>
                </a:cubicBezTo>
                <a:cubicBezTo>
                  <a:pt x="760747" y="765671"/>
                  <a:pt x="746634" y="751558"/>
                  <a:pt x="746634" y="734149"/>
                </a:cubicBezTo>
                <a:cubicBezTo>
                  <a:pt x="746634" y="716739"/>
                  <a:pt x="760747" y="702627"/>
                  <a:pt x="778157" y="702627"/>
                </a:cubicBezTo>
                <a:close/>
                <a:moveTo>
                  <a:pt x="645773" y="702627"/>
                </a:moveTo>
                <a:cubicBezTo>
                  <a:pt x="663183" y="702627"/>
                  <a:pt x="677296" y="716739"/>
                  <a:pt x="677296" y="734149"/>
                </a:cubicBezTo>
                <a:cubicBezTo>
                  <a:pt x="677296" y="751558"/>
                  <a:pt x="663183" y="765671"/>
                  <a:pt x="645773" y="765671"/>
                </a:cubicBezTo>
                <a:cubicBezTo>
                  <a:pt x="628364" y="765671"/>
                  <a:pt x="614250" y="751558"/>
                  <a:pt x="614250" y="734149"/>
                </a:cubicBezTo>
                <a:cubicBezTo>
                  <a:pt x="614250" y="716739"/>
                  <a:pt x="628364" y="702627"/>
                  <a:pt x="645773" y="702627"/>
                </a:cubicBezTo>
                <a:close/>
                <a:moveTo>
                  <a:pt x="527007" y="702627"/>
                </a:moveTo>
                <a:cubicBezTo>
                  <a:pt x="544416" y="702627"/>
                  <a:pt x="558529" y="716739"/>
                  <a:pt x="558529" y="734149"/>
                </a:cubicBezTo>
                <a:cubicBezTo>
                  <a:pt x="558529" y="751558"/>
                  <a:pt x="544416" y="765671"/>
                  <a:pt x="527007" y="765671"/>
                </a:cubicBezTo>
                <a:cubicBezTo>
                  <a:pt x="509596" y="765671"/>
                  <a:pt x="495484" y="751558"/>
                  <a:pt x="495484" y="734149"/>
                </a:cubicBezTo>
                <a:cubicBezTo>
                  <a:pt x="495484" y="716739"/>
                  <a:pt x="509596" y="702627"/>
                  <a:pt x="527007" y="702627"/>
                </a:cubicBezTo>
                <a:close/>
                <a:moveTo>
                  <a:pt x="401439" y="702627"/>
                </a:moveTo>
                <a:cubicBezTo>
                  <a:pt x="418850" y="702627"/>
                  <a:pt x="432962" y="716739"/>
                  <a:pt x="432962" y="734149"/>
                </a:cubicBezTo>
                <a:cubicBezTo>
                  <a:pt x="432962" y="751558"/>
                  <a:pt x="418850" y="765671"/>
                  <a:pt x="401439" y="765671"/>
                </a:cubicBezTo>
                <a:cubicBezTo>
                  <a:pt x="384030" y="765671"/>
                  <a:pt x="369917" y="751558"/>
                  <a:pt x="369917" y="734149"/>
                </a:cubicBezTo>
                <a:cubicBezTo>
                  <a:pt x="369917" y="716739"/>
                  <a:pt x="384030" y="702627"/>
                  <a:pt x="401439" y="702627"/>
                </a:cubicBezTo>
                <a:close/>
                <a:moveTo>
                  <a:pt x="282673" y="702627"/>
                </a:moveTo>
                <a:cubicBezTo>
                  <a:pt x="300082" y="702627"/>
                  <a:pt x="314196" y="716739"/>
                  <a:pt x="314196" y="734149"/>
                </a:cubicBezTo>
                <a:cubicBezTo>
                  <a:pt x="314196" y="751558"/>
                  <a:pt x="300082" y="765671"/>
                  <a:pt x="282673" y="765671"/>
                </a:cubicBezTo>
                <a:cubicBezTo>
                  <a:pt x="265263" y="765671"/>
                  <a:pt x="251150" y="751558"/>
                  <a:pt x="251150" y="734149"/>
                </a:cubicBezTo>
                <a:cubicBezTo>
                  <a:pt x="251150" y="716739"/>
                  <a:pt x="265263" y="702627"/>
                  <a:pt x="282673" y="702627"/>
                </a:cubicBezTo>
                <a:close/>
                <a:moveTo>
                  <a:pt x="150289" y="702627"/>
                </a:moveTo>
                <a:cubicBezTo>
                  <a:pt x="167699" y="702627"/>
                  <a:pt x="181812" y="716739"/>
                  <a:pt x="181812" y="734149"/>
                </a:cubicBezTo>
                <a:cubicBezTo>
                  <a:pt x="181812" y="751558"/>
                  <a:pt x="167699" y="765671"/>
                  <a:pt x="150289" y="765671"/>
                </a:cubicBezTo>
                <a:cubicBezTo>
                  <a:pt x="132880" y="765671"/>
                  <a:pt x="118766" y="751558"/>
                  <a:pt x="118766" y="734149"/>
                </a:cubicBezTo>
                <a:cubicBezTo>
                  <a:pt x="118766" y="716739"/>
                  <a:pt x="132880" y="702627"/>
                  <a:pt x="150289" y="702627"/>
                </a:cubicBezTo>
                <a:close/>
                <a:moveTo>
                  <a:pt x="31523" y="702627"/>
                </a:moveTo>
                <a:cubicBezTo>
                  <a:pt x="48932" y="702627"/>
                  <a:pt x="63045" y="716739"/>
                  <a:pt x="63045" y="734149"/>
                </a:cubicBezTo>
                <a:cubicBezTo>
                  <a:pt x="63045" y="751558"/>
                  <a:pt x="48932" y="765671"/>
                  <a:pt x="31523" y="765671"/>
                </a:cubicBezTo>
                <a:cubicBezTo>
                  <a:pt x="14112" y="765671"/>
                  <a:pt x="0" y="751558"/>
                  <a:pt x="0" y="734149"/>
                </a:cubicBezTo>
                <a:cubicBezTo>
                  <a:pt x="0" y="716739"/>
                  <a:pt x="14112" y="702627"/>
                  <a:pt x="31523" y="702627"/>
                </a:cubicBezTo>
                <a:close/>
                <a:moveTo>
                  <a:pt x="1878794" y="585522"/>
                </a:moveTo>
                <a:cubicBezTo>
                  <a:pt x="1896205" y="585522"/>
                  <a:pt x="1910317" y="599635"/>
                  <a:pt x="1910317" y="617045"/>
                </a:cubicBezTo>
                <a:cubicBezTo>
                  <a:pt x="1910317" y="634454"/>
                  <a:pt x="1896205" y="648567"/>
                  <a:pt x="1878794" y="648567"/>
                </a:cubicBezTo>
                <a:cubicBezTo>
                  <a:pt x="1861385" y="648567"/>
                  <a:pt x="1847272" y="634454"/>
                  <a:pt x="1847272" y="617045"/>
                </a:cubicBezTo>
                <a:cubicBezTo>
                  <a:pt x="1847272" y="599635"/>
                  <a:pt x="1861385" y="585522"/>
                  <a:pt x="1878794" y="585522"/>
                </a:cubicBezTo>
                <a:close/>
                <a:moveTo>
                  <a:pt x="1760028" y="585522"/>
                </a:moveTo>
                <a:cubicBezTo>
                  <a:pt x="1777437" y="585522"/>
                  <a:pt x="1791551" y="599635"/>
                  <a:pt x="1791551" y="617045"/>
                </a:cubicBezTo>
                <a:cubicBezTo>
                  <a:pt x="1791551" y="634454"/>
                  <a:pt x="1777437" y="648567"/>
                  <a:pt x="1760028" y="648567"/>
                </a:cubicBezTo>
                <a:cubicBezTo>
                  <a:pt x="1742618" y="648567"/>
                  <a:pt x="1728505" y="634454"/>
                  <a:pt x="1728505" y="617045"/>
                </a:cubicBezTo>
                <a:cubicBezTo>
                  <a:pt x="1728505" y="599635"/>
                  <a:pt x="1742618" y="585522"/>
                  <a:pt x="1760028" y="585522"/>
                </a:cubicBezTo>
                <a:close/>
                <a:moveTo>
                  <a:pt x="1627644" y="585522"/>
                </a:moveTo>
                <a:cubicBezTo>
                  <a:pt x="1645054" y="585522"/>
                  <a:pt x="1659167" y="599635"/>
                  <a:pt x="1659167" y="617045"/>
                </a:cubicBezTo>
                <a:cubicBezTo>
                  <a:pt x="1659167" y="634454"/>
                  <a:pt x="1645054" y="648567"/>
                  <a:pt x="1627644" y="648567"/>
                </a:cubicBezTo>
                <a:cubicBezTo>
                  <a:pt x="1610235" y="648567"/>
                  <a:pt x="1596121" y="634454"/>
                  <a:pt x="1596121" y="617045"/>
                </a:cubicBezTo>
                <a:cubicBezTo>
                  <a:pt x="1596121" y="599635"/>
                  <a:pt x="1610235" y="585522"/>
                  <a:pt x="1627644" y="585522"/>
                </a:cubicBezTo>
                <a:close/>
                <a:moveTo>
                  <a:pt x="1508878" y="585522"/>
                </a:moveTo>
                <a:cubicBezTo>
                  <a:pt x="1526287" y="585522"/>
                  <a:pt x="1540400" y="599635"/>
                  <a:pt x="1540400" y="617045"/>
                </a:cubicBezTo>
                <a:cubicBezTo>
                  <a:pt x="1540400" y="634454"/>
                  <a:pt x="1526287" y="648567"/>
                  <a:pt x="1508878" y="648567"/>
                </a:cubicBezTo>
                <a:cubicBezTo>
                  <a:pt x="1491467" y="648567"/>
                  <a:pt x="1477355" y="634454"/>
                  <a:pt x="1477355" y="617045"/>
                </a:cubicBezTo>
                <a:cubicBezTo>
                  <a:pt x="1477355" y="599635"/>
                  <a:pt x="1491467" y="585522"/>
                  <a:pt x="1508878" y="585522"/>
                </a:cubicBezTo>
                <a:close/>
                <a:moveTo>
                  <a:pt x="1383310" y="585522"/>
                </a:moveTo>
                <a:cubicBezTo>
                  <a:pt x="1400721" y="585522"/>
                  <a:pt x="1414833" y="599635"/>
                  <a:pt x="1414833" y="617045"/>
                </a:cubicBezTo>
                <a:cubicBezTo>
                  <a:pt x="1414833" y="634454"/>
                  <a:pt x="1400721" y="648567"/>
                  <a:pt x="1383310" y="648567"/>
                </a:cubicBezTo>
                <a:cubicBezTo>
                  <a:pt x="1365901" y="648567"/>
                  <a:pt x="1351788" y="634454"/>
                  <a:pt x="1351788" y="617045"/>
                </a:cubicBezTo>
                <a:cubicBezTo>
                  <a:pt x="1351788" y="599635"/>
                  <a:pt x="1365901" y="585522"/>
                  <a:pt x="1383310" y="585522"/>
                </a:cubicBezTo>
                <a:close/>
                <a:moveTo>
                  <a:pt x="1264544" y="585522"/>
                </a:moveTo>
                <a:cubicBezTo>
                  <a:pt x="1281953" y="585522"/>
                  <a:pt x="1296067" y="599635"/>
                  <a:pt x="1296067" y="617045"/>
                </a:cubicBezTo>
                <a:cubicBezTo>
                  <a:pt x="1296067" y="634454"/>
                  <a:pt x="1281953" y="648567"/>
                  <a:pt x="1264544" y="648567"/>
                </a:cubicBezTo>
                <a:cubicBezTo>
                  <a:pt x="1247134" y="648567"/>
                  <a:pt x="1233021" y="634454"/>
                  <a:pt x="1233021" y="617045"/>
                </a:cubicBezTo>
                <a:cubicBezTo>
                  <a:pt x="1233021" y="599635"/>
                  <a:pt x="1247134" y="585522"/>
                  <a:pt x="1264544" y="585522"/>
                </a:cubicBezTo>
                <a:close/>
                <a:moveTo>
                  <a:pt x="1132160" y="585522"/>
                </a:moveTo>
                <a:cubicBezTo>
                  <a:pt x="1149570" y="585522"/>
                  <a:pt x="1163683" y="599635"/>
                  <a:pt x="1163683" y="617045"/>
                </a:cubicBezTo>
                <a:cubicBezTo>
                  <a:pt x="1163683" y="634454"/>
                  <a:pt x="1149570" y="648567"/>
                  <a:pt x="1132160" y="648567"/>
                </a:cubicBezTo>
                <a:cubicBezTo>
                  <a:pt x="1114751" y="648567"/>
                  <a:pt x="1100637" y="634454"/>
                  <a:pt x="1100637" y="617045"/>
                </a:cubicBezTo>
                <a:cubicBezTo>
                  <a:pt x="1100637" y="599635"/>
                  <a:pt x="1114751" y="585522"/>
                  <a:pt x="1132160" y="585522"/>
                </a:cubicBezTo>
                <a:close/>
                <a:moveTo>
                  <a:pt x="1013394" y="585522"/>
                </a:moveTo>
                <a:cubicBezTo>
                  <a:pt x="1030803" y="585522"/>
                  <a:pt x="1044916" y="599635"/>
                  <a:pt x="1044916" y="617045"/>
                </a:cubicBezTo>
                <a:cubicBezTo>
                  <a:pt x="1044916" y="634454"/>
                  <a:pt x="1030803" y="648567"/>
                  <a:pt x="1013394" y="648567"/>
                </a:cubicBezTo>
                <a:cubicBezTo>
                  <a:pt x="995983" y="648567"/>
                  <a:pt x="981871" y="634454"/>
                  <a:pt x="981871" y="617045"/>
                </a:cubicBezTo>
                <a:cubicBezTo>
                  <a:pt x="981871" y="599635"/>
                  <a:pt x="995983" y="585522"/>
                  <a:pt x="1013394" y="585522"/>
                </a:cubicBezTo>
                <a:close/>
                <a:moveTo>
                  <a:pt x="896923" y="585522"/>
                </a:moveTo>
                <a:cubicBezTo>
                  <a:pt x="914334" y="585522"/>
                  <a:pt x="928446" y="599635"/>
                  <a:pt x="928446" y="617045"/>
                </a:cubicBezTo>
                <a:cubicBezTo>
                  <a:pt x="928446" y="634454"/>
                  <a:pt x="914334" y="648567"/>
                  <a:pt x="896923" y="648567"/>
                </a:cubicBezTo>
                <a:cubicBezTo>
                  <a:pt x="879514" y="648567"/>
                  <a:pt x="865400" y="634454"/>
                  <a:pt x="865400" y="617045"/>
                </a:cubicBezTo>
                <a:cubicBezTo>
                  <a:pt x="865400" y="599635"/>
                  <a:pt x="879514" y="585522"/>
                  <a:pt x="896923" y="585522"/>
                </a:cubicBezTo>
                <a:close/>
                <a:moveTo>
                  <a:pt x="778157" y="585522"/>
                </a:moveTo>
                <a:cubicBezTo>
                  <a:pt x="795566" y="585522"/>
                  <a:pt x="809680" y="599635"/>
                  <a:pt x="809680" y="617045"/>
                </a:cubicBezTo>
                <a:cubicBezTo>
                  <a:pt x="809680" y="634454"/>
                  <a:pt x="795566" y="648567"/>
                  <a:pt x="778157" y="648567"/>
                </a:cubicBezTo>
                <a:cubicBezTo>
                  <a:pt x="760747" y="648567"/>
                  <a:pt x="746634" y="634454"/>
                  <a:pt x="746634" y="617045"/>
                </a:cubicBezTo>
                <a:cubicBezTo>
                  <a:pt x="746634" y="599635"/>
                  <a:pt x="760747" y="585522"/>
                  <a:pt x="778157" y="585522"/>
                </a:cubicBezTo>
                <a:close/>
                <a:moveTo>
                  <a:pt x="645773" y="585522"/>
                </a:moveTo>
                <a:cubicBezTo>
                  <a:pt x="663183" y="585522"/>
                  <a:pt x="677296" y="599635"/>
                  <a:pt x="677296" y="617045"/>
                </a:cubicBezTo>
                <a:cubicBezTo>
                  <a:pt x="677296" y="634454"/>
                  <a:pt x="663183" y="648567"/>
                  <a:pt x="645773" y="648567"/>
                </a:cubicBezTo>
                <a:cubicBezTo>
                  <a:pt x="628364" y="648567"/>
                  <a:pt x="614250" y="634454"/>
                  <a:pt x="614250" y="617045"/>
                </a:cubicBezTo>
                <a:cubicBezTo>
                  <a:pt x="614250" y="599635"/>
                  <a:pt x="628364" y="585522"/>
                  <a:pt x="645773" y="585522"/>
                </a:cubicBezTo>
                <a:close/>
                <a:moveTo>
                  <a:pt x="527007" y="585522"/>
                </a:moveTo>
                <a:cubicBezTo>
                  <a:pt x="544416" y="585522"/>
                  <a:pt x="558529" y="599635"/>
                  <a:pt x="558529" y="617045"/>
                </a:cubicBezTo>
                <a:cubicBezTo>
                  <a:pt x="558529" y="634454"/>
                  <a:pt x="544416" y="648567"/>
                  <a:pt x="527007" y="648567"/>
                </a:cubicBezTo>
                <a:cubicBezTo>
                  <a:pt x="509596" y="648567"/>
                  <a:pt x="495484" y="634454"/>
                  <a:pt x="495484" y="617045"/>
                </a:cubicBezTo>
                <a:cubicBezTo>
                  <a:pt x="495484" y="599635"/>
                  <a:pt x="509596" y="585522"/>
                  <a:pt x="527007" y="585522"/>
                </a:cubicBezTo>
                <a:close/>
                <a:moveTo>
                  <a:pt x="401439" y="585522"/>
                </a:moveTo>
                <a:cubicBezTo>
                  <a:pt x="418850" y="585522"/>
                  <a:pt x="432962" y="599635"/>
                  <a:pt x="432962" y="617045"/>
                </a:cubicBezTo>
                <a:cubicBezTo>
                  <a:pt x="432962" y="634454"/>
                  <a:pt x="418850" y="648567"/>
                  <a:pt x="401439" y="648567"/>
                </a:cubicBezTo>
                <a:cubicBezTo>
                  <a:pt x="384030" y="648567"/>
                  <a:pt x="369917" y="634454"/>
                  <a:pt x="369917" y="617045"/>
                </a:cubicBezTo>
                <a:cubicBezTo>
                  <a:pt x="369917" y="599635"/>
                  <a:pt x="384030" y="585522"/>
                  <a:pt x="401439" y="585522"/>
                </a:cubicBezTo>
                <a:close/>
                <a:moveTo>
                  <a:pt x="282673" y="585522"/>
                </a:moveTo>
                <a:cubicBezTo>
                  <a:pt x="300082" y="585522"/>
                  <a:pt x="314196" y="599635"/>
                  <a:pt x="314196" y="617045"/>
                </a:cubicBezTo>
                <a:cubicBezTo>
                  <a:pt x="314196" y="634454"/>
                  <a:pt x="300082" y="648567"/>
                  <a:pt x="282673" y="648567"/>
                </a:cubicBezTo>
                <a:cubicBezTo>
                  <a:pt x="265263" y="648567"/>
                  <a:pt x="251150" y="634454"/>
                  <a:pt x="251150" y="617045"/>
                </a:cubicBezTo>
                <a:cubicBezTo>
                  <a:pt x="251150" y="599635"/>
                  <a:pt x="265263" y="585522"/>
                  <a:pt x="282673" y="585522"/>
                </a:cubicBezTo>
                <a:close/>
                <a:moveTo>
                  <a:pt x="150289" y="585522"/>
                </a:moveTo>
                <a:cubicBezTo>
                  <a:pt x="167699" y="585522"/>
                  <a:pt x="181812" y="599635"/>
                  <a:pt x="181812" y="617045"/>
                </a:cubicBezTo>
                <a:cubicBezTo>
                  <a:pt x="181812" y="634454"/>
                  <a:pt x="167699" y="648567"/>
                  <a:pt x="150289" y="648567"/>
                </a:cubicBezTo>
                <a:cubicBezTo>
                  <a:pt x="132880" y="648567"/>
                  <a:pt x="118766" y="634454"/>
                  <a:pt x="118766" y="617045"/>
                </a:cubicBezTo>
                <a:cubicBezTo>
                  <a:pt x="118766" y="599635"/>
                  <a:pt x="132880" y="585522"/>
                  <a:pt x="150289" y="585522"/>
                </a:cubicBezTo>
                <a:close/>
                <a:moveTo>
                  <a:pt x="31523" y="585522"/>
                </a:moveTo>
                <a:cubicBezTo>
                  <a:pt x="48932" y="585522"/>
                  <a:pt x="63045" y="599635"/>
                  <a:pt x="63045" y="617045"/>
                </a:cubicBezTo>
                <a:cubicBezTo>
                  <a:pt x="63045" y="634454"/>
                  <a:pt x="48932" y="648567"/>
                  <a:pt x="31523" y="648567"/>
                </a:cubicBezTo>
                <a:cubicBezTo>
                  <a:pt x="14112" y="648567"/>
                  <a:pt x="0" y="634454"/>
                  <a:pt x="0" y="617045"/>
                </a:cubicBezTo>
                <a:cubicBezTo>
                  <a:pt x="0" y="599635"/>
                  <a:pt x="14112" y="585522"/>
                  <a:pt x="31523" y="585522"/>
                </a:cubicBezTo>
                <a:close/>
                <a:moveTo>
                  <a:pt x="1878794" y="468417"/>
                </a:moveTo>
                <a:cubicBezTo>
                  <a:pt x="1896205" y="468417"/>
                  <a:pt x="1910317" y="482531"/>
                  <a:pt x="1910317" y="499940"/>
                </a:cubicBezTo>
                <a:cubicBezTo>
                  <a:pt x="1910317" y="517349"/>
                  <a:pt x="1896205" y="531463"/>
                  <a:pt x="1878794" y="531463"/>
                </a:cubicBezTo>
                <a:cubicBezTo>
                  <a:pt x="1861385" y="531463"/>
                  <a:pt x="1847272" y="517349"/>
                  <a:pt x="1847272" y="499940"/>
                </a:cubicBezTo>
                <a:cubicBezTo>
                  <a:pt x="1847272" y="482531"/>
                  <a:pt x="1861385" y="468417"/>
                  <a:pt x="1878794" y="468417"/>
                </a:cubicBezTo>
                <a:close/>
                <a:moveTo>
                  <a:pt x="1760028" y="468417"/>
                </a:moveTo>
                <a:cubicBezTo>
                  <a:pt x="1777437" y="468417"/>
                  <a:pt x="1791551" y="482531"/>
                  <a:pt x="1791551" y="499940"/>
                </a:cubicBezTo>
                <a:cubicBezTo>
                  <a:pt x="1791551" y="517349"/>
                  <a:pt x="1777437" y="531463"/>
                  <a:pt x="1760028" y="531463"/>
                </a:cubicBezTo>
                <a:cubicBezTo>
                  <a:pt x="1742618" y="531463"/>
                  <a:pt x="1728505" y="517349"/>
                  <a:pt x="1728505" y="499940"/>
                </a:cubicBezTo>
                <a:cubicBezTo>
                  <a:pt x="1728505" y="482531"/>
                  <a:pt x="1742618" y="468417"/>
                  <a:pt x="1760028" y="468417"/>
                </a:cubicBezTo>
                <a:close/>
                <a:moveTo>
                  <a:pt x="1627644" y="468417"/>
                </a:moveTo>
                <a:cubicBezTo>
                  <a:pt x="1645054" y="468417"/>
                  <a:pt x="1659167" y="482531"/>
                  <a:pt x="1659167" y="499940"/>
                </a:cubicBezTo>
                <a:cubicBezTo>
                  <a:pt x="1659167" y="517349"/>
                  <a:pt x="1645054" y="531463"/>
                  <a:pt x="1627644" y="531463"/>
                </a:cubicBezTo>
                <a:cubicBezTo>
                  <a:pt x="1610235" y="531463"/>
                  <a:pt x="1596121" y="517349"/>
                  <a:pt x="1596121" y="499940"/>
                </a:cubicBezTo>
                <a:cubicBezTo>
                  <a:pt x="1596121" y="482531"/>
                  <a:pt x="1610235" y="468417"/>
                  <a:pt x="1627644" y="468417"/>
                </a:cubicBezTo>
                <a:close/>
                <a:moveTo>
                  <a:pt x="1508878" y="468417"/>
                </a:moveTo>
                <a:cubicBezTo>
                  <a:pt x="1526287" y="468417"/>
                  <a:pt x="1540400" y="482531"/>
                  <a:pt x="1540400" y="499940"/>
                </a:cubicBezTo>
                <a:cubicBezTo>
                  <a:pt x="1540400" y="517349"/>
                  <a:pt x="1526287" y="531463"/>
                  <a:pt x="1508878" y="531463"/>
                </a:cubicBezTo>
                <a:cubicBezTo>
                  <a:pt x="1491467" y="531463"/>
                  <a:pt x="1477355" y="517349"/>
                  <a:pt x="1477355" y="499940"/>
                </a:cubicBezTo>
                <a:cubicBezTo>
                  <a:pt x="1477355" y="482531"/>
                  <a:pt x="1491467" y="468417"/>
                  <a:pt x="1508878" y="468417"/>
                </a:cubicBezTo>
                <a:close/>
                <a:moveTo>
                  <a:pt x="1383310" y="468417"/>
                </a:moveTo>
                <a:cubicBezTo>
                  <a:pt x="1400721" y="468417"/>
                  <a:pt x="1414833" y="482531"/>
                  <a:pt x="1414833" y="499940"/>
                </a:cubicBezTo>
                <a:cubicBezTo>
                  <a:pt x="1414833" y="517349"/>
                  <a:pt x="1400721" y="531463"/>
                  <a:pt x="1383310" y="531463"/>
                </a:cubicBezTo>
                <a:cubicBezTo>
                  <a:pt x="1365901" y="531463"/>
                  <a:pt x="1351788" y="517349"/>
                  <a:pt x="1351788" y="499940"/>
                </a:cubicBezTo>
                <a:cubicBezTo>
                  <a:pt x="1351788" y="482531"/>
                  <a:pt x="1365901" y="468417"/>
                  <a:pt x="1383310" y="468417"/>
                </a:cubicBezTo>
                <a:close/>
                <a:moveTo>
                  <a:pt x="1264544" y="468417"/>
                </a:moveTo>
                <a:cubicBezTo>
                  <a:pt x="1281953" y="468417"/>
                  <a:pt x="1296067" y="482531"/>
                  <a:pt x="1296067" y="499940"/>
                </a:cubicBezTo>
                <a:cubicBezTo>
                  <a:pt x="1296067" y="517349"/>
                  <a:pt x="1281953" y="531463"/>
                  <a:pt x="1264544" y="531463"/>
                </a:cubicBezTo>
                <a:cubicBezTo>
                  <a:pt x="1247134" y="531463"/>
                  <a:pt x="1233021" y="517349"/>
                  <a:pt x="1233021" y="499940"/>
                </a:cubicBezTo>
                <a:cubicBezTo>
                  <a:pt x="1233021" y="482531"/>
                  <a:pt x="1247134" y="468417"/>
                  <a:pt x="1264544" y="468417"/>
                </a:cubicBezTo>
                <a:close/>
                <a:moveTo>
                  <a:pt x="1132160" y="468417"/>
                </a:moveTo>
                <a:cubicBezTo>
                  <a:pt x="1149570" y="468417"/>
                  <a:pt x="1163683" y="482531"/>
                  <a:pt x="1163683" y="499940"/>
                </a:cubicBezTo>
                <a:cubicBezTo>
                  <a:pt x="1163683" y="517349"/>
                  <a:pt x="1149570" y="531463"/>
                  <a:pt x="1132160" y="531463"/>
                </a:cubicBezTo>
                <a:cubicBezTo>
                  <a:pt x="1114751" y="531463"/>
                  <a:pt x="1100637" y="517349"/>
                  <a:pt x="1100637" y="499940"/>
                </a:cubicBezTo>
                <a:cubicBezTo>
                  <a:pt x="1100637" y="482531"/>
                  <a:pt x="1114751" y="468417"/>
                  <a:pt x="1132160" y="468417"/>
                </a:cubicBezTo>
                <a:close/>
                <a:moveTo>
                  <a:pt x="1013394" y="468417"/>
                </a:moveTo>
                <a:cubicBezTo>
                  <a:pt x="1030803" y="468417"/>
                  <a:pt x="1044916" y="482531"/>
                  <a:pt x="1044916" y="499940"/>
                </a:cubicBezTo>
                <a:cubicBezTo>
                  <a:pt x="1044916" y="517349"/>
                  <a:pt x="1030803" y="531463"/>
                  <a:pt x="1013394" y="531463"/>
                </a:cubicBezTo>
                <a:cubicBezTo>
                  <a:pt x="995983" y="531463"/>
                  <a:pt x="981871" y="517349"/>
                  <a:pt x="981871" y="499940"/>
                </a:cubicBezTo>
                <a:cubicBezTo>
                  <a:pt x="981871" y="482531"/>
                  <a:pt x="995983" y="468417"/>
                  <a:pt x="1013394" y="468417"/>
                </a:cubicBezTo>
                <a:close/>
                <a:moveTo>
                  <a:pt x="896923" y="468417"/>
                </a:moveTo>
                <a:cubicBezTo>
                  <a:pt x="914334" y="468417"/>
                  <a:pt x="928446" y="482531"/>
                  <a:pt x="928446" y="499940"/>
                </a:cubicBezTo>
                <a:cubicBezTo>
                  <a:pt x="928446" y="517349"/>
                  <a:pt x="914334" y="531463"/>
                  <a:pt x="896923" y="531463"/>
                </a:cubicBezTo>
                <a:cubicBezTo>
                  <a:pt x="879514" y="531463"/>
                  <a:pt x="865400" y="517349"/>
                  <a:pt x="865400" y="499940"/>
                </a:cubicBezTo>
                <a:cubicBezTo>
                  <a:pt x="865400" y="482531"/>
                  <a:pt x="879514" y="468417"/>
                  <a:pt x="896923" y="468417"/>
                </a:cubicBezTo>
                <a:close/>
                <a:moveTo>
                  <a:pt x="778157" y="468417"/>
                </a:moveTo>
                <a:cubicBezTo>
                  <a:pt x="795566" y="468417"/>
                  <a:pt x="809680" y="482531"/>
                  <a:pt x="809680" y="499940"/>
                </a:cubicBezTo>
                <a:cubicBezTo>
                  <a:pt x="809680" y="517349"/>
                  <a:pt x="795566" y="531463"/>
                  <a:pt x="778157" y="531463"/>
                </a:cubicBezTo>
                <a:cubicBezTo>
                  <a:pt x="760747" y="531463"/>
                  <a:pt x="746634" y="517349"/>
                  <a:pt x="746634" y="499940"/>
                </a:cubicBezTo>
                <a:cubicBezTo>
                  <a:pt x="746634" y="482531"/>
                  <a:pt x="760747" y="468417"/>
                  <a:pt x="778157" y="468417"/>
                </a:cubicBezTo>
                <a:close/>
                <a:moveTo>
                  <a:pt x="645773" y="468417"/>
                </a:moveTo>
                <a:cubicBezTo>
                  <a:pt x="663183" y="468417"/>
                  <a:pt x="677296" y="482531"/>
                  <a:pt x="677296" y="499940"/>
                </a:cubicBezTo>
                <a:cubicBezTo>
                  <a:pt x="677296" y="517349"/>
                  <a:pt x="663183" y="531463"/>
                  <a:pt x="645773" y="531463"/>
                </a:cubicBezTo>
                <a:cubicBezTo>
                  <a:pt x="628364" y="531463"/>
                  <a:pt x="614250" y="517349"/>
                  <a:pt x="614250" y="499940"/>
                </a:cubicBezTo>
                <a:cubicBezTo>
                  <a:pt x="614250" y="482531"/>
                  <a:pt x="628364" y="468417"/>
                  <a:pt x="645773" y="468417"/>
                </a:cubicBezTo>
                <a:close/>
                <a:moveTo>
                  <a:pt x="527007" y="468417"/>
                </a:moveTo>
                <a:cubicBezTo>
                  <a:pt x="544416" y="468417"/>
                  <a:pt x="558529" y="482531"/>
                  <a:pt x="558529" y="499940"/>
                </a:cubicBezTo>
                <a:cubicBezTo>
                  <a:pt x="558529" y="517349"/>
                  <a:pt x="544416" y="531463"/>
                  <a:pt x="527007" y="531463"/>
                </a:cubicBezTo>
                <a:cubicBezTo>
                  <a:pt x="509596" y="531463"/>
                  <a:pt x="495484" y="517349"/>
                  <a:pt x="495484" y="499940"/>
                </a:cubicBezTo>
                <a:cubicBezTo>
                  <a:pt x="495484" y="482531"/>
                  <a:pt x="509596" y="468417"/>
                  <a:pt x="527007" y="468417"/>
                </a:cubicBezTo>
                <a:close/>
                <a:moveTo>
                  <a:pt x="401439" y="468417"/>
                </a:moveTo>
                <a:cubicBezTo>
                  <a:pt x="418850" y="468417"/>
                  <a:pt x="432962" y="482531"/>
                  <a:pt x="432962" y="499940"/>
                </a:cubicBezTo>
                <a:cubicBezTo>
                  <a:pt x="432962" y="517349"/>
                  <a:pt x="418850" y="531463"/>
                  <a:pt x="401439" y="531463"/>
                </a:cubicBezTo>
                <a:cubicBezTo>
                  <a:pt x="384030" y="531463"/>
                  <a:pt x="369917" y="517349"/>
                  <a:pt x="369917" y="499940"/>
                </a:cubicBezTo>
                <a:cubicBezTo>
                  <a:pt x="369917" y="482531"/>
                  <a:pt x="384030" y="468417"/>
                  <a:pt x="401439" y="468417"/>
                </a:cubicBezTo>
                <a:close/>
                <a:moveTo>
                  <a:pt x="282673" y="468417"/>
                </a:moveTo>
                <a:cubicBezTo>
                  <a:pt x="300082" y="468417"/>
                  <a:pt x="314196" y="482531"/>
                  <a:pt x="314196" y="499940"/>
                </a:cubicBezTo>
                <a:cubicBezTo>
                  <a:pt x="314196" y="517349"/>
                  <a:pt x="300082" y="531463"/>
                  <a:pt x="282673" y="531463"/>
                </a:cubicBezTo>
                <a:cubicBezTo>
                  <a:pt x="265263" y="531463"/>
                  <a:pt x="251150" y="517349"/>
                  <a:pt x="251150" y="499940"/>
                </a:cubicBezTo>
                <a:cubicBezTo>
                  <a:pt x="251150" y="482531"/>
                  <a:pt x="265263" y="468417"/>
                  <a:pt x="282673" y="468417"/>
                </a:cubicBezTo>
                <a:close/>
                <a:moveTo>
                  <a:pt x="150289" y="468417"/>
                </a:moveTo>
                <a:cubicBezTo>
                  <a:pt x="167699" y="468417"/>
                  <a:pt x="181812" y="482531"/>
                  <a:pt x="181812" y="499940"/>
                </a:cubicBezTo>
                <a:cubicBezTo>
                  <a:pt x="181812" y="517349"/>
                  <a:pt x="167699" y="531463"/>
                  <a:pt x="150289" y="531463"/>
                </a:cubicBezTo>
                <a:cubicBezTo>
                  <a:pt x="132880" y="531463"/>
                  <a:pt x="118766" y="517349"/>
                  <a:pt x="118766" y="499940"/>
                </a:cubicBezTo>
                <a:cubicBezTo>
                  <a:pt x="118766" y="482531"/>
                  <a:pt x="132880" y="468417"/>
                  <a:pt x="150289" y="468417"/>
                </a:cubicBezTo>
                <a:close/>
                <a:moveTo>
                  <a:pt x="31523" y="468417"/>
                </a:moveTo>
                <a:cubicBezTo>
                  <a:pt x="48932" y="468417"/>
                  <a:pt x="63045" y="482531"/>
                  <a:pt x="63045" y="499940"/>
                </a:cubicBezTo>
                <a:cubicBezTo>
                  <a:pt x="63045" y="517349"/>
                  <a:pt x="48932" y="531463"/>
                  <a:pt x="31523" y="531463"/>
                </a:cubicBezTo>
                <a:cubicBezTo>
                  <a:pt x="14112" y="531463"/>
                  <a:pt x="0" y="517349"/>
                  <a:pt x="0" y="499940"/>
                </a:cubicBezTo>
                <a:cubicBezTo>
                  <a:pt x="0" y="482531"/>
                  <a:pt x="14112" y="468417"/>
                  <a:pt x="31523" y="468417"/>
                </a:cubicBezTo>
                <a:close/>
                <a:moveTo>
                  <a:pt x="1878794" y="351314"/>
                </a:moveTo>
                <a:cubicBezTo>
                  <a:pt x="1896205" y="351314"/>
                  <a:pt x="1910317" y="365427"/>
                  <a:pt x="1910317" y="382835"/>
                </a:cubicBezTo>
                <a:cubicBezTo>
                  <a:pt x="1910317" y="400246"/>
                  <a:pt x="1896205" y="414358"/>
                  <a:pt x="1878794" y="414358"/>
                </a:cubicBezTo>
                <a:cubicBezTo>
                  <a:pt x="1861385" y="414358"/>
                  <a:pt x="1847272" y="400246"/>
                  <a:pt x="1847272" y="382835"/>
                </a:cubicBezTo>
                <a:cubicBezTo>
                  <a:pt x="1847272" y="365427"/>
                  <a:pt x="1861385" y="351314"/>
                  <a:pt x="1878794" y="351314"/>
                </a:cubicBezTo>
                <a:close/>
                <a:moveTo>
                  <a:pt x="1760028" y="351314"/>
                </a:moveTo>
                <a:cubicBezTo>
                  <a:pt x="1777437" y="351314"/>
                  <a:pt x="1791551" y="365427"/>
                  <a:pt x="1791551" y="382835"/>
                </a:cubicBezTo>
                <a:cubicBezTo>
                  <a:pt x="1791551" y="400246"/>
                  <a:pt x="1777437" y="414358"/>
                  <a:pt x="1760028" y="414358"/>
                </a:cubicBezTo>
                <a:cubicBezTo>
                  <a:pt x="1742618" y="414358"/>
                  <a:pt x="1728505" y="400246"/>
                  <a:pt x="1728505" y="382835"/>
                </a:cubicBezTo>
                <a:cubicBezTo>
                  <a:pt x="1728505" y="365427"/>
                  <a:pt x="1742618" y="351314"/>
                  <a:pt x="1760028" y="351314"/>
                </a:cubicBezTo>
                <a:close/>
                <a:moveTo>
                  <a:pt x="1627644" y="351314"/>
                </a:moveTo>
                <a:cubicBezTo>
                  <a:pt x="1645054" y="351314"/>
                  <a:pt x="1659167" y="365427"/>
                  <a:pt x="1659167" y="382835"/>
                </a:cubicBezTo>
                <a:cubicBezTo>
                  <a:pt x="1659167" y="400246"/>
                  <a:pt x="1645054" y="414358"/>
                  <a:pt x="1627644" y="414358"/>
                </a:cubicBezTo>
                <a:cubicBezTo>
                  <a:pt x="1610235" y="414358"/>
                  <a:pt x="1596121" y="400246"/>
                  <a:pt x="1596121" y="382835"/>
                </a:cubicBezTo>
                <a:cubicBezTo>
                  <a:pt x="1596121" y="365427"/>
                  <a:pt x="1610235" y="351314"/>
                  <a:pt x="1627644" y="351314"/>
                </a:cubicBezTo>
                <a:close/>
                <a:moveTo>
                  <a:pt x="1508878" y="351314"/>
                </a:moveTo>
                <a:cubicBezTo>
                  <a:pt x="1526287" y="351314"/>
                  <a:pt x="1540400" y="365427"/>
                  <a:pt x="1540400" y="382835"/>
                </a:cubicBezTo>
                <a:cubicBezTo>
                  <a:pt x="1540400" y="400246"/>
                  <a:pt x="1526287" y="414358"/>
                  <a:pt x="1508878" y="414358"/>
                </a:cubicBezTo>
                <a:cubicBezTo>
                  <a:pt x="1491467" y="414358"/>
                  <a:pt x="1477355" y="400246"/>
                  <a:pt x="1477355" y="382835"/>
                </a:cubicBezTo>
                <a:cubicBezTo>
                  <a:pt x="1477355" y="365427"/>
                  <a:pt x="1491467" y="351314"/>
                  <a:pt x="1508878" y="351314"/>
                </a:cubicBezTo>
                <a:close/>
                <a:moveTo>
                  <a:pt x="1383310" y="351314"/>
                </a:moveTo>
                <a:cubicBezTo>
                  <a:pt x="1400721" y="351314"/>
                  <a:pt x="1414833" y="365427"/>
                  <a:pt x="1414833" y="382835"/>
                </a:cubicBezTo>
                <a:cubicBezTo>
                  <a:pt x="1414833" y="400246"/>
                  <a:pt x="1400721" y="414358"/>
                  <a:pt x="1383310" y="414358"/>
                </a:cubicBezTo>
                <a:cubicBezTo>
                  <a:pt x="1365901" y="414358"/>
                  <a:pt x="1351788" y="400246"/>
                  <a:pt x="1351788" y="382835"/>
                </a:cubicBezTo>
                <a:cubicBezTo>
                  <a:pt x="1351788" y="365427"/>
                  <a:pt x="1365901" y="351314"/>
                  <a:pt x="1383310" y="351314"/>
                </a:cubicBezTo>
                <a:close/>
                <a:moveTo>
                  <a:pt x="1264544" y="351314"/>
                </a:moveTo>
                <a:cubicBezTo>
                  <a:pt x="1281953" y="351314"/>
                  <a:pt x="1296067" y="365427"/>
                  <a:pt x="1296067" y="382835"/>
                </a:cubicBezTo>
                <a:cubicBezTo>
                  <a:pt x="1296067" y="400246"/>
                  <a:pt x="1281953" y="414358"/>
                  <a:pt x="1264544" y="414358"/>
                </a:cubicBezTo>
                <a:cubicBezTo>
                  <a:pt x="1247134" y="414358"/>
                  <a:pt x="1233021" y="400246"/>
                  <a:pt x="1233021" y="382835"/>
                </a:cubicBezTo>
                <a:cubicBezTo>
                  <a:pt x="1233021" y="365427"/>
                  <a:pt x="1247134" y="351314"/>
                  <a:pt x="1264544" y="351314"/>
                </a:cubicBezTo>
                <a:close/>
                <a:moveTo>
                  <a:pt x="1132160" y="351314"/>
                </a:moveTo>
                <a:cubicBezTo>
                  <a:pt x="1149570" y="351314"/>
                  <a:pt x="1163683" y="365427"/>
                  <a:pt x="1163683" y="382835"/>
                </a:cubicBezTo>
                <a:cubicBezTo>
                  <a:pt x="1163683" y="400246"/>
                  <a:pt x="1149570" y="414358"/>
                  <a:pt x="1132160" y="414358"/>
                </a:cubicBezTo>
                <a:cubicBezTo>
                  <a:pt x="1114751" y="414358"/>
                  <a:pt x="1100637" y="400246"/>
                  <a:pt x="1100637" y="382835"/>
                </a:cubicBezTo>
                <a:cubicBezTo>
                  <a:pt x="1100637" y="365427"/>
                  <a:pt x="1114751" y="351314"/>
                  <a:pt x="1132160" y="351314"/>
                </a:cubicBezTo>
                <a:close/>
                <a:moveTo>
                  <a:pt x="1013394" y="351314"/>
                </a:moveTo>
                <a:cubicBezTo>
                  <a:pt x="1030803" y="351314"/>
                  <a:pt x="1044916" y="365427"/>
                  <a:pt x="1044916" y="382835"/>
                </a:cubicBezTo>
                <a:cubicBezTo>
                  <a:pt x="1044916" y="400246"/>
                  <a:pt x="1030803" y="414358"/>
                  <a:pt x="1013394" y="414358"/>
                </a:cubicBezTo>
                <a:cubicBezTo>
                  <a:pt x="995983" y="414358"/>
                  <a:pt x="981871" y="400246"/>
                  <a:pt x="981871" y="382835"/>
                </a:cubicBezTo>
                <a:cubicBezTo>
                  <a:pt x="981871" y="365427"/>
                  <a:pt x="995983" y="351314"/>
                  <a:pt x="1013394" y="351314"/>
                </a:cubicBezTo>
                <a:close/>
                <a:moveTo>
                  <a:pt x="896923" y="351314"/>
                </a:moveTo>
                <a:cubicBezTo>
                  <a:pt x="914334" y="351314"/>
                  <a:pt x="928446" y="365427"/>
                  <a:pt x="928446" y="382835"/>
                </a:cubicBezTo>
                <a:cubicBezTo>
                  <a:pt x="928446" y="400246"/>
                  <a:pt x="914334" y="414358"/>
                  <a:pt x="896923" y="414358"/>
                </a:cubicBezTo>
                <a:cubicBezTo>
                  <a:pt x="879514" y="414358"/>
                  <a:pt x="865400" y="400246"/>
                  <a:pt x="865400" y="382835"/>
                </a:cubicBezTo>
                <a:cubicBezTo>
                  <a:pt x="865400" y="365427"/>
                  <a:pt x="879514" y="351314"/>
                  <a:pt x="896923" y="351314"/>
                </a:cubicBezTo>
                <a:close/>
                <a:moveTo>
                  <a:pt x="778157" y="351314"/>
                </a:moveTo>
                <a:cubicBezTo>
                  <a:pt x="795566" y="351314"/>
                  <a:pt x="809680" y="365427"/>
                  <a:pt x="809680" y="382835"/>
                </a:cubicBezTo>
                <a:cubicBezTo>
                  <a:pt x="809680" y="400246"/>
                  <a:pt x="795566" y="414358"/>
                  <a:pt x="778157" y="414358"/>
                </a:cubicBezTo>
                <a:cubicBezTo>
                  <a:pt x="760747" y="414358"/>
                  <a:pt x="746634" y="400246"/>
                  <a:pt x="746634" y="382835"/>
                </a:cubicBezTo>
                <a:cubicBezTo>
                  <a:pt x="746634" y="365427"/>
                  <a:pt x="760747" y="351314"/>
                  <a:pt x="778157" y="351314"/>
                </a:cubicBezTo>
                <a:close/>
                <a:moveTo>
                  <a:pt x="645773" y="351314"/>
                </a:moveTo>
                <a:cubicBezTo>
                  <a:pt x="663183" y="351314"/>
                  <a:pt x="677296" y="365427"/>
                  <a:pt x="677296" y="382835"/>
                </a:cubicBezTo>
                <a:cubicBezTo>
                  <a:pt x="677296" y="400246"/>
                  <a:pt x="663183" y="414358"/>
                  <a:pt x="645773" y="414358"/>
                </a:cubicBezTo>
                <a:cubicBezTo>
                  <a:pt x="628364" y="414358"/>
                  <a:pt x="614250" y="400246"/>
                  <a:pt x="614250" y="382835"/>
                </a:cubicBezTo>
                <a:cubicBezTo>
                  <a:pt x="614250" y="365427"/>
                  <a:pt x="628364" y="351314"/>
                  <a:pt x="645773" y="351314"/>
                </a:cubicBezTo>
                <a:close/>
                <a:moveTo>
                  <a:pt x="527007" y="351314"/>
                </a:moveTo>
                <a:cubicBezTo>
                  <a:pt x="544416" y="351314"/>
                  <a:pt x="558529" y="365427"/>
                  <a:pt x="558529" y="382835"/>
                </a:cubicBezTo>
                <a:cubicBezTo>
                  <a:pt x="558529" y="400246"/>
                  <a:pt x="544416" y="414358"/>
                  <a:pt x="527007" y="414358"/>
                </a:cubicBezTo>
                <a:cubicBezTo>
                  <a:pt x="509596" y="414358"/>
                  <a:pt x="495484" y="400246"/>
                  <a:pt x="495484" y="382835"/>
                </a:cubicBezTo>
                <a:cubicBezTo>
                  <a:pt x="495484" y="365427"/>
                  <a:pt x="509596" y="351314"/>
                  <a:pt x="527007" y="351314"/>
                </a:cubicBezTo>
                <a:close/>
                <a:moveTo>
                  <a:pt x="401439" y="351314"/>
                </a:moveTo>
                <a:cubicBezTo>
                  <a:pt x="418850" y="351314"/>
                  <a:pt x="432962" y="365427"/>
                  <a:pt x="432962" y="382835"/>
                </a:cubicBezTo>
                <a:cubicBezTo>
                  <a:pt x="432962" y="400246"/>
                  <a:pt x="418850" y="414358"/>
                  <a:pt x="401439" y="414358"/>
                </a:cubicBezTo>
                <a:cubicBezTo>
                  <a:pt x="384030" y="414358"/>
                  <a:pt x="369917" y="400246"/>
                  <a:pt x="369917" y="382835"/>
                </a:cubicBezTo>
                <a:cubicBezTo>
                  <a:pt x="369917" y="365427"/>
                  <a:pt x="384030" y="351314"/>
                  <a:pt x="401439" y="351314"/>
                </a:cubicBezTo>
                <a:close/>
                <a:moveTo>
                  <a:pt x="282673" y="351314"/>
                </a:moveTo>
                <a:cubicBezTo>
                  <a:pt x="300082" y="351314"/>
                  <a:pt x="314196" y="365427"/>
                  <a:pt x="314196" y="382835"/>
                </a:cubicBezTo>
                <a:cubicBezTo>
                  <a:pt x="314196" y="400246"/>
                  <a:pt x="300082" y="414358"/>
                  <a:pt x="282673" y="414358"/>
                </a:cubicBezTo>
                <a:cubicBezTo>
                  <a:pt x="265263" y="414358"/>
                  <a:pt x="251150" y="400246"/>
                  <a:pt x="251150" y="382835"/>
                </a:cubicBezTo>
                <a:cubicBezTo>
                  <a:pt x="251150" y="365427"/>
                  <a:pt x="265263" y="351314"/>
                  <a:pt x="282673" y="351314"/>
                </a:cubicBezTo>
                <a:close/>
                <a:moveTo>
                  <a:pt x="150289" y="351314"/>
                </a:moveTo>
                <a:cubicBezTo>
                  <a:pt x="167699" y="351314"/>
                  <a:pt x="181812" y="365427"/>
                  <a:pt x="181812" y="382835"/>
                </a:cubicBezTo>
                <a:cubicBezTo>
                  <a:pt x="181812" y="400246"/>
                  <a:pt x="167699" y="414358"/>
                  <a:pt x="150289" y="414358"/>
                </a:cubicBezTo>
                <a:cubicBezTo>
                  <a:pt x="132880" y="414358"/>
                  <a:pt x="118766" y="400246"/>
                  <a:pt x="118766" y="382835"/>
                </a:cubicBezTo>
                <a:cubicBezTo>
                  <a:pt x="118766" y="365427"/>
                  <a:pt x="132880" y="351314"/>
                  <a:pt x="150289" y="351314"/>
                </a:cubicBezTo>
                <a:close/>
                <a:moveTo>
                  <a:pt x="31523" y="351314"/>
                </a:moveTo>
                <a:cubicBezTo>
                  <a:pt x="48932" y="351314"/>
                  <a:pt x="63045" y="365427"/>
                  <a:pt x="63045" y="382835"/>
                </a:cubicBezTo>
                <a:cubicBezTo>
                  <a:pt x="63045" y="400246"/>
                  <a:pt x="48932" y="414358"/>
                  <a:pt x="31523" y="414358"/>
                </a:cubicBezTo>
                <a:cubicBezTo>
                  <a:pt x="14112" y="414358"/>
                  <a:pt x="0" y="400246"/>
                  <a:pt x="0" y="382835"/>
                </a:cubicBezTo>
                <a:cubicBezTo>
                  <a:pt x="0" y="365427"/>
                  <a:pt x="14112" y="351314"/>
                  <a:pt x="31523" y="351314"/>
                </a:cubicBezTo>
                <a:close/>
                <a:moveTo>
                  <a:pt x="1878794" y="234209"/>
                </a:moveTo>
                <a:cubicBezTo>
                  <a:pt x="1896205" y="234209"/>
                  <a:pt x="1910317" y="248322"/>
                  <a:pt x="1910317" y="265732"/>
                </a:cubicBezTo>
                <a:cubicBezTo>
                  <a:pt x="1910317" y="283141"/>
                  <a:pt x="1896205" y="297254"/>
                  <a:pt x="1878794" y="297254"/>
                </a:cubicBezTo>
                <a:cubicBezTo>
                  <a:pt x="1861385" y="297254"/>
                  <a:pt x="1847272" y="283141"/>
                  <a:pt x="1847272" y="265732"/>
                </a:cubicBezTo>
                <a:cubicBezTo>
                  <a:pt x="1847272" y="248322"/>
                  <a:pt x="1861385" y="234209"/>
                  <a:pt x="1878794" y="234209"/>
                </a:cubicBezTo>
                <a:close/>
                <a:moveTo>
                  <a:pt x="1760028" y="234209"/>
                </a:moveTo>
                <a:cubicBezTo>
                  <a:pt x="1777437" y="234209"/>
                  <a:pt x="1791551" y="248322"/>
                  <a:pt x="1791551" y="265732"/>
                </a:cubicBezTo>
                <a:cubicBezTo>
                  <a:pt x="1791551" y="283141"/>
                  <a:pt x="1777437" y="297254"/>
                  <a:pt x="1760028" y="297254"/>
                </a:cubicBezTo>
                <a:cubicBezTo>
                  <a:pt x="1742618" y="297254"/>
                  <a:pt x="1728505" y="283141"/>
                  <a:pt x="1728505" y="265732"/>
                </a:cubicBezTo>
                <a:cubicBezTo>
                  <a:pt x="1728505" y="248322"/>
                  <a:pt x="1742618" y="234209"/>
                  <a:pt x="1760028" y="234209"/>
                </a:cubicBezTo>
                <a:close/>
                <a:moveTo>
                  <a:pt x="1627644" y="234209"/>
                </a:moveTo>
                <a:cubicBezTo>
                  <a:pt x="1645054" y="234209"/>
                  <a:pt x="1659167" y="248322"/>
                  <a:pt x="1659167" y="265732"/>
                </a:cubicBezTo>
                <a:cubicBezTo>
                  <a:pt x="1659167" y="283141"/>
                  <a:pt x="1645054" y="297254"/>
                  <a:pt x="1627644" y="297254"/>
                </a:cubicBezTo>
                <a:cubicBezTo>
                  <a:pt x="1610235" y="297254"/>
                  <a:pt x="1596121" y="283141"/>
                  <a:pt x="1596121" y="265732"/>
                </a:cubicBezTo>
                <a:cubicBezTo>
                  <a:pt x="1596121" y="248322"/>
                  <a:pt x="1610235" y="234209"/>
                  <a:pt x="1627644" y="234209"/>
                </a:cubicBezTo>
                <a:close/>
                <a:moveTo>
                  <a:pt x="1508878" y="234209"/>
                </a:moveTo>
                <a:cubicBezTo>
                  <a:pt x="1526287" y="234209"/>
                  <a:pt x="1540400" y="248322"/>
                  <a:pt x="1540400" y="265732"/>
                </a:cubicBezTo>
                <a:cubicBezTo>
                  <a:pt x="1540400" y="283141"/>
                  <a:pt x="1526287" y="297254"/>
                  <a:pt x="1508878" y="297254"/>
                </a:cubicBezTo>
                <a:cubicBezTo>
                  <a:pt x="1491467" y="297254"/>
                  <a:pt x="1477355" y="283141"/>
                  <a:pt x="1477355" y="265732"/>
                </a:cubicBezTo>
                <a:cubicBezTo>
                  <a:pt x="1477355" y="248322"/>
                  <a:pt x="1491467" y="234209"/>
                  <a:pt x="1508878" y="234209"/>
                </a:cubicBezTo>
                <a:close/>
                <a:moveTo>
                  <a:pt x="1383310" y="234209"/>
                </a:moveTo>
                <a:cubicBezTo>
                  <a:pt x="1400721" y="234209"/>
                  <a:pt x="1414833" y="248322"/>
                  <a:pt x="1414833" y="265732"/>
                </a:cubicBezTo>
                <a:cubicBezTo>
                  <a:pt x="1414833" y="283141"/>
                  <a:pt x="1400721" y="297254"/>
                  <a:pt x="1383310" y="297254"/>
                </a:cubicBezTo>
                <a:cubicBezTo>
                  <a:pt x="1365901" y="297254"/>
                  <a:pt x="1351788" y="283141"/>
                  <a:pt x="1351788" y="265732"/>
                </a:cubicBezTo>
                <a:cubicBezTo>
                  <a:pt x="1351788" y="248322"/>
                  <a:pt x="1365901" y="234209"/>
                  <a:pt x="1383310" y="234209"/>
                </a:cubicBezTo>
                <a:close/>
                <a:moveTo>
                  <a:pt x="1264544" y="234209"/>
                </a:moveTo>
                <a:cubicBezTo>
                  <a:pt x="1281953" y="234209"/>
                  <a:pt x="1296067" y="248322"/>
                  <a:pt x="1296067" y="265732"/>
                </a:cubicBezTo>
                <a:cubicBezTo>
                  <a:pt x="1296067" y="283141"/>
                  <a:pt x="1281953" y="297254"/>
                  <a:pt x="1264544" y="297254"/>
                </a:cubicBezTo>
                <a:cubicBezTo>
                  <a:pt x="1247134" y="297254"/>
                  <a:pt x="1233021" y="283141"/>
                  <a:pt x="1233021" y="265732"/>
                </a:cubicBezTo>
                <a:cubicBezTo>
                  <a:pt x="1233021" y="248322"/>
                  <a:pt x="1247134" y="234209"/>
                  <a:pt x="1264544" y="234209"/>
                </a:cubicBezTo>
                <a:close/>
                <a:moveTo>
                  <a:pt x="1132160" y="234209"/>
                </a:moveTo>
                <a:cubicBezTo>
                  <a:pt x="1149570" y="234209"/>
                  <a:pt x="1163683" y="248322"/>
                  <a:pt x="1163683" y="265732"/>
                </a:cubicBezTo>
                <a:cubicBezTo>
                  <a:pt x="1163683" y="283141"/>
                  <a:pt x="1149570" y="297254"/>
                  <a:pt x="1132160" y="297254"/>
                </a:cubicBezTo>
                <a:cubicBezTo>
                  <a:pt x="1114751" y="297254"/>
                  <a:pt x="1100637" y="283141"/>
                  <a:pt x="1100637" y="265732"/>
                </a:cubicBezTo>
                <a:cubicBezTo>
                  <a:pt x="1100637" y="248322"/>
                  <a:pt x="1114751" y="234209"/>
                  <a:pt x="1132160" y="234209"/>
                </a:cubicBezTo>
                <a:close/>
                <a:moveTo>
                  <a:pt x="1013394" y="234209"/>
                </a:moveTo>
                <a:cubicBezTo>
                  <a:pt x="1030803" y="234209"/>
                  <a:pt x="1044916" y="248322"/>
                  <a:pt x="1044916" y="265732"/>
                </a:cubicBezTo>
                <a:cubicBezTo>
                  <a:pt x="1044916" y="283141"/>
                  <a:pt x="1030803" y="297254"/>
                  <a:pt x="1013394" y="297254"/>
                </a:cubicBezTo>
                <a:cubicBezTo>
                  <a:pt x="995983" y="297254"/>
                  <a:pt x="981871" y="283141"/>
                  <a:pt x="981871" y="265732"/>
                </a:cubicBezTo>
                <a:cubicBezTo>
                  <a:pt x="981871" y="248322"/>
                  <a:pt x="995983" y="234209"/>
                  <a:pt x="1013394" y="234209"/>
                </a:cubicBezTo>
                <a:close/>
                <a:moveTo>
                  <a:pt x="896923" y="234209"/>
                </a:moveTo>
                <a:cubicBezTo>
                  <a:pt x="914334" y="234209"/>
                  <a:pt x="928446" y="248322"/>
                  <a:pt x="928446" y="265732"/>
                </a:cubicBezTo>
                <a:cubicBezTo>
                  <a:pt x="928446" y="283141"/>
                  <a:pt x="914334" y="297254"/>
                  <a:pt x="896923" y="297254"/>
                </a:cubicBezTo>
                <a:cubicBezTo>
                  <a:pt x="879514" y="297254"/>
                  <a:pt x="865400" y="283141"/>
                  <a:pt x="865400" y="265732"/>
                </a:cubicBezTo>
                <a:cubicBezTo>
                  <a:pt x="865400" y="248322"/>
                  <a:pt x="879514" y="234209"/>
                  <a:pt x="896923" y="234209"/>
                </a:cubicBezTo>
                <a:close/>
                <a:moveTo>
                  <a:pt x="778157" y="234209"/>
                </a:moveTo>
                <a:cubicBezTo>
                  <a:pt x="795566" y="234209"/>
                  <a:pt x="809680" y="248322"/>
                  <a:pt x="809680" y="265732"/>
                </a:cubicBezTo>
                <a:cubicBezTo>
                  <a:pt x="809680" y="283141"/>
                  <a:pt x="795566" y="297254"/>
                  <a:pt x="778157" y="297254"/>
                </a:cubicBezTo>
                <a:cubicBezTo>
                  <a:pt x="760747" y="297254"/>
                  <a:pt x="746634" y="283141"/>
                  <a:pt x="746634" y="265732"/>
                </a:cubicBezTo>
                <a:cubicBezTo>
                  <a:pt x="746634" y="248322"/>
                  <a:pt x="760747" y="234209"/>
                  <a:pt x="778157" y="234209"/>
                </a:cubicBezTo>
                <a:close/>
                <a:moveTo>
                  <a:pt x="645773" y="234209"/>
                </a:moveTo>
                <a:cubicBezTo>
                  <a:pt x="663183" y="234209"/>
                  <a:pt x="677296" y="248322"/>
                  <a:pt x="677296" y="265732"/>
                </a:cubicBezTo>
                <a:cubicBezTo>
                  <a:pt x="677296" y="283141"/>
                  <a:pt x="663183" y="297254"/>
                  <a:pt x="645773" y="297254"/>
                </a:cubicBezTo>
                <a:cubicBezTo>
                  <a:pt x="628364" y="297254"/>
                  <a:pt x="614250" y="283141"/>
                  <a:pt x="614250" y="265732"/>
                </a:cubicBezTo>
                <a:cubicBezTo>
                  <a:pt x="614250" y="248322"/>
                  <a:pt x="628364" y="234209"/>
                  <a:pt x="645773" y="234209"/>
                </a:cubicBezTo>
                <a:close/>
                <a:moveTo>
                  <a:pt x="527007" y="234209"/>
                </a:moveTo>
                <a:cubicBezTo>
                  <a:pt x="544416" y="234209"/>
                  <a:pt x="558529" y="248322"/>
                  <a:pt x="558529" y="265732"/>
                </a:cubicBezTo>
                <a:cubicBezTo>
                  <a:pt x="558529" y="283141"/>
                  <a:pt x="544416" y="297254"/>
                  <a:pt x="527007" y="297254"/>
                </a:cubicBezTo>
                <a:cubicBezTo>
                  <a:pt x="509596" y="297254"/>
                  <a:pt x="495484" y="283141"/>
                  <a:pt x="495484" y="265732"/>
                </a:cubicBezTo>
                <a:cubicBezTo>
                  <a:pt x="495484" y="248322"/>
                  <a:pt x="509596" y="234209"/>
                  <a:pt x="527007" y="234209"/>
                </a:cubicBezTo>
                <a:close/>
                <a:moveTo>
                  <a:pt x="401439" y="234209"/>
                </a:moveTo>
                <a:cubicBezTo>
                  <a:pt x="418850" y="234209"/>
                  <a:pt x="432962" y="248322"/>
                  <a:pt x="432962" y="265732"/>
                </a:cubicBezTo>
                <a:cubicBezTo>
                  <a:pt x="432962" y="283141"/>
                  <a:pt x="418850" y="297254"/>
                  <a:pt x="401439" y="297254"/>
                </a:cubicBezTo>
                <a:cubicBezTo>
                  <a:pt x="384030" y="297254"/>
                  <a:pt x="369917" y="283141"/>
                  <a:pt x="369917" y="265732"/>
                </a:cubicBezTo>
                <a:cubicBezTo>
                  <a:pt x="369917" y="248322"/>
                  <a:pt x="384030" y="234209"/>
                  <a:pt x="401439" y="234209"/>
                </a:cubicBezTo>
                <a:close/>
                <a:moveTo>
                  <a:pt x="282673" y="234209"/>
                </a:moveTo>
                <a:cubicBezTo>
                  <a:pt x="300082" y="234209"/>
                  <a:pt x="314196" y="248322"/>
                  <a:pt x="314196" y="265732"/>
                </a:cubicBezTo>
                <a:cubicBezTo>
                  <a:pt x="314196" y="283141"/>
                  <a:pt x="300082" y="297254"/>
                  <a:pt x="282673" y="297254"/>
                </a:cubicBezTo>
                <a:cubicBezTo>
                  <a:pt x="265263" y="297254"/>
                  <a:pt x="251150" y="283141"/>
                  <a:pt x="251150" y="265732"/>
                </a:cubicBezTo>
                <a:cubicBezTo>
                  <a:pt x="251150" y="248322"/>
                  <a:pt x="265263" y="234209"/>
                  <a:pt x="282673" y="234209"/>
                </a:cubicBezTo>
                <a:close/>
                <a:moveTo>
                  <a:pt x="150289" y="234209"/>
                </a:moveTo>
                <a:cubicBezTo>
                  <a:pt x="167699" y="234209"/>
                  <a:pt x="181812" y="248322"/>
                  <a:pt x="181812" y="265732"/>
                </a:cubicBezTo>
                <a:cubicBezTo>
                  <a:pt x="181812" y="283141"/>
                  <a:pt x="167699" y="297254"/>
                  <a:pt x="150289" y="297254"/>
                </a:cubicBezTo>
                <a:cubicBezTo>
                  <a:pt x="132880" y="297254"/>
                  <a:pt x="118766" y="283141"/>
                  <a:pt x="118766" y="265732"/>
                </a:cubicBezTo>
                <a:cubicBezTo>
                  <a:pt x="118766" y="248322"/>
                  <a:pt x="132880" y="234209"/>
                  <a:pt x="150289" y="234209"/>
                </a:cubicBezTo>
                <a:close/>
                <a:moveTo>
                  <a:pt x="31523" y="234209"/>
                </a:moveTo>
                <a:cubicBezTo>
                  <a:pt x="48932" y="234209"/>
                  <a:pt x="63045" y="248322"/>
                  <a:pt x="63045" y="265732"/>
                </a:cubicBezTo>
                <a:cubicBezTo>
                  <a:pt x="63045" y="283141"/>
                  <a:pt x="48932" y="297254"/>
                  <a:pt x="31523" y="297254"/>
                </a:cubicBezTo>
                <a:cubicBezTo>
                  <a:pt x="14112" y="297254"/>
                  <a:pt x="0" y="283141"/>
                  <a:pt x="0" y="265732"/>
                </a:cubicBezTo>
                <a:cubicBezTo>
                  <a:pt x="0" y="248322"/>
                  <a:pt x="14112" y="234209"/>
                  <a:pt x="31523" y="234209"/>
                </a:cubicBezTo>
                <a:close/>
                <a:moveTo>
                  <a:pt x="1878794" y="117105"/>
                </a:moveTo>
                <a:cubicBezTo>
                  <a:pt x="1896205" y="117105"/>
                  <a:pt x="1910317" y="131217"/>
                  <a:pt x="1910317" y="148628"/>
                </a:cubicBezTo>
                <a:cubicBezTo>
                  <a:pt x="1910317" y="166036"/>
                  <a:pt x="1896205" y="180149"/>
                  <a:pt x="1878794" y="180149"/>
                </a:cubicBezTo>
                <a:cubicBezTo>
                  <a:pt x="1861385" y="180149"/>
                  <a:pt x="1847272" y="166036"/>
                  <a:pt x="1847272" y="148628"/>
                </a:cubicBezTo>
                <a:cubicBezTo>
                  <a:pt x="1847272" y="131217"/>
                  <a:pt x="1861385" y="117105"/>
                  <a:pt x="1878794" y="117105"/>
                </a:cubicBezTo>
                <a:close/>
                <a:moveTo>
                  <a:pt x="1760028" y="117105"/>
                </a:moveTo>
                <a:cubicBezTo>
                  <a:pt x="1777437" y="117105"/>
                  <a:pt x="1791551" y="131217"/>
                  <a:pt x="1791551" y="148628"/>
                </a:cubicBezTo>
                <a:cubicBezTo>
                  <a:pt x="1791551" y="166036"/>
                  <a:pt x="1777437" y="180149"/>
                  <a:pt x="1760028" y="180149"/>
                </a:cubicBezTo>
                <a:cubicBezTo>
                  <a:pt x="1742618" y="180149"/>
                  <a:pt x="1728505" y="166036"/>
                  <a:pt x="1728505" y="148628"/>
                </a:cubicBezTo>
                <a:cubicBezTo>
                  <a:pt x="1728505" y="131217"/>
                  <a:pt x="1742618" y="117105"/>
                  <a:pt x="1760028" y="117105"/>
                </a:cubicBezTo>
                <a:close/>
                <a:moveTo>
                  <a:pt x="1627644" y="117105"/>
                </a:moveTo>
                <a:cubicBezTo>
                  <a:pt x="1645054" y="117105"/>
                  <a:pt x="1659167" y="131217"/>
                  <a:pt x="1659167" y="148628"/>
                </a:cubicBezTo>
                <a:cubicBezTo>
                  <a:pt x="1659167" y="166036"/>
                  <a:pt x="1645054" y="180149"/>
                  <a:pt x="1627644" y="180149"/>
                </a:cubicBezTo>
                <a:cubicBezTo>
                  <a:pt x="1610235" y="180149"/>
                  <a:pt x="1596121" y="166036"/>
                  <a:pt x="1596121" y="148628"/>
                </a:cubicBezTo>
                <a:cubicBezTo>
                  <a:pt x="1596121" y="131217"/>
                  <a:pt x="1610235" y="117105"/>
                  <a:pt x="1627644" y="117105"/>
                </a:cubicBezTo>
                <a:close/>
                <a:moveTo>
                  <a:pt x="1508878" y="117105"/>
                </a:moveTo>
                <a:cubicBezTo>
                  <a:pt x="1526287" y="117105"/>
                  <a:pt x="1540400" y="131217"/>
                  <a:pt x="1540400" y="148628"/>
                </a:cubicBezTo>
                <a:cubicBezTo>
                  <a:pt x="1540400" y="166036"/>
                  <a:pt x="1526287" y="180149"/>
                  <a:pt x="1508878" y="180149"/>
                </a:cubicBezTo>
                <a:cubicBezTo>
                  <a:pt x="1491467" y="180149"/>
                  <a:pt x="1477355" y="166036"/>
                  <a:pt x="1477355" y="148628"/>
                </a:cubicBezTo>
                <a:cubicBezTo>
                  <a:pt x="1477355" y="131217"/>
                  <a:pt x="1491467" y="117105"/>
                  <a:pt x="1508878" y="117105"/>
                </a:cubicBezTo>
                <a:close/>
                <a:moveTo>
                  <a:pt x="1383310" y="117105"/>
                </a:moveTo>
                <a:cubicBezTo>
                  <a:pt x="1400721" y="117105"/>
                  <a:pt x="1414833" y="131217"/>
                  <a:pt x="1414833" y="148628"/>
                </a:cubicBezTo>
                <a:cubicBezTo>
                  <a:pt x="1414833" y="166036"/>
                  <a:pt x="1400721" y="180149"/>
                  <a:pt x="1383310" y="180149"/>
                </a:cubicBezTo>
                <a:cubicBezTo>
                  <a:pt x="1365901" y="180149"/>
                  <a:pt x="1351788" y="166036"/>
                  <a:pt x="1351788" y="148628"/>
                </a:cubicBezTo>
                <a:cubicBezTo>
                  <a:pt x="1351788" y="131217"/>
                  <a:pt x="1365901" y="117105"/>
                  <a:pt x="1383310" y="117105"/>
                </a:cubicBezTo>
                <a:close/>
                <a:moveTo>
                  <a:pt x="1264544" y="117105"/>
                </a:moveTo>
                <a:cubicBezTo>
                  <a:pt x="1281953" y="117105"/>
                  <a:pt x="1296067" y="131217"/>
                  <a:pt x="1296067" y="148628"/>
                </a:cubicBezTo>
                <a:cubicBezTo>
                  <a:pt x="1296067" y="166036"/>
                  <a:pt x="1281953" y="180149"/>
                  <a:pt x="1264544" y="180149"/>
                </a:cubicBezTo>
                <a:cubicBezTo>
                  <a:pt x="1247134" y="180149"/>
                  <a:pt x="1233021" y="166036"/>
                  <a:pt x="1233021" y="148628"/>
                </a:cubicBezTo>
                <a:cubicBezTo>
                  <a:pt x="1233021" y="131217"/>
                  <a:pt x="1247134" y="117105"/>
                  <a:pt x="1264544" y="117105"/>
                </a:cubicBezTo>
                <a:close/>
                <a:moveTo>
                  <a:pt x="1132160" y="117105"/>
                </a:moveTo>
                <a:cubicBezTo>
                  <a:pt x="1149570" y="117105"/>
                  <a:pt x="1163683" y="131217"/>
                  <a:pt x="1163683" y="148628"/>
                </a:cubicBezTo>
                <a:cubicBezTo>
                  <a:pt x="1163683" y="166036"/>
                  <a:pt x="1149570" y="180149"/>
                  <a:pt x="1132160" y="180149"/>
                </a:cubicBezTo>
                <a:cubicBezTo>
                  <a:pt x="1114751" y="180149"/>
                  <a:pt x="1100637" y="166036"/>
                  <a:pt x="1100637" y="148628"/>
                </a:cubicBezTo>
                <a:cubicBezTo>
                  <a:pt x="1100637" y="131217"/>
                  <a:pt x="1114751" y="117105"/>
                  <a:pt x="1132160" y="117105"/>
                </a:cubicBezTo>
                <a:close/>
                <a:moveTo>
                  <a:pt x="1013394" y="117105"/>
                </a:moveTo>
                <a:cubicBezTo>
                  <a:pt x="1030803" y="117105"/>
                  <a:pt x="1044916" y="131217"/>
                  <a:pt x="1044916" y="148628"/>
                </a:cubicBezTo>
                <a:cubicBezTo>
                  <a:pt x="1044916" y="166036"/>
                  <a:pt x="1030803" y="180149"/>
                  <a:pt x="1013394" y="180149"/>
                </a:cubicBezTo>
                <a:cubicBezTo>
                  <a:pt x="995983" y="180149"/>
                  <a:pt x="981871" y="166036"/>
                  <a:pt x="981871" y="148628"/>
                </a:cubicBezTo>
                <a:cubicBezTo>
                  <a:pt x="981871" y="131217"/>
                  <a:pt x="995983" y="117105"/>
                  <a:pt x="1013394" y="117105"/>
                </a:cubicBezTo>
                <a:close/>
                <a:moveTo>
                  <a:pt x="896923" y="117105"/>
                </a:moveTo>
                <a:cubicBezTo>
                  <a:pt x="914334" y="117105"/>
                  <a:pt x="928446" y="131217"/>
                  <a:pt x="928446" y="148628"/>
                </a:cubicBezTo>
                <a:cubicBezTo>
                  <a:pt x="928446" y="166036"/>
                  <a:pt x="914334" y="180149"/>
                  <a:pt x="896923" y="180149"/>
                </a:cubicBezTo>
                <a:cubicBezTo>
                  <a:pt x="879514" y="180149"/>
                  <a:pt x="865400" y="166036"/>
                  <a:pt x="865400" y="148628"/>
                </a:cubicBezTo>
                <a:cubicBezTo>
                  <a:pt x="865400" y="131217"/>
                  <a:pt x="879514" y="117105"/>
                  <a:pt x="896923" y="117105"/>
                </a:cubicBezTo>
                <a:close/>
                <a:moveTo>
                  <a:pt x="778157" y="117105"/>
                </a:moveTo>
                <a:cubicBezTo>
                  <a:pt x="795566" y="117105"/>
                  <a:pt x="809680" y="131217"/>
                  <a:pt x="809680" y="148628"/>
                </a:cubicBezTo>
                <a:cubicBezTo>
                  <a:pt x="809680" y="166036"/>
                  <a:pt x="795566" y="180149"/>
                  <a:pt x="778157" y="180149"/>
                </a:cubicBezTo>
                <a:cubicBezTo>
                  <a:pt x="760747" y="180149"/>
                  <a:pt x="746634" y="166036"/>
                  <a:pt x="746634" y="148628"/>
                </a:cubicBezTo>
                <a:cubicBezTo>
                  <a:pt x="746634" y="131217"/>
                  <a:pt x="760747" y="117105"/>
                  <a:pt x="778157" y="117105"/>
                </a:cubicBezTo>
                <a:close/>
                <a:moveTo>
                  <a:pt x="645773" y="117105"/>
                </a:moveTo>
                <a:cubicBezTo>
                  <a:pt x="663183" y="117105"/>
                  <a:pt x="677296" y="131217"/>
                  <a:pt x="677296" y="148628"/>
                </a:cubicBezTo>
                <a:cubicBezTo>
                  <a:pt x="677296" y="166036"/>
                  <a:pt x="663183" y="180149"/>
                  <a:pt x="645773" y="180149"/>
                </a:cubicBezTo>
                <a:cubicBezTo>
                  <a:pt x="628364" y="180149"/>
                  <a:pt x="614250" y="166036"/>
                  <a:pt x="614250" y="148628"/>
                </a:cubicBezTo>
                <a:cubicBezTo>
                  <a:pt x="614250" y="131217"/>
                  <a:pt x="628364" y="117105"/>
                  <a:pt x="645773" y="117105"/>
                </a:cubicBezTo>
                <a:close/>
                <a:moveTo>
                  <a:pt x="527007" y="117105"/>
                </a:moveTo>
                <a:cubicBezTo>
                  <a:pt x="544416" y="117105"/>
                  <a:pt x="558529" y="131217"/>
                  <a:pt x="558529" y="148628"/>
                </a:cubicBezTo>
                <a:cubicBezTo>
                  <a:pt x="558529" y="166036"/>
                  <a:pt x="544416" y="180149"/>
                  <a:pt x="527007" y="180149"/>
                </a:cubicBezTo>
                <a:cubicBezTo>
                  <a:pt x="509596" y="180149"/>
                  <a:pt x="495484" y="166036"/>
                  <a:pt x="495484" y="148628"/>
                </a:cubicBezTo>
                <a:cubicBezTo>
                  <a:pt x="495484" y="131217"/>
                  <a:pt x="509596" y="117105"/>
                  <a:pt x="527007" y="117105"/>
                </a:cubicBezTo>
                <a:close/>
                <a:moveTo>
                  <a:pt x="401439" y="117105"/>
                </a:moveTo>
                <a:cubicBezTo>
                  <a:pt x="418850" y="117105"/>
                  <a:pt x="432962" y="131217"/>
                  <a:pt x="432962" y="148628"/>
                </a:cubicBezTo>
                <a:cubicBezTo>
                  <a:pt x="432962" y="166036"/>
                  <a:pt x="418850" y="180149"/>
                  <a:pt x="401439" y="180149"/>
                </a:cubicBezTo>
                <a:cubicBezTo>
                  <a:pt x="384030" y="180149"/>
                  <a:pt x="369917" y="166036"/>
                  <a:pt x="369917" y="148628"/>
                </a:cubicBezTo>
                <a:cubicBezTo>
                  <a:pt x="369917" y="131217"/>
                  <a:pt x="384030" y="117105"/>
                  <a:pt x="401439" y="117105"/>
                </a:cubicBezTo>
                <a:close/>
                <a:moveTo>
                  <a:pt x="282673" y="117105"/>
                </a:moveTo>
                <a:cubicBezTo>
                  <a:pt x="300082" y="117105"/>
                  <a:pt x="314196" y="131217"/>
                  <a:pt x="314196" y="148628"/>
                </a:cubicBezTo>
                <a:cubicBezTo>
                  <a:pt x="314196" y="166036"/>
                  <a:pt x="300082" y="180149"/>
                  <a:pt x="282673" y="180149"/>
                </a:cubicBezTo>
                <a:cubicBezTo>
                  <a:pt x="265263" y="180149"/>
                  <a:pt x="251150" y="166036"/>
                  <a:pt x="251150" y="148628"/>
                </a:cubicBezTo>
                <a:cubicBezTo>
                  <a:pt x="251150" y="131217"/>
                  <a:pt x="265263" y="117105"/>
                  <a:pt x="282673" y="117105"/>
                </a:cubicBezTo>
                <a:close/>
                <a:moveTo>
                  <a:pt x="150289" y="117105"/>
                </a:moveTo>
                <a:cubicBezTo>
                  <a:pt x="167699" y="117105"/>
                  <a:pt x="181812" y="131217"/>
                  <a:pt x="181812" y="148628"/>
                </a:cubicBezTo>
                <a:cubicBezTo>
                  <a:pt x="181812" y="166036"/>
                  <a:pt x="167699" y="180149"/>
                  <a:pt x="150289" y="180149"/>
                </a:cubicBezTo>
                <a:cubicBezTo>
                  <a:pt x="132880" y="180149"/>
                  <a:pt x="118766" y="166036"/>
                  <a:pt x="118766" y="148628"/>
                </a:cubicBezTo>
                <a:cubicBezTo>
                  <a:pt x="118766" y="131217"/>
                  <a:pt x="132880" y="117105"/>
                  <a:pt x="150289" y="117105"/>
                </a:cubicBezTo>
                <a:close/>
                <a:moveTo>
                  <a:pt x="31523" y="117105"/>
                </a:moveTo>
                <a:cubicBezTo>
                  <a:pt x="48932" y="117105"/>
                  <a:pt x="63045" y="131217"/>
                  <a:pt x="63045" y="148628"/>
                </a:cubicBezTo>
                <a:cubicBezTo>
                  <a:pt x="63045" y="166036"/>
                  <a:pt x="48932" y="180149"/>
                  <a:pt x="31523" y="180149"/>
                </a:cubicBezTo>
                <a:cubicBezTo>
                  <a:pt x="14112" y="180149"/>
                  <a:pt x="0" y="166036"/>
                  <a:pt x="0" y="148628"/>
                </a:cubicBezTo>
                <a:cubicBezTo>
                  <a:pt x="0" y="131217"/>
                  <a:pt x="14112" y="117105"/>
                  <a:pt x="31523" y="117105"/>
                </a:cubicBezTo>
                <a:close/>
                <a:moveTo>
                  <a:pt x="1878794" y="0"/>
                </a:moveTo>
                <a:cubicBezTo>
                  <a:pt x="1896205" y="0"/>
                  <a:pt x="1910317" y="14114"/>
                  <a:pt x="1910317" y="31523"/>
                </a:cubicBezTo>
                <a:cubicBezTo>
                  <a:pt x="1910317" y="48932"/>
                  <a:pt x="1896205" y="63045"/>
                  <a:pt x="1878794" y="63045"/>
                </a:cubicBezTo>
                <a:cubicBezTo>
                  <a:pt x="1861385" y="63045"/>
                  <a:pt x="1847272" y="48932"/>
                  <a:pt x="1847272" y="31523"/>
                </a:cubicBezTo>
                <a:cubicBezTo>
                  <a:pt x="1847272" y="14114"/>
                  <a:pt x="1861385" y="0"/>
                  <a:pt x="1878794" y="0"/>
                </a:cubicBezTo>
                <a:close/>
                <a:moveTo>
                  <a:pt x="1760028" y="0"/>
                </a:moveTo>
                <a:cubicBezTo>
                  <a:pt x="1777437" y="0"/>
                  <a:pt x="1791551" y="14114"/>
                  <a:pt x="1791551" y="31523"/>
                </a:cubicBezTo>
                <a:cubicBezTo>
                  <a:pt x="1791551" y="48932"/>
                  <a:pt x="1777437" y="63045"/>
                  <a:pt x="1760028" y="63045"/>
                </a:cubicBezTo>
                <a:cubicBezTo>
                  <a:pt x="1742618" y="63045"/>
                  <a:pt x="1728505" y="48932"/>
                  <a:pt x="1728505" y="31523"/>
                </a:cubicBezTo>
                <a:cubicBezTo>
                  <a:pt x="1728505" y="14114"/>
                  <a:pt x="1742618" y="0"/>
                  <a:pt x="1760028" y="0"/>
                </a:cubicBezTo>
                <a:close/>
                <a:moveTo>
                  <a:pt x="1627644" y="0"/>
                </a:moveTo>
                <a:cubicBezTo>
                  <a:pt x="1645054" y="0"/>
                  <a:pt x="1659167" y="14114"/>
                  <a:pt x="1659167" y="31523"/>
                </a:cubicBezTo>
                <a:cubicBezTo>
                  <a:pt x="1659167" y="48932"/>
                  <a:pt x="1645054" y="63045"/>
                  <a:pt x="1627644" y="63045"/>
                </a:cubicBezTo>
                <a:cubicBezTo>
                  <a:pt x="1610235" y="63045"/>
                  <a:pt x="1596121" y="48932"/>
                  <a:pt x="1596121" y="31523"/>
                </a:cubicBezTo>
                <a:cubicBezTo>
                  <a:pt x="1596121" y="14114"/>
                  <a:pt x="1610235" y="0"/>
                  <a:pt x="1627644" y="0"/>
                </a:cubicBezTo>
                <a:close/>
                <a:moveTo>
                  <a:pt x="1508878" y="0"/>
                </a:moveTo>
                <a:cubicBezTo>
                  <a:pt x="1526287" y="0"/>
                  <a:pt x="1540400" y="14114"/>
                  <a:pt x="1540400" y="31523"/>
                </a:cubicBezTo>
                <a:cubicBezTo>
                  <a:pt x="1540400" y="48932"/>
                  <a:pt x="1526287" y="63045"/>
                  <a:pt x="1508878" y="63045"/>
                </a:cubicBezTo>
                <a:cubicBezTo>
                  <a:pt x="1491467" y="63045"/>
                  <a:pt x="1477355" y="48932"/>
                  <a:pt x="1477355" y="31523"/>
                </a:cubicBezTo>
                <a:cubicBezTo>
                  <a:pt x="1477355" y="14114"/>
                  <a:pt x="1491467" y="0"/>
                  <a:pt x="1508878" y="0"/>
                </a:cubicBezTo>
                <a:close/>
                <a:moveTo>
                  <a:pt x="1383310" y="0"/>
                </a:moveTo>
                <a:cubicBezTo>
                  <a:pt x="1400721" y="0"/>
                  <a:pt x="1414833" y="14114"/>
                  <a:pt x="1414833" y="31523"/>
                </a:cubicBezTo>
                <a:cubicBezTo>
                  <a:pt x="1414833" y="48932"/>
                  <a:pt x="1400721" y="63045"/>
                  <a:pt x="1383310" y="63045"/>
                </a:cubicBezTo>
                <a:cubicBezTo>
                  <a:pt x="1365901" y="63045"/>
                  <a:pt x="1351788" y="48932"/>
                  <a:pt x="1351788" y="31523"/>
                </a:cubicBezTo>
                <a:cubicBezTo>
                  <a:pt x="1351788" y="14114"/>
                  <a:pt x="1365901" y="0"/>
                  <a:pt x="1383310" y="0"/>
                </a:cubicBezTo>
                <a:close/>
                <a:moveTo>
                  <a:pt x="1264544" y="0"/>
                </a:moveTo>
                <a:cubicBezTo>
                  <a:pt x="1281953" y="0"/>
                  <a:pt x="1296067" y="14114"/>
                  <a:pt x="1296067" y="31523"/>
                </a:cubicBezTo>
                <a:cubicBezTo>
                  <a:pt x="1296067" y="48932"/>
                  <a:pt x="1281953" y="63045"/>
                  <a:pt x="1264544" y="63045"/>
                </a:cubicBezTo>
                <a:cubicBezTo>
                  <a:pt x="1247134" y="63045"/>
                  <a:pt x="1233021" y="48932"/>
                  <a:pt x="1233021" y="31523"/>
                </a:cubicBezTo>
                <a:cubicBezTo>
                  <a:pt x="1233021" y="14114"/>
                  <a:pt x="1247134" y="0"/>
                  <a:pt x="1264544" y="0"/>
                </a:cubicBezTo>
                <a:close/>
                <a:moveTo>
                  <a:pt x="1132160" y="0"/>
                </a:moveTo>
                <a:cubicBezTo>
                  <a:pt x="1149570" y="0"/>
                  <a:pt x="1163683" y="14114"/>
                  <a:pt x="1163683" y="31523"/>
                </a:cubicBezTo>
                <a:cubicBezTo>
                  <a:pt x="1163683" y="48932"/>
                  <a:pt x="1149570" y="63045"/>
                  <a:pt x="1132160" y="63045"/>
                </a:cubicBezTo>
                <a:cubicBezTo>
                  <a:pt x="1114751" y="63045"/>
                  <a:pt x="1100637" y="48932"/>
                  <a:pt x="1100637" y="31523"/>
                </a:cubicBezTo>
                <a:cubicBezTo>
                  <a:pt x="1100637" y="14114"/>
                  <a:pt x="1114751" y="0"/>
                  <a:pt x="1132160" y="0"/>
                </a:cubicBezTo>
                <a:close/>
                <a:moveTo>
                  <a:pt x="1013394" y="0"/>
                </a:moveTo>
                <a:cubicBezTo>
                  <a:pt x="1030803" y="0"/>
                  <a:pt x="1044916" y="14114"/>
                  <a:pt x="1044916" y="31523"/>
                </a:cubicBezTo>
                <a:cubicBezTo>
                  <a:pt x="1044916" y="48932"/>
                  <a:pt x="1030803" y="63045"/>
                  <a:pt x="1013394" y="63045"/>
                </a:cubicBezTo>
                <a:cubicBezTo>
                  <a:pt x="995983" y="63045"/>
                  <a:pt x="981871" y="48932"/>
                  <a:pt x="981871" y="31523"/>
                </a:cubicBezTo>
                <a:cubicBezTo>
                  <a:pt x="981871" y="14114"/>
                  <a:pt x="995983" y="0"/>
                  <a:pt x="1013394" y="0"/>
                </a:cubicBezTo>
                <a:close/>
                <a:moveTo>
                  <a:pt x="896923" y="0"/>
                </a:moveTo>
                <a:cubicBezTo>
                  <a:pt x="914334" y="0"/>
                  <a:pt x="928446" y="14114"/>
                  <a:pt x="928446" y="31523"/>
                </a:cubicBezTo>
                <a:cubicBezTo>
                  <a:pt x="928446" y="48932"/>
                  <a:pt x="914334" y="63045"/>
                  <a:pt x="896923" y="63045"/>
                </a:cubicBezTo>
                <a:cubicBezTo>
                  <a:pt x="879514" y="63045"/>
                  <a:pt x="865400" y="48932"/>
                  <a:pt x="865400" y="31523"/>
                </a:cubicBezTo>
                <a:cubicBezTo>
                  <a:pt x="865400" y="14114"/>
                  <a:pt x="879514" y="0"/>
                  <a:pt x="896923" y="0"/>
                </a:cubicBezTo>
                <a:close/>
                <a:moveTo>
                  <a:pt x="778157" y="0"/>
                </a:moveTo>
                <a:cubicBezTo>
                  <a:pt x="795566" y="0"/>
                  <a:pt x="809680" y="14114"/>
                  <a:pt x="809680" y="31523"/>
                </a:cubicBezTo>
                <a:cubicBezTo>
                  <a:pt x="809680" y="48932"/>
                  <a:pt x="795566" y="63045"/>
                  <a:pt x="778157" y="63045"/>
                </a:cubicBezTo>
                <a:cubicBezTo>
                  <a:pt x="760747" y="63045"/>
                  <a:pt x="746634" y="48932"/>
                  <a:pt x="746634" y="31523"/>
                </a:cubicBezTo>
                <a:cubicBezTo>
                  <a:pt x="746634" y="14114"/>
                  <a:pt x="760747" y="0"/>
                  <a:pt x="778157" y="0"/>
                </a:cubicBezTo>
                <a:close/>
                <a:moveTo>
                  <a:pt x="645773" y="0"/>
                </a:moveTo>
                <a:cubicBezTo>
                  <a:pt x="663183" y="0"/>
                  <a:pt x="677296" y="14114"/>
                  <a:pt x="677296" y="31523"/>
                </a:cubicBezTo>
                <a:cubicBezTo>
                  <a:pt x="677296" y="48932"/>
                  <a:pt x="663183" y="63045"/>
                  <a:pt x="645773" y="63045"/>
                </a:cubicBezTo>
                <a:cubicBezTo>
                  <a:pt x="628364" y="63045"/>
                  <a:pt x="614250" y="48932"/>
                  <a:pt x="614250" y="31523"/>
                </a:cubicBezTo>
                <a:cubicBezTo>
                  <a:pt x="614250" y="14114"/>
                  <a:pt x="628364" y="0"/>
                  <a:pt x="645773" y="0"/>
                </a:cubicBezTo>
                <a:close/>
                <a:moveTo>
                  <a:pt x="527007" y="0"/>
                </a:moveTo>
                <a:cubicBezTo>
                  <a:pt x="544416" y="0"/>
                  <a:pt x="558529" y="14114"/>
                  <a:pt x="558529" y="31523"/>
                </a:cubicBezTo>
                <a:cubicBezTo>
                  <a:pt x="558529" y="48932"/>
                  <a:pt x="544416" y="63045"/>
                  <a:pt x="527007" y="63045"/>
                </a:cubicBezTo>
                <a:cubicBezTo>
                  <a:pt x="509596" y="63045"/>
                  <a:pt x="495484" y="48932"/>
                  <a:pt x="495484" y="31523"/>
                </a:cubicBezTo>
                <a:cubicBezTo>
                  <a:pt x="495484" y="14114"/>
                  <a:pt x="509596" y="0"/>
                  <a:pt x="527007" y="0"/>
                </a:cubicBezTo>
                <a:close/>
                <a:moveTo>
                  <a:pt x="401439" y="0"/>
                </a:moveTo>
                <a:cubicBezTo>
                  <a:pt x="418850" y="0"/>
                  <a:pt x="432962" y="14114"/>
                  <a:pt x="432962" y="31523"/>
                </a:cubicBezTo>
                <a:cubicBezTo>
                  <a:pt x="432962" y="48932"/>
                  <a:pt x="418850" y="63045"/>
                  <a:pt x="401439" y="63045"/>
                </a:cubicBezTo>
                <a:cubicBezTo>
                  <a:pt x="384030" y="63045"/>
                  <a:pt x="369917" y="48932"/>
                  <a:pt x="369917" y="31523"/>
                </a:cubicBezTo>
                <a:cubicBezTo>
                  <a:pt x="369917" y="14114"/>
                  <a:pt x="384030" y="0"/>
                  <a:pt x="401439" y="0"/>
                </a:cubicBezTo>
                <a:close/>
                <a:moveTo>
                  <a:pt x="282673" y="0"/>
                </a:moveTo>
                <a:cubicBezTo>
                  <a:pt x="300082" y="0"/>
                  <a:pt x="314196" y="14114"/>
                  <a:pt x="314196" y="31523"/>
                </a:cubicBezTo>
                <a:cubicBezTo>
                  <a:pt x="314196" y="48932"/>
                  <a:pt x="300082" y="63045"/>
                  <a:pt x="282673" y="63045"/>
                </a:cubicBezTo>
                <a:cubicBezTo>
                  <a:pt x="265263" y="63045"/>
                  <a:pt x="251150" y="48932"/>
                  <a:pt x="251150" y="31523"/>
                </a:cubicBezTo>
                <a:cubicBezTo>
                  <a:pt x="251150" y="14114"/>
                  <a:pt x="265263" y="0"/>
                  <a:pt x="282673" y="0"/>
                </a:cubicBezTo>
                <a:close/>
                <a:moveTo>
                  <a:pt x="150289" y="0"/>
                </a:moveTo>
                <a:cubicBezTo>
                  <a:pt x="167699" y="0"/>
                  <a:pt x="181812" y="14114"/>
                  <a:pt x="181812" y="31523"/>
                </a:cubicBezTo>
                <a:cubicBezTo>
                  <a:pt x="181812" y="48932"/>
                  <a:pt x="167699" y="63045"/>
                  <a:pt x="150289" y="63045"/>
                </a:cubicBezTo>
                <a:cubicBezTo>
                  <a:pt x="132880" y="63045"/>
                  <a:pt x="118766" y="48932"/>
                  <a:pt x="118766" y="31523"/>
                </a:cubicBezTo>
                <a:cubicBezTo>
                  <a:pt x="118766" y="14114"/>
                  <a:pt x="132880" y="0"/>
                  <a:pt x="150289" y="0"/>
                </a:cubicBezTo>
                <a:close/>
                <a:moveTo>
                  <a:pt x="31523" y="0"/>
                </a:moveTo>
                <a:cubicBezTo>
                  <a:pt x="48932" y="0"/>
                  <a:pt x="63045" y="14114"/>
                  <a:pt x="63045" y="31523"/>
                </a:cubicBezTo>
                <a:cubicBezTo>
                  <a:pt x="63045" y="48932"/>
                  <a:pt x="48932" y="63045"/>
                  <a:pt x="31523" y="63045"/>
                </a:cubicBezTo>
                <a:cubicBezTo>
                  <a:pt x="14112" y="63045"/>
                  <a:pt x="0" y="48932"/>
                  <a:pt x="0" y="31523"/>
                </a:cubicBezTo>
                <a:cubicBezTo>
                  <a:pt x="0" y="14114"/>
                  <a:pt x="14112" y="0"/>
                  <a:pt x="31523" y="0"/>
                </a:cubicBezTo>
                <a:close/>
              </a:path>
            </a:pathLst>
          </a:custGeom>
          <a:gradFill>
            <a:gsLst>
              <a:gs pos="0">
                <a:schemeClr val="accent1"/>
              </a:gs>
              <a:gs pos="77000">
                <a:schemeClr val="accent1">
                  <a:alpha val="0"/>
                </a:schemeClr>
              </a:gs>
            </a:gsLst>
            <a:lin ang="7800000" scaled="0"/>
          </a:gradFill>
          <a:ln w="1905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flipH="1">
            <a:off x="294697" y="-15596"/>
            <a:ext cx="2476354" cy="2089298"/>
          </a:xfrm>
          <a:prstGeom prst="rect">
            <a:avLst/>
          </a:prstGeom>
          <a:gradFill>
            <a:gsLst>
              <a:gs pos="30000">
                <a:schemeClr val="bg1"/>
              </a:gs>
              <a:gs pos="100000">
                <a:schemeClr val="bg1">
                  <a:alpha val="0"/>
                </a:schemeClr>
              </a:gs>
            </a:gsLst>
            <a:lin ang="0" scaled="0"/>
          </a:gradFill>
          <a:ln w="1905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5400000" flipH="1">
            <a:off x="443953" y="743387"/>
            <a:ext cx="1201392" cy="2089298"/>
          </a:xfrm>
          <a:prstGeom prst="rect">
            <a:avLst/>
          </a:prstGeom>
          <a:gradFill>
            <a:gsLst>
              <a:gs pos="30000">
                <a:schemeClr val="bg1"/>
              </a:gs>
              <a:gs pos="100000">
                <a:schemeClr val="bg1">
                  <a:alpha val="0"/>
                </a:schemeClr>
              </a:gs>
            </a:gsLst>
            <a:lin ang="0" scaled="0"/>
          </a:gradFill>
          <a:ln w="1905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9205370" y="1085262"/>
            <a:ext cx="1529072" cy="1200329"/>
          </a:xfrm>
          <a:prstGeom prst="rect">
            <a:avLst/>
          </a:prstGeom>
          <a:noFill/>
          <a:ln>
            <a:noFill/>
          </a:ln>
        </p:spPr>
        <p:txBody>
          <a:bodyPr vert="horz" wrap="square" lIns="91440" tIns="45720" rIns="91440" bIns="45720" rtlCol="0" anchor="t"/>
          <a:lstStyle/>
          <a:p>
            <a:pPr algn="ctr"/>
            <a:r>
              <a:rPr kumimoji="1" lang="en-US" altLang="zh-CN" sz="6000">
                <a:ln w="12700">
                  <a:solidFill>
                    <a:srgbClr val="FE7500">
                      <a:alpha val="100000"/>
                    </a:srgbClr>
                  </a:solidFill>
                </a:ln>
                <a:solidFill>
                  <a:schemeClr val="bg1"/>
                </a:solidFill>
                <a:latin typeface="OPPOSans H"/>
                <a:ea typeface="OPPOSans H"/>
                <a:cs typeface="OPPOSans H"/>
              </a:rPr>
              <a:t>02</a:t>
            </a:r>
            <a:endParaRPr kumimoji="1" lang="zh-CN" altLang="en-US"/>
          </a:p>
        </p:txBody>
      </p:sp>
      <p:sp>
        <p:nvSpPr>
          <p:cNvPr id="8" name="标题 1"/>
          <p:cNvSpPr txBox="1"/>
          <p:nvPr/>
        </p:nvSpPr>
        <p:spPr>
          <a:xfrm>
            <a:off x="9205370" y="1733174"/>
            <a:ext cx="1529073" cy="443541"/>
          </a:xfrm>
          <a:prstGeom prst="rect">
            <a:avLst/>
          </a:prstGeom>
          <a:solidFill>
            <a:schemeClr val="bg1"/>
          </a:solidFill>
          <a:ln w="1905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9205370" y="2861960"/>
            <a:ext cx="1529072" cy="1200329"/>
          </a:xfrm>
          <a:prstGeom prst="rect">
            <a:avLst/>
          </a:prstGeom>
          <a:noFill/>
          <a:ln>
            <a:noFill/>
          </a:ln>
        </p:spPr>
        <p:txBody>
          <a:bodyPr vert="horz" wrap="square" lIns="91440" tIns="45720" rIns="91440" bIns="45720" rtlCol="0" anchor="t"/>
          <a:lstStyle/>
          <a:p>
            <a:pPr algn="ctr"/>
            <a:r>
              <a:rPr kumimoji="1" lang="en-US" altLang="zh-CN" sz="6000">
                <a:ln w="12700">
                  <a:solidFill>
                    <a:srgbClr val="FE7500">
                      <a:alpha val="100000"/>
                    </a:srgbClr>
                  </a:solidFill>
                </a:ln>
                <a:solidFill>
                  <a:schemeClr val="bg1"/>
                </a:solidFill>
                <a:latin typeface="OPPOSans H"/>
                <a:ea typeface="OPPOSans H"/>
                <a:cs typeface="OPPOSans H"/>
              </a:rPr>
              <a:t>04</a:t>
            </a:r>
            <a:endParaRPr kumimoji="1" lang="zh-CN" altLang="en-US"/>
          </a:p>
        </p:txBody>
      </p:sp>
      <p:sp>
        <p:nvSpPr>
          <p:cNvPr id="10" name="标题 1"/>
          <p:cNvSpPr txBox="1"/>
          <p:nvPr/>
        </p:nvSpPr>
        <p:spPr>
          <a:xfrm>
            <a:off x="9205370" y="3509872"/>
            <a:ext cx="1529073" cy="443541"/>
          </a:xfrm>
          <a:prstGeom prst="rect">
            <a:avLst/>
          </a:prstGeom>
          <a:solidFill>
            <a:schemeClr val="bg1"/>
          </a:solidFill>
          <a:ln w="1905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5476463" y="2861960"/>
            <a:ext cx="1529072" cy="1200329"/>
          </a:xfrm>
          <a:prstGeom prst="rect">
            <a:avLst/>
          </a:prstGeom>
          <a:noFill/>
          <a:ln>
            <a:noFill/>
          </a:ln>
        </p:spPr>
        <p:txBody>
          <a:bodyPr vert="horz" wrap="square" lIns="91440" tIns="45720" rIns="91440" bIns="45720" rtlCol="0" anchor="t"/>
          <a:lstStyle/>
          <a:p>
            <a:pPr algn="ctr"/>
            <a:r>
              <a:rPr kumimoji="1" lang="en-US" altLang="zh-CN" sz="6000">
                <a:ln w="12700">
                  <a:solidFill>
                    <a:srgbClr val="FE7500">
                      <a:alpha val="100000"/>
                    </a:srgbClr>
                  </a:solidFill>
                </a:ln>
                <a:solidFill>
                  <a:schemeClr val="bg1"/>
                </a:solidFill>
                <a:latin typeface="OPPOSans H"/>
                <a:ea typeface="OPPOSans H"/>
                <a:cs typeface="OPPOSans H"/>
              </a:rPr>
              <a:t>03</a:t>
            </a:r>
            <a:endParaRPr kumimoji="1" lang="zh-CN" altLang="en-US"/>
          </a:p>
        </p:txBody>
      </p:sp>
      <p:sp>
        <p:nvSpPr>
          <p:cNvPr id="12" name="标题 1"/>
          <p:cNvSpPr txBox="1"/>
          <p:nvPr/>
        </p:nvSpPr>
        <p:spPr>
          <a:xfrm>
            <a:off x="5476463" y="3509872"/>
            <a:ext cx="1529073" cy="443541"/>
          </a:xfrm>
          <a:prstGeom prst="rect">
            <a:avLst/>
          </a:prstGeom>
          <a:solidFill>
            <a:schemeClr val="bg1"/>
          </a:solidFill>
          <a:ln w="1905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5476463" y="1085262"/>
            <a:ext cx="1529072" cy="1200329"/>
          </a:xfrm>
          <a:prstGeom prst="rect">
            <a:avLst/>
          </a:prstGeom>
          <a:noFill/>
          <a:ln>
            <a:noFill/>
          </a:ln>
        </p:spPr>
        <p:txBody>
          <a:bodyPr vert="horz" wrap="square" lIns="91440" tIns="45720" rIns="91440" bIns="45720" rtlCol="0" anchor="t"/>
          <a:lstStyle/>
          <a:p>
            <a:pPr algn="ctr"/>
            <a:r>
              <a:rPr kumimoji="1" lang="en-US" altLang="zh-CN" sz="6000">
                <a:ln w="12700">
                  <a:solidFill>
                    <a:srgbClr val="FE7500">
                      <a:alpha val="100000"/>
                    </a:srgbClr>
                  </a:solidFill>
                </a:ln>
                <a:solidFill>
                  <a:schemeClr val="bg1"/>
                </a:solidFill>
                <a:latin typeface="OPPOSans H"/>
                <a:ea typeface="OPPOSans H"/>
                <a:cs typeface="OPPOSans H"/>
              </a:rPr>
              <a:t>01</a:t>
            </a:r>
            <a:endParaRPr kumimoji="1" lang="zh-CN" altLang="en-US"/>
          </a:p>
        </p:txBody>
      </p:sp>
      <p:sp>
        <p:nvSpPr>
          <p:cNvPr id="14" name="标题 1"/>
          <p:cNvSpPr txBox="1"/>
          <p:nvPr/>
        </p:nvSpPr>
        <p:spPr>
          <a:xfrm>
            <a:off x="5476463" y="1733174"/>
            <a:ext cx="1529073" cy="443541"/>
          </a:xfrm>
          <a:prstGeom prst="rect">
            <a:avLst/>
          </a:prstGeom>
          <a:solidFill>
            <a:schemeClr val="bg1"/>
          </a:solidFill>
          <a:ln w="19050" cap="sq">
            <a:noFill/>
            <a:miter/>
          </a:ln>
        </p:spPr>
        <p:txBody>
          <a:bodyPr vert="horz" wrap="square" lIns="91440" tIns="45720" rIns="91440" bIns="45720" rtlCol="0" anchor="ctr"/>
          <a:lstStyle/>
          <a:p>
            <a:pPr algn="ctr"/>
            <a:endParaRPr kumimoji="1" lang="zh-CN" altLang="en-US"/>
          </a:p>
        </p:txBody>
      </p:sp>
      <p:sp>
        <p:nvSpPr>
          <p:cNvPr id="15" name="标题 1"/>
          <p:cNvSpPr txBox="1"/>
          <p:nvPr/>
        </p:nvSpPr>
        <p:spPr>
          <a:xfrm>
            <a:off x="-3991282" y="-2597717"/>
            <a:ext cx="8526932" cy="8526931"/>
          </a:xfrm>
          <a:prstGeom prst="donut">
            <a:avLst>
              <a:gd name="adj" fmla="val 15541"/>
            </a:avLst>
          </a:prstGeom>
          <a:solidFill>
            <a:schemeClr val="accent1"/>
          </a:solidFill>
          <a:ln w="19050" cap="sq">
            <a:gradFill>
              <a:gsLst>
                <a:gs pos="0">
                  <a:schemeClr val="accent1"/>
                </a:gs>
                <a:gs pos="56000">
                  <a:schemeClr val="accent1">
                    <a:lumMod val="20000"/>
                    <a:lumOff val="80000"/>
                  </a:schemeClr>
                </a:gs>
                <a:gs pos="100000">
                  <a:schemeClr val="accent1"/>
                </a:gs>
              </a:gsLst>
              <a:lin ang="1200000" scaled="0"/>
            </a:gradFill>
            <a:miter/>
          </a:ln>
        </p:spPr>
        <p:txBody>
          <a:bodyPr vert="horz" wrap="square" lIns="91440" tIns="45720" rIns="91440" bIns="45720" rtlCol="0" anchor="ctr"/>
          <a:lstStyle/>
          <a:p>
            <a:pPr algn="ctr"/>
            <a:endParaRPr kumimoji="1" lang="zh-CN" altLang="en-US"/>
          </a:p>
        </p:txBody>
      </p:sp>
      <p:grpSp>
        <p:nvGrpSpPr>
          <p:cNvPr id="16" name="组合 15"/>
          <p:cNvGrpSpPr/>
          <p:nvPr/>
        </p:nvGrpSpPr>
        <p:grpSpPr>
          <a:xfrm>
            <a:off x="-1180953" y="5146063"/>
            <a:ext cx="4208513" cy="4208513"/>
            <a:chOff x="-1180953" y="5146063"/>
            <a:chExt cx="4208513" cy="4208513"/>
          </a:xfrm>
        </p:grpSpPr>
        <p:sp>
          <p:nvSpPr>
            <p:cNvPr id="17" name="标题 1"/>
            <p:cNvSpPr txBox="1"/>
            <p:nvPr/>
          </p:nvSpPr>
          <p:spPr>
            <a:xfrm>
              <a:off x="-982100" y="5344916"/>
              <a:ext cx="3810808" cy="3810807"/>
            </a:xfrm>
            <a:prstGeom prst="ellipse">
              <a:avLst/>
            </a:prstGeom>
            <a:noFill/>
            <a:ln w="25400" cap="sq">
              <a:solidFill>
                <a:schemeClr val="accent1">
                  <a:lumMod val="60000"/>
                  <a:lumOff val="40000"/>
                  <a:alpha val="77000"/>
                </a:schemeClr>
              </a:solidFill>
              <a:miter/>
            </a:ln>
          </p:spPr>
          <p:txBody>
            <a:bodyPr vert="horz" wrap="square" lIns="91440" tIns="45720" rIns="91440" bIns="45720" rtlCol="0" anchor="ctr"/>
            <a:lstStyle/>
            <a:p>
              <a:pPr algn="ctr"/>
              <a:endParaRPr kumimoji="1" lang="zh-CN" altLang="en-US"/>
            </a:p>
          </p:txBody>
        </p:sp>
        <p:sp>
          <p:nvSpPr>
            <p:cNvPr id="18" name="标题 1"/>
            <p:cNvSpPr txBox="1"/>
            <p:nvPr/>
          </p:nvSpPr>
          <p:spPr>
            <a:xfrm>
              <a:off x="-746927" y="5580090"/>
              <a:ext cx="3340460" cy="3340459"/>
            </a:xfrm>
            <a:prstGeom prst="ellipse">
              <a:avLst/>
            </a:prstGeom>
            <a:noFill/>
            <a:ln w="25400" cap="sq">
              <a:solidFill>
                <a:schemeClr val="accent1">
                  <a:lumMod val="60000"/>
                  <a:lumOff val="40000"/>
                  <a:alpha val="77000"/>
                </a:schemeClr>
              </a:solidFill>
              <a:miter/>
            </a:ln>
          </p:spPr>
          <p:txBody>
            <a:bodyPr vert="horz" wrap="square" lIns="91440" tIns="45720" rIns="91440" bIns="45720" rtlCol="0" anchor="ctr"/>
            <a:lstStyle/>
            <a:p>
              <a:pPr algn="ctr"/>
              <a:endParaRPr kumimoji="1" lang="zh-CN" altLang="en-US"/>
            </a:p>
          </p:txBody>
        </p:sp>
        <p:sp>
          <p:nvSpPr>
            <p:cNvPr id="19" name="标题 1"/>
            <p:cNvSpPr txBox="1"/>
            <p:nvPr/>
          </p:nvSpPr>
          <p:spPr>
            <a:xfrm>
              <a:off x="-512922" y="5814096"/>
              <a:ext cx="2872452" cy="2872449"/>
            </a:xfrm>
            <a:prstGeom prst="ellipse">
              <a:avLst/>
            </a:prstGeom>
            <a:noFill/>
            <a:ln w="25400" cap="sq">
              <a:solidFill>
                <a:schemeClr val="accent1">
                  <a:lumMod val="60000"/>
                  <a:lumOff val="40000"/>
                  <a:alpha val="77000"/>
                </a:schemeClr>
              </a:solidFill>
              <a:miter/>
            </a:ln>
          </p:spPr>
          <p:txBody>
            <a:bodyPr vert="horz" wrap="square" lIns="91440" tIns="45720" rIns="91440" bIns="45720" rtlCol="0" anchor="ctr"/>
            <a:lstStyle/>
            <a:p>
              <a:pPr algn="ctr"/>
              <a:endParaRPr kumimoji="1" lang="zh-CN" altLang="en-US"/>
            </a:p>
          </p:txBody>
        </p:sp>
        <p:sp>
          <p:nvSpPr>
            <p:cNvPr id="20" name="标题 1"/>
            <p:cNvSpPr txBox="1"/>
            <p:nvPr/>
          </p:nvSpPr>
          <p:spPr>
            <a:xfrm>
              <a:off x="-1180953" y="5146063"/>
              <a:ext cx="4208513" cy="4208513"/>
            </a:xfrm>
            <a:prstGeom prst="ellipse">
              <a:avLst/>
            </a:prstGeom>
            <a:noFill/>
            <a:ln w="25400" cap="sq">
              <a:solidFill>
                <a:schemeClr val="accent1">
                  <a:lumMod val="60000"/>
                  <a:lumOff val="40000"/>
                  <a:alpha val="77000"/>
                </a:schemeClr>
              </a:solidFill>
              <a:miter/>
            </a:ln>
          </p:spPr>
          <p:txBody>
            <a:bodyPr vert="horz" wrap="square" lIns="91440" tIns="45720" rIns="91440" bIns="45720" rtlCol="0" anchor="ctr"/>
            <a:lstStyle/>
            <a:p>
              <a:pPr algn="ctr"/>
              <a:endParaRPr kumimoji="1" lang="zh-CN" altLang="en-US"/>
            </a:p>
          </p:txBody>
        </p:sp>
      </p:grpSp>
      <p:sp>
        <p:nvSpPr>
          <p:cNvPr id="21" name="标题 1"/>
          <p:cNvSpPr txBox="1"/>
          <p:nvPr/>
        </p:nvSpPr>
        <p:spPr>
          <a:xfrm rot="5400000">
            <a:off x="220807" y="2318351"/>
            <a:ext cx="2399652" cy="276999"/>
          </a:xfrm>
          <a:prstGeom prst="rect">
            <a:avLst/>
          </a:prstGeom>
          <a:noFill/>
          <a:ln>
            <a:noFill/>
          </a:ln>
        </p:spPr>
        <p:txBody>
          <a:bodyPr vert="horz" wrap="square" lIns="91440" tIns="45720" rIns="91440" bIns="45720" rtlCol="0" anchor="t"/>
          <a:lstStyle/>
          <a:p>
            <a:pPr algn="dist"/>
            <a:r>
              <a:rPr kumimoji="1" lang="en-US" altLang="zh-CN" sz="1200">
                <a:ln w="12700">
                  <a:noFill/>
                </a:ln>
                <a:solidFill>
                  <a:schemeClr val="bg1">
                    <a:lumMod val="50000"/>
                  </a:schemeClr>
                </a:solidFill>
                <a:latin typeface="OPPOSans H"/>
                <a:ea typeface="OPPOSans H"/>
                <a:cs typeface="OPPOSans H"/>
              </a:rPr>
              <a:t>CONTENTS</a:t>
            </a:r>
            <a:endParaRPr kumimoji="1" lang="zh-CN" altLang="en-US"/>
          </a:p>
        </p:txBody>
      </p:sp>
      <p:sp>
        <p:nvSpPr>
          <p:cNvPr id="22" name="标题 1"/>
          <p:cNvSpPr txBox="1"/>
          <p:nvPr/>
        </p:nvSpPr>
        <p:spPr>
          <a:xfrm>
            <a:off x="9815429" y="4173819"/>
            <a:ext cx="2476354" cy="2811755"/>
          </a:xfrm>
          <a:custGeom>
            <a:avLst/>
            <a:gdLst>
              <a:gd name="connsiteX0" fmla="*/ 2171554 w 2171554"/>
              <a:gd name="connsiteY0" fmla="*/ 0 h 2465673"/>
              <a:gd name="connsiteX1" fmla="*/ 2171554 w 2171554"/>
              <a:gd name="connsiteY1" fmla="*/ 1070821 h 2465673"/>
              <a:gd name="connsiteX2" fmla="*/ 2097758 w 2171554"/>
              <a:gd name="connsiteY2" fmla="*/ 1192293 h 2465673"/>
              <a:gd name="connsiteX3" fmla="*/ 653166 w 2171554"/>
              <a:gd name="connsiteY3" fmla="*/ 2381880 h 2465673"/>
              <a:gd name="connsiteX4" fmla="*/ 424228 w 2171554"/>
              <a:gd name="connsiteY4" fmla="*/ 2465673 h 2465673"/>
              <a:gd name="connsiteX5" fmla="*/ 0 w 2171554"/>
              <a:gd name="connsiteY5" fmla="*/ 2465673 h 2465673"/>
              <a:gd name="connsiteX6" fmla="*/ 174741 w 2171554"/>
              <a:gd name="connsiteY6" fmla="*/ 2404753 h 2465673"/>
              <a:gd name="connsiteX7" fmla="*/ 2105432 w 2171554"/>
              <a:gd name="connsiteY7" fmla="*/ 274841 h 2465673"/>
              <a:gd name="connsiteX8" fmla="*/ 2171554 w 2171554"/>
              <a:gd name="connsiteY8" fmla="*/ 0 h 2465673"/>
            </a:gdLst>
            <a:ahLst/>
            <a:cxnLst/>
            <a:rect l="l" t="t" r="r" b="b"/>
            <a:pathLst>
              <a:path w="2171554" h="2465673">
                <a:moveTo>
                  <a:pt x="2171554" y="0"/>
                </a:moveTo>
                <a:lnTo>
                  <a:pt x="2171554" y="1070821"/>
                </a:lnTo>
                <a:lnTo>
                  <a:pt x="2097758" y="1192293"/>
                </a:lnTo>
                <a:cubicBezTo>
                  <a:pt x="1743729" y="1716324"/>
                  <a:pt x="1242393" y="2132658"/>
                  <a:pt x="653166" y="2381880"/>
                </a:cubicBezTo>
                <a:lnTo>
                  <a:pt x="424228" y="2465673"/>
                </a:lnTo>
                <a:lnTo>
                  <a:pt x="0" y="2465673"/>
                </a:lnTo>
                <a:lnTo>
                  <a:pt x="174741" y="2404753"/>
                </a:lnTo>
                <a:cubicBezTo>
                  <a:pt x="1103902" y="2031754"/>
                  <a:pt x="1823015" y="1246233"/>
                  <a:pt x="2105432" y="274841"/>
                </a:cubicBezTo>
                <a:lnTo>
                  <a:pt x="2171554" y="0"/>
                </a:lnTo>
                <a:close/>
              </a:path>
            </a:pathLst>
          </a:custGeom>
          <a:solidFill>
            <a:schemeClr val="accent1">
              <a:alpha val="47000"/>
            </a:schemeClr>
          </a:solidFill>
          <a:ln w="19050" cap="sq">
            <a:gradFill>
              <a:gsLst>
                <a:gs pos="0">
                  <a:schemeClr val="accent1"/>
                </a:gs>
                <a:gs pos="56000">
                  <a:schemeClr val="accent1">
                    <a:lumMod val="20000"/>
                    <a:lumOff val="80000"/>
                  </a:schemeClr>
                </a:gs>
                <a:gs pos="100000">
                  <a:schemeClr val="accent1"/>
                </a:gs>
              </a:gsLst>
              <a:lin ang="6600000" scaled="0"/>
            </a:gradFill>
            <a:miter/>
          </a:ln>
        </p:spPr>
        <p:txBody>
          <a:bodyPr vert="horz" wrap="square" lIns="91440" tIns="45720" rIns="91440" bIns="45720" rtlCol="0" anchor="ctr"/>
          <a:lstStyle/>
          <a:p>
            <a:pPr algn="ctr"/>
            <a:endParaRPr kumimoji="1" lang="zh-CN" altLang="en-US"/>
          </a:p>
        </p:txBody>
      </p:sp>
      <p:sp>
        <p:nvSpPr>
          <p:cNvPr id="23" name="标题 1"/>
          <p:cNvSpPr txBox="1"/>
          <p:nvPr/>
        </p:nvSpPr>
        <p:spPr>
          <a:xfrm>
            <a:off x="10299204" y="5394942"/>
            <a:ext cx="1992580" cy="1590632"/>
          </a:xfrm>
          <a:custGeom>
            <a:avLst/>
            <a:gdLst>
              <a:gd name="connsiteX0" fmla="*/ 1747325 w 1747325"/>
              <a:gd name="connsiteY0" fmla="*/ 0 h 1394851"/>
              <a:gd name="connsiteX1" fmla="*/ 1747325 w 1747325"/>
              <a:gd name="connsiteY1" fmla="*/ 1394851 h 1394851"/>
              <a:gd name="connsiteX2" fmla="*/ 0 w 1747325"/>
              <a:gd name="connsiteY2" fmla="*/ 1394851 h 1394851"/>
              <a:gd name="connsiteX3" fmla="*/ 228938 w 1747325"/>
              <a:gd name="connsiteY3" fmla="*/ 1311058 h 1394851"/>
              <a:gd name="connsiteX4" fmla="*/ 1673530 w 1747325"/>
              <a:gd name="connsiteY4" fmla="*/ 121471 h 1394851"/>
              <a:gd name="connsiteX5" fmla="*/ 1747325 w 1747325"/>
              <a:gd name="connsiteY5" fmla="*/ 0 h 1394851"/>
            </a:gdLst>
            <a:ahLst/>
            <a:cxnLst/>
            <a:rect l="l" t="t" r="r" b="b"/>
            <a:pathLst>
              <a:path w="1747325" h="1394851">
                <a:moveTo>
                  <a:pt x="1747325" y="0"/>
                </a:moveTo>
                <a:lnTo>
                  <a:pt x="1747325" y="1394851"/>
                </a:lnTo>
                <a:lnTo>
                  <a:pt x="0" y="1394851"/>
                </a:lnTo>
                <a:lnTo>
                  <a:pt x="228938" y="1311058"/>
                </a:lnTo>
                <a:cubicBezTo>
                  <a:pt x="818165" y="1061836"/>
                  <a:pt x="1319501" y="645502"/>
                  <a:pt x="1673530" y="121471"/>
                </a:cubicBezTo>
                <a:lnTo>
                  <a:pt x="1747325" y="0"/>
                </a:lnTo>
                <a:close/>
              </a:path>
            </a:pathLst>
          </a:custGeom>
          <a:solidFill>
            <a:schemeClr val="accent1"/>
          </a:solidFill>
          <a:ln w="19050" cap="sq">
            <a:gradFill>
              <a:gsLst>
                <a:gs pos="0">
                  <a:schemeClr val="accent1">
                    <a:lumMod val="60000"/>
                    <a:lumOff val="40000"/>
                  </a:schemeClr>
                </a:gs>
                <a:gs pos="58000">
                  <a:schemeClr val="bg1"/>
                </a:gs>
                <a:gs pos="100000">
                  <a:schemeClr val="accent1">
                    <a:lumMod val="60000"/>
                    <a:lumOff val="40000"/>
                  </a:schemeClr>
                </a:gs>
              </a:gsLst>
              <a:lin ang="10200000" scaled="0"/>
            </a:gradFill>
            <a:miter/>
          </a:ln>
        </p:spPr>
        <p:txBody>
          <a:bodyPr vert="horz" wrap="square" lIns="91440" tIns="45720" rIns="91440" bIns="45720" rtlCol="0" anchor="ctr"/>
          <a:lstStyle/>
          <a:p>
            <a:pPr algn="ctr"/>
            <a:endParaRPr kumimoji="1" lang="zh-CN" altLang="en-US"/>
          </a:p>
        </p:txBody>
      </p:sp>
      <p:sp>
        <p:nvSpPr>
          <p:cNvPr id="24" name="标题 1"/>
          <p:cNvSpPr txBox="1"/>
          <p:nvPr/>
        </p:nvSpPr>
        <p:spPr>
          <a:xfrm>
            <a:off x="4686688" y="1839556"/>
            <a:ext cx="3108622" cy="1034620"/>
          </a:xfrm>
          <a:prstGeom prst="rect">
            <a:avLst/>
          </a:prstGeom>
          <a:noFill/>
          <a:ln>
            <a:noFill/>
          </a:ln>
        </p:spPr>
        <p:txBody>
          <a:bodyPr vert="horz" wrap="square" lIns="91440" tIns="45720" rIns="91440" bIns="45720" rtlCol="0" anchor="t"/>
          <a:lstStyle/>
          <a:p>
            <a:pPr algn="ctr"/>
            <a:r>
              <a:rPr kumimoji="1" lang="en-US" altLang="zh-CN" sz="2000">
                <a:ln w="12700">
                  <a:noFill/>
                </a:ln>
                <a:solidFill>
                  <a:schemeClr val="tx1"/>
                </a:solidFill>
                <a:latin typeface="OPPOSans H"/>
                <a:ea typeface="OPPOSans H"/>
                <a:cs typeface="OPPOSans H"/>
              </a:rPr>
              <a:t>项目要求</a:t>
            </a:r>
            <a:endParaRPr kumimoji="1" lang="zh-CN" altLang="en-US"/>
          </a:p>
        </p:txBody>
      </p:sp>
      <p:sp>
        <p:nvSpPr>
          <p:cNvPr id="25" name="标题 1"/>
          <p:cNvSpPr txBox="1"/>
          <p:nvPr/>
        </p:nvSpPr>
        <p:spPr>
          <a:xfrm>
            <a:off x="8415595" y="1839556"/>
            <a:ext cx="3108622" cy="1034620"/>
          </a:xfrm>
          <a:prstGeom prst="rect">
            <a:avLst/>
          </a:prstGeom>
          <a:noFill/>
          <a:ln>
            <a:noFill/>
          </a:ln>
        </p:spPr>
        <p:txBody>
          <a:bodyPr vert="horz" wrap="square" lIns="91440" tIns="45720" rIns="91440" bIns="45720" rtlCol="0" anchor="t"/>
          <a:lstStyle/>
          <a:p>
            <a:pPr algn="ctr"/>
            <a:r>
              <a:rPr kumimoji="1" lang="en-US" altLang="zh-CN" sz="2000">
                <a:ln w="12700">
                  <a:noFill/>
                </a:ln>
                <a:solidFill>
                  <a:schemeClr val="tx1"/>
                </a:solidFill>
                <a:latin typeface="OPPOSans H"/>
                <a:ea typeface="OPPOSans H"/>
                <a:cs typeface="OPPOSans H"/>
              </a:rPr>
              <a:t>学习目标</a:t>
            </a:r>
            <a:endParaRPr kumimoji="1" lang="zh-CN" altLang="en-US"/>
          </a:p>
        </p:txBody>
      </p:sp>
      <p:sp>
        <p:nvSpPr>
          <p:cNvPr id="26" name="标题 1"/>
          <p:cNvSpPr txBox="1"/>
          <p:nvPr/>
        </p:nvSpPr>
        <p:spPr>
          <a:xfrm>
            <a:off x="4686688" y="3656509"/>
            <a:ext cx="3108622" cy="1034620"/>
          </a:xfrm>
          <a:prstGeom prst="rect">
            <a:avLst/>
          </a:prstGeom>
          <a:noFill/>
          <a:ln>
            <a:noFill/>
          </a:ln>
        </p:spPr>
        <p:txBody>
          <a:bodyPr vert="horz" wrap="square" lIns="91440" tIns="45720" rIns="91440" bIns="45720" rtlCol="0" anchor="t"/>
          <a:lstStyle/>
          <a:p>
            <a:pPr algn="ctr"/>
            <a:r>
              <a:rPr kumimoji="1" lang="en-US" altLang="zh-CN" sz="2000">
                <a:ln w="12700">
                  <a:noFill/>
                </a:ln>
                <a:solidFill>
                  <a:schemeClr val="tx1"/>
                </a:solidFill>
                <a:latin typeface="OPPOSans H"/>
                <a:ea typeface="OPPOSans H"/>
                <a:cs typeface="OPPOSans H"/>
              </a:rPr>
              <a:t>相关知识</a:t>
            </a:r>
            <a:endParaRPr kumimoji="1" lang="zh-CN" altLang="en-US"/>
          </a:p>
        </p:txBody>
      </p:sp>
      <p:sp>
        <p:nvSpPr>
          <p:cNvPr id="27" name="标题 1"/>
          <p:cNvSpPr txBox="1"/>
          <p:nvPr/>
        </p:nvSpPr>
        <p:spPr>
          <a:xfrm>
            <a:off x="8415595" y="3656509"/>
            <a:ext cx="3108622" cy="1034620"/>
          </a:xfrm>
          <a:prstGeom prst="rect">
            <a:avLst/>
          </a:prstGeom>
          <a:noFill/>
          <a:ln>
            <a:noFill/>
          </a:ln>
        </p:spPr>
        <p:txBody>
          <a:bodyPr vert="horz" wrap="square" lIns="91440" tIns="45720" rIns="91440" bIns="45720" rtlCol="0" anchor="t"/>
          <a:lstStyle/>
          <a:p>
            <a:pPr algn="ctr"/>
            <a:r>
              <a:rPr kumimoji="1" lang="en-US" altLang="zh-CN" sz="2000">
                <a:ln w="12700">
                  <a:noFill/>
                </a:ln>
                <a:solidFill>
                  <a:schemeClr val="tx1"/>
                </a:solidFill>
                <a:latin typeface="OPPOSans H"/>
                <a:ea typeface="OPPOSans H"/>
                <a:cs typeface="OPPOSans H"/>
              </a:rPr>
              <a:t>操作步骤</a:t>
            </a:r>
            <a:endParaRPr kumimoji="1" lang="zh-CN" altLang="en-US"/>
          </a:p>
        </p:txBody>
      </p:sp>
      <p:sp>
        <p:nvSpPr>
          <p:cNvPr id="28" name="标题 1"/>
          <p:cNvSpPr txBox="1"/>
          <p:nvPr/>
        </p:nvSpPr>
        <p:spPr>
          <a:xfrm>
            <a:off x="1489133" y="1255770"/>
            <a:ext cx="1200329" cy="2033570"/>
          </a:xfrm>
          <a:prstGeom prst="rect">
            <a:avLst/>
          </a:prstGeom>
          <a:noFill/>
          <a:ln>
            <a:noFill/>
          </a:ln>
        </p:spPr>
        <p:txBody>
          <a:bodyPr vert="eaVert" wrap="square" lIns="91440" tIns="45720" rIns="91440" bIns="45720" rtlCol="0" anchor="t"/>
          <a:lstStyle/>
          <a:p>
            <a:pPr algn="l"/>
            <a:r>
              <a:rPr kumimoji="1" lang="en-US" altLang="zh-CN" sz="6600">
                <a:ln w="12700">
                  <a:noFill/>
                </a:ln>
                <a:solidFill>
                  <a:schemeClr val="accent1"/>
                </a:solidFill>
                <a:latin typeface="OPPOSans H"/>
                <a:ea typeface="OPPOSans H"/>
                <a:cs typeface="OPPOSans H"/>
              </a:rPr>
              <a:t>目 录</a:t>
            </a:r>
            <a:endParaRPr kumimoji="1" lang="zh-CN" altLang="en-US"/>
          </a:p>
        </p:txBody>
      </p:sp>
      <p:sp>
        <p:nvSpPr>
          <p:cNvPr id="29" name="标题 1"/>
          <p:cNvSpPr txBox="1"/>
          <p:nvPr/>
        </p:nvSpPr>
        <p:spPr>
          <a:xfrm>
            <a:off x="5476463" y="4635343"/>
            <a:ext cx="1529072" cy="1200329"/>
          </a:xfrm>
          <a:prstGeom prst="rect">
            <a:avLst/>
          </a:prstGeom>
          <a:noFill/>
          <a:ln>
            <a:noFill/>
          </a:ln>
        </p:spPr>
        <p:txBody>
          <a:bodyPr vert="horz" wrap="square" lIns="91440" tIns="45720" rIns="91440" bIns="45720" rtlCol="0" anchor="t"/>
          <a:lstStyle/>
          <a:p>
            <a:pPr algn="ctr"/>
            <a:r>
              <a:rPr kumimoji="1" lang="en-US" altLang="zh-CN" sz="6000">
                <a:ln w="12700">
                  <a:solidFill>
                    <a:srgbClr val="FE7500">
                      <a:alpha val="100000"/>
                    </a:srgbClr>
                  </a:solidFill>
                </a:ln>
                <a:solidFill>
                  <a:schemeClr val="bg1"/>
                </a:solidFill>
                <a:latin typeface="OPPOSans H"/>
                <a:ea typeface="OPPOSans H"/>
                <a:cs typeface="OPPOSans H"/>
              </a:rPr>
              <a:t>05</a:t>
            </a:r>
            <a:endParaRPr kumimoji="1" lang="zh-CN" altLang="en-US"/>
          </a:p>
        </p:txBody>
      </p:sp>
      <p:sp>
        <p:nvSpPr>
          <p:cNvPr id="30" name="标题 1"/>
          <p:cNvSpPr txBox="1"/>
          <p:nvPr/>
        </p:nvSpPr>
        <p:spPr>
          <a:xfrm>
            <a:off x="5476463" y="5283255"/>
            <a:ext cx="1529073" cy="443541"/>
          </a:xfrm>
          <a:prstGeom prst="rect">
            <a:avLst/>
          </a:prstGeom>
          <a:solidFill>
            <a:schemeClr val="bg1"/>
          </a:solidFill>
          <a:ln w="19050" cap="sq">
            <a:noFill/>
            <a:miter/>
          </a:ln>
        </p:spPr>
        <p:txBody>
          <a:bodyPr vert="horz" wrap="square" lIns="91440" tIns="45720" rIns="91440" bIns="45720" rtlCol="0" anchor="ctr"/>
          <a:lstStyle/>
          <a:p>
            <a:pPr algn="ctr"/>
            <a:endParaRPr kumimoji="1" lang="zh-CN" altLang="en-US"/>
          </a:p>
        </p:txBody>
      </p:sp>
      <p:sp>
        <p:nvSpPr>
          <p:cNvPr id="31" name="标题 1"/>
          <p:cNvSpPr txBox="1"/>
          <p:nvPr/>
        </p:nvSpPr>
        <p:spPr>
          <a:xfrm>
            <a:off x="4686688" y="5429892"/>
            <a:ext cx="3108622" cy="1034620"/>
          </a:xfrm>
          <a:prstGeom prst="rect">
            <a:avLst/>
          </a:prstGeom>
          <a:noFill/>
          <a:ln>
            <a:noFill/>
          </a:ln>
        </p:spPr>
        <p:txBody>
          <a:bodyPr vert="horz" wrap="square" lIns="91440" tIns="45720" rIns="91440" bIns="45720" rtlCol="0" anchor="t"/>
          <a:lstStyle/>
          <a:p>
            <a:pPr algn="ctr"/>
            <a:r>
              <a:rPr kumimoji="1" lang="en-US" altLang="zh-CN" sz="2000">
                <a:ln w="12700">
                  <a:noFill/>
                </a:ln>
                <a:solidFill>
                  <a:schemeClr val="tx1"/>
                </a:solidFill>
                <a:latin typeface="OPPOSans H"/>
                <a:ea typeface="OPPOSans H"/>
                <a:cs typeface="OPPOSans H"/>
              </a:rPr>
              <a:t>项目总结</a:t>
            </a:r>
            <a:endParaRPr kumimoji="1" lang="zh-CN" altLang="en-US"/>
          </a:p>
        </p:txBody>
      </p:sp>
      <p:sp>
        <p:nvSpPr>
          <p:cNvPr id="32" name="标题 1"/>
          <p:cNvSpPr txBox="1"/>
          <p:nvPr/>
        </p:nvSpPr>
        <p:spPr>
          <a:xfrm>
            <a:off x="9205370" y="4635343"/>
            <a:ext cx="1529072" cy="1200329"/>
          </a:xfrm>
          <a:prstGeom prst="rect">
            <a:avLst/>
          </a:prstGeom>
          <a:noFill/>
          <a:ln>
            <a:noFill/>
          </a:ln>
        </p:spPr>
        <p:txBody>
          <a:bodyPr vert="horz" wrap="square" lIns="91440" tIns="45720" rIns="91440" bIns="45720" rtlCol="0" anchor="t"/>
          <a:lstStyle/>
          <a:p>
            <a:pPr algn="ctr"/>
            <a:r>
              <a:rPr kumimoji="1" lang="en-US" altLang="zh-CN" sz="6000">
                <a:ln w="12700">
                  <a:solidFill>
                    <a:srgbClr val="FE7500">
                      <a:alpha val="100000"/>
                    </a:srgbClr>
                  </a:solidFill>
                </a:ln>
                <a:solidFill>
                  <a:schemeClr val="bg1"/>
                </a:solidFill>
                <a:latin typeface="OPPOSans H"/>
                <a:ea typeface="OPPOSans H"/>
                <a:cs typeface="OPPOSans H"/>
              </a:rPr>
              <a:t>06</a:t>
            </a:r>
            <a:endParaRPr kumimoji="1" lang="zh-CN" altLang="en-US"/>
          </a:p>
        </p:txBody>
      </p:sp>
      <p:sp>
        <p:nvSpPr>
          <p:cNvPr id="33" name="标题 1"/>
          <p:cNvSpPr txBox="1"/>
          <p:nvPr/>
        </p:nvSpPr>
        <p:spPr>
          <a:xfrm>
            <a:off x="9205370" y="5283255"/>
            <a:ext cx="1529073" cy="443541"/>
          </a:xfrm>
          <a:prstGeom prst="rect">
            <a:avLst/>
          </a:prstGeom>
          <a:solidFill>
            <a:schemeClr val="bg1"/>
          </a:solidFill>
          <a:ln w="19050" cap="sq">
            <a:noFill/>
            <a:miter/>
          </a:ln>
        </p:spPr>
        <p:txBody>
          <a:bodyPr vert="horz" wrap="square" lIns="91440" tIns="45720" rIns="91440" bIns="45720" rtlCol="0" anchor="ctr"/>
          <a:lstStyle/>
          <a:p>
            <a:pPr algn="ctr"/>
            <a:endParaRPr kumimoji="1" lang="zh-CN" altLang="en-US"/>
          </a:p>
        </p:txBody>
      </p:sp>
      <p:sp>
        <p:nvSpPr>
          <p:cNvPr id="34" name="标题 1"/>
          <p:cNvSpPr txBox="1"/>
          <p:nvPr/>
        </p:nvSpPr>
        <p:spPr>
          <a:xfrm>
            <a:off x="8415595" y="5429892"/>
            <a:ext cx="3108622" cy="1034620"/>
          </a:xfrm>
          <a:prstGeom prst="rect">
            <a:avLst/>
          </a:prstGeom>
          <a:noFill/>
          <a:ln>
            <a:noFill/>
          </a:ln>
        </p:spPr>
        <p:txBody>
          <a:bodyPr vert="horz" wrap="square" lIns="91440" tIns="45720" rIns="91440" bIns="45720" rtlCol="0" anchor="t"/>
          <a:lstStyle/>
          <a:p>
            <a:pPr algn="ctr"/>
            <a:r>
              <a:rPr kumimoji="1" lang="en-US" altLang="zh-CN" sz="2000">
                <a:ln w="12700">
                  <a:noFill/>
                </a:ln>
                <a:solidFill>
                  <a:schemeClr val="tx1"/>
                </a:solidFill>
                <a:latin typeface="OPPOSans H"/>
                <a:ea typeface="OPPOSans H"/>
                <a:cs typeface="OPPOSans H"/>
              </a:rPr>
              <a:t>作业练习</a:t>
            </a:r>
            <a:endParaRPr kumimoji="1"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981473" y="1535065"/>
            <a:ext cx="6710800" cy="2078959"/>
          </a:xfrm>
          <a:prstGeom prst="roundRect">
            <a:avLst>
              <a:gd name="adj" fmla="val 8000"/>
            </a:avLst>
          </a:prstGeom>
          <a:solidFill>
            <a:schemeClr val="bg1">
              <a:lumMod val="95000"/>
            </a:schemeClr>
          </a:solidFill>
          <a:ln w="6055" cap="flat">
            <a:noFill/>
            <a:miter/>
          </a:ln>
        </p:spPr>
        <p:txBody>
          <a:bodyPr vert="horz" wrap="square" lIns="91440" tIns="45720" rIns="91440" bIns="45720" rtlCol="0" anchor="ctr"/>
          <a:lstStyle/>
          <a:p>
            <a:pPr algn="l"/>
            <a:endParaRPr kumimoji="1" lang="zh-CN" altLang="en-US"/>
          </a:p>
        </p:txBody>
      </p:sp>
      <p:sp>
        <p:nvSpPr>
          <p:cNvPr id="6" name="标题 1"/>
          <p:cNvSpPr txBox="1"/>
          <p:nvPr/>
        </p:nvSpPr>
        <p:spPr>
          <a:xfrm flipH="1">
            <a:off x="1388479" y="1274794"/>
            <a:ext cx="6020682" cy="576000"/>
          </a:xfrm>
          <a:prstGeom prst="roundRect">
            <a:avLst>
              <a:gd name="adj" fmla="val 16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1576022" y="1365233"/>
            <a:ext cx="5645598" cy="395122"/>
          </a:xfrm>
          <a:prstGeom prst="rect">
            <a:avLst/>
          </a:prstGeom>
          <a:noFill/>
          <a:ln cap="sq">
            <a:noFill/>
          </a:ln>
          <a:effectLst/>
        </p:spPr>
        <p:txBody>
          <a:bodyPr vert="horz" wrap="square" lIns="0" tIns="0" rIns="0" bIns="0" rtlCol="0" anchor="ctr"/>
          <a:lstStyle/>
          <a:p>
            <a:pPr algn="ctr"/>
            <a:r>
              <a:rPr kumimoji="1" lang="en-US" altLang="zh-CN" sz="2200">
                <a:ln w="12700">
                  <a:noFill/>
                </a:ln>
                <a:solidFill>
                  <a:schemeClr val="bg1"/>
                </a:solidFill>
                <a:latin typeface="OPPOSans H"/>
                <a:ea typeface="OPPOSans H"/>
                <a:cs typeface="OPPOSans H"/>
              </a:rPr>
              <a:t>01</a:t>
            </a:r>
            <a:endParaRPr kumimoji="1" lang="zh-CN" altLang="en-US"/>
          </a:p>
        </p:txBody>
      </p:sp>
      <p:sp>
        <p:nvSpPr>
          <p:cNvPr id="8" name="标题 1"/>
          <p:cNvSpPr txBox="1"/>
          <p:nvPr/>
        </p:nvSpPr>
        <p:spPr>
          <a:xfrm>
            <a:off x="1388479" y="2049460"/>
            <a:ext cx="6020682" cy="1307737"/>
          </a:xfrm>
          <a:prstGeom prst="rect">
            <a:avLst/>
          </a:prstGeom>
          <a:noFill/>
          <a:ln>
            <a:noFill/>
          </a:ln>
        </p:spPr>
        <p:txBody>
          <a:bodyPr vert="horz" wrap="square" lIns="0" tIns="0" rIns="0" bIns="0" rtlCol="0" anchor="t"/>
          <a:lstStyle/>
          <a:p>
            <a:pPr algn="l">
              <a:lnSpc>
                <a:spcPct val="150000"/>
              </a:lnSpc>
            </a:pPr>
            <a:r>
              <a:rPr kumimoji="1" lang="en-US" altLang="zh-CN" sz="1400" dirty="0" err="1">
                <a:ln w="12700">
                  <a:noFill/>
                </a:ln>
                <a:solidFill>
                  <a:schemeClr val="tx1"/>
                </a:solidFill>
                <a:latin typeface="Source Han Sans"/>
                <a:ea typeface="Source Han Sans"/>
                <a:cs typeface="Source Han Sans"/>
              </a:rPr>
              <a:t>我们将使用pyecharts库中的Bar</a:t>
            </a:r>
            <a:r>
              <a:rPr kumimoji="1" lang="en-US" altLang="zh-CN" sz="1400" dirty="0">
                <a:ln w="12700">
                  <a:noFill/>
                </a:ln>
                <a:solidFill>
                  <a:schemeClr val="tx1"/>
                </a:solidFill>
                <a:latin typeface="Source Han Sans"/>
                <a:ea typeface="Source Han Sans"/>
                <a:cs typeface="Source Han Sans"/>
              </a:rPr>
              <a:t>()方法初始化一个饼图对象，并将之前读取的数据传入该函数，从而绘制出一个初始的饼图。在绘制饼图时，我们需要导入pandas和pyecharts中的Bar模块及配置项，代码如下：
</a:t>
            </a:r>
            <a:endParaRPr kumimoji="1" lang="zh-CN" altLang="en-US" dirty="0"/>
          </a:p>
        </p:txBody>
      </p:sp>
      <p:sp>
        <p:nvSpPr>
          <p:cNvPr id="9"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（3）绘制柱形图</a:t>
            </a:r>
            <a:endParaRPr kumimoji="1" lang="zh-CN" altLang="en-US"/>
          </a:p>
        </p:txBody>
      </p:sp>
      <p:sp>
        <p:nvSpPr>
          <p:cNvPr id="11"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文本框 12">
            <a:extLst>
              <a:ext uri="{FF2B5EF4-FFF2-40B4-BE49-F238E27FC236}">
                <a16:creationId xmlns:a16="http://schemas.microsoft.com/office/drawing/2014/main" id="{987D1EEE-912D-FAB3-6C7C-E541989E1028}"/>
              </a:ext>
            </a:extLst>
          </p:cNvPr>
          <p:cNvSpPr txBox="1"/>
          <p:nvPr/>
        </p:nvSpPr>
        <p:spPr>
          <a:xfrm>
            <a:off x="1548734" y="3062276"/>
            <a:ext cx="6020682" cy="3754874"/>
          </a:xfrm>
          <a:prstGeom prst="rect">
            <a:avLst/>
          </a:prstGeom>
          <a:solidFill>
            <a:schemeClr val="bg1">
              <a:lumMod val="75000"/>
            </a:schemeClr>
          </a:solidFill>
        </p:spPr>
        <p:txBody>
          <a:bodyPr wrap="square">
            <a:spAutoFit/>
          </a:bodyPr>
          <a:lstStyle/>
          <a:p>
            <a:r>
              <a:rPr lang="zh-CN" altLang="en-US" sz="1400" dirty="0"/>
              <a:t>from pyecharts.charts import Bar</a:t>
            </a:r>
          </a:p>
          <a:p>
            <a:r>
              <a:rPr lang="zh-CN" altLang="en-US" sz="1400" dirty="0"/>
              <a:t>from pyecharts import options as opts</a:t>
            </a:r>
          </a:p>
          <a:p>
            <a:r>
              <a:rPr lang="zh-CN" altLang="en-US" sz="1400" dirty="0"/>
              <a:t>#初始化一个柱状图对象，把省份列的列表provinces传递给柱状图的X轴，gdp_values传递给柱状图的Y轴</a:t>
            </a:r>
          </a:p>
          <a:p>
            <a:r>
              <a:rPr lang="zh-CN" altLang="en-US" sz="1400" dirty="0"/>
              <a:t>#通过opts.TitleOpts设置图表的标题</a:t>
            </a:r>
          </a:p>
          <a:p>
            <a:r>
              <a:rPr lang="zh-CN" altLang="en-US" sz="1400" dirty="0"/>
              <a:t>#通过opts.AxisOpts设置坐标轴名称</a:t>
            </a:r>
          </a:p>
          <a:p>
            <a:r>
              <a:rPr lang="zh-CN" altLang="en-US" sz="1400" dirty="0"/>
              <a:t>bar_chart = (</a:t>
            </a:r>
          </a:p>
          <a:p>
            <a:r>
              <a:rPr lang="zh-CN" altLang="en-US" sz="1400" dirty="0"/>
              <a:t>    Bar()</a:t>
            </a:r>
          </a:p>
          <a:p>
            <a:r>
              <a:rPr lang="zh-CN" altLang="en-US" sz="1400" dirty="0"/>
              <a:t>    .add_xaxis(provinces)</a:t>
            </a:r>
          </a:p>
          <a:p>
            <a:r>
              <a:rPr lang="zh-CN" altLang="en-US" sz="1400" dirty="0"/>
              <a:t>    .add_yaxis("GDP", gdp_values)</a:t>
            </a:r>
          </a:p>
          <a:p>
            <a:r>
              <a:rPr lang="zh-CN" altLang="en-US" sz="1400" dirty="0"/>
              <a:t>    .set_global_opts(</a:t>
            </a:r>
          </a:p>
          <a:p>
            <a:r>
              <a:rPr lang="zh-CN" altLang="en-US" sz="1400" dirty="0"/>
              <a:t>        title_opts=opts.TitleOpts(title="2022年中国GDP前10省份"),</a:t>
            </a:r>
          </a:p>
          <a:p>
            <a:r>
              <a:rPr lang="zh-CN" altLang="en-US" sz="1400" dirty="0"/>
              <a:t>        xaxis_opts=opts.AxisOpts(name="省份"),</a:t>
            </a:r>
          </a:p>
          <a:p>
            <a:r>
              <a:rPr lang="zh-CN" altLang="en-US" sz="1400" dirty="0"/>
              <a:t>        yaxis_opts=opts.AxisOpts(name="GDP（亿元）"),</a:t>
            </a:r>
          </a:p>
          <a:p>
            <a:r>
              <a:rPr lang="zh-CN" altLang="en-US" sz="1400" dirty="0"/>
              <a:t>    )</a:t>
            </a:r>
          </a:p>
          <a:p>
            <a:r>
              <a:rPr lang="zh-CN" altLang="en-US" sz="1400" dirty="0"/>
              <a:t>)</a:t>
            </a:r>
          </a:p>
          <a:p>
            <a:r>
              <a:rPr lang="zh-CN" altLang="en-US" sz="1400" dirty="0"/>
              <a:t>bar_chart.render_notebook()</a:t>
            </a:r>
          </a:p>
        </p:txBody>
      </p:sp>
      <p:sp>
        <p:nvSpPr>
          <p:cNvPr id="15" name="文本框 14">
            <a:extLst>
              <a:ext uri="{FF2B5EF4-FFF2-40B4-BE49-F238E27FC236}">
                <a16:creationId xmlns:a16="http://schemas.microsoft.com/office/drawing/2014/main" id="{4406B5C9-A8B3-0741-1EAB-25B3A5C86524}"/>
              </a:ext>
            </a:extLst>
          </p:cNvPr>
          <p:cNvSpPr txBox="1"/>
          <p:nvPr/>
        </p:nvSpPr>
        <p:spPr>
          <a:xfrm>
            <a:off x="7961268" y="2795639"/>
            <a:ext cx="3857919" cy="307777"/>
          </a:xfrm>
          <a:prstGeom prst="rect">
            <a:avLst/>
          </a:prstGeom>
          <a:noFill/>
        </p:spPr>
        <p:txBody>
          <a:bodyPr wrap="square">
            <a:spAutoFit/>
          </a:bodyPr>
          <a:lstStyle/>
          <a:p>
            <a:r>
              <a:rPr kumimoji="1" lang="en-US" altLang="zh-CN" sz="1400" dirty="0" err="1">
                <a:ln w="12700">
                  <a:noFill/>
                </a:ln>
                <a:solidFill>
                  <a:schemeClr val="tx1"/>
                </a:solidFill>
                <a:latin typeface="Source Han Sans"/>
                <a:ea typeface="Source Han Sans"/>
                <a:cs typeface="Source Han Sans"/>
              </a:rPr>
              <a:t>运行成功后，我们将得到如下结果</a:t>
            </a:r>
            <a:r>
              <a:rPr kumimoji="1" lang="en-US" altLang="zh-CN" sz="1400" dirty="0">
                <a:ln w="12700">
                  <a:noFill/>
                </a:ln>
                <a:solidFill>
                  <a:schemeClr val="tx1"/>
                </a:solidFill>
                <a:latin typeface="Source Han Sans"/>
                <a:ea typeface="Source Han Sans"/>
                <a:cs typeface="Source Han Sans"/>
              </a:rPr>
              <a:t>：</a:t>
            </a:r>
            <a:endParaRPr lang="zh-CN" altLang="en-US" sz="1400" dirty="0"/>
          </a:p>
        </p:txBody>
      </p:sp>
      <p:pic>
        <p:nvPicPr>
          <p:cNvPr id="17" name="图片 16">
            <a:extLst>
              <a:ext uri="{FF2B5EF4-FFF2-40B4-BE49-F238E27FC236}">
                <a16:creationId xmlns:a16="http://schemas.microsoft.com/office/drawing/2014/main" id="{C0696E64-F9ED-036A-A5F8-E2AF08206A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5619" y="3908472"/>
            <a:ext cx="5276850" cy="282892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4432429" y="4471167"/>
            <a:ext cx="3314443" cy="1657221"/>
          </a:xfrm>
          <a:custGeom>
            <a:avLst/>
            <a:gdLst>
              <a:gd name="connsiteX0" fmla="*/ 1804604 w 3609208"/>
              <a:gd name="connsiteY0" fmla="*/ 0 h 1804603"/>
              <a:gd name="connsiteX1" fmla="*/ 3609208 w 3609208"/>
              <a:gd name="connsiteY1" fmla="*/ 1804603 h 1804603"/>
              <a:gd name="connsiteX2" fmla="*/ 0 w 3609208"/>
              <a:gd name="connsiteY2" fmla="*/ 1804603 h 1804603"/>
            </a:gdLst>
            <a:ahLst/>
            <a:cxnLst/>
            <a:rect l="l" t="t" r="r" b="b"/>
            <a:pathLst>
              <a:path w="3609208" h="1804603">
                <a:moveTo>
                  <a:pt x="1804604" y="0"/>
                </a:moveTo>
                <a:lnTo>
                  <a:pt x="3609208" y="1804603"/>
                </a:lnTo>
                <a:lnTo>
                  <a:pt x="0" y="1804603"/>
                </a:ln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960713" y="2491689"/>
            <a:ext cx="8257874" cy="1192609"/>
          </a:xfrm>
          <a:prstGeom prst="rect">
            <a:avLst/>
          </a:prstGeom>
          <a:noFill/>
          <a:ln>
            <a:noFill/>
          </a:ln>
        </p:spPr>
        <p:txBody>
          <a:bodyPr vert="horz" wrap="square" lIns="0" tIns="0" rIns="0" bIns="0" rtlCol="0" anchor="t"/>
          <a:lstStyle/>
          <a:p>
            <a:r>
              <a:rPr kumimoji="1" lang="en-US" altLang="zh-CN" sz="1400" dirty="0">
                <a:ln w="12700">
                  <a:noFill/>
                </a:ln>
                <a:solidFill>
                  <a:schemeClr val="tx1">
                    <a:lumMod val="85000"/>
                    <a:lumOff val="15000"/>
                  </a:schemeClr>
                </a:solidFill>
                <a:latin typeface="Source Han Sans"/>
                <a:ea typeface="Source Han Sans"/>
                <a:cs typeface="Source Han Sans"/>
              </a:rPr>
              <a:t>(1) </a:t>
            </a:r>
            <a:r>
              <a:rPr kumimoji="1" lang="en-US" altLang="zh-CN" sz="1400" dirty="0" err="1">
                <a:ln w="12700">
                  <a:noFill/>
                </a:ln>
                <a:solidFill>
                  <a:schemeClr val="tx1">
                    <a:lumMod val="85000"/>
                    <a:lumOff val="15000"/>
                  </a:schemeClr>
                </a:solidFill>
                <a:latin typeface="Source Han Sans"/>
                <a:ea typeface="Source Han Sans"/>
                <a:cs typeface="Source Han Sans"/>
              </a:rPr>
              <a:t>title_opts：用于设置图表的标题，可以设置标题内容、字体大小、位置等</a:t>
            </a:r>
            <a:r>
              <a:rPr kumimoji="1" lang="en-US" altLang="zh-CN" sz="1400" dirty="0">
                <a:ln w="12700">
                  <a:noFill/>
                </a:ln>
                <a:solidFill>
                  <a:schemeClr val="tx1">
                    <a:lumMod val="85000"/>
                    <a:lumOff val="15000"/>
                  </a:schemeClr>
                </a:solidFill>
                <a:latin typeface="Source Han Sans"/>
                <a:ea typeface="Source Han Sans"/>
                <a:cs typeface="Source Han Sans"/>
              </a:rPr>
              <a:t>。
(2) </a:t>
            </a:r>
            <a:r>
              <a:rPr kumimoji="1" lang="en-US" altLang="zh-CN" sz="1400" dirty="0" err="1">
                <a:ln w="12700">
                  <a:noFill/>
                </a:ln>
                <a:solidFill>
                  <a:schemeClr val="tx1">
                    <a:lumMod val="85000"/>
                    <a:lumOff val="15000"/>
                  </a:schemeClr>
                </a:solidFill>
                <a:latin typeface="Source Han Sans"/>
                <a:ea typeface="Source Han Sans"/>
                <a:cs typeface="Source Han Sans"/>
              </a:rPr>
              <a:t>xaxis_opts：用于设置横轴（X轴）的配置，包括名称、类型、刻度等</a:t>
            </a:r>
            <a:r>
              <a:rPr kumimoji="1" lang="en-US" altLang="zh-CN" sz="1400" dirty="0">
                <a:ln w="12700">
                  <a:noFill/>
                </a:ln>
                <a:solidFill>
                  <a:schemeClr val="tx1">
                    <a:lumMod val="85000"/>
                    <a:lumOff val="15000"/>
                  </a:schemeClr>
                </a:solidFill>
                <a:latin typeface="Source Han Sans"/>
                <a:ea typeface="Source Han Sans"/>
                <a:cs typeface="Source Han Sans"/>
              </a:rPr>
              <a:t>。
(3) </a:t>
            </a:r>
            <a:r>
              <a:rPr kumimoji="1" lang="en-US" altLang="zh-CN" sz="1400" dirty="0" err="1">
                <a:ln w="12700">
                  <a:noFill/>
                </a:ln>
                <a:solidFill>
                  <a:schemeClr val="tx1">
                    <a:lumMod val="85000"/>
                    <a:lumOff val="15000"/>
                  </a:schemeClr>
                </a:solidFill>
                <a:latin typeface="Source Han Sans"/>
                <a:ea typeface="Source Han Sans"/>
                <a:cs typeface="Source Han Sans"/>
              </a:rPr>
              <a:t>yaxis_opts：用于设置纵轴（Y轴）的配置，包括名称、类型、刻度等</a:t>
            </a:r>
            <a:r>
              <a:rPr kumimoji="1" lang="en-US" altLang="zh-CN" sz="1400" dirty="0">
                <a:ln w="12700">
                  <a:noFill/>
                </a:ln>
                <a:solidFill>
                  <a:schemeClr val="tx1">
                    <a:lumMod val="85000"/>
                    <a:lumOff val="15000"/>
                  </a:schemeClr>
                </a:solidFill>
                <a:latin typeface="Source Han Sans"/>
                <a:ea typeface="Source Han Sans"/>
                <a:cs typeface="Source Han Sans"/>
              </a:rPr>
              <a:t>。
(4) </a:t>
            </a:r>
            <a:r>
              <a:rPr kumimoji="1" lang="en-US" altLang="zh-CN" sz="1400" dirty="0" err="1">
                <a:ln w="12700">
                  <a:noFill/>
                </a:ln>
                <a:solidFill>
                  <a:schemeClr val="tx1">
                    <a:lumMod val="85000"/>
                    <a:lumOff val="15000"/>
                  </a:schemeClr>
                </a:solidFill>
                <a:latin typeface="Source Han Sans"/>
                <a:ea typeface="Source Han Sans"/>
                <a:cs typeface="Source Han Sans"/>
              </a:rPr>
              <a:t>tooltip_opts：用于设置提示框的配置，包括是否显示、格式化内容等</a:t>
            </a:r>
            <a:r>
              <a:rPr kumimoji="1" lang="en-US" altLang="zh-CN" sz="1400" dirty="0">
                <a:ln w="12700">
                  <a:noFill/>
                </a:ln>
                <a:solidFill>
                  <a:schemeClr val="tx1">
                    <a:lumMod val="85000"/>
                    <a:lumOff val="15000"/>
                  </a:schemeClr>
                </a:solidFill>
                <a:latin typeface="Source Han Sans"/>
                <a:ea typeface="Source Han Sans"/>
                <a:cs typeface="Source Han Sans"/>
              </a:rPr>
              <a:t>。
(5) </a:t>
            </a:r>
            <a:r>
              <a:rPr kumimoji="1" lang="en-US" altLang="zh-CN" sz="1400" dirty="0" err="1">
                <a:ln w="12700">
                  <a:noFill/>
                </a:ln>
                <a:solidFill>
                  <a:schemeClr val="tx1">
                    <a:lumMod val="85000"/>
                    <a:lumOff val="15000"/>
                  </a:schemeClr>
                </a:solidFill>
                <a:latin typeface="Source Han Sans"/>
                <a:ea typeface="Source Han Sans"/>
                <a:cs typeface="Source Han Sans"/>
              </a:rPr>
              <a:t>toolbox_opts：用于设置工具栏的配置，包括保存图片、刷新等功能的显示与隐藏</a:t>
            </a:r>
            <a:r>
              <a:rPr kumimoji="1" lang="en-US" altLang="zh-CN" sz="1400" dirty="0">
                <a:ln w="12700">
                  <a:noFill/>
                </a:ln>
                <a:solidFill>
                  <a:schemeClr val="tx1">
                    <a:lumMod val="85000"/>
                    <a:lumOff val="15000"/>
                  </a:schemeClr>
                </a:solidFill>
                <a:latin typeface="Source Han Sans"/>
                <a:ea typeface="Source Han Sans"/>
                <a:cs typeface="Source Han Sans"/>
              </a:rPr>
              <a:t>。
(6) </a:t>
            </a:r>
            <a:r>
              <a:rPr kumimoji="1" lang="en-US" altLang="zh-CN" sz="1400" dirty="0" err="1">
                <a:ln w="12700">
                  <a:noFill/>
                </a:ln>
                <a:solidFill>
                  <a:schemeClr val="tx1">
                    <a:lumMod val="85000"/>
                    <a:lumOff val="15000"/>
                  </a:schemeClr>
                </a:solidFill>
                <a:latin typeface="Source Han Sans"/>
                <a:ea typeface="Source Han Sans"/>
                <a:cs typeface="Source Han Sans"/>
              </a:rPr>
              <a:t>datazoom_opts：用于设置数据缩放的配置，可以实现数据区域的局部放大</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6" name="标题 1"/>
          <p:cNvSpPr txBox="1"/>
          <p:nvPr/>
        </p:nvSpPr>
        <p:spPr>
          <a:xfrm>
            <a:off x="5138738" y="1953194"/>
            <a:ext cx="1905000" cy="355600"/>
          </a:xfrm>
          <a:prstGeom prst="rect">
            <a:avLst/>
          </a:prstGeom>
          <a:noFill/>
          <a:ln>
            <a:noFill/>
          </a:ln>
        </p:spPr>
        <p:txBody>
          <a:bodyPr vert="horz" wrap="square" lIns="0" tIns="0" rIns="0" bIns="0" rtlCol="0" anchor="t">
            <a:spAutoFit/>
          </a:bodyPr>
          <a:lstStyle/>
          <a:p>
            <a:pPr algn="ctr"/>
            <a:r>
              <a:rPr kumimoji="1" lang="en-US" altLang="zh-CN" sz="2800">
                <a:ln w="12700">
                  <a:noFill/>
                </a:ln>
                <a:solidFill>
                  <a:schemeClr val="tx1">
                    <a:lumMod val="85000"/>
                    <a:lumOff val="15000"/>
                  </a:schemeClr>
                </a:solidFill>
                <a:latin typeface="Source Han Sans"/>
                <a:ea typeface="Source Han Sans"/>
                <a:cs typeface="Source Han Sans"/>
              </a:rPr>
              <a:t>01</a:t>
            </a:r>
            <a:endParaRPr kumimoji="1" lang="zh-CN" altLang="en-US"/>
          </a:p>
        </p:txBody>
      </p:sp>
      <p:sp>
        <p:nvSpPr>
          <p:cNvPr id="7" name="标题 1"/>
          <p:cNvSpPr txBox="1"/>
          <p:nvPr/>
        </p:nvSpPr>
        <p:spPr>
          <a:xfrm rot="2700000">
            <a:off x="5773421" y="4003971"/>
            <a:ext cx="632458" cy="632458"/>
          </a:xfrm>
          <a:prstGeom prst="rect">
            <a:avLst/>
          </a:prstGeom>
          <a:solidFill>
            <a:schemeClr val="accent1"/>
          </a:solidFill>
          <a:ln w="28575" cap="sq">
            <a:solidFill>
              <a:schemeClr val="bg1"/>
            </a:solidFill>
            <a:miter/>
          </a:ln>
        </p:spPr>
        <p:txBody>
          <a:bodyPr vert="horz" wrap="square" lIns="91440" tIns="45720" rIns="91440" bIns="45720" rtlCol="0" anchor="ctr"/>
          <a:lstStyle/>
          <a:p>
            <a:pPr algn="ctr"/>
            <a:endParaRPr kumimoji="1" lang="zh-CN" altLang="en-US"/>
          </a:p>
        </p:txBody>
      </p:sp>
      <p:sp>
        <p:nvSpPr>
          <p:cNvPr id="8" name="标题 1"/>
          <p:cNvSpPr txBox="1"/>
          <p:nvPr/>
        </p:nvSpPr>
        <p:spPr>
          <a:xfrm rot="13500000" flipV="1">
            <a:off x="6019806" y="1569311"/>
            <a:ext cx="139686" cy="139686"/>
          </a:xfrm>
          <a:prstGeom prst="rtTriangl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5915335" y="4151509"/>
            <a:ext cx="348630" cy="337382"/>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0"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(4) 设置全局配置（set_global_opts）：</a:t>
            </a:r>
            <a:endParaRPr kumimoji="1" lang="zh-CN" altLang="en-US"/>
          </a:p>
        </p:txBody>
      </p:sp>
      <p:sp>
        <p:nvSpPr>
          <p:cNvPr id="12"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4609247" y="2686740"/>
            <a:ext cx="6589160" cy="2158746"/>
          </a:xfrm>
          <a:prstGeom prst="roundRect">
            <a:avLst>
              <a:gd name="adj" fmla="val 14556"/>
            </a:avLst>
          </a:prstGeom>
          <a:solidFill>
            <a:schemeClr val="bg1"/>
          </a:solidFill>
          <a:ln w="12700" cap="sq">
            <a:noFill/>
            <a:miter/>
          </a:ln>
          <a:effectLst>
            <a:outerShdw blurRad="190500" sx="102000" sy="102000" algn="ctr" rotWithShape="0">
              <a:schemeClr val="accent1">
                <a:alpha val="9000"/>
              </a:schemeClr>
            </a:outerShdw>
          </a:effectLst>
        </p:spPr>
        <p:txBody>
          <a:bodyPr vert="horz" wrap="square" lIns="91440" tIns="45720" rIns="91440" bIns="45720" rtlCol="0" anchor="ctr"/>
          <a:lstStyle/>
          <a:p>
            <a:pPr algn="ctr"/>
            <a:endParaRPr kumimoji="1" lang="zh-CN" altLang="en-US"/>
          </a:p>
        </p:txBody>
      </p:sp>
      <p:sp>
        <p:nvSpPr>
          <p:cNvPr id="5" name="标题 1"/>
          <p:cNvSpPr txBox="1"/>
          <p:nvPr/>
        </p:nvSpPr>
        <p:spPr>
          <a:xfrm>
            <a:off x="4728166" y="3175018"/>
            <a:ext cx="6358933" cy="1565715"/>
          </a:xfrm>
          <a:prstGeom prst="rect">
            <a:avLst/>
          </a:prstGeom>
          <a:noFill/>
          <a:ln>
            <a:noFill/>
          </a:ln>
        </p:spPr>
        <p:txBody>
          <a:bodyPr vert="horz" wrap="square" lIns="91440" tIns="45720" rIns="91440" bIns="45720" rtlCol="0" anchor="t"/>
          <a:lstStyle/>
          <a:p>
            <a:pPr algn="l"/>
            <a:r>
              <a:rPr kumimoji="1" lang="en-US" altLang="zh-CN" sz="1400">
                <a:ln w="12700">
                  <a:noFill/>
                </a:ln>
                <a:solidFill>
                  <a:srgbClr val="191B1F">
                    <a:alpha val="100000"/>
                  </a:srgbClr>
                </a:solidFill>
                <a:latin typeface="Source Han Sans"/>
                <a:ea typeface="Source Han Sans"/>
                <a:cs typeface="Source Han Sans"/>
              </a:rPr>
              <a:t>(1) label_opts：用于设置柱形图上数据标签（数值）的显示，可以设置字体、颜色、格式等。
(2) markpoint_opts：用于设置标记点的配置，可以在柱形图上标记最大值、最小值等特殊点。
(3) markline_opts：用于设置标记线的配置，可以在柱形图上标记平均值、阈值等线。</a:t>
            </a:r>
            <a:endParaRPr kumimoji="1" lang="zh-CN" altLang="en-US"/>
          </a:p>
        </p:txBody>
      </p:sp>
      <p:sp>
        <p:nvSpPr>
          <p:cNvPr id="6" name="标题 1"/>
          <p:cNvSpPr txBox="1"/>
          <p:nvPr/>
        </p:nvSpPr>
        <p:spPr>
          <a:xfrm>
            <a:off x="4728167" y="2758010"/>
            <a:ext cx="6120000" cy="505752"/>
          </a:xfrm>
          <a:prstGeom prst="rect">
            <a:avLst/>
          </a:prstGeom>
          <a:noFill/>
          <a:ln>
            <a:noFill/>
          </a:ln>
        </p:spPr>
        <p:txBody>
          <a:bodyPr vert="horz" wrap="square" lIns="91440" tIns="45720" rIns="91440" bIns="45720" rtlCol="0" anchor="ctr"/>
          <a:lstStyle/>
          <a:p>
            <a:pPr algn="l"/>
            <a:r>
              <a:rPr kumimoji="1" lang="en-US" altLang="zh-CN" sz="1600">
                <a:ln w="12700">
                  <a:noFill/>
                </a:ln>
                <a:solidFill>
                  <a:schemeClr val="accent1"/>
                </a:solidFill>
                <a:latin typeface="OPPOSans H"/>
                <a:ea typeface="OPPOSans H"/>
                <a:cs typeface="OPPOSans H"/>
              </a:rPr>
              <a:t>01</a:t>
            </a:r>
            <a:endParaRPr kumimoji="1" lang="zh-CN" altLang="en-US"/>
          </a:p>
        </p:txBody>
      </p:sp>
      <p:pic>
        <p:nvPicPr>
          <p:cNvPr id="7" name="图片 6"/>
          <p:cNvPicPr>
            <a:picLocks noChangeAspect="1"/>
          </p:cNvPicPr>
          <p:nvPr/>
        </p:nvPicPr>
        <p:blipFill>
          <a:blip r:embed="rId3">
            <a:alphaModFix/>
          </a:blip>
          <a:srcRect/>
          <a:stretch>
            <a:fillRect/>
          </a:stretch>
        </p:blipFill>
        <p:spPr>
          <a:xfrm>
            <a:off x="1019063" y="2250037"/>
            <a:ext cx="3032152" cy="3032152"/>
          </a:xfrm>
          <a:prstGeom prst="rect">
            <a:avLst/>
          </a:prstGeom>
        </p:spPr>
      </p:pic>
      <p:sp>
        <p:nvSpPr>
          <p:cNvPr id="8" name="标题 1"/>
          <p:cNvSpPr txBox="1"/>
          <p:nvPr/>
        </p:nvSpPr>
        <p:spPr>
          <a:xfrm>
            <a:off x="1399568" y="2630542"/>
            <a:ext cx="2271142" cy="2271142"/>
          </a:xfrm>
          <a:prstGeom prst="flowChartConnector">
            <a:avLst/>
          </a:prstGeom>
          <a:solidFill>
            <a:schemeClr val="accent1">
              <a:alpha val="80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2138058" y="3406113"/>
            <a:ext cx="794163" cy="720001"/>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10"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（5）设置系列配置（set_series_opts）：</a:t>
            </a:r>
            <a:endParaRPr kumimoji="1" lang="zh-CN" altLang="en-US"/>
          </a:p>
        </p:txBody>
      </p:sp>
      <p:sp>
        <p:nvSpPr>
          <p:cNvPr id="12"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6598920" y="1402080"/>
            <a:ext cx="4919980" cy="4940300"/>
          </a:xfrm>
          <a:prstGeom prst="rect">
            <a:avLst/>
          </a:prstGeom>
        </p:spPr>
      </p:pic>
      <p:sp>
        <p:nvSpPr>
          <p:cNvPr id="5" name="标题 1"/>
          <p:cNvSpPr txBox="1"/>
          <p:nvPr/>
        </p:nvSpPr>
        <p:spPr>
          <a:xfrm>
            <a:off x="492144" y="1180211"/>
            <a:ext cx="6990080" cy="2539678"/>
          </a:xfrm>
          <a:prstGeom prst="round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796944" y="1180211"/>
            <a:ext cx="6990080" cy="2539678"/>
          </a:xfrm>
          <a:prstGeom prst="roundRect">
            <a:avLst/>
          </a:prstGeom>
          <a:solidFill>
            <a:schemeClr val="bg1"/>
          </a:solidFill>
          <a:ln w="12700" cap="sq">
            <a:noFill/>
            <a:miter/>
          </a:ln>
          <a:effectLst>
            <a:outerShdw blurRad="165100" dist="38100" dir="5400000" algn="t" rotWithShape="0">
              <a:schemeClr val="accent1">
                <a:lumMod val="50000"/>
                <a:alpha val="25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flipH="1" flipV="1">
            <a:off x="6341020" y="1938109"/>
            <a:ext cx="1170960" cy="1133184"/>
          </a:xfrm>
          <a:custGeom>
            <a:avLst/>
            <a:gdLst>
              <a:gd name="connsiteX0" fmla="*/ 311954 w 744004"/>
              <a:gd name="connsiteY0" fmla="*/ 337123 h 720001"/>
              <a:gd name="connsiteX1" fmla="*/ 168770 w 744004"/>
              <a:gd name="connsiteY1" fmla="*/ 337123 h 720001"/>
              <a:gd name="connsiteX2" fmla="*/ 49673 w 744004"/>
              <a:gd name="connsiteY2" fmla="*/ 287618 h 720001"/>
              <a:gd name="connsiteX3" fmla="*/ 167 w 744004"/>
              <a:gd name="connsiteY3" fmla="*/ 168520 h 720001"/>
              <a:gd name="connsiteX4" fmla="*/ 49590 w 744004"/>
              <a:gd name="connsiteY4" fmla="*/ 49507 h 720001"/>
              <a:gd name="connsiteX5" fmla="*/ 168687 w 744004"/>
              <a:gd name="connsiteY5" fmla="*/ 0 h 720001"/>
              <a:gd name="connsiteX6" fmla="*/ 287784 w 744004"/>
              <a:gd name="connsiteY6" fmla="*/ 49507 h 720001"/>
              <a:gd name="connsiteX7" fmla="*/ 337290 w 744004"/>
              <a:gd name="connsiteY7" fmla="*/ 168604 h 720001"/>
              <a:gd name="connsiteX8" fmla="*/ 337290 w 744004"/>
              <a:gd name="connsiteY8" fmla="*/ 311787 h 720001"/>
              <a:gd name="connsiteX9" fmla="*/ 311954 w 744004"/>
              <a:gd name="connsiteY9" fmla="*/ 337123 h 720001"/>
              <a:gd name="connsiteX10" fmla="*/ 575401 w 744004"/>
              <a:gd name="connsiteY10" fmla="*/ 337207 h 720001"/>
              <a:gd name="connsiteX11" fmla="*/ 432218 w 744004"/>
              <a:gd name="connsiteY11" fmla="*/ 337207 h 720001"/>
              <a:gd name="connsiteX12" fmla="*/ 406882 w 744004"/>
              <a:gd name="connsiteY12" fmla="*/ 311870 h 720001"/>
              <a:gd name="connsiteX13" fmla="*/ 406882 w 744004"/>
              <a:gd name="connsiteY13" fmla="*/ 168687 h 720001"/>
              <a:gd name="connsiteX14" fmla="*/ 456387 w 744004"/>
              <a:gd name="connsiteY14" fmla="*/ 49590 h 720001"/>
              <a:gd name="connsiteX15" fmla="*/ 575401 w 744004"/>
              <a:gd name="connsiteY15" fmla="*/ 0 h 720001"/>
              <a:gd name="connsiteX16" fmla="*/ 694498 w 744004"/>
              <a:gd name="connsiteY16" fmla="*/ 49507 h 720001"/>
              <a:gd name="connsiteX17" fmla="*/ 744004 w 744004"/>
              <a:gd name="connsiteY17" fmla="*/ 168604 h 720001"/>
              <a:gd name="connsiteX18" fmla="*/ 694498 w 744004"/>
              <a:gd name="connsiteY18" fmla="*/ 287701 h 720001"/>
              <a:gd name="connsiteX19" fmla="*/ 575401 w 744004"/>
              <a:gd name="connsiteY19" fmla="*/ 337207 h 720001"/>
              <a:gd name="connsiteX20" fmla="*/ 168604 w 744004"/>
              <a:gd name="connsiteY20" fmla="*/ 720001 h 720001"/>
              <a:gd name="connsiteX21" fmla="*/ 49507 w 744004"/>
              <a:gd name="connsiteY21" fmla="*/ 670495 h 720001"/>
              <a:gd name="connsiteX22" fmla="*/ 0 w 744004"/>
              <a:gd name="connsiteY22" fmla="*/ 551398 h 720001"/>
              <a:gd name="connsiteX23" fmla="*/ 49507 w 744004"/>
              <a:gd name="connsiteY23" fmla="*/ 432301 h 720001"/>
              <a:gd name="connsiteX24" fmla="*/ 168687 w 744004"/>
              <a:gd name="connsiteY24" fmla="*/ 382879 h 720001"/>
              <a:gd name="connsiteX25" fmla="*/ 311871 w 744004"/>
              <a:gd name="connsiteY25" fmla="*/ 382879 h 720001"/>
              <a:gd name="connsiteX26" fmla="*/ 337207 w 744004"/>
              <a:gd name="connsiteY26" fmla="*/ 408215 h 720001"/>
              <a:gd name="connsiteX27" fmla="*/ 337207 w 744004"/>
              <a:gd name="connsiteY27" fmla="*/ 551398 h 720001"/>
              <a:gd name="connsiteX28" fmla="*/ 287701 w 744004"/>
              <a:gd name="connsiteY28" fmla="*/ 670495 h 720001"/>
              <a:gd name="connsiteX29" fmla="*/ 168604 w 744004"/>
              <a:gd name="connsiteY29" fmla="*/ 720001 h 720001"/>
              <a:gd name="connsiteX30" fmla="*/ 575401 w 744004"/>
              <a:gd name="connsiteY30" fmla="*/ 720001 h 720001"/>
              <a:gd name="connsiteX31" fmla="*/ 456304 w 744004"/>
              <a:gd name="connsiteY31" fmla="*/ 670495 h 720001"/>
              <a:gd name="connsiteX32" fmla="*/ 406798 w 744004"/>
              <a:gd name="connsiteY32" fmla="*/ 551398 h 720001"/>
              <a:gd name="connsiteX33" fmla="*/ 406798 w 744004"/>
              <a:gd name="connsiteY33" fmla="*/ 408215 h 720001"/>
              <a:gd name="connsiteX34" fmla="*/ 432218 w 744004"/>
              <a:gd name="connsiteY34" fmla="*/ 382879 h 720001"/>
              <a:gd name="connsiteX35" fmla="*/ 575401 w 744004"/>
              <a:gd name="connsiteY35" fmla="*/ 382879 h 720001"/>
              <a:gd name="connsiteX36" fmla="*/ 694498 w 744004"/>
              <a:gd name="connsiteY36" fmla="*/ 432385 h 720001"/>
              <a:gd name="connsiteX37" fmla="*/ 744004 w 744004"/>
              <a:gd name="connsiteY37" fmla="*/ 551398 h 720001"/>
              <a:gd name="connsiteX38" fmla="*/ 694498 w 744004"/>
              <a:gd name="connsiteY38" fmla="*/ 670495 h 720001"/>
              <a:gd name="connsiteX39" fmla="*/ 575401 w 744004"/>
              <a:gd name="connsiteY39" fmla="*/ 720001 h 720001"/>
            </a:gdLst>
            <a:ahLst/>
            <a:cxnLst/>
            <a:rect l="l" t="t" r="r" b="b"/>
            <a:pathLst>
              <a:path w="744004" h="720001">
                <a:moveTo>
                  <a:pt x="311954" y="337123"/>
                </a:moveTo>
                <a:lnTo>
                  <a:pt x="168770" y="337123"/>
                </a:lnTo>
                <a:cubicBezTo>
                  <a:pt x="123932" y="337123"/>
                  <a:pt x="81594" y="319538"/>
                  <a:pt x="49673" y="287618"/>
                </a:cubicBezTo>
                <a:cubicBezTo>
                  <a:pt x="17753" y="255697"/>
                  <a:pt x="167" y="213442"/>
                  <a:pt x="167" y="168520"/>
                </a:cubicBezTo>
                <a:cubicBezTo>
                  <a:pt x="167" y="123598"/>
                  <a:pt x="17669" y="81427"/>
                  <a:pt x="49590" y="49507"/>
                </a:cubicBezTo>
                <a:cubicBezTo>
                  <a:pt x="81510" y="17586"/>
                  <a:pt x="123848" y="0"/>
                  <a:pt x="168687" y="0"/>
                </a:cubicBezTo>
                <a:cubicBezTo>
                  <a:pt x="213526" y="0"/>
                  <a:pt x="255864" y="17586"/>
                  <a:pt x="287784" y="49507"/>
                </a:cubicBezTo>
                <a:cubicBezTo>
                  <a:pt x="319705" y="81427"/>
                  <a:pt x="337290" y="123682"/>
                  <a:pt x="337290" y="168604"/>
                </a:cubicBezTo>
                <a:lnTo>
                  <a:pt x="337290" y="311787"/>
                </a:lnTo>
                <a:cubicBezTo>
                  <a:pt x="337290" y="325789"/>
                  <a:pt x="325956" y="337123"/>
                  <a:pt x="311954" y="337123"/>
                </a:cubicBezTo>
                <a:close/>
                <a:moveTo>
                  <a:pt x="575401" y="337207"/>
                </a:moveTo>
                <a:lnTo>
                  <a:pt x="432218" y="337207"/>
                </a:lnTo>
                <a:cubicBezTo>
                  <a:pt x="418216" y="337207"/>
                  <a:pt x="406882" y="325872"/>
                  <a:pt x="406882" y="311870"/>
                </a:cubicBezTo>
                <a:lnTo>
                  <a:pt x="406882" y="168687"/>
                </a:lnTo>
                <a:cubicBezTo>
                  <a:pt x="406882" y="123849"/>
                  <a:pt x="424467" y="81510"/>
                  <a:pt x="456387" y="49590"/>
                </a:cubicBezTo>
                <a:cubicBezTo>
                  <a:pt x="488308" y="17669"/>
                  <a:pt x="530563" y="0"/>
                  <a:pt x="575401" y="0"/>
                </a:cubicBezTo>
                <a:cubicBezTo>
                  <a:pt x="620240" y="0"/>
                  <a:pt x="662578" y="17586"/>
                  <a:pt x="694498" y="49507"/>
                </a:cubicBezTo>
                <a:cubicBezTo>
                  <a:pt x="726419" y="81427"/>
                  <a:pt x="744004" y="123765"/>
                  <a:pt x="744004" y="168604"/>
                </a:cubicBezTo>
                <a:cubicBezTo>
                  <a:pt x="744004" y="213442"/>
                  <a:pt x="726419" y="255780"/>
                  <a:pt x="694498" y="287701"/>
                </a:cubicBezTo>
                <a:cubicBezTo>
                  <a:pt x="662578" y="319621"/>
                  <a:pt x="620323" y="337207"/>
                  <a:pt x="575401" y="337207"/>
                </a:cubicBezTo>
                <a:close/>
                <a:moveTo>
                  <a:pt x="168604" y="720001"/>
                </a:moveTo>
                <a:cubicBezTo>
                  <a:pt x="123682" y="720001"/>
                  <a:pt x="81427" y="702416"/>
                  <a:pt x="49507" y="670495"/>
                </a:cubicBezTo>
                <a:cubicBezTo>
                  <a:pt x="17586" y="638575"/>
                  <a:pt x="0" y="596320"/>
                  <a:pt x="0" y="551398"/>
                </a:cubicBezTo>
                <a:cubicBezTo>
                  <a:pt x="0" y="506476"/>
                  <a:pt x="17586" y="464221"/>
                  <a:pt x="49507" y="432301"/>
                </a:cubicBezTo>
                <a:cubicBezTo>
                  <a:pt x="81510" y="400464"/>
                  <a:pt x="123848" y="382879"/>
                  <a:pt x="168687" y="382879"/>
                </a:cubicBezTo>
                <a:lnTo>
                  <a:pt x="311871" y="382879"/>
                </a:lnTo>
                <a:cubicBezTo>
                  <a:pt x="325872" y="382879"/>
                  <a:pt x="337207" y="394297"/>
                  <a:pt x="337207" y="408215"/>
                </a:cubicBezTo>
                <a:lnTo>
                  <a:pt x="337207" y="551398"/>
                </a:lnTo>
                <a:cubicBezTo>
                  <a:pt x="337207" y="596237"/>
                  <a:pt x="319621" y="638575"/>
                  <a:pt x="287701" y="670495"/>
                </a:cubicBezTo>
                <a:cubicBezTo>
                  <a:pt x="255781" y="702416"/>
                  <a:pt x="213526" y="720001"/>
                  <a:pt x="168604" y="720001"/>
                </a:cubicBezTo>
                <a:close/>
                <a:moveTo>
                  <a:pt x="575401" y="720001"/>
                </a:moveTo>
                <a:cubicBezTo>
                  <a:pt x="530563" y="720001"/>
                  <a:pt x="488224" y="702416"/>
                  <a:pt x="456304" y="670495"/>
                </a:cubicBezTo>
                <a:cubicBezTo>
                  <a:pt x="424383" y="638575"/>
                  <a:pt x="406798" y="596320"/>
                  <a:pt x="406798" y="551398"/>
                </a:cubicBezTo>
                <a:lnTo>
                  <a:pt x="406798" y="408215"/>
                </a:lnTo>
                <a:cubicBezTo>
                  <a:pt x="406882" y="394213"/>
                  <a:pt x="418216" y="382879"/>
                  <a:pt x="432218" y="382879"/>
                </a:cubicBezTo>
                <a:lnTo>
                  <a:pt x="575401" y="382879"/>
                </a:lnTo>
                <a:cubicBezTo>
                  <a:pt x="620240" y="382879"/>
                  <a:pt x="662578" y="400464"/>
                  <a:pt x="694498" y="432385"/>
                </a:cubicBezTo>
                <a:cubicBezTo>
                  <a:pt x="726419" y="464305"/>
                  <a:pt x="744004" y="506560"/>
                  <a:pt x="744004" y="551398"/>
                </a:cubicBezTo>
                <a:cubicBezTo>
                  <a:pt x="744004" y="596237"/>
                  <a:pt x="726419" y="638575"/>
                  <a:pt x="694498" y="670495"/>
                </a:cubicBezTo>
                <a:cubicBezTo>
                  <a:pt x="662578" y="702416"/>
                  <a:pt x="620323" y="720001"/>
                  <a:pt x="575401" y="720001"/>
                </a:cubicBezTo>
                <a:close/>
              </a:path>
            </a:pathLst>
          </a:custGeom>
          <a:solidFill>
            <a:schemeClr val="accent1">
              <a:alpha val="10000"/>
            </a:schemeClr>
          </a:solidFill>
          <a:ln w="1860"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1152023" y="1467544"/>
            <a:ext cx="6360681" cy="1986127"/>
          </a:xfrm>
          <a:prstGeom prst="rect">
            <a:avLst/>
          </a:prstGeom>
          <a:noFill/>
          <a:ln>
            <a:noFill/>
          </a:ln>
        </p:spPr>
        <p:txBody>
          <a:bodyPr vert="horz" wrap="square" lIns="0" tIns="0" rIns="0" bIns="0" rtlCol="0" anchor="t"/>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以下是对代码进行修改，增加了上述配置项</a:t>
            </a:r>
            <a:r>
              <a:rPr kumimoji="1" lang="en-US" altLang="zh-CN" sz="1400" dirty="0">
                <a:ln w="12700">
                  <a:noFill/>
                </a:ln>
                <a:solidFill>
                  <a:schemeClr val="tx1">
                    <a:lumMod val="85000"/>
                    <a:lumOff val="15000"/>
                  </a:schemeClr>
                </a:solidFill>
                <a:latin typeface="Source Han Sans"/>
                <a:ea typeface="Source Han Sans"/>
                <a:cs typeface="Source Han Sans"/>
              </a:rPr>
              <a:t>：</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p:txBody>
      </p:sp>
      <p:sp>
        <p:nvSpPr>
          <p:cNvPr id="9" name="标题 1"/>
          <p:cNvSpPr txBox="1"/>
          <p:nvPr/>
        </p:nvSpPr>
        <p:spPr>
          <a:xfrm>
            <a:off x="10670540" y="5351780"/>
            <a:ext cx="1122680" cy="1122680"/>
          </a:xfrm>
          <a:prstGeom prst="roundRect">
            <a:avLst/>
          </a:prstGeom>
          <a:solidFill>
            <a:schemeClr val="accent1">
              <a:alpha val="42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（5）设置系列配置（set_series_opts）：</a:t>
            </a:r>
            <a:endParaRPr kumimoji="1" lang="zh-CN" altLang="en-US"/>
          </a:p>
        </p:txBody>
      </p:sp>
      <p:sp>
        <p:nvSpPr>
          <p:cNvPr id="12"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文本框 13">
            <a:extLst>
              <a:ext uri="{FF2B5EF4-FFF2-40B4-BE49-F238E27FC236}">
                <a16:creationId xmlns:a16="http://schemas.microsoft.com/office/drawing/2014/main" id="{0F0143CA-B9E8-75A1-12BB-B343E2DB01DF}"/>
              </a:ext>
            </a:extLst>
          </p:cNvPr>
          <p:cNvSpPr txBox="1"/>
          <p:nvPr/>
        </p:nvSpPr>
        <p:spPr>
          <a:xfrm>
            <a:off x="1152020" y="1903133"/>
            <a:ext cx="6103854" cy="4893647"/>
          </a:xfrm>
          <a:prstGeom prst="rect">
            <a:avLst/>
          </a:prstGeom>
          <a:solidFill>
            <a:schemeClr val="bg1">
              <a:lumMod val="75000"/>
            </a:schemeClr>
          </a:solidFill>
        </p:spPr>
        <p:txBody>
          <a:bodyPr wrap="square">
            <a:spAutoFit/>
          </a:bodyPr>
          <a:lstStyle/>
          <a:p>
            <a:r>
              <a:rPr lang="zh-CN" altLang="en-US" sz="1200" dirty="0"/>
              <a:t>import pandas as pd</a:t>
            </a:r>
          </a:p>
          <a:p>
            <a:r>
              <a:rPr lang="zh-CN" altLang="en-US" sz="1200" dirty="0"/>
              <a:t>from pyecharts.charts import Bar</a:t>
            </a:r>
          </a:p>
          <a:p>
            <a:r>
              <a:rPr lang="zh-CN" altLang="en-US" sz="1200" dirty="0"/>
              <a:t>from pyecharts import options as opts</a:t>
            </a:r>
          </a:p>
          <a:p>
            <a:r>
              <a:rPr lang="zh-CN" altLang="en-US" sz="1200" dirty="0"/>
              <a:t>#读取数据文件</a:t>
            </a:r>
          </a:p>
          <a:p>
            <a:r>
              <a:rPr lang="zh-CN" altLang="en-US" sz="1200" dirty="0"/>
              <a:t>data = pd.read_csv("GDP_2019.csv",encoding='UTF-8')</a:t>
            </a:r>
          </a:p>
          <a:p>
            <a:r>
              <a:rPr lang="zh-CN" altLang="en-US" sz="1200" dirty="0"/>
              <a:t>#对数据进行处理，选取前10省份的数据</a:t>
            </a:r>
          </a:p>
          <a:p>
            <a:r>
              <a:rPr lang="zh-CN" altLang="en-US" sz="1200" dirty="0"/>
              <a:t>data.sort_values("GDP",ascending=False,inplace=True)</a:t>
            </a:r>
          </a:p>
          <a:p>
            <a:r>
              <a:rPr lang="zh-CN" altLang="en-US" sz="1200" dirty="0"/>
              <a:t>top_10_data = data.head(10)</a:t>
            </a:r>
          </a:p>
          <a:p>
            <a:r>
              <a:rPr lang="zh-CN" altLang="en-US" sz="1200" dirty="0"/>
              <a:t>provinces = top_10_data['Provinces'].tolist()</a:t>
            </a:r>
          </a:p>
          <a:p>
            <a:r>
              <a:rPr lang="zh-CN" altLang="en-US" sz="1200" dirty="0"/>
              <a:t>gdp_values = top_10_data['GDP'].tolist()</a:t>
            </a:r>
          </a:p>
          <a:p>
            <a:r>
              <a:rPr lang="zh-CN" altLang="en-US" sz="1200" dirty="0"/>
              <a:t># 创建柱形图</a:t>
            </a:r>
          </a:p>
          <a:p>
            <a:r>
              <a:rPr lang="zh-CN" altLang="en-US" sz="1200" dirty="0"/>
              <a:t>bar_chart = (</a:t>
            </a:r>
          </a:p>
          <a:p>
            <a:r>
              <a:rPr lang="zh-CN" altLang="en-US" sz="1200" dirty="0"/>
              <a:t>    Bar()</a:t>
            </a:r>
          </a:p>
          <a:p>
            <a:r>
              <a:rPr lang="zh-CN" altLang="en-US" sz="1200" dirty="0"/>
              <a:t>    .add_xaxis(provinces)</a:t>
            </a:r>
          </a:p>
          <a:p>
            <a:r>
              <a:rPr lang="zh-CN" altLang="en-US" sz="1200" dirty="0"/>
              <a:t>    .add_yaxis("GDP", gdp_values)</a:t>
            </a:r>
          </a:p>
          <a:p>
            <a:r>
              <a:rPr lang="zh-CN" altLang="en-US" sz="1200" dirty="0"/>
              <a:t>    .set_global_opts(</a:t>
            </a:r>
          </a:p>
          <a:p>
            <a:r>
              <a:rPr lang="zh-CN" altLang="en-US" sz="1200" dirty="0"/>
              <a:t>        title_opts=opts.TitleOpts(title="2022年中国GDP前10省份"),</a:t>
            </a:r>
          </a:p>
          <a:p>
            <a:r>
              <a:rPr lang="zh-CN" altLang="en-US" sz="1200" dirty="0"/>
              <a:t>        xaxis_opts=opts.AxisOpts(name="省份"),</a:t>
            </a:r>
          </a:p>
          <a:p>
            <a:r>
              <a:rPr lang="zh-CN" altLang="en-US" sz="1200" dirty="0"/>
              <a:t>        yaxis_opts=opts.AxisOpts(name="GDP（亿元）"),</a:t>
            </a:r>
          </a:p>
          <a:p>
            <a:r>
              <a:rPr lang="zh-CN" altLang="en-US" sz="1200" dirty="0"/>
              <a:t>        tooltip_opts=opts.TooltipOpts(trigger="axis", axis_pointer_type="cross"),</a:t>
            </a:r>
          </a:p>
          <a:p>
            <a:r>
              <a:rPr lang="zh-CN" altLang="en-US" sz="1200" dirty="0"/>
              <a:t>        toolbox_opts=opts.ToolboxOpts(is_show=True),</a:t>
            </a:r>
          </a:p>
          <a:p>
            <a:r>
              <a:rPr lang="zh-CN" altLang="en-US" sz="1200" dirty="0"/>
              <a:t>        datazoom_opts=[opts.DataZoomOpts(),opts.DataZoomOpts(type_="inside")],</a:t>
            </a:r>
          </a:p>
          <a:p>
            <a:r>
              <a:rPr lang="zh-CN" altLang="en-US" sz="1200" dirty="0"/>
              <a:t>    )</a:t>
            </a:r>
          </a:p>
          <a:p>
            <a:r>
              <a:rPr lang="zh-CN" altLang="en-US" sz="1200" dirty="0"/>
              <a:t>) </a:t>
            </a:r>
          </a:p>
          <a:p>
            <a:r>
              <a:rPr lang="zh-CN" altLang="en-US" sz="1200" dirty="0"/>
              <a:t># 生成图表文件</a:t>
            </a:r>
          </a:p>
          <a:p>
            <a:r>
              <a:rPr lang="zh-CN" altLang="en-US" sz="1200" dirty="0"/>
              <a:t>bar_chart.render_notebook()</a:t>
            </a:r>
          </a:p>
        </p:txBody>
      </p:sp>
      <p:sp>
        <p:nvSpPr>
          <p:cNvPr id="16" name="文本框 15">
            <a:extLst>
              <a:ext uri="{FF2B5EF4-FFF2-40B4-BE49-F238E27FC236}">
                <a16:creationId xmlns:a16="http://schemas.microsoft.com/office/drawing/2014/main" id="{68C44CBD-987A-B8F4-4F99-1DED6C0E3A7F}"/>
              </a:ext>
            </a:extLst>
          </p:cNvPr>
          <p:cNvSpPr txBox="1"/>
          <p:nvPr/>
        </p:nvSpPr>
        <p:spPr>
          <a:xfrm>
            <a:off x="7787024" y="1926093"/>
            <a:ext cx="6106160" cy="646331"/>
          </a:xfrm>
          <a:prstGeom prst="rect">
            <a:avLst/>
          </a:prstGeom>
          <a:noFill/>
        </p:spPr>
        <p:txBody>
          <a:bodyPr wrap="square">
            <a:spAutoFit/>
          </a:bodyPr>
          <a:lstStyle/>
          <a:p>
            <a:pPr algn="l"/>
            <a:r>
              <a:rPr kumimoji="1" lang="en-US" altLang="zh-CN" sz="1800" dirty="0">
                <a:ln w="12700">
                  <a:noFill/>
                </a:ln>
                <a:solidFill>
                  <a:schemeClr val="tx1">
                    <a:lumMod val="85000"/>
                    <a:lumOff val="15000"/>
                  </a:schemeClr>
                </a:solidFill>
                <a:latin typeface="Source Han Sans"/>
                <a:ea typeface="Source Han Sans"/>
                <a:cs typeface="Source Han Sans"/>
              </a:rPr>
              <a:t>
</a:t>
            </a:r>
            <a:r>
              <a:rPr kumimoji="1" lang="en-US" altLang="zh-CN" sz="1800" dirty="0" err="1">
                <a:ln w="12700">
                  <a:noFill/>
                </a:ln>
                <a:solidFill>
                  <a:schemeClr val="tx1">
                    <a:lumMod val="85000"/>
                    <a:lumOff val="15000"/>
                  </a:schemeClr>
                </a:solidFill>
                <a:latin typeface="Source Han Sans"/>
                <a:ea typeface="Source Han Sans"/>
                <a:cs typeface="Source Han Sans"/>
              </a:rPr>
              <a:t>运行成功后，我们将得到如下结果</a:t>
            </a:r>
            <a:r>
              <a:rPr kumimoji="1" lang="en-US" altLang="zh-CN" sz="18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pic>
        <p:nvPicPr>
          <p:cNvPr id="18" name="图片 17">
            <a:extLst>
              <a:ext uri="{FF2B5EF4-FFF2-40B4-BE49-F238E27FC236}">
                <a16:creationId xmlns:a16="http://schemas.microsoft.com/office/drawing/2014/main" id="{4C23FBDA-1D45-3CD4-729F-9CEF0DAFC5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45647" y="3378894"/>
            <a:ext cx="5276850" cy="302895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1726894" y="3069990"/>
            <a:ext cx="10241" cy="1627773"/>
          </a:xfrm>
          <a:prstGeom prst="rect">
            <a:avLst/>
          </a:prstGeom>
          <a:noFill/>
          <a:ln>
            <a:noFill/>
          </a:ln>
        </p:spPr>
      </p:pic>
      <p:sp>
        <p:nvSpPr>
          <p:cNvPr id="5" name="标题 1"/>
          <p:cNvSpPr txBox="1"/>
          <p:nvPr/>
        </p:nvSpPr>
        <p:spPr>
          <a:xfrm>
            <a:off x="1596140" y="2368771"/>
            <a:ext cx="9117848" cy="432278"/>
          </a:xfrm>
          <a:prstGeom prst="roundRect">
            <a:avLst/>
          </a:prstGeom>
          <a:gradFill>
            <a:gsLst>
              <a:gs pos="0">
                <a:schemeClr val="accent1"/>
              </a:gs>
              <a:gs pos="100000">
                <a:schemeClr val="accent1">
                  <a:lumMod val="40000"/>
                  <a:lumOff val="60000"/>
                </a:schemeClr>
              </a:gs>
            </a:gsLst>
            <a:lin ang="0" scaled="0"/>
          </a:gradFill>
          <a:ln w="12700" cap="sq">
            <a:noFill/>
            <a:miter/>
          </a:ln>
          <a:effectLst>
            <a:outerShdw blurRad="190500" algn="ctr" rotWithShape="0">
              <a:schemeClr val="accent1">
                <a:alpha val="8000"/>
              </a:schemeClr>
            </a:outerShdw>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1712876" y="2339056"/>
            <a:ext cx="2549076" cy="491708"/>
          </a:xfrm>
          <a:prstGeom prst="rect">
            <a:avLst/>
          </a:prstGeom>
          <a:noFill/>
          <a:ln>
            <a:noFill/>
          </a:ln>
        </p:spPr>
        <p:txBody>
          <a:bodyPr vert="horz" wrap="square" lIns="91440" tIns="45720" rIns="91440" bIns="45720" rtlCol="0" anchor="ctr"/>
          <a:lstStyle/>
          <a:p>
            <a:pPr algn="l"/>
            <a:r>
              <a:rPr kumimoji="1" lang="en-US" altLang="zh-CN" sz="1800">
                <a:ln w="12700">
                  <a:noFill/>
                </a:ln>
                <a:solidFill>
                  <a:schemeClr val="bg1"/>
                </a:solidFill>
                <a:latin typeface="OPPOSans H"/>
                <a:ea typeface="OPPOSans H"/>
                <a:cs typeface="OPPOSans H"/>
              </a:rPr>
              <a:t>01</a:t>
            </a:r>
            <a:endParaRPr kumimoji="1" lang="zh-CN" altLang="en-US"/>
          </a:p>
        </p:txBody>
      </p:sp>
      <p:sp>
        <p:nvSpPr>
          <p:cNvPr id="7" name="标题 1"/>
          <p:cNvSpPr txBox="1"/>
          <p:nvPr/>
        </p:nvSpPr>
        <p:spPr>
          <a:xfrm>
            <a:off x="1653290" y="2992154"/>
            <a:ext cx="154800" cy="155672"/>
          </a:xfrm>
          <a:prstGeom prst="flowChartConnector">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878660" y="2924748"/>
            <a:ext cx="8846490" cy="1718134"/>
          </a:xfrm>
          <a:prstGeom prst="rect">
            <a:avLst/>
          </a:prstGeom>
          <a:noFill/>
          <a:ln>
            <a:noFill/>
          </a:ln>
        </p:spPr>
        <p:txBody>
          <a:bodyPr vert="horz" wrap="square" lIns="91440" tIns="45720" rIns="91440" bIns="45720" rtlCol="0" anchor="t"/>
          <a:lstStyle/>
          <a:p>
            <a:pPr algn="l">
              <a:lnSpc>
                <a:spcPct val="200000"/>
              </a:lnSpc>
            </a:pPr>
            <a:r>
              <a:rPr kumimoji="1" lang="en-US" altLang="zh-CN" sz="1400">
                <a:ln w="12700">
                  <a:noFill/>
                </a:ln>
                <a:solidFill>
                  <a:schemeClr val="tx1">
                    <a:lumMod val="85000"/>
                    <a:lumOff val="15000"/>
                  </a:schemeClr>
                </a:solidFill>
                <a:latin typeface="Source Han Sans"/>
                <a:ea typeface="Source Han Sans"/>
                <a:cs typeface="Source Han Sans"/>
              </a:rPr>
              <a:t>折线图是一种常见的数据可视化图表，用于显示随着时间、类别或其他变量的变化而变化的数据趋势。它通过连接数据点的直线来表示数据的变化情况，以帮助观察者发现数据的趋势、周期性和波动情况。</a:t>
            </a:r>
            <a:endParaRPr kumimoji="1" lang="zh-CN" altLang="en-US"/>
          </a:p>
        </p:txBody>
      </p:sp>
      <p:sp>
        <p:nvSpPr>
          <p:cNvPr id="9"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折线图</a:t>
            </a:r>
            <a:endParaRPr kumimoji="1" lang="zh-CN" altLang="en-US"/>
          </a:p>
        </p:txBody>
      </p:sp>
      <p:sp>
        <p:nvSpPr>
          <p:cNvPr id="11"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660400" y="1292199"/>
            <a:ext cx="3600000" cy="4680000"/>
          </a:xfrm>
          <a:prstGeom prst="rect">
            <a:avLst/>
          </a:prstGeom>
        </p:spPr>
      </p:pic>
      <p:pic>
        <p:nvPicPr>
          <p:cNvPr id="5" name="图片 4"/>
          <p:cNvPicPr>
            <a:picLocks noChangeAspect="1"/>
          </p:cNvPicPr>
          <p:nvPr/>
        </p:nvPicPr>
        <p:blipFill>
          <a:blip r:embed="rId4">
            <a:alphaModFix/>
          </a:blip>
          <a:srcRect/>
          <a:stretch>
            <a:fillRect/>
          </a:stretch>
        </p:blipFill>
        <p:spPr>
          <a:xfrm>
            <a:off x="4685176" y="4627078"/>
            <a:ext cx="2175933" cy="1345123"/>
          </a:xfrm>
          <a:prstGeom prst="rect">
            <a:avLst/>
          </a:prstGeom>
        </p:spPr>
      </p:pic>
      <p:pic>
        <p:nvPicPr>
          <p:cNvPr id="6" name="图片 5"/>
          <p:cNvPicPr>
            <a:picLocks noChangeAspect="1"/>
          </p:cNvPicPr>
          <p:nvPr/>
        </p:nvPicPr>
        <p:blipFill>
          <a:blip r:embed="rId4">
            <a:alphaModFix/>
          </a:blip>
          <a:srcRect/>
          <a:stretch>
            <a:fillRect/>
          </a:stretch>
        </p:blipFill>
        <p:spPr>
          <a:xfrm>
            <a:off x="6972114" y="4627078"/>
            <a:ext cx="2175933" cy="1345123"/>
          </a:xfrm>
          <a:prstGeom prst="rect">
            <a:avLst/>
          </a:prstGeom>
        </p:spPr>
      </p:pic>
      <p:pic>
        <p:nvPicPr>
          <p:cNvPr id="7" name="图片 6"/>
          <p:cNvPicPr>
            <a:picLocks noChangeAspect="1"/>
          </p:cNvPicPr>
          <p:nvPr/>
        </p:nvPicPr>
        <p:blipFill>
          <a:blip r:embed="rId4">
            <a:alphaModFix/>
          </a:blip>
          <a:srcRect/>
          <a:stretch>
            <a:fillRect/>
          </a:stretch>
        </p:blipFill>
        <p:spPr>
          <a:xfrm>
            <a:off x="9259051" y="4627078"/>
            <a:ext cx="2175933" cy="1345123"/>
          </a:xfrm>
          <a:prstGeom prst="rect">
            <a:avLst/>
          </a:prstGeom>
        </p:spPr>
      </p:pic>
      <p:sp>
        <p:nvSpPr>
          <p:cNvPr id="8" name="标题 1"/>
          <p:cNvSpPr txBox="1"/>
          <p:nvPr/>
        </p:nvSpPr>
        <p:spPr>
          <a:xfrm>
            <a:off x="4685175" y="1597677"/>
            <a:ext cx="540000" cy="540000"/>
          </a:xfrm>
          <a:prstGeom prst="ellipse">
            <a:avLst/>
          </a:prstGeom>
          <a:solidFill>
            <a:schemeClr val="accent1"/>
          </a:solidFill>
          <a:ln w="12700" cap="sq">
            <a:noFill/>
            <a:miter/>
          </a:ln>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4829175" y="1757366"/>
            <a:ext cx="252000" cy="220622"/>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cap="sq">
            <a:noFill/>
          </a:ln>
          <a:effectLst/>
        </p:spPr>
        <p:txBody>
          <a:bodyPr vert="horz" wrap="none" lIns="34290" tIns="17145" rIns="34290" bIns="17145" rtlCol="0" anchor="ctr"/>
          <a:lstStyle/>
          <a:p>
            <a:pPr algn="l"/>
            <a:endParaRPr kumimoji="1" lang="zh-CN" altLang="en-US"/>
          </a:p>
        </p:txBody>
      </p:sp>
      <p:sp>
        <p:nvSpPr>
          <p:cNvPr id="10" name="标题 1"/>
          <p:cNvSpPr txBox="1"/>
          <p:nvPr/>
        </p:nvSpPr>
        <p:spPr>
          <a:xfrm>
            <a:off x="5379263" y="1597677"/>
            <a:ext cx="6055720" cy="2560855"/>
          </a:xfrm>
          <a:prstGeom prst="rect">
            <a:avLst/>
          </a:prstGeom>
          <a:noFill/>
          <a:ln>
            <a:noFill/>
          </a:ln>
        </p:spPr>
        <p:txBody>
          <a:bodyPr vert="horz" wrap="square" lIns="0" tIns="0" rIns="0" bIns="0" rtlCol="0" anchor="t"/>
          <a:lstStyle/>
          <a:p>
            <a:pPr algn="l"/>
            <a:r>
              <a:rPr kumimoji="1" lang="en-US" altLang="zh-CN" sz="1400" dirty="0">
                <a:ln w="12700">
                  <a:noFill/>
                </a:ln>
                <a:solidFill>
                  <a:schemeClr val="tx1">
                    <a:lumMod val="65000"/>
                    <a:lumOff val="35000"/>
                  </a:schemeClr>
                </a:solidFill>
                <a:latin typeface="Source Han Sans"/>
                <a:ea typeface="Source Han Sans"/>
                <a:cs typeface="Source Han Sans"/>
              </a:rPr>
              <a:t>（1）实验准备
本实验使用中国近10年人口出生率的数据进行折线图的绘制，数据来自于“中国统计局”。数据集如下：
折线图常用来分析数据随时间的变化趋势。我们的数据为中国近10年人口出生率，有时间因素，可用折线图来探索出生率在这10年中的发展趋势。所以我们将利用该数据集，使用pyecharts库绘制折线图，将数据转换成图表的形式，帮助人们可以一目了然地得出10年来出生率的变化。</a:t>
            </a:r>
            <a:endParaRPr kumimoji="1" lang="zh-CN" altLang="en-US" dirty="0"/>
          </a:p>
        </p:txBody>
      </p:sp>
      <p:sp>
        <p:nvSpPr>
          <p:cNvPr id="11"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使用pyecharts绘制折线图案例</a:t>
            </a:r>
            <a:endParaRPr kumimoji="1" lang="zh-CN" altLang="en-US"/>
          </a:p>
        </p:txBody>
      </p:sp>
      <p:sp>
        <p:nvSpPr>
          <p:cNvPr id="13"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5" name="图片 14">
            <a:extLst>
              <a:ext uri="{FF2B5EF4-FFF2-40B4-BE49-F238E27FC236}">
                <a16:creationId xmlns:a16="http://schemas.microsoft.com/office/drawing/2014/main" id="{65A5842B-78F8-B6DB-95B0-66C84622DDC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29426" y="3540741"/>
            <a:ext cx="2218621" cy="256085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8831182" y="4082717"/>
            <a:ext cx="1393321" cy="1427746"/>
          </a:xfrm>
          <a:custGeom>
            <a:avLst/>
            <a:gdLst>
              <a:gd name="connsiteX0" fmla="*/ 850231 w 1393321"/>
              <a:gd name="connsiteY0" fmla="*/ 0 h 1427746"/>
              <a:gd name="connsiteX1" fmla="*/ 1325603 w 1393321"/>
              <a:gd name="connsiteY1" fmla="*/ 145206 h 1427746"/>
              <a:gd name="connsiteX2" fmla="*/ 1393321 w 1393321"/>
              <a:gd name="connsiteY2" fmla="*/ 201079 h 1427746"/>
              <a:gd name="connsiteX3" fmla="*/ 1393321 w 1393321"/>
              <a:gd name="connsiteY3" fmla="*/ 1319791 h 1427746"/>
              <a:gd name="connsiteX4" fmla="*/ 1285366 w 1393321"/>
              <a:gd name="connsiteY4" fmla="*/ 1427746 h 1427746"/>
              <a:gd name="connsiteX5" fmla="*/ 229482 w 1393321"/>
              <a:gd name="connsiteY5" fmla="*/ 1427746 h 1427746"/>
              <a:gd name="connsiteX6" fmla="*/ 145206 w 1393321"/>
              <a:gd name="connsiteY6" fmla="*/ 1325603 h 1427746"/>
              <a:gd name="connsiteX7" fmla="*/ 0 w 1393321"/>
              <a:gd name="connsiteY7" fmla="*/ 850231 h 1427746"/>
              <a:gd name="connsiteX8" fmla="*/ 850231 w 1393321"/>
              <a:gd name="connsiteY8" fmla="*/ 0 h 1427746"/>
            </a:gdLst>
            <a:ahLst/>
            <a:cxnLst/>
            <a:rect l="l" t="t" r="r" b="b"/>
            <a:pathLst>
              <a:path w="1393321" h="1427746">
                <a:moveTo>
                  <a:pt x="850231" y="0"/>
                </a:moveTo>
                <a:cubicBezTo>
                  <a:pt x="1026320" y="0"/>
                  <a:pt x="1189906" y="53531"/>
                  <a:pt x="1325603" y="145206"/>
                </a:cubicBezTo>
                <a:lnTo>
                  <a:pt x="1393321" y="201079"/>
                </a:lnTo>
                <a:lnTo>
                  <a:pt x="1393321" y="1319791"/>
                </a:lnTo>
                <a:cubicBezTo>
                  <a:pt x="1393321" y="1379413"/>
                  <a:pt x="1344988" y="1427746"/>
                  <a:pt x="1285366" y="1427746"/>
                </a:cubicBezTo>
                <a:lnTo>
                  <a:pt x="229482" y="1427746"/>
                </a:lnTo>
                <a:lnTo>
                  <a:pt x="145206" y="1325603"/>
                </a:lnTo>
                <a:cubicBezTo>
                  <a:pt x="53530" y="1189906"/>
                  <a:pt x="0" y="1026320"/>
                  <a:pt x="0" y="850231"/>
                </a:cubicBezTo>
                <a:cubicBezTo>
                  <a:pt x="0" y="380661"/>
                  <a:pt x="380661" y="0"/>
                  <a:pt x="850231" y="0"/>
                </a:cubicBezTo>
                <a:close/>
              </a:path>
            </a:pathLst>
          </a:custGeom>
          <a:solidFill>
            <a:schemeClr val="accent1">
              <a:lumMod val="20000"/>
              <a:lumOff val="80000"/>
            </a:schemeClr>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954797" y="1764631"/>
            <a:ext cx="8269705" cy="3745832"/>
          </a:xfrm>
          <a:custGeom>
            <a:avLst/>
            <a:gdLst>
              <a:gd name="connsiteX0" fmla="*/ 107955 w 8269705"/>
              <a:gd name="connsiteY0" fmla="*/ 0 h 3745832"/>
              <a:gd name="connsiteX1" fmla="*/ 8161750 w 8269705"/>
              <a:gd name="connsiteY1" fmla="*/ 0 h 3745832"/>
              <a:gd name="connsiteX2" fmla="*/ 8269705 w 8269705"/>
              <a:gd name="connsiteY2" fmla="*/ 107955 h 3745832"/>
              <a:gd name="connsiteX3" fmla="*/ 8269705 w 8269705"/>
              <a:gd name="connsiteY3" fmla="*/ 2519165 h 3745832"/>
              <a:gd name="connsiteX4" fmla="*/ 8201987 w 8269705"/>
              <a:gd name="connsiteY4" fmla="*/ 2463292 h 3745832"/>
              <a:gd name="connsiteX5" fmla="*/ 7726615 w 8269705"/>
              <a:gd name="connsiteY5" fmla="*/ 2318086 h 3745832"/>
              <a:gd name="connsiteX6" fmla="*/ 6876384 w 8269705"/>
              <a:gd name="connsiteY6" fmla="*/ 3168317 h 3745832"/>
              <a:gd name="connsiteX7" fmla="*/ 7021590 w 8269705"/>
              <a:gd name="connsiteY7" fmla="*/ 3643689 h 3745832"/>
              <a:gd name="connsiteX8" fmla="*/ 7105866 w 8269705"/>
              <a:gd name="connsiteY8" fmla="*/ 3745832 h 3745832"/>
              <a:gd name="connsiteX9" fmla="*/ 107955 w 8269705"/>
              <a:gd name="connsiteY9" fmla="*/ 3745832 h 3745832"/>
              <a:gd name="connsiteX10" fmla="*/ 0 w 8269705"/>
              <a:gd name="connsiteY10" fmla="*/ 3637877 h 3745832"/>
              <a:gd name="connsiteX11" fmla="*/ 0 w 8269705"/>
              <a:gd name="connsiteY11" fmla="*/ 107955 h 3745832"/>
              <a:gd name="connsiteX12" fmla="*/ 107955 w 8269705"/>
              <a:gd name="connsiteY12" fmla="*/ 0 h 3745832"/>
            </a:gdLst>
            <a:ahLst/>
            <a:cxnLst/>
            <a:rect l="l" t="t" r="r" b="b"/>
            <a:pathLst>
              <a:path w="8269705" h="3745832">
                <a:moveTo>
                  <a:pt x="107955" y="0"/>
                </a:moveTo>
                <a:lnTo>
                  <a:pt x="8161750" y="0"/>
                </a:lnTo>
                <a:cubicBezTo>
                  <a:pt x="8221372" y="0"/>
                  <a:pt x="8269705" y="48333"/>
                  <a:pt x="8269705" y="107955"/>
                </a:cubicBezTo>
                <a:lnTo>
                  <a:pt x="8269705" y="2519165"/>
                </a:lnTo>
                <a:lnTo>
                  <a:pt x="8201987" y="2463292"/>
                </a:lnTo>
                <a:cubicBezTo>
                  <a:pt x="8066290" y="2371617"/>
                  <a:pt x="7902704" y="2318086"/>
                  <a:pt x="7726615" y="2318086"/>
                </a:cubicBezTo>
                <a:cubicBezTo>
                  <a:pt x="7257045" y="2318086"/>
                  <a:pt x="6876384" y="2698747"/>
                  <a:pt x="6876384" y="3168317"/>
                </a:cubicBezTo>
                <a:cubicBezTo>
                  <a:pt x="6876384" y="3344406"/>
                  <a:pt x="6929914" y="3507992"/>
                  <a:pt x="7021590" y="3643689"/>
                </a:cubicBezTo>
                <a:lnTo>
                  <a:pt x="7105866" y="3745832"/>
                </a:lnTo>
                <a:lnTo>
                  <a:pt x="107955" y="3745832"/>
                </a:lnTo>
                <a:cubicBezTo>
                  <a:pt x="48333" y="3745832"/>
                  <a:pt x="0" y="3697499"/>
                  <a:pt x="0" y="3637877"/>
                </a:cubicBezTo>
                <a:lnTo>
                  <a:pt x="0" y="107955"/>
                </a:lnTo>
                <a:cubicBezTo>
                  <a:pt x="0" y="48333"/>
                  <a:pt x="48333" y="0"/>
                  <a:pt x="107955" y="0"/>
                </a:cubicBezTo>
                <a:close/>
              </a:path>
            </a:pathLst>
          </a:cu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954796" y="1652336"/>
            <a:ext cx="8269705" cy="919435"/>
          </a:xfrm>
          <a:prstGeom prst="round2Same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2158711" y="1842288"/>
            <a:ext cx="7740982" cy="1612234"/>
          </a:xfrm>
          <a:prstGeom prst="rect">
            <a:avLst/>
          </a:prstGeom>
          <a:noFill/>
          <a:ln>
            <a:noFill/>
          </a:ln>
        </p:spPr>
        <p:txBody>
          <a:bodyPr vert="horz" wrap="square" lIns="0" tIns="0" rIns="0" bIns="0" rtlCol="0" anchor="t"/>
          <a:lstStyle/>
          <a:p>
            <a:pPr algn="l">
              <a:lnSpc>
                <a:spcPct val="150000"/>
              </a:lnSpc>
            </a:pPr>
            <a:r>
              <a:rPr kumimoji="1" lang="en-US" altLang="zh-CN" sz="1400" dirty="0">
                <a:ln w="12700">
                  <a:noFill/>
                </a:ln>
                <a:solidFill>
                  <a:schemeClr val="tx1">
                    <a:lumMod val="85000"/>
                    <a:lumOff val="15000"/>
                  </a:schemeClr>
                </a:solidFill>
                <a:latin typeface="Source Han Sans"/>
                <a:ea typeface="Source Han Sans"/>
                <a:cs typeface="Source Han Sans"/>
              </a:rPr>
              <a:t>本例数据集以csv格式存储，文件名为:birth_rate.csv我们可以通过使用python的pandas实现csv文件的读取，以下为代码：</a:t>
            </a:r>
            <a:endParaRPr kumimoji="1" lang="zh-CN" altLang="en-US" dirty="0"/>
          </a:p>
        </p:txBody>
      </p:sp>
      <p:sp>
        <p:nvSpPr>
          <p:cNvPr id="8" name="标题 1"/>
          <p:cNvSpPr txBox="1"/>
          <p:nvPr/>
        </p:nvSpPr>
        <p:spPr>
          <a:xfrm>
            <a:off x="9362367" y="4596185"/>
            <a:ext cx="537326" cy="497065"/>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accent1"/>
          </a:solidFill>
          <a:ln w="1860" cap="flat">
            <a:noFill/>
            <a:miter/>
          </a:ln>
        </p:spPr>
        <p:txBody>
          <a:bodyPr vert="horz" wrap="square" lIns="91440" tIns="45720" rIns="91440" bIns="45720" rtlCol="0" anchor="ctr"/>
          <a:lstStyle/>
          <a:p>
            <a:pPr algn="l"/>
            <a:endParaRPr kumimoji="1" lang="zh-CN" altLang="en-US"/>
          </a:p>
        </p:txBody>
      </p:sp>
      <p:sp>
        <p:nvSpPr>
          <p:cNvPr id="10" name="标题 1"/>
          <p:cNvSpPr txBox="1"/>
          <p:nvPr/>
        </p:nvSpPr>
        <p:spPr>
          <a:xfrm>
            <a:off x="9334624" y="2258997"/>
            <a:ext cx="128337" cy="128337"/>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9552990" y="2258997"/>
            <a:ext cx="128337" cy="128337"/>
          </a:xfrm>
          <a:prstGeom prst="ellipse">
            <a:avLst/>
          </a:prstGeom>
          <a:solidFill>
            <a:schemeClr val="accent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9771356" y="2258997"/>
            <a:ext cx="128337" cy="128337"/>
          </a:xfrm>
          <a:prstGeom prst="ellipse">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（2）数据读取与处理</a:t>
            </a:r>
            <a:endParaRPr kumimoji="1" lang="zh-CN" altLang="en-US"/>
          </a:p>
        </p:txBody>
      </p:sp>
      <p:sp>
        <p:nvSpPr>
          <p:cNvPr id="15"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7" name="文本框 16">
            <a:extLst>
              <a:ext uri="{FF2B5EF4-FFF2-40B4-BE49-F238E27FC236}">
                <a16:creationId xmlns:a16="http://schemas.microsoft.com/office/drawing/2014/main" id="{E65AFD67-0C7B-70F2-EFB2-2B5C9EBE236A}"/>
              </a:ext>
            </a:extLst>
          </p:cNvPr>
          <p:cNvSpPr txBox="1"/>
          <p:nvPr/>
        </p:nvSpPr>
        <p:spPr>
          <a:xfrm>
            <a:off x="2225508" y="2988985"/>
            <a:ext cx="6106160" cy="1384995"/>
          </a:xfrm>
          <a:prstGeom prst="rect">
            <a:avLst/>
          </a:prstGeom>
          <a:solidFill>
            <a:schemeClr val="bg1">
              <a:lumMod val="75000"/>
            </a:schemeClr>
          </a:solidFill>
        </p:spPr>
        <p:txBody>
          <a:bodyPr wrap="square">
            <a:spAutoFit/>
          </a:bodyPr>
          <a:lstStyle/>
          <a:p>
            <a:r>
              <a:rPr lang="zh-CN" altLang="en-US" sz="1400" dirty="0"/>
              <a:t>import pandas as pd</a:t>
            </a:r>
          </a:p>
          <a:p>
            <a:r>
              <a:rPr lang="zh-CN" altLang="en-US" sz="1400" dirty="0"/>
              <a:t>#读取文件</a:t>
            </a:r>
          </a:p>
          <a:p>
            <a:r>
              <a:rPr lang="zh-CN" altLang="en-US" sz="1400" dirty="0"/>
              <a:t>data = pd.read_csv("birth_rate.csv",encoding='utf-8') </a:t>
            </a:r>
          </a:p>
          <a:p>
            <a:r>
              <a:rPr lang="zh-CN" altLang="en-US" sz="1400" dirty="0"/>
              <a:t>#获取年度和出生数据</a:t>
            </a:r>
          </a:p>
          <a:p>
            <a:r>
              <a:rPr lang="zh-CN" altLang="en-US" sz="1400" dirty="0"/>
              <a:t>years = data['Year'].tolist()</a:t>
            </a:r>
          </a:p>
          <a:p>
            <a:r>
              <a:rPr lang="zh-CN" altLang="en-US" sz="1400" dirty="0"/>
              <a:t>bath_rate= data['bath_rate'].tolist()</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091712" y="1407435"/>
            <a:ext cx="5197642" cy="2695074"/>
          </a:xfrm>
          <a:prstGeom prst="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297921" y="2265688"/>
            <a:ext cx="4785224" cy="1772653"/>
          </a:xfrm>
          <a:prstGeom prst="rect">
            <a:avLst/>
          </a:prstGeom>
          <a:noFill/>
          <a:ln cap="sq">
            <a:noFill/>
          </a:ln>
        </p:spPr>
        <p:txBody>
          <a:bodyPr vert="horz" wrap="square" lIns="0" tIns="0" rIns="0" bIns="0" rtlCol="0" anchor="t"/>
          <a:lstStyle/>
          <a:p>
            <a:r>
              <a:rPr kumimoji="1" lang="en-US" altLang="zh-CN" sz="1400" dirty="0" err="1">
                <a:ln w="12700">
                  <a:noFill/>
                </a:ln>
                <a:solidFill>
                  <a:schemeClr val="tx1">
                    <a:lumMod val="85000"/>
                    <a:lumOff val="15000"/>
                  </a:schemeClr>
                </a:solidFill>
                <a:latin typeface="Source Han Sans"/>
                <a:ea typeface="Source Han Sans"/>
                <a:cs typeface="Source Han Sans"/>
              </a:rPr>
              <a:t>我们将使用pyecharts库中的Line</a:t>
            </a:r>
            <a:r>
              <a:rPr kumimoji="1" lang="en-US" altLang="zh-CN" sz="1400" dirty="0">
                <a:ln w="12700">
                  <a:noFill/>
                </a:ln>
                <a:solidFill>
                  <a:schemeClr val="tx1">
                    <a:lumMod val="85000"/>
                    <a:lumOff val="15000"/>
                  </a:schemeClr>
                </a:solidFill>
                <a:latin typeface="Source Han Sans"/>
                <a:ea typeface="Source Han Sans"/>
                <a:cs typeface="Source Han Sans"/>
              </a:rPr>
              <a:t>()方法初始化一个饼图对象，并将之前读取的数据传入该函数，从而绘制出一个初始的饼图。在绘制饼图时，我们需要导入pandas和pyecharts中的Line模块及配置项，代码如下：
</a:t>
            </a:r>
            <a:endParaRPr kumimoji="1" lang="zh-CN" altLang="en-US" dirty="0"/>
          </a:p>
        </p:txBody>
      </p:sp>
      <p:sp>
        <p:nvSpPr>
          <p:cNvPr id="7" name="标题 1"/>
          <p:cNvSpPr txBox="1"/>
          <p:nvPr/>
        </p:nvSpPr>
        <p:spPr>
          <a:xfrm>
            <a:off x="3451573" y="1666159"/>
            <a:ext cx="477920" cy="418406"/>
          </a:xfrm>
          <a:custGeom>
            <a:avLst/>
            <a:gdLst>
              <a:gd name="connsiteX0" fmla="*/ 411292 w 822400"/>
              <a:gd name="connsiteY0" fmla="*/ 234366 h 720000"/>
              <a:gd name="connsiteX1" fmla="*/ 285658 w 822400"/>
              <a:gd name="connsiteY1" fmla="*/ 360000 h 720000"/>
              <a:gd name="connsiteX2" fmla="*/ 411292 w 822400"/>
              <a:gd name="connsiteY2" fmla="*/ 485635 h 720000"/>
              <a:gd name="connsiteX3" fmla="*/ 536927 w 822400"/>
              <a:gd name="connsiteY3" fmla="*/ 360000 h 720000"/>
              <a:gd name="connsiteX4" fmla="*/ 411292 w 822400"/>
              <a:gd name="connsiteY4" fmla="*/ 234366 h 720000"/>
              <a:gd name="connsiteX5" fmla="*/ 411292 w 822400"/>
              <a:gd name="connsiteY5" fmla="*/ 178938 h 720000"/>
              <a:gd name="connsiteX6" fmla="*/ 592354 w 822400"/>
              <a:gd name="connsiteY6" fmla="*/ 360000 h 720000"/>
              <a:gd name="connsiteX7" fmla="*/ 411292 w 822400"/>
              <a:gd name="connsiteY7" fmla="*/ 541063 h 720000"/>
              <a:gd name="connsiteX8" fmla="*/ 230230 w 822400"/>
              <a:gd name="connsiteY8" fmla="*/ 360000 h 720000"/>
              <a:gd name="connsiteX9" fmla="*/ 411292 w 822400"/>
              <a:gd name="connsiteY9" fmla="*/ 178938 h 720000"/>
              <a:gd name="connsiteX10" fmla="*/ 235403 w 822400"/>
              <a:gd name="connsiteY10" fmla="*/ 55427 h 720000"/>
              <a:gd name="connsiteX11" fmla="*/ 59514 w 822400"/>
              <a:gd name="connsiteY11" fmla="*/ 360000 h 720000"/>
              <a:gd name="connsiteX12" fmla="*/ 235403 w 822400"/>
              <a:gd name="connsiteY12" fmla="*/ 664573 h 720000"/>
              <a:gd name="connsiteX13" fmla="*/ 587089 w 822400"/>
              <a:gd name="connsiteY13" fmla="*/ 664573 h 720000"/>
              <a:gd name="connsiteX14" fmla="*/ 762978 w 822400"/>
              <a:gd name="connsiteY14" fmla="*/ 360000 h 720000"/>
              <a:gd name="connsiteX15" fmla="*/ 587089 w 822400"/>
              <a:gd name="connsiteY15" fmla="*/ 55427 h 720000"/>
              <a:gd name="connsiteX16" fmla="*/ 219883 w 822400"/>
              <a:gd name="connsiteY16" fmla="*/ 0 h 720000"/>
              <a:gd name="connsiteX17" fmla="*/ 602516 w 822400"/>
              <a:gd name="connsiteY17" fmla="*/ 0 h 720000"/>
              <a:gd name="connsiteX18" fmla="*/ 627274 w 822400"/>
              <a:gd name="connsiteY18" fmla="*/ 14319 h 720000"/>
              <a:gd name="connsiteX19" fmla="*/ 818590 w 822400"/>
              <a:gd name="connsiteY19" fmla="*/ 345682 h 720000"/>
              <a:gd name="connsiteX20" fmla="*/ 818590 w 822400"/>
              <a:gd name="connsiteY20" fmla="*/ 374319 h 720000"/>
              <a:gd name="connsiteX21" fmla="*/ 627366 w 822400"/>
              <a:gd name="connsiteY21" fmla="*/ 705682 h 720000"/>
              <a:gd name="connsiteX22" fmla="*/ 602608 w 822400"/>
              <a:gd name="connsiteY22" fmla="*/ 720000 h 720000"/>
              <a:gd name="connsiteX23" fmla="*/ 219976 w 822400"/>
              <a:gd name="connsiteY23" fmla="*/ 720000 h 720000"/>
              <a:gd name="connsiteX24" fmla="*/ 195218 w 822400"/>
              <a:gd name="connsiteY24" fmla="*/ 705682 h 720000"/>
              <a:gd name="connsiteX25" fmla="*/ 3810 w 822400"/>
              <a:gd name="connsiteY25" fmla="*/ 374319 h 720000"/>
              <a:gd name="connsiteX26" fmla="*/ 3810 w 822400"/>
              <a:gd name="connsiteY26" fmla="*/ 345682 h 720000"/>
              <a:gd name="connsiteX27" fmla="*/ 195126 w 822400"/>
              <a:gd name="connsiteY27" fmla="*/ 14319 h 720000"/>
              <a:gd name="connsiteX28" fmla="*/ 219883 w 822400"/>
              <a:gd name="connsiteY28" fmla="*/ 0 h 720000"/>
            </a:gdLst>
            <a:ahLst/>
            <a:cxnLst/>
            <a:rect l="l" t="t" r="r" b="b"/>
            <a:pathLst>
              <a:path w="822400" h="720000">
                <a:moveTo>
                  <a:pt x="411292" y="234366"/>
                </a:moveTo>
                <a:cubicBezTo>
                  <a:pt x="342008" y="234366"/>
                  <a:pt x="285658" y="290716"/>
                  <a:pt x="285658" y="360000"/>
                </a:cubicBezTo>
                <a:cubicBezTo>
                  <a:pt x="285658" y="429284"/>
                  <a:pt x="342008" y="485635"/>
                  <a:pt x="411292" y="485635"/>
                </a:cubicBezTo>
                <a:cubicBezTo>
                  <a:pt x="480576" y="485635"/>
                  <a:pt x="536927" y="429284"/>
                  <a:pt x="536927" y="360000"/>
                </a:cubicBezTo>
                <a:cubicBezTo>
                  <a:pt x="536927" y="290716"/>
                  <a:pt x="480576" y="234366"/>
                  <a:pt x="411292" y="234366"/>
                </a:cubicBezTo>
                <a:close/>
                <a:moveTo>
                  <a:pt x="411292" y="178938"/>
                </a:moveTo>
                <a:cubicBezTo>
                  <a:pt x="511153" y="178938"/>
                  <a:pt x="592354" y="260139"/>
                  <a:pt x="592354" y="360000"/>
                </a:cubicBezTo>
                <a:cubicBezTo>
                  <a:pt x="592354" y="459861"/>
                  <a:pt x="511153" y="541063"/>
                  <a:pt x="411292" y="541063"/>
                </a:cubicBezTo>
                <a:cubicBezTo>
                  <a:pt x="311431" y="541063"/>
                  <a:pt x="230230" y="459861"/>
                  <a:pt x="230230" y="360000"/>
                </a:cubicBezTo>
                <a:cubicBezTo>
                  <a:pt x="230230" y="260139"/>
                  <a:pt x="311431" y="178938"/>
                  <a:pt x="411292" y="178938"/>
                </a:cubicBezTo>
                <a:close/>
                <a:moveTo>
                  <a:pt x="235403" y="55427"/>
                </a:moveTo>
                <a:lnTo>
                  <a:pt x="59514" y="360000"/>
                </a:lnTo>
                <a:lnTo>
                  <a:pt x="235403" y="664573"/>
                </a:lnTo>
                <a:lnTo>
                  <a:pt x="587089" y="664573"/>
                </a:lnTo>
                <a:lnTo>
                  <a:pt x="762978" y="360000"/>
                </a:lnTo>
                <a:lnTo>
                  <a:pt x="587089" y="55427"/>
                </a:lnTo>
                <a:close/>
                <a:moveTo>
                  <a:pt x="219883" y="0"/>
                </a:moveTo>
                <a:lnTo>
                  <a:pt x="602516" y="0"/>
                </a:lnTo>
                <a:cubicBezTo>
                  <a:pt x="612678" y="0"/>
                  <a:pt x="622193" y="5450"/>
                  <a:pt x="627274" y="14319"/>
                </a:cubicBezTo>
                <a:lnTo>
                  <a:pt x="818590" y="345682"/>
                </a:lnTo>
                <a:cubicBezTo>
                  <a:pt x="823671" y="354550"/>
                  <a:pt x="823671" y="365451"/>
                  <a:pt x="818590" y="374319"/>
                </a:cubicBezTo>
                <a:lnTo>
                  <a:pt x="627366" y="705682"/>
                </a:lnTo>
                <a:cubicBezTo>
                  <a:pt x="622285" y="714550"/>
                  <a:pt x="612770" y="720000"/>
                  <a:pt x="602608" y="720000"/>
                </a:cubicBezTo>
                <a:lnTo>
                  <a:pt x="219976" y="720000"/>
                </a:lnTo>
                <a:cubicBezTo>
                  <a:pt x="209814" y="720000"/>
                  <a:pt x="200299" y="714550"/>
                  <a:pt x="195218" y="705682"/>
                </a:cubicBezTo>
                <a:lnTo>
                  <a:pt x="3810" y="374319"/>
                </a:lnTo>
                <a:cubicBezTo>
                  <a:pt x="-1271" y="365543"/>
                  <a:pt x="-1271" y="354550"/>
                  <a:pt x="3810" y="345682"/>
                </a:cubicBezTo>
                <a:lnTo>
                  <a:pt x="195126" y="14319"/>
                </a:lnTo>
                <a:cubicBezTo>
                  <a:pt x="200207" y="5450"/>
                  <a:pt x="209721" y="0"/>
                  <a:pt x="219883" y="0"/>
                </a:cubicBezTo>
                <a:close/>
              </a:path>
            </a:pathLst>
          </a:custGeom>
          <a:solidFill>
            <a:schemeClr val="accent1"/>
          </a:solidFill>
          <a:ln w="1553" cap="flat">
            <a:noFill/>
            <a:miter/>
          </a:ln>
        </p:spPr>
        <p:txBody>
          <a:bodyPr vert="horz" wrap="square" lIns="91440" tIns="45720" rIns="91440" bIns="45720" rtlCol="0" anchor="ctr"/>
          <a:lstStyle/>
          <a:p>
            <a:pPr algn="l"/>
            <a:endParaRPr kumimoji="1" lang="zh-CN" altLang="en-US"/>
          </a:p>
        </p:txBody>
      </p:sp>
      <p:sp>
        <p:nvSpPr>
          <p:cNvPr id="8" name="标题 1"/>
          <p:cNvSpPr txBox="1"/>
          <p:nvPr/>
        </p:nvSpPr>
        <p:spPr>
          <a:xfrm>
            <a:off x="5735229" y="3424729"/>
            <a:ext cx="657230" cy="529390"/>
          </a:xfrm>
          <a:prstGeom prst="rect">
            <a:avLst/>
          </a:prstGeom>
          <a:noFill/>
          <a:ln>
            <a:noFill/>
          </a:ln>
        </p:spPr>
        <p:txBody>
          <a:bodyPr vert="horz" wrap="square" lIns="0" tIns="0" rIns="0" bIns="0" rtlCol="0" anchor="t"/>
          <a:lstStyle/>
          <a:p>
            <a:pPr algn="ctr"/>
            <a:r>
              <a:rPr kumimoji="1" lang="en-US" altLang="zh-CN" sz="6000">
                <a:ln w="12700">
                  <a:solidFill>
                    <a:srgbClr val="3860F4">
                      <a:alpha val="100000"/>
                    </a:srgbClr>
                  </a:solidFill>
                </a:ln>
                <a:solidFill>
                  <a:schemeClr val="bg1"/>
                </a:solidFill>
                <a:latin typeface="Source Han Sans"/>
                <a:ea typeface="Source Han Sans"/>
                <a:cs typeface="Source Han Sans"/>
              </a:rPr>
              <a:t>”</a:t>
            </a:r>
            <a:endParaRPr kumimoji="1" lang="zh-CN" altLang="en-US"/>
          </a:p>
        </p:txBody>
      </p:sp>
      <p:sp>
        <p:nvSpPr>
          <p:cNvPr id="9" name="标题 1"/>
          <p:cNvSpPr txBox="1"/>
          <p:nvPr/>
        </p:nvSpPr>
        <p:spPr>
          <a:xfrm>
            <a:off x="1275536" y="1545839"/>
            <a:ext cx="112297" cy="112297"/>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96944" y="1904744"/>
            <a:ext cx="160419" cy="160419"/>
          </a:xfrm>
          <a:prstGeom prst="rect">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（3）绘制折线图</a:t>
            </a:r>
            <a:endParaRPr kumimoji="1" lang="zh-CN" altLang="en-US"/>
          </a:p>
        </p:txBody>
      </p:sp>
      <p:sp>
        <p:nvSpPr>
          <p:cNvPr id="13"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文本框 14">
            <a:extLst>
              <a:ext uri="{FF2B5EF4-FFF2-40B4-BE49-F238E27FC236}">
                <a16:creationId xmlns:a16="http://schemas.microsoft.com/office/drawing/2014/main" id="{2DDC7409-4D41-1F84-65AD-BD3D9DBE0FC4}"/>
              </a:ext>
            </a:extLst>
          </p:cNvPr>
          <p:cNvSpPr txBox="1"/>
          <p:nvPr/>
        </p:nvSpPr>
        <p:spPr>
          <a:xfrm>
            <a:off x="783617" y="3184221"/>
            <a:ext cx="6106160" cy="3539430"/>
          </a:xfrm>
          <a:prstGeom prst="rect">
            <a:avLst/>
          </a:prstGeom>
          <a:solidFill>
            <a:schemeClr val="bg1">
              <a:lumMod val="75000"/>
            </a:schemeClr>
          </a:solidFill>
        </p:spPr>
        <p:txBody>
          <a:bodyPr wrap="square">
            <a:spAutoFit/>
          </a:bodyPr>
          <a:lstStyle/>
          <a:p>
            <a:r>
              <a:rPr lang="zh-CN" altLang="en-US" sz="1400" dirty="0"/>
              <a:t>from pyecharts.charts import Line</a:t>
            </a:r>
          </a:p>
          <a:p>
            <a:r>
              <a:rPr lang="zh-CN" altLang="en-US" sz="1400" dirty="0"/>
              <a:t>from pyecharts import options as opts</a:t>
            </a:r>
          </a:p>
          <a:p>
            <a:r>
              <a:rPr lang="zh-CN" altLang="en-US" sz="1400" dirty="0"/>
              <a:t>#初始化一个折线图对象，把年度列的列表years传递给X轴，bath_rate传递给Y轴</a:t>
            </a:r>
          </a:p>
          <a:p>
            <a:r>
              <a:rPr lang="zh-CN" altLang="en-US" sz="1400" dirty="0"/>
              <a:t>#通过opts.TitleOpts设置图表的标题</a:t>
            </a:r>
          </a:p>
          <a:p>
            <a:r>
              <a:rPr lang="zh-CN" altLang="en-US" sz="1400" dirty="0"/>
              <a:t>#通过opts.AxisOpts设置坐标轴名称</a:t>
            </a:r>
          </a:p>
          <a:p>
            <a:r>
              <a:rPr lang="zh-CN" altLang="en-US" sz="1400" dirty="0"/>
              <a:t>line_chart = (</a:t>
            </a:r>
          </a:p>
          <a:p>
            <a:r>
              <a:rPr lang="zh-CN" altLang="en-US" sz="1400" dirty="0"/>
              <a:t>    Line()</a:t>
            </a:r>
          </a:p>
          <a:p>
            <a:r>
              <a:rPr lang="zh-CN" altLang="en-US" sz="1400" dirty="0"/>
              <a:t>    .add_xaxis(years)</a:t>
            </a:r>
          </a:p>
          <a:p>
            <a:r>
              <a:rPr lang="zh-CN" altLang="en-US" sz="1400" dirty="0"/>
              <a:t>    .add_yaxis("中国人口出生率",bath_rate )  # 不显示线上的标记点)</a:t>
            </a:r>
          </a:p>
          <a:p>
            <a:r>
              <a:rPr lang="zh-CN" altLang="en-US" sz="1400" dirty="0"/>
              <a:t>    .set_global_opts(</a:t>
            </a:r>
          </a:p>
          <a:p>
            <a:r>
              <a:rPr lang="zh-CN" altLang="en-US" sz="1400" dirty="0"/>
              <a:t>        title_opts=opts.TitleOpts(title="中国人口出生率",pos_bottom = "bottom",pos_left = "center" ),</a:t>
            </a:r>
          </a:p>
          <a:p>
            <a:r>
              <a:rPr lang="zh-CN" altLang="en-US" sz="1400" dirty="0"/>
              <a:t>        xaxis_opts=opts.AxisOpts(name="年份"),</a:t>
            </a:r>
          </a:p>
          <a:p>
            <a:r>
              <a:rPr lang="zh-CN" altLang="en-US" sz="1400" dirty="0"/>
              <a:t>        yaxis_opts=opts.AxisOpts(name="出生率（%）"))   </a:t>
            </a:r>
          </a:p>
          <a:p>
            <a:r>
              <a:rPr lang="zh-CN" altLang="en-US" sz="1400" dirty="0"/>
              <a:t>)</a:t>
            </a:r>
          </a:p>
        </p:txBody>
      </p:sp>
      <p:sp>
        <p:nvSpPr>
          <p:cNvPr id="17" name="文本框 16">
            <a:extLst>
              <a:ext uri="{FF2B5EF4-FFF2-40B4-BE49-F238E27FC236}">
                <a16:creationId xmlns:a16="http://schemas.microsoft.com/office/drawing/2014/main" id="{02916D70-05DB-B949-AC2B-FEA36863D11E}"/>
              </a:ext>
            </a:extLst>
          </p:cNvPr>
          <p:cNvSpPr txBox="1"/>
          <p:nvPr/>
        </p:nvSpPr>
        <p:spPr>
          <a:xfrm>
            <a:off x="7037016" y="1859700"/>
            <a:ext cx="3852599" cy="307777"/>
          </a:xfrm>
          <a:prstGeom prst="rect">
            <a:avLst/>
          </a:prstGeom>
          <a:noFill/>
        </p:spPr>
        <p:txBody>
          <a:bodyPr wrap="square">
            <a:spAutoFit/>
          </a:bodyPr>
          <a:lstStyle/>
          <a:p>
            <a:r>
              <a:rPr kumimoji="1" lang="en-US" altLang="zh-CN" sz="1400" dirty="0" err="1">
                <a:ln w="12700">
                  <a:noFill/>
                </a:ln>
                <a:solidFill>
                  <a:schemeClr val="tx1">
                    <a:lumMod val="85000"/>
                    <a:lumOff val="15000"/>
                  </a:schemeClr>
                </a:solidFill>
                <a:latin typeface="Source Han Sans"/>
                <a:ea typeface="Source Han Sans"/>
                <a:cs typeface="Source Han Sans"/>
              </a:rPr>
              <a:t>运行成功后，我们将得到如下结果</a:t>
            </a:r>
            <a:r>
              <a:rPr kumimoji="1" lang="en-US" altLang="zh-CN" sz="1400" dirty="0">
                <a:ln w="12700">
                  <a:noFill/>
                </a:ln>
                <a:solidFill>
                  <a:schemeClr val="tx1">
                    <a:lumMod val="85000"/>
                    <a:lumOff val="15000"/>
                  </a:schemeClr>
                </a:solidFill>
                <a:latin typeface="Source Han Sans"/>
                <a:ea typeface="Source Han Sans"/>
                <a:cs typeface="Source Han Sans"/>
              </a:rPr>
              <a:t>：</a:t>
            </a:r>
            <a:endParaRPr lang="zh-CN" altLang="en-US" sz="1400" dirty="0"/>
          </a:p>
        </p:txBody>
      </p:sp>
      <p:pic>
        <p:nvPicPr>
          <p:cNvPr id="19" name="图片 18">
            <a:extLst>
              <a:ext uri="{FF2B5EF4-FFF2-40B4-BE49-F238E27FC236}">
                <a16:creationId xmlns:a16="http://schemas.microsoft.com/office/drawing/2014/main" id="{AC9566F7-8D24-6DC1-7631-02BB48DE6B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37016" y="2488021"/>
            <a:ext cx="5013970" cy="3068115"/>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7000691" y="1407435"/>
            <a:ext cx="4454101" cy="2094307"/>
          </a:xfrm>
          <a:prstGeom prst="rect">
            <a:avLst/>
          </a:prstGeom>
          <a:noFill/>
          <a:ln>
            <a:noFill/>
          </a:ln>
        </p:spPr>
        <p:txBody>
          <a:bodyPr vert="horz" wrap="square" lIns="0" tIns="0" rIns="0" bIns="0" rtlCol="0" anchor="t"/>
          <a:lstStyle/>
          <a:p>
            <a:pPr algn="l"/>
            <a:r>
              <a:rPr kumimoji="1" lang="en-US" altLang="zh-CN" sz="1400" dirty="0" err="1">
                <a:ln w="12700">
                  <a:noFill/>
                </a:ln>
                <a:solidFill>
                  <a:schemeClr val="tx1"/>
                </a:solidFill>
                <a:latin typeface="Source Han Sans"/>
                <a:ea typeface="Source Han Sans"/>
                <a:cs typeface="Source Han Sans"/>
              </a:rPr>
              <a:t>在add_yaxis函数的参数中，添加</a:t>
            </a:r>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is_step</a:t>
            </a:r>
            <a:r>
              <a:rPr kumimoji="1" lang="en-US" altLang="zh-CN" sz="1400" dirty="0">
                <a:ln w="12700">
                  <a:noFill/>
                </a:ln>
                <a:solidFill>
                  <a:schemeClr val="tx1"/>
                </a:solidFill>
                <a:latin typeface="Source Han Sans"/>
                <a:ea typeface="Source Han Sans"/>
                <a:cs typeface="Source Han Sans"/>
              </a:rPr>
              <a:t> = </a:t>
            </a:r>
            <a:r>
              <a:rPr kumimoji="1" lang="en-US" altLang="zh-CN" sz="1400" dirty="0" err="1">
                <a:ln w="12700">
                  <a:noFill/>
                </a:ln>
                <a:solidFill>
                  <a:schemeClr val="tx1"/>
                </a:solidFill>
                <a:latin typeface="Source Han Sans"/>
                <a:ea typeface="Source Han Sans"/>
                <a:cs typeface="Source Han Sans"/>
              </a:rPr>
              <a:t>True，便使折线图形成阶梯效果</a:t>
            </a:r>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endParaRPr kumimoji="1" lang="en-US" altLang="zh-CN" sz="1400" dirty="0">
              <a:ln w="12700">
                <a:noFill/>
              </a:ln>
              <a:solidFill>
                <a:schemeClr val="tx1"/>
              </a:solidFill>
              <a:latin typeface="Source Han Sans"/>
              <a:ea typeface="Source Han Sans"/>
              <a:cs typeface="Source Han Sans"/>
            </a:endParaRPr>
          </a:p>
          <a:p>
            <a:pPr algn="l"/>
            <a:endParaRPr kumimoji="1" lang="en-US" altLang="zh-CN" sz="1400" dirty="0">
              <a:ln w="12700">
                <a:noFill/>
              </a:ln>
              <a:latin typeface="Source Han Sans"/>
              <a:ea typeface="Source Han Sans"/>
              <a:cs typeface="Source Han Sans"/>
            </a:endParaRPr>
          </a:p>
          <a:p>
            <a:pPr algn="l"/>
            <a:r>
              <a:rPr kumimoji="1" lang="en-US" altLang="zh-CN" sz="1400" dirty="0">
                <a:ln w="12700">
                  <a:noFill/>
                </a:ln>
                <a:solidFill>
                  <a:schemeClr val="tx1"/>
                </a:solidFill>
                <a:latin typeface="Source Han Sans"/>
                <a:ea typeface="Source Han Sans"/>
                <a:cs typeface="Source Han Sans"/>
              </a:rPr>
              <a:t>
（5）设置线的样式</a:t>
            </a:r>
            <a:endParaRPr kumimoji="1" lang="zh-CN" altLang="en-US" dirty="0"/>
          </a:p>
        </p:txBody>
      </p:sp>
      <p:sp>
        <p:nvSpPr>
          <p:cNvPr id="5" name="标题 1"/>
          <p:cNvSpPr txBox="1"/>
          <p:nvPr/>
        </p:nvSpPr>
        <p:spPr>
          <a:xfrm>
            <a:off x="6791351" y="1500539"/>
            <a:ext cx="109075" cy="109075"/>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6" name="图片 5"/>
          <p:cNvPicPr>
            <a:picLocks noChangeAspect="1"/>
          </p:cNvPicPr>
          <p:nvPr/>
        </p:nvPicPr>
        <p:blipFill>
          <a:blip r:embed="rId3">
            <a:alphaModFix/>
          </a:blip>
          <a:srcRect/>
          <a:stretch>
            <a:fillRect/>
          </a:stretch>
        </p:blipFill>
        <p:spPr>
          <a:xfrm>
            <a:off x="568327" y="1954356"/>
            <a:ext cx="5803895" cy="3426249"/>
          </a:xfrm>
          <a:prstGeom prst="rect">
            <a:avLst/>
          </a:prstGeom>
          <a:noFill/>
          <a:ln>
            <a:noFill/>
          </a:ln>
        </p:spPr>
      </p:pic>
      <p:pic>
        <p:nvPicPr>
          <p:cNvPr id="7" name="图片 6"/>
          <p:cNvPicPr>
            <a:picLocks noChangeAspect="1"/>
          </p:cNvPicPr>
          <p:nvPr/>
        </p:nvPicPr>
        <p:blipFill>
          <a:blip r:embed="rId4">
            <a:alphaModFix/>
          </a:blip>
          <a:srcRect l="4653" r="4653" b="36733"/>
          <a:stretch>
            <a:fillRect/>
          </a:stretch>
        </p:blipFill>
        <p:spPr>
          <a:xfrm>
            <a:off x="85091" y="4225008"/>
            <a:ext cx="6598918" cy="1697498"/>
          </a:xfrm>
          <a:prstGeom prst="rect">
            <a:avLst/>
          </a:prstGeom>
          <a:noFill/>
          <a:ln>
            <a:noFill/>
          </a:ln>
        </p:spPr>
      </p:pic>
      <p:sp>
        <p:nvSpPr>
          <p:cNvPr id="8" name="标题 1"/>
          <p:cNvSpPr txBox="1"/>
          <p:nvPr/>
        </p:nvSpPr>
        <p:spPr>
          <a:xfrm>
            <a:off x="1374775" y="2116079"/>
            <a:ext cx="4191000" cy="2590800"/>
          </a:xfrm>
          <a:prstGeom prst="rect">
            <a:avLst/>
          </a:prstGeom>
          <a:blipFill>
            <a:blip r:embed="rId5"/>
            <a:srcRect/>
            <a:stretch>
              <a:fillRect/>
            </a:stretch>
          </a:blipFill>
          <a:ln w="9525"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（4）阶梯图</a:t>
            </a:r>
            <a:endParaRPr kumimoji="1" lang="zh-CN" altLang="en-US"/>
          </a:p>
        </p:txBody>
      </p:sp>
      <p:sp>
        <p:nvSpPr>
          <p:cNvPr id="11"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文本框 12">
            <a:extLst>
              <a:ext uri="{FF2B5EF4-FFF2-40B4-BE49-F238E27FC236}">
                <a16:creationId xmlns:a16="http://schemas.microsoft.com/office/drawing/2014/main" id="{314558D7-72DA-B4CE-3214-9A5A9E43F8FC}"/>
              </a:ext>
            </a:extLst>
          </p:cNvPr>
          <p:cNvSpPr txBox="1"/>
          <p:nvPr/>
        </p:nvSpPr>
        <p:spPr>
          <a:xfrm>
            <a:off x="6085837" y="1879546"/>
            <a:ext cx="6106160" cy="1169551"/>
          </a:xfrm>
          <a:prstGeom prst="rect">
            <a:avLst/>
          </a:prstGeom>
          <a:solidFill>
            <a:schemeClr val="bg1">
              <a:lumMod val="75000"/>
            </a:schemeClr>
          </a:solidFill>
        </p:spPr>
        <p:txBody>
          <a:bodyPr wrap="square">
            <a:spAutoFit/>
          </a:bodyPr>
          <a:lstStyle/>
          <a:p>
            <a:r>
              <a:rPr lang="zh-CN" altLang="en-US" sz="1400" dirty="0"/>
              <a:t>line_chart = (</a:t>
            </a:r>
          </a:p>
          <a:p>
            <a:r>
              <a:rPr lang="zh-CN" altLang="en-US" sz="1400" dirty="0"/>
              <a:t>    Line()</a:t>
            </a:r>
          </a:p>
          <a:p>
            <a:r>
              <a:rPr lang="zh-CN" altLang="en-US" sz="1400" dirty="0"/>
              <a:t>    .add_xaxis(years)</a:t>
            </a:r>
          </a:p>
          <a:p>
            <a:r>
              <a:rPr lang="zh-CN" altLang="en-US" sz="1400" dirty="0"/>
              <a:t>    .add_yaxis("中国人口出生率",list(map(int,bath_rate),is_step = True) ) </a:t>
            </a:r>
          </a:p>
          <a:p>
            <a:r>
              <a:rPr lang="zh-CN" altLang="en-US" sz="1400" dirty="0"/>
              <a:t>)</a:t>
            </a:r>
          </a:p>
        </p:txBody>
      </p:sp>
      <p:sp>
        <p:nvSpPr>
          <p:cNvPr id="15" name="文本框 14">
            <a:extLst>
              <a:ext uri="{FF2B5EF4-FFF2-40B4-BE49-F238E27FC236}">
                <a16:creationId xmlns:a16="http://schemas.microsoft.com/office/drawing/2014/main" id="{4F7E9CC5-CB51-5FD8-2C86-6C1CDADB7E17}"/>
              </a:ext>
            </a:extLst>
          </p:cNvPr>
          <p:cNvSpPr txBox="1"/>
          <p:nvPr/>
        </p:nvSpPr>
        <p:spPr>
          <a:xfrm>
            <a:off x="6085837" y="3439392"/>
            <a:ext cx="6106160" cy="2246769"/>
          </a:xfrm>
          <a:prstGeom prst="rect">
            <a:avLst/>
          </a:prstGeom>
          <a:solidFill>
            <a:schemeClr val="bg1">
              <a:lumMod val="75000"/>
            </a:schemeClr>
          </a:solidFill>
        </p:spPr>
        <p:txBody>
          <a:bodyPr wrap="square">
            <a:spAutoFit/>
          </a:bodyPr>
          <a:lstStyle/>
          <a:p>
            <a:r>
              <a:rPr lang="zh-CN" altLang="en-US" sz="1400" dirty="0"/>
              <a:t>line_chart = (</a:t>
            </a:r>
          </a:p>
          <a:p>
            <a:r>
              <a:rPr lang="zh-CN" altLang="en-US" sz="1400" dirty="0"/>
              <a:t>    Line()</a:t>
            </a:r>
          </a:p>
          <a:p>
            <a:r>
              <a:rPr lang="zh-CN" altLang="en-US" sz="1400" dirty="0"/>
              <a:t>    .add_xaxis(years)</a:t>
            </a:r>
          </a:p>
          <a:p>
            <a:r>
              <a:rPr lang="zh-CN" altLang="en-US" sz="1400" dirty="0"/>
              <a:t>    .add_yaxis("中国人口出生率",bath_rate,</a:t>
            </a:r>
          </a:p>
          <a:p>
            <a:r>
              <a:rPr lang="zh-CN" altLang="en-US" sz="1400" dirty="0"/>
              <a:t>              symbol_size=10,  # 设置标记点的大小为10</a:t>
            </a:r>
          </a:p>
          <a:p>
            <a:r>
              <a:rPr lang="zh-CN" altLang="en-US" sz="1400" dirty="0"/>
              <a:t>              symbol='circle',  # 设置标记点的形状为圆形</a:t>
            </a:r>
          </a:p>
          <a:p>
            <a:r>
              <a:rPr lang="zh-CN" altLang="en-US" sz="1400" dirty="0"/>
              <a:t>              color='red',  # 设置折线的颜色为蓝色</a:t>
            </a:r>
          </a:p>
          <a:p>
            <a:r>
              <a:rPr lang="zh-CN" altLang="en-US" sz="1400" dirty="0"/>
              <a:t>              is_symbol_show=False)  # 不显示线上的标记点)</a:t>
            </a:r>
          </a:p>
          <a:p>
            <a:r>
              <a:rPr lang="zh-CN" altLang="en-US" sz="1400" dirty="0"/>
              <a:t>   </a:t>
            </a:r>
          </a:p>
          <a:p>
            <a:r>
              <a:rPr lang="zh-CN" altLang="en-US" sz="1400" dirty="0"/>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660400" y="1292199"/>
            <a:ext cx="3600000" cy="4680000"/>
          </a:xfrm>
          <a:prstGeom prst="rect">
            <a:avLst/>
          </a:prstGeom>
        </p:spPr>
      </p:pic>
      <p:pic>
        <p:nvPicPr>
          <p:cNvPr id="5" name="图片 4"/>
          <p:cNvPicPr>
            <a:picLocks noChangeAspect="1"/>
          </p:cNvPicPr>
          <p:nvPr/>
        </p:nvPicPr>
        <p:blipFill>
          <a:blip r:embed="rId4">
            <a:alphaModFix/>
          </a:blip>
          <a:srcRect/>
          <a:stretch>
            <a:fillRect/>
          </a:stretch>
        </p:blipFill>
        <p:spPr>
          <a:xfrm>
            <a:off x="4685176" y="4627078"/>
            <a:ext cx="2175933" cy="1345123"/>
          </a:xfrm>
          <a:prstGeom prst="rect">
            <a:avLst/>
          </a:prstGeom>
        </p:spPr>
      </p:pic>
      <p:pic>
        <p:nvPicPr>
          <p:cNvPr id="6" name="图片 5"/>
          <p:cNvPicPr>
            <a:picLocks noChangeAspect="1"/>
          </p:cNvPicPr>
          <p:nvPr/>
        </p:nvPicPr>
        <p:blipFill>
          <a:blip r:embed="rId4">
            <a:alphaModFix/>
          </a:blip>
          <a:srcRect/>
          <a:stretch>
            <a:fillRect/>
          </a:stretch>
        </p:blipFill>
        <p:spPr>
          <a:xfrm>
            <a:off x="6972114" y="4627078"/>
            <a:ext cx="2175933" cy="1345123"/>
          </a:xfrm>
          <a:prstGeom prst="rect">
            <a:avLst/>
          </a:prstGeom>
        </p:spPr>
      </p:pic>
      <p:pic>
        <p:nvPicPr>
          <p:cNvPr id="7" name="图片 6"/>
          <p:cNvPicPr>
            <a:picLocks noChangeAspect="1"/>
          </p:cNvPicPr>
          <p:nvPr/>
        </p:nvPicPr>
        <p:blipFill>
          <a:blip r:embed="rId4">
            <a:alphaModFix/>
          </a:blip>
          <a:srcRect/>
          <a:stretch>
            <a:fillRect/>
          </a:stretch>
        </p:blipFill>
        <p:spPr>
          <a:xfrm>
            <a:off x="9259051" y="4627078"/>
            <a:ext cx="2175933" cy="1345123"/>
          </a:xfrm>
          <a:prstGeom prst="rect">
            <a:avLst/>
          </a:prstGeom>
        </p:spPr>
      </p:pic>
      <p:sp>
        <p:nvSpPr>
          <p:cNvPr id="8" name="标题 1"/>
          <p:cNvSpPr txBox="1"/>
          <p:nvPr/>
        </p:nvSpPr>
        <p:spPr>
          <a:xfrm>
            <a:off x="4685175" y="1597677"/>
            <a:ext cx="540000" cy="540000"/>
          </a:xfrm>
          <a:prstGeom prst="ellipse">
            <a:avLst/>
          </a:prstGeom>
          <a:solidFill>
            <a:schemeClr val="accent1"/>
          </a:solidFill>
          <a:ln w="12700" cap="sq">
            <a:noFill/>
            <a:miter/>
          </a:ln>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4829175" y="1757366"/>
            <a:ext cx="252000" cy="220622"/>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cap="sq">
            <a:noFill/>
          </a:ln>
          <a:effectLst/>
        </p:spPr>
        <p:txBody>
          <a:bodyPr vert="horz" wrap="none" lIns="34290" tIns="17145" rIns="34290" bIns="17145" rtlCol="0" anchor="ctr"/>
          <a:lstStyle/>
          <a:p>
            <a:pPr algn="l"/>
            <a:endParaRPr kumimoji="1" lang="zh-CN" altLang="en-US"/>
          </a:p>
        </p:txBody>
      </p:sp>
      <p:sp>
        <p:nvSpPr>
          <p:cNvPr id="10" name="标题 1"/>
          <p:cNvSpPr txBox="1"/>
          <p:nvPr/>
        </p:nvSpPr>
        <p:spPr>
          <a:xfrm>
            <a:off x="5379263" y="1597677"/>
            <a:ext cx="6055720" cy="2560855"/>
          </a:xfrm>
          <a:prstGeom prst="rect">
            <a:avLst/>
          </a:prstGeom>
          <a:noFill/>
          <a:ln>
            <a:noFill/>
          </a:ln>
        </p:spPr>
        <p:txBody>
          <a:bodyPr vert="horz" wrap="square" lIns="0" tIns="0" rIns="0" bIns="0" rtlCol="0" anchor="t"/>
          <a:lstStyle/>
          <a:p>
            <a:pPr algn="l"/>
            <a:endParaRPr kumimoji="1" lang="zh-CN" altLang="en-US"/>
          </a:p>
        </p:txBody>
      </p:sp>
      <p:sp>
        <p:nvSpPr>
          <p:cNvPr id="11"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（6）设置半透明颜色填充</a:t>
            </a:r>
            <a:endParaRPr kumimoji="1" lang="zh-CN" altLang="en-US"/>
          </a:p>
        </p:txBody>
      </p:sp>
      <p:sp>
        <p:nvSpPr>
          <p:cNvPr id="13"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文本框 14">
            <a:extLst>
              <a:ext uri="{FF2B5EF4-FFF2-40B4-BE49-F238E27FC236}">
                <a16:creationId xmlns:a16="http://schemas.microsoft.com/office/drawing/2014/main" id="{E780CB56-9497-1E40-DAF8-B9E6FE5244CF}"/>
              </a:ext>
            </a:extLst>
          </p:cNvPr>
          <p:cNvSpPr txBox="1"/>
          <p:nvPr/>
        </p:nvSpPr>
        <p:spPr>
          <a:xfrm>
            <a:off x="5348632" y="1458336"/>
            <a:ext cx="6106160" cy="2893100"/>
          </a:xfrm>
          <a:prstGeom prst="rect">
            <a:avLst/>
          </a:prstGeom>
          <a:solidFill>
            <a:schemeClr val="bg1">
              <a:lumMod val="75000"/>
            </a:schemeClr>
          </a:solidFill>
        </p:spPr>
        <p:txBody>
          <a:bodyPr wrap="square">
            <a:spAutoFit/>
          </a:bodyPr>
          <a:lstStyle/>
          <a:p>
            <a:r>
              <a:rPr lang="zh-CN" altLang="en-US" sz="1400" dirty="0"/>
              <a:t>#通过设置 areastyle_opts 可以为折线图添加半透明颜色填充效果</a:t>
            </a:r>
          </a:p>
          <a:p>
            <a:r>
              <a:rPr lang="zh-CN" altLang="en-US" sz="1400" dirty="0"/>
              <a:t>line_chart = (</a:t>
            </a:r>
          </a:p>
          <a:p>
            <a:r>
              <a:rPr lang="zh-CN" altLang="en-US" sz="1400" dirty="0"/>
              <a:t>    Line()</a:t>
            </a:r>
          </a:p>
          <a:p>
            <a:r>
              <a:rPr lang="zh-CN" altLang="en-US" sz="1400" dirty="0"/>
              <a:t>    .add_xaxis(years)</a:t>
            </a:r>
          </a:p>
          <a:p>
            <a:r>
              <a:rPr lang="zh-CN" altLang="en-US" sz="1400" dirty="0"/>
              <a:t>    .add_yaxis("中国人口出生率",bath_rate) </a:t>
            </a:r>
          </a:p>
          <a:p>
            <a:r>
              <a:rPr lang="zh-CN" altLang="en-US" sz="1400" dirty="0"/>
              <a:t>    .set_global_opts(</a:t>
            </a:r>
          </a:p>
          <a:p>
            <a:r>
              <a:rPr lang="zh-CN" altLang="en-US" sz="1400" dirty="0"/>
              <a:t>        title_opts=opts.TitleOpts(title="中国人口出生率",pos_bottom = "bottom",pos_left = "center" ),</a:t>
            </a:r>
          </a:p>
          <a:p>
            <a:r>
              <a:rPr lang="zh-CN" altLang="en-US" sz="1400" dirty="0"/>
              <a:t>        xaxis_opts=opts.AxisOpts(name="年份"),</a:t>
            </a:r>
          </a:p>
          <a:p>
            <a:r>
              <a:rPr lang="zh-CN" altLang="en-US" sz="1400" dirty="0"/>
              <a:t>        yaxis_opts=opts.AxisOpts(name="出生率（%）"))</a:t>
            </a:r>
          </a:p>
          <a:p>
            <a:r>
              <a:rPr lang="zh-CN" altLang="en-US" sz="1400" dirty="0"/>
              <a:t>    .set_series_opts(areastyle_opts=opts.AreaStyleOpts(opacity=0.5))</a:t>
            </a:r>
          </a:p>
          <a:p>
            <a:r>
              <a:rPr lang="zh-CN" altLang="en-US" sz="1400" dirty="0"/>
              <a:t>   </a:t>
            </a:r>
          </a:p>
          <a:p>
            <a:r>
              <a:rPr lang="zh-CN" altLang="en-US" sz="1400" dirty="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项目要求</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01</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673100" y="3100819"/>
            <a:ext cx="10845800" cy="2520000"/>
          </a:xfrm>
          <a:prstGeom prst="rect">
            <a:avLst/>
          </a:prstGeom>
        </p:spPr>
      </p:pic>
      <p:cxnSp>
        <p:nvCxnSpPr>
          <p:cNvPr id="5" name="标题 1"/>
          <p:cNvCxnSpPr/>
          <p:nvPr/>
        </p:nvCxnSpPr>
        <p:spPr>
          <a:xfrm>
            <a:off x="5681980" y="2904150"/>
            <a:ext cx="815340" cy="0"/>
          </a:xfrm>
          <a:prstGeom prst="line">
            <a:avLst/>
          </a:prstGeom>
          <a:noFill/>
          <a:ln w="19050" cap="sq">
            <a:solidFill>
              <a:schemeClr val="tx1">
                <a:lumMod val="75000"/>
                <a:lumOff val="25000"/>
              </a:schemeClr>
            </a:solidFill>
            <a:miter/>
          </a:ln>
        </p:spPr>
      </p:cxnSp>
      <p:sp>
        <p:nvSpPr>
          <p:cNvPr id="6" name="标题 1"/>
          <p:cNvSpPr txBox="1"/>
          <p:nvPr/>
        </p:nvSpPr>
        <p:spPr>
          <a:xfrm>
            <a:off x="1208654" y="1387469"/>
            <a:ext cx="9774693" cy="1320009"/>
          </a:xfrm>
          <a:prstGeom prst="rect">
            <a:avLst/>
          </a:prstGeom>
          <a:noFill/>
          <a:ln>
            <a:noFill/>
          </a:ln>
        </p:spPr>
        <p:txBody>
          <a:bodyPr vert="horz" wrap="square" lIns="0" tIns="0" rIns="0" bIns="0" rtlCol="0" anchor="b"/>
          <a:lstStyle/>
          <a:p>
            <a:pPr algn="ctr"/>
            <a:r>
              <a:rPr kumimoji="1" lang="en-US" altLang="zh-CN" sz="1400">
                <a:ln w="12700">
                  <a:noFill/>
                </a:ln>
                <a:solidFill>
                  <a:schemeClr val="tx1"/>
                </a:solidFill>
                <a:latin typeface="Source Han Sans"/>
                <a:ea typeface="Source Han Sans"/>
                <a:cs typeface="Source Han Sans"/>
              </a:rPr>
              <a:t>散点图是一种常见的数据可视化图表，用于显示两个变量之间的关系。它将数据集中的每个数据点表示为二维平面上的一个点，其中每个点的位置由两个变量的数值决定。散点图既能用来呈现数据点的分布，表现两个元素的相关性，也能像折线图一样表示时间推移下的发展趋势。</a:t>
            </a:r>
            <a:endParaRPr kumimoji="1" lang="zh-CN" altLang="en-US"/>
          </a:p>
        </p:txBody>
      </p:sp>
      <p:sp>
        <p:nvSpPr>
          <p:cNvPr id="7"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散点图</a:t>
            </a:r>
            <a:endParaRPr kumimoji="1" lang="zh-CN" altLang="en-US"/>
          </a:p>
        </p:txBody>
      </p:sp>
      <p:sp>
        <p:nvSpPr>
          <p:cNvPr id="9"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660399" y="2092367"/>
            <a:ext cx="5400000" cy="2880000"/>
          </a:xfrm>
          <a:prstGeom prst="round2DiagRect">
            <a:avLst/>
          </a:prstGeom>
          <a:solidFill>
            <a:schemeClr val="bg1">
              <a:lumMod val="95000"/>
            </a:schemeClr>
          </a:solidFill>
          <a:ln w="12700" cap="rnd">
            <a:solidFill>
              <a:schemeClr val="bg1">
                <a:lumMod val="95000"/>
              </a:schemeClr>
            </a:solidFill>
            <a:round/>
            <a:headEnd/>
            <a:tailEnd/>
          </a:ln>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034643" y="2441636"/>
            <a:ext cx="4651513" cy="2181462"/>
          </a:xfrm>
          <a:prstGeom prst="rect">
            <a:avLst/>
          </a:prstGeom>
          <a:noFill/>
          <a:ln>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（1）实验准备
本实验以2022年居民人均可支配收入与居民人均消费支出数据为例，介绍如何使用 pyecharts 库创建散点图，探索这两者之间的关系。数据集如下：
散点图可以帮助我们观察两个变量之间的关系、直观地展示数据的分布情况以及帮助我们了解数据的密度和集中程度，还能在数据中发现异常值。本例将探索居民人均可支配收入与居民人均消费支出之间的关系，揭密两者之间的相关性。</a:t>
            </a:r>
            <a:endParaRPr kumimoji="1" lang="zh-CN" altLang="en-US"/>
          </a:p>
        </p:txBody>
      </p:sp>
      <p:sp>
        <p:nvSpPr>
          <p:cNvPr id="8" name="标题 1"/>
          <p:cNvSpPr txBox="1"/>
          <p:nvPr/>
        </p:nvSpPr>
        <p:spPr>
          <a:xfrm>
            <a:off x="5850334" y="2041567"/>
            <a:ext cx="252000" cy="252000"/>
          </a:xfrm>
          <a:custGeom>
            <a:avLst/>
            <a:gdLst>
              <a:gd name="connsiteX0" fmla="*/ 0 w 1152000"/>
              <a:gd name="connsiteY0" fmla="*/ 0 h 1152001"/>
              <a:gd name="connsiteX1" fmla="*/ 1152000 w 1152000"/>
              <a:gd name="connsiteY1" fmla="*/ 0 h 1152001"/>
              <a:gd name="connsiteX2" fmla="*/ 1152000 w 1152000"/>
              <a:gd name="connsiteY2" fmla="*/ 1 h 1152001"/>
              <a:gd name="connsiteX3" fmla="*/ 1152000 w 1152000"/>
              <a:gd name="connsiteY3" fmla="*/ 504000 h 1152001"/>
              <a:gd name="connsiteX4" fmla="*/ 1152000 w 1152000"/>
              <a:gd name="connsiteY4" fmla="*/ 1152001 h 1152001"/>
              <a:gd name="connsiteX5" fmla="*/ 648000 w 1152000"/>
              <a:gd name="connsiteY5" fmla="*/ 1152001 h 1152001"/>
              <a:gd name="connsiteX6" fmla="*/ 648000 w 1152000"/>
              <a:gd name="connsiteY6" fmla="*/ 504000 h 1152001"/>
              <a:gd name="connsiteX7" fmla="*/ 0 w 1152000"/>
              <a:gd name="connsiteY7" fmla="*/ 504000 h 1152001"/>
            </a:gdLst>
            <a:ahLst/>
            <a:cxnLst/>
            <a:rect l="l" t="t" r="r" b="b"/>
            <a:pathLst>
              <a:path w="1152000" h="1152001">
                <a:moveTo>
                  <a:pt x="0" y="0"/>
                </a:moveTo>
                <a:lnTo>
                  <a:pt x="1152000" y="0"/>
                </a:lnTo>
                <a:lnTo>
                  <a:pt x="1152000" y="1"/>
                </a:lnTo>
                <a:lnTo>
                  <a:pt x="1152000" y="504000"/>
                </a:lnTo>
                <a:lnTo>
                  <a:pt x="1152000" y="1152001"/>
                </a:lnTo>
                <a:lnTo>
                  <a:pt x="648000" y="1152001"/>
                </a:lnTo>
                <a:lnTo>
                  <a:pt x="648000" y="504000"/>
                </a:lnTo>
                <a:lnTo>
                  <a:pt x="0" y="504000"/>
                </a:lnTo>
                <a:close/>
              </a:path>
            </a:pathLst>
          </a:custGeom>
          <a:solidFill>
            <a:schemeClr val="accent1"/>
          </a:solidFill>
          <a:ln w="12700" cap="sq">
            <a:noFill/>
            <a:miter/>
          </a:ln>
          <a:effectLst>
            <a:outerShdw blurRad="254000" dist="127000" dir="8100000" algn="tr" rotWithShape="0">
              <a:schemeClr val="tx1">
                <a:alpha val="40000"/>
              </a:schemeClr>
            </a:outerShdw>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使用pyecharts绘制散点图案例</a:t>
            </a:r>
            <a:endParaRPr kumimoji="1" lang="zh-CN" altLang="en-US"/>
          </a:p>
        </p:txBody>
      </p:sp>
      <p:sp>
        <p:nvSpPr>
          <p:cNvPr id="11"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77D81D53-CF0F-F451-245A-7C87E7804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7746" y="590550"/>
            <a:ext cx="5695950" cy="56769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grpSp>
        <p:nvGrpSpPr>
          <p:cNvPr id="4" name="组合 3"/>
          <p:cNvGrpSpPr/>
          <p:nvPr/>
        </p:nvGrpSpPr>
        <p:grpSpPr>
          <a:xfrm>
            <a:off x="0" y="5899346"/>
            <a:ext cx="12192000" cy="958654"/>
            <a:chOff x="0" y="5899346"/>
            <a:chExt cx="12192000" cy="958654"/>
          </a:xfrm>
        </p:grpSpPr>
        <p:sp>
          <p:nvSpPr>
            <p:cNvPr id="5" name="标题 1"/>
            <p:cNvSpPr txBox="1"/>
            <p:nvPr/>
          </p:nvSpPr>
          <p:spPr>
            <a:xfrm>
              <a:off x="0" y="5899346"/>
              <a:ext cx="12192000" cy="958654"/>
            </a:xfrm>
            <a:custGeom>
              <a:avLst/>
              <a:gdLst>
                <a:gd name="connsiteX0" fmla="*/ 0 w 12192000"/>
                <a:gd name="connsiteY0" fmla="*/ 0 h 3563982"/>
                <a:gd name="connsiteX1" fmla="*/ 21223 w 12192000"/>
                <a:gd name="connsiteY1" fmla="*/ 27596 h 3563982"/>
                <a:gd name="connsiteX2" fmla="*/ 6096000 w 12192000"/>
                <a:gd name="connsiteY2" fmla="*/ 3055905 h 3563982"/>
                <a:gd name="connsiteX3" fmla="*/ 12170777 w 12192000"/>
                <a:gd name="connsiteY3" fmla="*/ 27596 h 3563982"/>
                <a:gd name="connsiteX4" fmla="*/ 12192000 w 12192000"/>
                <a:gd name="connsiteY4" fmla="*/ 0 h 3563982"/>
                <a:gd name="connsiteX5" fmla="*/ 12192000 w 12192000"/>
                <a:gd name="connsiteY5" fmla="*/ 3563982 h 3563982"/>
                <a:gd name="connsiteX6" fmla="*/ 0 w 12192000"/>
                <a:gd name="connsiteY6" fmla="*/ 3563982 h 3563982"/>
              </a:gdLst>
              <a:ahLst/>
              <a:cxnLst/>
              <a:rect l="l" t="t" r="r" b="b"/>
              <a:pathLst>
                <a:path w="12192000" h="3563982">
                  <a:moveTo>
                    <a:pt x="0" y="0"/>
                  </a:moveTo>
                  <a:lnTo>
                    <a:pt x="21223" y="27596"/>
                  </a:lnTo>
                  <a:cubicBezTo>
                    <a:pt x="1522464" y="1887950"/>
                    <a:pt x="3688133" y="3055905"/>
                    <a:pt x="6096000" y="3055905"/>
                  </a:cubicBezTo>
                  <a:cubicBezTo>
                    <a:pt x="8503868" y="3055905"/>
                    <a:pt x="10669536" y="1887950"/>
                    <a:pt x="12170777" y="27596"/>
                  </a:cubicBezTo>
                  <a:lnTo>
                    <a:pt x="12192000" y="0"/>
                  </a:lnTo>
                  <a:lnTo>
                    <a:pt x="12192000" y="3563982"/>
                  </a:lnTo>
                  <a:lnTo>
                    <a:pt x="0" y="3563982"/>
                  </a:lnTo>
                  <a:close/>
                </a:path>
              </a:pathLst>
            </a:custGeom>
            <a:solidFill>
              <a:schemeClr val="accent1">
                <a:lumMod val="20000"/>
                <a:lumOff val="80000"/>
                <a:alpha val="18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0" y="6188758"/>
              <a:ext cx="12192000" cy="669242"/>
            </a:xfrm>
            <a:custGeom>
              <a:avLst/>
              <a:gdLst>
                <a:gd name="connsiteX0" fmla="*/ 0 w 12192000"/>
                <a:gd name="connsiteY0" fmla="*/ 0 h 2488036"/>
                <a:gd name="connsiteX1" fmla="*/ 21223 w 12192000"/>
                <a:gd name="connsiteY1" fmla="*/ 18287 h 2488036"/>
                <a:gd name="connsiteX2" fmla="*/ 6096000 w 12192000"/>
                <a:gd name="connsiteY2" fmla="*/ 2025118 h 2488036"/>
                <a:gd name="connsiteX3" fmla="*/ 12170777 w 12192000"/>
                <a:gd name="connsiteY3" fmla="*/ 18287 h 2488036"/>
                <a:gd name="connsiteX4" fmla="*/ 12192000 w 12192000"/>
                <a:gd name="connsiteY4" fmla="*/ 0 h 2488036"/>
                <a:gd name="connsiteX5" fmla="*/ 12192000 w 12192000"/>
                <a:gd name="connsiteY5" fmla="*/ 2488036 h 2488036"/>
                <a:gd name="connsiteX6" fmla="*/ 0 w 12192000"/>
                <a:gd name="connsiteY6" fmla="*/ 2488036 h 2488036"/>
              </a:gdLst>
              <a:ahLst/>
              <a:cxnLst/>
              <a:rect l="l" t="t" r="r" b="b"/>
              <a:pathLst>
                <a:path w="12192000" h="2488036">
                  <a:moveTo>
                    <a:pt x="0" y="0"/>
                  </a:moveTo>
                  <a:lnTo>
                    <a:pt x="21223" y="18287"/>
                  </a:lnTo>
                  <a:cubicBezTo>
                    <a:pt x="1522464" y="1251126"/>
                    <a:pt x="3688133" y="2025118"/>
                    <a:pt x="6096000" y="2025118"/>
                  </a:cubicBezTo>
                  <a:cubicBezTo>
                    <a:pt x="8503868" y="2025118"/>
                    <a:pt x="10669536" y="1251126"/>
                    <a:pt x="12170777" y="18287"/>
                  </a:cubicBezTo>
                  <a:lnTo>
                    <a:pt x="12192000" y="0"/>
                  </a:lnTo>
                  <a:lnTo>
                    <a:pt x="12192000" y="2488036"/>
                  </a:lnTo>
                  <a:lnTo>
                    <a:pt x="0" y="2488036"/>
                  </a:lnTo>
                  <a:close/>
                </a:path>
              </a:pathLst>
            </a:custGeom>
            <a:gradFill>
              <a:gsLst>
                <a:gs pos="0">
                  <a:schemeClr val="accent2"/>
                </a:gs>
                <a:gs pos="100000">
                  <a:schemeClr val="accent2">
                    <a:lumMod val="75000"/>
                  </a:schemeClr>
                </a:gs>
              </a:gsLst>
              <a:lin ang="5400000" scaled="0"/>
            </a:gradFill>
            <a:ln w="3175" cap="sq">
              <a:solidFill>
                <a:schemeClr val="accent1">
                  <a:lumMod val="20000"/>
                  <a:lumOff val="80000"/>
                </a:schemeClr>
              </a:solidFill>
              <a:miter/>
            </a:ln>
            <a:effectLst>
              <a:outerShdw blurRad="368300" dist="38100" dir="16200000" rotWithShape="0">
                <a:schemeClr val="accent1">
                  <a:alpha val="26000"/>
                </a:schemeClr>
              </a:outerShdw>
            </a:effectLst>
          </p:spPr>
          <p:txBody>
            <a:bodyPr vert="horz" wrap="square" lIns="91440" tIns="45720" rIns="91440" bIns="45720" rtlCol="0" anchor="ctr"/>
            <a:lstStyle/>
            <a:p>
              <a:pPr algn="ctr"/>
              <a:endParaRPr kumimoji="1" lang="zh-CN" altLang="en-US"/>
            </a:p>
          </p:txBody>
        </p:sp>
      </p:grpSp>
      <p:sp>
        <p:nvSpPr>
          <p:cNvPr id="7" name="标题 1"/>
          <p:cNvSpPr txBox="1"/>
          <p:nvPr/>
        </p:nvSpPr>
        <p:spPr>
          <a:xfrm>
            <a:off x="1205923" y="1656158"/>
            <a:ext cx="9767454" cy="4110798"/>
          </a:xfrm>
          <a:prstGeom prst="roundRect">
            <a:avLst>
              <a:gd name="adj" fmla="val 2814"/>
            </a:avLst>
          </a:prstGeom>
          <a:solidFill>
            <a:schemeClr val="bg1"/>
          </a:solidFill>
          <a:ln w="3175" cap="sq">
            <a:gradFill>
              <a:gsLst>
                <a:gs pos="0">
                  <a:schemeClr val="accent1">
                    <a:alpha val="0"/>
                  </a:schemeClr>
                </a:gs>
                <a:gs pos="100000">
                  <a:schemeClr val="accent1">
                    <a:alpha val="45000"/>
                  </a:schemeClr>
                </a:gs>
              </a:gsLst>
              <a:lin ang="13500000" scaled="0"/>
            </a:gradFill>
            <a:miter/>
          </a:ln>
          <a:effectLst>
            <a:outerShdw blurRad="152400" dist="38100" dir="2700000" algn="tl" rotWithShape="0">
              <a:schemeClr val="accent2">
                <a:lumMod val="50000"/>
                <a:alpha val="19000"/>
              </a:schemeClr>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5164990" y="1974587"/>
            <a:ext cx="1849321" cy="425223"/>
          </a:xfrm>
          <a:prstGeom prst="roundRect">
            <a:avLst>
              <a:gd name="adj" fmla="val 50000"/>
            </a:avLst>
          </a:prstGeom>
          <a:solidFill>
            <a:schemeClr val="accent1"/>
          </a:solidFill>
          <a:ln w="12700" cap="sq">
            <a:noFill/>
            <a:miter/>
          </a:ln>
          <a:effectLst>
            <a:outerShdw blurRad="254000" dist="63500" dir="2700000" algn="tl" rotWithShape="0">
              <a:srgbClr val="000000">
                <a:alpha val="10000"/>
              </a:srgbClr>
            </a:outerShdw>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1433945" y="2817637"/>
            <a:ext cx="9310255" cy="2751885"/>
          </a:xfrm>
          <a:prstGeom prst="rect">
            <a:avLst/>
          </a:prstGeom>
          <a:noFill/>
          <a:ln>
            <a:noFill/>
          </a:ln>
        </p:spPr>
        <p:txBody>
          <a:bodyPr vert="horz" wrap="square" lIns="0" tIns="0" rIns="0" bIns="0" rtlCol="0" anchor="t"/>
          <a:lstStyle/>
          <a:p>
            <a:pPr algn="ctr"/>
            <a:r>
              <a:rPr kumimoji="1" lang="en-US" altLang="zh-CN" sz="1400">
                <a:ln w="12700">
                  <a:noFill/>
                </a:ln>
                <a:solidFill>
                  <a:schemeClr val="bg2">
                    <a:lumMod val="25000"/>
                  </a:schemeClr>
                </a:solidFill>
                <a:latin typeface="Source Han Sans"/>
                <a:ea typeface="Source Han Sans"/>
                <a:cs typeface="Source Han Sans"/>
              </a:rPr>
              <a:t>本例数据集以csv格式存储，文件名为:DPI_CPI_2022.csv我们可以通过使用python的pandas实现csv文件的读取，以下为代码：</a:t>
            </a:r>
            <a:endParaRPr kumimoji="1" lang="zh-CN" altLang="en-US"/>
          </a:p>
        </p:txBody>
      </p:sp>
      <p:sp>
        <p:nvSpPr>
          <p:cNvPr id="10" name="标题 1"/>
          <p:cNvSpPr txBox="1"/>
          <p:nvPr/>
        </p:nvSpPr>
        <p:spPr>
          <a:xfrm>
            <a:off x="5099635" y="1972633"/>
            <a:ext cx="1980030" cy="425223"/>
          </a:xfrm>
          <a:prstGeom prst="rect">
            <a:avLst/>
          </a:prstGeom>
          <a:noFill/>
          <a:ln>
            <a:noFill/>
          </a:ln>
        </p:spPr>
        <p:txBody>
          <a:bodyPr vert="horz" wrap="square" lIns="0" tIns="0" rIns="0" bIns="0" rtlCol="0" anchor="ctr"/>
          <a:lstStyle/>
          <a:p>
            <a:pPr algn="ctr"/>
            <a:r>
              <a:rPr kumimoji="1" lang="en-US" altLang="zh-CN" sz="1800">
                <a:ln w="12700">
                  <a:noFill/>
                </a:ln>
                <a:solidFill>
                  <a:schemeClr val="bg1"/>
                </a:solidFill>
                <a:latin typeface="OPPOSans H"/>
                <a:ea typeface="OPPOSans H"/>
                <a:cs typeface="OPPOSans H"/>
              </a:rPr>
              <a:t>01</a:t>
            </a:r>
            <a:endParaRPr kumimoji="1" lang="zh-CN" altLang="en-US"/>
          </a:p>
        </p:txBody>
      </p:sp>
      <p:cxnSp>
        <p:nvCxnSpPr>
          <p:cNvPr id="11" name="标题 1"/>
          <p:cNvCxnSpPr/>
          <p:nvPr/>
        </p:nvCxnSpPr>
        <p:spPr>
          <a:xfrm>
            <a:off x="5768182" y="2651903"/>
            <a:ext cx="642937" cy="0"/>
          </a:xfrm>
          <a:prstGeom prst="line">
            <a:avLst/>
          </a:prstGeom>
          <a:noFill/>
          <a:ln w="6350" cap="rnd">
            <a:solidFill>
              <a:schemeClr val="accent1"/>
            </a:solidFill>
            <a:miter/>
          </a:ln>
        </p:spPr>
      </p:cxnSp>
      <p:sp>
        <p:nvSpPr>
          <p:cNvPr id="12"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（2）数据读取与处理</a:t>
            </a:r>
            <a:endParaRPr kumimoji="1" lang="zh-CN" altLang="en-US"/>
          </a:p>
        </p:txBody>
      </p:sp>
      <p:sp>
        <p:nvSpPr>
          <p:cNvPr id="14"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6" name="文本框 15">
            <a:extLst>
              <a:ext uri="{FF2B5EF4-FFF2-40B4-BE49-F238E27FC236}">
                <a16:creationId xmlns:a16="http://schemas.microsoft.com/office/drawing/2014/main" id="{B26AE29D-4C39-2AE0-1A42-A178492F0641}"/>
              </a:ext>
            </a:extLst>
          </p:cNvPr>
          <p:cNvSpPr txBox="1"/>
          <p:nvPr/>
        </p:nvSpPr>
        <p:spPr>
          <a:xfrm>
            <a:off x="2867020" y="3429000"/>
            <a:ext cx="6477000" cy="2031325"/>
          </a:xfrm>
          <a:prstGeom prst="rect">
            <a:avLst/>
          </a:prstGeom>
          <a:solidFill>
            <a:schemeClr val="bg1">
              <a:lumMod val="75000"/>
            </a:schemeClr>
          </a:solidFill>
        </p:spPr>
        <p:txBody>
          <a:bodyPr wrap="square">
            <a:spAutoFit/>
          </a:bodyPr>
          <a:lstStyle/>
          <a:p>
            <a:r>
              <a:rPr lang="zh-CN" altLang="en-US" sz="1400" dirty="0"/>
              <a:t>import pandas as pd</a:t>
            </a:r>
          </a:p>
          <a:p>
            <a:r>
              <a:rPr lang="zh-CN" altLang="en-US" sz="1400" dirty="0"/>
              <a:t>#读取文件</a:t>
            </a:r>
          </a:p>
          <a:p>
            <a:r>
              <a:rPr lang="zh-CN" altLang="en-US" sz="1400" dirty="0"/>
              <a:t>data = pd.read_csv("DPI_CPI_2022.csv",encoding='utf-8') </a:t>
            </a:r>
          </a:p>
          <a:p>
            <a:r>
              <a:rPr lang="zh-CN" altLang="en-US" sz="1400" dirty="0"/>
              <a:t>#按“居民人均可支配收入”列按升序进行排序</a:t>
            </a:r>
          </a:p>
          <a:p>
            <a:r>
              <a:rPr lang="zh-CN" altLang="en-US" sz="1400" dirty="0"/>
              <a:t>data.sort_values("居民人均可支配收入",ascending=True,inplace = True)</a:t>
            </a:r>
          </a:p>
          <a:p>
            <a:r>
              <a:rPr lang="zh-CN" altLang="en-US" sz="1400" dirty="0"/>
              <a:t>#获取省份名、居民人均可支配收入和居民人均消费支出数据</a:t>
            </a:r>
          </a:p>
          <a:p>
            <a:r>
              <a:rPr lang="zh-CN" altLang="en-US" sz="1400" dirty="0"/>
              <a:t>provinces = data['省份'].tolist()</a:t>
            </a:r>
          </a:p>
          <a:p>
            <a:r>
              <a:rPr lang="zh-CN" altLang="en-US" sz="1400" dirty="0"/>
              <a:t>dpi_values = list(map(str,data['居民人均可支配收入'].tolist())) </a:t>
            </a:r>
          </a:p>
          <a:p>
            <a:r>
              <a:rPr lang="zh-CN" altLang="en-US" sz="1400" dirty="0"/>
              <a:t>cpi_values = list(map(int,data['居民人均消费支出'].tolist()))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01336" y="1324453"/>
            <a:ext cx="10671175" cy="916070"/>
          </a:xfrm>
          <a:prstGeom prst="rect">
            <a:avLst/>
          </a:prstGeom>
          <a:noFill/>
          <a:ln>
            <a:noFill/>
          </a:ln>
        </p:spPr>
        <p:txBody>
          <a:bodyPr vert="horz" wrap="square" lIns="0" tIns="0" rIns="0" bIns="0" rtlCol="0" anchor="t"/>
          <a:lstStyle/>
          <a:p>
            <a:pPr>
              <a:lnSpc>
                <a:spcPct val="150000"/>
              </a:lnSpc>
            </a:pPr>
            <a:r>
              <a:rPr kumimoji="1" lang="en-US" altLang="zh-CN" sz="1400" dirty="0" err="1">
                <a:ln w="12700">
                  <a:noFill/>
                </a:ln>
                <a:solidFill>
                  <a:schemeClr val="tx1">
                    <a:lumMod val="85000"/>
                    <a:lumOff val="15000"/>
                  </a:schemeClr>
                </a:solidFill>
                <a:latin typeface="Source Han Sans"/>
                <a:ea typeface="Source Han Sans"/>
                <a:cs typeface="Source Han Sans"/>
              </a:rPr>
              <a:t>我们将使用pyecharts库中的Scatter</a:t>
            </a:r>
            <a:r>
              <a:rPr kumimoji="1" lang="en-US" altLang="zh-CN" sz="1400" dirty="0">
                <a:ln w="12700">
                  <a:noFill/>
                </a:ln>
                <a:solidFill>
                  <a:schemeClr val="tx1">
                    <a:lumMod val="85000"/>
                    <a:lumOff val="15000"/>
                  </a:schemeClr>
                </a:solidFill>
                <a:latin typeface="Source Han Sans"/>
                <a:ea typeface="Source Han Sans"/>
                <a:cs typeface="Source Han Sans"/>
              </a:rPr>
              <a:t>()方法初始化一个饼图对象，并将之前读取的数据传入该函数，从而绘制出一个初始的饼图。在绘制饼图时，我们需要导入pandas和pyecharts中的Scatter模块及配置项，代码如下：</a:t>
            </a:r>
          </a:p>
          <a:p>
            <a:pPr>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nSpc>
                <a:spcPct val="150000"/>
              </a:lnSpc>
            </a:pPr>
            <a:endParaRPr kumimoji="1" lang="en-US" altLang="zh-CN" sz="1400" dirty="0">
              <a:ln w="12700">
                <a:noFill/>
              </a:ln>
              <a:solidFill>
                <a:schemeClr val="tx1">
                  <a:lumMod val="85000"/>
                  <a:lumOff val="15000"/>
                </a:schemeClr>
              </a:solidFill>
              <a:latin typeface="Source Han Sans"/>
              <a:ea typeface="Source Han Sans"/>
              <a:cs typeface="Source Han Sans"/>
            </a:endParaRPr>
          </a:p>
          <a:p>
            <a:pPr>
              <a:lnSpc>
                <a:spcPct val="150000"/>
              </a:lnSpc>
            </a:pPr>
            <a:r>
              <a:rPr kumimoji="1" lang="en-US" altLang="zh-CN" sz="1400" dirty="0">
                <a:ln w="12700">
                  <a:noFill/>
                </a:ln>
                <a:solidFill>
                  <a:schemeClr val="tx1">
                    <a:lumMod val="85000"/>
                    <a:lumOff val="15000"/>
                  </a:schemeClr>
                </a:solidFill>
                <a:latin typeface="Source Han Sans"/>
                <a:ea typeface="Source Han Sans"/>
                <a:cs typeface="Source Han Sans"/>
              </a:rPr>
              <a:t>
</a:t>
            </a:r>
            <a:endParaRPr kumimoji="1" lang="zh-CN" altLang="en-US" dirty="0"/>
          </a:p>
        </p:txBody>
      </p:sp>
      <p:sp>
        <p:nvSpPr>
          <p:cNvPr id="11"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（3）绘制散点图</a:t>
            </a:r>
            <a:endParaRPr kumimoji="1" lang="zh-CN" altLang="en-US"/>
          </a:p>
        </p:txBody>
      </p:sp>
      <p:sp>
        <p:nvSpPr>
          <p:cNvPr id="13"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文本框 14">
            <a:extLst>
              <a:ext uri="{FF2B5EF4-FFF2-40B4-BE49-F238E27FC236}">
                <a16:creationId xmlns:a16="http://schemas.microsoft.com/office/drawing/2014/main" id="{6644DE12-CA4E-9C36-9BD3-DE651D5FB382}"/>
              </a:ext>
            </a:extLst>
          </p:cNvPr>
          <p:cNvSpPr txBox="1"/>
          <p:nvPr/>
        </p:nvSpPr>
        <p:spPr>
          <a:xfrm>
            <a:off x="701337" y="2514843"/>
            <a:ext cx="6106160" cy="3539430"/>
          </a:xfrm>
          <a:prstGeom prst="rect">
            <a:avLst/>
          </a:prstGeom>
          <a:solidFill>
            <a:schemeClr val="bg1">
              <a:lumMod val="75000"/>
            </a:schemeClr>
          </a:solidFill>
        </p:spPr>
        <p:txBody>
          <a:bodyPr wrap="square">
            <a:spAutoFit/>
          </a:bodyPr>
          <a:lstStyle/>
          <a:p>
            <a:r>
              <a:rPr lang="zh-CN" altLang="en-US" sz="1400" dirty="0"/>
              <a:t>from pyecharts.charts import Scatter</a:t>
            </a:r>
          </a:p>
          <a:p>
            <a:r>
              <a:rPr lang="zh-CN" altLang="en-US" sz="1400" dirty="0"/>
              <a:t>from pyecharts import options as opts</a:t>
            </a:r>
          </a:p>
          <a:p>
            <a:r>
              <a:rPr lang="zh-CN" altLang="en-US" sz="1400" dirty="0"/>
              <a:t>#使用Scatter()初始化一个散点图对象，并设置标题、X轴和Y轴的名称等</a:t>
            </a:r>
          </a:p>
          <a:p>
            <a:r>
              <a:rPr lang="zh-CN" altLang="en-US" sz="1400" dirty="0"/>
              <a:t>scatter_chart = (</a:t>
            </a:r>
          </a:p>
          <a:p>
            <a:r>
              <a:rPr lang="zh-CN" altLang="en-US" sz="1400" dirty="0"/>
              <a:t>    Scatter()</a:t>
            </a:r>
          </a:p>
          <a:p>
            <a:r>
              <a:rPr lang="zh-CN" altLang="en-US" sz="1400" dirty="0"/>
              <a:t>    .add_xaxis(dpi_values)</a:t>
            </a:r>
          </a:p>
          <a:p>
            <a:r>
              <a:rPr lang="zh-CN" altLang="en-US" sz="1400" dirty="0"/>
              <a:t>    .add_yaxis("居民人均消费支出", cpi_values)     </a:t>
            </a:r>
          </a:p>
          <a:p>
            <a:r>
              <a:rPr lang="zh-CN" altLang="en-US" sz="1400" dirty="0"/>
              <a:t>.set_global_opts(</a:t>
            </a:r>
          </a:p>
          <a:p>
            <a:r>
              <a:rPr lang="zh-CN" altLang="en-US" sz="1400" dirty="0"/>
              <a:t>        title_opts=opts.TitleOpts(title="2022年居民人均可支配收入与居民人均消费支出散点图",pos_bottom="bottom",pos_left="center"),</a:t>
            </a:r>
          </a:p>
          <a:p>
            <a:r>
              <a:rPr lang="zh-CN" altLang="en-US" sz="1400" dirty="0"/>
              <a:t>        xaxis_opts=opts.AxisOpts(name="居民人均可支配收入"),</a:t>
            </a:r>
          </a:p>
          <a:p>
            <a:r>
              <a:rPr lang="zh-CN" altLang="en-US" sz="1400" dirty="0"/>
              <a:t>        yaxis_opts=opts.AxisOpts(name="居民人均消费支出") </a:t>
            </a:r>
          </a:p>
          <a:p>
            <a:r>
              <a:rPr lang="zh-CN" altLang="en-US" sz="1400" dirty="0"/>
              <a:t>         </a:t>
            </a:r>
          </a:p>
          <a:p>
            <a:r>
              <a:rPr lang="zh-CN" altLang="en-US" sz="1400" dirty="0"/>
              <a:t>    )</a:t>
            </a:r>
          </a:p>
          <a:p>
            <a:r>
              <a:rPr lang="zh-CN" altLang="en-US" sz="1400" dirty="0"/>
              <a:t>)</a:t>
            </a:r>
          </a:p>
          <a:p>
            <a:r>
              <a:rPr lang="zh-CN" altLang="en-US" sz="1400" dirty="0"/>
              <a:t>scatter_chart.notebook()</a:t>
            </a:r>
          </a:p>
        </p:txBody>
      </p:sp>
      <p:sp>
        <p:nvSpPr>
          <p:cNvPr id="17" name="文本框 16">
            <a:extLst>
              <a:ext uri="{FF2B5EF4-FFF2-40B4-BE49-F238E27FC236}">
                <a16:creationId xmlns:a16="http://schemas.microsoft.com/office/drawing/2014/main" id="{AAE3B408-1830-8538-15F4-553F33B29437}"/>
              </a:ext>
            </a:extLst>
          </p:cNvPr>
          <p:cNvSpPr txBox="1"/>
          <p:nvPr/>
        </p:nvSpPr>
        <p:spPr>
          <a:xfrm>
            <a:off x="8072117" y="2514843"/>
            <a:ext cx="4119880" cy="307777"/>
          </a:xfrm>
          <a:prstGeom prst="rect">
            <a:avLst/>
          </a:prstGeom>
          <a:noFill/>
        </p:spPr>
        <p:txBody>
          <a:bodyPr wrap="square">
            <a:spAutoFit/>
          </a:bodyPr>
          <a:lstStyle/>
          <a:p>
            <a:r>
              <a:rPr kumimoji="1" lang="en-US" altLang="zh-CN" sz="1400" dirty="0" err="1">
                <a:ln w="12700">
                  <a:noFill/>
                </a:ln>
                <a:solidFill>
                  <a:schemeClr val="tx1">
                    <a:lumMod val="85000"/>
                    <a:lumOff val="15000"/>
                  </a:schemeClr>
                </a:solidFill>
                <a:latin typeface="Source Han Sans"/>
                <a:ea typeface="Source Han Sans"/>
                <a:cs typeface="Source Han Sans"/>
              </a:rPr>
              <a:t>运行成功后，我们将得到如下结果</a:t>
            </a:r>
            <a:r>
              <a:rPr kumimoji="1" lang="en-US" altLang="zh-CN" sz="1400" dirty="0">
                <a:ln w="12700">
                  <a:noFill/>
                </a:ln>
                <a:solidFill>
                  <a:schemeClr val="tx1">
                    <a:lumMod val="85000"/>
                    <a:lumOff val="15000"/>
                  </a:schemeClr>
                </a:solidFill>
                <a:latin typeface="Source Han Sans"/>
                <a:ea typeface="Source Han Sans"/>
                <a:cs typeface="Source Han Sans"/>
              </a:rPr>
              <a:t>：</a:t>
            </a:r>
            <a:endParaRPr lang="zh-CN" altLang="en-US" sz="1400" dirty="0"/>
          </a:p>
        </p:txBody>
      </p:sp>
      <p:pic>
        <p:nvPicPr>
          <p:cNvPr id="19" name="图片 18">
            <a:extLst>
              <a:ext uri="{FF2B5EF4-FFF2-40B4-BE49-F238E27FC236}">
                <a16:creationId xmlns:a16="http://schemas.microsoft.com/office/drawing/2014/main" id="{1B303313-749E-4A5A-DF0C-B9B6CA3F6E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2086" y="2980514"/>
            <a:ext cx="5276850" cy="295275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1422094" y="2108654"/>
            <a:ext cx="10241" cy="1627773"/>
          </a:xfrm>
          <a:prstGeom prst="rect">
            <a:avLst/>
          </a:prstGeom>
          <a:noFill/>
          <a:ln>
            <a:noFill/>
          </a:ln>
        </p:spPr>
      </p:pic>
      <p:sp>
        <p:nvSpPr>
          <p:cNvPr id="5" name="标题 1"/>
          <p:cNvSpPr txBox="1"/>
          <p:nvPr/>
        </p:nvSpPr>
        <p:spPr>
          <a:xfrm>
            <a:off x="1291340" y="1407435"/>
            <a:ext cx="9117848" cy="432278"/>
          </a:xfrm>
          <a:prstGeom prst="roundRect">
            <a:avLst/>
          </a:prstGeom>
          <a:gradFill>
            <a:gsLst>
              <a:gs pos="0">
                <a:schemeClr val="accent1"/>
              </a:gs>
              <a:gs pos="100000">
                <a:schemeClr val="accent1">
                  <a:lumMod val="40000"/>
                  <a:lumOff val="60000"/>
                </a:schemeClr>
              </a:gs>
            </a:gsLst>
            <a:lin ang="0" scaled="0"/>
          </a:gradFill>
          <a:ln w="12700" cap="sq">
            <a:noFill/>
            <a:miter/>
          </a:ln>
          <a:effectLst>
            <a:outerShdw blurRad="190500" algn="ctr" rotWithShape="0">
              <a:schemeClr val="accent1">
                <a:alpha val="8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348490" y="2030818"/>
            <a:ext cx="154800" cy="155672"/>
          </a:xfrm>
          <a:prstGeom prst="flowChartConnector">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573860" y="1963412"/>
            <a:ext cx="8846490" cy="1718134"/>
          </a:xfrm>
          <a:prstGeom prst="rect">
            <a:avLst/>
          </a:prstGeom>
          <a:noFill/>
          <a:ln>
            <a:noFill/>
          </a:ln>
        </p:spPr>
        <p:txBody>
          <a:bodyPr vert="horz" wrap="square" lIns="91440" tIns="45720" rIns="91440" bIns="45720" rtlCol="0" anchor="t"/>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上图中，我们可以看到数值遮挡散点，这可能影响观察者的阅读体验，我们可以将数值隐藏，设置如下</a:t>
            </a:r>
            <a:r>
              <a:rPr kumimoji="1" lang="en-US" altLang="zh-CN" sz="1400" dirty="0">
                <a:ln w="12700">
                  <a:noFill/>
                </a:ln>
                <a:solidFill>
                  <a:schemeClr val="tx1">
                    <a:lumMod val="85000"/>
                    <a:lumOff val="15000"/>
                  </a:schemeClr>
                </a:solidFill>
                <a:latin typeface="Source Han Sans"/>
                <a:ea typeface="Source Han Sans"/>
                <a:cs typeface="Source Han Sans"/>
              </a:rPr>
              <a:t>：</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(5)</a:t>
            </a:r>
            <a:r>
              <a:rPr kumimoji="1" lang="en-US" altLang="zh-CN" sz="1400" dirty="0" err="1">
                <a:ln w="12700">
                  <a:noFill/>
                </a:ln>
                <a:solidFill>
                  <a:schemeClr val="tx1">
                    <a:lumMod val="85000"/>
                    <a:lumOff val="15000"/>
                  </a:schemeClr>
                </a:solidFill>
                <a:latin typeface="Source Han Sans"/>
                <a:ea typeface="Source Han Sans"/>
                <a:cs typeface="Source Han Sans"/>
              </a:rPr>
              <a:t>设置点的样式</a:t>
            </a:r>
            <a:endParaRPr kumimoji="1" lang="zh-CN" altLang="en-US" dirty="0"/>
          </a:p>
        </p:txBody>
      </p:sp>
      <p:sp>
        <p:nvSpPr>
          <p:cNvPr id="9"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(4) 隐藏点上的数字</a:t>
            </a:r>
            <a:endParaRPr kumimoji="1" lang="zh-CN" altLang="en-US"/>
          </a:p>
        </p:txBody>
      </p:sp>
      <p:sp>
        <p:nvSpPr>
          <p:cNvPr id="11"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文本框 14">
            <a:extLst>
              <a:ext uri="{FF2B5EF4-FFF2-40B4-BE49-F238E27FC236}">
                <a16:creationId xmlns:a16="http://schemas.microsoft.com/office/drawing/2014/main" id="{1D0DCFE7-AAB1-1B1F-467F-95D94F2BB14B}"/>
              </a:ext>
            </a:extLst>
          </p:cNvPr>
          <p:cNvSpPr txBox="1"/>
          <p:nvPr/>
        </p:nvSpPr>
        <p:spPr>
          <a:xfrm>
            <a:off x="1655140" y="2424954"/>
            <a:ext cx="6106160" cy="307777"/>
          </a:xfrm>
          <a:prstGeom prst="rect">
            <a:avLst/>
          </a:prstGeom>
          <a:solidFill>
            <a:schemeClr val="bg1">
              <a:lumMod val="75000"/>
            </a:schemeClr>
          </a:solidFill>
        </p:spPr>
        <p:txBody>
          <a:bodyPr wrap="square">
            <a:spAutoFit/>
          </a:bodyPr>
          <a:lstStyle/>
          <a:p>
            <a:r>
              <a:rPr lang="zh-CN" altLang="en-US" sz="1400" dirty="0"/>
              <a:t>scatter_chart.set_series_opts(label_opts=opts.LabelOpts(is_show=False))</a:t>
            </a:r>
          </a:p>
        </p:txBody>
      </p:sp>
      <p:sp>
        <p:nvSpPr>
          <p:cNvPr id="17" name="文本框 16">
            <a:extLst>
              <a:ext uri="{FF2B5EF4-FFF2-40B4-BE49-F238E27FC236}">
                <a16:creationId xmlns:a16="http://schemas.microsoft.com/office/drawing/2014/main" id="{FA37821C-1895-4D3A-20B3-428FEC47B81E}"/>
              </a:ext>
            </a:extLst>
          </p:cNvPr>
          <p:cNvSpPr txBox="1"/>
          <p:nvPr/>
        </p:nvSpPr>
        <p:spPr>
          <a:xfrm>
            <a:off x="1655140" y="3184638"/>
            <a:ext cx="6106160" cy="3323987"/>
          </a:xfrm>
          <a:prstGeom prst="rect">
            <a:avLst/>
          </a:prstGeom>
          <a:solidFill>
            <a:schemeClr val="bg1">
              <a:lumMod val="75000"/>
            </a:schemeClr>
          </a:solidFill>
        </p:spPr>
        <p:txBody>
          <a:bodyPr wrap="square">
            <a:spAutoFit/>
          </a:bodyPr>
          <a:lstStyle/>
          <a:p>
            <a:r>
              <a:rPr lang="zh-CN" altLang="en-US" sz="1400" dirty="0"/>
              <a:t>scatter_chart = (</a:t>
            </a:r>
          </a:p>
          <a:p>
            <a:r>
              <a:rPr lang="zh-CN" altLang="en-US" sz="1400" dirty="0"/>
              <a:t>    Scatter()</a:t>
            </a:r>
          </a:p>
          <a:p>
            <a:r>
              <a:rPr lang="zh-CN" altLang="en-US" sz="1400" dirty="0"/>
              <a:t>    .add_xaxis(dpi_values)</a:t>
            </a:r>
          </a:p>
          <a:p>
            <a:r>
              <a:rPr lang="zh-CN" altLang="en-US" sz="1400" dirty="0"/>
              <a:t>    .add_yaxis("居民人均消费支出", cpi_values,</a:t>
            </a:r>
          </a:p>
          <a:p>
            <a:r>
              <a:rPr lang="zh-CN" altLang="en-US" sz="1400" dirty="0"/>
              <a:t>		symbol_size=8,  # 设置点的大小</a:t>
            </a:r>
          </a:p>
          <a:p>
            <a:r>
              <a:rPr lang="zh-CN" altLang="en-US" sz="1400" dirty="0"/>
              <a:t>        symbol='triangle',  # 设置点的形状为三角形</a:t>
            </a:r>
          </a:p>
          <a:p>
            <a:r>
              <a:rPr lang="zh-CN" altLang="en-US" sz="1400" dirty="0"/>
              <a:t>        color='red'  # 设置点的颜色为红色)     </a:t>
            </a:r>
          </a:p>
          <a:p>
            <a:r>
              <a:rPr lang="zh-CN" altLang="en-US" sz="1400" dirty="0"/>
              <a:t>.set_global_opts(</a:t>
            </a:r>
          </a:p>
          <a:p>
            <a:r>
              <a:rPr lang="zh-CN" altLang="en-US" sz="1400" dirty="0"/>
              <a:t>        title_opts=opts.TitleOpts(title="2022年居民人均可支配收入与居民人均消费支出散点图",pos_bottom="bottom",pos_left="center"),</a:t>
            </a:r>
          </a:p>
          <a:p>
            <a:r>
              <a:rPr lang="zh-CN" altLang="en-US" sz="1400" dirty="0"/>
              <a:t>        xaxis_opts=opts.AxisOpts(name="居民人均可支配收入"),</a:t>
            </a:r>
          </a:p>
          <a:p>
            <a:r>
              <a:rPr lang="zh-CN" altLang="en-US" sz="1400" dirty="0"/>
              <a:t>        yaxis_opts=opts.AxisOpts(name="居民人均消费支出") </a:t>
            </a:r>
          </a:p>
          <a:p>
            <a:r>
              <a:rPr lang="zh-CN" altLang="en-US" sz="1400" dirty="0"/>
              <a:t>         </a:t>
            </a:r>
          </a:p>
          <a:p>
            <a:r>
              <a:rPr lang="zh-CN" altLang="en-US" sz="1400" dirty="0"/>
              <a:t>    )</a:t>
            </a:r>
          </a:p>
          <a:p>
            <a:r>
              <a:rPr lang="zh-CN" altLang="en-US" sz="1400" dirty="0"/>
              <a:t>)</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操作步骤</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04</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567714" y="1982359"/>
            <a:ext cx="1161725" cy="4172385"/>
          </a:xfrm>
          <a:custGeom>
            <a:avLst/>
            <a:gdLst>
              <a:gd name="connsiteX0" fmla="*/ 580863 w 1161725"/>
              <a:gd name="connsiteY0" fmla="*/ 0 h 4172385"/>
              <a:gd name="connsiteX1" fmla="*/ 688150 w 1161725"/>
              <a:gd name="connsiteY1" fmla="*/ 44440 h 4172385"/>
              <a:gd name="connsiteX2" fmla="*/ 1117285 w 1161725"/>
              <a:gd name="connsiteY2" fmla="*/ 473575 h 4172385"/>
              <a:gd name="connsiteX3" fmla="*/ 1117285 w 1161725"/>
              <a:gd name="connsiteY3" fmla="*/ 688150 h 4172385"/>
              <a:gd name="connsiteX4" fmla="*/ 688150 w 1161725"/>
              <a:gd name="connsiteY4" fmla="*/ 1117285 h 4172385"/>
              <a:gd name="connsiteX5" fmla="*/ 642620 w 1161725"/>
              <a:gd name="connsiteY5" fmla="*/ 1147519 h 4172385"/>
              <a:gd name="connsiteX6" fmla="*/ 642619 w 1161725"/>
              <a:gd name="connsiteY6" fmla="*/ 4110628 h 4172385"/>
              <a:gd name="connsiteX7" fmla="*/ 580862 w 1161725"/>
              <a:gd name="connsiteY7" fmla="*/ 4172385 h 4172385"/>
              <a:gd name="connsiteX8" fmla="*/ 580863 w 1161725"/>
              <a:gd name="connsiteY8" fmla="*/ 4172384 h 4172385"/>
              <a:gd name="connsiteX9" fmla="*/ 519106 w 1161725"/>
              <a:gd name="connsiteY9" fmla="*/ 4110627 h 4172385"/>
              <a:gd name="connsiteX10" fmla="*/ 519106 w 1161725"/>
              <a:gd name="connsiteY10" fmla="*/ 1147520 h 4172385"/>
              <a:gd name="connsiteX11" fmla="*/ 473575 w 1161725"/>
              <a:gd name="connsiteY11" fmla="*/ 1117285 h 4172385"/>
              <a:gd name="connsiteX12" fmla="*/ 44440 w 1161725"/>
              <a:gd name="connsiteY12" fmla="*/ 688150 h 4172385"/>
              <a:gd name="connsiteX13" fmla="*/ 44440 w 1161725"/>
              <a:gd name="connsiteY13" fmla="*/ 473575 h 4172385"/>
              <a:gd name="connsiteX14" fmla="*/ 473575 w 1161725"/>
              <a:gd name="connsiteY14" fmla="*/ 44440 h 4172385"/>
              <a:gd name="connsiteX15" fmla="*/ 580863 w 1161725"/>
              <a:gd name="connsiteY15" fmla="*/ 0 h 4172385"/>
            </a:gdLst>
            <a:ahLst/>
            <a:cxnLst/>
            <a:rect l="l" t="t" r="r" b="b"/>
            <a:pathLst>
              <a:path w="1161725" h="4172385">
                <a:moveTo>
                  <a:pt x="580863" y="0"/>
                </a:moveTo>
                <a:cubicBezTo>
                  <a:pt x="619693" y="0"/>
                  <a:pt x="658523" y="14813"/>
                  <a:pt x="688150" y="44440"/>
                </a:cubicBezTo>
                <a:lnTo>
                  <a:pt x="1117285" y="473575"/>
                </a:lnTo>
                <a:cubicBezTo>
                  <a:pt x="1176539" y="532829"/>
                  <a:pt x="1176539" y="628896"/>
                  <a:pt x="1117285" y="688150"/>
                </a:cubicBezTo>
                <a:lnTo>
                  <a:pt x="688150" y="1117285"/>
                </a:lnTo>
                <a:lnTo>
                  <a:pt x="642620" y="1147519"/>
                </a:lnTo>
                <a:lnTo>
                  <a:pt x="642619" y="4110628"/>
                </a:lnTo>
                <a:cubicBezTo>
                  <a:pt x="642619" y="4144735"/>
                  <a:pt x="614969" y="4172385"/>
                  <a:pt x="580862" y="4172385"/>
                </a:cubicBezTo>
                <a:lnTo>
                  <a:pt x="580863" y="4172384"/>
                </a:lnTo>
                <a:cubicBezTo>
                  <a:pt x="546756" y="4172384"/>
                  <a:pt x="519106" y="4144734"/>
                  <a:pt x="519106" y="4110627"/>
                </a:cubicBezTo>
                <a:lnTo>
                  <a:pt x="519106" y="1147520"/>
                </a:lnTo>
                <a:lnTo>
                  <a:pt x="473575" y="1117285"/>
                </a:lnTo>
                <a:lnTo>
                  <a:pt x="44440" y="688150"/>
                </a:lnTo>
                <a:cubicBezTo>
                  <a:pt x="-14814" y="628896"/>
                  <a:pt x="-14814" y="532829"/>
                  <a:pt x="44440" y="473575"/>
                </a:cubicBezTo>
                <a:lnTo>
                  <a:pt x="473575" y="44440"/>
                </a:lnTo>
                <a:cubicBezTo>
                  <a:pt x="503202" y="14813"/>
                  <a:pt x="542033" y="0"/>
                  <a:pt x="580863" y="0"/>
                </a:cubicBezTo>
                <a:close/>
              </a:path>
            </a:pathLst>
          </a:cu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3963695" y="2551611"/>
            <a:ext cx="5647889" cy="2868528"/>
          </a:xfrm>
          <a:prstGeom prst="rect">
            <a:avLst/>
          </a:prstGeom>
          <a:noFill/>
          <a:ln>
            <a:noFill/>
          </a:ln>
        </p:spPr>
        <p:txBody>
          <a:bodyPr vert="horz" wrap="square" lIns="0" tIns="0" rIns="0" bIns="0" rtlCol="0" anchor="t"/>
          <a:lstStyle/>
          <a:p>
            <a:pPr algn="l">
              <a:lnSpc>
                <a:spcPct val="200000"/>
              </a:lnSpc>
            </a:pPr>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本项目的所有代码均在jupyter</a:t>
            </a:r>
            <a:r>
              <a:rPr kumimoji="1" lang="en-US" altLang="zh-CN" sz="1400" dirty="0">
                <a:ln w="12700">
                  <a:noFill/>
                </a:ln>
                <a:solidFill>
                  <a:schemeClr val="tx1"/>
                </a:solidFill>
                <a:latin typeface="Source Han Sans"/>
                <a:ea typeface="Source Han Sans"/>
                <a:cs typeface="Source Han Sans"/>
              </a:rPr>
              <a:t> </a:t>
            </a:r>
            <a:r>
              <a:rPr kumimoji="1" lang="en-US" altLang="zh-CN" sz="1400" dirty="0" err="1">
                <a:ln w="12700">
                  <a:noFill/>
                </a:ln>
                <a:solidFill>
                  <a:schemeClr val="tx1"/>
                </a:solidFill>
                <a:latin typeface="Source Han Sans"/>
                <a:ea typeface="Source Han Sans"/>
                <a:cs typeface="Source Han Sans"/>
              </a:rPr>
              <a:t>notebook中编写，读者需在操作前确保实验机器已正确安装好jupyter</a:t>
            </a:r>
            <a:r>
              <a:rPr kumimoji="1" lang="en-US" altLang="zh-CN" sz="1400" dirty="0">
                <a:ln w="12700">
                  <a:noFill/>
                </a:ln>
                <a:solidFill>
                  <a:schemeClr val="tx1"/>
                </a:solidFill>
                <a:latin typeface="Source Han Sans"/>
                <a:ea typeface="Source Han Sans"/>
                <a:cs typeface="Source Han Sans"/>
              </a:rPr>
              <a:t> notebook。
​        本实验使用“商家A和商家B的各类商品的销售数据”，分析数据，并对数据进行必要的数据处理和清理，选择合适的可视化图表进行展示，以探索数据背后蕴含的信息，帮助人们获取数据价值，从中体会数据可视化的作用与意义。</a:t>
            </a:r>
            <a:endParaRPr kumimoji="1" lang="zh-CN" altLang="en-US" dirty="0"/>
          </a:p>
        </p:txBody>
      </p:sp>
      <p:sp>
        <p:nvSpPr>
          <p:cNvPr id="6" name="标题 1"/>
          <p:cNvSpPr txBox="1"/>
          <p:nvPr/>
        </p:nvSpPr>
        <p:spPr>
          <a:xfrm>
            <a:off x="3963698" y="1893391"/>
            <a:ext cx="5647889" cy="551544"/>
          </a:xfrm>
          <a:prstGeom prst="rect">
            <a:avLst/>
          </a:prstGeom>
          <a:noFill/>
          <a:ln>
            <a:noFill/>
          </a:ln>
        </p:spPr>
        <p:txBody>
          <a:bodyPr vert="horz" wrap="square" lIns="0" tIns="0" rIns="0" bIns="0" rtlCol="0" anchor="b"/>
          <a:lstStyle/>
          <a:p>
            <a:pPr algn="l"/>
            <a:r>
              <a:rPr kumimoji="1" lang="en-US" altLang="zh-CN" sz="1800">
                <a:ln w="12700">
                  <a:noFill/>
                </a:ln>
                <a:solidFill>
                  <a:schemeClr val="tx1"/>
                </a:solidFill>
                <a:latin typeface="Source Han Sans"/>
                <a:ea typeface="Source Han Sans"/>
                <a:cs typeface="Source Han Sans"/>
              </a:rPr>
              <a:t>01</a:t>
            </a:r>
            <a:endParaRPr kumimoji="1" lang="zh-CN" altLang="en-US"/>
          </a:p>
        </p:txBody>
      </p:sp>
      <p:sp>
        <p:nvSpPr>
          <p:cNvPr id="7" name="标题 1"/>
          <p:cNvSpPr txBox="1"/>
          <p:nvPr/>
        </p:nvSpPr>
        <p:spPr>
          <a:xfrm rot="2700000">
            <a:off x="3595446" y="2460044"/>
            <a:ext cx="206354" cy="206354"/>
          </a:xfrm>
          <a:prstGeom prst="round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3003025" y="2431262"/>
            <a:ext cx="291103" cy="263918"/>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1860"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实验背景</a:t>
            </a:r>
            <a:endParaRPr kumimoji="1" lang="zh-CN" altLang="en-US"/>
          </a:p>
        </p:txBody>
      </p:sp>
      <p:sp>
        <p:nvSpPr>
          <p:cNvPr id="11"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l="5521" r="5521"/>
          <a:stretch>
            <a:fillRect/>
          </a:stretch>
        </p:blipFill>
        <p:spPr>
          <a:xfrm>
            <a:off x="673101" y="1623251"/>
            <a:ext cx="4765674" cy="4017898"/>
          </a:xfrm>
          <a:prstGeom prst="rect">
            <a:avLst/>
          </a:prstGeom>
          <a:noFill/>
          <a:ln>
            <a:noFill/>
          </a:ln>
        </p:spPr>
      </p:pic>
      <p:sp>
        <p:nvSpPr>
          <p:cNvPr id="5" name="标题 1"/>
          <p:cNvSpPr txBox="1"/>
          <p:nvPr/>
        </p:nvSpPr>
        <p:spPr>
          <a:xfrm rot="16200000">
            <a:off x="3590864" y="3224908"/>
            <a:ext cx="4309320" cy="895866"/>
          </a:xfrm>
          <a:prstGeom prst="rect">
            <a:avLst/>
          </a:prstGeom>
          <a:solidFill>
            <a:schemeClr val="accent1"/>
          </a:solidFill>
          <a:ln w="12700" cap="sq">
            <a:noFill/>
            <a:miter/>
          </a:ln>
          <a:effectLst>
            <a:outerShdw blurRad="508000" dist="254000" dir="5400000" algn="t" rotWithShape="0">
              <a:srgbClr val="000000">
                <a:alpha val="30000"/>
              </a:srgbClr>
            </a:outerShdw>
          </a:effectLst>
        </p:spPr>
        <p:txBody>
          <a:bodyPr vert="horz" wrap="square" lIns="288000" tIns="45720" rIns="91440" bIns="288000" rtlCol="0" anchor="b"/>
          <a:lstStyle/>
          <a:p>
            <a:pPr algn="l"/>
            <a:endParaRPr kumimoji="1" lang="zh-CN" altLang="en-US"/>
          </a:p>
        </p:txBody>
      </p:sp>
      <p:sp>
        <p:nvSpPr>
          <p:cNvPr id="6" name="标题 1"/>
          <p:cNvSpPr txBox="1"/>
          <p:nvPr/>
        </p:nvSpPr>
        <p:spPr>
          <a:xfrm>
            <a:off x="5546728" y="3467967"/>
            <a:ext cx="394049" cy="409747"/>
          </a:xfrm>
          <a:custGeom>
            <a:avLst/>
            <a:gdLst>
              <a:gd name="connsiteX0" fmla="*/ 198153 w 692417"/>
              <a:gd name="connsiteY0" fmla="*/ 663680 h 720001"/>
              <a:gd name="connsiteX1" fmla="*/ 239787 w 692417"/>
              <a:gd name="connsiteY1" fmla="*/ 663680 h 720001"/>
              <a:gd name="connsiteX2" fmla="*/ 295235 w 692417"/>
              <a:gd name="connsiteY2" fmla="*/ 663680 h 720001"/>
              <a:gd name="connsiteX3" fmla="*/ 397182 w 692417"/>
              <a:gd name="connsiteY3" fmla="*/ 663680 h 720001"/>
              <a:gd name="connsiteX4" fmla="*/ 452630 w 692417"/>
              <a:gd name="connsiteY4" fmla="*/ 663680 h 720001"/>
              <a:gd name="connsiteX5" fmla="*/ 494264 w 692417"/>
              <a:gd name="connsiteY5" fmla="*/ 663680 h 720001"/>
              <a:gd name="connsiteX6" fmla="*/ 522425 w 692417"/>
              <a:gd name="connsiteY6" fmla="*/ 691841 h 720001"/>
              <a:gd name="connsiteX7" fmla="*/ 494264 w 692417"/>
              <a:gd name="connsiteY7" fmla="*/ 720001 h 720001"/>
              <a:gd name="connsiteX8" fmla="*/ 452630 w 692417"/>
              <a:gd name="connsiteY8" fmla="*/ 720001 h 720001"/>
              <a:gd name="connsiteX9" fmla="*/ 397182 w 692417"/>
              <a:gd name="connsiteY9" fmla="*/ 720001 h 720001"/>
              <a:gd name="connsiteX10" fmla="*/ 295235 w 692417"/>
              <a:gd name="connsiteY10" fmla="*/ 720001 h 720001"/>
              <a:gd name="connsiteX11" fmla="*/ 239787 w 692417"/>
              <a:gd name="connsiteY11" fmla="*/ 720001 h 720001"/>
              <a:gd name="connsiteX12" fmla="*/ 198153 w 692417"/>
              <a:gd name="connsiteY12" fmla="*/ 720001 h 720001"/>
              <a:gd name="connsiteX13" fmla="*/ 169992 w 692417"/>
              <a:gd name="connsiteY13" fmla="*/ 691841 h 720001"/>
              <a:gd name="connsiteX14" fmla="*/ 198153 w 692417"/>
              <a:gd name="connsiteY14" fmla="*/ 663680 h 720001"/>
              <a:gd name="connsiteX15" fmla="*/ 154400 w 692417"/>
              <a:gd name="connsiteY15" fmla="*/ 572143 h 720001"/>
              <a:gd name="connsiteX16" fmla="*/ 154241 w 692417"/>
              <a:gd name="connsiteY16" fmla="*/ 572597 h 720001"/>
              <a:gd name="connsiteX17" fmla="*/ 160423 w 692417"/>
              <a:gd name="connsiteY17" fmla="*/ 572597 h 720001"/>
              <a:gd name="connsiteX18" fmla="*/ 346215 w 692417"/>
              <a:gd name="connsiteY18" fmla="*/ 0 h 720001"/>
              <a:gd name="connsiteX19" fmla="*/ 456041 w 692417"/>
              <a:gd name="connsiteY19" fmla="*/ 22341 h 720001"/>
              <a:gd name="connsiteX20" fmla="*/ 545873 w 692417"/>
              <a:gd name="connsiteY20" fmla="*/ 82980 h 720001"/>
              <a:gd name="connsiteX21" fmla="*/ 606513 w 692417"/>
              <a:gd name="connsiteY21" fmla="*/ 172812 h 720001"/>
              <a:gd name="connsiteX22" fmla="*/ 628853 w 692417"/>
              <a:gd name="connsiteY22" fmla="*/ 282638 h 720001"/>
              <a:gd name="connsiteX23" fmla="*/ 628853 w 692417"/>
              <a:gd name="connsiteY23" fmla="*/ 493091 h 720001"/>
              <a:gd name="connsiteX24" fmla="*/ 687990 w 692417"/>
              <a:gd name="connsiteY24" fmla="*/ 585551 h 720001"/>
              <a:gd name="connsiteX25" fmla="*/ 688929 w 692417"/>
              <a:gd name="connsiteY25" fmla="*/ 614275 h 720001"/>
              <a:gd name="connsiteX26" fmla="*/ 664336 w 692417"/>
              <a:gd name="connsiteY26" fmla="*/ 628918 h 720001"/>
              <a:gd name="connsiteX27" fmla="*/ 28189 w 692417"/>
              <a:gd name="connsiteY27" fmla="*/ 628918 h 720001"/>
              <a:gd name="connsiteX28" fmla="*/ 3596 w 692417"/>
              <a:gd name="connsiteY28" fmla="*/ 614462 h 720001"/>
              <a:gd name="connsiteX29" fmla="*/ 4159 w 692417"/>
              <a:gd name="connsiteY29" fmla="*/ 585927 h 720001"/>
              <a:gd name="connsiteX30" fmla="*/ 63578 w 692417"/>
              <a:gd name="connsiteY30" fmla="*/ 489336 h 720001"/>
              <a:gd name="connsiteX31" fmla="*/ 63578 w 692417"/>
              <a:gd name="connsiteY31" fmla="*/ 282638 h 720001"/>
              <a:gd name="connsiteX32" fmla="*/ 85919 w 692417"/>
              <a:gd name="connsiteY32" fmla="*/ 172812 h 720001"/>
              <a:gd name="connsiteX33" fmla="*/ 146558 w 692417"/>
              <a:gd name="connsiteY33" fmla="*/ 82980 h 720001"/>
              <a:gd name="connsiteX34" fmla="*/ 236389 w 692417"/>
              <a:gd name="connsiteY34" fmla="*/ 22341 h 720001"/>
              <a:gd name="connsiteX35" fmla="*/ 346215 w 692417"/>
              <a:gd name="connsiteY35" fmla="*/ 0 h 720001"/>
            </a:gdLst>
            <a:ahLst/>
            <a:cxnLst/>
            <a:rect l="l" t="t" r="r" b="b"/>
            <a:pathLst>
              <a:path w="692417" h="720001">
                <a:moveTo>
                  <a:pt x="198153" y="663680"/>
                </a:moveTo>
                <a:lnTo>
                  <a:pt x="239787" y="663680"/>
                </a:lnTo>
                <a:lnTo>
                  <a:pt x="295235" y="663680"/>
                </a:lnTo>
                <a:lnTo>
                  <a:pt x="397182" y="663680"/>
                </a:lnTo>
                <a:lnTo>
                  <a:pt x="452630" y="663680"/>
                </a:lnTo>
                <a:lnTo>
                  <a:pt x="494264" y="663680"/>
                </a:lnTo>
                <a:cubicBezTo>
                  <a:pt x="509847" y="663680"/>
                  <a:pt x="522425" y="676259"/>
                  <a:pt x="522425" y="691841"/>
                </a:cubicBezTo>
                <a:cubicBezTo>
                  <a:pt x="522425" y="707423"/>
                  <a:pt x="509753" y="720001"/>
                  <a:pt x="494264" y="720001"/>
                </a:cubicBezTo>
                <a:lnTo>
                  <a:pt x="452630" y="720001"/>
                </a:lnTo>
                <a:lnTo>
                  <a:pt x="397182" y="720001"/>
                </a:lnTo>
                <a:lnTo>
                  <a:pt x="295235" y="720001"/>
                </a:lnTo>
                <a:lnTo>
                  <a:pt x="239787" y="720001"/>
                </a:lnTo>
                <a:lnTo>
                  <a:pt x="198153" y="720001"/>
                </a:lnTo>
                <a:cubicBezTo>
                  <a:pt x="182571" y="720001"/>
                  <a:pt x="169992" y="707423"/>
                  <a:pt x="169992" y="691841"/>
                </a:cubicBezTo>
                <a:cubicBezTo>
                  <a:pt x="169992" y="676259"/>
                  <a:pt x="182571" y="663680"/>
                  <a:pt x="198153" y="663680"/>
                </a:cubicBezTo>
                <a:close/>
                <a:moveTo>
                  <a:pt x="154400" y="572143"/>
                </a:moveTo>
                <a:lnTo>
                  <a:pt x="154241" y="572597"/>
                </a:lnTo>
                <a:lnTo>
                  <a:pt x="160423" y="572597"/>
                </a:lnTo>
                <a:close/>
                <a:moveTo>
                  <a:pt x="346215" y="0"/>
                </a:moveTo>
                <a:cubicBezTo>
                  <a:pt x="384232" y="0"/>
                  <a:pt x="421122" y="7510"/>
                  <a:pt x="456041" y="22341"/>
                </a:cubicBezTo>
                <a:cubicBezTo>
                  <a:pt x="489646" y="36609"/>
                  <a:pt x="519872" y="57072"/>
                  <a:pt x="545873" y="82980"/>
                </a:cubicBezTo>
                <a:cubicBezTo>
                  <a:pt x="571875" y="108981"/>
                  <a:pt x="592245" y="139207"/>
                  <a:pt x="606513" y="172812"/>
                </a:cubicBezTo>
                <a:cubicBezTo>
                  <a:pt x="621344" y="207637"/>
                  <a:pt x="628853" y="244621"/>
                  <a:pt x="628853" y="282638"/>
                </a:cubicBezTo>
                <a:lnTo>
                  <a:pt x="628853" y="493091"/>
                </a:lnTo>
                <a:lnTo>
                  <a:pt x="687990" y="585551"/>
                </a:lnTo>
                <a:cubicBezTo>
                  <a:pt x="693528" y="594187"/>
                  <a:pt x="693904" y="605263"/>
                  <a:pt x="688929" y="614275"/>
                </a:cubicBezTo>
                <a:cubicBezTo>
                  <a:pt x="684048" y="623286"/>
                  <a:pt x="674567" y="628918"/>
                  <a:pt x="664336" y="628918"/>
                </a:cubicBezTo>
                <a:lnTo>
                  <a:pt x="28189" y="628918"/>
                </a:lnTo>
                <a:cubicBezTo>
                  <a:pt x="17958" y="628918"/>
                  <a:pt x="8571" y="623380"/>
                  <a:pt x="3596" y="614462"/>
                </a:cubicBezTo>
                <a:cubicBezTo>
                  <a:pt x="-1380" y="605545"/>
                  <a:pt x="-1192" y="594656"/>
                  <a:pt x="4159" y="585927"/>
                </a:cubicBezTo>
                <a:lnTo>
                  <a:pt x="63578" y="489336"/>
                </a:lnTo>
                <a:lnTo>
                  <a:pt x="63578" y="282638"/>
                </a:lnTo>
                <a:cubicBezTo>
                  <a:pt x="63578" y="244621"/>
                  <a:pt x="71087" y="207731"/>
                  <a:pt x="85919" y="172812"/>
                </a:cubicBezTo>
                <a:cubicBezTo>
                  <a:pt x="100186" y="139207"/>
                  <a:pt x="120650" y="108981"/>
                  <a:pt x="146558" y="82980"/>
                </a:cubicBezTo>
                <a:cubicBezTo>
                  <a:pt x="172465" y="56978"/>
                  <a:pt x="202785" y="36609"/>
                  <a:pt x="236389" y="22341"/>
                </a:cubicBezTo>
                <a:cubicBezTo>
                  <a:pt x="271214" y="7510"/>
                  <a:pt x="308199" y="0"/>
                  <a:pt x="346215" y="0"/>
                </a:cubicBezTo>
                <a:close/>
              </a:path>
            </a:pathLst>
          </a:custGeom>
          <a:solidFill>
            <a:srgbClr val="FFFFFF">
              <a:alpha val="100000"/>
            </a:srgbClr>
          </a:solidFill>
          <a:ln w="12700" cap="sq">
            <a:noFill/>
            <a:miter/>
          </a:ln>
        </p:spPr>
        <p:txBody>
          <a:bodyPr vert="horz" wrap="square" lIns="38100" tIns="38100" rIns="38100" bIns="38100" rtlCol="0" anchor="ctr"/>
          <a:lstStyle/>
          <a:p>
            <a:pPr algn="l"/>
            <a:endParaRPr kumimoji="1" lang="zh-CN" altLang="en-US"/>
          </a:p>
        </p:txBody>
      </p:sp>
      <p:sp>
        <p:nvSpPr>
          <p:cNvPr id="7" name="标题 1"/>
          <p:cNvSpPr txBox="1"/>
          <p:nvPr/>
        </p:nvSpPr>
        <p:spPr>
          <a:xfrm>
            <a:off x="6572248" y="2343352"/>
            <a:ext cx="4946650" cy="906469"/>
          </a:xfrm>
          <a:prstGeom prst="rect">
            <a:avLst/>
          </a:prstGeom>
          <a:noFill/>
          <a:ln>
            <a:noFill/>
          </a:ln>
        </p:spPr>
        <p:txBody>
          <a:bodyPr vert="horz" wrap="square" lIns="0" tIns="0" rIns="0" bIns="0" rtlCol="0" anchor="b"/>
          <a:lstStyle/>
          <a:p>
            <a:pPr algn="l"/>
            <a:r>
              <a:rPr kumimoji="1" lang="en-US" altLang="zh-CN" sz="2200">
                <a:ln w="12700">
                  <a:noFill/>
                </a:ln>
                <a:solidFill>
                  <a:schemeClr val="tx1"/>
                </a:solidFill>
                <a:latin typeface="OPPOSans H"/>
                <a:ea typeface="OPPOSans H"/>
                <a:cs typeface="OPPOSans H"/>
              </a:rPr>
              <a:t>01</a:t>
            </a:r>
            <a:endParaRPr kumimoji="1" lang="zh-CN" altLang="en-US"/>
          </a:p>
        </p:txBody>
      </p:sp>
      <p:sp>
        <p:nvSpPr>
          <p:cNvPr id="8" name="标题 1"/>
          <p:cNvSpPr txBox="1"/>
          <p:nvPr/>
        </p:nvSpPr>
        <p:spPr>
          <a:xfrm>
            <a:off x="6572250" y="3382350"/>
            <a:ext cx="4946650" cy="1538698"/>
          </a:xfrm>
          <a:prstGeom prst="rect">
            <a:avLst/>
          </a:prstGeom>
          <a:noFill/>
          <a:ln>
            <a:noFill/>
          </a:ln>
        </p:spPr>
        <p:txBody>
          <a:bodyPr vert="horz" wrap="square" lIns="0" tIns="0" rIns="0" bIns="0" rtlCol="0" anchor="t"/>
          <a:lstStyle/>
          <a:p>
            <a:pPr algn="l"/>
            <a:endParaRPr kumimoji="1" lang="zh-CN" altLang="en-US"/>
          </a:p>
        </p:txBody>
      </p:sp>
      <p:sp>
        <p:nvSpPr>
          <p:cNvPr id="9"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1、导入项目所需的包</a:t>
            </a:r>
            <a:endParaRPr kumimoji="1" lang="zh-CN" altLang="en-US"/>
          </a:p>
        </p:txBody>
      </p:sp>
      <p:sp>
        <p:nvSpPr>
          <p:cNvPr id="11"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文本框 12">
            <a:extLst>
              <a:ext uri="{FF2B5EF4-FFF2-40B4-BE49-F238E27FC236}">
                <a16:creationId xmlns:a16="http://schemas.microsoft.com/office/drawing/2014/main" id="{7B9C9092-C8B6-AF26-FBBD-C6AA9F3C5EE4}"/>
              </a:ext>
            </a:extLst>
          </p:cNvPr>
          <p:cNvSpPr txBox="1"/>
          <p:nvPr/>
        </p:nvSpPr>
        <p:spPr>
          <a:xfrm>
            <a:off x="6301410" y="2472932"/>
            <a:ext cx="5704681" cy="2462213"/>
          </a:xfrm>
          <a:prstGeom prst="rect">
            <a:avLst/>
          </a:prstGeom>
          <a:solidFill>
            <a:schemeClr val="bg1">
              <a:lumMod val="75000"/>
            </a:schemeClr>
          </a:solidFill>
        </p:spPr>
        <p:txBody>
          <a:bodyPr wrap="square">
            <a:spAutoFit/>
          </a:bodyPr>
          <a:lstStyle/>
          <a:p>
            <a:r>
              <a:rPr lang="zh-CN" altLang="en-US" sz="1400" dirty="0"/>
              <a:t>#导入整个实验所需的包</a:t>
            </a:r>
          </a:p>
          <a:p>
            <a:r>
              <a:rPr lang="zh-CN" altLang="en-US" sz="1400" dirty="0"/>
              <a:t>import pandas as pd</a:t>
            </a:r>
          </a:p>
          <a:p>
            <a:r>
              <a:rPr lang="zh-CN" altLang="en-US" sz="1400" dirty="0"/>
              <a:t>import numpy as np</a:t>
            </a:r>
          </a:p>
          <a:p>
            <a:r>
              <a:rPr lang="zh-CN" altLang="en-US" sz="1400" dirty="0"/>
              <a:t>from pyecharts import options as opts</a:t>
            </a:r>
          </a:p>
          <a:p>
            <a:r>
              <a:rPr lang="zh-CN" altLang="en-US" sz="1400" dirty="0"/>
              <a:t>from pyecharts.charts import Bar</a:t>
            </a:r>
          </a:p>
          <a:p>
            <a:r>
              <a:rPr lang="zh-CN" altLang="en-US" sz="1400" dirty="0"/>
              <a:t>from pyecharts.globals import ThemeType</a:t>
            </a:r>
          </a:p>
          <a:p>
            <a:r>
              <a:rPr lang="zh-CN" altLang="en-US" sz="1400" dirty="0"/>
              <a:t>from pyecharts.charts import Scatter</a:t>
            </a:r>
          </a:p>
          <a:p>
            <a:r>
              <a:rPr lang="zh-CN" altLang="en-US" sz="1400" dirty="0"/>
              <a:t>from pyecharts.charts import Line</a:t>
            </a:r>
          </a:p>
          <a:p>
            <a:r>
              <a:rPr lang="zh-CN" altLang="en-US" sz="1400" dirty="0"/>
              <a:t>from pyecharts.charts import Boxplot</a:t>
            </a:r>
          </a:p>
          <a:p>
            <a:r>
              <a:rPr lang="zh-CN" altLang="en-US" sz="1400" dirty="0"/>
              <a:t>from pyecharts.charts import Scatter3D</a:t>
            </a:r>
          </a:p>
          <a:p>
            <a:r>
              <a:rPr lang="zh-CN" altLang="en-US" sz="1400" dirty="0"/>
              <a:t>from pyecharts.charts import Pie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flipH="1">
            <a:off x="6979920" y="5108868"/>
            <a:ext cx="5239936" cy="1747367"/>
          </a:xfrm>
          <a:custGeom>
            <a:avLst/>
            <a:gdLst>
              <a:gd name="connsiteX0" fmla="*/ -944 w 7972010"/>
              <a:gd name="connsiteY0" fmla="*/ 178627 h 2658434"/>
              <a:gd name="connsiteX1" fmla="*/ 2048272 w 7972010"/>
              <a:gd name="connsiteY1" fmla="*/ 970679 h 2658434"/>
              <a:gd name="connsiteX2" fmla="*/ 5612511 w 7972010"/>
              <a:gd name="connsiteY2" fmla="*/ 1986707 h 2658434"/>
              <a:gd name="connsiteX3" fmla="*/ 7971066 w 7972010"/>
              <a:gd name="connsiteY3" fmla="*/ 2658192 h 2658434"/>
              <a:gd name="connsiteX4" fmla="*/ -944 w 7972010"/>
              <a:gd name="connsiteY4" fmla="*/ 2658192 h 2658434"/>
            </a:gdLst>
            <a:ahLst/>
            <a:cxnLst/>
            <a:rect l="l" t="t" r="r" b="b"/>
            <a:pathLst>
              <a:path w="7972010" h="2658434">
                <a:moveTo>
                  <a:pt x="-944" y="178627"/>
                </a:moveTo>
                <a:cubicBezTo>
                  <a:pt x="-944" y="178627"/>
                  <a:pt x="722464" y="-561942"/>
                  <a:pt x="2048272" y="970679"/>
                </a:cubicBezTo>
                <a:cubicBezTo>
                  <a:pt x="2840324" y="1900461"/>
                  <a:pt x="3459886" y="3038817"/>
                  <a:pt x="5612511" y="1986707"/>
                </a:cubicBezTo>
                <a:cubicBezTo>
                  <a:pt x="5990935" y="1797054"/>
                  <a:pt x="7420149" y="1177494"/>
                  <a:pt x="7971066" y="2658192"/>
                </a:cubicBezTo>
                <a:lnTo>
                  <a:pt x="-944" y="2658192"/>
                </a:lnTo>
                <a:close/>
              </a:path>
            </a:pathLst>
          </a:custGeom>
          <a:gradFill>
            <a:gsLst>
              <a:gs pos="0">
                <a:schemeClr val="accent1">
                  <a:lumMod val="20000"/>
                  <a:lumOff val="80000"/>
                  <a:alpha val="0"/>
                </a:schemeClr>
              </a:gs>
              <a:gs pos="100000">
                <a:schemeClr val="accent1">
                  <a:lumMod val="40000"/>
                  <a:lumOff val="60000"/>
                </a:schemeClr>
              </a:gs>
            </a:gsLst>
            <a:lin ang="9000000" scaled="0"/>
          </a:gradFill>
          <a:ln w="35472" cap="flat">
            <a:noFill/>
            <a:miter/>
          </a:ln>
        </p:spPr>
        <p:txBody>
          <a:bodyPr vert="horz" wrap="square" lIns="91440" tIns="45720" rIns="91440" bIns="45720" rtlCol="0" anchor="ctr"/>
          <a:lstStyle/>
          <a:p>
            <a:pPr algn="l"/>
            <a:endParaRPr kumimoji="1" lang="zh-CN" altLang="en-US"/>
          </a:p>
        </p:txBody>
      </p:sp>
      <p:sp>
        <p:nvSpPr>
          <p:cNvPr id="5" name="标题 1"/>
          <p:cNvSpPr txBox="1"/>
          <p:nvPr/>
        </p:nvSpPr>
        <p:spPr>
          <a:xfrm>
            <a:off x="5873797" y="1202600"/>
            <a:ext cx="5553663" cy="4596220"/>
          </a:xfrm>
          <a:prstGeom prst="rect">
            <a:avLst/>
          </a:prstGeom>
          <a:noFill/>
          <a:ln>
            <a:noFill/>
          </a:ln>
        </p:spPr>
        <p:txBody>
          <a:bodyPr vert="horz" wrap="square" lIns="0" tIns="0" rIns="0" bIns="0" rtlCol="0" anchor="ctr"/>
          <a:lstStyle/>
          <a:p>
            <a:pPr algn="just"/>
            <a:endParaRPr kumimoji="1" lang="zh-CN" altLang="en-US"/>
          </a:p>
        </p:txBody>
      </p:sp>
      <p:sp>
        <p:nvSpPr>
          <p:cNvPr id="6" name="标题 1"/>
          <p:cNvSpPr txBox="1"/>
          <p:nvPr/>
        </p:nvSpPr>
        <p:spPr>
          <a:xfrm rot="19640732" flipV="1">
            <a:off x="2412270" y="4578497"/>
            <a:ext cx="649769" cy="471306"/>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solidFill>
            <a:schemeClr val="accent1">
              <a:lumMod val="20000"/>
              <a:lumOff val="80000"/>
            </a:schemeClr>
          </a:solidFill>
          <a:ln w="25400" cap="flat">
            <a:noFill/>
          </a:ln>
          <a:effectLst/>
        </p:spPr>
        <p:txBody>
          <a:bodyPr vert="horz" wrap="square" lIns="165573" tIns="82786" rIns="165573" bIns="82786" rtlCol="0" anchor="ctr"/>
          <a:lstStyle/>
          <a:p>
            <a:pPr algn="ctr"/>
            <a:endParaRPr kumimoji="1" lang="zh-CN" altLang="en-US"/>
          </a:p>
        </p:txBody>
      </p:sp>
      <p:sp>
        <p:nvSpPr>
          <p:cNvPr id="7" name="标题 1"/>
          <p:cNvSpPr txBox="1"/>
          <p:nvPr/>
        </p:nvSpPr>
        <p:spPr>
          <a:xfrm rot="16384545" flipV="1">
            <a:off x="3171886" y="3291352"/>
            <a:ext cx="762221" cy="650697"/>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solidFill>
            <a:schemeClr val="accent1">
              <a:lumMod val="20000"/>
              <a:lumOff val="80000"/>
            </a:schemeClr>
          </a:solidFill>
          <a:ln w="25400" cap="flat">
            <a:noFill/>
          </a:ln>
          <a:effectLst/>
        </p:spPr>
        <p:txBody>
          <a:bodyPr vert="horz" wrap="square" lIns="165573" tIns="82786" rIns="165573" bIns="82786" rtlCol="0" anchor="ctr"/>
          <a:lstStyle/>
          <a:p>
            <a:pPr algn="ctr"/>
            <a:endParaRPr kumimoji="1" lang="zh-CN" altLang="en-US"/>
          </a:p>
        </p:txBody>
      </p:sp>
      <p:sp>
        <p:nvSpPr>
          <p:cNvPr id="8" name="标题 1"/>
          <p:cNvSpPr txBox="1"/>
          <p:nvPr/>
        </p:nvSpPr>
        <p:spPr>
          <a:xfrm rot="13340602" flipV="1">
            <a:off x="2645422" y="2121267"/>
            <a:ext cx="840497" cy="578016"/>
          </a:xfrm>
          <a:custGeom>
            <a:avLst/>
            <a:gdLst/>
            <a:ahLst/>
            <a:cxnLst/>
            <a:rect l="l" t="t" r="r" b="b"/>
            <a:pathLst>
              <a:path w="1673569" h="1159396">
                <a:moveTo>
                  <a:pt x="238714" y="0"/>
                </a:moveTo>
                <a:lnTo>
                  <a:pt x="1358427" y="0"/>
                </a:lnTo>
                <a:cubicBezTo>
                  <a:pt x="1298580" y="183626"/>
                  <a:pt x="1302125" y="424075"/>
                  <a:pt x="1379974" y="668159"/>
                </a:cubicBezTo>
                <a:cubicBezTo>
                  <a:pt x="1444682" y="871041"/>
                  <a:pt x="1549792" y="1042153"/>
                  <a:pt x="1673569" y="1159396"/>
                </a:cubicBezTo>
                <a:lnTo>
                  <a:pt x="0" y="1159396"/>
                </a:lnTo>
                <a:cubicBezTo>
                  <a:pt x="121244" y="1027568"/>
                  <a:pt x="217761" y="835364"/>
                  <a:pt x="264199" y="611606"/>
                </a:cubicBezTo>
                <a:cubicBezTo>
                  <a:pt x="310990" y="386150"/>
                  <a:pt x="298390" y="169853"/>
                  <a:pt x="238714" y="0"/>
                </a:cubicBezTo>
                <a:close/>
              </a:path>
            </a:pathLst>
          </a:custGeom>
          <a:solidFill>
            <a:schemeClr val="accent1">
              <a:lumMod val="20000"/>
              <a:lumOff val="80000"/>
            </a:schemeClr>
          </a:solidFill>
          <a:ln w="25400" cap="flat">
            <a:noFill/>
          </a:ln>
          <a:effectLst/>
        </p:spPr>
        <p:txBody>
          <a:bodyPr vert="horz" wrap="square" lIns="165573" tIns="82786" rIns="165573" bIns="82786" rtlCol="0" anchor="ctr"/>
          <a:lstStyle/>
          <a:p>
            <a:pPr algn="ctr"/>
            <a:endParaRPr kumimoji="1" lang="zh-CN" altLang="en-US"/>
          </a:p>
        </p:txBody>
      </p:sp>
      <p:sp>
        <p:nvSpPr>
          <p:cNvPr id="9" name="标题 1"/>
          <p:cNvSpPr txBox="1"/>
          <p:nvPr/>
        </p:nvSpPr>
        <p:spPr>
          <a:xfrm rot="10800000" flipV="1">
            <a:off x="660400" y="2202732"/>
            <a:ext cx="2672516" cy="2676714"/>
          </a:xfrm>
          <a:prstGeom prst="ellipse">
            <a:avLst/>
          </a:prstGeom>
          <a:solidFill>
            <a:schemeClr val="accent1">
              <a:lumMod val="20000"/>
              <a:lumOff val="80000"/>
            </a:schemeClr>
          </a:solidFill>
          <a:ln w="25400" cap="sq">
            <a:noFill/>
            <a:miter/>
          </a:ln>
          <a:effectLst/>
        </p:spPr>
        <p:txBody>
          <a:bodyPr vert="horz" wrap="square" lIns="124201" tIns="62101" rIns="124201" bIns="62101" rtlCol="0" anchor="t"/>
          <a:lstStyle/>
          <a:p>
            <a:pPr algn="l"/>
            <a:endParaRPr kumimoji="1" lang="zh-CN" altLang="en-US"/>
          </a:p>
        </p:txBody>
      </p:sp>
      <p:sp>
        <p:nvSpPr>
          <p:cNvPr id="10" name="标题 1"/>
          <p:cNvSpPr txBox="1"/>
          <p:nvPr/>
        </p:nvSpPr>
        <p:spPr>
          <a:xfrm rot="10800000" flipV="1">
            <a:off x="3001332" y="1122612"/>
            <a:ext cx="1357587" cy="1359726"/>
          </a:xfrm>
          <a:prstGeom prst="ellipse">
            <a:avLst/>
          </a:prstGeom>
          <a:solidFill>
            <a:schemeClr val="accent1">
              <a:lumMod val="20000"/>
              <a:lumOff val="80000"/>
            </a:schemeClr>
          </a:solidFill>
          <a:ln w="9525" cap="flat">
            <a:noFill/>
          </a:ln>
          <a:effectLst/>
        </p:spPr>
        <p:txBody>
          <a:bodyPr vert="horz" wrap="square" lIns="165573" tIns="82786" rIns="165573" bIns="82786" rtlCol="0" anchor="ctr"/>
          <a:lstStyle/>
          <a:p>
            <a:pPr algn="ctr"/>
            <a:endParaRPr kumimoji="1" lang="zh-CN" altLang="en-US"/>
          </a:p>
        </p:txBody>
      </p:sp>
      <p:sp>
        <p:nvSpPr>
          <p:cNvPr id="11" name="标题 1"/>
          <p:cNvSpPr txBox="1"/>
          <p:nvPr/>
        </p:nvSpPr>
        <p:spPr>
          <a:xfrm rot="10800000" flipV="1">
            <a:off x="3751736" y="2836785"/>
            <a:ext cx="1697682" cy="1693741"/>
          </a:xfrm>
          <a:prstGeom prst="ellipse">
            <a:avLst/>
          </a:prstGeom>
          <a:solidFill>
            <a:schemeClr val="accent1">
              <a:lumMod val="20000"/>
              <a:lumOff val="80000"/>
            </a:schemeClr>
          </a:solidFill>
          <a:ln w="9525" cap="flat">
            <a:noFill/>
          </a:ln>
          <a:effectLst/>
        </p:spPr>
        <p:txBody>
          <a:bodyPr vert="horz" wrap="square" lIns="165573" tIns="82786" rIns="165573" bIns="82786" rtlCol="0" anchor="ctr"/>
          <a:lstStyle/>
          <a:p>
            <a:pPr algn="ctr"/>
            <a:endParaRPr kumimoji="1" lang="zh-CN" altLang="en-US"/>
          </a:p>
        </p:txBody>
      </p:sp>
      <p:sp>
        <p:nvSpPr>
          <p:cNvPr id="12" name="标题 1"/>
          <p:cNvSpPr txBox="1"/>
          <p:nvPr/>
        </p:nvSpPr>
        <p:spPr>
          <a:xfrm rot="10800000" flipV="1">
            <a:off x="2546858" y="4879447"/>
            <a:ext cx="1000493" cy="997392"/>
          </a:xfrm>
          <a:prstGeom prst="ellipse">
            <a:avLst/>
          </a:prstGeom>
          <a:solidFill>
            <a:schemeClr val="accent1">
              <a:lumMod val="20000"/>
              <a:lumOff val="80000"/>
            </a:schemeClr>
          </a:solidFill>
          <a:ln w="9525" cap="flat">
            <a:noFill/>
          </a:ln>
          <a:effectLst/>
        </p:spPr>
        <p:txBody>
          <a:bodyPr vert="horz" wrap="square" lIns="165573" tIns="82786" rIns="165573" bIns="82786" rtlCol="0" anchor="ctr"/>
          <a:lstStyle/>
          <a:p>
            <a:pPr algn="ctr"/>
            <a:endParaRPr kumimoji="1" lang="zh-CN" altLang="en-US"/>
          </a:p>
        </p:txBody>
      </p:sp>
      <p:pic>
        <p:nvPicPr>
          <p:cNvPr id="13" name="图片 12"/>
          <p:cNvPicPr>
            <a:picLocks noChangeAspect="1"/>
          </p:cNvPicPr>
          <p:nvPr/>
        </p:nvPicPr>
        <p:blipFill>
          <a:blip r:embed="rId3">
            <a:alphaModFix/>
          </a:blip>
          <a:srcRect/>
          <a:stretch>
            <a:fillRect/>
          </a:stretch>
        </p:blipFill>
        <p:spPr>
          <a:xfrm>
            <a:off x="752272" y="2328153"/>
            <a:ext cx="2449354" cy="2449354"/>
          </a:xfrm>
          <a:prstGeom prst="rect">
            <a:avLst/>
          </a:prstGeom>
        </p:spPr>
      </p:pic>
      <p:pic>
        <p:nvPicPr>
          <p:cNvPr id="14" name="图片 13"/>
          <p:cNvPicPr>
            <a:picLocks noChangeAspect="1"/>
          </p:cNvPicPr>
          <p:nvPr/>
        </p:nvPicPr>
        <p:blipFill>
          <a:blip r:embed="rId4">
            <a:alphaModFix/>
          </a:blip>
          <a:srcRect/>
          <a:stretch>
            <a:fillRect/>
          </a:stretch>
        </p:blipFill>
        <p:spPr>
          <a:xfrm>
            <a:off x="3074815" y="1190345"/>
            <a:ext cx="1199750" cy="1199750"/>
          </a:xfrm>
          <a:prstGeom prst="rect">
            <a:avLst/>
          </a:prstGeom>
        </p:spPr>
      </p:pic>
      <p:pic>
        <p:nvPicPr>
          <p:cNvPr id="15" name="图片 14"/>
          <p:cNvPicPr>
            <a:picLocks noChangeAspect="1"/>
          </p:cNvPicPr>
          <p:nvPr/>
        </p:nvPicPr>
        <p:blipFill>
          <a:blip r:embed="rId5">
            <a:alphaModFix/>
          </a:blip>
          <a:srcRect/>
          <a:stretch>
            <a:fillRect/>
          </a:stretch>
        </p:blipFill>
        <p:spPr>
          <a:xfrm>
            <a:off x="3851605" y="2951549"/>
            <a:ext cx="1488896" cy="1488896"/>
          </a:xfrm>
          <a:prstGeom prst="rect">
            <a:avLst/>
          </a:prstGeom>
        </p:spPr>
      </p:pic>
      <p:pic>
        <p:nvPicPr>
          <p:cNvPr id="16" name="图片 15"/>
          <p:cNvPicPr>
            <a:picLocks noChangeAspect="1"/>
          </p:cNvPicPr>
          <p:nvPr/>
        </p:nvPicPr>
        <p:blipFill>
          <a:blip r:embed="rId6">
            <a:alphaModFix/>
          </a:blip>
          <a:srcRect/>
          <a:stretch>
            <a:fillRect/>
          </a:stretch>
        </p:blipFill>
        <p:spPr>
          <a:xfrm>
            <a:off x="2646418" y="4977457"/>
            <a:ext cx="801372" cy="801372"/>
          </a:xfrm>
          <a:prstGeom prst="rect">
            <a:avLst/>
          </a:prstGeom>
        </p:spPr>
      </p:pic>
      <p:sp>
        <p:nvSpPr>
          <p:cNvPr id="17"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8"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2、读取数据</a:t>
            </a:r>
            <a:endParaRPr kumimoji="1" lang="zh-CN" altLang="en-US"/>
          </a:p>
        </p:txBody>
      </p:sp>
      <p:sp>
        <p:nvSpPr>
          <p:cNvPr id="19"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21" name="文本框 20">
            <a:extLst>
              <a:ext uri="{FF2B5EF4-FFF2-40B4-BE49-F238E27FC236}">
                <a16:creationId xmlns:a16="http://schemas.microsoft.com/office/drawing/2014/main" id="{57764207-93B8-1B18-F069-4650123A8415}"/>
              </a:ext>
            </a:extLst>
          </p:cNvPr>
          <p:cNvSpPr txBox="1"/>
          <p:nvPr/>
        </p:nvSpPr>
        <p:spPr>
          <a:xfrm>
            <a:off x="5549288" y="2410275"/>
            <a:ext cx="6116320" cy="738664"/>
          </a:xfrm>
          <a:prstGeom prst="rect">
            <a:avLst/>
          </a:prstGeom>
          <a:solidFill>
            <a:schemeClr val="bg1">
              <a:lumMod val="75000"/>
            </a:schemeClr>
          </a:solidFill>
        </p:spPr>
        <p:txBody>
          <a:bodyPr wrap="square">
            <a:spAutoFit/>
          </a:bodyPr>
          <a:lstStyle/>
          <a:p>
            <a:r>
              <a:rPr lang="zh-CN" altLang="en-US" sz="1400" dirty="0"/>
              <a:t>#读取“商家A和商家B的各类商品的销售数据.xlsx”文件数据</a:t>
            </a:r>
          </a:p>
          <a:p>
            <a:r>
              <a:rPr lang="zh-CN" altLang="en-US" sz="1400" dirty="0"/>
              <a:t>data=pd.read_excel('商家A和商家B的各类商品的销售数据.xlsx',</a:t>
            </a:r>
          </a:p>
          <a:p>
            <a:r>
              <a:rPr lang="zh-CN" altLang="en-US" sz="1400" dirty="0"/>
              <a:t>                   index_col='商家',engine="openpyxl")</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527152" y="1407435"/>
            <a:ext cx="9184104" cy="1425558"/>
          </a:xfrm>
          <a:prstGeom prst="rect">
            <a:avLst/>
          </a:prstGeom>
          <a:noFill/>
          <a:ln cap="sq">
            <a:noFill/>
          </a:ln>
        </p:spPr>
        <p:txBody>
          <a:bodyPr vert="horz" wrap="square" lIns="0" tIns="0" rIns="0" bIns="0" rtlCol="0" anchor="t"/>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使用pyecharts绘制柱形图，可以直观展示商家A和商家B的销售情况，并便于对比同一类商品不同商家的销售差距</a:t>
            </a:r>
            <a:r>
              <a:rPr kumimoji="1" lang="en-US" altLang="zh-CN" sz="1400" dirty="0">
                <a:ln w="12700">
                  <a:noFill/>
                </a:ln>
                <a:solidFill>
                  <a:schemeClr val="tx1">
                    <a:lumMod val="85000"/>
                    <a:lumOff val="15000"/>
                  </a:schemeClr>
                </a:solidFill>
                <a:latin typeface="Source Han Sans"/>
                <a:ea typeface="Source Han Sans"/>
                <a:cs typeface="Source Han Sans"/>
              </a:rPr>
              <a:t>。
</a:t>
            </a:r>
            <a:endParaRPr kumimoji="1" lang="zh-CN" altLang="en-US" dirty="0"/>
          </a:p>
        </p:txBody>
      </p:sp>
      <p:cxnSp>
        <p:nvCxnSpPr>
          <p:cNvPr id="7" name="标题 1"/>
          <p:cNvCxnSpPr/>
          <p:nvPr/>
        </p:nvCxnSpPr>
        <p:spPr>
          <a:xfrm>
            <a:off x="1487237" y="1770779"/>
            <a:ext cx="9192126" cy="0"/>
          </a:xfrm>
          <a:prstGeom prst="line">
            <a:avLst/>
          </a:prstGeom>
          <a:noFill/>
          <a:ln w="6350" cap="sq">
            <a:solidFill>
              <a:schemeClr val="accent1"/>
            </a:solidFill>
            <a:miter/>
          </a:ln>
        </p:spPr>
      </p:cxnSp>
      <p:sp>
        <p:nvSpPr>
          <p:cNvPr id="8" name="标题 1"/>
          <p:cNvSpPr txBox="1"/>
          <p:nvPr/>
        </p:nvSpPr>
        <p:spPr>
          <a:xfrm>
            <a:off x="8536069" y="1747920"/>
            <a:ext cx="2155994" cy="45719"/>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3、绘制柱状图</a:t>
            </a:r>
            <a:endParaRPr kumimoji="1" lang="zh-CN" altLang="en-US"/>
          </a:p>
        </p:txBody>
      </p:sp>
      <p:sp>
        <p:nvSpPr>
          <p:cNvPr id="13"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文本框 14">
            <a:extLst>
              <a:ext uri="{FF2B5EF4-FFF2-40B4-BE49-F238E27FC236}">
                <a16:creationId xmlns:a16="http://schemas.microsoft.com/office/drawing/2014/main" id="{E944C3E4-3521-0963-1D68-BF9DDF2DD8A2}"/>
              </a:ext>
            </a:extLst>
          </p:cNvPr>
          <p:cNvSpPr txBox="1"/>
          <p:nvPr/>
        </p:nvSpPr>
        <p:spPr>
          <a:xfrm>
            <a:off x="1527152" y="2368176"/>
            <a:ext cx="6106160" cy="3539430"/>
          </a:xfrm>
          <a:prstGeom prst="rect">
            <a:avLst/>
          </a:prstGeom>
          <a:solidFill>
            <a:schemeClr val="bg1">
              <a:lumMod val="75000"/>
            </a:schemeClr>
          </a:solidFill>
        </p:spPr>
        <p:txBody>
          <a:bodyPr wrap="square">
            <a:spAutoFit/>
          </a:bodyPr>
          <a:lstStyle/>
          <a:p>
            <a:r>
              <a:rPr lang="zh-CN" altLang="en-US" sz="1400" dirty="0"/>
              <a:t>#设置了图表的初始选项，包括图表的宽度、高度以及主题（这里设置为亮色主题）</a:t>
            </a:r>
          </a:p>
          <a:p>
            <a:r>
              <a:rPr lang="zh-CN" altLang="en-US" sz="1400" dirty="0"/>
              <a:t>init_opts=opts.InitOpts(width='1000px',height='450px',theme=ThemeType.LIGHT)</a:t>
            </a:r>
          </a:p>
          <a:p>
            <a:endParaRPr lang="zh-CN" altLang="en-US" sz="1400" dirty="0"/>
          </a:p>
          <a:p>
            <a:r>
              <a:rPr lang="zh-CN" altLang="en-US" sz="1400" dirty="0"/>
              <a:t>#绘制两个商家的柱形图</a:t>
            </a:r>
          </a:p>
          <a:p>
            <a:r>
              <a:rPr lang="zh-CN" altLang="en-US" sz="1400" dirty="0"/>
              <a:t>bar = (</a:t>
            </a:r>
          </a:p>
          <a:p>
            <a:r>
              <a:rPr lang="zh-CN" altLang="en-US" sz="1400" dirty="0"/>
              <a:t>    Bar(init_opts)</a:t>
            </a:r>
          </a:p>
          <a:p>
            <a:r>
              <a:rPr lang="zh-CN" altLang="en-US" sz="1400" dirty="0"/>
              <a:t>    .add_xaxis(data.columns.tolist())</a:t>
            </a:r>
          </a:p>
          <a:p>
            <a:r>
              <a:rPr lang="zh-CN" altLang="en-US" sz="1400" dirty="0"/>
              <a:t>    .add_yaxis('商家A', data.loc['商家A'].tolist())</a:t>
            </a:r>
          </a:p>
          <a:p>
            <a:r>
              <a:rPr lang="zh-CN" altLang="en-US" sz="1400" dirty="0"/>
              <a:t>    .add_yaxis('商家B', data.loc['商家B'].tolist())</a:t>
            </a:r>
          </a:p>
          <a:p>
            <a:r>
              <a:rPr lang="zh-CN" altLang="en-US" sz="1400" dirty="0"/>
              <a:t>    .set_global_opts(title_opts=opts.TitleOpts</a:t>
            </a:r>
          </a:p>
          <a:p>
            <a:r>
              <a:rPr lang="zh-CN" altLang="en-US" sz="1400" dirty="0"/>
              <a:t>(title='商家A和商家B销售情况柱形图')))</a:t>
            </a:r>
          </a:p>
          <a:p>
            <a:endParaRPr lang="zh-CN" altLang="en-US" sz="1400" dirty="0"/>
          </a:p>
          <a:p>
            <a:r>
              <a:rPr lang="zh-CN" altLang="en-US" sz="1400" dirty="0"/>
              <a:t>#渲染图表</a:t>
            </a:r>
          </a:p>
          <a:p>
            <a:r>
              <a:rPr lang="zh-CN" altLang="en-US" sz="1400" dirty="0"/>
              <a:t>bar.render_notebook() </a:t>
            </a:r>
          </a:p>
        </p:txBody>
      </p:sp>
      <p:sp>
        <p:nvSpPr>
          <p:cNvPr id="17" name="文本框 16">
            <a:extLst>
              <a:ext uri="{FF2B5EF4-FFF2-40B4-BE49-F238E27FC236}">
                <a16:creationId xmlns:a16="http://schemas.microsoft.com/office/drawing/2014/main" id="{8B239BE5-8B41-7500-2CC2-0589E39ED9A9}"/>
              </a:ext>
            </a:extLst>
          </p:cNvPr>
          <p:cNvSpPr txBox="1"/>
          <p:nvPr/>
        </p:nvSpPr>
        <p:spPr>
          <a:xfrm>
            <a:off x="7829483" y="2659668"/>
            <a:ext cx="2849880" cy="315031"/>
          </a:xfrm>
          <a:prstGeom prst="rect">
            <a:avLst/>
          </a:prstGeom>
          <a:noFill/>
        </p:spPr>
        <p:txBody>
          <a:bodyPr wrap="square">
            <a:spAutoFit/>
          </a:bodyPr>
          <a:lstStyle/>
          <a:p>
            <a:r>
              <a:rPr kumimoji="1" lang="en-US" altLang="zh-CN" sz="1400" dirty="0" err="1">
                <a:ln w="12700">
                  <a:noFill/>
                </a:ln>
                <a:solidFill>
                  <a:schemeClr val="tx1">
                    <a:lumMod val="85000"/>
                    <a:lumOff val="15000"/>
                  </a:schemeClr>
                </a:solidFill>
                <a:latin typeface="Source Han Sans"/>
                <a:ea typeface="Source Han Sans"/>
                <a:cs typeface="Source Han Sans"/>
              </a:rPr>
              <a:t>运行代码，柱形图展示如下</a:t>
            </a:r>
            <a:r>
              <a:rPr kumimoji="1" lang="en-US" altLang="zh-CN" sz="1400" dirty="0">
                <a:ln w="12700">
                  <a:noFill/>
                </a:ln>
                <a:solidFill>
                  <a:schemeClr val="tx1">
                    <a:lumMod val="85000"/>
                    <a:lumOff val="15000"/>
                  </a:schemeClr>
                </a:solidFill>
                <a:latin typeface="Source Han Sans"/>
                <a:ea typeface="Source Han Sans"/>
                <a:cs typeface="Source Han Sans"/>
              </a:rPr>
              <a:t>：</a:t>
            </a:r>
            <a:endParaRPr lang="zh-CN" altLang="en-US" sz="1400" dirty="0"/>
          </a:p>
        </p:txBody>
      </p:sp>
      <p:pic>
        <p:nvPicPr>
          <p:cNvPr id="19" name="图片 18">
            <a:extLst>
              <a:ext uri="{FF2B5EF4-FFF2-40B4-BE49-F238E27FC236}">
                <a16:creationId xmlns:a16="http://schemas.microsoft.com/office/drawing/2014/main" id="{B910622A-A5B1-44F4-C5FD-C285456FB3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0591" y="3267510"/>
            <a:ext cx="6132164" cy="279918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cxnSp>
        <p:nvCxnSpPr>
          <p:cNvPr id="4" name="标题 1"/>
          <p:cNvCxnSpPr/>
          <p:nvPr/>
        </p:nvCxnSpPr>
        <p:spPr>
          <a:xfrm>
            <a:off x="700529" y="2298765"/>
            <a:ext cx="10778241" cy="0"/>
          </a:xfrm>
          <a:prstGeom prst="line">
            <a:avLst/>
          </a:prstGeom>
          <a:solidFill>
            <a:schemeClr val="accent3">
              <a:alpha val="15000"/>
            </a:schemeClr>
          </a:solidFill>
          <a:ln w="12700" cap="rnd">
            <a:solidFill>
              <a:schemeClr val="accent2">
                <a:lumMod val="40000"/>
                <a:lumOff val="60000"/>
              </a:schemeClr>
            </a:solidFill>
            <a:round/>
          </a:ln>
        </p:spPr>
      </p:cxnSp>
      <p:sp>
        <p:nvSpPr>
          <p:cNvPr id="5" name="标题 1"/>
          <p:cNvSpPr txBox="1"/>
          <p:nvPr/>
        </p:nvSpPr>
        <p:spPr>
          <a:xfrm>
            <a:off x="6019040" y="2228156"/>
            <a:ext cx="141218" cy="141218"/>
          </a:xfrm>
          <a:prstGeom prst="ellipse">
            <a:avLst/>
          </a:prstGeom>
          <a:gradFill>
            <a:gsLst>
              <a:gs pos="0">
                <a:schemeClr val="accent1">
                  <a:lumMod val="60000"/>
                  <a:lumOff val="40000"/>
                </a:schemeClr>
              </a:gs>
              <a:gs pos="60000">
                <a:schemeClr val="accent1"/>
              </a:gs>
            </a:gsLst>
            <a:lin ang="2700000" scaled="0"/>
          </a:gradFill>
          <a:ln w="57150" cap="rnd">
            <a:noFill/>
            <a:round/>
          </a:ln>
          <a:effectLst/>
        </p:spPr>
        <p:txBody>
          <a:bodyPr vert="horz" wrap="square" lIns="91440" tIns="45720" rIns="91440" bIns="45720" rtlCol="0" anchor="ctr"/>
          <a:lstStyle/>
          <a:p>
            <a:pPr algn="ctr"/>
            <a:endParaRPr kumimoji="1" lang="zh-CN" altLang="en-US"/>
          </a:p>
        </p:txBody>
      </p:sp>
      <p:sp>
        <p:nvSpPr>
          <p:cNvPr id="6" name="标题 1"/>
          <p:cNvSpPr txBox="1"/>
          <p:nvPr/>
        </p:nvSpPr>
        <p:spPr>
          <a:xfrm>
            <a:off x="2197100" y="3153512"/>
            <a:ext cx="7785100" cy="2156246"/>
          </a:xfrm>
          <a:prstGeom prst="roundRect">
            <a:avLst>
              <a:gd name="adj" fmla="val 4673"/>
            </a:avLst>
          </a:prstGeom>
          <a:solidFill>
            <a:schemeClr val="accent2">
              <a:lumMod val="20000"/>
              <a:lumOff val="80000"/>
            </a:schemeClr>
          </a:solidFill>
          <a:ln w="12700" cap="sq">
            <a:noFill/>
            <a:miter/>
          </a:ln>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5565138" y="2838735"/>
            <a:ext cx="1049022" cy="517034"/>
          </a:xfrm>
          <a:prstGeom prst="roundRect">
            <a:avLst>
              <a:gd name="adj" fmla="val 50000"/>
            </a:avLst>
          </a:prstGeom>
          <a:solidFill>
            <a:schemeClr val="accent2">
              <a:lumMod val="20000"/>
              <a:lumOff val="80000"/>
            </a:schemeClr>
          </a:solidFill>
          <a:ln w="12700" cap="sq">
            <a:noFill/>
            <a:miter/>
          </a:ln>
          <a:effectLst>
            <a:outerShdw blurRad="406400" dist="38100" dir="10800000" sx="106000" sy="106000" algn="r" rotWithShape="0">
              <a:schemeClr val="bg1"/>
            </a:outerShdw>
          </a:effectLst>
        </p:spPr>
        <p:txBody>
          <a:bodyPr vert="horz" wrap="square" lIns="91440" tIns="45720" rIns="91440" bIns="45720" rtlCol="0" anchor="ctr"/>
          <a:lstStyle/>
          <a:p>
            <a:pPr algn="ctr"/>
            <a:endParaRPr kumimoji="1" lang="zh-CN" altLang="en-US"/>
          </a:p>
        </p:txBody>
      </p:sp>
      <p:sp>
        <p:nvSpPr>
          <p:cNvPr id="8" name="标题 1"/>
          <p:cNvSpPr txBox="1"/>
          <p:nvPr/>
        </p:nvSpPr>
        <p:spPr>
          <a:xfrm>
            <a:off x="5580378" y="2838735"/>
            <a:ext cx="1018542" cy="517034"/>
          </a:xfrm>
          <a:prstGeom prst="roundRect">
            <a:avLst>
              <a:gd name="adj" fmla="val 50000"/>
            </a:avLst>
          </a:prstGeom>
          <a:solidFill>
            <a:schemeClr val="accent2">
              <a:lumMod val="20000"/>
              <a:lumOff val="80000"/>
            </a:schemeClr>
          </a:solidFill>
          <a:ln w="12700" cap="sq">
            <a:noFill/>
            <a:miter/>
          </a:ln>
          <a:effectLst>
            <a:outerShdw blurRad="152400" dist="203200" dir="2700000" sx="88000" sy="88000" algn="tl" rotWithShape="0">
              <a:schemeClr val="accent2">
                <a:lumMod val="60000"/>
                <a:lumOff val="40000"/>
              </a:schemeClr>
            </a:outerShdw>
          </a:effectLst>
        </p:spPr>
        <p:txBody>
          <a:bodyPr vert="horz" wrap="square" lIns="91440" tIns="45720" rIns="91440" bIns="45720" rtlCol="0" anchor="ctr"/>
          <a:lstStyle/>
          <a:p>
            <a:pPr algn="ctr"/>
            <a:endParaRPr kumimoji="1" lang="zh-CN" altLang="en-US"/>
          </a:p>
        </p:txBody>
      </p:sp>
      <p:sp>
        <p:nvSpPr>
          <p:cNvPr id="9" name="标题 1"/>
          <p:cNvSpPr txBox="1"/>
          <p:nvPr/>
        </p:nvSpPr>
        <p:spPr>
          <a:xfrm>
            <a:off x="5618175" y="2958753"/>
            <a:ext cx="939800" cy="228600"/>
          </a:xfrm>
          <a:prstGeom prst="rect">
            <a:avLst/>
          </a:prstGeom>
          <a:noFill/>
          <a:ln>
            <a:noFill/>
          </a:ln>
        </p:spPr>
        <p:txBody>
          <a:bodyPr vert="horz" wrap="square" lIns="0" tIns="0" rIns="0" bIns="0" rtlCol="0" anchor="t">
            <a:spAutoFit/>
          </a:bodyPr>
          <a:lstStyle/>
          <a:p>
            <a:pPr algn="ctr"/>
            <a:r>
              <a:rPr kumimoji="1" lang="en-US" altLang="zh-CN" sz="1800">
                <a:ln w="12700">
                  <a:noFill/>
                </a:ln>
                <a:solidFill>
                  <a:schemeClr val="accent1"/>
                </a:solidFill>
                <a:latin typeface="Source Han Sans"/>
                <a:ea typeface="Source Han Sans"/>
                <a:cs typeface="Source Han Sans"/>
              </a:rPr>
              <a:t>01</a:t>
            </a:r>
            <a:endParaRPr kumimoji="1" lang="zh-CN" altLang="en-US"/>
          </a:p>
        </p:txBody>
      </p:sp>
      <p:sp>
        <p:nvSpPr>
          <p:cNvPr id="10" name="标题 1"/>
          <p:cNvSpPr txBox="1"/>
          <p:nvPr/>
        </p:nvSpPr>
        <p:spPr>
          <a:xfrm>
            <a:off x="2600391" y="3626892"/>
            <a:ext cx="6978518" cy="1379447"/>
          </a:xfrm>
          <a:prstGeom prst="rect">
            <a:avLst/>
          </a:prstGeom>
          <a:noFill/>
          <a:ln>
            <a:noFill/>
          </a:ln>
        </p:spPr>
        <p:txBody>
          <a:bodyPr vert="horz" wrap="square" lIns="0" tIns="0" rIns="0" bIns="0" rtlCol="0" anchor="t"/>
          <a:lstStyle/>
          <a:p>
            <a:pPr>
              <a:lnSpc>
                <a:spcPct val="150000"/>
              </a:lnSpc>
            </a:pPr>
            <a:r>
              <a:rPr kumimoji="1" lang="en-US" altLang="zh-CN" sz="1400">
                <a:ln w="12700">
                  <a:noFill/>
                </a:ln>
                <a:solidFill>
                  <a:schemeClr val="tx1">
                    <a:lumMod val="85000"/>
                    <a:lumOff val="15000"/>
                  </a:schemeClr>
                </a:solidFill>
                <a:latin typeface="Source Han Sans"/>
                <a:ea typeface="Source Han Sans"/>
                <a:cs typeface="Source Han Sans"/>
              </a:rPr>
              <a:t>1.要求学生掌握使用pyehcarts库绘制常用的可视化图表，如折线图、柱状图、饼图、散点图等。
2.要求学生能根据不同类型的数据，选择合适的可视化图表，通过pyecharts库进行可视化编程；</a:t>
            </a:r>
            <a:endParaRPr kumimoji="1" lang="zh-CN" altLang="en-US"/>
          </a:p>
        </p:txBody>
      </p:sp>
      <p:sp>
        <p:nvSpPr>
          <p:cNvPr id="11"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项目要求</a:t>
            </a:r>
            <a:endParaRPr kumimoji="1" lang="zh-CN" altLang="en-US"/>
          </a:p>
        </p:txBody>
      </p:sp>
      <p:sp>
        <p:nvSpPr>
          <p:cNvPr id="13"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141262" y="1462185"/>
            <a:ext cx="9429416" cy="866274"/>
          </a:xfrm>
          <a:prstGeom prst="rect">
            <a:avLst/>
          </a:prstGeom>
          <a:noFill/>
          <a:ln cap="sq">
            <a:noFill/>
          </a:ln>
        </p:spPr>
        <p:txBody>
          <a:bodyPr vert="horz" wrap="square" lIns="0" tIns="0" rIns="0" bIns="0" rtlCol="0" anchor="t"/>
          <a:lstStyle/>
          <a:p>
            <a:pPr>
              <a:lnSpc>
                <a:spcPct val="150000"/>
              </a:lnSpc>
            </a:pPr>
            <a:r>
              <a:rPr kumimoji="1" lang="en-US" altLang="zh-CN" sz="1400" dirty="0">
                <a:ln w="12700">
                  <a:noFill/>
                </a:ln>
                <a:solidFill>
                  <a:schemeClr val="tx1">
                    <a:lumMod val="85000"/>
                    <a:lumOff val="15000"/>
                  </a:schemeClr>
                </a:solidFill>
                <a:latin typeface="Source Han Sans"/>
                <a:ea typeface="Source Han Sans"/>
                <a:cs typeface="Source Han Sans"/>
              </a:rPr>
              <a:t>如果条目较多时，使用柱形图展示数据会显得拥挤，可以通过翻转X轴和Y轴来使用条形图展示数据，从而更好地展示数据信息。我们只需要在绘制图表时调用reversal_axis()</a:t>
            </a:r>
            <a:r>
              <a:rPr kumimoji="1" lang="en-US" altLang="zh-CN" sz="1400" dirty="0" err="1">
                <a:ln w="12700">
                  <a:noFill/>
                </a:ln>
                <a:solidFill>
                  <a:schemeClr val="tx1">
                    <a:lumMod val="85000"/>
                    <a:lumOff val="15000"/>
                  </a:schemeClr>
                </a:solidFill>
                <a:latin typeface="Source Han Sans"/>
                <a:ea typeface="Source Han Sans"/>
                <a:cs typeface="Source Han Sans"/>
              </a:rPr>
              <a:t>函数即可</a:t>
            </a:r>
            <a:r>
              <a:rPr kumimoji="1" lang="en-US" altLang="zh-CN" sz="1400" dirty="0">
                <a:ln w="12700">
                  <a:noFill/>
                </a:ln>
                <a:solidFill>
                  <a:schemeClr val="tx1">
                    <a:lumMod val="85000"/>
                    <a:lumOff val="15000"/>
                  </a:schemeClr>
                </a:solidFill>
                <a:latin typeface="Source Han Sans"/>
                <a:ea typeface="Source Han Sans"/>
                <a:cs typeface="Source Han Sans"/>
              </a:rPr>
              <a:t>。
</a:t>
            </a:r>
            <a:endParaRPr kumimoji="1" lang="zh-CN" altLang="en-US" dirty="0"/>
          </a:p>
        </p:txBody>
      </p:sp>
      <p:sp>
        <p:nvSpPr>
          <p:cNvPr id="10"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4、将柱形图调整为条形图</a:t>
            </a:r>
            <a:endParaRPr kumimoji="1" lang="zh-CN" altLang="en-US"/>
          </a:p>
        </p:txBody>
      </p:sp>
      <p:sp>
        <p:nvSpPr>
          <p:cNvPr id="12"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文本框 13">
            <a:extLst>
              <a:ext uri="{FF2B5EF4-FFF2-40B4-BE49-F238E27FC236}">
                <a16:creationId xmlns:a16="http://schemas.microsoft.com/office/drawing/2014/main" id="{D3D480E2-833E-BD20-6B7A-4556EA50385C}"/>
              </a:ext>
            </a:extLst>
          </p:cNvPr>
          <p:cNvSpPr txBox="1"/>
          <p:nvPr/>
        </p:nvSpPr>
        <p:spPr>
          <a:xfrm>
            <a:off x="1141262" y="2759903"/>
            <a:ext cx="5361138" cy="2893100"/>
          </a:xfrm>
          <a:prstGeom prst="rect">
            <a:avLst/>
          </a:prstGeom>
          <a:solidFill>
            <a:schemeClr val="bg1">
              <a:lumMod val="75000"/>
            </a:schemeClr>
          </a:solidFill>
        </p:spPr>
        <p:txBody>
          <a:bodyPr wrap="square">
            <a:spAutoFit/>
          </a:bodyPr>
          <a:lstStyle/>
          <a:p>
            <a:r>
              <a:rPr lang="zh-CN" altLang="en-US" sz="1400" dirty="0"/>
              <a:t>init_opts=opts.InitOpts(width='800px', height='600px')</a:t>
            </a:r>
          </a:p>
          <a:p>
            <a:r>
              <a:rPr lang="zh-CN" altLang="en-US" sz="1400" dirty="0"/>
              <a:t>bar=(</a:t>
            </a:r>
          </a:p>
          <a:p>
            <a:r>
              <a:rPr lang="zh-CN" altLang="en-US" sz="1400" dirty="0"/>
              <a:t>    Bar(init_opts)</a:t>
            </a:r>
          </a:p>
          <a:p>
            <a:r>
              <a:rPr lang="zh-CN" altLang="en-US" sz="1400" dirty="0"/>
              <a:t>          .add_xaxis(data.columns.tolist())</a:t>
            </a:r>
          </a:p>
          <a:p>
            <a:r>
              <a:rPr lang="zh-CN" altLang="en-US" sz="1400" dirty="0"/>
              <a:t>          .add_yaxis('商家A', data.loc['商家A'].tolist())</a:t>
            </a:r>
          </a:p>
          <a:p>
            <a:r>
              <a:rPr lang="zh-CN" altLang="en-US" sz="1400" dirty="0"/>
              <a:t>          .add_yaxis('商家B', data.loc['商家B'].tolist())</a:t>
            </a:r>
          </a:p>
          <a:p>
            <a:r>
              <a:rPr lang="zh-CN" altLang="en-US" sz="1400" dirty="0"/>
              <a:t>        .reversal_axis()</a:t>
            </a:r>
          </a:p>
          <a:p>
            <a:r>
              <a:rPr lang="zh-CN" altLang="en-US" sz="1400" dirty="0"/>
              <a:t>         .set_series_opts(label_opts=opts.LabelOpts(position='right'))</a:t>
            </a:r>
          </a:p>
          <a:p>
            <a:r>
              <a:rPr lang="zh-CN" altLang="en-US" sz="1400" dirty="0"/>
              <a:t>         .set_global_opts(title_opts=opts.TitleOpts</a:t>
            </a:r>
          </a:p>
          <a:p>
            <a:r>
              <a:rPr lang="zh-CN" altLang="en-US" sz="1400" dirty="0"/>
              <a:t>                          (title='商家A和商家B销售情况条形图'), </a:t>
            </a:r>
          </a:p>
          <a:p>
            <a:r>
              <a:rPr lang="zh-CN" altLang="en-US" sz="1400" dirty="0"/>
              <a:t>                          legend_opts=opts.LegendOpts(pos_right='20%'))</a:t>
            </a:r>
          </a:p>
          <a:p>
            <a:r>
              <a:rPr lang="zh-CN" altLang="en-US" sz="1400" dirty="0"/>
              <a:t>     )</a:t>
            </a:r>
          </a:p>
          <a:p>
            <a:r>
              <a:rPr lang="zh-CN" altLang="en-US" sz="1400" dirty="0"/>
              <a:t>bar.render_notebook()</a:t>
            </a:r>
          </a:p>
        </p:txBody>
      </p:sp>
      <p:pic>
        <p:nvPicPr>
          <p:cNvPr id="16" name="图片 15">
            <a:extLst>
              <a:ext uri="{FF2B5EF4-FFF2-40B4-BE49-F238E27FC236}">
                <a16:creationId xmlns:a16="http://schemas.microsoft.com/office/drawing/2014/main" id="{5D653804-FAE3-F7F8-277E-05980BD8A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7467" y="2349336"/>
            <a:ext cx="5357228" cy="4100916"/>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28847" y="1414470"/>
            <a:ext cx="930002" cy="718525"/>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676786" y="1370657"/>
            <a:ext cx="6922168" cy="4170946"/>
          </a:xfrm>
          <a:prstGeom prst="snip1Rect">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8100000">
            <a:off x="-182042" y="2597301"/>
            <a:ext cx="1717658" cy="1717658"/>
          </a:xfrm>
          <a:prstGeom prst="diagStripe">
            <a:avLst>
              <a:gd name="adj" fmla="val 88423"/>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1091539" y="1534289"/>
            <a:ext cx="1081605" cy="995556"/>
          </a:xfrm>
          <a:prstGeom prst="rect">
            <a:avLst/>
          </a:prstGeom>
          <a:noFill/>
          <a:ln cap="sq">
            <a:noFill/>
          </a:ln>
        </p:spPr>
        <p:txBody>
          <a:bodyPr vert="horz" wrap="square" lIns="0" tIns="0" rIns="0" bIns="0" rtlCol="0" anchor="ctr"/>
          <a:lstStyle/>
          <a:p>
            <a:pPr algn="ctr"/>
            <a:r>
              <a:rPr kumimoji="1" lang="en-US" altLang="zh-CN" sz="6600">
                <a:ln w="15875">
                  <a:solidFill>
                    <a:srgbClr val="3860F4">
                      <a:alpha val="100000"/>
                    </a:srgbClr>
                  </a:solidFill>
                </a:ln>
                <a:solidFill>
                  <a:schemeClr val="bg1"/>
                </a:solidFill>
                <a:latin typeface="Source Han Sans"/>
                <a:ea typeface="Source Han Sans"/>
                <a:cs typeface="Source Han Sans"/>
              </a:rPr>
              <a:t>01</a:t>
            </a:r>
            <a:endParaRPr kumimoji="1" lang="zh-CN" altLang="en-US"/>
          </a:p>
        </p:txBody>
      </p:sp>
      <p:sp>
        <p:nvSpPr>
          <p:cNvPr id="8" name="标题 1"/>
          <p:cNvSpPr txBox="1"/>
          <p:nvPr/>
        </p:nvSpPr>
        <p:spPr>
          <a:xfrm>
            <a:off x="1091534" y="2635445"/>
            <a:ext cx="6274805" cy="2112074"/>
          </a:xfrm>
          <a:prstGeom prst="rect">
            <a:avLst/>
          </a:prstGeom>
          <a:noFill/>
          <a:ln cap="sq">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也可以将柱形图堆叠起来显示，即堆叠柱形图。堆叠柱形图是另一种有效的方式来展示多个类别的数据，并且可以更好地比较各类别之间的总体大小以及各类别内部的分布情况。下面是修改后的代码，使用堆叠柱形图展示数据：</a:t>
            </a:r>
            <a:endParaRPr kumimoji="1" lang="zh-CN" altLang="en-US"/>
          </a:p>
        </p:txBody>
      </p:sp>
      <p:sp>
        <p:nvSpPr>
          <p:cNvPr id="9" name="标题 1"/>
          <p:cNvSpPr txBox="1"/>
          <p:nvPr/>
        </p:nvSpPr>
        <p:spPr>
          <a:xfrm>
            <a:off x="6901619" y="4546689"/>
            <a:ext cx="657230" cy="1038727"/>
          </a:xfrm>
          <a:prstGeom prst="rect">
            <a:avLst/>
          </a:prstGeom>
          <a:noFill/>
          <a:ln>
            <a:noFill/>
          </a:ln>
        </p:spPr>
        <p:txBody>
          <a:bodyPr vert="horz" wrap="square" lIns="0" tIns="0" rIns="0" bIns="0" rtlCol="0" anchor="t"/>
          <a:lstStyle/>
          <a:p>
            <a:pPr algn="ctr"/>
            <a:r>
              <a:rPr kumimoji="1" lang="en-US" altLang="zh-CN" sz="8000">
                <a:ln w="12700">
                  <a:solidFill>
                    <a:srgbClr val="3860F4">
                      <a:alpha val="100000"/>
                    </a:srgbClr>
                  </a:solidFill>
                </a:ln>
                <a:solidFill>
                  <a:schemeClr val="bg1"/>
                </a:solidFill>
                <a:latin typeface="Source Han Sans"/>
                <a:ea typeface="Source Han Sans"/>
                <a:cs typeface="Source Han Sans"/>
              </a:rPr>
              <a:t>”</a:t>
            </a:r>
            <a:endParaRPr kumimoji="1" lang="zh-CN" altLang="en-US"/>
          </a:p>
        </p:txBody>
      </p:sp>
      <p:sp>
        <p:nvSpPr>
          <p:cNvPr id="10"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5、调整为堆叠柱形图</a:t>
            </a:r>
            <a:endParaRPr kumimoji="1" lang="zh-CN" altLang="en-US"/>
          </a:p>
        </p:txBody>
      </p:sp>
      <p:sp>
        <p:nvSpPr>
          <p:cNvPr id="12"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文本框 13">
            <a:extLst>
              <a:ext uri="{FF2B5EF4-FFF2-40B4-BE49-F238E27FC236}">
                <a16:creationId xmlns:a16="http://schemas.microsoft.com/office/drawing/2014/main" id="{4581B21C-8E72-0A8B-4679-C10B8B9ED656}"/>
              </a:ext>
            </a:extLst>
          </p:cNvPr>
          <p:cNvSpPr txBox="1"/>
          <p:nvPr/>
        </p:nvSpPr>
        <p:spPr>
          <a:xfrm>
            <a:off x="1124074" y="3540767"/>
            <a:ext cx="6106160" cy="2677656"/>
          </a:xfrm>
          <a:prstGeom prst="rect">
            <a:avLst/>
          </a:prstGeom>
          <a:solidFill>
            <a:schemeClr val="bg1">
              <a:lumMod val="75000"/>
            </a:schemeClr>
          </a:solidFill>
        </p:spPr>
        <p:txBody>
          <a:bodyPr wrap="square">
            <a:spAutoFit/>
          </a:bodyPr>
          <a:lstStyle/>
          <a:p>
            <a:r>
              <a:rPr lang="zh-CN" altLang="en-US" sz="1400" dirty="0"/>
              <a:t>init_opts=opts.InitOpts(width='800px', height='400px')</a:t>
            </a:r>
          </a:p>
          <a:p>
            <a:r>
              <a:rPr lang="zh-CN" altLang="en-US" sz="1400" dirty="0"/>
              <a:t>bar=(</a:t>
            </a:r>
          </a:p>
          <a:p>
            <a:r>
              <a:rPr lang="zh-CN" altLang="en-US" sz="1400" dirty="0"/>
              <a:t>    Bar(init_opts)</a:t>
            </a:r>
          </a:p>
          <a:p>
            <a:r>
              <a:rPr lang="zh-CN" altLang="en-US" sz="1400" dirty="0"/>
              <a:t>          .add_xaxis(data.columns.tolist())</a:t>
            </a:r>
          </a:p>
          <a:p>
            <a:r>
              <a:rPr lang="zh-CN" altLang="en-US" sz="1400" dirty="0"/>
              <a:t>          .add_yaxis('商家A', data.loc['商家A'].tolist(), stack='stack1', </a:t>
            </a:r>
          </a:p>
          <a:p>
            <a:r>
              <a:rPr lang="zh-CN" altLang="en-US" sz="1400" dirty="0"/>
              <a:t>                     label_opts=opts.LabelOpts(position='insideTop'))</a:t>
            </a:r>
          </a:p>
          <a:p>
            <a:r>
              <a:rPr lang="zh-CN" altLang="en-US" sz="1400" dirty="0"/>
              <a:t>          .add_yaxis('商家B', data.loc['商家B'].tolist(), stack='stack1', </a:t>
            </a:r>
          </a:p>
          <a:p>
            <a:r>
              <a:rPr lang="zh-CN" altLang="en-US" sz="1400" dirty="0"/>
              <a:t>                     label_opts=opts.LabelOpts(position='insideTop'))</a:t>
            </a:r>
          </a:p>
          <a:p>
            <a:r>
              <a:rPr lang="zh-CN" altLang="en-US" sz="1400" dirty="0"/>
              <a:t>         .set_global_opts(title_opts=opts.TitleOpts(</a:t>
            </a:r>
          </a:p>
          <a:p>
            <a:r>
              <a:rPr lang="zh-CN" altLang="en-US" sz="1400" dirty="0"/>
              <a:t>         title='商家A和商家B销售情况堆叠柱形图'))</a:t>
            </a:r>
          </a:p>
          <a:p>
            <a:r>
              <a:rPr lang="zh-CN" altLang="en-US" sz="1400" dirty="0"/>
              <a:t>     )</a:t>
            </a:r>
          </a:p>
          <a:p>
            <a:r>
              <a:rPr lang="zh-CN" altLang="en-US" sz="1400" dirty="0"/>
              <a:t>bar.render_notebook()</a:t>
            </a:r>
          </a:p>
        </p:txBody>
      </p:sp>
      <p:pic>
        <p:nvPicPr>
          <p:cNvPr id="16" name="图片 15">
            <a:extLst>
              <a:ext uri="{FF2B5EF4-FFF2-40B4-BE49-F238E27FC236}">
                <a16:creationId xmlns:a16="http://schemas.microsoft.com/office/drawing/2014/main" id="{08CA1E7F-387B-FB63-EAE3-C36CBA7F1A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9702" y="3465792"/>
            <a:ext cx="5511447" cy="2752631"/>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0" y="1709537"/>
            <a:ext cx="2009859" cy="4573788"/>
          </a:xfrm>
          <a:prstGeom prst="rect">
            <a:avLst/>
          </a:prstGeom>
          <a:solidFill>
            <a:schemeClr val="accent1"/>
          </a:solidFill>
          <a:ln w="3175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0683291" y="2149510"/>
            <a:ext cx="828000" cy="828000"/>
          </a:xfrm>
          <a:prstGeom prst="rect">
            <a:avLst/>
          </a:prstGeom>
          <a:solidFill>
            <a:schemeClr val="accent1"/>
          </a:solidFill>
          <a:ln w="12700" cap="sq">
            <a:noFill/>
            <a:miter/>
          </a:ln>
          <a:effectLst/>
        </p:spPr>
        <p:txBody>
          <a:bodyPr vert="horz" wrap="square" lIns="91440" tIns="45720" rIns="360000" bIns="45720" rtlCol="0" anchor="ctr"/>
          <a:lstStyle/>
          <a:p>
            <a:pPr algn="r"/>
            <a:endParaRPr kumimoji="1" lang="zh-CN" altLang="en-US"/>
          </a:p>
        </p:txBody>
      </p:sp>
      <p:sp>
        <p:nvSpPr>
          <p:cNvPr id="7" name="标题 1"/>
          <p:cNvSpPr txBox="1"/>
          <p:nvPr/>
        </p:nvSpPr>
        <p:spPr>
          <a:xfrm>
            <a:off x="10944098" y="2439794"/>
            <a:ext cx="306387" cy="247432"/>
          </a:xfrm>
          <a:custGeom>
            <a:avLst/>
            <a:gdLst>
              <a:gd name="T0" fmla="*/ 159 w 160"/>
              <a:gd name="T1" fmla="*/ 66 h 128"/>
              <a:gd name="T2" fmla="*/ 98 w 160"/>
              <a:gd name="T3" fmla="*/ 127 h 128"/>
              <a:gd name="T4" fmla="*/ 96 w 160"/>
              <a:gd name="T5" fmla="*/ 128 h 128"/>
              <a:gd name="T6" fmla="*/ 94 w 160"/>
              <a:gd name="T7" fmla="*/ 127 h 128"/>
              <a:gd name="T8" fmla="*/ 94 w 160"/>
              <a:gd name="T9" fmla="*/ 124 h 128"/>
              <a:gd name="T10" fmla="*/ 152 w 160"/>
              <a:gd name="T11" fmla="*/ 66 h 128"/>
              <a:gd name="T12" fmla="*/ 2 w 160"/>
              <a:gd name="T13" fmla="*/ 66 h 128"/>
              <a:gd name="T14" fmla="*/ 0 w 160"/>
              <a:gd name="T15" fmla="*/ 64 h 128"/>
              <a:gd name="T16" fmla="*/ 2 w 160"/>
              <a:gd name="T17" fmla="*/ 61 h 128"/>
              <a:gd name="T18" fmla="*/ 152 w 160"/>
              <a:gd name="T19" fmla="*/ 61 h 128"/>
              <a:gd name="T20" fmla="*/ 94 w 160"/>
              <a:gd name="T21" fmla="*/ 4 h 128"/>
              <a:gd name="T22" fmla="*/ 94 w 160"/>
              <a:gd name="T23" fmla="*/ 1 h 128"/>
              <a:gd name="T24" fmla="*/ 98 w 160"/>
              <a:gd name="T25" fmla="*/ 1 h 128"/>
              <a:gd name="T26" fmla="*/ 159 w 160"/>
              <a:gd name="T27" fmla="*/ 62 h 128"/>
              <a:gd name="T28" fmla="*/ 160 w 160"/>
              <a:gd name="T29" fmla="*/ 63 h 128"/>
              <a:gd name="T30" fmla="*/ 160 w 160"/>
              <a:gd name="T31" fmla="*/ 63 h 128"/>
              <a:gd name="T32" fmla="*/ 160 w 160"/>
              <a:gd name="T33" fmla="*/ 63 h 128"/>
              <a:gd name="T34" fmla="*/ 160 w 160"/>
              <a:gd name="T35" fmla="*/ 64 h 128"/>
              <a:gd name="T36" fmla="*/ 159 w 160"/>
              <a:gd name="T37" fmla="*/ 66 h 128"/>
            </a:gdLst>
            <a:ahLst/>
            <a:cxnLst/>
            <a:rect l="0" t="0" r="r" b="b"/>
            <a:pathLst>
              <a:path w="160" h="128">
                <a:moveTo>
                  <a:pt x="159" y="66"/>
                </a:moveTo>
                <a:cubicBezTo>
                  <a:pt x="98" y="127"/>
                  <a:pt x="98" y="127"/>
                  <a:pt x="98" y="127"/>
                </a:cubicBezTo>
                <a:cubicBezTo>
                  <a:pt x="97" y="128"/>
                  <a:pt x="97" y="128"/>
                  <a:pt x="96" y="128"/>
                </a:cubicBezTo>
                <a:cubicBezTo>
                  <a:pt x="95" y="128"/>
                  <a:pt x="95" y="128"/>
                  <a:pt x="94" y="127"/>
                </a:cubicBezTo>
                <a:cubicBezTo>
                  <a:pt x="93" y="126"/>
                  <a:pt x="93" y="125"/>
                  <a:pt x="94" y="124"/>
                </a:cubicBezTo>
                <a:cubicBezTo>
                  <a:pt x="152" y="66"/>
                  <a:pt x="152" y="66"/>
                  <a:pt x="152" y="66"/>
                </a:cubicBezTo>
                <a:cubicBezTo>
                  <a:pt x="2" y="66"/>
                  <a:pt x="2" y="66"/>
                  <a:pt x="2" y="66"/>
                </a:cubicBezTo>
                <a:cubicBezTo>
                  <a:pt x="1" y="66"/>
                  <a:pt x="0" y="65"/>
                  <a:pt x="0" y="64"/>
                </a:cubicBezTo>
                <a:cubicBezTo>
                  <a:pt x="0" y="63"/>
                  <a:pt x="1" y="61"/>
                  <a:pt x="2" y="61"/>
                </a:cubicBezTo>
                <a:cubicBezTo>
                  <a:pt x="152" y="61"/>
                  <a:pt x="152" y="61"/>
                  <a:pt x="152" y="61"/>
                </a:cubicBezTo>
                <a:cubicBezTo>
                  <a:pt x="94" y="4"/>
                  <a:pt x="94" y="4"/>
                  <a:pt x="94" y="4"/>
                </a:cubicBezTo>
                <a:cubicBezTo>
                  <a:pt x="93" y="3"/>
                  <a:pt x="93" y="2"/>
                  <a:pt x="94" y="1"/>
                </a:cubicBezTo>
                <a:cubicBezTo>
                  <a:pt x="95" y="0"/>
                  <a:pt x="97" y="0"/>
                  <a:pt x="98" y="1"/>
                </a:cubicBezTo>
                <a:cubicBezTo>
                  <a:pt x="159" y="62"/>
                  <a:pt x="159" y="62"/>
                  <a:pt x="159" y="62"/>
                </a:cubicBezTo>
                <a:cubicBezTo>
                  <a:pt x="159" y="62"/>
                  <a:pt x="160" y="62"/>
                  <a:pt x="160" y="63"/>
                </a:cubicBezTo>
                <a:cubicBezTo>
                  <a:pt x="160" y="63"/>
                  <a:pt x="160" y="63"/>
                  <a:pt x="160" y="63"/>
                </a:cubicBezTo>
                <a:cubicBezTo>
                  <a:pt x="160" y="63"/>
                  <a:pt x="160" y="63"/>
                  <a:pt x="160" y="63"/>
                </a:cubicBezTo>
                <a:cubicBezTo>
                  <a:pt x="160" y="64"/>
                  <a:pt x="160" y="64"/>
                  <a:pt x="160" y="64"/>
                </a:cubicBezTo>
                <a:cubicBezTo>
                  <a:pt x="160" y="65"/>
                  <a:pt x="160" y="65"/>
                  <a:pt x="159" y="66"/>
                </a:cubicBezTo>
                <a:close/>
              </a:path>
            </a:pathLst>
          </a:custGeom>
          <a:solidFill>
            <a:schemeClr val="bg1"/>
          </a:solidFill>
          <a:ln cap="sq">
            <a:noFill/>
          </a:ln>
        </p:spPr>
        <p:txBody>
          <a:bodyPr vert="horz" wrap="square" lIns="91440" tIns="45720" rIns="91440" bIns="45720" rtlCol="0" anchor="t"/>
          <a:lstStyle/>
          <a:p>
            <a:pPr algn="l"/>
            <a:endParaRPr kumimoji="1" lang="zh-CN" altLang="en-US"/>
          </a:p>
        </p:txBody>
      </p:sp>
      <p:sp>
        <p:nvSpPr>
          <p:cNvPr id="8" name="标题 1"/>
          <p:cNvSpPr txBox="1"/>
          <p:nvPr/>
        </p:nvSpPr>
        <p:spPr>
          <a:xfrm>
            <a:off x="2794000" y="1718075"/>
            <a:ext cx="381000" cy="88900"/>
          </a:xfrm>
          <a:prstGeom prst="rect">
            <a:avLst/>
          </a:prstGeom>
          <a:solidFill>
            <a:schemeClr val="accent1">
              <a:lumMod val="20000"/>
              <a:lumOff val="80000"/>
            </a:schemeClr>
          </a:solidFill>
          <a:ln w="3175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2663451" y="2097460"/>
            <a:ext cx="3891238" cy="4189040"/>
          </a:xfrm>
          <a:prstGeom prst="rect">
            <a:avLst/>
          </a:prstGeom>
          <a:noFill/>
          <a:ln>
            <a:noFill/>
          </a:ln>
        </p:spPr>
        <p:txBody>
          <a:bodyPr vert="horz" wrap="square" lIns="91440" tIns="45720" rIns="91440" bIns="45720" rtlCol="0" anchor="t"/>
          <a:lstStyle/>
          <a:p>
            <a:pPr algn="l"/>
            <a:endParaRPr kumimoji="1" lang="zh-CN" altLang="en-US"/>
          </a:p>
        </p:txBody>
      </p:sp>
      <p:sp>
        <p:nvSpPr>
          <p:cNvPr id="10"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6、设置配置项</a:t>
            </a:r>
            <a:endParaRPr kumimoji="1" lang="zh-CN" altLang="en-US"/>
          </a:p>
        </p:txBody>
      </p:sp>
      <p:sp>
        <p:nvSpPr>
          <p:cNvPr id="12"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文本框 13">
            <a:extLst>
              <a:ext uri="{FF2B5EF4-FFF2-40B4-BE49-F238E27FC236}">
                <a16:creationId xmlns:a16="http://schemas.microsoft.com/office/drawing/2014/main" id="{309BEF06-9AAE-6383-7191-6778126C519C}"/>
              </a:ext>
            </a:extLst>
          </p:cNvPr>
          <p:cNvSpPr txBox="1"/>
          <p:nvPr/>
        </p:nvSpPr>
        <p:spPr>
          <a:xfrm>
            <a:off x="1247902" y="2042710"/>
            <a:ext cx="6106160" cy="4401205"/>
          </a:xfrm>
          <a:prstGeom prst="rect">
            <a:avLst/>
          </a:prstGeom>
          <a:solidFill>
            <a:schemeClr val="bg1">
              <a:lumMod val="75000"/>
            </a:schemeClr>
          </a:solidFill>
        </p:spPr>
        <p:txBody>
          <a:bodyPr wrap="square">
            <a:spAutoFit/>
          </a:bodyPr>
          <a:lstStyle/>
          <a:p>
            <a:r>
              <a:rPr lang="zh-CN" altLang="en-US" sz="1400" dirty="0"/>
              <a:t>init_opts=opts.InitOpts(width='800px', height='400px')</a:t>
            </a:r>
          </a:p>
          <a:p>
            <a:r>
              <a:rPr lang="zh-CN" altLang="en-US" sz="1400" dirty="0"/>
              <a:t>bar=(</a:t>
            </a:r>
          </a:p>
          <a:p>
            <a:r>
              <a:rPr lang="zh-CN" altLang="en-US" sz="1400" dirty="0"/>
              <a:t>    Bar(init_opts)</a:t>
            </a:r>
          </a:p>
          <a:p>
            <a:r>
              <a:rPr lang="zh-CN" altLang="en-US" sz="1400" dirty="0"/>
              <a:t>        .add_xaxis(data.columns.tolist())</a:t>
            </a:r>
          </a:p>
          <a:p>
            <a:r>
              <a:rPr lang="zh-CN" altLang="en-US" sz="1400" dirty="0"/>
              <a:t>        .add_yaxis('商家A', data.loc['商家A'].tolist())</a:t>
            </a:r>
          </a:p>
          <a:p>
            <a:r>
              <a:rPr lang="zh-CN" altLang="en-US" sz="1400" dirty="0"/>
              <a:t>        .add_yaxis('商家B', data.loc['商家B'].tolist())</a:t>
            </a:r>
          </a:p>
          <a:p>
            <a:r>
              <a:rPr lang="zh-CN" altLang="en-US" sz="1400" dirty="0"/>
              <a:t>        .set_global_opts(title_opts=opts.TitleOpts(title='指定标记点的柱形图'))</a:t>
            </a:r>
          </a:p>
          <a:p>
            <a:r>
              <a:rPr lang="zh-CN" altLang="en-US" sz="1400" dirty="0"/>
              <a:t>        .set_series_opts(</a:t>
            </a:r>
          </a:p>
          <a:p>
            <a:r>
              <a:rPr lang="zh-CN" altLang="en-US" sz="1400" dirty="0"/>
              <a:t>            label_opts=opts.LabelOpts(is_show=False),</a:t>
            </a:r>
          </a:p>
          <a:p>
            <a:r>
              <a:rPr lang="zh-CN" altLang="en-US" sz="1400" dirty="0"/>
              <a:t>            markpoint_opts=opts.MarkPointOpts(</a:t>
            </a:r>
          </a:p>
          <a:p>
            <a:r>
              <a:rPr lang="zh-CN" altLang="en-US" sz="1400" dirty="0"/>
              <a:t>                data=[</a:t>
            </a:r>
          </a:p>
          <a:p>
            <a:r>
              <a:rPr lang="zh-CN" altLang="en-US" sz="1400" dirty="0"/>
              <a:t>                    opts.MarkPointItem(type_='max', name='最大值’),</a:t>
            </a:r>
            <a:endParaRPr lang="en-US" altLang="zh-CN" sz="1400" dirty="0"/>
          </a:p>
          <a:p>
            <a:r>
              <a:rPr lang="zh-CN" altLang="en-US" sz="1400" dirty="0"/>
              <a:t>                    #显示最大值 </a:t>
            </a:r>
          </a:p>
          <a:p>
            <a:r>
              <a:rPr lang="zh-CN" altLang="en-US" sz="1400" dirty="0"/>
              <a:t>                    opts.MarkPointItem(type_='min', name='最小值’),</a:t>
            </a:r>
            <a:endParaRPr lang="en-US" altLang="zh-CN" sz="1400" dirty="0"/>
          </a:p>
          <a:p>
            <a:r>
              <a:rPr lang="en-US" altLang="zh-CN" sz="1400" dirty="0"/>
              <a:t>                    </a:t>
            </a:r>
            <a:r>
              <a:rPr lang="zh-CN" altLang="en-US" sz="1400" dirty="0"/>
              <a:t>#显示最小传</a:t>
            </a:r>
          </a:p>
          <a:p>
            <a:r>
              <a:rPr lang="zh-CN" altLang="en-US" sz="1400" dirty="0"/>
              <a:t>                ]</a:t>
            </a:r>
          </a:p>
          <a:p>
            <a:r>
              <a:rPr lang="zh-CN" altLang="en-US" sz="1400" dirty="0"/>
              <a:t>            )</a:t>
            </a:r>
          </a:p>
          <a:p>
            <a:r>
              <a:rPr lang="zh-CN" altLang="en-US" sz="1400" dirty="0"/>
              <a:t>        )</a:t>
            </a:r>
          </a:p>
          <a:p>
            <a:r>
              <a:rPr lang="zh-CN" altLang="en-US" sz="1400" dirty="0"/>
              <a:t>    )</a:t>
            </a:r>
          </a:p>
          <a:p>
            <a:r>
              <a:rPr lang="zh-CN" altLang="en-US" sz="1400" dirty="0"/>
              <a:t>bar.render_notebook()</a:t>
            </a:r>
          </a:p>
        </p:txBody>
      </p:sp>
      <p:pic>
        <p:nvPicPr>
          <p:cNvPr id="16" name="图片 15">
            <a:extLst>
              <a:ext uri="{FF2B5EF4-FFF2-40B4-BE49-F238E27FC236}">
                <a16:creationId xmlns:a16="http://schemas.microsoft.com/office/drawing/2014/main" id="{87F7E65C-7B34-1CB5-0ACD-BC2B6F1040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3012" y="4103866"/>
            <a:ext cx="5279707" cy="2577635"/>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7、绘制折线图</a:t>
            </a:r>
            <a:endParaRPr kumimoji="1" lang="zh-CN" altLang="en-US"/>
          </a:p>
        </p:txBody>
      </p:sp>
      <p:sp>
        <p:nvSpPr>
          <p:cNvPr id="11"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文本框 12">
            <a:extLst>
              <a:ext uri="{FF2B5EF4-FFF2-40B4-BE49-F238E27FC236}">
                <a16:creationId xmlns:a16="http://schemas.microsoft.com/office/drawing/2014/main" id="{41C0FB81-9F48-E805-CE13-67C37EC6F694}"/>
              </a:ext>
            </a:extLst>
          </p:cNvPr>
          <p:cNvSpPr txBox="1"/>
          <p:nvPr/>
        </p:nvSpPr>
        <p:spPr>
          <a:xfrm>
            <a:off x="452878" y="1462185"/>
            <a:ext cx="6106160" cy="2246769"/>
          </a:xfrm>
          <a:prstGeom prst="rect">
            <a:avLst/>
          </a:prstGeom>
          <a:solidFill>
            <a:schemeClr val="bg1">
              <a:lumMod val="75000"/>
            </a:schemeClr>
          </a:solidFill>
        </p:spPr>
        <p:txBody>
          <a:bodyPr wrap="square">
            <a:spAutoFit/>
          </a:bodyPr>
          <a:lstStyle/>
          <a:p>
            <a:r>
              <a:rPr lang="zh-CN" altLang="en-US" sz="1400" dirty="0"/>
              <a:t>line = (Line()</a:t>
            </a:r>
          </a:p>
          <a:p>
            <a:r>
              <a:rPr lang="zh-CN" altLang="en-US" sz="1400" dirty="0"/>
              <a:t>   .add_xaxis(data.columns.tolist())</a:t>
            </a:r>
          </a:p>
          <a:p>
            <a:r>
              <a:rPr lang="zh-CN" altLang="en-US" sz="1400" dirty="0"/>
              <a:t>   .add_yaxis('商家A', data.loc['商家A'].tolist(), is_smooth=True)  # 设置曲线光滑</a:t>
            </a:r>
          </a:p>
          <a:p>
            <a:r>
              <a:rPr lang="zh-CN" altLang="en-US" sz="1400" dirty="0"/>
              <a:t>   .add_yaxis('商家B', data.loc['商家B'].tolist())</a:t>
            </a:r>
          </a:p>
          <a:p>
            <a:r>
              <a:rPr lang="zh-CN" altLang="en-US" sz="1400" dirty="0"/>
              <a:t>  .set_global_opts(title_opts=opts.TitleOpts(title='商家A和商家B销售情况折线图'))</a:t>
            </a:r>
          </a:p>
          <a:p>
            <a:r>
              <a:rPr lang="zh-CN" altLang="en-US" sz="1400" dirty="0"/>
              <a:t># 设置全局选项</a:t>
            </a:r>
          </a:p>
          <a:p>
            <a:r>
              <a:rPr lang="zh-CN" altLang="en-US" sz="1400" dirty="0"/>
              <a:t>    )</a:t>
            </a:r>
          </a:p>
          <a:p>
            <a:r>
              <a:rPr lang="zh-CN" altLang="en-US" sz="1400" dirty="0"/>
              <a:t>line.render_notebook()</a:t>
            </a:r>
          </a:p>
        </p:txBody>
      </p:sp>
      <p:pic>
        <p:nvPicPr>
          <p:cNvPr id="15" name="图片 14">
            <a:extLst>
              <a:ext uri="{FF2B5EF4-FFF2-40B4-BE49-F238E27FC236}">
                <a16:creationId xmlns:a16="http://schemas.microsoft.com/office/drawing/2014/main" id="{4B4D9FBE-B4B6-4DB2-960F-D8450762EE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3243" y="3192488"/>
            <a:ext cx="6568757" cy="3665512"/>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832020" y="1477869"/>
            <a:ext cx="3240000" cy="4413436"/>
          </a:xfrm>
          <a:prstGeom prst="rect">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4687279" y="2536466"/>
            <a:ext cx="6660000" cy="2749799"/>
          </a:xfrm>
          <a:prstGeom prst="rect">
            <a:avLst/>
          </a:prstGeom>
          <a:noFill/>
          <a:ln>
            <a:noFill/>
          </a:ln>
        </p:spPr>
        <p:txBody>
          <a:bodyPr vert="horz" wrap="square" lIns="0" tIns="0" rIns="0" bIns="0" rtlCol="0" anchor="t"/>
          <a:lstStyle/>
          <a:p>
            <a:pPr algn="l"/>
            <a:endParaRPr kumimoji="1" lang="zh-CN" altLang="en-US"/>
          </a:p>
        </p:txBody>
      </p:sp>
      <p:sp>
        <p:nvSpPr>
          <p:cNvPr id="6" name="标题 1"/>
          <p:cNvSpPr txBox="1"/>
          <p:nvPr/>
        </p:nvSpPr>
        <p:spPr>
          <a:xfrm>
            <a:off x="4725380" y="1924217"/>
            <a:ext cx="454306" cy="454306"/>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79 h 720001"/>
              <a:gd name="connsiteX5" fmla="*/ 507383 w 720001"/>
              <a:gd name="connsiteY5" fmla="*/ 72694 h 720001"/>
              <a:gd name="connsiteX6" fmla="*/ 457070 w 720001"/>
              <a:gd name="connsiteY6" fmla="*/ 57166 h 720001"/>
              <a:gd name="connsiteX7" fmla="*/ 307952 w 720001"/>
              <a:gd name="connsiteY7" fmla="*/ 56386 h 720001"/>
              <a:gd name="connsiteX8" fmla="*/ 240115 w 720001"/>
              <a:gd name="connsiteY8" fmla="*/ 76251 h 720001"/>
              <a:gd name="connsiteX9" fmla="*/ 142092 w 720001"/>
              <a:gd name="connsiteY9" fmla="*/ 142179 h 720001"/>
              <a:gd name="connsiteX10" fmla="*/ 76077 w 720001"/>
              <a:gd name="connsiteY10" fmla="*/ 240116 h 720001"/>
              <a:gd name="connsiteX11" fmla="*/ 51874 w 720001"/>
              <a:gd name="connsiteY11" fmla="*/ 360000 h 720001"/>
              <a:gd name="connsiteX12" fmla="*/ 76077 w 720001"/>
              <a:gd name="connsiteY12" fmla="*/ 479885 h 720001"/>
              <a:gd name="connsiteX13" fmla="*/ 142092 w 720001"/>
              <a:gd name="connsiteY13" fmla="*/ 577822 h 720001"/>
              <a:gd name="connsiteX14" fmla="*/ 240029 w 720001"/>
              <a:gd name="connsiteY14" fmla="*/ 643837 h 720001"/>
              <a:gd name="connsiteX15" fmla="*/ 359913 w 720001"/>
              <a:gd name="connsiteY15" fmla="*/ 668039 h 720001"/>
              <a:gd name="connsiteX16" fmla="*/ 479798 w 720001"/>
              <a:gd name="connsiteY16" fmla="*/ 643837 h 720001"/>
              <a:gd name="connsiteX17" fmla="*/ 577735 w 720001"/>
              <a:gd name="connsiteY17" fmla="*/ 577822 h 720001"/>
              <a:gd name="connsiteX18" fmla="*/ 643750 w 720001"/>
              <a:gd name="connsiteY18" fmla="*/ 479885 h 720001"/>
              <a:gd name="connsiteX19" fmla="*/ 663615 w 720001"/>
              <a:gd name="connsiteY19" fmla="*/ 412049 h 720001"/>
              <a:gd name="connsiteX20" fmla="*/ 360000 w 720001"/>
              <a:gd name="connsiteY20" fmla="*/ 412049 h 720001"/>
              <a:gd name="connsiteX21" fmla="*/ 307952 w 720001"/>
              <a:gd name="connsiteY21" fmla="*/ 360000 h 720001"/>
              <a:gd name="connsiteX22" fmla="*/ 405022 w 720001"/>
              <a:gd name="connsiteY22" fmla="*/ 0 h 720001"/>
              <a:gd name="connsiteX23" fmla="*/ 720001 w 720001"/>
              <a:gd name="connsiteY23" fmla="*/ 314979 h 720001"/>
              <a:gd name="connsiteX24" fmla="*/ 405022 w 720001"/>
              <a:gd name="connsiteY24" fmla="*/ 314979 h 720001"/>
              <a:gd name="connsiteX25" fmla="*/ 360000 w 720001"/>
              <a:gd name="connsiteY25" fmla="*/ 0 h 720001"/>
              <a:gd name="connsiteX26" fmla="*/ 360000 w 720001"/>
              <a:gd name="connsiteY26" fmla="*/ 360000 h 720001"/>
              <a:gd name="connsiteX27" fmla="*/ 720001 w 720001"/>
              <a:gd name="connsiteY27" fmla="*/ 360000 h 720001"/>
              <a:gd name="connsiteX28" fmla="*/ 360000 w 720001"/>
              <a:gd name="connsiteY28" fmla="*/ 720001 h 720001"/>
              <a:gd name="connsiteX29" fmla="*/ 0 w 720001"/>
              <a:gd name="connsiteY29" fmla="*/ 360000 h 720001"/>
              <a:gd name="connsiteX30" fmla="*/ 360000 w 720001"/>
              <a:gd name="connsiteY30" fmla="*/ 0 h 720001"/>
            </a:gdLst>
            <a:ahLst/>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79"/>
                </a:cubicBezTo>
                <a:cubicBezTo>
                  <a:pt x="566806" y="104877"/>
                  <a:pt x="538699" y="85966"/>
                  <a:pt x="507383" y="72694"/>
                </a:cubicBezTo>
                <a:cubicBezTo>
                  <a:pt x="491075" y="65755"/>
                  <a:pt x="474246" y="60636"/>
                  <a:pt x="457070" y="57166"/>
                </a:cubicBezTo>
                <a:close/>
                <a:moveTo>
                  <a:pt x="307952" y="56386"/>
                </a:moveTo>
                <a:cubicBezTo>
                  <a:pt x="284703" y="60376"/>
                  <a:pt x="262062" y="66969"/>
                  <a:pt x="240115" y="76251"/>
                </a:cubicBezTo>
                <a:cubicBezTo>
                  <a:pt x="203508" y="91778"/>
                  <a:pt x="170544" y="113986"/>
                  <a:pt x="142092" y="142179"/>
                </a:cubicBezTo>
                <a:cubicBezTo>
                  <a:pt x="113812" y="170545"/>
                  <a:pt x="91605" y="203422"/>
                  <a:pt x="76077" y="240116"/>
                </a:cubicBezTo>
                <a:cubicBezTo>
                  <a:pt x="60029" y="278111"/>
                  <a:pt x="51874" y="318362"/>
                  <a:pt x="51874" y="360000"/>
                </a:cubicBezTo>
                <a:cubicBezTo>
                  <a:pt x="51874" y="401639"/>
                  <a:pt x="60029" y="441976"/>
                  <a:pt x="76077" y="479885"/>
                </a:cubicBezTo>
                <a:cubicBezTo>
                  <a:pt x="91605" y="516579"/>
                  <a:pt x="113812" y="549543"/>
                  <a:pt x="142092" y="577822"/>
                </a:cubicBezTo>
                <a:cubicBezTo>
                  <a:pt x="170458" y="606102"/>
                  <a:pt x="203335" y="628309"/>
                  <a:pt x="240029" y="643837"/>
                </a:cubicBezTo>
                <a:cubicBezTo>
                  <a:pt x="278024" y="659885"/>
                  <a:pt x="318275" y="668039"/>
                  <a:pt x="359913" y="668039"/>
                </a:cubicBezTo>
                <a:cubicBezTo>
                  <a:pt x="401552" y="668039"/>
                  <a:pt x="441890" y="659885"/>
                  <a:pt x="479798" y="643837"/>
                </a:cubicBezTo>
                <a:cubicBezTo>
                  <a:pt x="516492" y="628309"/>
                  <a:pt x="549456" y="606102"/>
                  <a:pt x="577735" y="577822"/>
                </a:cubicBezTo>
                <a:cubicBezTo>
                  <a:pt x="606015" y="549456"/>
                  <a:pt x="628222" y="516579"/>
                  <a:pt x="643750" y="479885"/>
                </a:cubicBezTo>
                <a:cubicBezTo>
                  <a:pt x="653032" y="457938"/>
                  <a:pt x="659625" y="435297"/>
                  <a:pt x="663615" y="412049"/>
                </a:cubicBezTo>
                <a:lnTo>
                  <a:pt x="360000" y="412049"/>
                </a:lnTo>
                <a:cubicBezTo>
                  <a:pt x="331287" y="412049"/>
                  <a:pt x="307952" y="388714"/>
                  <a:pt x="307952" y="360000"/>
                </a:cubicBezTo>
                <a:close/>
                <a:moveTo>
                  <a:pt x="405022" y="0"/>
                </a:moveTo>
                <a:cubicBezTo>
                  <a:pt x="578950" y="0"/>
                  <a:pt x="720001" y="141051"/>
                  <a:pt x="720001" y="314979"/>
                </a:cubicBezTo>
                <a:lnTo>
                  <a:pt x="405022" y="314979"/>
                </a:lnTo>
                <a:close/>
                <a:moveTo>
                  <a:pt x="360000" y="0"/>
                </a:moveTo>
                <a:lnTo>
                  <a:pt x="360000" y="360000"/>
                </a:lnTo>
                <a:lnTo>
                  <a:pt x="720001" y="360000"/>
                </a:lnTo>
                <a:cubicBezTo>
                  <a:pt x="720001" y="558825"/>
                  <a:pt x="558824" y="720001"/>
                  <a:pt x="360000" y="720001"/>
                </a:cubicBezTo>
                <a:cubicBezTo>
                  <a:pt x="161176" y="720001"/>
                  <a:pt x="0" y="558825"/>
                  <a:pt x="0" y="360000"/>
                </a:cubicBezTo>
                <a:cubicBezTo>
                  <a:pt x="0" y="161176"/>
                  <a:pt x="161176" y="0"/>
                  <a:pt x="360000" y="0"/>
                </a:cubicBezTo>
                <a:close/>
              </a:path>
            </a:pathLst>
          </a:custGeom>
          <a:solidFill>
            <a:schemeClr val="accent2"/>
          </a:solidFill>
          <a:ln w="22225" cap="rnd">
            <a:noFill/>
            <a:round/>
            <a:headEnd/>
            <a:tailEnd/>
          </a:ln>
        </p:spPr>
        <p:txBody>
          <a:bodyPr vert="horz" wrap="square" lIns="121920" tIns="60960" rIns="121920" bIns="60960" rtlCol="0" anchor="t"/>
          <a:lstStyle/>
          <a:p>
            <a:pPr algn="l"/>
            <a:endParaRPr kumimoji="1" lang="zh-CN" altLang="en-US"/>
          </a:p>
        </p:txBody>
      </p:sp>
      <p:pic>
        <p:nvPicPr>
          <p:cNvPr id="7" name="图片 6"/>
          <p:cNvPicPr>
            <a:picLocks noChangeAspect="1"/>
          </p:cNvPicPr>
          <p:nvPr/>
        </p:nvPicPr>
        <p:blipFill>
          <a:blip r:embed="rId3">
            <a:alphaModFix/>
          </a:blip>
          <a:srcRect/>
          <a:stretch>
            <a:fillRect/>
          </a:stretch>
        </p:blipFill>
        <p:spPr>
          <a:xfrm>
            <a:off x="941069" y="1373094"/>
            <a:ext cx="3240000" cy="4413437"/>
          </a:xfrm>
          <a:prstGeom prst="rect">
            <a:avLst/>
          </a:prstGeom>
        </p:spPr>
      </p:pic>
      <p:sp>
        <p:nvSpPr>
          <p:cNvPr id="8"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8、绘制商家A和商家B销售情况面积图</a:t>
            </a:r>
            <a:endParaRPr kumimoji="1" lang="zh-CN" altLang="en-US"/>
          </a:p>
        </p:txBody>
      </p:sp>
      <p:sp>
        <p:nvSpPr>
          <p:cNvPr id="10"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文本框 11">
            <a:extLst>
              <a:ext uri="{FF2B5EF4-FFF2-40B4-BE49-F238E27FC236}">
                <a16:creationId xmlns:a16="http://schemas.microsoft.com/office/drawing/2014/main" id="{DBFD51D0-8BFC-60C6-AB3A-9192D386316D}"/>
              </a:ext>
            </a:extLst>
          </p:cNvPr>
          <p:cNvSpPr txBox="1"/>
          <p:nvPr/>
        </p:nvSpPr>
        <p:spPr>
          <a:xfrm>
            <a:off x="1904773" y="1374160"/>
            <a:ext cx="6106160" cy="2677656"/>
          </a:xfrm>
          <a:prstGeom prst="rect">
            <a:avLst/>
          </a:prstGeom>
          <a:solidFill>
            <a:schemeClr val="bg1">
              <a:lumMod val="75000"/>
            </a:schemeClr>
          </a:solidFill>
        </p:spPr>
        <p:txBody>
          <a:bodyPr wrap="square">
            <a:spAutoFit/>
          </a:bodyPr>
          <a:lstStyle/>
          <a:p>
            <a:r>
              <a:rPr lang="zh-CN" altLang="en-US" sz="1400" dirty="0"/>
              <a:t>line=(Line()</a:t>
            </a:r>
          </a:p>
          <a:p>
            <a:r>
              <a:rPr lang="zh-CN" altLang="en-US" sz="1400" dirty="0"/>
              <a:t>   .add_xaxis(data.columns.tolist())</a:t>
            </a:r>
          </a:p>
          <a:p>
            <a:r>
              <a:rPr lang="zh-CN" altLang="en-US" sz="1400" dirty="0"/>
              <a:t>   .add_yaxis('商家A', data.loc['商家A'].tolist(), </a:t>
            </a:r>
          </a:p>
          <a:p>
            <a:r>
              <a:rPr lang="zh-CN" altLang="en-US" sz="1400" dirty="0"/>
              <a:t>              areastyle_opts=opts.AreaStyleOpts(opacity=0.5, color='red'))</a:t>
            </a:r>
          </a:p>
          <a:p>
            <a:r>
              <a:rPr lang="zh-CN" altLang="en-US" sz="1400" dirty="0"/>
              <a:t># 设置曲线光滑</a:t>
            </a:r>
          </a:p>
          <a:p>
            <a:r>
              <a:rPr lang="zh-CN" altLang="en-US" sz="1400" dirty="0"/>
              <a:t>   .add_yaxis('商家B', data.loc['商家B'].tolist(), </a:t>
            </a:r>
          </a:p>
          <a:p>
            <a:r>
              <a:rPr lang="zh-CN" altLang="en-US" sz="1400" dirty="0"/>
              <a:t>              areastyle_opts=opts.AreaStyleOpts(opacity=0.6, color='blue'))</a:t>
            </a:r>
          </a:p>
          <a:p>
            <a:r>
              <a:rPr lang="zh-CN" altLang="en-US" sz="1400" dirty="0"/>
              <a:t>  .set_global_opts(title_opts=opts.TitleOpts(title='商家A和商家B销售情况面积图'))</a:t>
            </a:r>
          </a:p>
          <a:p>
            <a:r>
              <a:rPr lang="zh-CN" altLang="en-US" sz="1400" dirty="0"/>
              <a:t># 设置全局选项</a:t>
            </a:r>
          </a:p>
          <a:p>
            <a:r>
              <a:rPr lang="zh-CN" altLang="en-US" sz="1400" dirty="0"/>
              <a:t>    )</a:t>
            </a:r>
          </a:p>
          <a:p>
            <a:r>
              <a:rPr lang="zh-CN" altLang="en-US" sz="1400" dirty="0"/>
              <a:t>line.render_notebook()</a:t>
            </a:r>
          </a:p>
        </p:txBody>
      </p:sp>
      <p:pic>
        <p:nvPicPr>
          <p:cNvPr id="14" name="图片 13">
            <a:extLst>
              <a:ext uri="{FF2B5EF4-FFF2-40B4-BE49-F238E27FC236}">
                <a16:creationId xmlns:a16="http://schemas.microsoft.com/office/drawing/2014/main" id="{22BA05AE-0888-F15A-E662-B48BD6780D4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97217" y="3198255"/>
            <a:ext cx="6494780" cy="3634345"/>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544262">
            <a:off x="7352152" y="1342408"/>
            <a:ext cx="3791171" cy="3538061"/>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5" name="图片 4"/>
          <p:cNvPicPr>
            <a:picLocks noChangeAspect="1"/>
          </p:cNvPicPr>
          <p:nvPr/>
        </p:nvPicPr>
        <p:blipFill>
          <a:blip r:embed="rId3">
            <a:alphaModFix/>
          </a:blip>
          <a:srcRect/>
          <a:stretch>
            <a:fillRect/>
          </a:stretch>
        </p:blipFill>
        <p:spPr>
          <a:xfrm>
            <a:off x="6780342" y="1509489"/>
            <a:ext cx="4014236" cy="4163363"/>
          </a:xfrm>
          <a:prstGeom prst="rect">
            <a:avLst/>
          </a:prstGeom>
        </p:spPr>
      </p:pic>
      <p:sp>
        <p:nvSpPr>
          <p:cNvPr id="6" name="标题 1"/>
          <p:cNvSpPr txBox="1"/>
          <p:nvPr/>
        </p:nvSpPr>
        <p:spPr>
          <a:xfrm flipH="1">
            <a:off x="6979920" y="5108868"/>
            <a:ext cx="5239936" cy="1747367"/>
          </a:xfrm>
          <a:custGeom>
            <a:avLst/>
            <a:gdLst>
              <a:gd name="connsiteX0" fmla="*/ -944 w 7972010"/>
              <a:gd name="connsiteY0" fmla="*/ 178627 h 2658434"/>
              <a:gd name="connsiteX1" fmla="*/ 2048272 w 7972010"/>
              <a:gd name="connsiteY1" fmla="*/ 970679 h 2658434"/>
              <a:gd name="connsiteX2" fmla="*/ 5612511 w 7972010"/>
              <a:gd name="connsiteY2" fmla="*/ 1986707 h 2658434"/>
              <a:gd name="connsiteX3" fmla="*/ 7971066 w 7972010"/>
              <a:gd name="connsiteY3" fmla="*/ 2658192 h 2658434"/>
              <a:gd name="connsiteX4" fmla="*/ -944 w 7972010"/>
              <a:gd name="connsiteY4" fmla="*/ 2658192 h 2658434"/>
            </a:gdLst>
            <a:ahLst/>
            <a:cxnLst/>
            <a:rect l="l" t="t" r="r" b="b"/>
            <a:pathLst>
              <a:path w="7972010" h="2658434">
                <a:moveTo>
                  <a:pt x="-944" y="178627"/>
                </a:moveTo>
                <a:cubicBezTo>
                  <a:pt x="-944" y="178627"/>
                  <a:pt x="722464" y="-561942"/>
                  <a:pt x="2048272" y="970679"/>
                </a:cubicBezTo>
                <a:cubicBezTo>
                  <a:pt x="2840324" y="1900461"/>
                  <a:pt x="3459886" y="3038817"/>
                  <a:pt x="5612511" y="1986707"/>
                </a:cubicBezTo>
                <a:cubicBezTo>
                  <a:pt x="5990935" y="1797054"/>
                  <a:pt x="7420149" y="1177494"/>
                  <a:pt x="7971066" y="2658192"/>
                </a:cubicBezTo>
                <a:lnTo>
                  <a:pt x="-944" y="2658192"/>
                </a:lnTo>
                <a:close/>
              </a:path>
            </a:pathLst>
          </a:custGeom>
          <a:gradFill>
            <a:gsLst>
              <a:gs pos="0">
                <a:schemeClr val="accent1">
                  <a:lumMod val="20000"/>
                  <a:lumOff val="80000"/>
                  <a:alpha val="0"/>
                </a:schemeClr>
              </a:gs>
              <a:gs pos="100000">
                <a:schemeClr val="accent1">
                  <a:lumMod val="40000"/>
                  <a:lumOff val="60000"/>
                </a:schemeClr>
              </a:gs>
            </a:gsLst>
            <a:lin ang="9000000" scaled="0"/>
          </a:gradFill>
          <a:ln w="35472" cap="flat">
            <a:noFill/>
            <a:miter/>
          </a:ln>
        </p:spPr>
        <p:txBody>
          <a:bodyPr vert="horz" wrap="square" lIns="91440" tIns="45720" rIns="91440" bIns="45720" rtlCol="0" anchor="ctr"/>
          <a:lstStyle/>
          <a:p>
            <a:pPr algn="l"/>
            <a:endParaRPr kumimoji="1" lang="zh-CN" altLang="en-US"/>
          </a:p>
        </p:txBody>
      </p:sp>
      <p:sp>
        <p:nvSpPr>
          <p:cNvPr id="7" name="标题 1"/>
          <p:cNvSpPr txBox="1"/>
          <p:nvPr/>
        </p:nvSpPr>
        <p:spPr>
          <a:xfrm>
            <a:off x="1654047" y="3067772"/>
            <a:ext cx="4951465" cy="3245838"/>
          </a:xfrm>
          <a:prstGeom prst="rect">
            <a:avLst/>
          </a:prstGeom>
          <a:noFill/>
          <a:ln>
            <a:noFill/>
          </a:ln>
        </p:spPr>
        <p:txBody>
          <a:bodyPr vert="horz" wrap="square" lIns="0" tIns="0" rIns="0" bIns="0" rtlCol="0" anchor="t"/>
          <a:lstStyle/>
          <a:p>
            <a:pPr algn="l"/>
            <a:r>
              <a:rPr kumimoji="1" lang="en-US" altLang="zh-CN" sz="1400" dirty="0">
                <a:ln w="12700">
                  <a:noFill/>
                </a:ln>
                <a:solidFill>
                  <a:srgbClr val="262626">
                    <a:alpha val="100000"/>
                  </a:srgbClr>
                </a:solidFill>
                <a:latin typeface="Source Han Sans"/>
                <a:ea typeface="Source Han Sans"/>
                <a:cs typeface="Source Han Sans"/>
              </a:rPr>
              <a:t>运行效果如下：由饼图可知，商家B的各类商品销量中风衣的数量占比最多，占到为20.46%，而袜子只占了6.91%。</a:t>
            </a:r>
            <a:endParaRPr kumimoji="1" lang="zh-CN" altLang="en-US" dirty="0"/>
          </a:p>
        </p:txBody>
      </p:sp>
      <p:sp>
        <p:nvSpPr>
          <p:cNvPr id="8" name="标题 1"/>
          <p:cNvSpPr txBox="1"/>
          <p:nvPr/>
        </p:nvSpPr>
        <p:spPr>
          <a:xfrm>
            <a:off x="1100119" y="3140940"/>
            <a:ext cx="385401" cy="356523"/>
          </a:xfrm>
          <a:custGeom>
            <a:avLst/>
            <a:gdLst>
              <a:gd name="connsiteX0" fmla="*/ 56258 w 778320"/>
              <a:gd name="connsiteY0" fmla="*/ 333700 h 720001"/>
              <a:gd name="connsiteX1" fmla="*/ 56258 w 778320"/>
              <a:gd name="connsiteY1" fmla="*/ 627457 h 720001"/>
              <a:gd name="connsiteX2" fmla="*/ 66946 w 778320"/>
              <a:gd name="connsiteY2" fmla="*/ 653054 h 720001"/>
              <a:gd name="connsiteX3" fmla="*/ 92544 w 778320"/>
              <a:gd name="connsiteY3" fmla="*/ 663743 h 720001"/>
              <a:gd name="connsiteX4" fmla="*/ 685683 w 778320"/>
              <a:gd name="connsiteY4" fmla="*/ 663743 h 720001"/>
              <a:gd name="connsiteX5" fmla="*/ 711281 w 778320"/>
              <a:gd name="connsiteY5" fmla="*/ 653054 h 720001"/>
              <a:gd name="connsiteX6" fmla="*/ 721969 w 778320"/>
              <a:gd name="connsiteY6" fmla="*/ 627457 h 720001"/>
              <a:gd name="connsiteX7" fmla="*/ 721969 w 778320"/>
              <a:gd name="connsiteY7" fmla="*/ 333700 h 720001"/>
              <a:gd name="connsiteX8" fmla="*/ 92544 w 778320"/>
              <a:gd name="connsiteY8" fmla="*/ 142049 h 720001"/>
              <a:gd name="connsiteX9" fmla="*/ 56258 w 778320"/>
              <a:gd name="connsiteY9" fmla="*/ 178336 h 720001"/>
              <a:gd name="connsiteX10" fmla="*/ 56258 w 778320"/>
              <a:gd name="connsiteY10" fmla="*/ 277443 h 720001"/>
              <a:gd name="connsiteX11" fmla="*/ 721969 w 778320"/>
              <a:gd name="connsiteY11" fmla="*/ 277443 h 720001"/>
              <a:gd name="connsiteX12" fmla="*/ 721969 w 778320"/>
              <a:gd name="connsiteY12" fmla="*/ 178336 h 720001"/>
              <a:gd name="connsiteX13" fmla="*/ 685683 w 778320"/>
              <a:gd name="connsiteY13" fmla="*/ 142049 h 720001"/>
              <a:gd name="connsiteX14" fmla="*/ 561355 w 778320"/>
              <a:gd name="connsiteY14" fmla="*/ 142049 h 720001"/>
              <a:gd name="connsiteX15" fmla="*/ 561355 w 778320"/>
              <a:gd name="connsiteY15" fmla="*/ 201026 h 720001"/>
              <a:gd name="connsiteX16" fmla="*/ 533226 w 778320"/>
              <a:gd name="connsiteY16" fmla="*/ 229249 h 720001"/>
              <a:gd name="connsiteX17" fmla="*/ 505097 w 778320"/>
              <a:gd name="connsiteY17" fmla="*/ 201120 h 720001"/>
              <a:gd name="connsiteX18" fmla="*/ 505097 w 778320"/>
              <a:gd name="connsiteY18" fmla="*/ 142049 h 720001"/>
              <a:gd name="connsiteX19" fmla="*/ 273129 w 778320"/>
              <a:gd name="connsiteY19" fmla="*/ 142049 h 720001"/>
              <a:gd name="connsiteX20" fmla="*/ 273129 w 778320"/>
              <a:gd name="connsiteY20" fmla="*/ 201026 h 720001"/>
              <a:gd name="connsiteX21" fmla="*/ 245001 w 778320"/>
              <a:gd name="connsiteY21" fmla="*/ 229249 h 720001"/>
              <a:gd name="connsiteX22" fmla="*/ 216872 w 778320"/>
              <a:gd name="connsiteY22" fmla="*/ 201120 h 720001"/>
              <a:gd name="connsiteX23" fmla="*/ 216872 w 778320"/>
              <a:gd name="connsiteY23" fmla="*/ 142049 h 720001"/>
              <a:gd name="connsiteX24" fmla="*/ 245001 w 778320"/>
              <a:gd name="connsiteY24" fmla="*/ 0 h 720001"/>
              <a:gd name="connsiteX25" fmla="*/ 273129 w 778320"/>
              <a:gd name="connsiteY25" fmla="*/ 28129 h 720001"/>
              <a:gd name="connsiteX26" fmla="*/ 273129 w 778320"/>
              <a:gd name="connsiteY26" fmla="*/ 85792 h 720001"/>
              <a:gd name="connsiteX27" fmla="*/ 505097 w 778320"/>
              <a:gd name="connsiteY27" fmla="*/ 85792 h 720001"/>
              <a:gd name="connsiteX28" fmla="*/ 505097 w 778320"/>
              <a:gd name="connsiteY28" fmla="*/ 28129 h 720001"/>
              <a:gd name="connsiteX29" fmla="*/ 533226 w 778320"/>
              <a:gd name="connsiteY29" fmla="*/ 0 h 720001"/>
              <a:gd name="connsiteX30" fmla="*/ 561355 w 778320"/>
              <a:gd name="connsiteY30" fmla="*/ 28129 h 720001"/>
              <a:gd name="connsiteX31" fmla="*/ 561355 w 778320"/>
              <a:gd name="connsiteY31" fmla="*/ 85792 h 720001"/>
              <a:gd name="connsiteX32" fmla="*/ 685683 w 778320"/>
              <a:gd name="connsiteY32" fmla="*/ 85792 h 720001"/>
              <a:gd name="connsiteX33" fmla="*/ 778320 w 778320"/>
              <a:gd name="connsiteY33" fmla="*/ 178336 h 720001"/>
              <a:gd name="connsiteX34" fmla="*/ 778320 w 778320"/>
              <a:gd name="connsiteY34" fmla="*/ 627457 h 720001"/>
              <a:gd name="connsiteX35" fmla="*/ 685777 w 778320"/>
              <a:gd name="connsiteY35" fmla="*/ 720001 h 720001"/>
              <a:gd name="connsiteX36" fmla="*/ 92544 w 778320"/>
              <a:gd name="connsiteY36" fmla="*/ 720001 h 720001"/>
              <a:gd name="connsiteX37" fmla="*/ 0 w 778320"/>
              <a:gd name="connsiteY37" fmla="*/ 627457 h 720001"/>
              <a:gd name="connsiteX38" fmla="*/ 0 w 778320"/>
              <a:gd name="connsiteY38" fmla="*/ 333700 h 720001"/>
              <a:gd name="connsiteX39" fmla="*/ 0 w 778320"/>
              <a:gd name="connsiteY39" fmla="*/ 277443 h 720001"/>
              <a:gd name="connsiteX40" fmla="*/ 0 w 778320"/>
              <a:gd name="connsiteY40" fmla="*/ 178336 h 720001"/>
              <a:gd name="connsiteX41" fmla="*/ 92544 w 778320"/>
              <a:gd name="connsiteY41" fmla="*/ 85792 h 720001"/>
              <a:gd name="connsiteX42" fmla="*/ 216872 w 778320"/>
              <a:gd name="connsiteY42" fmla="*/ 85792 h 720001"/>
              <a:gd name="connsiteX43" fmla="*/ 216872 w 778320"/>
              <a:gd name="connsiteY43" fmla="*/ 28129 h 720001"/>
              <a:gd name="connsiteX44" fmla="*/ 245001 w 778320"/>
              <a:gd name="connsiteY44" fmla="*/ 0 h 720001"/>
            </a:gdLst>
            <a:ahLst/>
            <a:cxnLst/>
            <a:rect l="l" t="t" r="r" b="b"/>
            <a:pathLst>
              <a:path w="778320" h="720001">
                <a:moveTo>
                  <a:pt x="56258" y="333700"/>
                </a:moveTo>
                <a:lnTo>
                  <a:pt x="56258" y="627457"/>
                </a:lnTo>
                <a:cubicBezTo>
                  <a:pt x="56258" y="637115"/>
                  <a:pt x="60008" y="646116"/>
                  <a:pt x="66946" y="653054"/>
                </a:cubicBezTo>
                <a:cubicBezTo>
                  <a:pt x="73885" y="659899"/>
                  <a:pt x="82980" y="663743"/>
                  <a:pt x="92544" y="663743"/>
                </a:cubicBezTo>
                <a:lnTo>
                  <a:pt x="685683" y="663743"/>
                </a:lnTo>
                <a:cubicBezTo>
                  <a:pt x="695341" y="663743"/>
                  <a:pt x="704342" y="659993"/>
                  <a:pt x="711281" y="653054"/>
                </a:cubicBezTo>
                <a:cubicBezTo>
                  <a:pt x="718125" y="646116"/>
                  <a:pt x="721969" y="637021"/>
                  <a:pt x="721969" y="627457"/>
                </a:cubicBezTo>
                <a:lnTo>
                  <a:pt x="721969" y="333700"/>
                </a:lnTo>
                <a:close/>
                <a:moveTo>
                  <a:pt x="92544" y="142049"/>
                </a:moveTo>
                <a:cubicBezTo>
                  <a:pt x="72478" y="142049"/>
                  <a:pt x="56258" y="158364"/>
                  <a:pt x="56258" y="178336"/>
                </a:cubicBezTo>
                <a:lnTo>
                  <a:pt x="56258" y="277443"/>
                </a:lnTo>
                <a:lnTo>
                  <a:pt x="721969" y="277443"/>
                </a:lnTo>
                <a:lnTo>
                  <a:pt x="721969" y="178336"/>
                </a:lnTo>
                <a:cubicBezTo>
                  <a:pt x="721969" y="158270"/>
                  <a:pt x="705655" y="142049"/>
                  <a:pt x="685683" y="142049"/>
                </a:cubicBezTo>
                <a:lnTo>
                  <a:pt x="561355" y="142049"/>
                </a:lnTo>
                <a:lnTo>
                  <a:pt x="561355" y="201026"/>
                </a:lnTo>
                <a:cubicBezTo>
                  <a:pt x="561355" y="216591"/>
                  <a:pt x="548790" y="229249"/>
                  <a:pt x="533226" y="229249"/>
                </a:cubicBezTo>
                <a:cubicBezTo>
                  <a:pt x="517661" y="229249"/>
                  <a:pt x="505097" y="216685"/>
                  <a:pt x="505097" y="201120"/>
                </a:cubicBezTo>
                <a:lnTo>
                  <a:pt x="505097" y="142049"/>
                </a:lnTo>
                <a:lnTo>
                  <a:pt x="273129" y="142049"/>
                </a:lnTo>
                <a:lnTo>
                  <a:pt x="273129" y="201026"/>
                </a:lnTo>
                <a:cubicBezTo>
                  <a:pt x="273129" y="216591"/>
                  <a:pt x="260565" y="229249"/>
                  <a:pt x="245001" y="229249"/>
                </a:cubicBezTo>
                <a:cubicBezTo>
                  <a:pt x="229436" y="229249"/>
                  <a:pt x="216872" y="216685"/>
                  <a:pt x="216872" y="201120"/>
                </a:cubicBezTo>
                <a:lnTo>
                  <a:pt x="216872" y="142049"/>
                </a:lnTo>
                <a:close/>
                <a:moveTo>
                  <a:pt x="245001" y="0"/>
                </a:moveTo>
                <a:cubicBezTo>
                  <a:pt x="260565" y="0"/>
                  <a:pt x="273129" y="12564"/>
                  <a:pt x="273129" y="28129"/>
                </a:cubicBezTo>
                <a:lnTo>
                  <a:pt x="273129" y="85792"/>
                </a:lnTo>
                <a:lnTo>
                  <a:pt x="505097" y="85792"/>
                </a:lnTo>
                <a:lnTo>
                  <a:pt x="505097" y="28129"/>
                </a:lnTo>
                <a:cubicBezTo>
                  <a:pt x="505097" y="12564"/>
                  <a:pt x="517661" y="0"/>
                  <a:pt x="533226" y="0"/>
                </a:cubicBezTo>
                <a:cubicBezTo>
                  <a:pt x="548790" y="0"/>
                  <a:pt x="561355" y="12564"/>
                  <a:pt x="561355" y="28129"/>
                </a:cubicBezTo>
                <a:lnTo>
                  <a:pt x="561355" y="85792"/>
                </a:lnTo>
                <a:lnTo>
                  <a:pt x="685683" y="85792"/>
                </a:lnTo>
                <a:cubicBezTo>
                  <a:pt x="736784" y="85792"/>
                  <a:pt x="778227" y="127235"/>
                  <a:pt x="778320" y="178336"/>
                </a:cubicBezTo>
                <a:lnTo>
                  <a:pt x="778320" y="627457"/>
                </a:lnTo>
                <a:cubicBezTo>
                  <a:pt x="778320" y="678370"/>
                  <a:pt x="736690" y="720001"/>
                  <a:pt x="685777" y="720001"/>
                </a:cubicBezTo>
                <a:lnTo>
                  <a:pt x="92544" y="720001"/>
                </a:lnTo>
                <a:cubicBezTo>
                  <a:pt x="41631" y="720001"/>
                  <a:pt x="0" y="678370"/>
                  <a:pt x="0" y="627457"/>
                </a:cubicBezTo>
                <a:lnTo>
                  <a:pt x="0" y="333700"/>
                </a:lnTo>
                <a:lnTo>
                  <a:pt x="0" y="277443"/>
                </a:lnTo>
                <a:lnTo>
                  <a:pt x="0" y="178336"/>
                </a:lnTo>
                <a:cubicBezTo>
                  <a:pt x="0" y="127235"/>
                  <a:pt x="41443" y="85792"/>
                  <a:pt x="92544" y="85792"/>
                </a:cubicBezTo>
                <a:lnTo>
                  <a:pt x="216872" y="85792"/>
                </a:lnTo>
                <a:lnTo>
                  <a:pt x="216872" y="28129"/>
                </a:lnTo>
                <a:cubicBezTo>
                  <a:pt x="216872" y="12564"/>
                  <a:pt x="229436" y="0"/>
                  <a:pt x="245001" y="0"/>
                </a:cubicBezTo>
                <a:close/>
              </a:path>
            </a:pathLst>
          </a:custGeom>
          <a:solidFill>
            <a:schemeClr val="accent1"/>
          </a:solidFill>
          <a:ln w="1860" cap="flat">
            <a:noFill/>
            <a:miter/>
          </a:ln>
        </p:spPr>
        <p:txBody>
          <a:bodyPr vert="horz" wrap="square" lIns="91440" tIns="45720" rIns="91440" bIns="45720" rtlCol="0" anchor="ctr"/>
          <a:lstStyle/>
          <a:p>
            <a:pPr algn="l"/>
            <a:endParaRPr kumimoji="1" lang="zh-CN" altLang="en-US"/>
          </a:p>
        </p:txBody>
      </p:sp>
      <p:sp>
        <p:nvSpPr>
          <p:cNvPr id="9"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9、绘制商家B销售数据的饼图</a:t>
            </a:r>
            <a:endParaRPr kumimoji="1" lang="zh-CN" altLang="en-US"/>
          </a:p>
        </p:txBody>
      </p:sp>
      <p:sp>
        <p:nvSpPr>
          <p:cNvPr id="11"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文本框 12">
            <a:extLst>
              <a:ext uri="{FF2B5EF4-FFF2-40B4-BE49-F238E27FC236}">
                <a16:creationId xmlns:a16="http://schemas.microsoft.com/office/drawing/2014/main" id="{AAA1DEB9-E1E2-FE01-5105-F45DC9CC69C4}"/>
              </a:ext>
            </a:extLst>
          </p:cNvPr>
          <p:cNvSpPr txBox="1"/>
          <p:nvPr/>
        </p:nvSpPr>
        <p:spPr>
          <a:xfrm>
            <a:off x="1026160" y="1419106"/>
            <a:ext cx="6116320" cy="1384995"/>
          </a:xfrm>
          <a:prstGeom prst="rect">
            <a:avLst/>
          </a:prstGeom>
          <a:solidFill>
            <a:schemeClr val="bg1">
              <a:lumMod val="75000"/>
            </a:schemeClr>
          </a:solidFill>
        </p:spPr>
        <p:txBody>
          <a:bodyPr wrap="square">
            <a:spAutoFit/>
          </a:bodyPr>
          <a:lstStyle/>
          <a:p>
            <a:r>
              <a:rPr lang="zh-CN" altLang="en-US" sz="1400" dirty="0"/>
              <a:t>pie=(Pie()</a:t>
            </a:r>
          </a:p>
          <a:p>
            <a:r>
              <a:rPr lang="zh-CN" altLang="en-US" sz="1400" dirty="0"/>
              <a:t>     .add('', [list(z) for z in zip(data.columns.tolist(),data.loc['商家B'].tolist())])</a:t>
            </a:r>
          </a:p>
          <a:p>
            <a:r>
              <a:rPr lang="zh-CN" altLang="en-US" sz="1400" dirty="0"/>
              <a:t>     .set_global_opts(title_opts=opts.TitleOpts(title='商家B销售情况饼图'))</a:t>
            </a:r>
          </a:p>
          <a:p>
            <a:r>
              <a:rPr lang="zh-CN" altLang="en-US" sz="1400" dirty="0"/>
              <a:t>     .set_series_opts(label_opts=opts.LabelOpts(formatter='{b}:{c} ({d}%)'))</a:t>
            </a:r>
          </a:p>
          <a:p>
            <a:r>
              <a:rPr lang="zh-CN" altLang="en-US" sz="1400" dirty="0"/>
              <a:t>)</a:t>
            </a:r>
          </a:p>
          <a:p>
            <a:r>
              <a:rPr lang="zh-CN" altLang="en-US" sz="1400" dirty="0"/>
              <a:t>pie.render_notebook()</a:t>
            </a:r>
          </a:p>
        </p:txBody>
      </p:sp>
      <p:pic>
        <p:nvPicPr>
          <p:cNvPr id="15" name="图片 14">
            <a:extLst>
              <a:ext uri="{FF2B5EF4-FFF2-40B4-BE49-F238E27FC236}">
                <a16:creationId xmlns:a16="http://schemas.microsoft.com/office/drawing/2014/main" id="{4486DD7D-9811-BF1F-C5E8-BD2417BB5A5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0320" y="3269258"/>
            <a:ext cx="5521007" cy="3451524"/>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125771" y="2822145"/>
            <a:ext cx="3069770" cy="3047940"/>
          </a:xfrm>
          <a:custGeom>
            <a:avLst/>
            <a:gdLst>
              <a:gd name="T0" fmla="*/ 2454 w 2630"/>
              <a:gd name="T1" fmla="*/ 2350 h 2608"/>
              <a:gd name="T2" fmla="*/ 219 w 2630"/>
              <a:gd name="T3" fmla="*/ 2595 h 2608"/>
              <a:gd name="T4" fmla="*/ 0 w 2630"/>
              <a:gd name="T5" fmla="*/ 2398 h 2608"/>
              <a:gd name="T6" fmla="*/ 0 w 2630"/>
              <a:gd name="T7" fmla="*/ 210 h 2608"/>
              <a:gd name="T8" fmla="*/ 220 w 2630"/>
              <a:gd name="T9" fmla="*/ 14 h 2608"/>
              <a:gd name="T10" fmla="*/ 2454 w 2630"/>
              <a:gd name="T11" fmla="*/ 263 h 2608"/>
              <a:gd name="T12" fmla="*/ 2630 w 2630"/>
              <a:gd name="T13" fmla="*/ 460 h 2608"/>
              <a:gd name="T14" fmla="*/ 2630 w 2630"/>
              <a:gd name="T15" fmla="*/ 2154 h 2608"/>
              <a:gd name="T16" fmla="*/ 2454 w 2630"/>
              <a:gd name="T17" fmla="*/ 2350 h 2608"/>
            </a:gdLst>
            <a:ahLst/>
            <a:cxnLst/>
            <a:rect l="0" t="0" r="r" b="b"/>
            <a:pathLst>
              <a:path w="2630" h="2608">
                <a:moveTo>
                  <a:pt x="2454" y="2350"/>
                </a:moveTo>
                <a:cubicBezTo>
                  <a:pt x="219" y="2595"/>
                  <a:pt x="219" y="2595"/>
                  <a:pt x="219" y="2595"/>
                </a:cubicBezTo>
                <a:cubicBezTo>
                  <a:pt x="102" y="2608"/>
                  <a:pt x="0" y="2516"/>
                  <a:pt x="0" y="2398"/>
                </a:cubicBezTo>
                <a:cubicBezTo>
                  <a:pt x="0" y="210"/>
                  <a:pt x="0" y="210"/>
                  <a:pt x="0" y="210"/>
                </a:cubicBezTo>
                <a:cubicBezTo>
                  <a:pt x="0" y="92"/>
                  <a:pt x="103" y="0"/>
                  <a:pt x="220" y="14"/>
                </a:cubicBezTo>
                <a:cubicBezTo>
                  <a:pt x="2454" y="263"/>
                  <a:pt x="2454" y="263"/>
                  <a:pt x="2454" y="263"/>
                </a:cubicBezTo>
                <a:cubicBezTo>
                  <a:pt x="2554" y="275"/>
                  <a:pt x="2630" y="359"/>
                  <a:pt x="2630" y="460"/>
                </a:cubicBezTo>
                <a:cubicBezTo>
                  <a:pt x="2630" y="2154"/>
                  <a:pt x="2630" y="2154"/>
                  <a:pt x="2630" y="2154"/>
                </a:cubicBezTo>
                <a:cubicBezTo>
                  <a:pt x="2630" y="2255"/>
                  <a:pt x="2554" y="2339"/>
                  <a:pt x="2454" y="2350"/>
                </a:cubicBezTo>
                <a:close/>
              </a:path>
            </a:pathLst>
          </a:custGeom>
          <a:solidFill>
            <a:schemeClr val="accent1"/>
          </a:solidFill>
          <a:ln w="12700" cap="sq">
            <a:noFill/>
            <a:miter/>
          </a:ln>
          <a:effectLst>
            <a:outerShdw blurRad="254000" dist="38100" dir="2700000" algn="tl" rotWithShape="0">
              <a:schemeClr val="accent1">
                <a:alpha val="40000"/>
              </a:schemeClr>
            </a:outerShdw>
          </a:effectLst>
        </p:spPr>
        <p:txBody>
          <a:bodyPr vert="horz" wrap="square" lIns="91440" tIns="45720" rIns="91440" bIns="45720" rtlCol="0" anchor="ctr"/>
          <a:lstStyle/>
          <a:p>
            <a:pPr algn="ctr"/>
            <a:endParaRPr kumimoji="1" lang="zh-CN" altLang="en-US"/>
          </a:p>
        </p:txBody>
      </p:sp>
      <p:pic>
        <p:nvPicPr>
          <p:cNvPr id="5" name="图片 4"/>
          <p:cNvPicPr>
            <a:picLocks noChangeAspect="1"/>
          </p:cNvPicPr>
          <p:nvPr/>
        </p:nvPicPr>
        <p:blipFill>
          <a:blip r:embed="rId3">
            <a:alphaModFix/>
          </a:blip>
          <a:srcRect/>
          <a:stretch>
            <a:fillRect/>
          </a:stretch>
        </p:blipFill>
        <p:spPr>
          <a:xfrm>
            <a:off x="7435777" y="1255503"/>
            <a:ext cx="4087896" cy="4020909"/>
          </a:xfrm>
          <a:prstGeom prst="rect">
            <a:avLst/>
          </a:prstGeom>
        </p:spPr>
      </p:pic>
      <p:sp>
        <p:nvSpPr>
          <p:cNvPr id="6" name="标题 1"/>
          <p:cNvSpPr txBox="1"/>
          <p:nvPr/>
        </p:nvSpPr>
        <p:spPr>
          <a:xfrm>
            <a:off x="6355220" y="4951635"/>
            <a:ext cx="601862" cy="545656"/>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alpha val="20000"/>
            </a:schemeClr>
          </a:solidFill>
          <a:ln cap="sq">
            <a:noFill/>
          </a:ln>
        </p:spPr>
        <p:txBody>
          <a:bodyPr vert="horz" wrap="square" lIns="91440" tIns="45720" rIns="91440" bIns="45720" rtlCol="0" anchor="t"/>
          <a:lstStyle/>
          <a:p>
            <a:pPr algn="l"/>
            <a:endParaRPr kumimoji="1" lang="zh-CN" altLang="en-US"/>
          </a:p>
        </p:txBody>
      </p:sp>
      <p:sp>
        <p:nvSpPr>
          <p:cNvPr id="7" name="标题 1"/>
          <p:cNvSpPr txBox="1"/>
          <p:nvPr/>
        </p:nvSpPr>
        <p:spPr>
          <a:xfrm>
            <a:off x="660399" y="1654629"/>
            <a:ext cx="5216125" cy="3640443"/>
          </a:xfrm>
          <a:prstGeom prst="rect">
            <a:avLst/>
          </a:prstGeom>
          <a:noFill/>
          <a:ln>
            <a:noFill/>
          </a:ln>
        </p:spPr>
        <p:txBody>
          <a:bodyPr vert="horz" wrap="square" lIns="91440" tIns="45720" rIns="91440" bIns="45720" rtlCol="0" anchor="t"/>
          <a:lstStyle/>
          <a:p>
            <a:pPr algn="l"/>
            <a:endParaRPr kumimoji="1" lang="zh-CN" altLang="en-US"/>
          </a:p>
        </p:txBody>
      </p:sp>
      <p:sp>
        <p:nvSpPr>
          <p:cNvPr id="8" name="标题 1"/>
          <p:cNvSpPr txBox="1"/>
          <p:nvPr/>
        </p:nvSpPr>
        <p:spPr>
          <a:xfrm>
            <a:off x="796908"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974527"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152146" y="5427842"/>
            <a:ext cx="70212" cy="70212"/>
          </a:xfrm>
          <a:prstGeom prst="ellipse">
            <a:avLst/>
          </a:prstGeom>
          <a:solidFill>
            <a:schemeClr val="accent2"/>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10、绘制商家B销售情况环形图</a:t>
            </a:r>
            <a:endParaRPr kumimoji="1" lang="zh-CN" altLang="en-US"/>
          </a:p>
        </p:txBody>
      </p:sp>
      <p:sp>
        <p:nvSpPr>
          <p:cNvPr id="13"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5" name="文本框 14">
            <a:extLst>
              <a:ext uri="{FF2B5EF4-FFF2-40B4-BE49-F238E27FC236}">
                <a16:creationId xmlns:a16="http://schemas.microsoft.com/office/drawing/2014/main" id="{D77737CD-959A-D0BA-4B24-ED6FACA0F6C0}"/>
              </a:ext>
            </a:extLst>
          </p:cNvPr>
          <p:cNvSpPr txBox="1"/>
          <p:nvPr/>
        </p:nvSpPr>
        <p:spPr>
          <a:xfrm>
            <a:off x="738037" y="1189584"/>
            <a:ext cx="6106160" cy="1600438"/>
          </a:xfrm>
          <a:prstGeom prst="rect">
            <a:avLst/>
          </a:prstGeom>
          <a:solidFill>
            <a:schemeClr val="bg1">
              <a:lumMod val="75000"/>
            </a:schemeClr>
          </a:solidFill>
        </p:spPr>
        <p:txBody>
          <a:bodyPr wrap="square">
            <a:spAutoFit/>
          </a:bodyPr>
          <a:lstStyle/>
          <a:p>
            <a:r>
              <a:rPr lang="zh-CN" altLang="en-US" sz="1400" dirty="0"/>
              <a:t>pie=(Pie(init_opts=opts.InitOpts(width='810px', height='400px'))</a:t>
            </a:r>
          </a:p>
          <a:p>
            <a:r>
              <a:rPr lang="zh-CN" altLang="en-US" sz="1400" dirty="0"/>
              <a:t>     .add('', [list(z) for z in zip(data.columns.tolist(),</a:t>
            </a:r>
          </a:p>
          <a:p>
            <a:r>
              <a:rPr lang="zh-CN" altLang="en-US" sz="1400" dirty="0"/>
              <a:t>                                    data.loc['商家B'].tolist())], radius=[20,100])</a:t>
            </a:r>
          </a:p>
          <a:p>
            <a:r>
              <a:rPr lang="zh-CN" altLang="en-US" sz="1400" dirty="0"/>
              <a:t>     .set_global_opts(title_opts=opts.TitleOpts(title='商家B销售情况环形图'))</a:t>
            </a:r>
          </a:p>
          <a:p>
            <a:r>
              <a:rPr lang="zh-CN" altLang="en-US" sz="1400" dirty="0"/>
              <a:t>     .set_series_opts(label_opts=opts.LabelOpts(formatter='{b}:{c} ({d}%)'))</a:t>
            </a:r>
          </a:p>
          <a:p>
            <a:r>
              <a:rPr lang="zh-CN" altLang="en-US" sz="1400" dirty="0"/>
              <a:t>)</a:t>
            </a:r>
          </a:p>
          <a:p>
            <a:r>
              <a:rPr lang="zh-CN" altLang="en-US" sz="1400" dirty="0"/>
              <a:t>pie.render_notebook()</a:t>
            </a:r>
          </a:p>
        </p:txBody>
      </p:sp>
      <p:pic>
        <p:nvPicPr>
          <p:cNvPr id="17" name="图片 16">
            <a:extLst>
              <a:ext uri="{FF2B5EF4-FFF2-40B4-BE49-F238E27FC236}">
                <a16:creationId xmlns:a16="http://schemas.microsoft.com/office/drawing/2014/main" id="{043FBE3C-8A3A-75F3-AFCE-60D5FEEC08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03855" y="2790022"/>
            <a:ext cx="7524750" cy="3933825"/>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11、绘制”商家B销售情况玫瑰图“</a:t>
            </a:r>
            <a:endParaRPr kumimoji="1" lang="zh-CN" altLang="en-US"/>
          </a:p>
        </p:txBody>
      </p:sp>
      <p:sp>
        <p:nvSpPr>
          <p:cNvPr id="12"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文本框 13">
            <a:extLst>
              <a:ext uri="{FF2B5EF4-FFF2-40B4-BE49-F238E27FC236}">
                <a16:creationId xmlns:a16="http://schemas.microsoft.com/office/drawing/2014/main" id="{7F112D88-A70B-030F-72FC-748A4BEB7335}"/>
              </a:ext>
            </a:extLst>
          </p:cNvPr>
          <p:cNvSpPr txBox="1"/>
          <p:nvPr/>
        </p:nvSpPr>
        <p:spPr>
          <a:xfrm>
            <a:off x="796944" y="1525712"/>
            <a:ext cx="6106160" cy="1815882"/>
          </a:xfrm>
          <a:prstGeom prst="rect">
            <a:avLst/>
          </a:prstGeom>
          <a:solidFill>
            <a:schemeClr val="bg1">
              <a:lumMod val="75000"/>
            </a:schemeClr>
          </a:solidFill>
        </p:spPr>
        <p:txBody>
          <a:bodyPr wrap="square">
            <a:spAutoFit/>
          </a:bodyPr>
          <a:lstStyle/>
          <a:p>
            <a:r>
              <a:rPr lang="zh-CN" altLang="en-US" sz="1400" dirty="0"/>
              <a:t>pie=(Pie(init_opts=opts.InitOpts(width='810px', height='400px'))</a:t>
            </a:r>
          </a:p>
          <a:p>
            <a:r>
              <a:rPr lang="zh-CN" altLang="en-US" sz="1400" dirty="0"/>
              <a:t>     .add('', [list(z) for z in zip(data.columns.tolist(),</a:t>
            </a:r>
          </a:p>
          <a:p>
            <a:r>
              <a:rPr lang="zh-CN" altLang="en-US" sz="1400" dirty="0"/>
              <a:t>                                    data.loc['商家B'].tolist())], </a:t>
            </a:r>
          </a:p>
          <a:p>
            <a:r>
              <a:rPr lang="zh-CN" altLang="en-US" sz="1400" dirty="0"/>
              <a:t>          rosetype='radius', radius=[20, 100])</a:t>
            </a:r>
          </a:p>
          <a:p>
            <a:r>
              <a:rPr lang="zh-CN" altLang="en-US" sz="1400" dirty="0"/>
              <a:t>     .set_global_opts(title_opts=opts.TitleOpts(title='商家B销售情况玫瑰图'))</a:t>
            </a:r>
          </a:p>
          <a:p>
            <a:r>
              <a:rPr lang="zh-CN" altLang="en-US" sz="1400" dirty="0"/>
              <a:t>     .set_series_opts(label_opts=opts.LabelOpts(formatter='{b}:{c} ({d}%)'))</a:t>
            </a:r>
          </a:p>
          <a:p>
            <a:r>
              <a:rPr lang="zh-CN" altLang="en-US" sz="1400" dirty="0"/>
              <a:t>)</a:t>
            </a:r>
          </a:p>
          <a:p>
            <a:r>
              <a:rPr lang="zh-CN" altLang="en-US" sz="1400" dirty="0"/>
              <a:t>pie.render_notebook()</a:t>
            </a:r>
          </a:p>
        </p:txBody>
      </p:sp>
      <p:pic>
        <p:nvPicPr>
          <p:cNvPr id="16" name="图片 15">
            <a:extLst>
              <a:ext uri="{FF2B5EF4-FFF2-40B4-BE49-F238E27FC236}">
                <a16:creationId xmlns:a16="http://schemas.microsoft.com/office/drawing/2014/main" id="{01206D0C-226A-5448-003C-A510A332A8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38468" y="3026197"/>
            <a:ext cx="6448425" cy="344805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项目总结</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05</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rot="16200000">
            <a:off x="10476227" y="368507"/>
            <a:ext cx="913561" cy="1512000"/>
          </a:xfrm>
          <a:custGeom>
            <a:avLst/>
            <a:gdLst>
              <a:gd name="connsiteX0" fmla="*/ 1061168 w 1061168"/>
              <a:gd name="connsiteY0" fmla="*/ 111895 h 1756304"/>
              <a:gd name="connsiteX1" fmla="*/ 1061168 w 1061168"/>
              <a:gd name="connsiteY1" fmla="*/ 1644407 h 1756304"/>
              <a:gd name="connsiteX2" fmla="*/ 949273 w 1061168"/>
              <a:gd name="connsiteY2" fmla="*/ 1756302 h 1756304"/>
              <a:gd name="connsiteX3" fmla="*/ 258823 w 1061168"/>
              <a:gd name="connsiteY3" fmla="*/ 1756302 h 1756304"/>
              <a:gd name="connsiteX4" fmla="*/ 258823 w 1061168"/>
              <a:gd name="connsiteY4" fmla="*/ 1756304 h 1756304"/>
              <a:gd name="connsiteX5" fmla="*/ 258812 w 1061168"/>
              <a:gd name="connsiteY5" fmla="*/ 1756302 h 1756304"/>
              <a:gd name="connsiteX6" fmla="*/ 248694 w 1061168"/>
              <a:gd name="connsiteY6" fmla="*/ 1756302 h 1756304"/>
              <a:gd name="connsiteX7" fmla="*/ 169572 w 1061168"/>
              <a:gd name="connsiteY7" fmla="*/ 1723529 h 1756304"/>
              <a:gd name="connsiteX8" fmla="*/ 168233 w 1061168"/>
              <a:gd name="connsiteY8" fmla="*/ 1721543 h 1756304"/>
              <a:gd name="connsiteX9" fmla="*/ 167315 w 1061168"/>
              <a:gd name="connsiteY9" fmla="*/ 1720966 h 1756304"/>
              <a:gd name="connsiteX10" fmla="*/ 129411 w 1061168"/>
              <a:gd name="connsiteY10" fmla="*/ 1635651 h 1756304"/>
              <a:gd name="connsiteX11" fmla="*/ 129412 w 1061168"/>
              <a:gd name="connsiteY11" fmla="*/ 998806 h 1756304"/>
              <a:gd name="connsiteX12" fmla="*/ 0 w 1061168"/>
              <a:gd name="connsiteY12" fmla="*/ 878153 h 1756304"/>
              <a:gd name="connsiteX13" fmla="*/ 129412 w 1061168"/>
              <a:gd name="connsiteY13" fmla="*/ 757500 h 1756304"/>
              <a:gd name="connsiteX14" fmla="*/ 129412 w 1061168"/>
              <a:gd name="connsiteY14" fmla="*/ 120656 h 1756304"/>
              <a:gd name="connsiteX15" fmla="*/ 167316 w 1061168"/>
              <a:gd name="connsiteY15" fmla="*/ 35341 h 1756304"/>
              <a:gd name="connsiteX16" fmla="*/ 168227 w 1061168"/>
              <a:gd name="connsiteY16" fmla="*/ 34769 h 1756304"/>
              <a:gd name="connsiteX17" fmla="*/ 169572 w 1061168"/>
              <a:gd name="connsiteY17" fmla="*/ 32773 h 1756304"/>
              <a:gd name="connsiteX18" fmla="*/ 248694 w 1061168"/>
              <a:gd name="connsiteY18" fmla="*/ 0 h 1756304"/>
              <a:gd name="connsiteX19" fmla="*/ 949273 w 1061168"/>
              <a:gd name="connsiteY19" fmla="*/ 0 h 1756304"/>
              <a:gd name="connsiteX20" fmla="*/ 1061168 w 1061168"/>
              <a:gd name="connsiteY20" fmla="*/ 111895 h 1756304"/>
            </a:gdLst>
            <a:ahLst/>
            <a:cxnLst/>
            <a:rect l="l" t="t" r="r" b="b"/>
            <a:pathLst>
              <a:path w="1061168" h="1756304">
                <a:moveTo>
                  <a:pt x="1061168" y="111895"/>
                </a:moveTo>
                <a:lnTo>
                  <a:pt x="1061168" y="1644407"/>
                </a:lnTo>
                <a:cubicBezTo>
                  <a:pt x="1061168" y="1706205"/>
                  <a:pt x="1011071" y="1756302"/>
                  <a:pt x="949273" y="1756302"/>
                </a:cubicBezTo>
                <a:lnTo>
                  <a:pt x="258823" y="1756302"/>
                </a:lnTo>
                <a:lnTo>
                  <a:pt x="258823" y="1756304"/>
                </a:lnTo>
                <a:lnTo>
                  <a:pt x="258812" y="1756302"/>
                </a:lnTo>
                <a:lnTo>
                  <a:pt x="248694" y="1756302"/>
                </a:lnTo>
                <a:cubicBezTo>
                  <a:pt x="217795" y="1756302"/>
                  <a:pt x="189821" y="1743778"/>
                  <a:pt x="169572" y="1723529"/>
                </a:cubicBezTo>
                <a:lnTo>
                  <a:pt x="168233" y="1721543"/>
                </a:lnTo>
                <a:lnTo>
                  <a:pt x="167315" y="1720966"/>
                </a:lnTo>
                <a:cubicBezTo>
                  <a:pt x="143896" y="1699132"/>
                  <a:pt x="129411" y="1668969"/>
                  <a:pt x="129411" y="1635651"/>
                </a:cubicBezTo>
                <a:cubicBezTo>
                  <a:pt x="129411" y="1423369"/>
                  <a:pt x="129412" y="1211088"/>
                  <a:pt x="129412" y="998806"/>
                </a:cubicBezTo>
                <a:cubicBezTo>
                  <a:pt x="129412" y="932171"/>
                  <a:pt x="71472" y="878153"/>
                  <a:pt x="0" y="878153"/>
                </a:cubicBezTo>
                <a:cubicBezTo>
                  <a:pt x="71472" y="878153"/>
                  <a:pt x="129412" y="824135"/>
                  <a:pt x="129412" y="757500"/>
                </a:cubicBezTo>
                <a:lnTo>
                  <a:pt x="129412" y="120656"/>
                </a:lnTo>
                <a:cubicBezTo>
                  <a:pt x="129412" y="87339"/>
                  <a:pt x="143897" y="57175"/>
                  <a:pt x="167316" y="35341"/>
                </a:cubicBezTo>
                <a:lnTo>
                  <a:pt x="168227" y="34769"/>
                </a:lnTo>
                <a:lnTo>
                  <a:pt x="169572" y="32773"/>
                </a:lnTo>
                <a:cubicBezTo>
                  <a:pt x="189821" y="12524"/>
                  <a:pt x="217795" y="0"/>
                  <a:pt x="248694" y="0"/>
                </a:cubicBezTo>
                <a:lnTo>
                  <a:pt x="949273" y="0"/>
                </a:lnTo>
                <a:cubicBezTo>
                  <a:pt x="1011071" y="0"/>
                  <a:pt x="1061168" y="50097"/>
                  <a:pt x="1061168" y="111895"/>
                </a:cubicBezTo>
                <a:close/>
              </a:path>
            </a:pathLst>
          </a:custGeom>
          <a:solidFill>
            <a:schemeClr val="accent1">
              <a:lumMod val="20000"/>
              <a:lumOff val="80000"/>
            </a:schemeClr>
          </a:solidFill>
          <a:ln w="635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rot="16200000">
            <a:off x="694330" y="3263491"/>
            <a:ext cx="1087569" cy="1800000"/>
          </a:xfrm>
          <a:custGeom>
            <a:avLst/>
            <a:gdLst>
              <a:gd name="connsiteX0" fmla="*/ 1061168 w 1061168"/>
              <a:gd name="connsiteY0" fmla="*/ 111895 h 1756304"/>
              <a:gd name="connsiteX1" fmla="*/ 1061168 w 1061168"/>
              <a:gd name="connsiteY1" fmla="*/ 1644407 h 1756304"/>
              <a:gd name="connsiteX2" fmla="*/ 949273 w 1061168"/>
              <a:gd name="connsiteY2" fmla="*/ 1756302 h 1756304"/>
              <a:gd name="connsiteX3" fmla="*/ 258823 w 1061168"/>
              <a:gd name="connsiteY3" fmla="*/ 1756302 h 1756304"/>
              <a:gd name="connsiteX4" fmla="*/ 258823 w 1061168"/>
              <a:gd name="connsiteY4" fmla="*/ 1756304 h 1756304"/>
              <a:gd name="connsiteX5" fmla="*/ 258812 w 1061168"/>
              <a:gd name="connsiteY5" fmla="*/ 1756302 h 1756304"/>
              <a:gd name="connsiteX6" fmla="*/ 248694 w 1061168"/>
              <a:gd name="connsiteY6" fmla="*/ 1756302 h 1756304"/>
              <a:gd name="connsiteX7" fmla="*/ 169572 w 1061168"/>
              <a:gd name="connsiteY7" fmla="*/ 1723529 h 1756304"/>
              <a:gd name="connsiteX8" fmla="*/ 168233 w 1061168"/>
              <a:gd name="connsiteY8" fmla="*/ 1721543 h 1756304"/>
              <a:gd name="connsiteX9" fmla="*/ 167315 w 1061168"/>
              <a:gd name="connsiteY9" fmla="*/ 1720966 h 1756304"/>
              <a:gd name="connsiteX10" fmla="*/ 129411 w 1061168"/>
              <a:gd name="connsiteY10" fmla="*/ 1635651 h 1756304"/>
              <a:gd name="connsiteX11" fmla="*/ 129412 w 1061168"/>
              <a:gd name="connsiteY11" fmla="*/ 998806 h 1756304"/>
              <a:gd name="connsiteX12" fmla="*/ 0 w 1061168"/>
              <a:gd name="connsiteY12" fmla="*/ 878153 h 1756304"/>
              <a:gd name="connsiteX13" fmla="*/ 129412 w 1061168"/>
              <a:gd name="connsiteY13" fmla="*/ 757500 h 1756304"/>
              <a:gd name="connsiteX14" fmla="*/ 129412 w 1061168"/>
              <a:gd name="connsiteY14" fmla="*/ 120656 h 1756304"/>
              <a:gd name="connsiteX15" fmla="*/ 167316 w 1061168"/>
              <a:gd name="connsiteY15" fmla="*/ 35341 h 1756304"/>
              <a:gd name="connsiteX16" fmla="*/ 168227 w 1061168"/>
              <a:gd name="connsiteY16" fmla="*/ 34769 h 1756304"/>
              <a:gd name="connsiteX17" fmla="*/ 169572 w 1061168"/>
              <a:gd name="connsiteY17" fmla="*/ 32773 h 1756304"/>
              <a:gd name="connsiteX18" fmla="*/ 248694 w 1061168"/>
              <a:gd name="connsiteY18" fmla="*/ 0 h 1756304"/>
              <a:gd name="connsiteX19" fmla="*/ 949273 w 1061168"/>
              <a:gd name="connsiteY19" fmla="*/ 0 h 1756304"/>
              <a:gd name="connsiteX20" fmla="*/ 1061168 w 1061168"/>
              <a:gd name="connsiteY20" fmla="*/ 111895 h 1756304"/>
            </a:gdLst>
            <a:ahLst/>
            <a:cxnLst/>
            <a:rect l="l" t="t" r="r" b="b"/>
            <a:pathLst>
              <a:path w="1061168" h="1756304">
                <a:moveTo>
                  <a:pt x="1061168" y="111895"/>
                </a:moveTo>
                <a:lnTo>
                  <a:pt x="1061168" y="1644407"/>
                </a:lnTo>
                <a:cubicBezTo>
                  <a:pt x="1061168" y="1706205"/>
                  <a:pt x="1011071" y="1756302"/>
                  <a:pt x="949273" y="1756302"/>
                </a:cubicBezTo>
                <a:lnTo>
                  <a:pt x="258823" y="1756302"/>
                </a:lnTo>
                <a:lnTo>
                  <a:pt x="258823" y="1756304"/>
                </a:lnTo>
                <a:lnTo>
                  <a:pt x="258812" y="1756302"/>
                </a:lnTo>
                <a:lnTo>
                  <a:pt x="248694" y="1756302"/>
                </a:lnTo>
                <a:cubicBezTo>
                  <a:pt x="217795" y="1756302"/>
                  <a:pt x="189821" y="1743778"/>
                  <a:pt x="169572" y="1723529"/>
                </a:cubicBezTo>
                <a:lnTo>
                  <a:pt x="168233" y="1721543"/>
                </a:lnTo>
                <a:lnTo>
                  <a:pt x="167315" y="1720966"/>
                </a:lnTo>
                <a:cubicBezTo>
                  <a:pt x="143896" y="1699132"/>
                  <a:pt x="129411" y="1668969"/>
                  <a:pt x="129411" y="1635651"/>
                </a:cubicBezTo>
                <a:cubicBezTo>
                  <a:pt x="129411" y="1423369"/>
                  <a:pt x="129412" y="1211088"/>
                  <a:pt x="129412" y="998806"/>
                </a:cubicBezTo>
                <a:cubicBezTo>
                  <a:pt x="129412" y="932171"/>
                  <a:pt x="71472" y="878153"/>
                  <a:pt x="0" y="878153"/>
                </a:cubicBezTo>
                <a:cubicBezTo>
                  <a:pt x="71472" y="878153"/>
                  <a:pt x="129412" y="824135"/>
                  <a:pt x="129412" y="757500"/>
                </a:cubicBezTo>
                <a:lnTo>
                  <a:pt x="129412" y="120656"/>
                </a:lnTo>
                <a:cubicBezTo>
                  <a:pt x="129412" y="87339"/>
                  <a:pt x="143897" y="57175"/>
                  <a:pt x="167316" y="35341"/>
                </a:cubicBezTo>
                <a:lnTo>
                  <a:pt x="168227" y="34769"/>
                </a:lnTo>
                <a:lnTo>
                  <a:pt x="169572" y="32773"/>
                </a:lnTo>
                <a:cubicBezTo>
                  <a:pt x="189821" y="12524"/>
                  <a:pt x="217795" y="0"/>
                  <a:pt x="248694" y="0"/>
                </a:cubicBezTo>
                <a:lnTo>
                  <a:pt x="949273" y="0"/>
                </a:lnTo>
                <a:cubicBezTo>
                  <a:pt x="1011071" y="0"/>
                  <a:pt x="1061168" y="50097"/>
                  <a:pt x="1061168" y="111895"/>
                </a:cubicBezTo>
                <a:close/>
              </a:path>
            </a:pathLst>
          </a:custGeom>
          <a:solidFill>
            <a:schemeClr val="accent1">
              <a:lumMod val="20000"/>
              <a:lumOff val="80000"/>
            </a:schemeClr>
          </a:solidFill>
          <a:ln w="635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rot="16200000">
            <a:off x="3636020" y="-1030923"/>
            <a:ext cx="5205073" cy="9638694"/>
          </a:xfrm>
          <a:custGeom>
            <a:avLst/>
            <a:gdLst>
              <a:gd name="connsiteX0" fmla="*/ 3251441 w 3251441"/>
              <a:gd name="connsiteY0" fmla="*/ 377222 h 7200010"/>
              <a:gd name="connsiteX1" fmla="*/ 3251441 w 3251441"/>
              <a:gd name="connsiteY1" fmla="*/ 6822780 h 7200010"/>
              <a:gd name="connsiteX2" fmla="*/ 2874219 w 3251441"/>
              <a:gd name="connsiteY2" fmla="*/ 7200002 h 7200010"/>
              <a:gd name="connsiteX3" fmla="*/ 748663 w 3251441"/>
              <a:gd name="connsiteY3" fmla="*/ 7200002 h 7200010"/>
              <a:gd name="connsiteX4" fmla="*/ 720000 w 3251441"/>
              <a:gd name="connsiteY4" fmla="*/ 7194215 h 7200010"/>
              <a:gd name="connsiteX5" fmla="*/ 720000 w 3251441"/>
              <a:gd name="connsiteY5" fmla="*/ 7200010 h 7200010"/>
              <a:gd name="connsiteX6" fmla="*/ 360000 w 3251441"/>
              <a:gd name="connsiteY6" fmla="*/ 6778688 h 7200010"/>
              <a:gd name="connsiteX7" fmla="*/ 360000 w 3251441"/>
              <a:gd name="connsiteY7" fmla="*/ 4021332 h 7200010"/>
              <a:gd name="connsiteX8" fmla="*/ 0 w 3251441"/>
              <a:gd name="connsiteY8" fmla="*/ 3600010 h 7200010"/>
              <a:gd name="connsiteX9" fmla="*/ 360000 w 3251441"/>
              <a:gd name="connsiteY9" fmla="*/ 3178688 h 7200010"/>
              <a:gd name="connsiteX10" fmla="*/ 360000 w 3251441"/>
              <a:gd name="connsiteY10" fmla="*/ 421332 h 7200010"/>
              <a:gd name="connsiteX11" fmla="*/ 720000 w 3251441"/>
              <a:gd name="connsiteY11" fmla="*/ 10 h 7200010"/>
              <a:gd name="connsiteX12" fmla="*/ 720000 w 3251441"/>
              <a:gd name="connsiteY12" fmla="*/ 5787 h 7200010"/>
              <a:gd name="connsiteX13" fmla="*/ 748663 w 3251441"/>
              <a:gd name="connsiteY13" fmla="*/ 0 h 7200010"/>
              <a:gd name="connsiteX14" fmla="*/ 2874219 w 3251441"/>
              <a:gd name="connsiteY14" fmla="*/ 0 h 7200010"/>
              <a:gd name="connsiteX15" fmla="*/ 3251441 w 3251441"/>
              <a:gd name="connsiteY15" fmla="*/ 377222 h 7200010"/>
            </a:gdLst>
            <a:ahLst/>
            <a:cxnLst/>
            <a:rect l="l" t="t" r="r" b="b"/>
            <a:pathLst>
              <a:path w="3251441" h="7200010">
                <a:moveTo>
                  <a:pt x="3251441" y="377222"/>
                </a:moveTo>
                <a:lnTo>
                  <a:pt x="3251441" y="6822780"/>
                </a:lnTo>
                <a:cubicBezTo>
                  <a:pt x="3251441" y="7031114"/>
                  <a:pt x="3082553" y="7200002"/>
                  <a:pt x="2874219" y="7200002"/>
                </a:cubicBezTo>
                <a:lnTo>
                  <a:pt x="748663" y="7200002"/>
                </a:lnTo>
                <a:lnTo>
                  <a:pt x="720000" y="7194215"/>
                </a:lnTo>
                <a:lnTo>
                  <a:pt x="720000" y="7200010"/>
                </a:lnTo>
                <a:cubicBezTo>
                  <a:pt x="521177" y="7200010"/>
                  <a:pt x="360000" y="7011378"/>
                  <a:pt x="360000" y="6778688"/>
                </a:cubicBezTo>
                <a:lnTo>
                  <a:pt x="360000" y="4021332"/>
                </a:lnTo>
                <a:cubicBezTo>
                  <a:pt x="360000" y="3788642"/>
                  <a:pt x="198823" y="3600010"/>
                  <a:pt x="0" y="3600010"/>
                </a:cubicBezTo>
                <a:cubicBezTo>
                  <a:pt x="198823" y="3600010"/>
                  <a:pt x="360000" y="3411378"/>
                  <a:pt x="360000" y="3178688"/>
                </a:cubicBezTo>
                <a:lnTo>
                  <a:pt x="360000" y="421332"/>
                </a:lnTo>
                <a:cubicBezTo>
                  <a:pt x="360000" y="188642"/>
                  <a:pt x="521177" y="10"/>
                  <a:pt x="720000" y="10"/>
                </a:cubicBezTo>
                <a:lnTo>
                  <a:pt x="720000" y="5787"/>
                </a:lnTo>
                <a:lnTo>
                  <a:pt x="748663" y="0"/>
                </a:lnTo>
                <a:lnTo>
                  <a:pt x="2874219" y="0"/>
                </a:lnTo>
                <a:cubicBezTo>
                  <a:pt x="3082553" y="0"/>
                  <a:pt x="3251441" y="168888"/>
                  <a:pt x="3251441" y="377222"/>
                </a:cubicBezTo>
                <a:close/>
              </a:path>
            </a:pathLst>
          </a:custGeom>
          <a:solidFill>
            <a:schemeClr val="accent1"/>
          </a:solidFill>
          <a:ln w="25400" cap="sq">
            <a:noFill/>
            <a:miter/>
          </a:ln>
          <a:effectLst>
            <a:outerShdw blurRad="317500" dist="190500" dir="3000000" algn="tl" rotWithShape="0">
              <a:schemeClr val="accent1">
                <a:alpha val="20000"/>
              </a:schemeClr>
            </a:outerShdw>
          </a:effectLst>
        </p:spPr>
        <p:txBody>
          <a:bodyPr vert="horz" wrap="square" lIns="91440" tIns="45720" rIns="91440" bIns="45720" rtlCol="0" anchor="ctr"/>
          <a:lstStyle/>
          <a:p>
            <a:pPr algn="ctr"/>
            <a:endParaRPr kumimoji="1" lang="zh-CN" altLang="en-US"/>
          </a:p>
        </p:txBody>
      </p:sp>
      <p:sp>
        <p:nvSpPr>
          <p:cNvPr id="7" name="标题 1"/>
          <p:cNvSpPr txBox="1"/>
          <p:nvPr/>
        </p:nvSpPr>
        <p:spPr>
          <a:xfrm>
            <a:off x="1618135" y="1426120"/>
            <a:ext cx="9144980" cy="1934506"/>
          </a:xfrm>
          <a:prstGeom prst="rect">
            <a:avLst/>
          </a:prstGeom>
          <a:noFill/>
          <a:ln w="12700" cap="sq">
            <a:noFill/>
            <a:miter/>
          </a:ln>
        </p:spPr>
        <p:txBody>
          <a:bodyPr vert="horz" wrap="square" lIns="0" tIns="0" rIns="0" bIns="0" rtlCol="0" anchor="t"/>
          <a:lstStyle/>
          <a:p>
            <a:r>
              <a:rPr kumimoji="1" lang="en-US" altLang="zh-CN" sz="1400" dirty="0">
                <a:ln w="12700">
                  <a:noFill/>
                </a:ln>
                <a:solidFill>
                  <a:schemeClr val="bg1"/>
                </a:solidFill>
                <a:latin typeface="Source Han Sans"/>
                <a:ea typeface="Source Han Sans"/>
                <a:cs typeface="Source Han Sans"/>
              </a:rPr>
              <a:t>​        本项目通过使用Pyecharts库绘制交互式基础图形，包括柱状图、条形图、散点图、折线图和饼图，并对它们的绘制方法、特点以及配置方法进行讲解。
​        1、柱状图和条形图：
​        柱状图和条形图都用于显示分类数据的大小或数量之间的比较。柱状图的x轴通常表示不同的类别，而y轴表示数值，柱形的高度对应于数值的大小。条形图与柱状图类似，只是x轴和y轴的角色颠倒，横向展示。可以通过设置堆叠、簇状等方式，使图表更加直观地展示多组数据之间的对比。
​        2、散点图：
​        散点图用于表示两个数值型变量之间的关系。每个散点代表一个数据点，其中x轴表示一个变量的值，y轴表示另一个变量的值。散点图可以用来发现两个变量之间的趋势、相关性或者异常值。
​        3、折线图：
折线图用于展示随着时间或顺序变化的数据趋势。数据点通过直线段连接，形成一条折线。折线图适用于显示时间序列数据或有序数据的演变过程，可以很好地揭示数据的趋势和周期性。
​        4、饼图：
饼图用于显示各类别在总体中的占比情况。饼图的圆心表示总体，每个扇形表示一个类别，并用角度大小来表示其占比。饼图适用于表现数据的相对份额，但不适用于展示大量分类或具有较小占比的数据。
​       在代码中，我们使用Pyecharts库绘制了这些图形，并根据实验数据进行展示。对于每个图表，我们设置了不同的样式、标签、标题等，以增加图表的可读性和视觉效果。Pyecharts库提供了丰富的配置选项，可以根据需求进行图表样式和交互配置的个性化调整。使用.render_notebook()</a:t>
            </a:r>
            <a:r>
              <a:rPr kumimoji="1" lang="en-US" altLang="zh-CN" sz="1400" dirty="0" err="1">
                <a:ln w="12700">
                  <a:noFill/>
                </a:ln>
                <a:solidFill>
                  <a:schemeClr val="bg1"/>
                </a:solidFill>
                <a:latin typeface="Source Han Sans"/>
                <a:ea typeface="Source Han Sans"/>
                <a:cs typeface="Source Han Sans"/>
              </a:rPr>
              <a:t>函数将图表渲染在Jupyter</a:t>
            </a:r>
            <a:r>
              <a:rPr kumimoji="1" lang="en-US" altLang="zh-CN" sz="1400" dirty="0">
                <a:ln w="12700">
                  <a:noFill/>
                </a:ln>
                <a:solidFill>
                  <a:schemeClr val="bg1"/>
                </a:solidFill>
                <a:latin typeface="Source Han Sans"/>
                <a:ea typeface="Source Han Sans"/>
                <a:cs typeface="Source Han Sans"/>
              </a:rPr>
              <a:t> Notebook中，以便直接在Notebook中查看和交互。通过这些图形的绘制和配置，可以更直观地展示数据的分布和关系，从而帮助我们更好地理解和分析数据。</a:t>
            </a:r>
            <a:endParaRPr kumimoji="1" lang="zh-CN" altLang="en-US" dirty="0"/>
          </a:p>
        </p:txBody>
      </p:sp>
      <p:sp>
        <p:nvSpPr>
          <p:cNvPr id="8"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项目总结</a:t>
            </a:r>
            <a:endParaRPr kumimoji="1" lang="zh-CN" altLang="en-US"/>
          </a:p>
        </p:txBody>
      </p:sp>
      <p:sp>
        <p:nvSpPr>
          <p:cNvPr id="10"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学习目标</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02</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5491"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作业练习</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06</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660400" y="1472200"/>
            <a:ext cx="10858500" cy="4320000"/>
          </a:xfrm>
          <a:prstGeom prst="rect">
            <a:avLst/>
          </a:prstGeom>
          <a:blipFill>
            <a:blip r:embed="rId3"/>
            <a:srcRect/>
            <a:stretch>
              <a:fillRect l="-3046" t="-36666" r="-3046" b="-30000"/>
            </a:stretch>
          </a:blip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660399" y="1472200"/>
            <a:ext cx="4320000" cy="4320000"/>
          </a:xfrm>
          <a:prstGeom prst="rect">
            <a:avLst/>
          </a:prstGeom>
          <a:solidFill>
            <a:schemeClr val="tx1">
              <a:alpha val="40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1370514" y="1472200"/>
            <a:ext cx="5760000" cy="2509600"/>
          </a:xfrm>
          <a:prstGeom prst="rect">
            <a:avLst/>
          </a:prstGeom>
          <a:solidFill>
            <a:schemeClr val="bg1"/>
          </a:solidFill>
          <a:ln w="12700" cap="sq">
            <a:noFill/>
            <a:miter/>
          </a:ln>
        </p:spPr>
        <p:txBody>
          <a:bodyPr vert="horz" wrap="square" lIns="91440" tIns="45720" rIns="91440" bIns="45720" rtlCol="0" anchor="ctr"/>
          <a:lstStyle/>
          <a:p>
            <a:pPr algn="ctr">
              <a:lnSpc>
                <a:spcPct val="150000"/>
              </a:lnSpc>
            </a:pPr>
            <a:endParaRPr kumimoji="1" lang="zh-CN" altLang="en-US" dirty="0"/>
          </a:p>
        </p:txBody>
      </p:sp>
      <p:sp>
        <p:nvSpPr>
          <p:cNvPr id="7" name="标题 1"/>
          <p:cNvSpPr txBox="1"/>
          <p:nvPr/>
        </p:nvSpPr>
        <p:spPr>
          <a:xfrm>
            <a:off x="2174035" y="1608279"/>
            <a:ext cx="4680000" cy="1214443"/>
          </a:xfrm>
          <a:prstGeom prst="rect">
            <a:avLst/>
          </a:prstGeom>
          <a:noFill/>
          <a:ln>
            <a:noFill/>
          </a:ln>
        </p:spPr>
        <p:txBody>
          <a:bodyPr vert="horz" wrap="square" lIns="0" tIns="0" rIns="0" bIns="0" rtlCol="0" anchor="t"/>
          <a:lstStyle/>
          <a:p>
            <a:pPr algn="l">
              <a:lnSpc>
                <a:spcPct val="150000"/>
              </a:lnSpc>
            </a:pPr>
            <a:r>
              <a:rPr kumimoji="1" lang="en-US" altLang="zh-CN" sz="1400" dirty="0">
                <a:ln w="12700">
                  <a:noFill/>
                </a:ln>
                <a:solidFill>
                  <a:schemeClr val="tx1">
                    <a:lumMod val="85000"/>
                    <a:lumOff val="15000"/>
                  </a:schemeClr>
                </a:solidFill>
                <a:latin typeface="Source Han Sans"/>
                <a:ea typeface="Source Han Sans"/>
                <a:cs typeface="Source Han Sans"/>
              </a:rPr>
              <a:t>作业数据集采用：中国1997- 2016年的GDP数据，文件名为：gdp.csv。数据集如下：
</a:t>
            </a:r>
            <a:r>
              <a:rPr kumimoji="1" lang="en-US" altLang="zh-CN" sz="1400" dirty="0" err="1">
                <a:ln w="12700">
                  <a:noFill/>
                </a:ln>
                <a:solidFill>
                  <a:schemeClr val="tx1">
                    <a:lumMod val="85000"/>
                    <a:lumOff val="15000"/>
                  </a:schemeClr>
                </a:solidFill>
                <a:latin typeface="Source Han Sans"/>
                <a:ea typeface="Source Han Sans"/>
                <a:cs typeface="Source Han Sans"/>
              </a:rPr>
              <a:t>作业如下</a:t>
            </a:r>
            <a:r>
              <a:rPr kumimoji="1" lang="en-US" altLang="zh-CN" sz="1400" dirty="0">
                <a:ln w="12700">
                  <a:noFill/>
                </a:ln>
                <a:solidFill>
                  <a:schemeClr val="tx1">
                    <a:lumMod val="85000"/>
                    <a:lumOff val="15000"/>
                  </a:schemeClr>
                </a:solidFill>
                <a:latin typeface="Source Han Sans"/>
                <a:ea typeface="Source Han Sans"/>
                <a:cs typeface="Source Han Sans"/>
              </a:rPr>
              <a:t>：
1、使用gdp.csv数据，绘制2016年全国排名前10的省份GDP柱状图，探索这些省份的GDP差异大小；
2、提取广西数据，绘制广西1997年至2016年的折线图，探索广西GDP在十年间的变化趋势。</a:t>
            </a:r>
            <a:endParaRPr kumimoji="1" lang="zh-CN" altLang="en-US" dirty="0"/>
          </a:p>
        </p:txBody>
      </p:sp>
      <p:sp>
        <p:nvSpPr>
          <p:cNvPr id="8" name="标题 1"/>
          <p:cNvSpPr txBox="1"/>
          <p:nvPr/>
        </p:nvSpPr>
        <p:spPr>
          <a:xfrm>
            <a:off x="1568207" y="1679219"/>
            <a:ext cx="432000" cy="349559"/>
          </a:xfrm>
          <a:custGeom>
            <a:avLst/>
            <a:gdLst>
              <a:gd name="T0" fmla="*/ 199860 w 462"/>
              <a:gd name="T1" fmla="*/ 4060 h 373"/>
              <a:gd name="T2" fmla="*/ 199860 w 462"/>
              <a:gd name="T3" fmla="*/ 4060 h 373"/>
              <a:gd name="T4" fmla="*/ 4051 w 462"/>
              <a:gd name="T5" fmla="*/ 72182 h 373"/>
              <a:gd name="T6" fmla="*/ 4051 w 462"/>
              <a:gd name="T7" fmla="*/ 76243 h 373"/>
              <a:gd name="T8" fmla="*/ 44113 w 462"/>
              <a:gd name="T9" fmla="*/ 96093 h 373"/>
              <a:gd name="T10" fmla="*/ 44113 w 462"/>
              <a:gd name="T11" fmla="*/ 96093 h 373"/>
              <a:gd name="T12" fmla="*/ 72021 w 462"/>
              <a:gd name="T13" fmla="*/ 103762 h 373"/>
              <a:gd name="T14" fmla="*/ 195358 w 462"/>
              <a:gd name="T15" fmla="*/ 15790 h 373"/>
              <a:gd name="T16" fmla="*/ 195358 w 462"/>
              <a:gd name="T17" fmla="*/ 15790 h 373"/>
              <a:gd name="T18" fmla="*/ 108032 w 462"/>
              <a:gd name="T19" fmla="*/ 111883 h 373"/>
              <a:gd name="T20" fmla="*/ 108032 w 462"/>
              <a:gd name="T21" fmla="*/ 111883 h 373"/>
              <a:gd name="T22" fmla="*/ 103981 w 462"/>
              <a:gd name="T23" fmla="*/ 115943 h 373"/>
              <a:gd name="T24" fmla="*/ 108032 w 462"/>
              <a:gd name="T25" fmla="*/ 120003 h 373"/>
              <a:gd name="T26" fmla="*/ 108032 w 462"/>
              <a:gd name="T27" fmla="*/ 120003 h 373"/>
              <a:gd name="T28" fmla="*/ 163399 w 462"/>
              <a:gd name="T29" fmla="*/ 152034 h 373"/>
              <a:gd name="T30" fmla="*/ 175552 w 462"/>
              <a:gd name="T31" fmla="*/ 147974 h 373"/>
              <a:gd name="T32" fmla="*/ 207512 w 462"/>
              <a:gd name="T33" fmla="*/ 8121 h 373"/>
              <a:gd name="T34" fmla="*/ 199860 w 462"/>
              <a:gd name="T35" fmla="*/ 4060 h 373"/>
              <a:gd name="T36" fmla="*/ 72021 w 462"/>
              <a:gd name="T37" fmla="*/ 163764 h 373"/>
              <a:gd name="T38" fmla="*/ 72021 w 462"/>
              <a:gd name="T39" fmla="*/ 163764 h 373"/>
              <a:gd name="T40" fmla="*/ 76073 w 462"/>
              <a:gd name="T41" fmla="*/ 167824 h 373"/>
              <a:gd name="T42" fmla="*/ 108032 w 462"/>
              <a:gd name="T43" fmla="*/ 139853 h 373"/>
              <a:gd name="T44" fmla="*/ 72021 w 462"/>
              <a:gd name="T45" fmla="*/ 120003 h 373"/>
              <a:gd name="T46" fmla="*/ 72021 w 462"/>
              <a:gd name="T47" fmla="*/ 163764 h 3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cubicBezTo>
                  <a:pt x="160" y="230"/>
                  <a:pt x="160" y="230"/>
                  <a:pt x="160" y="230"/>
                </a:cubicBezTo>
                <a:cubicBezTo>
                  <a:pt x="160" y="230"/>
                  <a:pt x="425" y="35"/>
                  <a:pt x="434" y="35"/>
                </a:cubicBezTo>
                <a:cubicBezTo>
                  <a:pt x="434" y="26"/>
                  <a:pt x="434" y="35"/>
                  <a:pt x="434" y="35"/>
                </a:cubicBezTo>
                <a:lnTo>
                  <a:pt x="240" y="248"/>
                </a:lnTo>
                <a:cubicBezTo>
                  <a:pt x="231" y="257"/>
                  <a:pt x="231" y="257"/>
                  <a:pt x="231" y="257"/>
                </a:cubicBezTo>
                <a:cubicBezTo>
                  <a:pt x="240" y="266"/>
                  <a:pt x="240" y="266"/>
                  <a:pt x="240" y="266"/>
                </a:cubicBez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chemeClr val="accent1"/>
          </a:solidFill>
          <a:ln cap="sq">
            <a:noFill/>
          </a:ln>
          <a:effectLst/>
        </p:spPr>
        <p:txBody>
          <a:bodyPr vert="horz" wrap="none" lIns="34290" tIns="17145" rIns="34290" bIns="17145" rtlCol="0" anchor="ctr"/>
          <a:lstStyle/>
          <a:p>
            <a:pPr algn="l"/>
            <a:endParaRPr kumimoji="1" lang="zh-CN" altLang="en-US"/>
          </a:p>
        </p:txBody>
      </p:sp>
      <p:sp>
        <p:nvSpPr>
          <p:cNvPr id="9"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作业练习</a:t>
            </a:r>
            <a:endParaRPr kumimoji="1" lang="zh-CN" altLang="en-US"/>
          </a:p>
        </p:txBody>
      </p:sp>
      <p:sp>
        <p:nvSpPr>
          <p:cNvPr id="11"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13" name="图片 12">
            <a:extLst>
              <a:ext uri="{FF2B5EF4-FFF2-40B4-BE49-F238E27FC236}">
                <a16:creationId xmlns:a16="http://schemas.microsoft.com/office/drawing/2014/main" id="{A93E6568-C911-771C-AA38-32AB445903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44411" y="3535524"/>
            <a:ext cx="7332023" cy="2793836"/>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pic>
        <p:nvPicPr>
          <p:cNvPr id="3" name="图片 2"/>
          <p:cNvPicPr>
            <a:picLocks noChangeAspect="1"/>
          </p:cNvPicPr>
          <p:nvPr/>
        </p:nvPicPr>
        <p:blipFill>
          <a:blip r:embed="rId3">
            <a:alphaModFix/>
          </a:blip>
          <a:srcRect/>
          <a:stretch>
            <a:fillRect/>
          </a:stretch>
        </p:blipFill>
        <p:spPr>
          <a:xfrm>
            <a:off x="0" y="-1"/>
            <a:ext cx="12192000" cy="5698671"/>
          </a:xfrm>
          <a:prstGeom prst="rect">
            <a:avLst/>
          </a:prstGeom>
          <a:noFill/>
          <a:ln>
            <a:noFill/>
          </a:ln>
        </p:spPr>
      </p:pic>
      <p:sp>
        <p:nvSpPr>
          <p:cNvPr id="4" name="标题 1"/>
          <p:cNvSpPr txBox="1"/>
          <p:nvPr/>
        </p:nvSpPr>
        <p:spPr>
          <a:xfrm>
            <a:off x="0" y="0"/>
            <a:ext cx="12192000" cy="5698670"/>
          </a:xfrm>
          <a:custGeom>
            <a:avLst/>
            <a:gdLst>
              <a:gd name="connsiteX0" fmla="*/ 0 w 12192000"/>
              <a:gd name="connsiteY0" fmla="*/ 0 h 5486400"/>
              <a:gd name="connsiteX1" fmla="*/ 12192000 w 12192000"/>
              <a:gd name="connsiteY1" fmla="*/ 0 h 5486400"/>
              <a:gd name="connsiteX2" fmla="*/ 12192000 w 12192000"/>
              <a:gd name="connsiteY2" fmla="*/ 5152108 h 5486400"/>
              <a:gd name="connsiteX3" fmla="*/ 6462192 w 12192000"/>
              <a:gd name="connsiteY3" fmla="*/ 5152108 h 5486400"/>
              <a:gd name="connsiteX4" fmla="*/ 6103440 w 12192000"/>
              <a:gd name="connsiteY4" fmla="*/ 5444499 h 5486400"/>
              <a:gd name="connsiteX5" fmla="*/ 6099216 w 12192000"/>
              <a:gd name="connsiteY5" fmla="*/ 5486400 h 5486400"/>
              <a:gd name="connsiteX6" fmla="*/ 6092785 w 12192000"/>
              <a:gd name="connsiteY6" fmla="*/ 5486400 h 5486400"/>
              <a:gd name="connsiteX7" fmla="*/ 6088560 w 12192000"/>
              <a:gd name="connsiteY7" fmla="*/ 5444499 h 5486400"/>
              <a:gd name="connsiteX8" fmla="*/ 5729809 w 12192000"/>
              <a:gd name="connsiteY8" fmla="*/ 5152108 h 5486400"/>
              <a:gd name="connsiteX9" fmla="*/ 0 w 12192000"/>
              <a:gd name="connsiteY9" fmla="*/ 5152108 h 5486400"/>
            </a:gdLst>
            <a:ahLst/>
            <a:cxnLst/>
            <a:rect l="l" t="t" r="r" b="b"/>
            <a:pathLst>
              <a:path w="12192000" h="5486400">
                <a:moveTo>
                  <a:pt x="0" y="0"/>
                </a:moveTo>
                <a:lnTo>
                  <a:pt x="12192000" y="0"/>
                </a:lnTo>
                <a:lnTo>
                  <a:pt x="12192000" y="5152108"/>
                </a:lnTo>
                <a:lnTo>
                  <a:pt x="6462192" y="5152108"/>
                </a:lnTo>
                <a:cubicBezTo>
                  <a:pt x="6285230" y="5152108"/>
                  <a:pt x="6137586" y="5277632"/>
                  <a:pt x="6103440" y="5444499"/>
                </a:cubicBezTo>
                <a:lnTo>
                  <a:pt x="6099216" y="5486400"/>
                </a:lnTo>
                <a:lnTo>
                  <a:pt x="6092785" y="5486400"/>
                </a:lnTo>
                <a:lnTo>
                  <a:pt x="6088560" y="5444499"/>
                </a:lnTo>
                <a:cubicBezTo>
                  <a:pt x="6054415" y="5277632"/>
                  <a:pt x="5906771" y="5152108"/>
                  <a:pt x="5729809" y="5152108"/>
                </a:cubicBezTo>
                <a:lnTo>
                  <a:pt x="0" y="5152108"/>
                </a:lnTo>
                <a:close/>
              </a:path>
            </a:pathLst>
          </a:custGeom>
          <a:solidFill>
            <a:schemeClr val="accent1">
              <a:alpha val="94000"/>
            </a:schemeClr>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595540" y="1562087"/>
            <a:ext cx="11000921" cy="3064072"/>
          </a:xfrm>
          <a:prstGeom prst="rect">
            <a:avLst/>
          </a:prstGeom>
          <a:noFill/>
          <a:ln cap="sq">
            <a:noFill/>
          </a:ln>
        </p:spPr>
        <p:txBody>
          <a:bodyPr vert="horz" wrap="square" lIns="91440" tIns="45720" rIns="91440" bIns="45720" rtlCol="0" anchor="ctr"/>
          <a:lstStyle/>
          <a:p>
            <a:pPr algn="ctr"/>
            <a:r>
              <a:rPr kumimoji="1" lang="en-US" altLang="zh-CN" sz="7100">
                <a:ln w="12700">
                  <a:noFill/>
                </a:ln>
                <a:solidFill>
                  <a:schemeClr val="bg1"/>
                </a:solidFill>
                <a:latin typeface="OPPOSans H"/>
                <a:ea typeface="OPPOSans H"/>
                <a:cs typeface="OPPOSans H"/>
              </a:rPr>
              <a:t>谢谢大家</a:t>
            </a:r>
            <a:endParaRPr kumimoji="1" lang="zh-CN" altLang="en-US"/>
          </a:p>
        </p:txBody>
      </p:sp>
      <p:sp>
        <p:nvSpPr>
          <p:cNvPr id="6" name="标题 1"/>
          <p:cNvSpPr txBox="1"/>
          <p:nvPr/>
        </p:nvSpPr>
        <p:spPr>
          <a:xfrm>
            <a:off x="3707493" y="5792998"/>
            <a:ext cx="2133600" cy="400110"/>
          </a:xfrm>
          <a:prstGeom prst="rect">
            <a:avLst/>
          </a:prstGeom>
          <a:noFill/>
          <a:ln cap="sq">
            <a:noFill/>
          </a:ln>
        </p:spPr>
        <p:txBody>
          <a:bodyPr vert="horz" wrap="square" lIns="91440" tIns="45720" rIns="91440" bIns="45720" rtlCol="0" anchor="t"/>
          <a:lstStyle/>
          <a:p>
            <a:pPr algn="l"/>
            <a:r>
              <a:rPr kumimoji="1" lang="zh-CN" altLang="en-US" sz="2000" dirty="0">
                <a:ln w="12700">
                  <a:noFill/>
                </a:ln>
                <a:solidFill>
                  <a:schemeClr val="tx1">
                    <a:lumMod val="75000"/>
                    <a:lumOff val="25000"/>
                  </a:schemeClr>
                </a:solidFill>
                <a:latin typeface="OPPOSans R"/>
                <a:ea typeface="OPPOSans R"/>
                <a:cs typeface="OPPOSans R"/>
              </a:rPr>
              <a:t>教学管理部</a:t>
            </a:r>
            <a:endParaRPr kumimoji="1" lang="zh-CN" altLang="en-US" dirty="0"/>
          </a:p>
        </p:txBody>
      </p:sp>
      <p:sp>
        <p:nvSpPr>
          <p:cNvPr id="7" name="标题 1"/>
          <p:cNvSpPr txBox="1"/>
          <p:nvPr/>
        </p:nvSpPr>
        <p:spPr>
          <a:xfrm>
            <a:off x="3497943"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6842578" y="5792998"/>
            <a:ext cx="2133600" cy="345440"/>
          </a:xfrm>
          <a:prstGeom prst="rect">
            <a:avLst/>
          </a:prstGeom>
          <a:noFill/>
          <a:ln cap="sq">
            <a:noFill/>
          </a:ln>
        </p:spPr>
        <p:txBody>
          <a:bodyPr vert="horz" wrap="square" lIns="91440" tIns="45720" rIns="91440" bIns="45720" rtlCol="0" anchor="t"/>
          <a:lstStyle/>
          <a:p>
            <a:pPr algn="l"/>
            <a:r>
              <a:rPr kumimoji="1" lang="en-US" altLang="zh-CN" sz="2000" dirty="0">
                <a:ln w="12700">
                  <a:noFill/>
                </a:ln>
                <a:solidFill>
                  <a:schemeClr val="tx1">
                    <a:lumMod val="75000"/>
                    <a:lumOff val="25000"/>
                  </a:schemeClr>
                </a:solidFill>
                <a:latin typeface="OPPOSans R"/>
                <a:ea typeface="OPPOSans R"/>
                <a:cs typeface="OPPOSans R"/>
              </a:rPr>
              <a:t>2024</a:t>
            </a:r>
            <a:endParaRPr kumimoji="1" lang="zh-CN" altLang="en-US" dirty="0"/>
          </a:p>
        </p:txBody>
      </p:sp>
      <p:sp>
        <p:nvSpPr>
          <p:cNvPr id="9" name="标题 1"/>
          <p:cNvSpPr txBox="1"/>
          <p:nvPr/>
        </p:nvSpPr>
        <p:spPr>
          <a:xfrm>
            <a:off x="6633028" y="5916853"/>
            <a:ext cx="152400" cy="152400"/>
          </a:xfrm>
          <a:prstGeom prst="ellipse">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11403392" y="4727759"/>
            <a:ext cx="788608" cy="623686"/>
          </a:xfrm>
          <a:custGeom>
            <a:avLst/>
            <a:gdLst>
              <a:gd name="connsiteX0" fmla="*/ 788608 w 788608"/>
              <a:gd name="connsiteY0" fmla="*/ 0 h 623686"/>
              <a:gd name="connsiteX1" fmla="*/ 788608 w 788608"/>
              <a:gd name="connsiteY1" fmla="*/ 362834 h 623686"/>
              <a:gd name="connsiteX2" fmla="*/ 788234 w 788608"/>
              <a:gd name="connsiteY2" fmla="*/ 362872 h 623686"/>
              <a:gd name="connsiteX3" fmla="*/ 474451 w 788608"/>
              <a:gd name="connsiteY3" fmla="*/ 532046 h 623686"/>
              <a:gd name="connsiteX4" fmla="*/ 398841 w 788608"/>
              <a:gd name="connsiteY4" fmla="*/ 623686 h 623686"/>
              <a:gd name="connsiteX5" fmla="*/ 0 w 788608"/>
              <a:gd name="connsiteY5" fmla="*/ 623686 h 623686"/>
              <a:gd name="connsiteX6" fmla="*/ 10593 w 788608"/>
              <a:gd name="connsiteY6" fmla="*/ 589562 h 623686"/>
              <a:gd name="connsiteX7" fmla="*/ 715869 w 788608"/>
              <a:gd name="connsiteY7" fmla="*/ 11102 h 623686"/>
            </a:gdLst>
            <a:ahLst/>
            <a:cxnLst/>
            <a:rect l="l" t="t" r="r" b="b"/>
            <a:pathLst>
              <a:path w="788608" h="623686">
                <a:moveTo>
                  <a:pt x="788608" y="0"/>
                </a:moveTo>
                <a:lnTo>
                  <a:pt x="788608" y="362834"/>
                </a:lnTo>
                <a:lnTo>
                  <a:pt x="788234" y="362872"/>
                </a:lnTo>
                <a:cubicBezTo>
                  <a:pt x="667025" y="387674"/>
                  <a:pt x="558687" y="447810"/>
                  <a:pt x="474451" y="532046"/>
                </a:cubicBezTo>
                <a:lnTo>
                  <a:pt x="398841" y="623686"/>
                </a:lnTo>
                <a:lnTo>
                  <a:pt x="0" y="623686"/>
                </a:lnTo>
                <a:lnTo>
                  <a:pt x="10593" y="589562"/>
                </a:lnTo>
                <a:cubicBezTo>
                  <a:pt x="134533" y="296534"/>
                  <a:pt x="396984" y="76355"/>
                  <a:pt x="715869" y="11102"/>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2" name="图片 11"/>
          <p:cNvPicPr>
            <a:picLocks noChangeAspect="1"/>
          </p:cNvPicPr>
          <p:nvPr/>
        </p:nvPicPr>
        <p:blipFill>
          <a:blip r:embed="rId4">
            <a:alphaModFix/>
          </a:blip>
          <a:srcRect/>
          <a:stretch>
            <a:fillRect/>
          </a:stretch>
        </p:blipFill>
        <p:spPr>
          <a:xfrm>
            <a:off x="7461679" y="3297827"/>
            <a:ext cx="2965021" cy="1674096"/>
          </a:xfrm>
          <a:prstGeom prst="rect">
            <a:avLst/>
          </a:prstGeom>
          <a:noFill/>
          <a:ln cap="sq">
            <a:noFill/>
          </a:ln>
        </p:spPr>
      </p:pic>
      <p:pic>
        <p:nvPicPr>
          <p:cNvPr id="13" name="图片 12"/>
          <p:cNvPicPr>
            <a:picLocks noChangeAspect="1"/>
          </p:cNvPicPr>
          <p:nvPr/>
        </p:nvPicPr>
        <p:blipFill>
          <a:blip r:embed="rId4">
            <a:alphaModFix/>
          </a:blip>
          <a:srcRect/>
          <a:stretch>
            <a:fillRect/>
          </a:stretch>
        </p:blipFill>
        <p:spPr>
          <a:xfrm>
            <a:off x="1479979" y="2212884"/>
            <a:ext cx="2965021" cy="1674096"/>
          </a:xfrm>
          <a:prstGeom prst="rect">
            <a:avLst/>
          </a:prstGeom>
          <a:noFill/>
          <a:ln cap="sq">
            <a:noFill/>
          </a:ln>
        </p:spPr>
      </p:pic>
      <p:cxnSp>
        <p:nvCxnSpPr>
          <p:cNvPr id="14" name="标题 1"/>
          <p:cNvCxnSpPr/>
          <p:nvPr/>
        </p:nvCxnSpPr>
        <p:spPr>
          <a:xfrm>
            <a:off x="7102507"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cxnSp>
        <p:nvCxnSpPr>
          <p:cNvPr id="15" name="标题 1"/>
          <p:cNvCxnSpPr/>
          <p:nvPr/>
        </p:nvCxnSpPr>
        <p:spPr>
          <a:xfrm flipH="1">
            <a:off x="3337560" y="1284083"/>
            <a:ext cx="1751933" cy="0"/>
          </a:xfrm>
          <a:prstGeom prst="line">
            <a:avLst/>
          </a:prstGeom>
          <a:noFill/>
          <a:ln w="12700" cap="sq">
            <a:gradFill>
              <a:gsLst>
                <a:gs pos="0">
                  <a:schemeClr val="bg1"/>
                </a:gs>
                <a:gs pos="100000">
                  <a:schemeClr val="bg1">
                    <a:alpha val="0"/>
                  </a:schemeClr>
                </a:gs>
              </a:gsLst>
              <a:lin ang="0" scaled="0"/>
            </a:gradFill>
            <a:miter/>
            <a:headEnd type="oval"/>
          </a:ln>
        </p:spPr>
      </p:cxnSp>
      <p:sp>
        <p:nvSpPr>
          <p:cNvPr id="16" name="标题 1"/>
          <p:cNvSpPr txBox="1"/>
          <p:nvPr/>
        </p:nvSpPr>
        <p:spPr>
          <a:xfrm>
            <a:off x="5396534" y="1197225"/>
            <a:ext cx="1398931" cy="173717"/>
          </a:xfrm>
          <a:custGeom>
            <a:avLst/>
            <a:gdLst>
              <a:gd name="connsiteX0" fmla="*/ 353068 w 1228797"/>
              <a:gd name="connsiteY0" fmla="*/ 146933 h 152590"/>
              <a:gd name="connsiteX1" fmla="*/ 353259 w 1228797"/>
              <a:gd name="connsiteY1" fmla="*/ 146971 h 152590"/>
              <a:gd name="connsiteX2" fmla="*/ 352878 w 1228797"/>
              <a:gd name="connsiteY2" fmla="*/ 146971 h 152590"/>
              <a:gd name="connsiteX3" fmla="*/ 463654 w 1228797"/>
              <a:gd name="connsiteY3" fmla="*/ 28766 h 152590"/>
              <a:gd name="connsiteX4" fmla="*/ 457368 w 1228797"/>
              <a:gd name="connsiteY4" fmla="*/ 35052 h 152590"/>
              <a:gd name="connsiteX5" fmla="*/ 457368 w 1228797"/>
              <a:gd name="connsiteY5" fmla="*/ 66866 h 152590"/>
              <a:gd name="connsiteX6" fmla="*/ 463464 w 1228797"/>
              <a:gd name="connsiteY6" fmla="*/ 73152 h 152590"/>
              <a:gd name="connsiteX7" fmla="*/ 463654 w 1228797"/>
              <a:gd name="connsiteY7" fmla="*/ 73152 h 152590"/>
              <a:gd name="connsiteX8" fmla="*/ 502611 w 1228797"/>
              <a:gd name="connsiteY8" fmla="*/ 73152 h 152590"/>
              <a:gd name="connsiteX9" fmla="*/ 525281 w 1228797"/>
              <a:gd name="connsiteY9" fmla="*/ 51911 h 152590"/>
              <a:gd name="connsiteX10" fmla="*/ 504450 w 1228797"/>
              <a:gd name="connsiteY10" fmla="*/ 28795 h 152590"/>
              <a:gd name="connsiteX11" fmla="*/ 503183 w 1228797"/>
              <a:gd name="connsiteY11" fmla="*/ 28766 h 152590"/>
              <a:gd name="connsiteX12" fmla="*/ 1154216 w 1228797"/>
              <a:gd name="connsiteY12" fmla="*/ 28194 h 152590"/>
              <a:gd name="connsiteX13" fmla="*/ 1154216 w 1228797"/>
              <a:gd name="connsiteY13" fmla="*/ 28765 h 152590"/>
              <a:gd name="connsiteX14" fmla="*/ 1104877 w 1228797"/>
              <a:gd name="connsiteY14" fmla="*/ 77914 h 152590"/>
              <a:gd name="connsiteX15" fmla="*/ 1154026 w 1228797"/>
              <a:gd name="connsiteY15" fmla="*/ 127254 h 152590"/>
              <a:gd name="connsiteX16" fmla="*/ 1203365 w 1228797"/>
              <a:gd name="connsiteY16" fmla="*/ 78105 h 152590"/>
              <a:gd name="connsiteX17" fmla="*/ 1203365 w 1228797"/>
              <a:gd name="connsiteY17" fmla="*/ 78009 h 152590"/>
              <a:gd name="connsiteX18" fmla="*/ 1154502 w 1228797"/>
              <a:gd name="connsiteY18" fmla="*/ 28195 h 152590"/>
              <a:gd name="connsiteX19" fmla="*/ 1154216 w 1228797"/>
              <a:gd name="connsiteY19" fmla="*/ 28194 h 152590"/>
              <a:gd name="connsiteX20" fmla="*/ 836558 w 1228797"/>
              <a:gd name="connsiteY20" fmla="*/ 25718 h 152590"/>
              <a:gd name="connsiteX21" fmla="*/ 787314 w 1228797"/>
              <a:gd name="connsiteY21" fmla="*/ 74962 h 152590"/>
              <a:gd name="connsiteX22" fmla="*/ 836558 w 1228797"/>
              <a:gd name="connsiteY22" fmla="*/ 124207 h 152590"/>
              <a:gd name="connsiteX23" fmla="*/ 885802 w 1228797"/>
              <a:gd name="connsiteY23" fmla="*/ 74962 h 152590"/>
              <a:gd name="connsiteX24" fmla="*/ 885802 w 1228797"/>
              <a:gd name="connsiteY24" fmla="*/ 74867 h 152590"/>
              <a:gd name="connsiteX25" fmla="*/ 836558 w 1228797"/>
              <a:gd name="connsiteY25" fmla="*/ 25718 h 152590"/>
              <a:gd name="connsiteX26" fmla="*/ 200954 w 1228797"/>
              <a:gd name="connsiteY26" fmla="*/ 25527 h 152590"/>
              <a:gd name="connsiteX27" fmla="*/ 200954 w 1228797"/>
              <a:gd name="connsiteY27" fmla="*/ 25908 h 152590"/>
              <a:gd name="connsiteX28" fmla="*/ 151424 w 1228797"/>
              <a:gd name="connsiteY28" fmla="*/ 75248 h 152590"/>
              <a:gd name="connsiteX29" fmla="*/ 200764 w 1228797"/>
              <a:gd name="connsiteY29" fmla="*/ 124778 h 152590"/>
              <a:gd name="connsiteX30" fmla="*/ 250294 w 1228797"/>
              <a:gd name="connsiteY30" fmla="*/ 75438 h 152590"/>
              <a:gd name="connsiteX31" fmla="*/ 250294 w 1228797"/>
              <a:gd name="connsiteY31" fmla="*/ 75248 h 152590"/>
              <a:gd name="connsiteX32" fmla="*/ 201145 w 1228797"/>
              <a:gd name="connsiteY32" fmla="*/ 25528 h 152590"/>
              <a:gd name="connsiteX33" fmla="*/ 200954 w 1228797"/>
              <a:gd name="connsiteY33" fmla="*/ 25527 h 152590"/>
              <a:gd name="connsiteX34" fmla="*/ 437841 w 1228797"/>
              <a:gd name="connsiteY34" fmla="*/ 3429 h 152590"/>
              <a:gd name="connsiteX35" fmla="*/ 502040 w 1228797"/>
              <a:gd name="connsiteY35" fmla="*/ 3429 h 152590"/>
              <a:gd name="connsiteX36" fmla="*/ 535949 w 1228797"/>
              <a:gd name="connsiteY36" fmla="*/ 16764 h 152590"/>
              <a:gd name="connsiteX37" fmla="*/ 550808 w 1228797"/>
              <a:gd name="connsiteY37" fmla="*/ 49340 h 152590"/>
              <a:gd name="connsiteX38" fmla="*/ 528615 w 1228797"/>
              <a:gd name="connsiteY38" fmla="*/ 91345 h 152590"/>
              <a:gd name="connsiteX39" fmla="*/ 526233 w 1228797"/>
              <a:gd name="connsiteY39" fmla="*/ 99251 h 152590"/>
              <a:gd name="connsiteX40" fmla="*/ 544712 w 1228797"/>
              <a:gd name="connsiteY40" fmla="*/ 138017 h 152590"/>
              <a:gd name="connsiteX41" fmla="*/ 541683 w 1228797"/>
              <a:gd name="connsiteY41" fmla="*/ 146377 h 152590"/>
              <a:gd name="connsiteX42" fmla="*/ 538997 w 1228797"/>
              <a:gd name="connsiteY42" fmla="*/ 146971 h 152590"/>
              <a:gd name="connsiteX43" fmla="*/ 525567 w 1228797"/>
              <a:gd name="connsiteY43" fmla="*/ 146971 h 152590"/>
              <a:gd name="connsiteX44" fmla="*/ 519947 w 1228797"/>
              <a:gd name="connsiteY44" fmla="*/ 143447 h 152590"/>
              <a:gd name="connsiteX45" fmla="*/ 500230 w 1228797"/>
              <a:gd name="connsiteY45" fmla="*/ 102203 h 152590"/>
              <a:gd name="connsiteX46" fmla="*/ 494611 w 1228797"/>
              <a:gd name="connsiteY46" fmla="*/ 98679 h 152590"/>
              <a:gd name="connsiteX47" fmla="*/ 463654 w 1228797"/>
              <a:gd name="connsiteY47" fmla="*/ 98679 h 152590"/>
              <a:gd name="connsiteX48" fmla="*/ 457368 w 1228797"/>
              <a:gd name="connsiteY48" fmla="*/ 104773 h 152590"/>
              <a:gd name="connsiteX49" fmla="*/ 457368 w 1228797"/>
              <a:gd name="connsiteY49" fmla="*/ 104966 h 152590"/>
              <a:gd name="connsiteX50" fmla="*/ 457368 w 1228797"/>
              <a:gd name="connsiteY50" fmla="*/ 140684 h 152590"/>
              <a:gd name="connsiteX51" fmla="*/ 451081 w 1228797"/>
              <a:gd name="connsiteY51" fmla="*/ 146971 h 152590"/>
              <a:gd name="connsiteX52" fmla="*/ 437841 w 1228797"/>
              <a:gd name="connsiteY52" fmla="*/ 146971 h 152590"/>
              <a:gd name="connsiteX53" fmla="*/ 431555 w 1228797"/>
              <a:gd name="connsiteY53" fmla="*/ 140684 h 152590"/>
              <a:gd name="connsiteX54" fmla="*/ 431555 w 1228797"/>
              <a:gd name="connsiteY54" fmla="*/ 9716 h 152590"/>
              <a:gd name="connsiteX55" fmla="*/ 437841 w 1228797"/>
              <a:gd name="connsiteY55" fmla="*/ 3429 h 152590"/>
              <a:gd name="connsiteX56" fmla="*/ 293633 w 1228797"/>
              <a:gd name="connsiteY56" fmla="*/ 3429 h 152590"/>
              <a:gd name="connsiteX57" fmla="*/ 306777 w 1228797"/>
              <a:gd name="connsiteY57" fmla="*/ 3429 h 152590"/>
              <a:gd name="connsiteX58" fmla="*/ 312683 w 1228797"/>
              <a:gd name="connsiteY58" fmla="*/ 9715 h 152590"/>
              <a:gd name="connsiteX59" fmla="*/ 312683 w 1228797"/>
              <a:gd name="connsiteY59" fmla="*/ 80677 h 152590"/>
              <a:gd name="connsiteX60" fmla="*/ 350592 w 1228797"/>
              <a:gd name="connsiteY60" fmla="*/ 123032 h 152590"/>
              <a:gd name="connsiteX61" fmla="*/ 392950 w 1228797"/>
              <a:gd name="connsiteY61" fmla="*/ 85118 h 152590"/>
              <a:gd name="connsiteX62" fmla="*/ 392978 w 1228797"/>
              <a:gd name="connsiteY62" fmla="*/ 81248 h 152590"/>
              <a:gd name="connsiteX63" fmla="*/ 392978 w 1228797"/>
              <a:gd name="connsiteY63" fmla="*/ 9715 h 152590"/>
              <a:gd name="connsiteX64" fmla="*/ 399265 w 1228797"/>
              <a:gd name="connsiteY64" fmla="*/ 3429 h 152590"/>
              <a:gd name="connsiteX65" fmla="*/ 412505 w 1228797"/>
              <a:gd name="connsiteY65" fmla="*/ 3429 h 152590"/>
              <a:gd name="connsiteX66" fmla="*/ 418696 w 1228797"/>
              <a:gd name="connsiteY66" fmla="*/ 9715 h 152590"/>
              <a:gd name="connsiteX67" fmla="*/ 418696 w 1228797"/>
              <a:gd name="connsiteY67" fmla="*/ 81153 h 152590"/>
              <a:gd name="connsiteX68" fmla="*/ 378496 w 1228797"/>
              <a:gd name="connsiteY68" fmla="*/ 141799 h 152590"/>
              <a:gd name="connsiteX69" fmla="*/ 353068 w 1228797"/>
              <a:gd name="connsiteY69" fmla="*/ 146933 h 152590"/>
              <a:gd name="connsiteX70" fmla="*/ 327634 w 1228797"/>
              <a:gd name="connsiteY70" fmla="*/ 141836 h 152590"/>
              <a:gd name="connsiteX71" fmla="*/ 287346 w 1228797"/>
              <a:gd name="connsiteY71" fmla="*/ 81248 h 152590"/>
              <a:gd name="connsiteX72" fmla="*/ 287346 w 1228797"/>
              <a:gd name="connsiteY72" fmla="*/ 81153 h 152590"/>
              <a:gd name="connsiteX73" fmla="*/ 287346 w 1228797"/>
              <a:gd name="connsiteY73" fmla="*/ 9715 h 152590"/>
              <a:gd name="connsiteX74" fmla="*/ 293633 w 1228797"/>
              <a:gd name="connsiteY74" fmla="*/ 3429 h 152590"/>
              <a:gd name="connsiteX75" fmla="*/ 6264 w 1228797"/>
              <a:gd name="connsiteY75" fmla="*/ 3333 h 152590"/>
              <a:gd name="connsiteX76" fmla="*/ 18646 w 1228797"/>
              <a:gd name="connsiteY76" fmla="*/ 3333 h 152590"/>
              <a:gd name="connsiteX77" fmla="*/ 23790 w 1228797"/>
              <a:gd name="connsiteY77" fmla="*/ 6000 h 152590"/>
              <a:gd name="connsiteX78" fmla="*/ 61890 w 1228797"/>
              <a:gd name="connsiteY78" fmla="*/ 59817 h 152590"/>
              <a:gd name="connsiteX79" fmla="*/ 67033 w 1228797"/>
              <a:gd name="connsiteY79" fmla="*/ 62388 h 152590"/>
              <a:gd name="connsiteX80" fmla="*/ 72081 w 1228797"/>
              <a:gd name="connsiteY80" fmla="*/ 59817 h 152590"/>
              <a:gd name="connsiteX81" fmla="*/ 110181 w 1228797"/>
              <a:gd name="connsiteY81" fmla="*/ 6000 h 152590"/>
              <a:gd name="connsiteX82" fmla="*/ 115325 w 1228797"/>
              <a:gd name="connsiteY82" fmla="*/ 3333 h 152590"/>
              <a:gd name="connsiteX83" fmla="*/ 127707 w 1228797"/>
              <a:gd name="connsiteY83" fmla="*/ 3333 h 152590"/>
              <a:gd name="connsiteX84" fmla="*/ 134065 w 1228797"/>
              <a:gd name="connsiteY84" fmla="*/ 9548 h 152590"/>
              <a:gd name="connsiteX85" fmla="*/ 132851 w 1228797"/>
              <a:gd name="connsiteY85" fmla="*/ 13335 h 152590"/>
              <a:gd name="connsiteX86" fmla="*/ 81702 w 1228797"/>
              <a:gd name="connsiteY86" fmla="*/ 83724 h 152590"/>
              <a:gd name="connsiteX87" fmla="*/ 79987 w 1228797"/>
              <a:gd name="connsiteY87" fmla="*/ 89154 h 152590"/>
              <a:gd name="connsiteX88" fmla="*/ 79987 w 1228797"/>
              <a:gd name="connsiteY88" fmla="*/ 140684 h 152590"/>
              <a:gd name="connsiteX89" fmla="*/ 73701 w 1228797"/>
              <a:gd name="connsiteY89" fmla="*/ 146970 h 152590"/>
              <a:gd name="connsiteX90" fmla="*/ 60270 w 1228797"/>
              <a:gd name="connsiteY90" fmla="*/ 146970 h 152590"/>
              <a:gd name="connsiteX91" fmla="*/ 53984 w 1228797"/>
              <a:gd name="connsiteY91" fmla="*/ 140684 h 152590"/>
              <a:gd name="connsiteX92" fmla="*/ 53984 w 1228797"/>
              <a:gd name="connsiteY92" fmla="*/ 89154 h 152590"/>
              <a:gd name="connsiteX93" fmla="*/ 52269 w 1228797"/>
              <a:gd name="connsiteY93" fmla="*/ 83724 h 152590"/>
              <a:gd name="connsiteX94" fmla="*/ 1215 w 1228797"/>
              <a:gd name="connsiteY94" fmla="*/ 13335 h 152590"/>
              <a:gd name="connsiteX95" fmla="*/ 2572 w 1228797"/>
              <a:gd name="connsiteY95" fmla="*/ 4549 h 152590"/>
              <a:gd name="connsiteX96" fmla="*/ 6264 w 1228797"/>
              <a:gd name="connsiteY96" fmla="*/ 3333 h 152590"/>
              <a:gd name="connsiteX97" fmla="*/ 1154026 w 1228797"/>
              <a:gd name="connsiteY97" fmla="*/ 3238 h 152590"/>
              <a:gd name="connsiteX98" fmla="*/ 1228797 w 1228797"/>
              <a:gd name="connsiteY98" fmla="*/ 77819 h 152590"/>
              <a:gd name="connsiteX99" fmla="*/ 1228797 w 1228797"/>
              <a:gd name="connsiteY99" fmla="*/ 77914 h 152590"/>
              <a:gd name="connsiteX100" fmla="*/ 1154216 w 1228797"/>
              <a:gd name="connsiteY100" fmla="*/ 152590 h 152590"/>
              <a:gd name="connsiteX101" fmla="*/ 1079445 w 1228797"/>
              <a:gd name="connsiteY101" fmla="*/ 78009 h 152590"/>
              <a:gd name="connsiteX102" fmla="*/ 1154026 w 1228797"/>
              <a:gd name="connsiteY102" fmla="*/ 3238 h 152590"/>
              <a:gd name="connsiteX103" fmla="*/ 646058 w 1228797"/>
              <a:gd name="connsiteY103" fmla="*/ 2096 h 152590"/>
              <a:gd name="connsiteX104" fmla="*/ 659774 w 1228797"/>
              <a:gd name="connsiteY104" fmla="*/ 2096 h 152590"/>
              <a:gd name="connsiteX105" fmla="*/ 666060 w 1228797"/>
              <a:gd name="connsiteY105" fmla="*/ 8382 h 152590"/>
              <a:gd name="connsiteX106" fmla="*/ 666060 w 1228797"/>
              <a:gd name="connsiteY106" fmla="*/ 116491 h 152590"/>
              <a:gd name="connsiteX107" fmla="*/ 672346 w 1228797"/>
              <a:gd name="connsiteY107" fmla="*/ 122778 h 152590"/>
              <a:gd name="connsiteX108" fmla="*/ 750166 w 1228797"/>
              <a:gd name="connsiteY108" fmla="*/ 122778 h 152590"/>
              <a:gd name="connsiteX109" fmla="*/ 756452 w 1228797"/>
              <a:gd name="connsiteY109" fmla="*/ 129064 h 152590"/>
              <a:gd name="connsiteX110" fmla="*/ 756452 w 1228797"/>
              <a:gd name="connsiteY110" fmla="*/ 141733 h 152590"/>
              <a:gd name="connsiteX111" fmla="*/ 750356 w 1228797"/>
              <a:gd name="connsiteY111" fmla="*/ 148019 h 152590"/>
              <a:gd name="connsiteX112" fmla="*/ 750166 w 1228797"/>
              <a:gd name="connsiteY112" fmla="*/ 148019 h 152590"/>
              <a:gd name="connsiteX113" fmla="*/ 646058 w 1228797"/>
              <a:gd name="connsiteY113" fmla="*/ 148019 h 152590"/>
              <a:gd name="connsiteX114" fmla="*/ 639771 w 1228797"/>
              <a:gd name="connsiteY114" fmla="*/ 141733 h 152590"/>
              <a:gd name="connsiteX115" fmla="*/ 639771 w 1228797"/>
              <a:gd name="connsiteY115" fmla="*/ 8382 h 152590"/>
              <a:gd name="connsiteX116" fmla="*/ 646058 w 1228797"/>
              <a:gd name="connsiteY116" fmla="*/ 2096 h 152590"/>
              <a:gd name="connsiteX117" fmla="*/ 995720 w 1228797"/>
              <a:gd name="connsiteY117" fmla="*/ 191 h 152590"/>
              <a:gd name="connsiteX118" fmla="*/ 1040488 w 1228797"/>
              <a:gd name="connsiteY118" fmla="*/ 15621 h 152590"/>
              <a:gd name="connsiteX119" fmla="*/ 1051060 w 1228797"/>
              <a:gd name="connsiteY119" fmla="*/ 25146 h 152590"/>
              <a:gd name="connsiteX120" fmla="*/ 1051251 w 1228797"/>
              <a:gd name="connsiteY120" fmla="*/ 25418 h 152590"/>
              <a:gd name="connsiteX121" fmla="*/ 1049536 w 1228797"/>
              <a:gd name="connsiteY121" fmla="*/ 34004 h 152590"/>
              <a:gd name="connsiteX122" fmla="*/ 1038964 w 1228797"/>
              <a:gd name="connsiteY122" fmla="*/ 41434 h 152590"/>
              <a:gd name="connsiteX123" fmla="*/ 1030867 w 1228797"/>
              <a:gd name="connsiteY123" fmla="*/ 40767 h 152590"/>
              <a:gd name="connsiteX124" fmla="*/ 1028010 w 1228797"/>
              <a:gd name="connsiteY124" fmla="*/ 38100 h 152590"/>
              <a:gd name="connsiteX125" fmla="*/ 1027343 w 1228797"/>
              <a:gd name="connsiteY125" fmla="*/ 37624 h 152590"/>
              <a:gd name="connsiteX126" fmla="*/ 995911 w 1228797"/>
              <a:gd name="connsiteY126" fmla="*/ 26194 h 152590"/>
              <a:gd name="connsiteX127" fmla="*/ 993815 w 1228797"/>
              <a:gd name="connsiteY127" fmla="*/ 26194 h 152590"/>
              <a:gd name="connsiteX128" fmla="*/ 990386 w 1228797"/>
              <a:gd name="connsiteY128" fmla="*/ 26194 h 152590"/>
              <a:gd name="connsiteX129" fmla="*/ 981623 w 1228797"/>
              <a:gd name="connsiteY129" fmla="*/ 28004 h 152590"/>
              <a:gd name="connsiteX130" fmla="*/ 947638 w 1228797"/>
              <a:gd name="connsiteY130" fmla="*/ 64456 h 152590"/>
              <a:gd name="connsiteX131" fmla="*/ 984957 w 1228797"/>
              <a:gd name="connsiteY131" fmla="*/ 123254 h 152590"/>
              <a:gd name="connsiteX132" fmla="*/ 988957 w 1228797"/>
              <a:gd name="connsiteY132" fmla="*/ 124016 h 152590"/>
              <a:gd name="connsiteX133" fmla="*/ 992291 w 1228797"/>
              <a:gd name="connsiteY133" fmla="*/ 122968 h 152590"/>
              <a:gd name="connsiteX134" fmla="*/ 1001816 w 1228797"/>
              <a:gd name="connsiteY134" fmla="*/ 122968 h 152590"/>
              <a:gd name="connsiteX135" fmla="*/ 1009150 w 1228797"/>
              <a:gd name="connsiteY135" fmla="*/ 121920 h 152590"/>
              <a:gd name="connsiteX136" fmla="*/ 1010484 w 1228797"/>
              <a:gd name="connsiteY136" fmla="*/ 121920 h 152590"/>
              <a:gd name="connsiteX137" fmla="*/ 1011817 w 1228797"/>
              <a:gd name="connsiteY137" fmla="*/ 121920 h 152590"/>
              <a:gd name="connsiteX138" fmla="*/ 1017437 w 1228797"/>
              <a:gd name="connsiteY138" fmla="*/ 119920 h 152590"/>
              <a:gd name="connsiteX139" fmla="*/ 1018580 w 1228797"/>
              <a:gd name="connsiteY139" fmla="*/ 119444 h 152590"/>
              <a:gd name="connsiteX140" fmla="*/ 1019723 w 1228797"/>
              <a:gd name="connsiteY140" fmla="*/ 118967 h 152590"/>
              <a:gd name="connsiteX141" fmla="*/ 1020866 w 1228797"/>
              <a:gd name="connsiteY141" fmla="*/ 118396 h 152590"/>
              <a:gd name="connsiteX142" fmla="*/ 1023438 w 1228797"/>
              <a:gd name="connsiteY142" fmla="*/ 117062 h 152590"/>
              <a:gd name="connsiteX143" fmla="*/ 1024200 w 1228797"/>
              <a:gd name="connsiteY143" fmla="*/ 116491 h 152590"/>
              <a:gd name="connsiteX144" fmla="*/ 1041154 w 1228797"/>
              <a:gd name="connsiteY144" fmla="*/ 95345 h 152590"/>
              <a:gd name="connsiteX145" fmla="*/ 1040202 w 1228797"/>
              <a:gd name="connsiteY145" fmla="*/ 90297 h 152590"/>
              <a:gd name="connsiteX146" fmla="*/ 1036106 w 1228797"/>
              <a:gd name="connsiteY146" fmla="*/ 88583 h 152590"/>
              <a:gd name="connsiteX147" fmla="*/ 1008579 w 1228797"/>
              <a:gd name="connsiteY147" fmla="*/ 88583 h 152590"/>
              <a:gd name="connsiteX148" fmla="*/ 1002292 w 1228797"/>
              <a:gd name="connsiteY148" fmla="*/ 82296 h 152590"/>
              <a:gd name="connsiteX149" fmla="*/ 1002292 w 1228797"/>
              <a:gd name="connsiteY149" fmla="*/ 69437 h 152590"/>
              <a:gd name="connsiteX150" fmla="*/ 1002292 w 1228797"/>
              <a:gd name="connsiteY150" fmla="*/ 69245 h 152590"/>
              <a:gd name="connsiteX151" fmla="*/ 1008579 w 1228797"/>
              <a:gd name="connsiteY151" fmla="*/ 63151 h 152590"/>
              <a:gd name="connsiteX152" fmla="*/ 1065729 w 1228797"/>
              <a:gd name="connsiteY152" fmla="*/ 63151 h 152590"/>
              <a:gd name="connsiteX153" fmla="*/ 1066205 w 1228797"/>
              <a:gd name="connsiteY153" fmla="*/ 63151 h 152590"/>
              <a:gd name="connsiteX154" fmla="*/ 1066777 w 1228797"/>
              <a:gd name="connsiteY154" fmla="*/ 63151 h 152590"/>
              <a:gd name="connsiteX155" fmla="*/ 1068205 w 1228797"/>
              <a:gd name="connsiteY155" fmla="*/ 68771 h 152590"/>
              <a:gd name="connsiteX156" fmla="*/ 1068205 w 1228797"/>
              <a:gd name="connsiteY156" fmla="*/ 80391 h 152590"/>
              <a:gd name="connsiteX157" fmla="*/ 1043155 w 1228797"/>
              <a:gd name="connsiteY157" fmla="*/ 136112 h 152590"/>
              <a:gd name="connsiteX158" fmla="*/ 1040869 w 1228797"/>
              <a:gd name="connsiteY158" fmla="*/ 138113 h 152590"/>
              <a:gd name="connsiteX159" fmla="*/ 1039630 w 1228797"/>
              <a:gd name="connsiteY159" fmla="*/ 139065 h 152590"/>
              <a:gd name="connsiteX160" fmla="*/ 1037249 w 1228797"/>
              <a:gd name="connsiteY160" fmla="*/ 140780 h 152590"/>
              <a:gd name="connsiteX161" fmla="*/ 1036011 w 1228797"/>
              <a:gd name="connsiteY161" fmla="*/ 141637 h 152590"/>
              <a:gd name="connsiteX162" fmla="*/ 1033630 w 1228797"/>
              <a:gd name="connsiteY162" fmla="*/ 143161 h 152590"/>
              <a:gd name="connsiteX163" fmla="*/ 1032391 w 1228797"/>
              <a:gd name="connsiteY163" fmla="*/ 143923 h 152590"/>
              <a:gd name="connsiteX164" fmla="*/ 1029915 w 1228797"/>
              <a:gd name="connsiteY164" fmla="*/ 145352 h 152590"/>
              <a:gd name="connsiteX165" fmla="*/ 1029343 w 1228797"/>
              <a:gd name="connsiteY165" fmla="*/ 145352 h 152590"/>
              <a:gd name="connsiteX166" fmla="*/ 1025343 w 1228797"/>
              <a:gd name="connsiteY166" fmla="*/ 147257 h 152590"/>
              <a:gd name="connsiteX167" fmla="*/ 1024676 w 1228797"/>
              <a:gd name="connsiteY167" fmla="*/ 147257 h 152590"/>
              <a:gd name="connsiteX168" fmla="*/ 1022104 w 1228797"/>
              <a:gd name="connsiteY168" fmla="*/ 148209 h 152590"/>
              <a:gd name="connsiteX169" fmla="*/ 1020866 w 1228797"/>
              <a:gd name="connsiteY169" fmla="*/ 148209 h 152590"/>
              <a:gd name="connsiteX170" fmla="*/ 1020104 w 1228797"/>
              <a:gd name="connsiteY170" fmla="*/ 148209 h 152590"/>
              <a:gd name="connsiteX171" fmla="*/ 1018009 w 1228797"/>
              <a:gd name="connsiteY171" fmla="*/ 148971 h 152590"/>
              <a:gd name="connsiteX172" fmla="*/ 1017151 w 1228797"/>
              <a:gd name="connsiteY172" fmla="*/ 148971 h 152590"/>
              <a:gd name="connsiteX173" fmla="*/ 1015913 w 1228797"/>
              <a:gd name="connsiteY173" fmla="*/ 148971 h 152590"/>
              <a:gd name="connsiteX174" fmla="*/ 1015056 w 1228797"/>
              <a:gd name="connsiteY174" fmla="*/ 148971 h 152590"/>
              <a:gd name="connsiteX175" fmla="*/ 1013151 w 1228797"/>
              <a:gd name="connsiteY175" fmla="*/ 149447 h 152590"/>
              <a:gd name="connsiteX176" fmla="*/ 1012103 w 1228797"/>
              <a:gd name="connsiteY176" fmla="*/ 149447 h 152590"/>
              <a:gd name="connsiteX177" fmla="*/ 1010960 w 1228797"/>
              <a:gd name="connsiteY177" fmla="*/ 149447 h 152590"/>
              <a:gd name="connsiteX178" fmla="*/ 1009912 w 1228797"/>
              <a:gd name="connsiteY178" fmla="*/ 149447 h 152590"/>
              <a:gd name="connsiteX179" fmla="*/ 1008103 w 1228797"/>
              <a:gd name="connsiteY179" fmla="*/ 149447 h 152590"/>
              <a:gd name="connsiteX180" fmla="*/ 1006960 w 1228797"/>
              <a:gd name="connsiteY180" fmla="*/ 149447 h 152590"/>
              <a:gd name="connsiteX181" fmla="*/ 1005817 w 1228797"/>
              <a:gd name="connsiteY181" fmla="*/ 149447 h 152590"/>
              <a:gd name="connsiteX182" fmla="*/ 1004578 w 1228797"/>
              <a:gd name="connsiteY182" fmla="*/ 149447 h 152590"/>
              <a:gd name="connsiteX183" fmla="*/ 1002864 w 1228797"/>
              <a:gd name="connsiteY183" fmla="*/ 149447 h 152590"/>
              <a:gd name="connsiteX184" fmla="*/ 995720 w 1228797"/>
              <a:gd name="connsiteY184" fmla="*/ 149447 h 152590"/>
              <a:gd name="connsiteX185" fmla="*/ 990386 w 1228797"/>
              <a:gd name="connsiteY185" fmla="*/ 149447 h 152590"/>
              <a:gd name="connsiteX186" fmla="*/ 918425 w 1228797"/>
              <a:gd name="connsiteY186" fmla="*/ 72152 h 152590"/>
              <a:gd name="connsiteX187" fmla="*/ 995720 w 1228797"/>
              <a:gd name="connsiteY187" fmla="*/ 191 h 152590"/>
              <a:gd name="connsiteX188" fmla="*/ 836558 w 1228797"/>
              <a:gd name="connsiteY188" fmla="*/ 191 h 152590"/>
              <a:gd name="connsiteX189" fmla="*/ 911234 w 1228797"/>
              <a:gd name="connsiteY189" fmla="*/ 74867 h 152590"/>
              <a:gd name="connsiteX190" fmla="*/ 836558 w 1228797"/>
              <a:gd name="connsiteY190" fmla="*/ 149543 h 152590"/>
              <a:gd name="connsiteX191" fmla="*/ 761882 w 1228797"/>
              <a:gd name="connsiteY191" fmla="*/ 74867 h 152590"/>
              <a:gd name="connsiteX192" fmla="*/ 836558 w 1228797"/>
              <a:gd name="connsiteY192" fmla="*/ 191 h 152590"/>
              <a:gd name="connsiteX193" fmla="*/ 200954 w 1228797"/>
              <a:gd name="connsiteY193" fmla="*/ 0 h 152590"/>
              <a:gd name="connsiteX194" fmla="*/ 275821 w 1228797"/>
              <a:gd name="connsiteY194" fmla="*/ 74867 h 152590"/>
              <a:gd name="connsiteX195" fmla="*/ 200954 w 1228797"/>
              <a:gd name="connsiteY195" fmla="*/ 149733 h 152590"/>
              <a:gd name="connsiteX196" fmla="*/ 126088 w 1228797"/>
              <a:gd name="connsiteY196" fmla="*/ 74867 h 152590"/>
              <a:gd name="connsiteX197" fmla="*/ 200954 w 1228797"/>
              <a:gd name="connsiteY197" fmla="*/ 0 h 152590"/>
            </a:gdLst>
            <a:ahLst/>
            <a:cxnLst/>
            <a:rect l="l" t="t" r="r" b="b"/>
            <a:pathLst>
              <a:path w="1228797" h="152590">
                <a:moveTo>
                  <a:pt x="353068" y="146933"/>
                </a:moveTo>
                <a:lnTo>
                  <a:pt x="353259" y="146971"/>
                </a:lnTo>
                <a:lnTo>
                  <a:pt x="352878" y="146971"/>
                </a:lnTo>
                <a:close/>
                <a:moveTo>
                  <a:pt x="463654" y="28766"/>
                </a:moveTo>
                <a:cubicBezTo>
                  <a:pt x="460187" y="28766"/>
                  <a:pt x="457368" y="31580"/>
                  <a:pt x="457368" y="35052"/>
                </a:cubicBezTo>
                <a:lnTo>
                  <a:pt x="457368" y="66866"/>
                </a:lnTo>
                <a:cubicBezTo>
                  <a:pt x="457311" y="70284"/>
                  <a:pt x="460044" y="73099"/>
                  <a:pt x="463464" y="73152"/>
                </a:cubicBezTo>
                <a:cubicBezTo>
                  <a:pt x="463530" y="73153"/>
                  <a:pt x="463588" y="73153"/>
                  <a:pt x="463654" y="73152"/>
                </a:cubicBezTo>
                <a:lnTo>
                  <a:pt x="502611" y="73152"/>
                </a:lnTo>
                <a:cubicBezTo>
                  <a:pt x="514613" y="73223"/>
                  <a:pt x="524576" y="63892"/>
                  <a:pt x="525281" y="51911"/>
                </a:cubicBezTo>
                <a:cubicBezTo>
                  <a:pt x="525910" y="39775"/>
                  <a:pt x="516585" y="29427"/>
                  <a:pt x="504450" y="28795"/>
                </a:cubicBezTo>
                <a:cubicBezTo>
                  <a:pt x="504031" y="28773"/>
                  <a:pt x="503602" y="28763"/>
                  <a:pt x="503183" y="28766"/>
                </a:cubicBezTo>
                <a:close/>
                <a:moveTo>
                  <a:pt x="1154216" y="28194"/>
                </a:moveTo>
                <a:lnTo>
                  <a:pt x="1154216" y="28765"/>
                </a:lnTo>
                <a:cubicBezTo>
                  <a:pt x="1127022" y="28713"/>
                  <a:pt x="1104934" y="50717"/>
                  <a:pt x="1104877" y="77914"/>
                </a:cubicBezTo>
                <a:cubicBezTo>
                  <a:pt x="1104820" y="105111"/>
                  <a:pt x="1126832" y="127201"/>
                  <a:pt x="1154026" y="127254"/>
                </a:cubicBezTo>
                <a:cubicBezTo>
                  <a:pt x="1181220" y="127306"/>
                  <a:pt x="1203308" y="105301"/>
                  <a:pt x="1203365" y="78105"/>
                </a:cubicBezTo>
                <a:cubicBezTo>
                  <a:pt x="1203365" y="78073"/>
                  <a:pt x="1203365" y="78041"/>
                  <a:pt x="1203365" y="78009"/>
                </a:cubicBezTo>
                <a:cubicBezTo>
                  <a:pt x="1203632" y="50761"/>
                  <a:pt x="1181753" y="28458"/>
                  <a:pt x="1154502" y="28195"/>
                </a:cubicBezTo>
                <a:cubicBezTo>
                  <a:pt x="1154407" y="28195"/>
                  <a:pt x="1154312" y="28194"/>
                  <a:pt x="1154216" y="28194"/>
                </a:cubicBezTo>
                <a:close/>
                <a:moveTo>
                  <a:pt x="836558" y="25718"/>
                </a:moveTo>
                <a:cubicBezTo>
                  <a:pt x="809364" y="25718"/>
                  <a:pt x="787314" y="47766"/>
                  <a:pt x="787314" y="74962"/>
                </a:cubicBezTo>
                <a:cubicBezTo>
                  <a:pt x="787314" y="102159"/>
                  <a:pt x="809364" y="124207"/>
                  <a:pt x="836558" y="124207"/>
                </a:cubicBezTo>
                <a:cubicBezTo>
                  <a:pt x="863752" y="124207"/>
                  <a:pt x="885802" y="102159"/>
                  <a:pt x="885802" y="74962"/>
                </a:cubicBezTo>
                <a:cubicBezTo>
                  <a:pt x="885802" y="74931"/>
                  <a:pt x="885802" y="74898"/>
                  <a:pt x="885802" y="74867"/>
                </a:cubicBezTo>
                <a:cubicBezTo>
                  <a:pt x="885745" y="47707"/>
                  <a:pt x="863714" y="25718"/>
                  <a:pt x="836558" y="25718"/>
                </a:cubicBezTo>
                <a:close/>
                <a:moveTo>
                  <a:pt x="200954" y="25527"/>
                </a:moveTo>
                <a:lnTo>
                  <a:pt x="200954" y="25908"/>
                </a:lnTo>
                <a:cubicBezTo>
                  <a:pt x="173652" y="25856"/>
                  <a:pt x="151477" y="47945"/>
                  <a:pt x="151424" y="75248"/>
                </a:cubicBezTo>
                <a:cubicBezTo>
                  <a:pt x="151372" y="102550"/>
                  <a:pt x="173462" y="124725"/>
                  <a:pt x="200764" y="124778"/>
                </a:cubicBezTo>
                <a:cubicBezTo>
                  <a:pt x="228063" y="124830"/>
                  <a:pt x="250237" y="102740"/>
                  <a:pt x="250294" y="75438"/>
                </a:cubicBezTo>
                <a:cubicBezTo>
                  <a:pt x="250294" y="75374"/>
                  <a:pt x="250294" y="75311"/>
                  <a:pt x="250294" y="75248"/>
                </a:cubicBezTo>
                <a:cubicBezTo>
                  <a:pt x="250456" y="47946"/>
                  <a:pt x="228444" y="25686"/>
                  <a:pt x="201145" y="25528"/>
                </a:cubicBezTo>
                <a:cubicBezTo>
                  <a:pt x="201078" y="25527"/>
                  <a:pt x="201021" y="25527"/>
                  <a:pt x="200954" y="25527"/>
                </a:cubicBezTo>
                <a:close/>
                <a:moveTo>
                  <a:pt x="437841" y="3429"/>
                </a:moveTo>
                <a:lnTo>
                  <a:pt x="502040" y="3429"/>
                </a:lnTo>
                <a:cubicBezTo>
                  <a:pt x="514623" y="3414"/>
                  <a:pt x="526748" y="8180"/>
                  <a:pt x="535949" y="16764"/>
                </a:cubicBezTo>
                <a:cubicBezTo>
                  <a:pt x="545074" y="25190"/>
                  <a:pt x="550427" y="36928"/>
                  <a:pt x="550808" y="49340"/>
                </a:cubicBezTo>
                <a:cubicBezTo>
                  <a:pt x="551303" y="66268"/>
                  <a:pt x="542883" y="82215"/>
                  <a:pt x="528615" y="91345"/>
                </a:cubicBezTo>
                <a:cubicBezTo>
                  <a:pt x="525881" y="92959"/>
                  <a:pt x="524852" y="96397"/>
                  <a:pt x="526233" y="99251"/>
                </a:cubicBezTo>
                <a:lnTo>
                  <a:pt x="544712" y="138017"/>
                </a:lnTo>
                <a:cubicBezTo>
                  <a:pt x="546188" y="141161"/>
                  <a:pt x="544826" y="144904"/>
                  <a:pt x="541683" y="146377"/>
                </a:cubicBezTo>
                <a:cubicBezTo>
                  <a:pt x="540845" y="146772"/>
                  <a:pt x="539930" y="146974"/>
                  <a:pt x="538997" y="146971"/>
                </a:cubicBezTo>
                <a:lnTo>
                  <a:pt x="525567" y="146971"/>
                </a:lnTo>
                <a:cubicBezTo>
                  <a:pt x="523166" y="146983"/>
                  <a:pt x="520976" y="145611"/>
                  <a:pt x="519947" y="143447"/>
                </a:cubicBezTo>
                <a:lnTo>
                  <a:pt x="500230" y="102203"/>
                </a:lnTo>
                <a:cubicBezTo>
                  <a:pt x="499221" y="100023"/>
                  <a:pt x="497011" y="98643"/>
                  <a:pt x="494611" y="98679"/>
                </a:cubicBezTo>
                <a:lnTo>
                  <a:pt x="463654" y="98679"/>
                </a:lnTo>
                <a:cubicBezTo>
                  <a:pt x="460235" y="98626"/>
                  <a:pt x="457425" y="101355"/>
                  <a:pt x="457368" y="104773"/>
                </a:cubicBezTo>
                <a:cubicBezTo>
                  <a:pt x="457368" y="104838"/>
                  <a:pt x="457368" y="104902"/>
                  <a:pt x="457368" y="104966"/>
                </a:cubicBezTo>
                <a:lnTo>
                  <a:pt x="457368" y="140684"/>
                </a:lnTo>
                <a:cubicBezTo>
                  <a:pt x="457368" y="144156"/>
                  <a:pt x="454558" y="146971"/>
                  <a:pt x="451081" y="146971"/>
                </a:cubicBezTo>
                <a:lnTo>
                  <a:pt x="437841" y="146971"/>
                </a:lnTo>
                <a:cubicBezTo>
                  <a:pt x="434365" y="146971"/>
                  <a:pt x="431555" y="144156"/>
                  <a:pt x="431555" y="140684"/>
                </a:cubicBezTo>
                <a:lnTo>
                  <a:pt x="431555" y="9716"/>
                </a:lnTo>
                <a:cubicBezTo>
                  <a:pt x="431603" y="6265"/>
                  <a:pt x="434393" y="3480"/>
                  <a:pt x="437841" y="3429"/>
                </a:cubicBezTo>
                <a:close/>
                <a:moveTo>
                  <a:pt x="293633" y="3429"/>
                </a:moveTo>
                <a:lnTo>
                  <a:pt x="306777" y="3429"/>
                </a:lnTo>
                <a:cubicBezTo>
                  <a:pt x="310101" y="3631"/>
                  <a:pt x="312692" y="6387"/>
                  <a:pt x="312683" y="9715"/>
                </a:cubicBezTo>
                <a:lnTo>
                  <a:pt x="312683" y="80677"/>
                </a:lnTo>
                <a:cubicBezTo>
                  <a:pt x="311454" y="102842"/>
                  <a:pt x="328427" y="121805"/>
                  <a:pt x="350592" y="123032"/>
                </a:cubicBezTo>
                <a:cubicBezTo>
                  <a:pt x="372757" y="124258"/>
                  <a:pt x="391721" y="107284"/>
                  <a:pt x="392950" y="85118"/>
                </a:cubicBezTo>
                <a:cubicBezTo>
                  <a:pt x="393026" y="83830"/>
                  <a:pt x="393035" y="82538"/>
                  <a:pt x="392978" y="81248"/>
                </a:cubicBezTo>
                <a:lnTo>
                  <a:pt x="392978" y="9715"/>
                </a:lnTo>
                <a:cubicBezTo>
                  <a:pt x="393026" y="6265"/>
                  <a:pt x="395817" y="3480"/>
                  <a:pt x="399265" y="3429"/>
                </a:cubicBezTo>
                <a:lnTo>
                  <a:pt x="412505" y="3429"/>
                </a:lnTo>
                <a:cubicBezTo>
                  <a:pt x="415943" y="3481"/>
                  <a:pt x="418696" y="6281"/>
                  <a:pt x="418696" y="9715"/>
                </a:cubicBezTo>
                <a:lnTo>
                  <a:pt x="418696" y="81153"/>
                </a:lnTo>
                <a:cubicBezTo>
                  <a:pt x="418696" y="108416"/>
                  <a:pt x="402119" y="131807"/>
                  <a:pt x="378496" y="141799"/>
                </a:cubicBezTo>
                <a:lnTo>
                  <a:pt x="353068" y="146933"/>
                </a:lnTo>
                <a:lnTo>
                  <a:pt x="327634" y="141836"/>
                </a:lnTo>
                <a:cubicBezTo>
                  <a:pt x="303998" y="131878"/>
                  <a:pt x="287389" y="108511"/>
                  <a:pt x="287346" y="81248"/>
                </a:cubicBezTo>
                <a:cubicBezTo>
                  <a:pt x="287346" y="81217"/>
                  <a:pt x="287346" y="81184"/>
                  <a:pt x="287346" y="81153"/>
                </a:cubicBezTo>
                <a:lnTo>
                  <a:pt x="287346" y="9715"/>
                </a:lnTo>
                <a:cubicBezTo>
                  <a:pt x="287394" y="6265"/>
                  <a:pt x="290184" y="3480"/>
                  <a:pt x="293633" y="3429"/>
                </a:cubicBezTo>
                <a:close/>
                <a:moveTo>
                  <a:pt x="6264" y="3333"/>
                </a:moveTo>
                <a:lnTo>
                  <a:pt x="18646" y="3333"/>
                </a:lnTo>
                <a:cubicBezTo>
                  <a:pt x="20692" y="3332"/>
                  <a:pt x="22611" y="4327"/>
                  <a:pt x="23790" y="6000"/>
                </a:cubicBezTo>
                <a:lnTo>
                  <a:pt x="61890" y="59817"/>
                </a:lnTo>
                <a:cubicBezTo>
                  <a:pt x="63109" y="61430"/>
                  <a:pt x="65011" y="62381"/>
                  <a:pt x="67033" y="62388"/>
                </a:cubicBezTo>
                <a:cubicBezTo>
                  <a:pt x="69032" y="62397"/>
                  <a:pt x="70913" y="61439"/>
                  <a:pt x="72081" y="59817"/>
                </a:cubicBezTo>
                <a:lnTo>
                  <a:pt x="110181" y="6000"/>
                </a:lnTo>
                <a:cubicBezTo>
                  <a:pt x="111360" y="4327"/>
                  <a:pt x="113279" y="3332"/>
                  <a:pt x="115325" y="3333"/>
                </a:cubicBezTo>
                <a:lnTo>
                  <a:pt x="127707" y="3333"/>
                </a:lnTo>
                <a:cubicBezTo>
                  <a:pt x="131179" y="3293"/>
                  <a:pt x="134026" y="6076"/>
                  <a:pt x="134065" y="9548"/>
                </a:cubicBezTo>
                <a:cubicBezTo>
                  <a:pt x="134082" y="10908"/>
                  <a:pt x="133655" y="12237"/>
                  <a:pt x="132851" y="13335"/>
                </a:cubicBezTo>
                <a:lnTo>
                  <a:pt x="81702" y="83724"/>
                </a:lnTo>
                <a:cubicBezTo>
                  <a:pt x="80555" y="85300"/>
                  <a:pt x="79953" y="87206"/>
                  <a:pt x="79987" y="89154"/>
                </a:cubicBezTo>
                <a:lnTo>
                  <a:pt x="79987" y="140684"/>
                </a:lnTo>
                <a:cubicBezTo>
                  <a:pt x="79987" y="144156"/>
                  <a:pt x="77172" y="146970"/>
                  <a:pt x="73701" y="146970"/>
                </a:cubicBezTo>
                <a:lnTo>
                  <a:pt x="60270" y="146970"/>
                </a:lnTo>
                <a:cubicBezTo>
                  <a:pt x="56798" y="146970"/>
                  <a:pt x="53984" y="144156"/>
                  <a:pt x="53984" y="140684"/>
                </a:cubicBezTo>
                <a:lnTo>
                  <a:pt x="53984" y="89154"/>
                </a:lnTo>
                <a:cubicBezTo>
                  <a:pt x="54018" y="87206"/>
                  <a:pt x="53416" y="85300"/>
                  <a:pt x="52269" y="83724"/>
                </a:cubicBezTo>
                <a:lnTo>
                  <a:pt x="1215" y="13335"/>
                </a:lnTo>
                <a:cubicBezTo>
                  <a:pt x="-836" y="10533"/>
                  <a:pt x="-229" y="6600"/>
                  <a:pt x="2572" y="4549"/>
                </a:cubicBezTo>
                <a:cubicBezTo>
                  <a:pt x="3643" y="3764"/>
                  <a:pt x="4936" y="3338"/>
                  <a:pt x="6264" y="3333"/>
                </a:cubicBezTo>
                <a:close/>
                <a:moveTo>
                  <a:pt x="1154026" y="3238"/>
                </a:moveTo>
                <a:cubicBezTo>
                  <a:pt x="1195269" y="3186"/>
                  <a:pt x="1228740" y="36577"/>
                  <a:pt x="1228797" y="77819"/>
                </a:cubicBezTo>
                <a:cubicBezTo>
                  <a:pt x="1228797" y="77850"/>
                  <a:pt x="1228797" y="77883"/>
                  <a:pt x="1228797" y="77914"/>
                </a:cubicBezTo>
                <a:cubicBezTo>
                  <a:pt x="1228740" y="119097"/>
                  <a:pt x="1195402" y="152485"/>
                  <a:pt x="1154216" y="152590"/>
                </a:cubicBezTo>
                <a:cubicBezTo>
                  <a:pt x="1112973" y="152642"/>
                  <a:pt x="1079502" y="119252"/>
                  <a:pt x="1079445" y="78009"/>
                </a:cubicBezTo>
                <a:cubicBezTo>
                  <a:pt x="1079388" y="36767"/>
                  <a:pt x="1112783" y="3290"/>
                  <a:pt x="1154026" y="3238"/>
                </a:cubicBezTo>
                <a:close/>
                <a:moveTo>
                  <a:pt x="646058" y="2096"/>
                </a:moveTo>
                <a:lnTo>
                  <a:pt x="659774" y="2096"/>
                </a:lnTo>
                <a:cubicBezTo>
                  <a:pt x="663250" y="2096"/>
                  <a:pt x="666060" y="4911"/>
                  <a:pt x="666060" y="8382"/>
                </a:cubicBezTo>
                <a:lnTo>
                  <a:pt x="666060" y="116491"/>
                </a:lnTo>
                <a:cubicBezTo>
                  <a:pt x="666060" y="119963"/>
                  <a:pt x="668870" y="122778"/>
                  <a:pt x="672346" y="122778"/>
                </a:cubicBezTo>
                <a:lnTo>
                  <a:pt x="750166" y="122778"/>
                </a:lnTo>
                <a:cubicBezTo>
                  <a:pt x="753633" y="122778"/>
                  <a:pt x="756452" y="125592"/>
                  <a:pt x="756452" y="129064"/>
                </a:cubicBezTo>
                <a:lnTo>
                  <a:pt x="756452" y="141733"/>
                </a:lnTo>
                <a:cubicBezTo>
                  <a:pt x="756509" y="145151"/>
                  <a:pt x="753776" y="147966"/>
                  <a:pt x="750356" y="148019"/>
                </a:cubicBezTo>
                <a:cubicBezTo>
                  <a:pt x="750290" y="148020"/>
                  <a:pt x="750232" y="148020"/>
                  <a:pt x="750166" y="148019"/>
                </a:cubicBezTo>
                <a:lnTo>
                  <a:pt x="646058" y="148019"/>
                </a:lnTo>
                <a:cubicBezTo>
                  <a:pt x="642581" y="148019"/>
                  <a:pt x="639771" y="145204"/>
                  <a:pt x="639771" y="141733"/>
                </a:cubicBezTo>
                <a:lnTo>
                  <a:pt x="639771" y="8382"/>
                </a:lnTo>
                <a:cubicBezTo>
                  <a:pt x="639819" y="4932"/>
                  <a:pt x="642609" y="2147"/>
                  <a:pt x="646058" y="2096"/>
                </a:cubicBezTo>
                <a:close/>
                <a:moveTo>
                  <a:pt x="995720" y="191"/>
                </a:moveTo>
                <a:cubicBezTo>
                  <a:pt x="1011922" y="355"/>
                  <a:pt x="1027629" y="5769"/>
                  <a:pt x="1040488" y="15621"/>
                </a:cubicBezTo>
                <a:cubicBezTo>
                  <a:pt x="1044298" y="18466"/>
                  <a:pt x="1047831" y="21654"/>
                  <a:pt x="1051060" y="25146"/>
                </a:cubicBezTo>
                <a:cubicBezTo>
                  <a:pt x="1051127" y="25235"/>
                  <a:pt x="1051194" y="25326"/>
                  <a:pt x="1051251" y="25418"/>
                </a:cubicBezTo>
                <a:cubicBezTo>
                  <a:pt x="1053146" y="28264"/>
                  <a:pt x="1052384" y="32107"/>
                  <a:pt x="1049536" y="34004"/>
                </a:cubicBezTo>
                <a:lnTo>
                  <a:pt x="1038964" y="41434"/>
                </a:lnTo>
                <a:cubicBezTo>
                  <a:pt x="1036478" y="43261"/>
                  <a:pt x="1033020" y="42976"/>
                  <a:pt x="1030867" y="40767"/>
                </a:cubicBezTo>
                <a:cubicBezTo>
                  <a:pt x="1029962" y="39830"/>
                  <a:pt x="1029010" y="38939"/>
                  <a:pt x="1028010" y="38100"/>
                </a:cubicBezTo>
                <a:cubicBezTo>
                  <a:pt x="1027753" y="37997"/>
                  <a:pt x="1027524" y="37834"/>
                  <a:pt x="1027343" y="37624"/>
                </a:cubicBezTo>
                <a:cubicBezTo>
                  <a:pt x="1018532" y="30242"/>
                  <a:pt x="1007407" y="26196"/>
                  <a:pt x="995911" y="26194"/>
                </a:cubicBezTo>
                <a:lnTo>
                  <a:pt x="993815" y="26194"/>
                </a:lnTo>
                <a:cubicBezTo>
                  <a:pt x="992672" y="26099"/>
                  <a:pt x="991529" y="26099"/>
                  <a:pt x="990386" y="26194"/>
                </a:cubicBezTo>
                <a:cubicBezTo>
                  <a:pt x="987414" y="26512"/>
                  <a:pt x="984481" y="27118"/>
                  <a:pt x="981623" y="28004"/>
                </a:cubicBezTo>
                <a:cubicBezTo>
                  <a:pt x="964526" y="33101"/>
                  <a:pt x="951524" y="47046"/>
                  <a:pt x="947638" y="64456"/>
                </a:cubicBezTo>
                <a:cubicBezTo>
                  <a:pt x="941704" y="90998"/>
                  <a:pt x="958411" y="117323"/>
                  <a:pt x="984957" y="123254"/>
                </a:cubicBezTo>
                <a:lnTo>
                  <a:pt x="988957" y="124016"/>
                </a:lnTo>
                <a:lnTo>
                  <a:pt x="992291" y="122968"/>
                </a:lnTo>
                <a:lnTo>
                  <a:pt x="1001816" y="122968"/>
                </a:lnTo>
                <a:cubicBezTo>
                  <a:pt x="1004274" y="122753"/>
                  <a:pt x="1006731" y="122403"/>
                  <a:pt x="1009150" y="121920"/>
                </a:cubicBezTo>
                <a:lnTo>
                  <a:pt x="1010484" y="121920"/>
                </a:lnTo>
                <a:lnTo>
                  <a:pt x="1011817" y="121920"/>
                </a:lnTo>
                <a:lnTo>
                  <a:pt x="1017437" y="119920"/>
                </a:lnTo>
                <a:lnTo>
                  <a:pt x="1018580" y="119444"/>
                </a:lnTo>
                <a:lnTo>
                  <a:pt x="1019723" y="118967"/>
                </a:lnTo>
                <a:lnTo>
                  <a:pt x="1020866" y="118396"/>
                </a:lnTo>
                <a:lnTo>
                  <a:pt x="1023438" y="117062"/>
                </a:lnTo>
                <a:lnTo>
                  <a:pt x="1024200" y="116491"/>
                </a:lnTo>
                <a:cubicBezTo>
                  <a:pt x="1031496" y="110931"/>
                  <a:pt x="1037316" y="103671"/>
                  <a:pt x="1041154" y="95345"/>
                </a:cubicBezTo>
                <a:cubicBezTo>
                  <a:pt x="1041764" y="93613"/>
                  <a:pt x="1041393" y="91690"/>
                  <a:pt x="1040202" y="90297"/>
                </a:cubicBezTo>
                <a:cubicBezTo>
                  <a:pt x="1039135" y="89178"/>
                  <a:pt x="1037649" y="88556"/>
                  <a:pt x="1036106" y="88583"/>
                </a:cubicBezTo>
                <a:lnTo>
                  <a:pt x="1008579" y="88583"/>
                </a:lnTo>
                <a:cubicBezTo>
                  <a:pt x="1005102" y="88583"/>
                  <a:pt x="1002292" y="85768"/>
                  <a:pt x="1002292" y="82296"/>
                </a:cubicBezTo>
                <a:lnTo>
                  <a:pt x="1002292" y="69437"/>
                </a:lnTo>
                <a:cubicBezTo>
                  <a:pt x="1002292" y="69373"/>
                  <a:pt x="1002292" y="69310"/>
                  <a:pt x="1002292" y="69245"/>
                </a:cubicBezTo>
                <a:cubicBezTo>
                  <a:pt x="1002350" y="65826"/>
                  <a:pt x="1005159" y="63097"/>
                  <a:pt x="1008579" y="63151"/>
                </a:cubicBezTo>
                <a:lnTo>
                  <a:pt x="1065729" y="63151"/>
                </a:lnTo>
                <a:lnTo>
                  <a:pt x="1066205" y="63151"/>
                </a:lnTo>
                <a:lnTo>
                  <a:pt x="1066777" y="63151"/>
                </a:lnTo>
                <a:cubicBezTo>
                  <a:pt x="1068139" y="64680"/>
                  <a:pt x="1068672" y="66776"/>
                  <a:pt x="1068205" y="68771"/>
                </a:cubicBezTo>
                <a:lnTo>
                  <a:pt x="1068205" y="80391"/>
                </a:lnTo>
                <a:cubicBezTo>
                  <a:pt x="1068244" y="101700"/>
                  <a:pt x="1059119" y="121997"/>
                  <a:pt x="1043155" y="136112"/>
                </a:cubicBezTo>
                <a:lnTo>
                  <a:pt x="1040869" y="138113"/>
                </a:lnTo>
                <a:lnTo>
                  <a:pt x="1039630" y="139065"/>
                </a:lnTo>
                <a:cubicBezTo>
                  <a:pt x="1038878" y="139697"/>
                  <a:pt x="1038087" y="140270"/>
                  <a:pt x="1037249" y="140780"/>
                </a:cubicBezTo>
                <a:lnTo>
                  <a:pt x="1036011" y="141637"/>
                </a:lnTo>
                <a:lnTo>
                  <a:pt x="1033630" y="143161"/>
                </a:lnTo>
                <a:lnTo>
                  <a:pt x="1032391" y="143923"/>
                </a:lnTo>
                <a:lnTo>
                  <a:pt x="1029915" y="145352"/>
                </a:lnTo>
                <a:lnTo>
                  <a:pt x="1029343" y="145352"/>
                </a:lnTo>
                <a:lnTo>
                  <a:pt x="1025343" y="147257"/>
                </a:lnTo>
                <a:lnTo>
                  <a:pt x="1024676" y="147257"/>
                </a:lnTo>
                <a:lnTo>
                  <a:pt x="1022104" y="148209"/>
                </a:lnTo>
                <a:lnTo>
                  <a:pt x="1020866" y="148209"/>
                </a:lnTo>
                <a:lnTo>
                  <a:pt x="1020104" y="148209"/>
                </a:lnTo>
                <a:lnTo>
                  <a:pt x="1018009" y="148971"/>
                </a:lnTo>
                <a:lnTo>
                  <a:pt x="1017151" y="148971"/>
                </a:lnTo>
                <a:lnTo>
                  <a:pt x="1015913" y="148971"/>
                </a:lnTo>
                <a:lnTo>
                  <a:pt x="1015056" y="148971"/>
                </a:lnTo>
                <a:lnTo>
                  <a:pt x="1013151" y="149447"/>
                </a:lnTo>
                <a:lnTo>
                  <a:pt x="1012103" y="149447"/>
                </a:lnTo>
                <a:lnTo>
                  <a:pt x="1010960" y="149447"/>
                </a:lnTo>
                <a:lnTo>
                  <a:pt x="1009912" y="149447"/>
                </a:lnTo>
                <a:lnTo>
                  <a:pt x="1008103" y="149447"/>
                </a:lnTo>
                <a:lnTo>
                  <a:pt x="1006960" y="149447"/>
                </a:lnTo>
                <a:lnTo>
                  <a:pt x="1005817" y="149447"/>
                </a:lnTo>
                <a:lnTo>
                  <a:pt x="1004578" y="149447"/>
                </a:lnTo>
                <a:lnTo>
                  <a:pt x="1002864" y="149447"/>
                </a:lnTo>
                <a:lnTo>
                  <a:pt x="995720" y="149447"/>
                </a:lnTo>
                <a:cubicBezTo>
                  <a:pt x="993939" y="149511"/>
                  <a:pt x="992167" y="149511"/>
                  <a:pt x="990386" y="149447"/>
                </a:cubicBezTo>
                <a:cubicBezTo>
                  <a:pt x="949171" y="147975"/>
                  <a:pt x="916948" y="113368"/>
                  <a:pt x="918425" y="72152"/>
                </a:cubicBezTo>
                <a:cubicBezTo>
                  <a:pt x="919901" y="30936"/>
                  <a:pt x="954505" y="-1282"/>
                  <a:pt x="995720" y="191"/>
                </a:cubicBezTo>
                <a:close/>
                <a:moveTo>
                  <a:pt x="836558" y="191"/>
                </a:moveTo>
                <a:cubicBezTo>
                  <a:pt x="877801" y="191"/>
                  <a:pt x="911234" y="33625"/>
                  <a:pt x="911234" y="74867"/>
                </a:cubicBezTo>
                <a:cubicBezTo>
                  <a:pt x="911234" y="116109"/>
                  <a:pt x="877801" y="149543"/>
                  <a:pt x="836558" y="149543"/>
                </a:cubicBezTo>
                <a:cubicBezTo>
                  <a:pt x="795315" y="149543"/>
                  <a:pt x="761882" y="116109"/>
                  <a:pt x="761882" y="74867"/>
                </a:cubicBezTo>
                <a:cubicBezTo>
                  <a:pt x="761882" y="33625"/>
                  <a:pt x="795315" y="191"/>
                  <a:pt x="836558" y="191"/>
                </a:cubicBezTo>
                <a:close/>
                <a:moveTo>
                  <a:pt x="200954" y="0"/>
                </a:moveTo>
                <a:cubicBezTo>
                  <a:pt x="242302" y="0"/>
                  <a:pt x="275821" y="33518"/>
                  <a:pt x="275821" y="74867"/>
                </a:cubicBezTo>
                <a:cubicBezTo>
                  <a:pt x="275821" y="116215"/>
                  <a:pt x="242302" y="149733"/>
                  <a:pt x="200954" y="149733"/>
                </a:cubicBezTo>
                <a:cubicBezTo>
                  <a:pt x="159606" y="149733"/>
                  <a:pt x="126088" y="116215"/>
                  <a:pt x="126088" y="74867"/>
                </a:cubicBezTo>
                <a:cubicBezTo>
                  <a:pt x="126088" y="33518"/>
                  <a:pt x="159606" y="0"/>
                  <a:pt x="200954" y="0"/>
                </a:cubicBezTo>
                <a:close/>
              </a:path>
            </a:pathLst>
          </a:custGeom>
          <a:solidFill>
            <a:schemeClr val="bg1"/>
          </a:solidFill>
          <a:ln w="9525" cap="flat">
            <a:noFill/>
            <a:miter/>
          </a:ln>
        </p:spPr>
        <p:txBody>
          <a:bodyPr vert="horz" wrap="square" lIns="91440" tIns="45720" rIns="91440" bIns="45720" rtlCol="0" anchor="ctr"/>
          <a:lstStyle/>
          <a:p>
            <a:pPr algn="l"/>
            <a:endParaRPr kumimoji="1" lang="zh-CN" altLang="en-US"/>
          </a:p>
        </p:txBody>
      </p:sp>
      <p:pic>
        <p:nvPicPr>
          <p:cNvPr id="17" name="图片 16">
            <a:extLst>
              <a:ext uri="{FF2B5EF4-FFF2-40B4-BE49-F238E27FC236}">
                <a16:creationId xmlns:a16="http://schemas.microsoft.com/office/drawing/2014/main" id="{18C39C0E-CA7F-7720-BF57-C1F2F42597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84149" y="850450"/>
            <a:ext cx="3611002" cy="811461"/>
          </a:xfrm>
          <a:prstGeom prst="rect">
            <a:avLst/>
          </a:prstGeom>
          <a:solidFill>
            <a:schemeClr val="bg1"/>
          </a:solidFill>
          <a:effectLst>
            <a:softEdge rad="381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1297071" y="2265949"/>
            <a:ext cx="2574758" cy="529390"/>
          </a:xfrm>
          <a:custGeom>
            <a:avLst/>
            <a:gdLst>
              <a:gd name="connsiteX0" fmla="*/ 0 w 2574758"/>
              <a:gd name="connsiteY0" fmla="*/ 0 h 637674"/>
              <a:gd name="connsiteX1" fmla="*/ 2574758 w 2574758"/>
              <a:gd name="connsiteY1" fmla="*/ 0 h 637674"/>
              <a:gd name="connsiteX2" fmla="*/ 1680828 w 2574758"/>
              <a:gd name="connsiteY2" fmla="*/ 637674 h 637674"/>
              <a:gd name="connsiteX3" fmla="*/ 1680828 w 2574758"/>
              <a:gd name="connsiteY3" fmla="*/ 238624 h 637674"/>
              <a:gd name="connsiteX4" fmla="*/ 0 w 2574758"/>
              <a:gd name="connsiteY4" fmla="*/ 238624 h 637674"/>
            </a:gdLst>
            <a:ahLst/>
            <a:cxnLst/>
            <a:rect l="l" t="t" r="r" b="b"/>
            <a:pathLst>
              <a:path w="2574758" h="637674">
                <a:moveTo>
                  <a:pt x="0" y="0"/>
                </a:moveTo>
                <a:lnTo>
                  <a:pt x="2574758" y="0"/>
                </a:lnTo>
                <a:lnTo>
                  <a:pt x="1680828" y="637674"/>
                </a:lnTo>
                <a:lnTo>
                  <a:pt x="1680828" y="238624"/>
                </a:lnTo>
                <a:lnTo>
                  <a:pt x="0" y="238624"/>
                </a:ln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297071" y="3039979"/>
            <a:ext cx="9585158" cy="1387642"/>
          </a:xfrm>
          <a:prstGeom prst="rect">
            <a:avLst/>
          </a:prstGeom>
          <a:noFill/>
          <a:ln cap="sq">
            <a:noFill/>
          </a:ln>
        </p:spPr>
        <p:txBody>
          <a:bodyPr vert="horz" wrap="square" lIns="0" tIns="0" rIns="0" bIns="0" rtlCol="0" anchor="t"/>
          <a:lstStyle/>
          <a:p>
            <a:pPr algn="l">
              <a:lnSpc>
                <a:spcPct val="200000"/>
              </a:lnSpc>
            </a:pPr>
            <a:r>
              <a:rPr kumimoji="1" lang="en-US" altLang="zh-CN" sz="1400" dirty="0" err="1">
                <a:ln w="12700">
                  <a:noFill/>
                </a:ln>
                <a:solidFill>
                  <a:schemeClr val="tx1">
                    <a:lumMod val="85000"/>
                    <a:lumOff val="15000"/>
                  </a:schemeClr>
                </a:solidFill>
                <a:latin typeface="Source Han Sans"/>
                <a:ea typeface="Source Han Sans"/>
                <a:cs typeface="Source Han Sans"/>
              </a:rPr>
              <a:t>通过本项目的学习，学生将建立对数据可视化的基本理解和技能。最终具备以下技能</a:t>
            </a:r>
            <a:r>
              <a:rPr kumimoji="1" lang="en-US" altLang="zh-CN" sz="1400" dirty="0">
                <a:ln w="12700">
                  <a:noFill/>
                </a:ln>
                <a:solidFill>
                  <a:schemeClr val="tx1">
                    <a:lumMod val="85000"/>
                    <a:lumOff val="15000"/>
                  </a:schemeClr>
                </a:solidFill>
                <a:latin typeface="Source Han Sans"/>
                <a:ea typeface="Source Han Sans"/>
                <a:cs typeface="Source Han Sans"/>
              </a:rPr>
              <a:t>：
1.确立对pyecharts库的理解，包括库的基本概念、核心功能以及基础语法。能够使用Pyecharts库创建简单的图表，如折线图、柱状图、饼图、散点图等，理解图表的基本构建和设置。
2.掌握pyecharts库支持的多种图表类型，包括但不限于折线图、柱状图、饼图、散点图、热力图等。从数据入手，能够根据不同数据的特点和目的选择合适的图表类型，确保图表能够有效地传达信息。
3.学会进行必要的数据处理和清理，以确保数据适用于图表展示。</a:t>
            </a:r>
            <a:endParaRPr kumimoji="1" lang="zh-CN" altLang="en-US" dirty="0"/>
          </a:p>
        </p:txBody>
      </p:sp>
      <p:sp>
        <p:nvSpPr>
          <p:cNvPr id="6" name="标题 1"/>
          <p:cNvSpPr txBox="1"/>
          <p:nvPr/>
        </p:nvSpPr>
        <p:spPr>
          <a:xfrm>
            <a:off x="1311275" y="2442412"/>
            <a:ext cx="1576303" cy="529390"/>
          </a:xfrm>
          <a:prstGeom prst="rect">
            <a:avLst/>
          </a:prstGeom>
          <a:noFill/>
          <a:ln cap="sq">
            <a:noFill/>
          </a:ln>
        </p:spPr>
        <p:txBody>
          <a:bodyPr vert="horz" wrap="square" lIns="0" tIns="0" rIns="0" bIns="0" rtlCol="0" anchor="t"/>
          <a:lstStyle/>
          <a:p>
            <a:pPr algn="l"/>
            <a:r>
              <a:rPr kumimoji="1" lang="en-US" altLang="zh-CN" sz="2800">
                <a:ln w="12700">
                  <a:noFill/>
                </a:ln>
                <a:solidFill>
                  <a:schemeClr val="accent1"/>
                </a:solidFill>
                <a:latin typeface="Source Han Sans"/>
                <a:ea typeface="Source Han Sans"/>
                <a:cs typeface="Source Han Sans"/>
              </a:rPr>
              <a:t>01</a:t>
            </a:r>
            <a:endParaRPr kumimoji="1" lang="zh-CN" altLang="en-US"/>
          </a:p>
        </p:txBody>
      </p:sp>
      <p:sp>
        <p:nvSpPr>
          <p:cNvPr id="7"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学习目标</a:t>
            </a:r>
            <a:endParaRPr kumimoji="1" lang="zh-CN" altLang="en-US"/>
          </a:p>
        </p:txBody>
      </p:sp>
      <p:sp>
        <p:nvSpPr>
          <p:cNvPr id="9"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0"/>
            <a:ext cx="12211040" cy="6868710"/>
          </a:xfrm>
          <a:prstGeom prst="rect">
            <a:avLst/>
          </a:prstGeom>
          <a:noFill/>
          <a:ln cap="sq">
            <a:noFill/>
          </a:ln>
        </p:spPr>
      </p:pic>
      <p:sp>
        <p:nvSpPr>
          <p:cNvPr id="3" name="标题 1"/>
          <p:cNvSpPr txBox="1"/>
          <p:nvPr/>
        </p:nvSpPr>
        <p:spPr>
          <a:xfrm>
            <a:off x="1" y="1"/>
            <a:ext cx="1106203" cy="1159329"/>
          </a:xfrm>
          <a:custGeom>
            <a:avLst/>
            <a:gdLst>
              <a:gd name="connsiteX0" fmla="*/ 717601 w 1106203"/>
              <a:gd name="connsiteY0" fmla="*/ 0 h 1159329"/>
              <a:gd name="connsiteX1" fmla="*/ 1088097 w 1106203"/>
              <a:gd name="connsiteY1" fmla="*/ 0 h 1159329"/>
              <a:gd name="connsiteX2" fmla="*/ 1106203 w 1106203"/>
              <a:gd name="connsiteY2" fmla="*/ 179615 h 1159329"/>
              <a:gd name="connsiteX3" fmla="*/ 126489 w 1106203"/>
              <a:gd name="connsiteY3" fmla="*/ 1159329 h 1159329"/>
              <a:gd name="connsiteX4" fmla="*/ 26319 w 1106203"/>
              <a:gd name="connsiteY4" fmla="*/ 1154271 h 1159329"/>
              <a:gd name="connsiteX5" fmla="*/ 0 w 1106203"/>
              <a:gd name="connsiteY5" fmla="*/ 1150254 h 1159329"/>
              <a:gd name="connsiteX6" fmla="*/ 0 w 1106203"/>
              <a:gd name="connsiteY6" fmla="*/ 787218 h 1159329"/>
              <a:gd name="connsiteX7" fmla="*/ 1407 w 1106203"/>
              <a:gd name="connsiteY7" fmla="*/ 787655 h 1159329"/>
              <a:gd name="connsiteX8" fmla="*/ 126489 w 1106203"/>
              <a:gd name="connsiteY8" fmla="*/ 800264 h 1159329"/>
              <a:gd name="connsiteX9" fmla="*/ 747138 w 1106203"/>
              <a:gd name="connsiteY9" fmla="*/ 179615 h 1159329"/>
              <a:gd name="connsiteX10" fmla="*/ 734529 w 1106203"/>
              <a:gd name="connsiteY10" fmla="*/ 54533 h 1159329"/>
            </a:gdLst>
            <a:ahLst/>
            <a:cxnLst/>
            <a:rect l="l" t="t" r="r" b="b"/>
            <a:pathLst>
              <a:path w="1106203" h="1159329">
                <a:moveTo>
                  <a:pt x="717601" y="0"/>
                </a:moveTo>
                <a:lnTo>
                  <a:pt x="1088097" y="0"/>
                </a:lnTo>
                <a:lnTo>
                  <a:pt x="1106203" y="179615"/>
                </a:lnTo>
                <a:cubicBezTo>
                  <a:pt x="1106203" y="720696"/>
                  <a:pt x="667570" y="1159329"/>
                  <a:pt x="126489" y="1159329"/>
                </a:cubicBezTo>
                <a:cubicBezTo>
                  <a:pt x="92672" y="1159329"/>
                  <a:pt x="59254" y="1157616"/>
                  <a:pt x="26319" y="1154271"/>
                </a:cubicBezTo>
                <a:lnTo>
                  <a:pt x="0" y="1150254"/>
                </a:lnTo>
                <a:lnTo>
                  <a:pt x="0" y="787218"/>
                </a:lnTo>
                <a:lnTo>
                  <a:pt x="1407" y="787655"/>
                </a:lnTo>
                <a:cubicBezTo>
                  <a:pt x="41809" y="795922"/>
                  <a:pt x="83642" y="800264"/>
                  <a:pt x="126489" y="800264"/>
                </a:cubicBezTo>
                <a:cubicBezTo>
                  <a:pt x="469264" y="800264"/>
                  <a:pt x="747138" y="522390"/>
                  <a:pt x="747138" y="179615"/>
                </a:cubicBezTo>
                <a:cubicBezTo>
                  <a:pt x="747138" y="136768"/>
                  <a:pt x="742796" y="94935"/>
                  <a:pt x="734529" y="5453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4" name="图片 3"/>
          <p:cNvPicPr>
            <a:picLocks noChangeAspect="1"/>
          </p:cNvPicPr>
          <p:nvPr/>
        </p:nvPicPr>
        <p:blipFill>
          <a:blip r:embed="rId3">
            <a:alphaModFix/>
          </a:blip>
          <a:srcRect/>
          <a:stretch>
            <a:fillRect/>
          </a:stretch>
        </p:blipFill>
        <p:spPr>
          <a:xfrm>
            <a:off x="0" y="1636038"/>
            <a:ext cx="12192000" cy="3802743"/>
          </a:xfrm>
          <a:prstGeom prst="rect">
            <a:avLst/>
          </a:prstGeom>
        </p:spPr>
      </p:pic>
      <p:sp>
        <p:nvSpPr>
          <p:cNvPr id="5" name="标题 1"/>
          <p:cNvSpPr txBox="1"/>
          <p:nvPr/>
        </p:nvSpPr>
        <p:spPr>
          <a:xfrm>
            <a:off x="0" y="1640114"/>
            <a:ext cx="12192000" cy="3802743"/>
          </a:xfrm>
          <a:prstGeom prst="rect">
            <a:avLst/>
          </a:prstGeom>
          <a:solidFill>
            <a:schemeClr val="accent1">
              <a:alpha val="95000"/>
            </a:schemeClr>
          </a:solidFill>
          <a:ln w="12700" cap="sq">
            <a:no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3705224" y="2175964"/>
            <a:ext cx="7540625" cy="2573752"/>
          </a:xfrm>
          <a:prstGeom prst="rect">
            <a:avLst/>
          </a:prstGeom>
          <a:noFill/>
          <a:ln cap="sq">
            <a:noFill/>
          </a:ln>
        </p:spPr>
        <p:txBody>
          <a:bodyPr vert="horz" wrap="square" lIns="91440" tIns="45720" rIns="91440" bIns="45720" rtlCol="0" anchor="ctr"/>
          <a:lstStyle/>
          <a:p>
            <a:pPr algn="ctr"/>
            <a:r>
              <a:rPr kumimoji="1" lang="en-US" altLang="zh-CN" sz="6000">
                <a:ln w="12700">
                  <a:noFill/>
                </a:ln>
                <a:solidFill>
                  <a:schemeClr val="bg1"/>
                </a:solidFill>
                <a:latin typeface="OPPOSans H"/>
                <a:ea typeface="OPPOSans H"/>
                <a:cs typeface="OPPOSans H"/>
              </a:rPr>
              <a:t>相关知识</a:t>
            </a:r>
            <a:endParaRPr kumimoji="1" lang="zh-CN" altLang="en-US"/>
          </a:p>
        </p:txBody>
      </p:sp>
      <p:sp>
        <p:nvSpPr>
          <p:cNvPr id="7" name="标题 1"/>
          <p:cNvSpPr txBox="1"/>
          <p:nvPr/>
        </p:nvSpPr>
        <p:spPr>
          <a:xfrm>
            <a:off x="979261" y="2299884"/>
            <a:ext cx="2325913" cy="2325913"/>
          </a:xfrm>
          <a:prstGeom prst="ellipse">
            <a:avLst/>
          </a:prstGeom>
          <a:solidFill>
            <a:schemeClr val="bg1"/>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1010670" y="1299682"/>
            <a:ext cx="2263095" cy="4326316"/>
          </a:xfrm>
          <a:prstGeom prst="rect">
            <a:avLst/>
          </a:prstGeom>
          <a:noFill/>
          <a:ln cap="sq">
            <a:noFill/>
          </a:ln>
        </p:spPr>
        <p:txBody>
          <a:bodyPr vert="horz" wrap="square" lIns="91440" tIns="45720" rIns="91440" bIns="45720" rtlCol="0" anchor="ctr"/>
          <a:lstStyle/>
          <a:p>
            <a:pPr algn="ctr"/>
            <a:r>
              <a:rPr kumimoji="1" lang="en-US" altLang="zh-CN" sz="9600">
                <a:ln w="12700">
                  <a:noFill/>
                </a:ln>
                <a:solidFill>
                  <a:schemeClr val="accent1"/>
                </a:solidFill>
                <a:latin typeface="OPPOSans H"/>
                <a:ea typeface="OPPOSans H"/>
                <a:cs typeface="OPPOSans H"/>
              </a:rPr>
              <a:t>03</a:t>
            </a:r>
            <a:endParaRPr kumimoji="1" lang="zh-CN" altLang="en-US"/>
          </a:p>
        </p:txBody>
      </p:sp>
      <p:sp>
        <p:nvSpPr>
          <p:cNvPr id="9" name="标题 1"/>
          <p:cNvSpPr txBox="1"/>
          <p:nvPr/>
        </p:nvSpPr>
        <p:spPr>
          <a:xfrm>
            <a:off x="11045825" y="4326315"/>
            <a:ext cx="1146175" cy="1116542"/>
          </a:xfrm>
          <a:custGeom>
            <a:avLst/>
            <a:gdLst>
              <a:gd name="connsiteX0" fmla="*/ 979714 w 1146175"/>
              <a:gd name="connsiteY0" fmla="*/ 0 h 1116542"/>
              <a:gd name="connsiteX1" fmla="*/ 1079884 w 1146175"/>
              <a:gd name="connsiteY1" fmla="*/ 5058 h 1116542"/>
              <a:gd name="connsiteX2" fmla="*/ 1146175 w 1146175"/>
              <a:gd name="connsiteY2" fmla="*/ 15176 h 1116542"/>
              <a:gd name="connsiteX3" fmla="*/ 1146175 w 1146175"/>
              <a:gd name="connsiteY3" fmla="*/ 384519 h 1116542"/>
              <a:gd name="connsiteX4" fmla="*/ 1104796 w 1146175"/>
              <a:gd name="connsiteY4" fmla="*/ 371675 h 1116542"/>
              <a:gd name="connsiteX5" fmla="*/ 979714 w 1146175"/>
              <a:gd name="connsiteY5" fmla="*/ 359065 h 1116542"/>
              <a:gd name="connsiteX6" fmla="*/ 359065 w 1146175"/>
              <a:gd name="connsiteY6" fmla="*/ 979714 h 1116542"/>
              <a:gd name="connsiteX7" fmla="*/ 371674 w 1146175"/>
              <a:gd name="connsiteY7" fmla="*/ 1104797 h 1116542"/>
              <a:gd name="connsiteX8" fmla="*/ 375320 w 1146175"/>
              <a:gd name="connsiteY8" fmla="*/ 1116542 h 1116542"/>
              <a:gd name="connsiteX9" fmla="*/ 13793 w 1146175"/>
              <a:gd name="connsiteY9" fmla="*/ 1116542 h 1116542"/>
              <a:gd name="connsiteX10" fmla="*/ 0 w 1146175"/>
              <a:gd name="connsiteY10" fmla="*/ 979714 h 1116542"/>
              <a:gd name="connsiteX11" fmla="*/ 979714 w 1146175"/>
              <a:gd name="connsiteY11" fmla="*/ 0 h 1116542"/>
            </a:gdLst>
            <a:ahLst/>
            <a:cxnLst/>
            <a:rect l="l" t="t" r="r" b="b"/>
            <a:pathLst>
              <a:path w="1146175" h="1116542">
                <a:moveTo>
                  <a:pt x="979714" y="0"/>
                </a:moveTo>
                <a:cubicBezTo>
                  <a:pt x="1013532" y="0"/>
                  <a:pt x="1046949" y="1714"/>
                  <a:pt x="1079884" y="5058"/>
                </a:cubicBezTo>
                <a:lnTo>
                  <a:pt x="1146175" y="15176"/>
                </a:lnTo>
                <a:lnTo>
                  <a:pt x="1146175" y="384519"/>
                </a:lnTo>
                <a:lnTo>
                  <a:pt x="1104796" y="371675"/>
                </a:lnTo>
                <a:cubicBezTo>
                  <a:pt x="1064394" y="363407"/>
                  <a:pt x="1022561" y="359065"/>
                  <a:pt x="979714" y="359065"/>
                </a:cubicBezTo>
                <a:cubicBezTo>
                  <a:pt x="636939" y="359065"/>
                  <a:pt x="359065" y="636939"/>
                  <a:pt x="359065" y="979714"/>
                </a:cubicBezTo>
                <a:cubicBezTo>
                  <a:pt x="359065" y="1022561"/>
                  <a:pt x="363407" y="1064394"/>
                  <a:pt x="371674" y="1104797"/>
                </a:cubicBezTo>
                <a:lnTo>
                  <a:pt x="375320" y="1116542"/>
                </a:lnTo>
                <a:lnTo>
                  <a:pt x="13793" y="1116542"/>
                </a:lnTo>
                <a:lnTo>
                  <a:pt x="0" y="979714"/>
                </a:lnTo>
                <a:cubicBezTo>
                  <a:pt x="0" y="438633"/>
                  <a:pt x="438633" y="0"/>
                  <a:pt x="979714" y="0"/>
                </a:cubicBezTo>
                <a:close/>
              </a:path>
            </a:pathLst>
          </a:custGeom>
          <a:solidFill>
            <a:schemeClr val="bg1"/>
          </a:solidFill>
          <a:ln w="12700" cap="sq">
            <a:noFill/>
            <a:miter/>
          </a:ln>
        </p:spPr>
        <p:txBody>
          <a:bodyPr vert="horz" wrap="square" lIns="91440" tIns="45720" rIns="91440" bIns="45720" rtlCol="0" anchor="ctr"/>
          <a:lstStyle/>
          <a:p>
            <a:pPr algn="ctr"/>
            <a:endParaRPr kumimoji="1" lang="zh-CN" altLang="en-US"/>
          </a:p>
        </p:txBody>
      </p:sp>
      <p:pic>
        <p:nvPicPr>
          <p:cNvPr id="10" name="图片 9"/>
          <p:cNvPicPr>
            <a:picLocks noChangeAspect="1"/>
          </p:cNvPicPr>
          <p:nvPr/>
        </p:nvPicPr>
        <p:blipFill>
          <a:blip r:embed="rId4">
            <a:alphaModFix/>
          </a:blip>
          <a:srcRect/>
          <a:stretch>
            <a:fillRect/>
          </a:stretch>
        </p:blipFill>
        <p:spPr>
          <a:xfrm>
            <a:off x="9231087" y="3177285"/>
            <a:ext cx="2985444" cy="1572431"/>
          </a:xfrm>
          <a:prstGeom prst="rect">
            <a:avLst/>
          </a:prstGeom>
          <a:noFill/>
          <a:ln cap="sq">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2364706" y="1716505"/>
            <a:ext cx="7571874" cy="3424990"/>
          </a:xfrm>
          <a:prstGeom prst="roundRect">
            <a:avLst>
              <a:gd name="adj" fmla="val 3246"/>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2471102" y="1788695"/>
            <a:ext cx="7359083" cy="3248526"/>
          </a:xfrm>
          <a:prstGeom prst="roundRect">
            <a:avLst>
              <a:gd name="adj" fmla="val 3246"/>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6" name="标题 1"/>
          <p:cNvSpPr txBox="1"/>
          <p:nvPr/>
        </p:nvSpPr>
        <p:spPr>
          <a:xfrm>
            <a:off x="2515435" y="1997241"/>
            <a:ext cx="168442" cy="168442"/>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7" name="标题 1"/>
          <p:cNvSpPr txBox="1"/>
          <p:nvPr/>
        </p:nvSpPr>
        <p:spPr>
          <a:xfrm>
            <a:off x="2515435" y="2382252"/>
            <a:ext cx="168442" cy="168442"/>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8" name="标题 1"/>
          <p:cNvSpPr txBox="1"/>
          <p:nvPr/>
        </p:nvSpPr>
        <p:spPr>
          <a:xfrm>
            <a:off x="2515435" y="4307307"/>
            <a:ext cx="168442" cy="168442"/>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2515435" y="4692318"/>
            <a:ext cx="168442" cy="168442"/>
          </a:xfrm>
          <a:prstGeom prst="ellipse">
            <a:avLst/>
          </a:prstGeom>
          <a:solidFill>
            <a:schemeClr val="accent1">
              <a:lumMod val="60000"/>
              <a:lumOff val="40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2242719" y="2029324"/>
            <a:ext cx="365794" cy="104276"/>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2242719" y="2414335"/>
            <a:ext cx="365794" cy="104276"/>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2" name="标题 1"/>
          <p:cNvSpPr txBox="1"/>
          <p:nvPr/>
        </p:nvSpPr>
        <p:spPr>
          <a:xfrm>
            <a:off x="2242719" y="4335378"/>
            <a:ext cx="365794" cy="104276"/>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3" name="标题 1"/>
          <p:cNvSpPr txBox="1"/>
          <p:nvPr/>
        </p:nvSpPr>
        <p:spPr>
          <a:xfrm>
            <a:off x="2242719" y="4720389"/>
            <a:ext cx="365794" cy="104276"/>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标题 1"/>
          <p:cNvSpPr txBox="1"/>
          <p:nvPr/>
        </p:nvSpPr>
        <p:spPr>
          <a:xfrm>
            <a:off x="2870656" y="2634702"/>
            <a:ext cx="6698459" cy="2057616"/>
          </a:xfrm>
          <a:prstGeom prst="rect">
            <a:avLst/>
          </a:prstGeom>
          <a:noFill/>
          <a:ln cap="sq">
            <a:noFill/>
          </a:ln>
        </p:spPr>
        <p:txBody>
          <a:bodyPr vert="horz" wrap="square" lIns="0" tIns="0" rIns="0" bIns="0" rtlCol="0" anchor="t"/>
          <a:lstStyle/>
          <a:p>
            <a:pPr algn="l"/>
            <a:r>
              <a:rPr kumimoji="1" lang="en-US" altLang="zh-CN" sz="1400">
                <a:ln w="12700">
                  <a:noFill/>
                </a:ln>
                <a:solidFill>
                  <a:schemeClr val="tx1">
                    <a:lumMod val="85000"/>
                    <a:lumOff val="15000"/>
                  </a:schemeClr>
                </a:solidFill>
                <a:latin typeface="Source Han Sans"/>
                <a:ea typeface="Source Han Sans"/>
                <a:cs typeface="Source Han Sans"/>
              </a:rPr>
              <a:t>​        pyecharts 是一个用于生成 ECharts 图表的类库。实际上就是 ECharts 与 Python的结合。Echarts 是一个由百度开源的数据可视化图表库，凭借着良好的交互性，精巧的图表设计，得到了众多开发者的认可。而Python 是一门富有表达力的语言，很适合用于数据处理。当数据分析遇上数据可视化时，pyecharts 诞生了。</a:t>
            </a:r>
            <a:endParaRPr kumimoji="1" lang="zh-CN" altLang="en-US"/>
          </a:p>
        </p:txBody>
      </p:sp>
      <p:sp>
        <p:nvSpPr>
          <p:cNvPr id="15" name="标题 1"/>
          <p:cNvSpPr txBox="1"/>
          <p:nvPr/>
        </p:nvSpPr>
        <p:spPr>
          <a:xfrm>
            <a:off x="2870657" y="2029324"/>
            <a:ext cx="1210010" cy="471694"/>
          </a:xfrm>
          <a:prstGeom prst="roundRect">
            <a:avLst>
              <a:gd name="adj" fmla="val 50000"/>
            </a:avLst>
          </a:prstGeom>
          <a:solidFill>
            <a:schemeClr val="accent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16" name="标题 1"/>
          <p:cNvSpPr txBox="1"/>
          <p:nvPr/>
        </p:nvSpPr>
        <p:spPr>
          <a:xfrm>
            <a:off x="3047154" y="2048146"/>
            <a:ext cx="857016" cy="401966"/>
          </a:xfrm>
          <a:prstGeom prst="rect">
            <a:avLst/>
          </a:prstGeom>
          <a:noFill/>
          <a:ln cap="sq">
            <a:noFill/>
          </a:ln>
        </p:spPr>
        <p:txBody>
          <a:bodyPr vert="horz" wrap="square" lIns="0" tIns="0" rIns="0" bIns="0" rtlCol="0" anchor="ctr"/>
          <a:lstStyle/>
          <a:p>
            <a:pPr algn="ctr"/>
            <a:r>
              <a:rPr kumimoji="1" lang="en-US" altLang="zh-CN" sz="2800">
                <a:ln w="12700">
                  <a:noFill/>
                </a:ln>
                <a:solidFill>
                  <a:schemeClr val="bg1"/>
                </a:solidFill>
                <a:latin typeface="Source Han Sans"/>
                <a:ea typeface="Source Han Sans"/>
                <a:cs typeface="Source Han Sans"/>
              </a:rPr>
              <a:t>01</a:t>
            </a:r>
            <a:endParaRPr kumimoji="1" lang="zh-CN" altLang="en-US"/>
          </a:p>
        </p:txBody>
      </p:sp>
      <p:sp>
        <p:nvSpPr>
          <p:cNvPr id="17"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8"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pyecharts库</a:t>
            </a:r>
            <a:endParaRPr kumimoji="1" lang="zh-CN" altLang="en-US"/>
          </a:p>
        </p:txBody>
      </p:sp>
      <p:sp>
        <p:nvSpPr>
          <p:cNvPr id="19"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8000"/>
          </a:blip>
          <a:srcRect t="7813" b="7813"/>
          <a:stretch>
            <a:fillRect/>
          </a:stretch>
        </p:blipFill>
        <p:spPr>
          <a:xfrm>
            <a:off x="3" y="-5355"/>
            <a:ext cx="12211040" cy="6868710"/>
          </a:xfrm>
          <a:prstGeom prst="rect">
            <a:avLst/>
          </a:prstGeom>
          <a:noFill/>
          <a:ln cap="sq">
            <a:noFill/>
          </a:ln>
        </p:spPr>
      </p:pic>
      <p:sp>
        <p:nvSpPr>
          <p:cNvPr id="3" name="标题 1"/>
          <p:cNvSpPr txBox="1"/>
          <p:nvPr/>
        </p:nvSpPr>
        <p:spPr>
          <a:xfrm>
            <a:off x="0" y="6505002"/>
            <a:ext cx="12211040" cy="352998"/>
          </a:xfrm>
          <a:custGeom>
            <a:avLst/>
            <a:gdLst>
              <a:gd name="connsiteX0" fmla="*/ 12211040 w 12211040"/>
              <a:gd name="connsiteY0" fmla="*/ 0 h 352998"/>
              <a:gd name="connsiteX1" fmla="*/ 12211040 w 12211040"/>
              <a:gd name="connsiteY1" fmla="*/ 352998 h 352998"/>
              <a:gd name="connsiteX2" fmla="*/ 0 w 12211040"/>
              <a:gd name="connsiteY2" fmla="*/ 352998 h 352998"/>
              <a:gd name="connsiteX3" fmla="*/ 0 w 12211040"/>
              <a:gd name="connsiteY3" fmla="*/ 23908 h 352998"/>
              <a:gd name="connsiteX4" fmla="*/ 116132 w 12211040"/>
              <a:gd name="connsiteY4" fmla="*/ 33813 h 352998"/>
              <a:gd name="connsiteX5" fmla="*/ 5965372 w 12211040"/>
              <a:gd name="connsiteY5" fmla="*/ 177795 h 352998"/>
              <a:gd name="connsiteX6" fmla="*/ 11814612 w 12211040"/>
              <a:gd name="connsiteY6" fmla="*/ 33813 h 352998"/>
            </a:gdLst>
            <a:ahLst/>
            <a:cxnLst/>
            <a:rect l="l" t="t" r="r" b="b"/>
            <a:pathLst>
              <a:path w="12211040" h="352998">
                <a:moveTo>
                  <a:pt x="12211040" y="0"/>
                </a:moveTo>
                <a:lnTo>
                  <a:pt x="12211040" y="352998"/>
                </a:lnTo>
                <a:lnTo>
                  <a:pt x="0" y="352998"/>
                </a:lnTo>
                <a:lnTo>
                  <a:pt x="0" y="23908"/>
                </a:lnTo>
                <a:lnTo>
                  <a:pt x="116132" y="33813"/>
                </a:lnTo>
                <a:cubicBezTo>
                  <a:pt x="1383777" y="120682"/>
                  <a:pt x="3530507" y="177795"/>
                  <a:pt x="5965372" y="177795"/>
                </a:cubicBezTo>
                <a:cubicBezTo>
                  <a:pt x="8400238" y="177795"/>
                  <a:pt x="10546968" y="120682"/>
                  <a:pt x="11814612" y="33813"/>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4" name="标题 1"/>
          <p:cNvSpPr txBox="1"/>
          <p:nvPr/>
        </p:nvSpPr>
        <p:spPr>
          <a:xfrm>
            <a:off x="3480469" y="2975811"/>
            <a:ext cx="7483642" cy="2618802"/>
          </a:xfrm>
          <a:prstGeom prst="roundRect">
            <a:avLst>
              <a:gd name="adj" fmla="val 50000"/>
            </a:avLst>
          </a:prstGeom>
          <a:solidFill>
            <a:schemeClr val="bg1"/>
          </a:solidFill>
          <a:ln w="12700" cap="sq">
            <a:solidFill>
              <a:schemeClr val="accent1"/>
            </a:solidFill>
            <a:miter/>
          </a:ln>
        </p:spPr>
        <p:txBody>
          <a:bodyPr vert="horz" wrap="square" lIns="91440" tIns="45720" rIns="91440" bIns="45720" rtlCol="0" anchor="ctr"/>
          <a:lstStyle/>
          <a:p>
            <a:pPr algn="ctr"/>
            <a:endParaRPr kumimoji="1" lang="zh-CN" altLang="en-US"/>
          </a:p>
        </p:txBody>
      </p:sp>
      <p:sp>
        <p:nvSpPr>
          <p:cNvPr id="5" name="标题 1"/>
          <p:cNvSpPr txBox="1"/>
          <p:nvPr/>
        </p:nvSpPr>
        <p:spPr>
          <a:xfrm>
            <a:off x="1147010" y="2221832"/>
            <a:ext cx="3745832" cy="1507958"/>
          </a:xfrm>
          <a:prstGeom prst="roundRect">
            <a:avLst>
              <a:gd name="adj" fmla="val 50000"/>
            </a:avLst>
          </a:prstGeom>
          <a:solidFill>
            <a:schemeClr val="accent1"/>
          </a:solidFill>
          <a:ln w="12700" cap="sq">
            <a:noFill/>
            <a:miter/>
          </a:ln>
        </p:spPr>
        <p:txBody>
          <a:bodyPr vert="horz" wrap="square" lIns="91440" tIns="45720" rIns="91440" bIns="45720" rtlCol="0" anchor="ctr"/>
          <a:lstStyle/>
          <a:p>
            <a:pPr algn="ctr"/>
            <a:endParaRPr kumimoji="1" lang="zh-CN" altLang="en-US"/>
          </a:p>
        </p:txBody>
      </p:sp>
      <p:pic>
        <p:nvPicPr>
          <p:cNvPr id="6" name="图片 5"/>
          <p:cNvPicPr>
            <a:picLocks noChangeAspect="1"/>
          </p:cNvPicPr>
          <p:nvPr/>
        </p:nvPicPr>
        <p:blipFill>
          <a:blip r:embed="rId3">
            <a:alphaModFix/>
          </a:blip>
          <a:srcRect/>
          <a:stretch>
            <a:fillRect/>
          </a:stretch>
        </p:blipFill>
        <p:spPr>
          <a:xfrm>
            <a:off x="1215189" y="2276943"/>
            <a:ext cx="3608690" cy="1397736"/>
          </a:xfrm>
          <a:prstGeom prst="rect">
            <a:avLst/>
          </a:prstGeom>
        </p:spPr>
      </p:pic>
      <p:sp>
        <p:nvSpPr>
          <p:cNvPr id="7" name="标题 1"/>
          <p:cNvSpPr txBox="1"/>
          <p:nvPr/>
        </p:nvSpPr>
        <p:spPr>
          <a:xfrm>
            <a:off x="4892058" y="3466745"/>
            <a:ext cx="5801561" cy="954505"/>
          </a:xfrm>
          <a:prstGeom prst="rect">
            <a:avLst/>
          </a:prstGeom>
          <a:noFill/>
          <a:ln cap="sq">
            <a:noFill/>
          </a:ln>
        </p:spPr>
        <p:txBody>
          <a:bodyPr vert="horz" wrap="square" lIns="0" tIns="0" rIns="0" bIns="0" rtlCol="0" anchor="ctr"/>
          <a:lstStyle/>
          <a:p>
            <a:pPr algn="l"/>
            <a:r>
              <a:rPr kumimoji="1" lang="en-US" altLang="zh-CN" sz="1400" dirty="0" err="1">
                <a:ln w="12700">
                  <a:noFill/>
                </a:ln>
                <a:solidFill>
                  <a:schemeClr val="tx1">
                    <a:lumMod val="85000"/>
                    <a:lumOff val="15000"/>
                  </a:schemeClr>
                </a:solidFill>
                <a:latin typeface="Source Han Sans"/>
                <a:ea typeface="Source Han Sans"/>
                <a:cs typeface="Source Han Sans"/>
              </a:rPr>
              <a:t>在安装pyecharts之前，我们需要先准备好Python环境</a:t>
            </a:r>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Python自带的包管理工具pip可以方便地安装pyecharts。打开终端或命令行窗口，输入以下命令即可</a:t>
            </a:r>
            <a:r>
              <a:rPr kumimoji="1" lang="en-US" altLang="zh-CN" sz="1400" dirty="0">
                <a:ln w="12700">
                  <a:noFill/>
                </a:ln>
                <a:solidFill>
                  <a:schemeClr val="tx1">
                    <a:lumMod val="85000"/>
                    <a:lumOff val="15000"/>
                  </a:schemeClr>
                </a:solidFill>
                <a:latin typeface="Source Han Sans"/>
                <a:ea typeface="Source Han Sans"/>
                <a:cs typeface="Source Han Sans"/>
              </a:rPr>
              <a:t>：</a:t>
            </a: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endParaRPr kumimoji="1" lang="en-US" altLang="zh-CN" sz="1400" dirty="0">
              <a:ln w="12700">
                <a:noFill/>
              </a:ln>
              <a:solidFill>
                <a:schemeClr val="tx1">
                  <a:lumMod val="85000"/>
                  <a:lumOff val="15000"/>
                </a:schemeClr>
              </a:solidFill>
              <a:latin typeface="Source Han Sans"/>
              <a:ea typeface="Source Han Sans"/>
              <a:cs typeface="Source Han Sans"/>
            </a:endParaRPr>
          </a:p>
          <a:p>
            <a:pPr algn="l"/>
            <a:r>
              <a:rPr kumimoji="1" lang="en-US" altLang="zh-CN" sz="1400" dirty="0">
                <a:ln w="12700">
                  <a:noFill/>
                </a:ln>
                <a:solidFill>
                  <a:schemeClr val="tx1">
                    <a:lumMod val="85000"/>
                    <a:lumOff val="15000"/>
                  </a:schemeClr>
                </a:solidFill>
                <a:latin typeface="Source Han Sans"/>
                <a:ea typeface="Source Han Sans"/>
                <a:cs typeface="Source Han Sans"/>
              </a:rPr>
              <a:t>
</a:t>
            </a:r>
            <a:r>
              <a:rPr kumimoji="1" lang="en-US" altLang="zh-CN" sz="1400" dirty="0" err="1">
                <a:ln w="12700">
                  <a:noFill/>
                </a:ln>
                <a:solidFill>
                  <a:schemeClr val="tx1">
                    <a:lumMod val="85000"/>
                    <a:lumOff val="15000"/>
                  </a:schemeClr>
                </a:solidFill>
                <a:latin typeface="Source Han Sans"/>
                <a:ea typeface="Source Han Sans"/>
                <a:cs typeface="Source Han Sans"/>
              </a:rPr>
              <a:t>查看pyecharts版本的命令如下</a:t>
            </a:r>
            <a:r>
              <a:rPr kumimoji="1" lang="en-US" altLang="zh-CN" sz="1400" dirty="0">
                <a:ln w="12700">
                  <a:noFill/>
                </a:ln>
                <a:solidFill>
                  <a:schemeClr val="tx1">
                    <a:lumMod val="85000"/>
                    <a:lumOff val="15000"/>
                  </a:schemeClr>
                </a:solidFill>
                <a:latin typeface="Source Han Sans"/>
                <a:ea typeface="Source Han Sans"/>
                <a:cs typeface="Source Han Sans"/>
              </a:rPr>
              <a:t>：</a:t>
            </a:r>
            <a:endParaRPr kumimoji="1" lang="zh-CN" altLang="en-US" dirty="0"/>
          </a:p>
        </p:txBody>
      </p:sp>
      <p:sp>
        <p:nvSpPr>
          <p:cNvPr id="8" name="标题 1"/>
          <p:cNvSpPr txBox="1"/>
          <p:nvPr/>
        </p:nvSpPr>
        <p:spPr>
          <a:xfrm>
            <a:off x="10318415" y="3109598"/>
            <a:ext cx="713875" cy="129470"/>
          </a:xfrm>
          <a:prstGeom prst="roundRect">
            <a:avLst>
              <a:gd name="adj" fmla="val 50000"/>
            </a:avLst>
          </a:prstGeom>
          <a:solidFill>
            <a:schemeClr val="accent1">
              <a:lumMod val="20000"/>
              <a:lumOff val="80000"/>
            </a:schemeClr>
          </a:solidFill>
          <a:ln w="12700" cap="sq">
            <a:noFill/>
            <a:miter/>
          </a:ln>
        </p:spPr>
        <p:txBody>
          <a:bodyPr vert="horz" wrap="square" lIns="91440" tIns="45720" rIns="91440" bIns="45720" rtlCol="0" anchor="ctr"/>
          <a:lstStyle/>
          <a:p>
            <a:pPr algn="ctr"/>
            <a:endParaRPr kumimoji="1" lang="zh-CN" altLang="en-US"/>
          </a:p>
        </p:txBody>
      </p:sp>
      <p:sp>
        <p:nvSpPr>
          <p:cNvPr id="9" name="标题 1"/>
          <p:cNvSpPr txBox="1"/>
          <p:nvPr/>
        </p:nvSpPr>
        <p:spPr>
          <a:xfrm>
            <a:off x="8231271" y="2699085"/>
            <a:ext cx="1876925" cy="120316"/>
          </a:xfrm>
          <a:prstGeom prst="roundRect">
            <a:avLst>
              <a:gd name="adj" fmla="val 50000"/>
            </a:avLst>
          </a:prstGeom>
          <a:solidFill>
            <a:schemeClr val="accent1">
              <a:lumMod val="40000"/>
              <a:lumOff val="60000"/>
            </a:schemeClr>
          </a:solidFill>
          <a:ln w="12700" cap="sq">
            <a:noFill/>
            <a:miter/>
          </a:ln>
        </p:spPr>
        <p:txBody>
          <a:bodyPr vert="horz" wrap="square" lIns="91440" tIns="45720" rIns="91440" bIns="45720" rtlCol="0" anchor="ctr"/>
          <a:lstStyle/>
          <a:p>
            <a:pPr algn="ctr"/>
            <a:endParaRPr kumimoji="1" lang="zh-CN" altLang="en-US"/>
          </a:p>
        </p:txBody>
      </p:sp>
      <p:sp>
        <p:nvSpPr>
          <p:cNvPr id="10" name="标题 1"/>
          <p:cNvSpPr txBox="1"/>
          <p:nvPr/>
        </p:nvSpPr>
        <p:spPr>
          <a:xfrm>
            <a:off x="452878" y="334470"/>
            <a:ext cx="8171180" cy="655320"/>
          </a:xfrm>
          <a:prstGeom prst="roundRect">
            <a:avLst>
              <a:gd name="adj" fmla="val 13854"/>
            </a:avLst>
          </a:prstGeom>
          <a:gradFill>
            <a:gsLst>
              <a:gs pos="0">
                <a:schemeClr val="bg1">
                  <a:lumMod val="95000"/>
                </a:schemeClr>
              </a:gs>
              <a:gs pos="80000">
                <a:schemeClr val="bg1"/>
              </a:gs>
            </a:gsLst>
            <a:lin ang="0" scaled="0"/>
          </a:gradFill>
          <a:ln w="12700" cap="sq">
            <a:noFill/>
            <a:miter/>
          </a:ln>
        </p:spPr>
        <p:txBody>
          <a:bodyPr vert="horz" wrap="square" lIns="91440" tIns="45720" rIns="91440" bIns="45720" rtlCol="0" anchor="ctr"/>
          <a:lstStyle/>
          <a:p>
            <a:pPr algn="ctr"/>
            <a:endParaRPr kumimoji="1" lang="zh-CN" altLang="en-US"/>
          </a:p>
        </p:txBody>
      </p:sp>
      <p:sp>
        <p:nvSpPr>
          <p:cNvPr id="11" name="标题 1"/>
          <p:cNvSpPr txBox="1"/>
          <p:nvPr/>
        </p:nvSpPr>
        <p:spPr>
          <a:xfrm>
            <a:off x="783617" y="467040"/>
            <a:ext cx="10671175" cy="468000"/>
          </a:xfrm>
          <a:prstGeom prst="rect">
            <a:avLst/>
          </a:prstGeom>
          <a:noFill/>
          <a:ln>
            <a:noFill/>
          </a:ln>
        </p:spPr>
        <p:txBody>
          <a:bodyPr vert="horz" wrap="square" lIns="0" tIns="0" rIns="0" bIns="0" rtlCol="0" anchor="ctr"/>
          <a:lstStyle/>
          <a:p>
            <a:pPr algn="l"/>
            <a:r>
              <a:rPr kumimoji="1" lang="en-US" altLang="zh-CN" sz="2800">
                <a:ln w="12700">
                  <a:noFill/>
                </a:ln>
                <a:solidFill>
                  <a:schemeClr val="tx1">
                    <a:lumMod val="85000"/>
                    <a:lumOff val="15000"/>
                  </a:schemeClr>
                </a:solidFill>
                <a:latin typeface="Source Han Sans CN Bold"/>
                <a:ea typeface="Source Han Sans CN Bold"/>
                <a:cs typeface="Source Han Sans CN Bold"/>
              </a:rPr>
              <a:t>pyecharts的安装</a:t>
            </a:r>
            <a:endParaRPr kumimoji="1" lang="zh-CN" altLang="en-US"/>
          </a:p>
        </p:txBody>
      </p:sp>
      <p:sp>
        <p:nvSpPr>
          <p:cNvPr id="12" name="标题 1"/>
          <p:cNvSpPr txBox="1"/>
          <p:nvPr/>
        </p:nvSpPr>
        <p:spPr>
          <a:xfrm rot="19381400" flipH="1">
            <a:off x="78135" y="464640"/>
            <a:ext cx="653381" cy="436022"/>
          </a:xfrm>
          <a:custGeom>
            <a:avLst/>
            <a:gdLst>
              <a:gd name="connsiteX0" fmla="*/ 362469 w 653381"/>
              <a:gd name="connsiteY0" fmla="*/ 4241 h 436022"/>
              <a:gd name="connsiteX1" fmla="*/ 396364 w 653381"/>
              <a:gd name="connsiteY1" fmla="*/ 61368 h 436022"/>
              <a:gd name="connsiteX2" fmla="*/ 396732 w 653381"/>
              <a:gd name="connsiteY2" fmla="*/ 137992 h 436022"/>
              <a:gd name="connsiteX3" fmla="*/ 572317 w 653381"/>
              <a:gd name="connsiteY3" fmla="*/ 137992 h 436022"/>
              <a:gd name="connsiteX4" fmla="*/ 653381 w 653381"/>
              <a:gd name="connsiteY4" fmla="*/ 219056 h 436022"/>
              <a:gd name="connsiteX5" fmla="*/ 572317 w 653381"/>
              <a:gd name="connsiteY5" fmla="*/ 300120 h 436022"/>
              <a:gd name="connsiteX6" fmla="*/ 397511 w 653381"/>
              <a:gd name="connsiteY6" fmla="*/ 300120 h 436022"/>
              <a:gd name="connsiteX7" fmla="*/ 397862 w 653381"/>
              <a:gd name="connsiteY7" fmla="*/ 373034 h 436022"/>
              <a:gd name="connsiteX8" fmla="*/ 305140 w 653381"/>
              <a:gd name="connsiteY8" fmla="*/ 427039 h 436022"/>
              <a:gd name="connsiteX9" fmla="*/ 33218 w 653381"/>
              <a:gd name="connsiteY9" fmla="*/ 271065 h 436022"/>
              <a:gd name="connsiteX10" fmla="*/ 33021 w 653381"/>
              <a:gd name="connsiteY10" fmla="*/ 163763 h 436022"/>
              <a:gd name="connsiteX11" fmla="*/ 302805 w 653381"/>
              <a:gd name="connsiteY11" fmla="*/ 7703 h 436022"/>
              <a:gd name="connsiteX12" fmla="*/ 362469 w 653381"/>
              <a:gd name="connsiteY12" fmla="*/ 4241 h 436022"/>
            </a:gdLst>
            <a:ahLst/>
            <a:cxnLst/>
            <a:rect l="l" t="t" r="r" b="b"/>
            <a:pathLst>
              <a:path w="653381" h="436022">
                <a:moveTo>
                  <a:pt x="362469" y="4241"/>
                </a:moveTo>
                <a:cubicBezTo>
                  <a:pt x="378628" y="10999"/>
                  <a:pt x="392701" y="27110"/>
                  <a:pt x="396364" y="61368"/>
                </a:cubicBezTo>
                <a:lnTo>
                  <a:pt x="396732" y="137992"/>
                </a:lnTo>
                <a:lnTo>
                  <a:pt x="572317" y="137992"/>
                </a:lnTo>
                <a:cubicBezTo>
                  <a:pt x="617087" y="137992"/>
                  <a:pt x="653381" y="174286"/>
                  <a:pt x="653381" y="219056"/>
                </a:cubicBezTo>
                <a:cubicBezTo>
                  <a:pt x="653381" y="263826"/>
                  <a:pt x="617087" y="300120"/>
                  <a:pt x="572317" y="300120"/>
                </a:cubicBezTo>
                <a:lnTo>
                  <a:pt x="397511" y="300120"/>
                </a:lnTo>
                <a:lnTo>
                  <a:pt x="397862" y="373034"/>
                </a:lnTo>
                <a:cubicBezTo>
                  <a:pt x="397862" y="373034"/>
                  <a:pt x="389002" y="464424"/>
                  <a:pt x="305140" y="427039"/>
                </a:cubicBezTo>
                <a:lnTo>
                  <a:pt x="33218" y="271065"/>
                </a:lnTo>
                <a:cubicBezTo>
                  <a:pt x="33218" y="271065"/>
                  <a:pt x="-41392" y="217550"/>
                  <a:pt x="33021" y="163763"/>
                </a:cubicBezTo>
                <a:lnTo>
                  <a:pt x="302805" y="7703"/>
                </a:lnTo>
                <a:cubicBezTo>
                  <a:pt x="302805" y="7703"/>
                  <a:pt x="335536" y="-7020"/>
                  <a:pt x="362469" y="4241"/>
                </a:cubicBezTo>
                <a:close/>
              </a:path>
            </a:pathLst>
          </a:custGeom>
          <a:solidFill>
            <a:schemeClr val="accent1"/>
          </a:solidFill>
          <a:ln w="12700" cap="sq">
            <a:noFill/>
            <a:miter/>
          </a:ln>
        </p:spPr>
        <p:txBody>
          <a:bodyPr vert="horz" wrap="square" lIns="91440" tIns="45720" rIns="91440" bIns="45720" rtlCol="0" anchor="ctr"/>
          <a:lstStyle/>
          <a:p>
            <a:pPr algn="ctr"/>
            <a:endParaRPr kumimoji="1" lang="zh-CN" altLang="en-US"/>
          </a:p>
        </p:txBody>
      </p:sp>
      <p:sp>
        <p:nvSpPr>
          <p:cNvPr id="14" name="文本框 13">
            <a:extLst>
              <a:ext uri="{FF2B5EF4-FFF2-40B4-BE49-F238E27FC236}">
                <a16:creationId xmlns:a16="http://schemas.microsoft.com/office/drawing/2014/main" id="{950887FB-DF85-3441-F723-40B224A0ABCD}"/>
              </a:ext>
            </a:extLst>
          </p:cNvPr>
          <p:cNvSpPr txBox="1"/>
          <p:nvPr/>
        </p:nvSpPr>
        <p:spPr>
          <a:xfrm>
            <a:off x="4892842" y="3966948"/>
            <a:ext cx="6179270" cy="307777"/>
          </a:xfrm>
          <a:prstGeom prst="rect">
            <a:avLst/>
          </a:prstGeom>
          <a:solidFill>
            <a:schemeClr val="bg1">
              <a:lumMod val="75000"/>
            </a:schemeClr>
          </a:solidFill>
        </p:spPr>
        <p:txBody>
          <a:bodyPr wrap="square">
            <a:spAutoFit/>
          </a:bodyPr>
          <a:lstStyle/>
          <a:p>
            <a:r>
              <a:rPr lang="zh-CN" altLang="en-US" sz="1400" dirty="0"/>
              <a:t>pip install pyecharts</a:t>
            </a:r>
          </a:p>
        </p:txBody>
      </p:sp>
      <p:sp>
        <p:nvSpPr>
          <p:cNvPr id="16" name="文本框 15">
            <a:extLst>
              <a:ext uri="{FF2B5EF4-FFF2-40B4-BE49-F238E27FC236}">
                <a16:creationId xmlns:a16="http://schemas.microsoft.com/office/drawing/2014/main" id="{A2C8BFB9-81AC-1278-E9FC-5E3DA900083A}"/>
              </a:ext>
            </a:extLst>
          </p:cNvPr>
          <p:cNvSpPr txBox="1"/>
          <p:nvPr/>
        </p:nvSpPr>
        <p:spPr>
          <a:xfrm>
            <a:off x="4892842" y="4958079"/>
            <a:ext cx="6179270" cy="307777"/>
          </a:xfrm>
          <a:prstGeom prst="rect">
            <a:avLst/>
          </a:prstGeom>
          <a:solidFill>
            <a:schemeClr val="bg1">
              <a:lumMod val="75000"/>
            </a:schemeClr>
          </a:solidFill>
        </p:spPr>
        <p:txBody>
          <a:bodyPr wrap="square">
            <a:spAutoFit/>
          </a:bodyPr>
          <a:lstStyle/>
          <a:p>
            <a:r>
              <a:rPr lang="zh-CN" altLang="en-US" sz="1400" dirty="0"/>
              <a:t>pip show pyecharts</a:t>
            </a:r>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A66AC"/>
      </a:dk2>
      <a:lt2>
        <a:srgbClr val="E0EBF6"/>
      </a:lt2>
      <a:accent1>
        <a:srgbClr val="92374D"/>
      </a:accent1>
      <a:accent2>
        <a:srgbClr val="FC9783"/>
      </a:accent2>
      <a:accent3>
        <a:srgbClr val="FB7598"/>
      </a:accent3>
      <a:accent4>
        <a:srgbClr val="25AE9E"/>
      </a:accent4>
      <a:accent5>
        <a:srgbClr val="FC9783"/>
      </a:accent5>
      <a:accent6>
        <a:srgbClr val="FB7598"/>
      </a:accent6>
      <a:hlink>
        <a:srgbClr val="000000"/>
      </a:hlink>
      <a:folHlink>
        <a:srgbClr val="0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4507</Words>
  <Application>Microsoft Office PowerPoint</Application>
  <PresentationFormat>宽屏</PresentationFormat>
  <Paragraphs>462</Paragraphs>
  <Slides>52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52</vt:i4>
      </vt:variant>
    </vt:vector>
  </HeadingPairs>
  <TitlesOfParts>
    <vt:vector size="58" baseType="lpstr">
      <vt:lpstr>OPPOSans H</vt:lpstr>
      <vt:lpstr>Source Han Sans</vt:lpstr>
      <vt:lpstr>OPPOSans R</vt:lpstr>
      <vt:lpstr>Source Han Sans CN Bold</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asus</cp:lastModifiedBy>
  <cp:revision>1</cp:revision>
  <dcterms:modified xsi:type="dcterms:W3CDTF">2024-07-25T13:54:00Z</dcterms:modified>
</cp:coreProperties>
</file>