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Lst>
  <p:sldSz cx="12192000" cy="6858000"/>
  <p:notesSz cx="6858000" cy="9144000"/>
  <p:embeddedFontLst>
    <p:embeddedFont>
      <p:font typeface="OPPOSans B" panose="02010600030101010101" charset="-122"/>
      <p:regular r:id="rId81"/>
    </p:embeddedFont>
    <p:embeddedFont>
      <p:font typeface="OPPOSans H" panose="02010600030101010101" charset="-122"/>
      <p:regular r:id="rId82"/>
    </p:embeddedFont>
    <p:embeddedFont>
      <p:font typeface="OPPOSans L" panose="02010600030101010101" charset="-122"/>
      <p:regular r:id="rId83"/>
    </p:embeddedFont>
    <p:embeddedFont>
      <p:font typeface="OPPOSans R" panose="02010600030101010101" charset="-122"/>
      <p:regular r:id="rId84"/>
    </p:embeddedFont>
    <p:embeddedFont>
      <p:font typeface="Source Han Sans" panose="02010600030101010101" charset="-122"/>
      <p:regular r:id="rId85"/>
    </p:embeddedFont>
    <p:embeddedFont>
      <p:font typeface="Source Han Sans CN Bold" panose="02010600030101010101" charset="-122"/>
      <p:regular r:id="rId8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50" d="100"/>
          <a:sy n="50" d="100"/>
        </p:scale>
        <p:origin x="1906" y="73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font" Target="fonts/font4.fntdata"/><Relationship Id="rId89"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font" Target="fonts/font2.fntdata"/><Relationship Id="rId90" Type="http://schemas.openxmlformats.org/officeDocument/2006/relationships/tableStyles" Target="tableStyle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font" Target="fonts/font5.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font" Target="fonts/font3.fntdata"/><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font" Target="fonts/font1.fntdata"/><Relationship Id="rId86" Type="http://schemas.openxmlformats.org/officeDocument/2006/relationships/font" Target="fonts/font6.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hyperlink" Target="#data%E5%B1%9E%E6%80%A7"/><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hyperlink" Target="#data%E5%B1%9E%E6%80%A7"/><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3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3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38.png"/><Relationship Id="rId4" Type="http://schemas.openxmlformats.org/officeDocument/2006/relationships/image" Target="../media/image37.png"/></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1.png"/><Relationship Id="rId4" Type="http://schemas.openxmlformats.org/officeDocument/2006/relationships/image" Target="../media/image40.png"/></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48.png"/></Relationships>
</file>

<file path=ppt/slides/_rels/slide4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50.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52.png"/></Relationships>
</file>

<file path=ppt/slides/_rels/slide5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55.png"/></Relationships>
</file>

<file path=ppt/slides/_rels/slide5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57.png"/></Relationships>
</file>

<file path=ppt/slides/_rels/slide5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60.png"/></Relationships>
</file>

<file path=ppt/slides/_rels/slide6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61.png"/></Relationships>
</file>

<file path=ppt/slides/_rels/slide6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7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7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7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68.png"/></Relationships>
</file>

<file path=ppt/slides/_rels/slide7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70.png"/></Relationships>
</file>

<file path=ppt/slides/_rels/slide7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pic>
        <p:nvPicPr>
          <p:cNvPr id="3" name="图片 2"/>
          <p:cNvPicPr>
            <a:picLocks noChangeAspect="1"/>
          </p:cNvPicPr>
          <p:nvPr/>
        </p:nvPicPr>
        <p:blipFill>
          <a:blip r:embed="rId3">
            <a:alphaModFix/>
          </a:blip>
          <a:srcRect/>
          <a:stretch>
            <a:fillRect/>
          </a:stretch>
        </p:blipFill>
        <p:spPr>
          <a:xfrm>
            <a:off x="0" y="-1"/>
            <a:ext cx="12192000" cy="5698671"/>
          </a:xfrm>
          <a:prstGeom prst="rect">
            <a:avLst/>
          </a:prstGeom>
          <a:noFill/>
          <a:ln>
            <a:noFill/>
          </a:ln>
        </p:spPr>
      </p:pic>
      <p:sp>
        <p:nvSpPr>
          <p:cNvPr id="4" name="标题 1"/>
          <p:cNvSpPr txBox="1"/>
          <p:nvPr/>
        </p:nvSpPr>
        <p:spPr>
          <a:xfrm>
            <a:off x="0" y="0"/>
            <a:ext cx="12192000" cy="5698670"/>
          </a:xfrm>
          <a:custGeom>
            <a:avLst/>
            <a:gdLst>
              <a:gd name="connsiteX0" fmla="*/ 0 w 12192000"/>
              <a:gd name="connsiteY0" fmla="*/ 0 h 5486400"/>
              <a:gd name="connsiteX1" fmla="*/ 12192000 w 12192000"/>
              <a:gd name="connsiteY1" fmla="*/ 0 h 5486400"/>
              <a:gd name="connsiteX2" fmla="*/ 12192000 w 12192000"/>
              <a:gd name="connsiteY2" fmla="*/ 5152108 h 5486400"/>
              <a:gd name="connsiteX3" fmla="*/ 6462192 w 12192000"/>
              <a:gd name="connsiteY3" fmla="*/ 5152108 h 5486400"/>
              <a:gd name="connsiteX4" fmla="*/ 6103440 w 12192000"/>
              <a:gd name="connsiteY4" fmla="*/ 5444499 h 5486400"/>
              <a:gd name="connsiteX5" fmla="*/ 6099216 w 12192000"/>
              <a:gd name="connsiteY5" fmla="*/ 5486400 h 5486400"/>
              <a:gd name="connsiteX6" fmla="*/ 6092785 w 12192000"/>
              <a:gd name="connsiteY6" fmla="*/ 5486400 h 5486400"/>
              <a:gd name="connsiteX7" fmla="*/ 6088560 w 12192000"/>
              <a:gd name="connsiteY7" fmla="*/ 5444499 h 5486400"/>
              <a:gd name="connsiteX8" fmla="*/ 5729809 w 12192000"/>
              <a:gd name="connsiteY8" fmla="*/ 5152108 h 5486400"/>
              <a:gd name="connsiteX9" fmla="*/ 0 w 12192000"/>
              <a:gd name="connsiteY9" fmla="*/ 5152108 h 5486400"/>
            </a:gdLst>
            <a:ahLst/>
            <a:cxnLst/>
            <a:rect l="l" t="t" r="r" b="b"/>
            <a:pathLst>
              <a:path w="12192000" h="5486400">
                <a:moveTo>
                  <a:pt x="0" y="0"/>
                </a:moveTo>
                <a:lnTo>
                  <a:pt x="12192000" y="0"/>
                </a:lnTo>
                <a:lnTo>
                  <a:pt x="12192000" y="5152108"/>
                </a:lnTo>
                <a:lnTo>
                  <a:pt x="6462192" y="5152108"/>
                </a:lnTo>
                <a:cubicBezTo>
                  <a:pt x="6285230" y="5152108"/>
                  <a:pt x="6137586" y="5277632"/>
                  <a:pt x="6103440" y="5444499"/>
                </a:cubicBezTo>
                <a:lnTo>
                  <a:pt x="6099216" y="5486400"/>
                </a:lnTo>
                <a:lnTo>
                  <a:pt x="6092785" y="5486400"/>
                </a:lnTo>
                <a:lnTo>
                  <a:pt x="6088560" y="5444499"/>
                </a:lnTo>
                <a:cubicBezTo>
                  <a:pt x="6054415" y="5277632"/>
                  <a:pt x="5906771" y="5152108"/>
                  <a:pt x="5729809" y="5152108"/>
                </a:cubicBezTo>
                <a:lnTo>
                  <a:pt x="0" y="5152108"/>
                </a:lnTo>
                <a:close/>
              </a:path>
            </a:pathLst>
          </a:custGeom>
          <a:solidFill>
            <a:schemeClr val="accent1">
              <a:alpha val="94000"/>
            </a:schemeClr>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595540" y="1562087"/>
            <a:ext cx="11000921" cy="3064072"/>
          </a:xfrm>
          <a:prstGeom prst="rect">
            <a:avLst/>
          </a:prstGeom>
          <a:noFill/>
          <a:ln cap="sq">
            <a:noFill/>
          </a:ln>
        </p:spPr>
        <p:txBody>
          <a:bodyPr vert="horz" wrap="square" lIns="91440" tIns="45720" rIns="91440" bIns="45720" rtlCol="0" anchor="ctr"/>
          <a:lstStyle/>
          <a:p>
            <a:pPr algn="ctr"/>
            <a:r>
              <a:rPr kumimoji="1" lang="en-US" altLang="zh-CN" sz="7100" dirty="0" err="1">
                <a:ln w="12700">
                  <a:noFill/>
                </a:ln>
                <a:solidFill>
                  <a:schemeClr val="bg1"/>
                </a:solidFill>
                <a:latin typeface="OPPOSans H"/>
                <a:ea typeface="OPPOSans H"/>
                <a:cs typeface="OPPOSans H"/>
              </a:rPr>
              <a:t>项目八.大屏数据可视化</a:t>
            </a:r>
            <a:r>
              <a:rPr kumimoji="1" lang="en-US" altLang="zh-CN" sz="7100" dirty="0">
                <a:ln w="12700">
                  <a:noFill/>
                </a:ln>
                <a:solidFill>
                  <a:schemeClr val="bg1"/>
                </a:solidFill>
                <a:latin typeface="OPPOSans H"/>
                <a:ea typeface="OPPOSans H"/>
                <a:cs typeface="OPPOSans H"/>
              </a:rPr>
              <a:t>——</a:t>
            </a:r>
            <a:r>
              <a:rPr kumimoji="1" lang="en-US" altLang="zh-CN" sz="3600" dirty="0" err="1">
                <a:ln w="12700">
                  <a:noFill/>
                </a:ln>
                <a:solidFill>
                  <a:schemeClr val="bg1"/>
                </a:solidFill>
                <a:latin typeface="OPPOSans H"/>
                <a:ea typeface="OPPOSans H"/>
                <a:cs typeface="OPPOSans H"/>
              </a:rPr>
              <a:t>DataV平台下的零售数据驾驶舱大屏数据可视化</a:t>
            </a:r>
            <a:endParaRPr kumimoji="1" lang="zh-CN" altLang="en-US" dirty="0"/>
          </a:p>
        </p:txBody>
      </p:sp>
      <p:sp>
        <p:nvSpPr>
          <p:cNvPr id="6" name="标题 1"/>
          <p:cNvSpPr txBox="1"/>
          <p:nvPr/>
        </p:nvSpPr>
        <p:spPr>
          <a:xfrm>
            <a:off x="3707493" y="5792998"/>
            <a:ext cx="2133600" cy="400110"/>
          </a:xfrm>
          <a:prstGeom prst="rect">
            <a:avLst/>
          </a:prstGeom>
          <a:noFill/>
          <a:ln cap="sq">
            <a:noFill/>
          </a:ln>
        </p:spPr>
        <p:txBody>
          <a:bodyPr vert="horz" wrap="square" lIns="91440" tIns="45720" rIns="91440" bIns="45720" rtlCol="0" anchor="t"/>
          <a:lstStyle/>
          <a:p>
            <a:pPr algn="l"/>
            <a:r>
              <a:rPr kumimoji="1" lang="zh-CN" altLang="en-US" sz="2000" dirty="0">
                <a:ln w="12700">
                  <a:noFill/>
                </a:ln>
                <a:solidFill>
                  <a:schemeClr val="tx1">
                    <a:lumMod val="75000"/>
                    <a:lumOff val="25000"/>
                  </a:schemeClr>
                </a:solidFill>
                <a:latin typeface="OPPOSans R"/>
                <a:ea typeface="OPPOSans R"/>
                <a:cs typeface="OPPOSans R"/>
              </a:rPr>
              <a:t>教学管理部</a:t>
            </a:r>
            <a:endParaRPr kumimoji="1" lang="zh-CN" altLang="en-US" dirty="0"/>
          </a:p>
        </p:txBody>
      </p:sp>
      <p:sp>
        <p:nvSpPr>
          <p:cNvPr id="7" name="标题 1"/>
          <p:cNvSpPr txBox="1"/>
          <p:nvPr/>
        </p:nvSpPr>
        <p:spPr>
          <a:xfrm>
            <a:off x="3497943" y="5916853"/>
            <a:ext cx="152400" cy="1524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6842578" y="5792998"/>
            <a:ext cx="2133600" cy="345440"/>
          </a:xfrm>
          <a:prstGeom prst="rect">
            <a:avLst/>
          </a:prstGeom>
          <a:noFill/>
          <a:ln cap="sq">
            <a:noFill/>
          </a:ln>
        </p:spPr>
        <p:txBody>
          <a:bodyPr vert="horz" wrap="square" lIns="91440" tIns="45720" rIns="91440" bIns="45720" rtlCol="0" anchor="t"/>
          <a:lstStyle/>
          <a:p>
            <a:pPr algn="l"/>
            <a:r>
              <a:rPr kumimoji="1" lang="en-US" altLang="zh-CN" sz="2000" dirty="0">
                <a:ln w="12700">
                  <a:noFill/>
                </a:ln>
                <a:solidFill>
                  <a:schemeClr val="tx1">
                    <a:lumMod val="75000"/>
                    <a:lumOff val="25000"/>
                  </a:schemeClr>
                </a:solidFill>
                <a:latin typeface="OPPOSans R"/>
                <a:ea typeface="OPPOSans R"/>
                <a:cs typeface="OPPOSans R"/>
              </a:rPr>
              <a:t>2024</a:t>
            </a:r>
            <a:endParaRPr kumimoji="1" lang="zh-CN" altLang="en-US" dirty="0"/>
          </a:p>
        </p:txBody>
      </p:sp>
      <p:sp>
        <p:nvSpPr>
          <p:cNvPr id="9" name="标题 1"/>
          <p:cNvSpPr txBox="1"/>
          <p:nvPr/>
        </p:nvSpPr>
        <p:spPr>
          <a:xfrm>
            <a:off x="6633028" y="5916853"/>
            <a:ext cx="152400" cy="1524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11403392" y="4727759"/>
            <a:ext cx="788608" cy="623686"/>
          </a:xfrm>
          <a:custGeom>
            <a:avLst/>
            <a:gdLst>
              <a:gd name="connsiteX0" fmla="*/ 788608 w 788608"/>
              <a:gd name="connsiteY0" fmla="*/ 0 h 623686"/>
              <a:gd name="connsiteX1" fmla="*/ 788608 w 788608"/>
              <a:gd name="connsiteY1" fmla="*/ 362834 h 623686"/>
              <a:gd name="connsiteX2" fmla="*/ 788234 w 788608"/>
              <a:gd name="connsiteY2" fmla="*/ 362872 h 623686"/>
              <a:gd name="connsiteX3" fmla="*/ 474451 w 788608"/>
              <a:gd name="connsiteY3" fmla="*/ 532046 h 623686"/>
              <a:gd name="connsiteX4" fmla="*/ 398841 w 788608"/>
              <a:gd name="connsiteY4" fmla="*/ 623686 h 623686"/>
              <a:gd name="connsiteX5" fmla="*/ 0 w 788608"/>
              <a:gd name="connsiteY5" fmla="*/ 623686 h 623686"/>
              <a:gd name="connsiteX6" fmla="*/ 10593 w 788608"/>
              <a:gd name="connsiteY6" fmla="*/ 589562 h 623686"/>
              <a:gd name="connsiteX7" fmla="*/ 715869 w 788608"/>
              <a:gd name="connsiteY7" fmla="*/ 11102 h 623686"/>
            </a:gdLst>
            <a:ahLst/>
            <a:cxnLst/>
            <a:rect l="l" t="t" r="r" b="b"/>
            <a:pathLst>
              <a:path w="788608" h="623686">
                <a:moveTo>
                  <a:pt x="788608" y="0"/>
                </a:moveTo>
                <a:lnTo>
                  <a:pt x="788608" y="362834"/>
                </a:lnTo>
                <a:lnTo>
                  <a:pt x="788234" y="362872"/>
                </a:lnTo>
                <a:cubicBezTo>
                  <a:pt x="667025" y="387674"/>
                  <a:pt x="558687" y="447810"/>
                  <a:pt x="474451" y="532046"/>
                </a:cubicBezTo>
                <a:lnTo>
                  <a:pt x="398841" y="623686"/>
                </a:lnTo>
                <a:lnTo>
                  <a:pt x="0" y="623686"/>
                </a:lnTo>
                <a:lnTo>
                  <a:pt x="10593" y="589562"/>
                </a:lnTo>
                <a:cubicBezTo>
                  <a:pt x="134533" y="296534"/>
                  <a:pt x="396984" y="76355"/>
                  <a:pt x="715869" y="11102"/>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2" name="图片 11"/>
          <p:cNvPicPr>
            <a:picLocks noChangeAspect="1"/>
          </p:cNvPicPr>
          <p:nvPr/>
        </p:nvPicPr>
        <p:blipFill>
          <a:blip r:embed="rId4">
            <a:alphaModFix/>
          </a:blip>
          <a:srcRect/>
          <a:stretch>
            <a:fillRect/>
          </a:stretch>
        </p:blipFill>
        <p:spPr>
          <a:xfrm>
            <a:off x="7461679" y="3297827"/>
            <a:ext cx="2965021" cy="1674096"/>
          </a:xfrm>
          <a:prstGeom prst="rect">
            <a:avLst/>
          </a:prstGeom>
          <a:noFill/>
          <a:ln cap="sq">
            <a:noFill/>
          </a:ln>
        </p:spPr>
      </p:pic>
      <p:pic>
        <p:nvPicPr>
          <p:cNvPr id="13" name="图片 12"/>
          <p:cNvPicPr>
            <a:picLocks noChangeAspect="1"/>
          </p:cNvPicPr>
          <p:nvPr/>
        </p:nvPicPr>
        <p:blipFill>
          <a:blip r:embed="rId4">
            <a:alphaModFix/>
          </a:blip>
          <a:srcRect/>
          <a:stretch>
            <a:fillRect/>
          </a:stretch>
        </p:blipFill>
        <p:spPr>
          <a:xfrm>
            <a:off x="1479979" y="2212884"/>
            <a:ext cx="2965021" cy="1674096"/>
          </a:xfrm>
          <a:prstGeom prst="rect">
            <a:avLst/>
          </a:prstGeom>
          <a:noFill/>
          <a:ln cap="sq">
            <a:noFill/>
          </a:ln>
        </p:spPr>
      </p:pic>
      <p:cxnSp>
        <p:nvCxnSpPr>
          <p:cNvPr id="14" name="标题 1"/>
          <p:cNvCxnSpPr/>
          <p:nvPr/>
        </p:nvCxnSpPr>
        <p:spPr>
          <a:xfrm>
            <a:off x="7102507" y="1284083"/>
            <a:ext cx="1751933" cy="0"/>
          </a:xfrm>
          <a:prstGeom prst="line">
            <a:avLst/>
          </a:prstGeom>
          <a:noFill/>
          <a:ln w="12700" cap="sq">
            <a:gradFill>
              <a:gsLst>
                <a:gs pos="0">
                  <a:schemeClr val="bg1"/>
                </a:gs>
                <a:gs pos="100000">
                  <a:schemeClr val="bg1">
                    <a:alpha val="0"/>
                  </a:schemeClr>
                </a:gs>
              </a:gsLst>
              <a:lin ang="0" scaled="0"/>
            </a:gradFill>
            <a:miter/>
            <a:headEnd type="oval"/>
          </a:ln>
        </p:spPr>
      </p:cxnSp>
      <p:cxnSp>
        <p:nvCxnSpPr>
          <p:cNvPr id="15" name="标题 1"/>
          <p:cNvCxnSpPr/>
          <p:nvPr/>
        </p:nvCxnSpPr>
        <p:spPr>
          <a:xfrm flipH="1">
            <a:off x="3337560" y="1284083"/>
            <a:ext cx="1751933" cy="0"/>
          </a:xfrm>
          <a:prstGeom prst="line">
            <a:avLst/>
          </a:prstGeom>
          <a:noFill/>
          <a:ln w="12700" cap="sq">
            <a:gradFill>
              <a:gsLst>
                <a:gs pos="0">
                  <a:schemeClr val="bg1"/>
                </a:gs>
                <a:gs pos="100000">
                  <a:schemeClr val="bg1">
                    <a:alpha val="0"/>
                  </a:schemeClr>
                </a:gs>
              </a:gsLst>
              <a:lin ang="0" scaled="0"/>
            </a:gradFill>
            <a:miter/>
            <a:headEnd type="oval"/>
          </a:ln>
        </p:spPr>
      </p:cxnSp>
      <p:sp>
        <p:nvSpPr>
          <p:cNvPr id="16" name="标题 1"/>
          <p:cNvSpPr txBox="1"/>
          <p:nvPr/>
        </p:nvSpPr>
        <p:spPr>
          <a:xfrm>
            <a:off x="5396534" y="1197225"/>
            <a:ext cx="1398931" cy="173717"/>
          </a:xfrm>
          <a:custGeom>
            <a:avLst/>
            <a:gdLst>
              <a:gd name="connsiteX0" fmla="*/ 353068 w 1228797"/>
              <a:gd name="connsiteY0" fmla="*/ 146933 h 152590"/>
              <a:gd name="connsiteX1" fmla="*/ 353259 w 1228797"/>
              <a:gd name="connsiteY1" fmla="*/ 146971 h 152590"/>
              <a:gd name="connsiteX2" fmla="*/ 352878 w 1228797"/>
              <a:gd name="connsiteY2" fmla="*/ 146971 h 152590"/>
              <a:gd name="connsiteX3" fmla="*/ 463654 w 1228797"/>
              <a:gd name="connsiteY3" fmla="*/ 28766 h 152590"/>
              <a:gd name="connsiteX4" fmla="*/ 457368 w 1228797"/>
              <a:gd name="connsiteY4" fmla="*/ 35052 h 152590"/>
              <a:gd name="connsiteX5" fmla="*/ 457368 w 1228797"/>
              <a:gd name="connsiteY5" fmla="*/ 66866 h 152590"/>
              <a:gd name="connsiteX6" fmla="*/ 463464 w 1228797"/>
              <a:gd name="connsiteY6" fmla="*/ 73152 h 152590"/>
              <a:gd name="connsiteX7" fmla="*/ 463654 w 1228797"/>
              <a:gd name="connsiteY7" fmla="*/ 73152 h 152590"/>
              <a:gd name="connsiteX8" fmla="*/ 502611 w 1228797"/>
              <a:gd name="connsiteY8" fmla="*/ 73152 h 152590"/>
              <a:gd name="connsiteX9" fmla="*/ 525281 w 1228797"/>
              <a:gd name="connsiteY9" fmla="*/ 51911 h 152590"/>
              <a:gd name="connsiteX10" fmla="*/ 504450 w 1228797"/>
              <a:gd name="connsiteY10" fmla="*/ 28795 h 152590"/>
              <a:gd name="connsiteX11" fmla="*/ 503183 w 1228797"/>
              <a:gd name="connsiteY11" fmla="*/ 28766 h 152590"/>
              <a:gd name="connsiteX12" fmla="*/ 1154216 w 1228797"/>
              <a:gd name="connsiteY12" fmla="*/ 28194 h 152590"/>
              <a:gd name="connsiteX13" fmla="*/ 1154216 w 1228797"/>
              <a:gd name="connsiteY13" fmla="*/ 28765 h 152590"/>
              <a:gd name="connsiteX14" fmla="*/ 1104877 w 1228797"/>
              <a:gd name="connsiteY14" fmla="*/ 77914 h 152590"/>
              <a:gd name="connsiteX15" fmla="*/ 1154026 w 1228797"/>
              <a:gd name="connsiteY15" fmla="*/ 127254 h 152590"/>
              <a:gd name="connsiteX16" fmla="*/ 1203365 w 1228797"/>
              <a:gd name="connsiteY16" fmla="*/ 78105 h 152590"/>
              <a:gd name="connsiteX17" fmla="*/ 1203365 w 1228797"/>
              <a:gd name="connsiteY17" fmla="*/ 78009 h 152590"/>
              <a:gd name="connsiteX18" fmla="*/ 1154502 w 1228797"/>
              <a:gd name="connsiteY18" fmla="*/ 28195 h 152590"/>
              <a:gd name="connsiteX19" fmla="*/ 1154216 w 1228797"/>
              <a:gd name="connsiteY19" fmla="*/ 28194 h 152590"/>
              <a:gd name="connsiteX20" fmla="*/ 836558 w 1228797"/>
              <a:gd name="connsiteY20" fmla="*/ 25718 h 152590"/>
              <a:gd name="connsiteX21" fmla="*/ 787314 w 1228797"/>
              <a:gd name="connsiteY21" fmla="*/ 74962 h 152590"/>
              <a:gd name="connsiteX22" fmla="*/ 836558 w 1228797"/>
              <a:gd name="connsiteY22" fmla="*/ 124207 h 152590"/>
              <a:gd name="connsiteX23" fmla="*/ 885802 w 1228797"/>
              <a:gd name="connsiteY23" fmla="*/ 74962 h 152590"/>
              <a:gd name="connsiteX24" fmla="*/ 885802 w 1228797"/>
              <a:gd name="connsiteY24" fmla="*/ 74867 h 152590"/>
              <a:gd name="connsiteX25" fmla="*/ 836558 w 1228797"/>
              <a:gd name="connsiteY25" fmla="*/ 25718 h 152590"/>
              <a:gd name="connsiteX26" fmla="*/ 200954 w 1228797"/>
              <a:gd name="connsiteY26" fmla="*/ 25527 h 152590"/>
              <a:gd name="connsiteX27" fmla="*/ 200954 w 1228797"/>
              <a:gd name="connsiteY27" fmla="*/ 25908 h 152590"/>
              <a:gd name="connsiteX28" fmla="*/ 151424 w 1228797"/>
              <a:gd name="connsiteY28" fmla="*/ 75248 h 152590"/>
              <a:gd name="connsiteX29" fmla="*/ 200764 w 1228797"/>
              <a:gd name="connsiteY29" fmla="*/ 124778 h 152590"/>
              <a:gd name="connsiteX30" fmla="*/ 250294 w 1228797"/>
              <a:gd name="connsiteY30" fmla="*/ 75438 h 152590"/>
              <a:gd name="connsiteX31" fmla="*/ 250294 w 1228797"/>
              <a:gd name="connsiteY31" fmla="*/ 75248 h 152590"/>
              <a:gd name="connsiteX32" fmla="*/ 201145 w 1228797"/>
              <a:gd name="connsiteY32" fmla="*/ 25528 h 152590"/>
              <a:gd name="connsiteX33" fmla="*/ 200954 w 1228797"/>
              <a:gd name="connsiteY33" fmla="*/ 25527 h 152590"/>
              <a:gd name="connsiteX34" fmla="*/ 437841 w 1228797"/>
              <a:gd name="connsiteY34" fmla="*/ 3429 h 152590"/>
              <a:gd name="connsiteX35" fmla="*/ 502040 w 1228797"/>
              <a:gd name="connsiteY35" fmla="*/ 3429 h 152590"/>
              <a:gd name="connsiteX36" fmla="*/ 535949 w 1228797"/>
              <a:gd name="connsiteY36" fmla="*/ 16764 h 152590"/>
              <a:gd name="connsiteX37" fmla="*/ 550808 w 1228797"/>
              <a:gd name="connsiteY37" fmla="*/ 49340 h 152590"/>
              <a:gd name="connsiteX38" fmla="*/ 528615 w 1228797"/>
              <a:gd name="connsiteY38" fmla="*/ 91345 h 152590"/>
              <a:gd name="connsiteX39" fmla="*/ 526233 w 1228797"/>
              <a:gd name="connsiteY39" fmla="*/ 99251 h 152590"/>
              <a:gd name="connsiteX40" fmla="*/ 544712 w 1228797"/>
              <a:gd name="connsiteY40" fmla="*/ 138017 h 152590"/>
              <a:gd name="connsiteX41" fmla="*/ 541683 w 1228797"/>
              <a:gd name="connsiteY41" fmla="*/ 146377 h 152590"/>
              <a:gd name="connsiteX42" fmla="*/ 538997 w 1228797"/>
              <a:gd name="connsiteY42" fmla="*/ 146971 h 152590"/>
              <a:gd name="connsiteX43" fmla="*/ 525567 w 1228797"/>
              <a:gd name="connsiteY43" fmla="*/ 146971 h 152590"/>
              <a:gd name="connsiteX44" fmla="*/ 519947 w 1228797"/>
              <a:gd name="connsiteY44" fmla="*/ 143447 h 152590"/>
              <a:gd name="connsiteX45" fmla="*/ 500230 w 1228797"/>
              <a:gd name="connsiteY45" fmla="*/ 102203 h 152590"/>
              <a:gd name="connsiteX46" fmla="*/ 494611 w 1228797"/>
              <a:gd name="connsiteY46" fmla="*/ 98679 h 152590"/>
              <a:gd name="connsiteX47" fmla="*/ 463654 w 1228797"/>
              <a:gd name="connsiteY47" fmla="*/ 98679 h 152590"/>
              <a:gd name="connsiteX48" fmla="*/ 457368 w 1228797"/>
              <a:gd name="connsiteY48" fmla="*/ 104773 h 152590"/>
              <a:gd name="connsiteX49" fmla="*/ 457368 w 1228797"/>
              <a:gd name="connsiteY49" fmla="*/ 104966 h 152590"/>
              <a:gd name="connsiteX50" fmla="*/ 457368 w 1228797"/>
              <a:gd name="connsiteY50" fmla="*/ 140684 h 152590"/>
              <a:gd name="connsiteX51" fmla="*/ 451081 w 1228797"/>
              <a:gd name="connsiteY51" fmla="*/ 146971 h 152590"/>
              <a:gd name="connsiteX52" fmla="*/ 437841 w 1228797"/>
              <a:gd name="connsiteY52" fmla="*/ 146971 h 152590"/>
              <a:gd name="connsiteX53" fmla="*/ 431555 w 1228797"/>
              <a:gd name="connsiteY53" fmla="*/ 140684 h 152590"/>
              <a:gd name="connsiteX54" fmla="*/ 431555 w 1228797"/>
              <a:gd name="connsiteY54" fmla="*/ 9716 h 152590"/>
              <a:gd name="connsiteX55" fmla="*/ 437841 w 1228797"/>
              <a:gd name="connsiteY55" fmla="*/ 3429 h 152590"/>
              <a:gd name="connsiteX56" fmla="*/ 293633 w 1228797"/>
              <a:gd name="connsiteY56" fmla="*/ 3429 h 152590"/>
              <a:gd name="connsiteX57" fmla="*/ 306777 w 1228797"/>
              <a:gd name="connsiteY57" fmla="*/ 3429 h 152590"/>
              <a:gd name="connsiteX58" fmla="*/ 312683 w 1228797"/>
              <a:gd name="connsiteY58" fmla="*/ 9715 h 152590"/>
              <a:gd name="connsiteX59" fmla="*/ 312683 w 1228797"/>
              <a:gd name="connsiteY59" fmla="*/ 80677 h 152590"/>
              <a:gd name="connsiteX60" fmla="*/ 350592 w 1228797"/>
              <a:gd name="connsiteY60" fmla="*/ 123032 h 152590"/>
              <a:gd name="connsiteX61" fmla="*/ 392950 w 1228797"/>
              <a:gd name="connsiteY61" fmla="*/ 85118 h 152590"/>
              <a:gd name="connsiteX62" fmla="*/ 392978 w 1228797"/>
              <a:gd name="connsiteY62" fmla="*/ 81248 h 152590"/>
              <a:gd name="connsiteX63" fmla="*/ 392978 w 1228797"/>
              <a:gd name="connsiteY63" fmla="*/ 9715 h 152590"/>
              <a:gd name="connsiteX64" fmla="*/ 399265 w 1228797"/>
              <a:gd name="connsiteY64" fmla="*/ 3429 h 152590"/>
              <a:gd name="connsiteX65" fmla="*/ 412505 w 1228797"/>
              <a:gd name="connsiteY65" fmla="*/ 3429 h 152590"/>
              <a:gd name="connsiteX66" fmla="*/ 418696 w 1228797"/>
              <a:gd name="connsiteY66" fmla="*/ 9715 h 152590"/>
              <a:gd name="connsiteX67" fmla="*/ 418696 w 1228797"/>
              <a:gd name="connsiteY67" fmla="*/ 81153 h 152590"/>
              <a:gd name="connsiteX68" fmla="*/ 378496 w 1228797"/>
              <a:gd name="connsiteY68" fmla="*/ 141799 h 152590"/>
              <a:gd name="connsiteX69" fmla="*/ 353068 w 1228797"/>
              <a:gd name="connsiteY69" fmla="*/ 146933 h 152590"/>
              <a:gd name="connsiteX70" fmla="*/ 327634 w 1228797"/>
              <a:gd name="connsiteY70" fmla="*/ 141836 h 152590"/>
              <a:gd name="connsiteX71" fmla="*/ 287346 w 1228797"/>
              <a:gd name="connsiteY71" fmla="*/ 81248 h 152590"/>
              <a:gd name="connsiteX72" fmla="*/ 287346 w 1228797"/>
              <a:gd name="connsiteY72" fmla="*/ 81153 h 152590"/>
              <a:gd name="connsiteX73" fmla="*/ 287346 w 1228797"/>
              <a:gd name="connsiteY73" fmla="*/ 9715 h 152590"/>
              <a:gd name="connsiteX74" fmla="*/ 293633 w 1228797"/>
              <a:gd name="connsiteY74" fmla="*/ 3429 h 152590"/>
              <a:gd name="connsiteX75" fmla="*/ 6264 w 1228797"/>
              <a:gd name="connsiteY75" fmla="*/ 3333 h 152590"/>
              <a:gd name="connsiteX76" fmla="*/ 18646 w 1228797"/>
              <a:gd name="connsiteY76" fmla="*/ 3333 h 152590"/>
              <a:gd name="connsiteX77" fmla="*/ 23790 w 1228797"/>
              <a:gd name="connsiteY77" fmla="*/ 6000 h 152590"/>
              <a:gd name="connsiteX78" fmla="*/ 61890 w 1228797"/>
              <a:gd name="connsiteY78" fmla="*/ 59817 h 152590"/>
              <a:gd name="connsiteX79" fmla="*/ 67033 w 1228797"/>
              <a:gd name="connsiteY79" fmla="*/ 62388 h 152590"/>
              <a:gd name="connsiteX80" fmla="*/ 72081 w 1228797"/>
              <a:gd name="connsiteY80" fmla="*/ 59817 h 152590"/>
              <a:gd name="connsiteX81" fmla="*/ 110181 w 1228797"/>
              <a:gd name="connsiteY81" fmla="*/ 6000 h 152590"/>
              <a:gd name="connsiteX82" fmla="*/ 115325 w 1228797"/>
              <a:gd name="connsiteY82" fmla="*/ 3333 h 152590"/>
              <a:gd name="connsiteX83" fmla="*/ 127707 w 1228797"/>
              <a:gd name="connsiteY83" fmla="*/ 3333 h 152590"/>
              <a:gd name="connsiteX84" fmla="*/ 134065 w 1228797"/>
              <a:gd name="connsiteY84" fmla="*/ 9548 h 152590"/>
              <a:gd name="connsiteX85" fmla="*/ 132851 w 1228797"/>
              <a:gd name="connsiteY85" fmla="*/ 13335 h 152590"/>
              <a:gd name="connsiteX86" fmla="*/ 81702 w 1228797"/>
              <a:gd name="connsiteY86" fmla="*/ 83724 h 152590"/>
              <a:gd name="connsiteX87" fmla="*/ 79987 w 1228797"/>
              <a:gd name="connsiteY87" fmla="*/ 89154 h 152590"/>
              <a:gd name="connsiteX88" fmla="*/ 79987 w 1228797"/>
              <a:gd name="connsiteY88" fmla="*/ 140684 h 152590"/>
              <a:gd name="connsiteX89" fmla="*/ 73701 w 1228797"/>
              <a:gd name="connsiteY89" fmla="*/ 146970 h 152590"/>
              <a:gd name="connsiteX90" fmla="*/ 60270 w 1228797"/>
              <a:gd name="connsiteY90" fmla="*/ 146970 h 152590"/>
              <a:gd name="connsiteX91" fmla="*/ 53984 w 1228797"/>
              <a:gd name="connsiteY91" fmla="*/ 140684 h 152590"/>
              <a:gd name="connsiteX92" fmla="*/ 53984 w 1228797"/>
              <a:gd name="connsiteY92" fmla="*/ 89154 h 152590"/>
              <a:gd name="connsiteX93" fmla="*/ 52269 w 1228797"/>
              <a:gd name="connsiteY93" fmla="*/ 83724 h 152590"/>
              <a:gd name="connsiteX94" fmla="*/ 1215 w 1228797"/>
              <a:gd name="connsiteY94" fmla="*/ 13335 h 152590"/>
              <a:gd name="connsiteX95" fmla="*/ 2572 w 1228797"/>
              <a:gd name="connsiteY95" fmla="*/ 4549 h 152590"/>
              <a:gd name="connsiteX96" fmla="*/ 6264 w 1228797"/>
              <a:gd name="connsiteY96" fmla="*/ 3333 h 152590"/>
              <a:gd name="connsiteX97" fmla="*/ 1154026 w 1228797"/>
              <a:gd name="connsiteY97" fmla="*/ 3238 h 152590"/>
              <a:gd name="connsiteX98" fmla="*/ 1228797 w 1228797"/>
              <a:gd name="connsiteY98" fmla="*/ 77819 h 152590"/>
              <a:gd name="connsiteX99" fmla="*/ 1228797 w 1228797"/>
              <a:gd name="connsiteY99" fmla="*/ 77914 h 152590"/>
              <a:gd name="connsiteX100" fmla="*/ 1154216 w 1228797"/>
              <a:gd name="connsiteY100" fmla="*/ 152590 h 152590"/>
              <a:gd name="connsiteX101" fmla="*/ 1079445 w 1228797"/>
              <a:gd name="connsiteY101" fmla="*/ 78009 h 152590"/>
              <a:gd name="connsiteX102" fmla="*/ 1154026 w 1228797"/>
              <a:gd name="connsiteY102" fmla="*/ 3238 h 152590"/>
              <a:gd name="connsiteX103" fmla="*/ 646058 w 1228797"/>
              <a:gd name="connsiteY103" fmla="*/ 2096 h 152590"/>
              <a:gd name="connsiteX104" fmla="*/ 659774 w 1228797"/>
              <a:gd name="connsiteY104" fmla="*/ 2096 h 152590"/>
              <a:gd name="connsiteX105" fmla="*/ 666060 w 1228797"/>
              <a:gd name="connsiteY105" fmla="*/ 8382 h 152590"/>
              <a:gd name="connsiteX106" fmla="*/ 666060 w 1228797"/>
              <a:gd name="connsiteY106" fmla="*/ 116491 h 152590"/>
              <a:gd name="connsiteX107" fmla="*/ 672346 w 1228797"/>
              <a:gd name="connsiteY107" fmla="*/ 122778 h 152590"/>
              <a:gd name="connsiteX108" fmla="*/ 750166 w 1228797"/>
              <a:gd name="connsiteY108" fmla="*/ 122778 h 152590"/>
              <a:gd name="connsiteX109" fmla="*/ 756452 w 1228797"/>
              <a:gd name="connsiteY109" fmla="*/ 129064 h 152590"/>
              <a:gd name="connsiteX110" fmla="*/ 756452 w 1228797"/>
              <a:gd name="connsiteY110" fmla="*/ 141733 h 152590"/>
              <a:gd name="connsiteX111" fmla="*/ 750356 w 1228797"/>
              <a:gd name="connsiteY111" fmla="*/ 148019 h 152590"/>
              <a:gd name="connsiteX112" fmla="*/ 750166 w 1228797"/>
              <a:gd name="connsiteY112" fmla="*/ 148019 h 152590"/>
              <a:gd name="connsiteX113" fmla="*/ 646058 w 1228797"/>
              <a:gd name="connsiteY113" fmla="*/ 148019 h 152590"/>
              <a:gd name="connsiteX114" fmla="*/ 639771 w 1228797"/>
              <a:gd name="connsiteY114" fmla="*/ 141733 h 152590"/>
              <a:gd name="connsiteX115" fmla="*/ 639771 w 1228797"/>
              <a:gd name="connsiteY115" fmla="*/ 8382 h 152590"/>
              <a:gd name="connsiteX116" fmla="*/ 646058 w 1228797"/>
              <a:gd name="connsiteY116" fmla="*/ 2096 h 152590"/>
              <a:gd name="connsiteX117" fmla="*/ 995720 w 1228797"/>
              <a:gd name="connsiteY117" fmla="*/ 191 h 152590"/>
              <a:gd name="connsiteX118" fmla="*/ 1040488 w 1228797"/>
              <a:gd name="connsiteY118" fmla="*/ 15621 h 152590"/>
              <a:gd name="connsiteX119" fmla="*/ 1051060 w 1228797"/>
              <a:gd name="connsiteY119" fmla="*/ 25146 h 152590"/>
              <a:gd name="connsiteX120" fmla="*/ 1051251 w 1228797"/>
              <a:gd name="connsiteY120" fmla="*/ 25418 h 152590"/>
              <a:gd name="connsiteX121" fmla="*/ 1049536 w 1228797"/>
              <a:gd name="connsiteY121" fmla="*/ 34004 h 152590"/>
              <a:gd name="connsiteX122" fmla="*/ 1038964 w 1228797"/>
              <a:gd name="connsiteY122" fmla="*/ 41434 h 152590"/>
              <a:gd name="connsiteX123" fmla="*/ 1030867 w 1228797"/>
              <a:gd name="connsiteY123" fmla="*/ 40767 h 152590"/>
              <a:gd name="connsiteX124" fmla="*/ 1028010 w 1228797"/>
              <a:gd name="connsiteY124" fmla="*/ 38100 h 152590"/>
              <a:gd name="connsiteX125" fmla="*/ 1027343 w 1228797"/>
              <a:gd name="connsiteY125" fmla="*/ 37624 h 152590"/>
              <a:gd name="connsiteX126" fmla="*/ 995911 w 1228797"/>
              <a:gd name="connsiteY126" fmla="*/ 26194 h 152590"/>
              <a:gd name="connsiteX127" fmla="*/ 993815 w 1228797"/>
              <a:gd name="connsiteY127" fmla="*/ 26194 h 152590"/>
              <a:gd name="connsiteX128" fmla="*/ 990386 w 1228797"/>
              <a:gd name="connsiteY128" fmla="*/ 26194 h 152590"/>
              <a:gd name="connsiteX129" fmla="*/ 981623 w 1228797"/>
              <a:gd name="connsiteY129" fmla="*/ 28004 h 152590"/>
              <a:gd name="connsiteX130" fmla="*/ 947638 w 1228797"/>
              <a:gd name="connsiteY130" fmla="*/ 64456 h 152590"/>
              <a:gd name="connsiteX131" fmla="*/ 984957 w 1228797"/>
              <a:gd name="connsiteY131" fmla="*/ 123254 h 152590"/>
              <a:gd name="connsiteX132" fmla="*/ 988957 w 1228797"/>
              <a:gd name="connsiteY132" fmla="*/ 124016 h 152590"/>
              <a:gd name="connsiteX133" fmla="*/ 992291 w 1228797"/>
              <a:gd name="connsiteY133" fmla="*/ 122968 h 152590"/>
              <a:gd name="connsiteX134" fmla="*/ 1001816 w 1228797"/>
              <a:gd name="connsiteY134" fmla="*/ 122968 h 152590"/>
              <a:gd name="connsiteX135" fmla="*/ 1009150 w 1228797"/>
              <a:gd name="connsiteY135" fmla="*/ 121920 h 152590"/>
              <a:gd name="connsiteX136" fmla="*/ 1010484 w 1228797"/>
              <a:gd name="connsiteY136" fmla="*/ 121920 h 152590"/>
              <a:gd name="connsiteX137" fmla="*/ 1011817 w 1228797"/>
              <a:gd name="connsiteY137" fmla="*/ 121920 h 152590"/>
              <a:gd name="connsiteX138" fmla="*/ 1017437 w 1228797"/>
              <a:gd name="connsiteY138" fmla="*/ 119920 h 152590"/>
              <a:gd name="connsiteX139" fmla="*/ 1018580 w 1228797"/>
              <a:gd name="connsiteY139" fmla="*/ 119444 h 152590"/>
              <a:gd name="connsiteX140" fmla="*/ 1019723 w 1228797"/>
              <a:gd name="connsiteY140" fmla="*/ 118967 h 152590"/>
              <a:gd name="connsiteX141" fmla="*/ 1020866 w 1228797"/>
              <a:gd name="connsiteY141" fmla="*/ 118396 h 152590"/>
              <a:gd name="connsiteX142" fmla="*/ 1023438 w 1228797"/>
              <a:gd name="connsiteY142" fmla="*/ 117062 h 152590"/>
              <a:gd name="connsiteX143" fmla="*/ 1024200 w 1228797"/>
              <a:gd name="connsiteY143" fmla="*/ 116491 h 152590"/>
              <a:gd name="connsiteX144" fmla="*/ 1041154 w 1228797"/>
              <a:gd name="connsiteY144" fmla="*/ 95345 h 152590"/>
              <a:gd name="connsiteX145" fmla="*/ 1040202 w 1228797"/>
              <a:gd name="connsiteY145" fmla="*/ 90297 h 152590"/>
              <a:gd name="connsiteX146" fmla="*/ 1036106 w 1228797"/>
              <a:gd name="connsiteY146" fmla="*/ 88583 h 152590"/>
              <a:gd name="connsiteX147" fmla="*/ 1008579 w 1228797"/>
              <a:gd name="connsiteY147" fmla="*/ 88583 h 152590"/>
              <a:gd name="connsiteX148" fmla="*/ 1002292 w 1228797"/>
              <a:gd name="connsiteY148" fmla="*/ 82296 h 152590"/>
              <a:gd name="connsiteX149" fmla="*/ 1002292 w 1228797"/>
              <a:gd name="connsiteY149" fmla="*/ 69437 h 152590"/>
              <a:gd name="connsiteX150" fmla="*/ 1002292 w 1228797"/>
              <a:gd name="connsiteY150" fmla="*/ 69245 h 152590"/>
              <a:gd name="connsiteX151" fmla="*/ 1008579 w 1228797"/>
              <a:gd name="connsiteY151" fmla="*/ 63151 h 152590"/>
              <a:gd name="connsiteX152" fmla="*/ 1065729 w 1228797"/>
              <a:gd name="connsiteY152" fmla="*/ 63151 h 152590"/>
              <a:gd name="connsiteX153" fmla="*/ 1066205 w 1228797"/>
              <a:gd name="connsiteY153" fmla="*/ 63151 h 152590"/>
              <a:gd name="connsiteX154" fmla="*/ 1066777 w 1228797"/>
              <a:gd name="connsiteY154" fmla="*/ 63151 h 152590"/>
              <a:gd name="connsiteX155" fmla="*/ 1068205 w 1228797"/>
              <a:gd name="connsiteY155" fmla="*/ 68771 h 152590"/>
              <a:gd name="connsiteX156" fmla="*/ 1068205 w 1228797"/>
              <a:gd name="connsiteY156" fmla="*/ 80391 h 152590"/>
              <a:gd name="connsiteX157" fmla="*/ 1043155 w 1228797"/>
              <a:gd name="connsiteY157" fmla="*/ 136112 h 152590"/>
              <a:gd name="connsiteX158" fmla="*/ 1040869 w 1228797"/>
              <a:gd name="connsiteY158" fmla="*/ 138113 h 152590"/>
              <a:gd name="connsiteX159" fmla="*/ 1039630 w 1228797"/>
              <a:gd name="connsiteY159" fmla="*/ 139065 h 152590"/>
              <a:gd name="connsiteX160" fmla="*/ 1037249 w 1228797"/>
              <a:gd name="connsiteY160" fmla="*/ 140780 h 152590"/>
              <a:gd name="connsiteX161" fmla="*/ 1036011 w 1228797"/>
              <a:gd name="connsiteY161" fmla="*/ 141637 h 152590"/>
              <a:gd name="connsiteX162" fmla="*/ 1033630 w 1228797"/>
              <a:gd name="connsiteY162" fmla="*/ 143161 h 152590"/>
              <a:gd name="connsiteX163" fmla="*/ 1032391 w 1228797"/>
              <a:gd name="connsiteY163" fmla="*/ 143923 h 152590"/>
              <a:gd name="connsiteX164" fmla="*/ 1029915 w 1228797"/>
              <a:gd name="connsiteY164" fmla="*/ 145352 h 152590"/>
              <a:gd name="connsiteX165" fmla="*/ 1029343 w 1228797"/>
              <a:gd name="connsiteY165" fmla="*/ 145352 h 152590"/>
              <a:gd name="connsiteX166" fmla="*/ 1025343 w 1228797"/>
              <a:gd name="connsiteY166" fmla="*/ 147257 h 152590"/>
              <a:gd name="connsiteX167" fmla="*/ 1024676 w 1228797"/>
              <a:gd name="connsiteY167" fmla="*/ 147257 h 152590"/>
              <a:gd name="connsiteX168" fmla="*/ 1022104 w 1228797"/>
              <a:gd name="connsiteY168" fmla="*/ 148209 h 152590"/>
              <a:gd name="connsiteX169" fmla="*/ 1020866 w 1228797"/>
              <a:gd name="connsiteY169" fmla="*/ 148209 h 152590"/>
              <a:gd name="connsiteX170" fmla="*/ 1020104 w 1228797"/>
              <a:gd name="connsiteY170" fmla="*/ 148209 h 152590"/>
              <a:gd name="connsiteX171" fmla="*/ 1018009 w 1228797"/>
              <a:gd name="connsiteY171" fmla="*/ 148971 h 152590"/>
              <a:gd name="connsiteX172" fmla="*/ 1017151 w 1228797"/>
              <a:gd name="connsiteY172" fmla="*/ 148971 h 152590"/>
              <a:gd name="connsiteX173" fmla="*/ 1015913 w 1228797"/>
              <a:gd name="connsiteY173" fmla="*/ 148971 h 152590"/>
              <a:gd name="connsiteX174" fmla="*/ 1015056 w 1228797"/>
              <a:gd name="connsiteY174" fmla="*/ 148971 h 152590"/>
              <a:gd name="connsiteX175" fmla="*/ 1013151 w 1228797"/>
              <a:gd name="connsiteY175" fmla="*/ 149447 h 152590"/>
              <a:gd name="connsiteX176" fmla="*/ 1012103 w 1228797"/>
              <a:gd name="connsiteY176" fmla="*/ 149447 h 152590"/>
              <a:gd name="connsiteX177" fmla="*/ 1010960 w 1228797"/>
              <a:gd name="connsiteY177" fmla="*/ 149447 h 152590"/>
              <a:gd name="connsiteX178" fmla="*/ 1009912 w 1228797"/>
              <a:gd name="connsiteY178" fmla="*/ 149447 h 152590"/>
              <a:gd name="connsiteX179" fmla="*/ 1008103 w 1228797"/>
              <a:gd name="connsiteY179" fmla="*/ 149447 h 152590"/>
              <a:gd name="connsiteX180" fmla="*/ 1006960 w 1228797"/>
              <a:gd name="connsiteY180" fmla="*/ 149447 h 152590"/>
              <a:gd name="connsiteX181" fmla="*/ 1005817 w 1228797"/>
              <a:gd name="connsiteY181" fmla="*/ 149447 h 152590"/>
              <a:gd name="connsiteX182" fmla="*/ 1004578 w 1228797"/>
              <a:gd name="connsiteY182" fmla="*/ 149447 h 152590"/>
              <a:gd name="connsiteX183" fmla="*/ 1002864 w 1228797"/>
              <a:gd name="connsiteY183" fmla="*/ 149447 h 152590"/>
              <a:gd name="connsiteX184" fmla="*/ 995720 w 1228797"/>
              <a:gd name="connsiteY184" fmla="*/ 149447 h 152590"/>
              <a:gd name="connsiteX185" fmla="*/ 990386 w 1228797"/>
              <a:gd name="connsiteY185" fmla="*/ 149447 h 152590"/>
              <a:gd name="connsiteX186" fmla="*/ 918425 w 1228797"/>
              <a:gd name="connsiteY186" fmla="*/ 72152 h 152590"/>
              <a:gd name="connsiteX187" fmla="*/ 995720 w 1228797"/>
              <a:gd name="connsiteY187" fmla="*/ 191 h 152590"/>
              <a:gd name="connsiteX188" fmla="*/ 836558 w 1228797"/>
              <a:gd name="connsiteY188" fmla="*/ 191 h 152590"/>
              <a:gd name="connsiteX189" fmla="*/ 911234 w 1228797"/>
              <a:gd name="connsiteY189" fmla="*/ 74867 h 152590"/>
              <a:gd name="connsiteX190" fmla="*/ 836558 w 1228797"/>
              <a:gd name="connsiteY190" fmla="*/ 149543 h 152590"/>
              <a:gd name="connsiteX191" fmla="*/ 761882 w 1228797"/>
              <a:gd name="connsiteY191" fmla="*/ 74867 h 152590"/>
              <a:gd name="connsiteX192" fmla="*/ 836558 w 1228797"/>
              <a:gd name="connsiteY192" fmla="*/ 191 h 152590"/>
              <a:gd name="connsiteX193" fmla="*/ 200954 w 1228797"/>
              <a:gd name="connsiteY193" fmla="*/ 0 h 152590"/>
              <a:gd name="connsiteX194" fmla="*/ 275821 w 1228797"/>
              <a:gd name="connsiteY194" fmla="*/ 74867 h 152590"/>
              <a:gd name="connsiteX195" fmla="*/ 200954 w 1228797"/>
              <a:gd name="connsiteY195" fmla="*/ 149733 h 152590"/>
              <a:gd name="connsiteX196" fmla="*/ 126088 w 1228797"/>
              <a:gd name="connsiteY196" fmla="*/ 74867 h 152590"/>
              <a:gd name="connsiteX197" fmla="*/ 200954 w 1228797"/>
              <a:gd name="connsiteY197" fmla="*/ 0 h 152590"/>
            </a:gdLst>
            <a:ahLst/>
            <a:cxnLst/>
            <a:rect l="l" t="t" r="r" b="b"/>
            <a:pathLst>
              <a:path w="1228797" h="152590">
                <a:moveTo>
                  <a:pt x="353068" y="146933"/>
                </a:moveTo>
                <a:lnTo>
                  <a:pt x="353259" y="146971"/>
                </a:lnTo>
                <a:lnTo>
                  <a:pt x="352878" y="146971"/>
                </a:lnTo>
                <a:close/>
                <a:moveTo>
                  <a:pt x="463654" y="28766"/>
                </a:moveTo>
                <a:cubicBezTo>
                  <a:pt x="460187" y="28766"/>
                  <a:pt x="457368" y="31580"/>
                  <a:pt x="457368" y="35052"/>
                </a:cubicBezTo>
                <a:lnTo>
                  <a:pt x="457368" y="66866"/>
                </a:lnTo>
                <a:cubicBezTo>
                  <a:pt x="457311" y="70284"/>
                  <a:pt x="460044" y="73099"/>
                  <a:pt x="463464" y="73152"/>
                </a:cubicBezTo>
                <a:cubicBezTo>
                  <a:pt x="463530" y="73153"/>
                  <a:pt x="463588" y="73153"/>
                  <a:pt x="463654" y="73152"/>
                </a:cubicBezTo>
                <a:lnTo>
                  <a:pt x="502611" y="73152"/>
                </a:lnTo>
                <a:cubicBezTo>
                  <a:pt x="514613" y="73223"/>
                  <a:pt x="524576" y="63892"/>
                  <a:pt x="525281" y="51911"/>
                </a:cubicBezTo>
                <a:cubicBezTo>
                  <a:pt x="525910" y="39775"/>
                  <a:pt x="516585" y="29427"/>
                  <a:pt x="504450" y="28795"/>
                </a:cubicBezTo>
                <a:cubicBezTo>
                  <a:pt x="504031" y="28773"/>
                  <a:pt x="503602" y="28763"/>
                  <a:pt x="503183" y="28766"/>
                </a:cubicBezTo>
                <a:close/>
                <a:moveTo>
                  <a:pt x="1154216" y="28194"/>
                </a:moveTo>
                <a:lnTo>
                  <a:pt x="1154216" y="28765"/>
                </a:lnTo>
                <a:cubicBezTo>
                  <a:pt x="1127022" y="28713"/>
                  <a:pt x="1104934" y="50717"/>
                  <a:pt x="1104877" y="77914"/>
                </a:cubicBezTo>
                <a:cubicBezTo>
                  <a:pt x="1104820" y="105111"/>
                  <a:pt x="1126832" y="127201"/>
                  <a:pt x="1154026" y="127254"/>
                </a:cubicBezTo>
                <a:cubicBezTo>
                  <a:pt x="1181220" y="127306"/>
                  <a:pt x="1203308" y="105301"/>
                  <a:pt x="1203365" y="78105"/>
                </a:cubicBezTo>
                <a:cubicBezTo>
                  <a:pt x="1203365" y="78073"/>
                  <a:pt x="1203365" y="78041"/>
                  <a:pt x="1203365" y="78009"/>
                </a:cubicBezTo>
                <a:cubicBezTo>
                  <a:pt x="1203632" y="50761"/>
                  <a:pt x="1181753" y="28458"/>
                  <a:pt x="1154502" y="28195"/>
                </a:cubicBezTo>
                <a:cubicBezTo>
                  <a:pt x="1154407" y="28195"/>
                  <a:pt x="1154312" y="28194"/>
                  <a:pt x="1154216" y="28194"/>
                </a:cubicBezTo>
                <a:close/>
                <a:moveTo>
                  <a:pt x="836558" y="25718"/>
                </a:moveTo>
                <a:cubicBezTo>
                  <a:pt x="809364" y="25718"/>
                  <a:pt x="787314" y="47766"/>
                  <a:pt x="787314" y="74962"/>
                </a:cubicBezTo>
                <a:cubicBezTo>
                  <a:pt x="787314" y="102159"/>
                  <a:pt x="809364" y="124207"/>
                  <a:pt x="836558" y="124207"/>
                </a:cubicBezTo>
                <a:cubicBezTo>
                  <a:pt x="863752" y="124207"/>
                  <a:pt x="885802" y="102159"/>
                  <a:pt x="885802" y="74962"/>
                </a:cubicBezTo>
                <a:cubicBezTo>
                  <a:pt x="885802" y="74931"/>
                  <a:pt x="885802" y="74898"/>
                  <a:pt x="885802" y="74867"/>
                </a:cubicBezTo>
                <a:cubicBezTo>
                  <a:pt x="885745" y="47707"/>
                  <a:pt x="863714" y="25718"/>
                  <a:pt x="836558" y="25718"/>
                </a:cubicBezTo>
                <a:close/>
                <a:moveTo>
                  <a:pt x="200954" y="25527"/>
                </a:moveTo>
                <a:lnTo>
                  <a:pt x="200954" y="25908"/>
                </a:lnTo>
                <a:cubicBezTo>
                  <a:pt x="173652" y="25856"/>
                  <a:pt x="151477" y="47945"/>
                  <a:pt x="151424" y="75248"/>
                </a:cubicBezTo>
                <a:cubicBezTo>
                  <a:pt x="151372" y="102550"/>
                  <a:pt x="173462" y="124725"/>
                  <a:pt x="200764" y="124778"/>
                </a:cubicBezTo>
                <a:cubicBezTo>
                  <a:pt x="228063" y="124830"/>
                  <a:pt x="250237" y="102740"/>
                  <a:pt x="250294" y="75438"/>
                </a:cubicBezTo>
                <a:cubicBezTo>
                  <a:pt x="250294" y="75374"/>
                  <a:pt x="250294" y="75311"/>
                  <a:pt x="250294" y="75248"/>
                </a:cubicBezTo>
                <a:cubicBezTo>
                  <a:pt x="250456" y="47946"/>
                  <a:pt x="228444" y="25686"/>
                  <a:pt x="201145" y="25528"/>
                </a:cubicBezTo>
                <a:cubicBezTo>
                  <a:pt x="201078" y="25527"/>
                  <a:pt x="201021" y="25527"/>
                  <a:pt x="200954" y="25527"/>
                </a:cubicBezTo>
                <a:close/>
                <a:moveTo>
                  <a:pt x="437841" y="3429"/>
                </a:moveTo>
                <a:lnTo>
                  <a:pt x="502040" y="3429"/>
                </a:lnTo>
                <a:cubicBezTo>
                  <a:pt x="514623" y="3414"/>
                  <a:pt x="526748" y="8180"/>
                  <a:pt x="535949" y="16764"/>
                </a:cubicBezTo>
                <a:cubicBezTo>
                  <a:pt x="545074" y="25190"/>
                  <a:pt x="550427" y="36928"/>
                  <a:pt x="550808" y="49340"/>
                </a:cubicBezTo>
                <a:cubicBezTo>
                  <a:pt x="551303" y="66268"/>
                  <a:pt x="542883" y="82215"/>
                  <a:pt x="528615" y="91345"/>
                </a:cubicBezTo>
                <a:cubicBezTo>
                  <a:pt x="525881" y="92959"/>
                  <a:pt x="524852" y="96397"/>
                  <a:pt x="526233" y="99251"/>
                </a:cubicBezTo>
                <a:lnTo>
                  <a:pt x="544712" y="138017"/>
                </a:lnTo>
                <a:cubicBezTo>
                  <a:pt x="546188" y="141161"/>
                  <a:pt x="544826" y="144904"/>
                  <a:pt x="541683" y="146377"/>
                </a:cubicBezTo>
                <a:cubicBezTo>
                  <a:pt x="540845" y="146772"/>
                  <a:pt x="539930" y="146974"/>
                  <a:pt x="538997" y="146971"/>
                </a:cubicBezTo>
                <a:lnTo>
                  <a:pt x="525567" y="146971"/>
                </a:lnTo>
                <a:cubicBezTo>
                  <a:pt x="523166" y="146983"/>
                  <a:pt x="520976" y="145611"/>
                  <a:pt x="519947" y="143447"/>
                </a:cubicBezTo>
                <a:lnTo>
                  <a:pt x="500230" y="102203"/>
                </a:lnTo>
                <a:cubicBezTo>
                  <a:pt x="499221" y="100023"/>
                  <a:pt x="497011" y="98643"/>
                  <a:pt x="494611" y="98679"/>
                </a:cubicBezTo>
                <a:lnTo>
                  <a:pt x="463654" y="98679"/>
                </a:lnTo>
                <a:cubicBezTo>
                  <a:pt x="460235" y="98626"/>
                  <a:pt x="457425" y="101355"/>
                  <a:pt x="457368" y="104773"/>
                </a:cubicBezTo>
                <a:cubicBezTo>
                  <a:pt x="457368" y="104838"/>
                  <a:pt x="457368" y="104902"/>
                  <a:pt x="457368" y="104966"/>
                </a:cubicBezTo>
                <a:lnTo>
                  <a:pt x="457368" y="140684"/>
                </a:lnTo>
                <a:cubicBezTo>
                  <a:pt x="457368" y="144156"/>
                  <a:pt x="454558" y="146971"/>
                  <a:pt x="451081" y="146971"/>
                </a:cubicBezTo>
                <a:lnTo>
                  <a:pt x="437841" y="146971"/>
                </a:lnTo>
                <a:cubicBezTo>
                  <a:pt x="434365" y="146971"/>
                  <a:pt x="431555" y="144156"/>
                  <a:pt x="431555" y="140684"/>
                </a:cubicBezTo>
                <a:lnTo>
                  <a:pt x="431555" y="9716"/>
                </a:lnTo>
                <a:cubicBezTo>
                  <a:pt x="431603" y="6265"/>
                  <a:pt x="434393" y="3480"/>
                  <a:pt x="437841" y="3429"/>
                </a:cubicBezTo>
                <a:close/>
                <a:moveTo>
                  <a:pt x="293633" y="3429"/>
                </a:moveTo>
                <a:lnTo>
                  <a:pt x="306777" y="3429"/>
                </a:lnTo>
                <a:cubicBezTo>
                  <a:pt x="310101" y="3631"/>
                  <a:pt x="312692" y="6387"/>
                  <a:pt x="312683" y="9715"/>
                </a:cubicBezTo>
                <a:lnTo>
                  <a:pt x="312683" y="80677"/>
                </a:lnTo>
                <a:cubicBezTo>
                  <a:pt x="311454" y="102842"/>
                  <a:pt x="328427" y="121805"/>
                  <a:pt x="350592" y="123032"/>
                </a:cubicBezTo>
                <a:cubicBezTo>
                  <a:pt x="372757" y="124258"/>
                  <a:pt x="391721" y="107284"/>
                  <a:pt x="392950" y="85118"/>
                </a:cubicBezTo>
                <a:cubicBezTo>
                  <a:pt x="393026" y="83830"/>
                  <a:pt x="393035" y="82538"/>
                  <a:pt x="392978" y="81248"/>
                </a:cubicBezTo>
                <a:lnTo>
                  <a:pt x="392978" y="9715"/>
                </a:lnTo>
                <a:cubicBezTo>
                  <a:pt x="393026" y="6265"/>
                  <a:pt x="395817" y="3480"/>
                  <a:pt x="399265" y="3429"/>
                </a:cubicBezTo>
                <a:lnTo>
                  <a:pt x="412505" y="3429"/>
                </a:lnTo>
                <a:cubicBezTo>
                  <a:pt x="415943" y="3481"/>
                  <a:pt x="418696" y="6281"/>
                  <a:pt x="418696" y="9715"/>
                </a:cubicBezTo>
                <a:lnTo>
                  <a:pt x="418696" y="81153"/>
                </a:lnTo>
                <a:cubicBezTo>
                  <a:pt x="418696" y="108416"/>
                  <a:pt x="402119" y="131807"/>
                  <a:pt x="378496" y="141799"/>
                </a:cubicBezTo>
                <a:lnTo>
                  <a:pt x="353068" y="146933"/>
                </a:lnTo>
                <a:lnTo>
                  <a:pt x="327634" y="141836"/>
                </a:lnTo>
                <a:cubicBezTo>
                  <a:pt x="303998" y="131878"/>
                  <a:pt x="287389" y="108511"/>
                  <a:pt x="287346" y="81248"/>
                </a:cubicBezTo>
                <a:cubicBezTo>
                  <a:pt x="287346" y="81217"/>
                  <a:pt x="287346" y="81184"/>
                  <a:pt x="287346" y="81153"/>
                </a:cubicBezTo>
                <a:lnTo>
                  <a:pt x="287346" y="9715"/>
                </a:lnTo>
                <a:cubicBezTo>
                  <a:pt x="287394" y="6265"/>
                  <a:pt x="290184" y="3480"/>
                  <a:pt x="293633" y="3429"/>
                </a:cubicBezTo>
                <a:close/>
                <a:moveTo>
                  <a:pt x="6264" y="3333"/>
                </a:moveTo>
                <a:lnTo>
                  <a:pt x="18646" y="3333"/>
                </a:lnTo>
                <a:cubicBezTo>
                  <a:pt x="20692" y="3332"/>
                  <a:pt x="22611" y="4327"/>
                  <a:pt x="23790" y="6000"/>
                </a:cubicBezTo>
                <a:lnTo>
                  <a:pt x="61890" y="59817"/>
                </a:lnTo>
                <a:cubicBezTo>
                  <a:pt x="63109" y="61430"/>
                  <a:pt x="65011" y="62381"/>
                  <a:pt x="67033" y="62388"/>
                </a:cubicBezTo>
                <a:cubicBezTo>
                  <a:pt x="69032" y="62397"/>
                  <a:pt x="70913" y="61439"/>
                  <a:pt x="72081" y="59817"/>
                </a:cubicBezTo>
                <a:lnTo>
                  <a:pt x="110181" y="6000"/>
                </a:lnTo>
                <a:cubicBezTo>
                  <a:pt x="111360" y="4327"/>
                  <a:pt x="113279" y="3332"/>
                  <a:pt x="115325" y="3333"/>
                </a:cubicBezTo>
                <a:lnTo>
                  <a:pt x="127707" y="3333"/>
                </a:lnTo>
                <a:cubicBezTo>
                  <a:pt x="131179" y="3293"/>
                  <a:pt x="134026" y="6076"/>
                  <a:pt x="134065" y="9548"/>
                </a:cubicBezTo>
                <a:cubicBezTo>
                  <a:pt x="134082" y="10908"/>
                  <a:pt x="133655" y="12237"/>
                  <a:pt x="132851" y="13335"/>
                </a:cubicBezTo>
                <a:lnTo>
                  <a:pt x="81702" y="83724"/>
                </a:lnTo>
                <a:cubicBezTo>
                  <a:pt x="80555" y="85300"/>
                  <a:pt x="79953" y="87206"/>
                  <a:pt x="79987" y="89154"/>
                </a:cubicBezTo>
                <a:lnTo>
                  <a:pt x="79987" y="140684"/>
                </a:lnTo>
                <a:cubicBezTo>
                  <a:pt x="79987" y="144156"/>
                  <a:pt x="77172" y="146970"/>
                  <a:pt x="73701" y="146970"/>
                </a:cubicBezTo>
                <a:lnTo>
                  <a:pt x="60270" y="146970"/>
                </a:lnTo>
                <a:cubicBezTo>
                  <a:pt x="56798" y="146970"/>
                  <a:pt x="53984" y="144156"/>
                  <a:pt x="53984" y="140684"/>
                </a:cubicBezTo>
                <a:lnTo>
                  <a:pt x="53984" y="89154"/>
                </a:lnTo>
                <a:cubicBezTo>
                  <a:pt x="54018" y="87206"/>
                  <a:pt x="53416" y="85300"/>
                  <a:pt x="52269" y="83724"/>
                </a:cubicBezTo>
                <a:lnTo>
                  <a:pt x="1215" y="13335"/>
                </a:lnTo>
                <a:cubicBezTo>
                  <a:pt x="-836" y="10533"/>
                  <a:pt x="-229" y="6600"/>
                  <a:pt x="2572" y="4549"/>
                </a:cubicBezTo>
                <a:cubicBezTo>
                  <a:pt x="3643" y="3764"/>
                  <a:pt x="4936" y="3338"/>
                  <a:pt x="6264" y="3333"/>
                </a:cubicBezTo>
                <a:close/>
                <a:moveTo>
                  <a:pt x="1154026" y="3238"/>
                </a:moveTo>
                <a:cubicBezTo>
                  <a:pt x="1195269" y="3186"/>
                  <a:pt x="1228740" y="36577"/>
                  <a:pt x="1228797" y="77819"/>
                </a:cubicBezTo>
                <a:cubicBezTo>
                  <a:pt x="1228797" y="77850"/>
                  <a:pt x="1228797" y="77883"/>
                  <a:pt x="1228797" y="77914"/>
                </a:cubicBezTo>
                <a:cubicBezTo>
                  <a:pt x="1228740" y="119097"/>
                  <a:pt x="1195402" y="152485"/>
                  <a:pt x="1154216" y="152590"/>
                </a:cubicBezTo>
                <a:cubicBezTo>
                  <a:pt x="1112973" y="152642"/>
                  <a:pt x="1079502" y="119252"/>
                  <a:pt x="1079445" y="78009"/>
                </a:cubicBezTo>
                <a:cubicBezTo>
                  <a:pt x="1079388" y="36767"/>
                  <a:pt x="1112783" y="3290"/>
                  <a:pt x="1154026" y="3238"/>
                </a:cubicBezTo>
                <a:close/>
                <a:moveTo>
                  <a:pt x="646058" y="2096"/>
                </a:moveTo>
                <a:lnTo>
                  <a:pt x="659774" y="2096"/>
                </a:lnTo>
                <a:cubicBezTo>
                  <a:pt x="663250" y="2096"/>
                  <a:pt x="666060" y="4911"/>
                  <a:pt x="666060" y="8382"/>
                </a:cubicBezTo>
                <a:lnTo>
                  <a:pt x="666060" y="116491"/>
                </a:lnTo>
                <a:cubicBezTo>
                  <a:pt x="666060" y="119963"/>
                  <a:pt x="668870" y="122778"/>
                  <a:pt x="672346" y="122778"/>
                </a:cubicBezTo>
                <a:lnTo>
                  <a:pt x="750166" y="122778"/>
                </a:lnTo>
                <a:cubicBezTo>
                  <a:pt x="753633" y="122778"/>
                  <a:pt x="756452" y="125592"/>
                  <a:pt x="756452" y="129064"/>
                </a:cubicBezTo>
                <a:lnTo>
                  <a:pt x="756452" y="141733"/>
                </a:lnTo>
                <a:cubicBezTo>
                  <a:pt x="756509" y="145151"/>
                  <a:pt x="753776" y="147966"/>
                  <a:pt x="750356" y="148019"/>
                </a:cubicBezTo>
                <a:cubicBezTo>
                  <a:pt x="750290" y="148020"/>
                  <a:pt x="750232" y="148020"/>
                  <a:pt x="750166" y="148019"/>
                </a:cubicBezTo>
                <a:lnTo>
                  <a:pt x="646058" y="148019"/>
                </a:lnTo>
                <a:cubicBezTo>
                  <a:pt x="642581" y="148019"/>
                  <a:pt x="639771" y="145204"/>
                  <a:pt x="639771" y="141733"/>
                </a:cubicBezTo>
                <a:lnTo>
                  <a:pt x="639771" y="8382"/>
                </a:lnTo>
                <a:cubicBezTo>
                  <a:pt x="639819" y="4932"/>
                  <a:pt x="642609" y="2147"/>
                  <a:pt x="646058" y="2096"/>
                </a:cubicBezTo>
                <a:close/>
                <a:moveTo>
                  <a:pt x="995720" y="191"/>
                </a:moveTo>
                <a:cubicBezTo>
                  <a:pt x="1011922" y="355"/>
                  <a:pt x="1027629" y="5769"/>
                  <a:pt x="1040488" y="15621"/>
                </a:cubicBezTo>
                <a:cubicBezTo>
                  <a:pt x="1044298" y="18466"/>
                  <a:pt x="1047831" y="21654"/>
                  <a:pt x="1051060" y="25146"/>
                </a:cubicBezTo>
                <a:cubicBezTo>
                  <a:pt x="1051127" y="25235"/>
                  <a:pt x="1051194" y="25326"/>
                  <a:pt x="1051251" y="25418"/>
                </a:cubicBezTo>
                <a:cubicBezTo>
                  <a:pt x="1053146" y="28264"/>
                  <a:pt x="1052384" y="32107"/>
                  <a:pt x="1049536" y="34004"/>
                </a:cubicBezTo>
                <a:lnTo>
                  <a:pt x="1038964" y="41434"/>
                </a:lnTo>
                <a:cubicBezTo>
                  <a:pt x="1036478" y="43261"/>
                  <a:pt x="1033020" y="42976"/>
                  <a:pt x="1030867" y="40767"/>
                </a:cubicBezTo>
                <a:cubicBezTo>
                  <a:pt x="1029962" y="39830"/>
                  <a:pt x="1029010" y="38939"/>
                  <a:pt x="1028010" y="38100"/>
                </a:cubicBezTo>
                <a:cubicBezTo>
                  <a:pt x="1027753" y="37997"/>
                  <a:pt x="1027524" y="37834"/>
                  <a:pt x="1027343" y="37624"/>
                </a:cubicBezTo>
                <a:cubicBezTo>
                  <a:pt x="1018532" y="30242"/>
                  <a:pt x="1007407" y="26196"/>
                  <a:pt x="995911" y="26194"/>
                </a:cubicBezTo>
                <a:lnTo>
                  <a:pt x="993815" y="26194"/>
                </a:lnTo>
                <a:cubicBezTo>
                  <a:pt x="992672" y="26099"/>
                  <a:pt x="991529" y="26099"/>
                  <a:pt x="990386" y="26194"/>
                </a:cubicBezTo>
                <a:cubicBezTo>
                  <a:pt x="987414" y="26512"/>
                  <a:pt x="984481" y="27118"/>
                  <a:pt x="981623" y="28004"/>
                </a:cubicBezTo>
                <a:cubicBezTo>
                  <a:pt x="964526" y="33101"/>
                  <a:pt x="951524" y="47046"/>
                  <a:pt x="947638" y="64456"/>
                </a:cubicBezTo>
                <a:cubicBezTo>
                  <a:pt x="941704" y="90998"/>
                  <a:pt x="958411" y="117323"/>
                  <a:pt x="984957" y="123254"/>
                </a:cubicBezTo>
                <a:lnTo>
                  <a:pt x="988957" y="124016"/>
                </a:lnTo>
                <a:lnTo>
                  <a:pt x="992291" y="122968"/>
                </a:lnTo>
                <a:lnTo>
                  <a:pt x="1001816" y="122968"/>
                </a:lnTo>
                <a:cubicBezTo>
                  <a:pt x="1004274" y="122753"/>
                  <a:pt x="1006731" y="122403"/>
                  <a:pt x="1009150" y="121920"/>
                </a:cubicBezTo>
                <a:lnTo>
                  <a:pt x="1010484" y="121920"/>
                </a:lnTo>
                <a:lnTo>
                  <a:pt x="1011817" y="121920"/>
                </a:lnTo>
                <a:lnTo>
                  <a:pt x="1017437" y="119920"/>
                </a:lnTo>
                <a:lnTo>
                  <a:pt x="1018580" y="119444"/>
                </a:lnTo>
                <a:lnTo>
                  <a:pt x="1019723" y="118967"/>
                </a:lnTo>
                <a:lnTo>
                  <a:pt x="1020866" y="118396"/>
                </a:lnTo>
                <a:lnTo>
                  <a:pt x="1023438" y="117062"/>
                </a:lnTo>
                <a:lnTo>
                  <a:pt x="1024200" y="116491"/>
                </a:lnTo>
                <a:cubicBezTo>
                  <a:pt x="1031496" y="110931"/>
                  <a:pt x="1037316" y="103671"/>
                  <a:pt x="1041154" y="95345"/>
                </a:cubicBezTo>
                <a:cubicBezTo>
                  <a:pt x="1041764" y="93613"/>
                  <a:pt x="1041393" y="91690"/>
                  <a:pt x="1040202" y="90297"/>
                </a:cubicBezTo>
                <a:cubicBezTo>
                  <a:pt x="1039135" y="89178"/>
                  <a:pt x="1037649" y="88556"/>
                  <a:pt x="1036106" y="88583"/>
                </a:cubicBezTo>
                <a:lnTo>
                  <a:pt x="1008579" y="88583"/>
                </a:lnTo>
                <a:cubicBezTo>
                  <a:pt x="1005102" y="88583"/>
                  <a:pt x="1002292" y="85768"/>
                  <a:pt x="1002292" y="82296"/>
                </a:cubicBezTo>
                <a:lnTo>
                  <a:pt x="1002292" y="69437"/>
                </a:lnTo>
                <a:cubicBezTo>
                  <a:pt x="1002292" y="69373"/>
                  <a:pt x="1002292" y="69310"/>
                  <a:pt x="1002292" y="69245"/>
                </a:cubicBezTo>
                <a:cubicBezTo>
                  <a:pt x="1002350" y="65826"/>
                  <a:pt x="1005159" y="63097"/>
                  <a:pt x="1008579" y="63151"/>
                </a:cubicBezTo>
                <a:lnTo>
                  <a:pt x="1065729" y="63151"/>
                </a:lnTo>
                <a:lnTo>
                  <a:pt x="1066205" y="63151"/>
                </a:lnTo>
                <a:lnTo>
                  <a:pt x="1066777" y="63151"/>
                </a:lnTo>
                <a:cubicBezTo>
                  <a:pt x="1068139" y="64680"/>
                  <a:pt x="1068672" y="66776"/>
                  <a:pt x="1068205" y="68771"/>
                </a:cubicBezTo>
                <a:lnTo>
                  <a:pt x="1068205" y="80391"/>
                </a:lnTo>
                <a:cubicBezTo>
                  <a:pt x="1068244" y="101700"/>
                  <a:pt x="1059119" y="121997"/>
                  <a:pt x="1043155" y="136112"/>
                </a:cubicBezTo>
                <a:lnTo>
                  <a:pt x="1040869" y="138113"/>
                </a:lnTo>
                <a:lnTo>
                  <a:pt x="1039630" y="139065"/>
                </a:lnTo>
                <a:cubicBezTo>
                  <a:pt x="1038878" y="139697"/>
                  <a:pt x="1038087" y="140270"/>
                  <a:pt x="1037249" y="140780"/>
                </a:cubicBezTo>
                <a:lnTo>
                  <a:pt x="1036011" y="141637"/>
                </a:lnTo>
                <a:lnTo>
                  <a:pt x="1033630" y="143161"/>
                </a:lnTo>
                <a:lnTo>
                  <a:pt x="1032391" y="143923"/>
                </a:lnTo>
                <a:lnTo>
                  <a:pt x="1029915" y="145352"/>
                </a:lnTo>
                <a:lnTo>
                  <a:pt x="1029343" y="145352"/>
                </a:lnTo>
                <a:lnTo>
                  <a:pt x="1025343" y="147257"/>
                </a:lnTo>
                <a:lnTo>
                  <a:pt x="1024676" y="147257"/>
                </a:lnTo>
                <a:lnTo>
                  <a:pt x="1022104" y="148209"/>
                </a:lnTo>
                <a:lnTo>
                  <a:pt x="1020866" y="148209"/>
                </a:lnTo>
                <a:lnTo>
                  <a:pt x="1020104" y="148209"/>
                </a:lnTo>
                <a:lnTo>
                  <a:pt x="1018009" y="148971"/>
                </a:lnTo>
                <a:lnTo>
                  <a:pt x="1017151" y="148971"/>
                </a:lnTo>
                <a:lnTo>
                  <a:pt x="1015913" y="148971"/>
                </a:lnTo>
                <a:lnTo>
                  <a:pt x="1015056" y="148971"/>
                </a:lnTo>
                <a:lnTo>
                  <a:pt x="1013151" y="149447"/>
                </a:lnTo>
                <a:lnTo>
                  <a:pt x="1012103" y="149447"/>
                </a:lnTo>
                <a:lnTo>
                  <a:pt x="1010960" y="149447"/>
                </a:lnTo>
                <a:lnTo>
                  <a:pt x="1009912" y="149447"/>
                </a:lnTo>
                <a:lnTo>
                  <a:pt x="1008103" y="149447"/>
                </a:lnTo>
                <a:lnTo>
                  <a:pt x="1006960" y="149447"/>
                </a:lnTo>
                <a:lnTo>
                  <a:pt x="1005817" y="149447"/>
                </a:lnTo>
                <a:lnTo>
                  <a:pt x="1004578" y="149447"/>
                </a:lnTo>
                <a:lnTo>
                  <a:pt x="1002864" y="149447"/>
                </a:lnTo>
                <a:lnTo>
                  <a:pt x="995720" y="149447"/>
                </a:lnTo>
                <a:cubicBezTo>
                  <a:pt x="993939" y="149511"/>
                  <a:pt x="992167" y="149511"/>
                  <a:pt x="990386" y="149447"/>
                </a:cubicBezTo>
                <a:cubicBezTo>
                  <a:pt x="949171" y="147975"/>
                  <a:pt x="916948" y="113368"/>
                  <a:pt x="918425" y="72152"/>
                </a:cubicBezTo>
                <a:cubicBezTo>
                  <a:pt x="919901" y="30936"/>
                  <a:pt x="954505" y="-1282"/>
                  <a:pt x="995720" y="191"/>
                </a:cubicBezTo>
                <a:close/>
                <a:moveTo>
                  <a:pt x="836558" y="191"/>
                </a:moveTo>
                <a:cubicBezTo>
                  <a:pt x="877801" y="191"/>
                  <a:pt x="911234" y="33625"/>
                  <a:pt x="911234" y="74867"/>
                </a:cubicBezTo>
                <a:cubicBezTo>
                  <a:pt x="911234" y="116109"/>
                  <a:pt x="877801" y="149543"/>
                  <a:pt x="836558" y="149543"/>
                </a:cubicBezTo>
                <a:cubicBezTo>
                  <a:pt x="795315" y="149543"/>
                  <a:pt x="761882" y="116109"/>
                  <a:pt x="761882" y="74867"/>
                </a:cubicBezTo>
                <a:cubicBezTo>
                  <a:pt x="761882" y="33625"/>
                  <a:pt x="795315" y="191"/>
                  <a:pt x="836558" y="191"/>
                </a:cubicBezTo>
                <a:close/>
                <a:moveTo>
                  <a:pt x="200954" y="0"/>
                </a:moveTo>
                <a:cubicBezTo>
                  <a:pt x="242302" y="0"/>
                  <a:pt x="275821" y="33518"/>
                  <a:pt x="275821" y="74867"/>
                </a:cubicBezTo>
                <a:cubicBezTo>
                  <a:pt x="275821" y="116215"/>
                  <a:pt x="242302" y="149733"/>
                  <a:pt x="200954" y="149733"/>
                </a:cubicBezTo>
                <a:cubicBezTo>
                  <a:pt x="159606" y="149733"/>
                  <a:pt x="126088" y="116215"/>
                  <a:pt x="126088" y="74867"/>
                </a:cubicBezTo>
                <a:cubicBezTo>
                  <a:pt x="126088" y="33518"/>
                  <a:pt x="159606" y="0"/>
                  <a:pt x="200954" y="0"/>
                </a:cubicBezTo>
                <a:close/>
              </a:path>
            </a:pathLst>
          </a:custGeom>
          <a:solidFill>
            <a:schemeClr val="bg1"/>
          </a:solidFill>
          <a:ln w="9525" cap="flat">
            <a:noFill/>
            <a:miter/>
          </a:ln>
        </p:spPr>
        <p:txBody>
          <a:bodyPr vert="horz" wrap="square" lIns="91440" tIns="45720" rIns="91440" bIns="45720" rtlCol="0" anchor="ctr"/>
          <a:lstStyle/>
          <a:p>
            <a:pPr algn="l"/>
            <a:endParaRPr kumimoji="1" lang="zh-CN" altLang="en-US"/>
          </a:p>
        </p:txBody>
      </p:sp>
      <p:pic>
        <p:nvPicPr>
          <p:cNvPr id="17" name="图片 16">
            <a:extLst>
              <a:ext uri="{FF2B5EF4-FFF2-40B4-BE49-F238E27FC236}">
                <a16:creationId xmlns:a16="http://schemas.microsoft.com/office/drawing/2014/main" id="{375F5090-A88E-3724-EFFC-6C90B4A6C03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84149" y="850450"/>
            <a:ext cx="3611002" cy="811461"/>
          </a:xfrm>
          <a:prstGeom prst="rect">
            <a:avLst/>
          </a:prstGeom>
          <a:solidFill>
            <a:schemeClr val="bg1"/>
          </a:solidFill>
          <a:effectLst>
            <a:softEdge rad="38100"/>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具体更新数据示例如下：</a:t>
            </a:r>
            <a:endParaRPr kumimoji="1" lang="zh-CN" altLang="en-US"/>
          </a:p>
        </p:txBody>
      </p:sp>
      <p:cxnSp>
        <p:nvCxnSpPr>
          <p:cNvPr id="9"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0" name="组合 9"/>
          <p:cNvGrpSpPr/>
          <p:nvPr/>
        </p:nvGrpSpPr>
        <p:grpSpPr>
          <a:xfrm>
            <a:off x="203200" y="561165"/>
            <a:ext cx="381000" cy="158750"/>
            <a:chOff x="203200" y="561165"/>
            <a:chExt cx="381000" cy="158750"/>
          </a:xfrm>
        </p:grpSpPr>
        <p:sp>
          <p:nvSpPr>
            <p:cNvPr id="11"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14" name="文本框 13">
            <a:extLst>
              <a:ext uri="{FF2B5EF4-FFF2-40B4-BE49-F238E27FC236}">
                <a16:creationId xmlns:a16="http://schemas.microsoft.com/office/drawing/2014/main" id="{03426ABC-2E52-9424-CB05-9768D71F29DF}"/>
              </a:ext>
            </a:extLst>
          </p:cNvPr>
          <p:cNvSpPr txBox="1"/>
          <p:nvPr/>
        </p:nvSpPr>
        <p:spPr>
          <a:xfrm>
            <a:off x="361950" y="2405685"/>
            <a:ext cx="6103854" cy="3108543"/>
          </a:xfrm>
          <a:prstGeom prst="rect">
            <a:avLst/>
          </a:prstGeom>
          <a:solidFill>
            <a:schemeClr val="bg1">
              <a:lumMod val="85000"/>
            </a:schemeClr>
          </a:solidFill>
        </p:spPr>
        <p:txBody>
          <a:bodyPr wrap="square">
            <a:spAutoFit/>
          </a:bodyPr>
          <a:lstStyle/>
          <a:p>
            <a:r>
              <a:rPr lang="zh-CN" altLang="en-US" sz="1400" dirty="0"/>
              <a:t>&lt;template&gt;</a:t>
            </a:r>
          </a:p>
          <a:p>
            <a:r>
              <a:rPr lang="zh-CN" altLang="en-US" sz="1400" dirty="0"/>
              <a:t>  &lt;div class="update-demo"&gt;</a:t>
            </a:r>
          </a:p>
          <a:p>
            <a:r>
              <a:rPr lang="zh-CN" altLang="en-US" sz="1400" dirty="0"/>
              <a:t>    &lt;dv-percent-pond :config="config" style="width:200px;height:100px;" /&gt;</a:t>
            </a:r>
          </a:p>
          <a:p>
            <a:r>
              <a:rPr lang="zh-CN" altLang="en-US" sz="1400" dirty="0"/>
              <a:t>  &lt;/div&gt;&lt;/template&gt;</a:t>
            </a:r>
          </a:p>
          <a:p>
            <a:r>
              <a:rPr lang="zh-CN" altLang="en-US" sz="1400" dirty="0"/>
              <a:t>&lt;script&gt;export default {</a:t>
            </a:r>
          </a:p>
          <a:p>
            <a:r>
              <a:rPr lang="zh-CN" altLang="en-US" sz="1400" dirty="0"/>
              <a:t>  name: 'UpdateDemo',</a:t>
            </a:r>
          </a:p>
          <a:p>
            <a:r>
              <a:rPr lang="zh-CN" altLang="en-US" sz="1400" dirty="0"/>
              <a:t>  data () {</a:t>
            </a:r>
          </a:p>
          <a:p>
            <a:r>
              <a:rPr lang="zh-CN" altLang="en-US" sz="1400" dirty="0"/>
              <a:t>    return {</a:t>
            </a:r>
          </a:p>
          <a:p>
            <a:r>
              <a:rPr lang="zh-CN" altLang="en-US" sz="1400" dirty="0"/>
              <a:t>      config: {</a:t>
            </a:r>
          </a:p>
          <a:p>
            <a:r>
              <a:rPr lang="zh-CN" altLang="en-US" sz="1400" dirty="0"/>
              <a:t>        value: 66,</a:t>
            </a:r>
          </a:p>
          <a:p>
            <a:r>
              <a:rPr lang="zh-CN" altLang="en-US" sz="1400" dirty="0"/>
              <a:t>        lineDash: [10, 2]</a:t>
            </a:r>
          </a:p>
          <a:p>
            <a:r>
              <a:rPr lang="zh-CN" altLang="en-US" sz="1400" dirty="0"/>
              <a:t>      }</a:t>
            </a:r>
          </a:p>
          <a:p>
            <a:r>
              <a:rPr lang="zh-CN" altLang="en-US" sz="1400" dirty="0"/>
              <a:t>    }</a:t>
            </a:r>
          </a:p>
          <a:p>
            <a:r>
              <a:rPr lang="zh-CN" altLang="en-US" sz="1400" dirty="0"/>
              <a:t>  },</a:t>
            </a:r>
          </a:p>
        </p:txBody>
      </p:sp>
      <p:sp>
        <p:nvSpPr>
          <p:cNvPr id="16" name="文本框 15">
            <a:extLst>
              <a:ext uri="{FF2B5EF4-FFF2-40B4-BE49-F238E27FC236}">
                <a16:creationId xmlns:a16="http://schemas.microsoft.com/office/drawing/2014/main" id="{BB9AF893-EAFB-4743-5D32-BEC4634859B2}"/>
              </a:ext>
            </a:extLst>
          </p:cNvPr>
          <p:cNvSpPr txBox="1"/>
          <p:nvPr/>
        </p:nvSpPr>
        <p:spPr>
          <a:xfrm>
            <a:off x="7289117" y="1949625"/>
            <a:ext cx="4042458" cy="3970318"/>
          </a:xfrm>
          <a:prstGeom prst="rect">
            <a:avLst/>
          </a:prstGeom>
          <a:solidFill>
            <a:schemeClr val="bg1">
              <a:lumMod val="85000"/>
            </a:schemeClr>
          </a:solidFill>
        </p:spPr>
        <p:txBody>
          <a:bodyPr wrap="square">
            <a:spAutoFit/>
          </a:bodyPr>
          <a:lstStyle/>
          <a:p>
            <a:r>
              <a:rPr lang="zh-CN" altLang="en-US" sz="1400" dirty="0"/>
              <a:t> methods: {</a:t>
            </a:r>
          </a:p>
          <a:p>
            <a:r>
              <a:rPr lang="zh-CN" altLang="en-US" sz="1400" dirty="0"/>
              <a:t>    // 更新数据的示例方法</a:t>
            </a:r>
          </a:p>
          <a:p>
            <a:r>
              <a:rPr lang="zh-CN" altLang="en-US" sz="1400" dirty="0"/>
              <a:t>    updateHandler () {</a:t>
            </a:r>
          </a:p>
          <a:p>
            <a:r>
              <a:rPr lang="zh-CN" altLang="en-US" sz="1400" dirty="0"/>
              <a:t>      const { config } = this</a:t>
            </a:r>
          </a:p>
          <a:p>
            <a:r>
              <a:rPr lang="zh-CN" altLang="en-US" sz="1400" dirty="0"/>
              <a:t>      /**</a:t>
            </a:r>
          </a:p>
          <a:p>
            <a:r>
              <a:rPr lang="zh-CN" altLang="en-US" sz="1400" dirty="0"/>
              <a:t>       * 只是这样做是无效</a:t>
            </a:r>
          </a:p>
          <a:p>
            <a:r>
              <a:rPr lang="zh-CN" altLang="en-US" sz="1400" dirty="0"/>
              <a:t>       * config指向的内存地址没有发生变化</a:t>
            </a:r>
          </a:p>
          <a:p>
            <a:r>
              <a:rPr lang="zh-CN" altLang="en-US" sz="1400" dirty="0"/>
              <a:t>       * 组件无法侦知数据变化</a:t>
            </a:r>
          </a:p>
          <a:p>
            <a:r>
              <a:rPr lang="zh-CN" altLang="en-US" sz="1400" dirty="0"/>
              <a:t>       */</a:t>
            </a:r>
          </a:p>
          <a:p>
            <a:r>
              <a:rPr lang="zh-CN" altLang="en-US" sz="1400" dirty="0"/>
              <a:t>      this.config.value = 90</a:t>
            </a:r>
          </a:p>
          <a:p>
            <a:r>
              <a:rPr lang="zh-CN" altLang="en-US" sz="1400" dirty="0"/>
              <a:t>      this.config.lineDash = [10, 4]</a:t>
            </a:r>
          </a:p>
          <a:p>
            <a:r>
              <a:rPr lang="zh-CN" altLang="en-US" sz="1400" dirty="0"/>
              <a:t>      /**</a:t>
            </a:r>
          </a:p>
          <a:p>
            <a:r>
              <a:rPr lang="zh-CN" altLang="en-US" sz="1400" dirty="0"/>
              <a:t>       * 使用ES6拓展运算符生成新的props对象</a:t>
            </a:r>
          </a:p>
          <a:p>
            <a:r>
              <a:rPr lang="zh-CN" altLang="en-US" sz="1400" dirty="0"/>
              <a:t>       * 组件侦知数据变化 自动刷新状态</a:t>
            </a:r>
          </a:p>
          <a:p>
            <a:r>
              <a:rPr lang="zh-CN" altLang="en-US" sz="1400" dirty="0"/>
              <a:t>       */</a:t>
            </a:r>
          </a:p>
          <a:p>
            <a:r>
              <a:rPr lang="zh-CN" altLang="en-US" sz="1400" dirty="0"/>
              <a:t>      this.config = { ...this.config }</a:t>
            </a:r>
          </a:p>
          <a:p>
            <a:r>
              <a:rPr lang="zh-CN" altLang="en-US" sz="1400" dirty="0"/>
              <a:t>    }</a:t>
            </a:r>
          </a:p>
          <a:p>
            <a:r>
              <a:rPr lang="zh-CN" altLang="en-US" sz="1400" dirty="0"/>
              <a:t>  }}&lt;/script&gt;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1161236" y="2249905"/>
            <a:ext cx="2358189" cy="2358189"/>
          </a:xfrm>
          <a:prstGeom prst="ellipse">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pic>
        <p:nvPicPr>
          <p:cNvPr id="5" name="图片 4"/>
          <p:cNvPicPr>
            <a:picLocks noChangeAspect="1"/>
          </p:cNvPicPr>
          <p:nvPr/>
        </p:nvPicPr>
        <p:blipFill>
          <a:blip r:embed="rId3">
            <a:alphaModFix/>
          </a:blip>
          <a:srcRect/>
          <a:stretch>
            <a:fillRect/>
          </a:stretch>
        </p:blipFill>
        <p:spPr>
          <a:xfrm>
            <a:off x="1345720" y="2306053"/>
            <a:ext cx="2245896" cy="2245894"/>
          </a:xfrm>
          <a:prstGeom prst="rect">
            <a:avLst/>
          </a:prstGeom>
        </p:spPr>
      </p:pic>
      <p:sp>
        <p:nvSpPr>
          <p:cNvPr id="6" name="标题 1"/>
          <p:cNvSpPr txBox="1"/>
          <p:nvPr/>
        </p:nvSpPr>
        <p:spPr>
          <a:xfrm>
            <a:off x="2813573" y="2687053"/>
            <a:ext cx="1483896" cy="1483894"/>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3014718" y="2987841"/>
            <a:ext cx="1081605" cy="742177"/>
          </a:xfrm>
          <a:prstGeom prst="rect">
            <a:avLst/>
          </a:prstGeom>
          <a:noFill/>
          <a:ln cap="sq">
            <a:noFill/>
          </a:ln>
        </p:spPr>
        <p:txBody>
          <a:bodyPr vert="horz" wrap="square" lIns="0" tIns="0" rIns="0" bIns="0" rtlCol="0" anchor="ctr"/>
          <a:lstStyle/>
          <a:p>
            <a:pPr algn="ctr"/>
            <a:r>
              <a:rPr kumimoji="1" lang="en-US" altLang="zh-CN" sz="4000">
                <a:ln w="12700">
                  <a:noFill/>
                </a:ln>
                <a:solidFill>
                  <a:schemeClr val="bg1"/>
                </a:solidFill>
                <a:latin typeface="Source Han Sans"/>
                <a:ea typeface="Source Han Sans"/>
                <a:cs typeface="Source Han Sans"/>
              </a:rPr>
              <a:t>01</a:t>
            </a:r>
            <a:endParaRPr kumimoji="1" lang="zh-CN" altLang="en-US"/>
          </a:p>
        </p:txBody>
      </p:sp>
      <p:sp>
        <p:nvSpPr>
          <p:cNvPr id="8" name="标题 1"/>
          <p:cNvSpPr txBox="1"/>
          <p:nvPr/>
        </p:nvSpPr>
        <p:spPr>
          <a:xfrm>
            <a:off x="4680658" y="1421971"/>
            <a:ext cx="6519451" cy="3916004"/>
          </a:xfrm>
          <a:prstGeom prst="rect">
            <a:avLst/>
          </a:prstGeom>
          <a:noFill/>
          <a:ln cap="sq">
            <a:noFill/>
          </a:ln>
        </p:spPr>
        <p:txBody>
          <a:bodyPr vert="horz" wrap="square" lIns="0" tIns="0" rIns="0" bIns="0" rtlCol="0" anchor="ctr"/>
          <a:lstStyle/>
          <a:p>
            <a:pPr algn="l">
              <a:lnSpc>
                <a:spcPct val="150000"/>
              </a:lnSpc>
            </a:pPr>
            <a:r>
              <a:rPr kumimoji="1" lang="en-US" altLang="zh-CN" sz="1400" dirty="0" err="1">
                <a:ln w="12700">
                  <a:noFill/>
                </a:ln>
                <a:solidFill>
                  <a:schemeClr val="tx1">
                    <a:lumMod val="85000"/>
                    <a:lumOff val="15000"/>
                  </a:schemeClr>
                </a:solidFill>
                <a:latin typeface="Source Han Sans"/>
                <a:ea typeface="Source Han Sans"/>
                <a:cs typeface="Source Han Sans"/>
              </a:rPr>
              <a:t>DataV组件库依赖Vue，要想使用它，创建一个Vue项目当然是必须的，如果已有Vue项目或使用UMD版开发可跳过此步骤</a:t>
            </a:r>
            <a:r>
              <a:rPr kumimoji="1" lang="en-US" altLang="zh-CN" sz="1400" dirty="0">
                <a:ln w="12700">
                  <a:noFill/>
                </a:ln>
                <a:solidFill>
                  <a:schemeClr val="tx1">
                    <a:lumMod val="85000"/>
                    <a:lumOff val="15000"/>
                  </a:schemeClr>
                </a:solidFill>
                <a:latin typeface="Source Han Sans"/>
                <a:ea typeface="Source Han Sans"/>
                <a:cs typeface="Source Han Sans"/>
              </a:rPr>
              <a:t>。
（1）安装Vue/</a:t>
            </a:r>
            <a:r>
              <a:rPr kumimoji="1" lang="en-US" altLang="zh-CN" sz="1400" dirty="0" err="1">
                <a:ln w="12700">
                  <a:noFill/>
                </a:ln>
                <a:solidFill>
                  <a:schemeClr val="tx1">
                    <a:lumMod val="85000"/>
                    <a:lumOff val="15000"/>
                  </a:schemeClr>
                </a:solidFill>
                <a:latin typeface="Source Han Sans"/>
                <a:ea typeface="Source Han Sans"/>
                <a:cs typeface="Source Han Sans"/>
              </a:rPr>
              <a:t>Cli命令如下</a:t>
            </a:r>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lnSpc>
                <a:spcPct val="150000"/>
              </a:lnSpc>
            </a:pPr>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lnSpc>
                <a:spcPct val="150000"/>
              </a:lnSpc>
            </a:pPr>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lnSpc>
                <a:spcPct val="150000"/>
              </a:lnSpc>
            </a:pPr>
            <a:r>
              <a:rPr kumimoji="1" lang="en-US" altLang="zh-CN" sz="1400" dirty="0">
                <a:ln w="12700">
                  <a:noFill/>
                </a:ln>
                <a:solidFill>
                  <a:schemeClr val="tx1">
                    <a:lumMod val="85000"/>
                    <a:lumOff val="15000"/>
                  </a:schemeClr>
                </a:solidFill>
                <a:latin typeface="Source Han Sans"/>
                <a:ea typeface="Source Han Sans"/>
                <a:cs typeface="Source Han Sans"/>
              </a:rPr>
              <a:t>
（2）创建Vue项目
</a:t>
            </a:r>
            <a:r>
              <a:rPr kumimoji="1" lang="en-US" altLang="zh-CN" sz="1400" dirty="0" err="1">
                <a:ln w="12700">
                  <a:noFill/>
                </a:ln>
                <a:solidFill>
                  <a:schemeClr val="tx1">
                    <a:lumMod val="85000"/>
                    <a:lumOff val="15000"/>
                  </a:schemeClr>
                </a:solidFill>
                <a:latin typeface="Source Han Sans"/>
                <a:ea typeface="Source Han Sans"/>
                <a:cs typeface="Source Han Sans"/>
              </a:rPr>
              <a:t>创建项目名称datav</a:t>
            </a:r>
            <a:r>
              <a:rPr kumimoji="1" lang="en-US" altLang="zh-CN" sz="1400" dirty="0">
                <a:ln w="12700">
                  <a:noFill/>
                </a:ln>
                <a:solidFill>
                  <a:schemeClr val="tx1">
                    <a:lumMod val="85000"/>
                    <a:lumOff val="15000"/>
                  </a:schemeClr>
                </a:solidFill>
                <a:latin typeface="Source Han Sans"/>
                <a:ea typeface="Source Han Sans"/>
                <a:cs typeface="Source Han Sans"/>
              </a:rPr>
              <a:t>- </a:t>
            </a:r>
            <a:r>
              <a:rPr kumimoji="1" lang="en-US" altLang="zh-CN" sz="1400" dirty="0" err="1">
                <a:ln w="12700">
                  <a:noFill/>
                </a:ln>
                <a:solidFill>
                  <a:schemeClr val="tx1">
                    <a:lumMod val="85000"/>
                    <a:lumOff val="15000"/>
                  </a:schemeClr>
                </a:solidFill>
                <a:latin typeface="Source Han Sans"/>
                <a:ea typeface="Source Han Sans"/>
                <a:cs typeface="Source Han Sans"/>
              </a:rPr>
              <a:t>project，命令如下</a:t>
            </a:r>
            <a:r>
              <a:rPr kumimoji="1" lang="en-US" altLang="zh-CN" sz="1400" dirty="0">
                <a:ln w="12700">
                  <a:noFill/>
                </a:ln>
                <a:solidFill>
                  <a:schemeClr val="tx1">
                    <a:lumMod val="85000"/>
                    <a:lumOff val="15000"/>
                  </a:schemeClr>
                </a:solidFill>
                <a:latin typeface="Source Han Sans"/>
                <a:ea typeface="Source Han Sans"/>
                <a:cs typeface="Source Han Sans"/>
              </a:rPr>
              <a:t>：</a:t>
            </a:r>
            <a:endParaRPr kumimoji="1" lang="zh-CN" altLang="en-US" dirty="0"/>
          </a:p>
        </p:txBody>
      </p:sp>
      <p:sp>
        <p:nvSpPr>
          <p:cNvPr id="9"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创建Vue项目</a:t>
            </a:r>
            <a:endParaRPr kumimoji="1" lang="zh-CN" altLang="en-US"/>
          </a:p>
        </p:txBody>
      </p:sp>
      <p:cxnSp>
        <p:nvCxnSpPr>
          <p:cNvPr id="10"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1" name="组合 10"/>
          <p:cNvGrpSpPr/>
          <p:nvPr/>
        </p:nvGrpSpPr>
        <p:grpSpPr>
          <a:xfrm>
            <a:off x="203200" y="561165"/>
            <a:ext cx="381000" cy="158750"/>
            <a:chOff x="203200" y="561165"/>
            <a:chExt cx="381000" cy="158750"/>
          </a:xfrm>
        </p:grpSpPr>
        <p:sp>
          <p:nvSpPr>
            <p:cNvPr id="12"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15" name="文本框 14">
            <a:extLst>
              <a:ext uri="{FF2B5EF4-FFF2-40B4-BE49-F238E27FC236}">
                <a16:creationId xmlns:a16="http://schemas.microsoft.com/office/drawing/2014/main" id="{911903AF-07AA-AEFE-4265-60EBB964A39A}"/>
              </a:ext>
            </a:extLst>
          </p:cNvPr>
          <p:cNvSpPr txBox="1"/>
          <p:nvPr/>
        </p:nvSpPr>
        <p:spPr>
          <a:xfrm>
            <a:off x="4680658" y="3278283"/>
            <a:ext cx="6198242" cy="369332"/>
          </a:xfrm>
          <a:prstGeom prst="rect">
            <a:avLst/>
          </a:prstGeom>
          <a:solidFill>
            <a:schemeClr val="bg1">
              <a:lumMod val="85000"/>
            </a:schemeClr>
          </a:solidFill>
        </p:spPr>
        <p:txBody>
          <a:bodyPr wrap="square">
            <a:spAutoFit/>
          </a:bodyPr>
          <a:lstStyle/>
          <a:p>
            <a:r>
              <a:rPr lang="zh-CN" altLang="en-US" dirty="0"/>
              <a:t>npm i -g @vue/cli</a:t>
            </a:r>
          </a:p>
        </p:txBody>
      </p:sp>
      <p:sp>
        <p:nvSpPr>
          <p:cNvPr id="17" name="文本框 16">
            <a:extLst>
              <a:ext uri="{FF2B5EF4-FFF2-40B4-BE49-F238E27FC236}">
                <a16:creationId xmlns:a16="http://schemas.microsoft.com/office/drawing/2014/main" id="{A54856E5-0861-9C84-1BEB-986DA0B5B1D3}"/>
              </a:ext>
            </a:extLst>
          </p:cNvPr>
          <p:cNvSpPr txBox="1"/>
          <p:nvPr/>
        </p:nvSpPr>
        <p:spPr>
          <a:xfrm>
            <a:off x="4680658" y="4949868"/>
            <a:ext cx="6105644" cy="369332"/>
          </a:xfrm>
          <a:prstGeom prst="rect">
            <a:avLst/>
          </a:prstGeom>
          <a:solidFill>
            <a:schemeClr val="bg1">
              <a:lumMod val="85000"/>
            </a:schemeClr>
          </a:solidFill>
        </p:spPr>
        <p:txBody>
          <a:bodyPr wrap="square">
            <a:spAutoFit/>
          </a:bodyPr>
          <a:lstStyle/>
          <a:p>
            <a:r>
              <a:rPr lang="zh-CN" altLang="en-US" dirty="0"/>
              <a:t>vue create datav-project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rot="8100000">
            <a:off x="1849052" y="2382575"/>
            <a:ext cx="1378232" cy="1378232"/>
          </a:xfrm>
          <a:prstGeom prst="teardrop">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3512726" y="1663025"/>
            <a:ext cx="7249368" cy="2839527"/>
          </a:xfrm>
          <a:prstGeom prst="rect">
            <a:avLst/>
          </a:prstGeom>
          <a:noFill/>
          <a:ln cap="sq">
            <a:noFill/>
          </a:ln>
        </p:spPr>
        <p:txBody>
          <a:bodyPr vert="horz" wrap="square" lIns="0" tIns="0" rIns="0" bIns="0" rtlCol="0" anchor="t"/>
          <a:lstStyle/>
          <a:p>
            <a:pPr algn="l"/>
            <a:r>
              <a:rPr kumimoji="1" lang="en-US" altLang="zh-CN" sz="1600" dirty="0">
                <a:ln w="12700">
                  <a:noFill/>
                </a:ln>
                <a:solidFill>
                  <a:schemeClr val="tx1">
                    <a:lumMod val="85000"/>
                    <a:lumOff val="15000"/>
                  </a:schemeClr>
                </a:solidFill>
                <a:latin typeface="Source Han Sans"/>
                <a:ea typeface="Source Han Sans"/>
                <a:cs typeface="Source Han Sans"/>
              </a:rPr>
              <a:t>（3）安装DataV
</a:t>
            </a:r>
            <a:r>
              <a:rPr kumimoji="1" lang="en-US" altLang="zh-CN" sz="1600" dirty="0" err="1">
                <a:ln w="12700">
                  <a:noFill/>
                </a:ln>
                <a:solidFill>
                  <a:schemeClr val="tx1">
                    <a:lumMod val="85000"/>
                    <a:lumOff val="15000"/>
                  </a:schemeClr>
                </a:solidFill>
                <a:latin typeface="Source Han Sans"/>
                <a:ea typeface="Source Han Sans"/>
                <a:cs typeface="Source Han Sans"/>
              </a:rPr>
              <a:t>安装DataV前需进入到datav</a:t>
            </a:r>
            <a:r>
              <a:rPr kumimoji="1" lang="en-US" altLang="zh-CN" sz="1600" dirty="0">
                <a:ln w="12700">
                  <a:noFill/>
                </a:ln>
                <a:solidFill>
                  <a:schemeClr val="tx1">
                    <a:lumMod val="85000"/>
                    <a:lumOff val="15000"/>
                  </a:schemeClr>
                </a:solidFill>
                <a:latin typeface="Source Han Sans"/>
                <a:ea typeface="Source Han Sans"/>
                <a:cs typeface="Source Han Sans"/>
              </a:rPr>
              <a:t>- </a:t>
            </a:r>
            <a:r>
              <a:rPr kumimoji="1" lang="en-US" altLang="zh-CN" sz="1600" dirty="0" err="1">
                <a:ln w="12700">
                  <a:noFill/>
                </a:ln>
                <a:solidFill>
                  <a:schemeClr val="tx1">
                    <a:lumMod val="85000"/>
                    <a:lumOff val="15000"/>
                  </a:schemeClr>
                </a:solidFill>
                <a:latin typeface="Source Han Sans"/>
                <a:ea typeface="Source Han Sans"/>
                <a:cs typeface="Source Han Sans"/>
              </a:rPr>
              <a:t>project的根目录下，命令如下</a:t>
            </a:r>
            <a:r>
              <a:rPr kumimoji="1" lang="en-US" altLang="zh-CN" sz="1600" dirty="0">
                <a:ln w="12700">
                  <a:noFill/>
                </a:ln>
                <a:solidFill>
                  <a:schemeClr val="tx1">
                    <a:lumMod val="85000"/>
                    <a:lumOff val="15000"/>
                  </a:schemeClr>
                </a:solidFill>
                <a:latin typeface="Source Han Sans"/>
                <a:ea typeface="Source Han Sans"/>
                <a:cs typeface="Source Han Sans"/>
              </a:rPr>
              <a:t>：</a:t>
            </a:r>
          </a:p>
          <a:p>
            <a:pPr algn="l"/>
            <a:endParaRPr kumimoji="1" lang="en-US" altLang="zh-CN" sz="1600" dirty="0">
              <a:ln w="12700">
                <a:noFill/>
              </a:ln>
              <a:solidFill>
                <a:schemeClr val="tx1">
                  <a:lumMod val="85000"/>
                  <a:lumOff val="15000"/>
                </a:schemeClr>
              </a:solidFill>
              <a:latin typeface="Source Han Sans"/>
              <a:ea typeface="Source Han Sans"/>
              <a:cs typeface="Source Han Sans"/>
            </a:endParaRPr>
          </a:p>
          <a:p>
            <a:pPr algn="l"/>
            <a:r>
              <a:rPr kumimoji="1" lang="en-US" altLang="zh-CN" sz="1600" dirty="0">
                <a:ln w="12700">
                  <a:noFill/>
                </a:ln>
                <a:solidFill>
                  <a:schemeClr val="tx1">
                    <a:lumMod val="85000"/>
                    <a:lumOff val="15000"/>
                  </a:schemeClr>
                </a:solidFill>
                <a:latin typeface="Source Han Sans"/>
                <a:ea typeface="Source Han Sans"/>
                <a:cs typeface="Source Han Sans"/>
              </a:rPr>
              <a:t>
</a:t>
            </a:r>
            <a:r>
              <a:rPr kumimoji="1" lang="en-US" altLang="zh-CN" sz="1600" dirty="0" err="1">
                <a:ln w="12700">
                  <a:noFill/>
                </a:ln>
                <a:solidFill>
                  <a:schemeClr val="tx1">
                    <a:lumMod val="85000"/>
                    <a:lumOff val="15000"/>
                  </a:schemeClr>
                </a:solidFill>
                <a:latin typeface="Source Han Sans"/>
                <a:ea typeface="Source Han Sans"/>
                <a:cs typeface="Source Han Sans"/>
              </a:rPr>
              <a:t>在项目目录下进行组件库安装，命令如下</a:t>
            </a:r>
            <a:r>
              <a:rPr kumimoji="1" lang="en-US" altLang="zh-CN" sz="1600" dirty="0">
                <a:ln w="12700">
                  <a:noFill/>
                </a:ln>
                <a:solidFill>
                  <a:schemeClr val="tx1">
                    <a:lumMod val="85000"/>
                    <a:lumOff val="15000"/>
                  </a:schemeClr>
                </a:solidFill>
                <a:latin typeface="Source Han Sans"/>
                <a:ea typeface="Source Han Sans"/>
                <a:cs typeface="Source Han Sans"/>
              </a:rPr>
              <a:t>：</a:t>
            </a:r>
          </a:p>
          <a:p>
            <a:pPr algn="l"/>
            <a:endParaRPr kumimoji="1" lang="en-US" altLang="zh-CN" sz="1600" dirty="0">
              <a:ln w="12700">
                <a:noFill/>
              </a:ln>
              <a:solidFill>
                <a:schemeClr val="tx1">
                  <a:lumMod val="85000"/>
                  <a:lumOff val="15000"/>
                </a:schemeClr>
              </a:solidFill>
              <a:latin typeface="Source Han Sans"/>
              <a:ea typeface="Source Han Sans"/>
              <a:cs typeface="Source Han Sans"/>
            </a:endParaRPr>
          </a:p>
          <a:p>
            <a:pPr algn="l"/>
            <a:r>
              <a:rPr kumimoji="1" lang="en-US" altLang="zh-CN" sz="1600" dirty="0">
                <a:ln w="12700">
                  <a:noFill/>
                </a:ln>
                <a:solidFill>
                  <a:schemeClr val="tx1">
                    <a:lumMod val="85000"/>
                    <a:lumOff val="15000"/>
                  </a:schemeClr>
                </a:solidFill>
                <a:latin typeface="Source Han Sans"/>
                <a:ea typeface="Source Han Sans"/>
                <a:cs typeface="Source Han Sans"/>
              </a:rPr>
              <a:t>
（4）使用DataV
</a:t>
            </a:r>
            <a:r>
              <a:rPr kumimoji="1" lang="en-US" altLang="zh-CN" sz="1600" dirty="0" err="1">
                <a:ln w="12700">
                  <a:noFill/>
                </a:ln>
                <a:solidFill>
                  <a:schemeClr val="tx1">
                    <a:lumMod val="85000"/>
                    <a:lumOff val="15000"/>
                  </a:schemeClr>
                </a:solidFill>
                <a:latin typeface="Source Han Sans"/>
                <a:ea typeface="Source Han Sans"/>
                <a:cs typeface="Source Han Sans"/>
              </a:rPr>
              <a:t>在vue项目中注册dataV插件,main.js文件中添加如下代码</a:t>
            </a:r>
            <a:r>
              <a:rPr kumimoji="1" lang="en-US" altLang="zh-CN" sz="1600" dirty="0">
                <a:ln w="12700">
                  <a:noFill/>
                </a:ln>
                <a:solidFill>
                  <a:schemeClr val="tx1">
                    <a:lumMod val="85000"/>
                    <a:lumOff val="15000"/>
                  </a:schemeClr>
                </a:solidFill>
                <a:latin typeface="Source Han Sans"/>
                <a:ea typeface="Source Han Sans"/>
                <a:cs typeface="Source Han Sans"/>
              </a:rPr>
              <a:t>:</a:t>
            </a:r>
            <a:endParaRPr kumimoji="1" lang="zh-CN" altLang="en-US" sz="2000" dirty="0"/>
          </a:p>
        </p:txBody>
      </p:sp>
      <p:sp>
        <p:nvSpPr>
          <p:cNvPr id="8" name="标题 1"/>
          <p:cNvSpPr txBox="1"/>
          <p:nvPr/>
        </p:nvSpPr>
        <p:spPr>
          <a:xfrm>
            <a:off x="1933163" y="2466686"/>
            <a:ext cx="1210010" cy="1210010"/>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2240398" y="2811003"/>
            <a:ext cx="595540" cy="521377"/>
          </a:xfrm>
          <a:custGeom>
            <a:avLst/>
            <a:gdLst>
              <a:gd name="connsiteX0" fmla="*/ 411292 w 822400"/>
              <a:gd name="connsiteY0" fmla="*/ 234366 h 720000"/>
              <a:gd name="connsiteX1" fmla="*/ 285658 w 822400"/>
              <a:gd name="connsiteY1" fmla="*/ 360000 h 720000"/>
              <a:gd name="connsiteX2" fmla="*/ 411292 w 822400"/>
              <a:gd name="connsiteY2" fmla="*/ 485635 h 720000"/>
              <a:gd name="connsiteX3" fmla="*/ 536927 w 822400"/>
              <a:gd name="connsiteY3" fmla="*/ 360000 h 720000"/>
              <a:gd name="connsiteX4" fmla="*/ 411292 w 822400"/>
              <a:gd name="connsiteY4" fmla="*/ 234366 h 720000"/>
              <a:gd name="connsiteX5" fmla="*/ 411292 w 822400"/>
              <a:gd name="connsiteY5" fmla="*/ 178938 h 720000"/>
              <a:gd name="connsiteX6" fmla="*/ 592354 w 822400"/>
              <a:gd name="connsiteY6" fmla="*/ 360000 h 720000"/>
              <a:gd name="connsiteX7" fmla="*/ 411292 w 822400"/>
              <a:gd name="connsiteY7" fmla="*/ 541063 h 720000"/>
              <a:gd name="connsiteX8" fmla="*/ 230230 w 822400"/>
              <a:gd name="connsiteY8" fmla="*/ 360000 h 720000"/>
              <a:gd name="connsiteX9" fmla="*/ 411292 w 822400"/>
              <a:gd name="connsiteY9" fmla="*/ 178938 h 720000"/>
              <a:gd name="connsiteX10" fmla="*/ 235403 w 822400"/>
              <a:gd name="connsiteY10" fmla="*/ 55427 h 720000"/>
              <a:gd name="connsiteX11" fmla="*/ 59514 w 822400"/>
              <a:gd name="connsiteY11" fmla="*/ 360000 h 720000"/>
              <a:gd name="connsiteX12" fmla="*/ 235403 w 822400"/>
              <a:gd name="connsiteY12" fmla="*/ 664573 h 720000"/>
              <a:gd name="connsiteX13" fmla="*/ 587089 w 822400"/>
              <a:gd name="connsiteY13" fmla="*/ 664573 h 720000"/>
              <a:gd name="connsiteX14" fmla="*/ 762978 w 822400"/>
              <a:gd name="connsiteY14" fmla="*/ 360000 h 720000"/>
              <a:gd name="connsiteX15" fmla="*/ 587089 w 822400"/>
              <a:gd name="connsiteY15" fmla="*/ 55427 h 720000"/>
              <a:gd name="connsiteX16" fmla="*/ 219883 w 822400"/>
              <a:gd name="connsiteY16" fmla="*/ 0 h 720000"/>
              <a:gd name="connsiteX17" fmla="*/ 602516 w 822400"/>
              <a:gd name="connsiteY17" fmla="*/ 0 h 720000"/>
              <a:gd name="connsiteX18" fmla="*/ 627274 w 822400"/>
              <a:gd name="connsiteY18" fmla="*/ 14319 h 720000"/>
              <a:gd name="connsiteX19" fmla="*/ 818590 w 822400"/>
              <a:gd name="connsiteY19" fmla="*/ 345682 h 720000"/>
              <a:gd name="connsiteX20" fmla="*/ 818590 w 822400"/>
              <a:gd name="connsiteY20" fmla="*/ 374319 h 720000"/>
              <a:gd name="connsiteX21" fmla="*/ 627366 w 822400"/>
              <a:gd name="connsiteY21" fmla="*/ 705682 h 720000"/>
              <a:gd name="connsiteX22" fmla="*/ 602608 w 822400"/>
              <a:gd name="connsiteY22" fmla="*/ 720000 h 720000"/>
              <a:gd name="connsiteX23" fmla="*/ 219976 w 822400"/>
              <a:gd name="connsiteY23" fmla="*/ 720000 h 720000"/>
              <a:gd name="connsiteX24" fmla="*/ 195218 w 822400"/>
              <a:gd name="connsiteY24" fmla="*/ 705682 h 720000"/>
              <a:gd name="connsiteX25" fmla="*/ 3810 w 822400"/>
              <a:gd name="connsiteY25" fmla="*/ 374319 h 720000"/>
              <a:gd name="connsiteX26" fmla="*/ 3810 w 822400"/>
              <a:gd name="connsiteY26" fmla="*/ 345682 h 720000"/>
              <a:gd name="connsiteX27" fmla="*/ 195126 w 822400"/>
              <a:gd name="connsiteY27" fmla="*/ 14319 h 720000"/>
              <a:gd name="connsiteX28" fmla="*/ 219883 w 822400"/>
              <a:gd name="connsiteY28" fmla="*/ 0 h 720000"/>
            </a:gdLst>
            <a:ahLst/>
            <a:cxnLst/>
            <a:rect l="l" t="t" r="r" b="b"/>
            <a:pathLst>
              <a:path w="822400" h="720000">
                <a:moveTo>
                  <a:pt x="411292" y="234366"/>
                </a:moveTo>
                <a:cubicBezTo>
                  <a:pt x="342008" y="234366"/>
                  <a:pt x="285658" y="290716"/>
                  <a:pt x="285658" y="360000"/>
                </a:cubicBezTo>
                <a:cubicBezTo>
                  <a:pt x="285658" y="429284"/>
                  <a:pt x="342008" y="485635"/>
                  <a:pt x="411292" y="485635"/>
                </a:cubicBezTo>
                <a:cubicBezTo>
                  <a:pt x="480576" y="485635"/>
                  <a:pt x="536927" y="429284"/>
                  <a:pt x="536927" y="360000"/>
                </a:cubicBezTo>
                <a:cubicBezTo>
                  <a:pt x="536927" y="290716"/>
                  <a:pt x="480576" y="234366"/>
                  <a:pt x="411292" y="234366"/>
                </a:cubicBezTo>
                <a:close/>
                <a:moveTo>
                  <a:pt x="411292" y="178938"/>
                </a:moveTo>
                <a:cubicBezTo>
                  <a:pt x="511153" y="178938"/>
                  <a:pt x="592354" y="260139"/>
                  <a:pt x="592354" y="360000"/>
                </a:cubicBezTo>
                <a:cubicBezTo>
                  <a:pt x="592354" y="459861"/>
                  <a:pt x="511153" y="541063"/>
                  <a:pt x="411292" y="541063"/>
                </a:cubicBezTo>
                <a:cubicBezTo>
                  <a:pt x="311431" y="541063"/>
                  <a:pt x="230230" y="459861"/>
                  <a:pt x="230230" y="360000"/>
                </a:cubicBezTo>
                <a:cubicBezTo>
                  <a:pt x="230230" y="260139"/>
                  <a:pt x="311431" y="178938"/>
                  <a:pt x="411292" y="178938"/>
                </a:cubicBezTo>
                <a:close/>
                <a:moveTo>
                  <a:pt x="235403" y="55427"/>
                </a:moveTo>
                <a:lnTo>
                  <a:pt x="59514" y="360000"/>
                </a:lnTo>
                <a:lnTo>
                  <a:pt x="235403" y="664573"/>
                </a:lnTo>
                <a:lnTo>
                  <a:pt x="587089" y="664573"/>
                </a:lnTo>
                <a:lnTo>
                  <a:pt x="762978" y="360000"/>
                </a:lnTo>
                <a:lnTo>
                  <a:pt x="587089" y="55427"/>
                </a:lnTo>
                <a:close/>
                <a:moveTo>
                  <a:pt x="219883" y="0"/>
                </a:moveTo>
                <a:lnTo>
                  <a:pt x="602516" y="0"/>
                </a:lnTo>
                <a:cubicBezTo>
                  <a:pt x="612678" y="0"/>
                  <a:pt x="622193" y="5450"/>
                  <a:pt x="627274" y="14319"/>
                </a:cubicBezTo>
                <a:lnTo>
                  <a:pt x="818590" y="345682"/>
                </a:lnTo>
                <a:cubicBezTo>
                  <a:pt x="823671" y="354550"/>
                  <a:pt x="823671" y="365451"/>
                  <a:pt x="818590" y="374319"/>
                </a:cubicBezTo>
                <a:lnTo>
                  <a:pt x="627366" y="705682"/>
                </a:lnTo>
                <a:cubicBezTo>
                  <a:pt x="622285" y="714550"/>
                  <a:pt x="612770" y="720000"/>
                  <a:pt x="602608" y="720000"/>
                </a:cubicBezTo>
                <a:lnTo>
                  <a:pt x="219976" y="720000"/>
                </a:lnTo>
                <a:cubicBezTo>
                  <a:pt x="209814" y="720000"/>
                  <a:pt x="200299" y="714550"/>
                  <a:pt x="195218" y="705682"/>
                </a:cubicBezTo>
                <a:lnTo>
                  <a:pt x="3810" y="374319"/>
                </a:lnTo>
                <a:cubicBezTo>
                  <a:pt x="-1271" y="365543"/>
                  <a:pt x="-1271" y="354550"/>
                  <a:pt x="3810" y="345682"/>
                </a:cubicBezTo>
                <a:lnTo>
                  <a:pt x="195126" y="14319"/>
                </a:lnTo>
                <a:cubicBezTo>
                  <a:pt x="200207" y="5450"/>
                  <a:pt x="209721" y="0"/>
                  <a:pt x="219883" y="0"/>
                </a:cubicBezTo>
                <a:close/>
              </a:path>
            </a:pathLst>
          </a:custGeom>
          <a:solidFill>
            <a:schemeClr val="accent1"/>
          </a:solidFill>
          <a:ln w="1553" cap="flat">
            <a:noFill/>
            <a:miter/>
          </a:ln>
        </p:spPr>
        <p:txBody>
          <a:bodyPr vert="horz" wrap="square" lIns="91440" tIns="45720" rIns="91440" bIns="45720" rtlCol="0" anchor="ctr"/>
          <a:lstStyle/>
          <a:p>
            <a:pPr algn="l"/>
            <a:endParaRPr kumimoji="1" lang="zh-CN" altLang="en-US"/>
          </a:p>
        </p:txBody>
      </p:sp>
      <p:sp>
        <p:nvSpPr>
          <p:cNvPr id="10"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创建Vue项目</a:t>
            </a:r>
            <a:endParaRPr kumimoji="1" lang="zh-CN" altLang="en-US"/>
          </a:p>
        </p:txBody>
      </p:sp>
      <p:cxnSp>
        <p:nvCxnSpPr>
          <p:cNvPr id="11"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2" name="组合 11"/>
          <p:cNvGrpSpPr/>
          <p:nvPr/>
        </p:nvGrpSpPr>
        <p:grpSpPr>
          <a:xfrm>
            <a:off x="203200" y="561165"/>
            <a:ext cx="381000" cy="158750"/>
            <a:chOff x="203200" y="561165"/>
            <a:chExt cx="381000" cy="158750"/>
          </a:xfrm>
        </p:grpSpPr>
        <p:sp>
          <p:nvSpPr>
            <p:cNvPr id="13"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4"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16" name="文本框 15">
            <a:extLst>
              <a:ext uri="{FF2B5EF4-FFF2-40B4-BE49-F238E27FC236}">
                <a16:creationId xmlns:a16="http://schemas.microsoft.com/office/drawing/2014/main" id="{5BFC7AE6-E735-00B5-38DE-56513E73D2B6}"/>
              </a:ext>
            </a:extLst>
          </p:cNvPr>
          <p:cNvSpPr txBox="1"/>
          <p:nvPr/>
        </p:nvSpPr>
        <p:spPr>
          <a:xfrm>
            <a:off x="3512726" y="2183247"/>
            <a:ext cx="6105644" cy="369332"/>
          </a:xfrm>
          <a:prstGeom prst="rect">
            <a:avLst/>
          </a:prstGeom>
          <a:solidFill>
            <a:schemeClr val="bg1">
              <a:lumMod val="85000"/>
            </a:schemeClr>
          </a:solidFill>
        </p:spPr>
        <p:txBody>
          <a:bodyPr wrap="square">
            <a:spAutoFit/>
          </a:bodyPr>
          <a:lstStyle/>
          <a:p>
            <a:r>
              <a:rPr lang="zh-CN" altLang="en-US" dirty="0"/>
              <a:t>cd datav-project</a:t>
            </a:r>
          </a:p>
        </p:txBody>
      </p:sp>
      <p:sp>
        <p:nvSpPr>
          <p:cNvPr id="18" name="文本框 17">
            <a:extLst>
              <a:ext uri="{FF2B5EF4-FFF2-40B4-BE49-F238E27FC236}">
                <a16:creationId xmlns:a16="http://schemas.microsoft.com/office/drawing/2014/main" id="{3C5C39E0-B9E8-6D7B-23FF-B7048FDC31CF}"/>
              </a:ext>
            </a:extLst>
          </p:cNvPr>
          <p:cNvSpPr txBox="1"/>
          <p:nvPr/>
        </p:nvSpPr>
        <p:spPr>
          <a:xfrm>
            <a:off x="3512726" y="2930082"/>
            <a:ext cx="6105644" cy="369332"/>
          </a:xfrm>
          <a:prstGeom prst="rect">
            <a:avLst/>
          </a:prstGeom>
          <a:solidFill>
            <a:schemeClr val="bg1">
              <a:lumMod val="85000"/>
            </a:schemeClr>
          </a:solidFill>
        </p:spPr>
        <p:txBody>
          <a:bodyPr wrap="square">
            <a:spAutoFit/>
          </a:bodyPr>
          <a:lstStyle/>
          <a:p>
            <a:r>
              <a:rPr lang="zh-CN" altLang="en-US" dirty="0"/>
              <a:t>npm i @jiaminghi/data-view</a:t>
            </a:r>
          </a:p>
        </p:txBody>
      </p:sp>
      <p:sp>
        <p:nvSpPr>
          <p:cNvPr id="20" name="文本框 19">
            <a:extLst>
              <a:ext uri="{FF2B5EF4-FFF2-40B4-BE49-F238E27FC236}">
                <a16:creationId xmlns:a16="http://schemas.microsoft.com/office/drawing/2014/main" id="{8921A5EC-D383-F133-8FF9-049A7887E4AB}"/>
              </a:ext>
            </a:extLst>
          </p:cNvPr>
          <p:cNvSpPr txBox="1"/>
          <p:nvPr/>
        </p:nvSpPr>
        <p:spPr>
          <a:xfrm>
            <a:off x="3512726" y="3967557"/>
            <a:ext cx="6105644" cy="923330"/>
          </a:xfrm>
          <a:prstGeom prst="rect">
            <a:avLst/>
          </a:prstGeom>
          <a:solidFill>
            <a:schemeClr val="bg1">
              <a:lumMod val="85000"/>
            </a:schemeClr>
          </a:solidFill>
        </p:spPr>
        <p:txBody>
          <a:bodyPr wrap="square">
            <a:spAutoFit/>
          </a:bodyPr>
          <a:lstStyle/>
          <a:p>
            <a:r>
              <a:rPr lang="zh-CN" altLang="en-US" dirty="0"/>
              <a:t>//将自动注册所有组件为全局组件</a:t>
            </a:r>
          </a:p>
          <a:p>
            <a:r>
              <a:rPr lang="zh-CN" altLang="en-US" dirty="0"/>
              <a:t>import dataV from '@jiaminghi/data-view'</a:t>
            </a:r>
          </a:p>
          <a:p>
            <a:r>
              <a:rPr lang="zh-CN" altLang="en-US" dirty="0"/>
              <a:t>Vue.use(dataV)</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6103860" y="1160263"/>
            <a:ext cx="5076584" cy="5148261"/>
          </a:xfrm>
          <a:prstGeom prst="rect">
            <a:avLst/>
          </a:prstGeom>
        </p:spPr>
      </p:pic>
      <p:cxnSp>
        <p:nvCxnSpPr>
          <p:cNvPr id="5" name="标题 1"/>
          <p:cNvCxnSpPr/>
          <p:nvPr/>
        </p:nvCxnSpPr>
        <p:spPr>
          <a:xfrm>
            <a:off x="6103860" y="4612580"/>
            <a:ext cx="1520902" cy="0"/>
          </a:xfrm>
          <a:prstGeom prst="line">
            <a:avLst/>
          </a:prstGeom>
          <a:noFill/>
          <a:ln w="50800" cap="sq">
            <a:solidFill>
              <a:schemeClr val="accent1"/>
            </a:solidFill>
            <a:miter/>
          </a:ln>
        </p:spPr>
      </p:cxnSp>
      <p:cxnSp>
        <p:nvCxnSpPr>
          <p:cNvPr id="6" name="标题 1"/>
          <p:cNvCxnSpPr/>
          <p:nvPr/>
        </p:nvCxnSpPr>
        <p:spPr>
          <a:xfrm>
            <a:off x="9661447" y="2714582"/>
            <a:ext cx="1520902" cy="0"/>
          </a:xfrm>
          <a:prstGeom prst="line">
            <a:avLst/>
          </a:prstGeom>
          <a:noFill/>
          <a:ln w="50800" cap="sq">
            <a:solidFill>
              <a:schemeClr val="accent1"/>
            </a:solidFill>
            <a:miter/>
          </a:ln>
        </p:spPr>
      </p:cxnSp>
      <p:sp>
        <p:nvSpPr>
          <p:cNvPr id="7" name="标题 1"/>
          <p:cNvSpPr txBox="1"/>
          <p:nvPr/>
        </p:nvSpPr>
        <p:spPr>
          <a:xfrm>
            <a:off x="1010479" y="2307444"/>
            <a:ext cx="4492398" cy="3727596"/>
          </a:xfrm>
          <a:prstGeom prst="rect">
            <a:avLst/>
          </a:prstGeom>
          <a:noFill/>
          <a:ln>
            <a:noFill/>
          </a:ln>
        </p:spPr>
        <p:txBody>
          <a:bodyPr vert="horz" wrap="square" lIns="0" tIns="36000" rIns="216000" bIns="36000" rtlCol="0" anchor="t"/>
          <a:lstStyle/>
          <a:p>
            <a:pPr algn="l"/>
            <a:r>
              <a:rPr kumimoji="1" lang="en-US" altLang="zh-CN" sz="1400" dirty="0">
                <a:ln w="12700">
                  <a:noFill/>
                </a:ln>
                <a:solidFill>
                  <a:schemeClr val="tx1">
                    <a:lumMod val="75000"/>
                    <a:lumOff val="25000"/>
                  </a:schemeClr>
                </a:solidFill>
                <a:latin typeface="Source Han Sans"/>
                <a:ea typeface="Source Han Sans"/>
                <a:cs typeface="Source Han Sans"/>
              </a:rPr>
              <a:t>数据可视化页面一般在浏览器中进行全屏展示，全屏容器将根据屏幕比例及当前浏览器窗口大小，自动进行缩放处理。浏览器全屏后，全屏容器将充满屏幕。设置如下：</a:t>
            </a:r>
          </a:p>
          <a:p>
            <a:pPr algn="l"/>
            <a:endParaRPr kumimoji="1" lang="en-US" altLang="zh-CN" sz="1400" dirty="0">
              <a:ln w="12700">
                <a:noFill/>
              </a:ln>
              <a:solidFill>
                <a:schemeClr val="tx1">
                  <a:lumMod val="75000"/>
                  <a:lumOff val="25000"/>
                </a:schemeClr>
              </a:solidFill>
              <a:latin typeface="Source Han Sans"/>
              <a:ea typeface="Source Han Sans"/>
              <a:cs typeface="Source Han Sans"/>
            </a:endParaRPr>
          </a:p>
          <a:p>
            <a:pPr algn="l"/>
            <a:endParaRPr kumimoji="1" lang="en-US" altLang="zh-CN" sz="1400" dirty="0">
              <a:ln w="12700">
                <a:noFill/>
              </a:ln>
              <a:solidFill>
                <a:schemeClr val="tx1">
                  <a:lumMod val="75000"/>
                  <a:lumOff val="25000"/>
                </a:schemeClr>
              </a:solidFill>
              <a:latin typeface="Source Han Sans"/>
              <a:ea typeface="Source Han Sans"/>
              <a:cs typeface="Source Han Sans"/>
            </a:endParaRPr>
          </a:p>
          <a:p>
            <a:pPr algn="l"/>
            <a:endParaRPr kumimoji="1" lang="en-US" altLang="zh-CN" sz="1400" dirty="0">
              <a:ln w="12700">
                <a:noFill/>
              </a:ln>
              <a:solidFill>
                <a:schemeClr val="tx1">
                  <a:lumMod val="75000"/>
                  <a:lumOff val="25000"/>
                </a:schemeClr>
              </a:solidFill>
              <a:latin typeface="Source Han Sans"/>
              <a:ea typeface="Source Han Sans"/>
              <a:cs typeface="Source Han Sans"/>
            </a:endParaRPr>
          </a:p>
          <a:p>
            <a:pPr algn="l"/>
            <a:endParaRPr kumimoji="1" lang="en-US" altLang="zh-CN" sz="1400" dirty="0">
              <a:ln w="12700">
                <a:noFill/>
              </a:ln>
              <a:solidFill>
                <a:schemeClr val="tx1">
                  <a:lumMod val="75000"/>
                  <a:lumOff val="25000"/>
                </a:schemeClr>
              </a:solidFill>
              <a:latin typeface="Source Han Sans"/>
              <a:ea typeface="Source Han Sans"/>
              <a:cs typeface="Source Han Sans"/>
            </a:endParaRPr>
          </a:p>
          <a:p>
            <a:pPr algn="l"/>
            <a:r>
              <a:rPr kumimoji="1" lang="en-US" altLang="zh-CN" sz="1400" dirty="0">
                <a:ln w="12700">
                  <a:noFill/>
                </a:ln>
                <a:solidFill>
                  <a:schemeClr val="tx1">
                    <a:lumMod val="75000"/>
                    <a:lumOff val="25000"/>
                  </a:schemeClr>
                </a:solidFill>
                <a:latin typeface="Source Han Sans"/>
                <a:ea typeface="Source Han Sans"/>
                <a:cs typeface="Source Han Sans"/>
              </a:rPr>
              <a:t>
建议在全屏容器内使用百分比搭配flex进行布局，以便于在不同的分辨率下得到较为一致的展示效果。同时，使用前请注意将body的margin设为0，否则会引起计算误差，导致全屏后不能完全充满屏幕。</a:t>
            </a:r>
            <a:endParaRPr kumimoji="1" lang="zh-CN" altLang="en-US" dirty="0"/>
          </a:p>
        </p:txBody>
      </p:sp>
      <p:sp>
        <p:nvSpPr>
          <p:cNvPr id="8"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全屏容器</a:t>
            </a:r>
            <a:endParaRPr kumimoji="1" lang="zh-CN" altLang="en-US"/>
          </a:p>
        </p:txBody>
      </p:sp>
      <p:cxnSp>
        <p:nvCxnSpPr>
          <p:cNvPr id="9"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0" name="组合 9"/>
          <p:cNvGrpSpPr/>
          <p:nvPr/>
        </p:nvGrpSpPr>
        <p:grpSpPr>
          <a:xfrm>
            <a:off x="203200" y="561165"/>
            <a:ext cx="381000" cy="158750"/>
            <a:chOff x="203200" y="561165"/>
            <a:chExt cx="381000" cy="158750"/>
          </a:xfrm>
        </p:grpSpPr>
        <p:sp>
          <p:nvSpPr>
            <p:cNvPr id="11"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14" name="文本框 13">
            <a:extLst>
              <a:ext uri="{FF2B5EF4-FFF2-40B4-BE49-F238E27FC236}">
                <a16:creationId xmlns:a16="http://schemas.microsoft.com/office/drawing/2014/main" id="{0B8A6C2B-FFED-EB11-5B7F-B1AB98666719}"/>
              </a:ext>
            </a:extLst>
          </p:cNvPr>
          <p:cNvSpPr txBox="1"/>
          <p:nvPr/>
        </p:nvSpPr>
        <p:spPr>
          <a:xfrm>
            <a:off x="1010478" y="3496287"/>
            <a:ext cx="6779283" cy="369332"/>
          </a:xfrm>
          <a:prstGeom prst="rect">
            <a:avLst/>
          </a:prstGeom>
          <a:solidFill>
            <a:schemeClr val="bg1">
              <a:lumMod val="85000"/>
            </a:schemeClr>
          </a:solidFill>
        </p:spPr>
        <p:txBody>
          <a:bodyPr wrap="square">
            <a:spAutoFit/>
          </a:bodyPr>
          <a:lstStyle/>
          <a:p>
            <a:r>
              <a:rPr lang="zh-CN" altLang="en-US" dirty="0"/>
              <a:t>&lt;dv-full-screen-container&gt;content&lt;/dv-full-screen-container&gt;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660400" y="1832200"/>
            <a:ext cx="10858500" cy="3600000"/>
          </a:xfrm>
          <a:prstGeom prst="roundRect">
            <a:avLst>
              <a:gd name="adj" fmla="val 8465"/>
            </a:avLst>
          </a:prstGeom>
          <a:solidFill>
            <a:schemeClr val="bg1">
              <a:lumMod val="95000"/>
            </a:schemeClr>
          </a:solidFill>
          <a:ln w="12700" cap="sq">
            <a:noFill/>
            <a:miter/>
          </a:ln>
        </p:spPr>
        <p:txBody>
          <a:bodyPr vert="horz" wrap="square" lIns="0" tIns="0" rIns="0" bIns="0" rtlCol="0" anchor="ctr"/>
          <a:lstStyle/>
          <a:p>
            <a:pPr algn="ctr"/>
            <a:endParaRPr kumimoji="1" lang="zh-CN" altLang="en-US"/>
          </a:p>
        </p:txBody>
      </p:sp>
      <p:grpSp>
        <p:nvGrpSpPr>
          <p:cNvPr id="5" name="组合 4"/>
          <p:cNvGrpSpPr/>
          <p:nvPr/>
        </p:nvGrpSpPr>
        <p:grpSpPr>
          <a:xfrm>
            <a:off x="9992136" y="4191001"/>
            <a:ext cx="1144458" cy="908242"/>
            <a:chOff x="9992136" y="4191001"/>
            <a:chExt cx="1144458" cy="908242"/>
          </a:xfrm>
        </p:grpSpPr>
        <p:sp>
          <p:nvSpPr>
            <p:cNvPr id="6" name="标题 1"/>
            <p:cNvSpPr txBox="1"/>
            <p:nvPr/>
          </p:nvSpPr>
          <p:spPr>
            <a:xfrm>
              <a:off x="9992136" y="4191001"/>
              <a:ext cx="457783" cy="908242"/>
            </a:xfrm>
            <a:custGeom>
              <a:avLst/>
              <a:gdLst>
                <a:gd name="connsiteX0" fmla="*/ 0 w 190500"/>
                <a:gd name="connsiteY0" fmla="*/ 0 h 377952"/>
                <a:gd name="connsiteX1" fmla="*/ 0 w 190500"/>
                <a:gd name="connsiteY1" fmla="*/ 190500 h 377952"/>
                <a:gd name="connsiteX2" fmla="*/ 108680 w 190500"/>
                <a:gd name="connsiteY2" fmla="*/ 190500 h 377952"/>
                <a:gd name="connsiteX3" fmla="*/ 0 w 190500"/>
                <a:gd name="connsiteY3" fmla="*/ 296228 h 377952"/>
                <a:gd name="connsiteX4" fmla="*/ 0 w 190500"/>
                <a:gd name="connsiteY4" fmla="*/ 377952 h 377952"/>
                <a:gd name="connsiteX5" fmla="*/ 190500 w 190500"/>
                <a:gd name="connsiteY5" fmla="*/ 190500 h 377952"/>
                <a:gd name="connsiteX6" fmla="*/ 190500 w 190500"/>
                <a:gd name="connsiteY6" fmla="*/ 190500 h 377952"/>
                <a:gd name="connsiteX7" fmla="*/ 190500 w 190500"/>
                <a:gd name="connsiteY7" fmla="*/ 0 h 377952"/>
              </a:gdLst>
              <a:ahLst/>
              <a:cxnLst/>
              <a:rect l="l" t="t" r="r" b="b"/>
              <a:pathLst>
                <a:path w="190500" h="377952">
                  <a:moveTo>
                    <a:pt x="0" y="0"/>
                  </a:moveTo>
                  <a:lnTo>
                    <a:pt x="0" y="190500"/>
                  </a:lnTo>
                  <a:lnTo>
                    <a:pt x="108680" y="190500"/>
                  </a:lnTo>
                  <a:cubicBezTo>
                    <a:pt x="107031" y="249344"/>
                    <a:pt x="58867" y="296199"/>
                    <a:pt x="0" y="296228"/>
                  </a:cubicBezTo>
                  <a:lnTo>
                    <a:pt x="0" y="377952"/>
                  </a:lnTo>
                  <a:cubicBezTo>
                    <a:pt x="104031" y="377965"/>
                    <a:pt x="188835" y="294518"/>
                    <a:pt x="190500" y="190500"/>
                  </a:cubicBezTo>
                  <a:lnTo>
                    <a:pt x="190500" y="190500"/>
                  </a:lnTo>
                  <a:lnTo>
                    <a:pt x="190500" y="0"/>
                  </a:lnTo>
                  <a:close/>
                </a:path>
              </a:pathLst>
            </a:custGeom>
            <a:solidFill>
              <a:schemeClr val="bg1">
                <a:lumMod val="85000"/>
                <a:alpha val="50000"/>
              </a:schemeClr>
            </a:solidFill>
            <a:ln w="6055" cap="flat">
              <a:noFill/>
              <a:miter/>
            </a:ln>
          </p:spPr>
          <p:txBody>
            <a:bodyPr vert="horz" wrap="square" lIns="91440" tIns="45720" rIns="91440" bIns="45720" rtlCol="0" anchor="ctr"/>
            <a:lstStyle/>
            <a:p>
              <a:pPr algn="l"/>
              <a:endParaRPr kumimoji="1" lang="zh-CN" altLang="en-US"/>
            </a:p>
          </p:txBody>
        </p:sp>
        <p:sp>
          <p:nvSpPr>
            <p:cNvPr id="7" name="标题 1"/>
            <p:cNvSpPr txBox="1"/>
            <p:nvPr/>
          </p:nvSpPr>
          <p:spPr>
            <a:xfrm>
              <a:off x="10678811" y="4191001"/>
              <a:ext cx="457783" cy="908242"/>
            </a:xfrm>
            <a:custGeom>
              <a:avLst/>
              <a:gdLst>
                <a:gd name="connsiteX0" fmla="*/ 0 w 190500"/>
                <a:gd name="connsiteY0" fmla="*/ 0 h 377952"/>
                <a:gd name="connsiteX1" fmla="*/ 0 w 190500"/>
                <a:gd name="connsiteY1" fmla="*/ 190500 h 377952"/>
                <a:gd name="connsiteX2" fmla="*/ 108680 w 190500"/>
                <a:gd name="connsiteY2" fmla="*/ 190500 h 377952"/>
                <a:gd name="connsiteX3" fmla="*/ 0 w 190500"/>
                <a:gd name="connsiteY3" fmla="*/ 296228 h 377952"/>
                <a:gd name="connsiteX4" fmla="*/ 0 w 190500"/>
                <a:gd name="connsiteY4" fmla="*/ 377952 h 377952"/>
                <a:gd name="connsiteX5" fmla="*/ 190500 w 190500"/>
                <a:gd name="connsiteY5" fmla="*/ 190500 h 377952"/>
                <a:gd name="connsiteX6" fmla="*/ 190500 w 190500"/>
                <a:gd name="connsiteY6" fmla="*/ 190500 h 377952"/>
                <a:gd name="connsiteX7" fmla="*/ 190500 w 190500"/>
                <a:gd name="connsiteY7" fmla="*/ 0 h 377952"/>
              </a:gdLst>
              <a:ahLst/>
              <a:cxnLst/>
              <a:rect l="l" t="t" r="r" b="b"/>
              <a:pathLst>
                <a:path w="190500" h="377952">
                  <a:moveTo>
                    <a:pt x="0" y="0"/>
                  </a:moveTo>
                  <a:lnTo>
                    <a:pt x="0" y="190500"/>
                  </a:lnTo>
                  <a:lnTo>
                    <a:pt x="108680" y="190500"/>
                  </a:lnTo>
                  <a:cubicBezTo>
                    <a:pt x="107031" y="249344"/>
                    <a:pt x="58867" y="296199"/>
                    <a:pt x="0" y="296228"/>
                  </a:cubicBezTo>
                  <a:lnTo>
                    <a:pt x="0" y="377952"/>
                  </a:lnTo>
                  <a:cubicBezTo>
                    <a:pt x="104031" y="377965"/>
                    <a:pt x="188835" y="294518"/>
                    <a:pt x="190500" y="190500"/>
                  </a:cubicBezTo>
                  <a:lnTo>
                    <a:pt x="190500" y="190500"/>
                  </a:lnTo>
                  <a:lnTo>
                    <a:pt x="190500" y="0"/>
                  </a:lnTo>
                  <a:close/>
                </a:path>
              </a:pathLst>
            </a:custGeom>
            <a:solidFill>
              <a:schemeClr val="bg1">
                <a:lumMod val="85000"/>
                <a:alpha val="50000"/>
              </a:schemeClr>
            </a:solidFill>
            <a:ln w="6055" cap="flat">
              <a:noFill/>
              <a:miter/>
            </a:ln>
          </p:spPr>
          <p:txBody>
            <a:bodyPr vert="horz" wrap="square" lIns="91440" tIns="45720" rIns="91440" bIns="45720" rtlCol="0" anchor="ctr"/>
            <a:lstStyle/>
            <a:p>
              <a:pPr algn="l"/>
              <a:endParaRPr kumimoji="1" lang="zh-CN" altLang="en-US"/>
            </a:p>
          </p:txBody>
        </p:sp>
      </p:grpSp>
      <p:sp>
        <p:nvSpPr>
          <p:cNvPr id="8" name="标题 1"/>
          <p:cNvSpPr txBox="1"/>
          <p:nvPr/>
        </p:nvSpPr>
        <p:spPr>
          <a:xfrm>
            <a:off x="1268880" y="2538232"/>
            <a:ext cx="8340950" cy="2109525"/>
          </a:xfrm>
          <a:prstGeom prst="rect">
            <a:avLst/>
          </a:prstGeom>
          <a:noFill/>
          <a:ln w="12700" cap="sq">
            <a:noFill/>
            <a:miter/>
          </a:ln>
        </p:spPr>
        <p:txBody>
          <a:bodyPr vert="horz" wrap="square" lIns="0" tIns="0" rIns="0" bIns="0" rtlCol="0" anchor="t"/>
          <a:lstStyle/>
          <a:p>
            <a:pPr algn="l"/>
            <a:r>
              <a:rPr kumimoji="1" lang="en-US" altLang="zh-CN" sz="1400" dirty="0" err="1">
                <a:ln w="12700">
                  <a:noFill/>
                </a:ln>
                <a:solidFill>
                  <a:schemeClr val="tx1">
                    <a:lumMod val="85000"/>
                    <a:lumOff val="15000"/>
                  </a:schemeClr>
                </a:solidFill>
                <a:latin typeface="Source Han Sans"/>
                <a:ea typeface="Source Han Sans"/>
                <a:cs typeface="Source Han Sans"/>
              </a:rPr>
              <a:t>数据尚未加载完成时，可以显示Loading效果，用以增强用户体验。Loading效果如下</a:t>
            </a:r>
            <a:r>
              <a:rPr kumimoji="1" lang="en-US" altLang="zh-CN" sz="1400" dirty="0">
                <a:ln w="12700">
                  <a:noFill/>
                </a:ln>
                <a:solidFill>
                  <a:schemeClr val="tx1">
                    <a:lumMod val="85000"/>
                    <a:lumOff val="15000"/>
                  </a:schemeClr>
                </a:solidFill>
                <a:latin typeface="Source Han Sans"/>
                <a:ea typeface="Source Han Sans"/>
                <a:cs typeface="Source Han Sans"/>
              </a:rPr>
              <a:t>：
</a:t>
            </a: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r>
              <a:rPr kumimoji="1" lang="en-US" altLang="zh-CN" sz="1400" dirty="0" err="1">
                <a:ln w="12700">
                  <a:noFill/>
                </a:ln>
                <a:solidFill>
                  <a:schemeClr val="tx1">
                    <a:lumMod val="85000"/>
                    <a:lumOff val="15000"/>
                  </a:schemeClr>
                </a:solidFill>
                <a:latin typeface="Source Han Sans"/>
                <a:ea typeface="Source Han Sans"/>
                <a:cs typeface="Source Han Sans"/>
              </a:rPr>
              <a:t>配置代码如下</a:t>
            </a:r>
            <a:r>
              <a:rPr kumimoji="1" lang="en-US" altLang="zh-CN" sz="1400" dirty="0">
                <a:ln w="12700">
                  <a:noFill/>
                </a:ln>
                <a:solidFill>
                  <a:schemeClr val="tx1">
                    <a:lumMod val="85000"/>
                    <a:lumOff val="15000"/>
                  </a:schemeClr>
                </a:solidFill>
                <a:latin typeface="Source Han Sans"/>
                <a:ea typeface="Source Han Sans"/>
                <a:cs typeface="Source Han Sans"/>
              </a:rPr>
              <a:t>：</a:t>
            </a:r>
            <a:endParaRPr kumimoji="1" lang="zh-CN" altLang="en-US" dirty="0"/>
          </a:p>
        </p:txBody>
      </p:sp>
      <p:sp>
        <p:nvSpPr>
          <p:cNvPr id="9"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Loading加载</a:t>
            </a:r>
            <a:endParaRPr kumimoji="1" lang="zh-CN" altLang="en-US"/>
          </a:p>
        </p:txBody>
      </p:sp>
      <p:cxnSp>
        <p:nvCxnSpPr>
          <p:cNvPr id="10"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1" name="组合 10"/>
          <p:cNvGrpSpPr/>
          <p:nvPr/>
        </p:nvGrpSpPr>
        <p:grpSpPr>
          <a:xfrm>
            <a:off x="203200" y="561165"/>
            <a:ext cx="381000" cy="158750"/>
            <a:chOff x="203200" y="561165"/>
            <a:chExt cx="381000" cy="158750"/>
          </a:xfrm>
        </p:grpSpPr>
        <p:sp>
          <p:nvSpPr>
            <p:cNvPr id="12"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pic>
        <p:nvPicPr>
          <p:cNvPr id="15" name="图片 14">
            <a:extLst>
              <a:ext uri="{FF2B5EF4-FFF2-40B4-BE49-F238E27FC236}">
                <a16:creationId xmlns:a16="http://schemas.microsoft.com/office/drawing/2014/main" id="{C55B920A-5B7B-9FDA-E304-9C5443550E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21909" y="2931006"/>
            <a:ext cx="5276850" cy="1323975"/>
          </a:xfrm>
          <a:prstGeom prst="rect">
            <a:avLst/>
          </a:prstGeom>
        </p:spPr>
      </p:pic>
      <p:sp>
        <p:nvSpPr>
          <p:cNvPr id="17" name="文本框 16">
            <a:extLst>
              <a:ext uri="{FF2B5EF4-FFF2-40B4-BE49-F238E27FC236}">
                <a16:creationId xmlns:a16="http://schemas.microsoft.com/office/drawing/2014/main" id="{3AE16AC2-5AEB-BD77-9595-D9EC5EF6CFB5}"/>
              </a:ext>
            </a:extLst>
          </p:cNvPr>
          <p:cNvSpPr txBox="1"/>
          <p:nvPr/>
        </p:nvSpPr>
        <p:spPr>
          <a:xfrm>
            <a:off x="1059222" y="4880880"/>
            <a:ext cx="6105644" cy="369332"/>
          </a:xfrm>
          <a:prstGeom prst="rect">
            <a:avLst/>
          </a:prstGeom>
          <a:solidFill>
            <a:schemeClr val="bg1">
              <a:lumMod val="85000"/>
            </a:schemeClr>
          </a:solidFill>
        </p:spPr>
        <p:txBody>
          <a:bodyPr wrap="square">
            <a:spAutoFit/>
          </a:bodyPr>
          <a:lstStyle/>
          <a:p>
            <a:r>
              <a:rPr lang="zh-CN" altLang="en-US" dirty="0"/>
              <a:t>&lt;dv-loading&gt;Loading...&lt;/dv-loading&gt;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grpSp>
        <p:nvGrpSpPr>
          <p:cNvPr id="4" name="组合 3"/>
          <p:cNvGrpSpPr/>
          <p:nvPr/>
        </p:nvGrpSpPr>
        <p:grpSpPr>
          <a:xfrm>
            <a:off x="965522" y="1310416"/>
            <a:ext cx="3928563" cy="3928561"/>
            <a:chOff x="965522" y="1310416"/>
            <a:chExt cx="3928563" cy="3928561"/>
          </a:xfrm>
        </p:grpSpPr>
        <p:sp>
          <p:nvSpPr>
            <p:cNvPr id="5" name="标题 1"/>
            <p:cNvSpPr txBox="1"/>
            <p:nvPr/>
          </p:nvSpPr>
          <p:spPr>
            <a:xfrm rot="746882">
              <a:off x="1281980" y="1626874"/>
              <a:ext cx="3295647" cy="3295645"/>
            </a:xfrm>
            <a:prstGeom prst="ellipse">
              <a:avLst/>
            </a:prstGeom>
            <a:solidFill>
              <a:schemeClr val="accent1">
                <a:lumMod val="20000"/>
                <a:lumOff val="80000"/>
                <a:alpha val="24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rot="746882">
              <a:off x="1552434" y="1897330"/>
              <a:ext cx="2754741" cy="2754739"/>
            </a:xfrm>
            <a:prstGeom prst="ellipse">
              <a:avLst/>
            </a:prstGeom>
            <a:solidFill>
              <a:schemeClr val="accent1">
                <a:lumMod val="20000"/>
                <a:lumOff val="80000"/>
                <a:alpha val="51000"/>
              </a:schemeClr>
            </a:solidFill>
            <a:ln w="1270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rot="746882">
              <a:off x="2059856" y="2349773"/>
              <a:ext cx="1849850" cy="1849850"/>
            </a:xfrm>
            <a:prstGeom prst="ellipse">
              <a:avLst/>
            </a:prstGeom>
            <a:gradFill>
              <a:gsLst>
                <a:gs pos="0">
                  <a:schemeClr val="accent1"/>
                </a:gs>
                <a:gs pos="100000">
                  <a:schemeClr val="accent1">
                    <a:lumMod val="60000"/>
                    <a:lumOff val="40000"/>
                  </a:schemeClr>
                </a:gs>
              </a:gsLst>
              <a:lin ang="2700000" scaled="0"/>
            </a:gra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rot="3446882">
              <a:off x="1914769" y="2204686"/>
              <a:ext cx="2140023" cy="2140023"/>
            </a:xfrm>
            <a:prstGeom prst="arc">
              <a:avLst>
                <a:gd name="adj1" fmla="val 18228952"/>
                <a:gd name="adj2" fmla="val 4388189"/>
              </a:avLst>
            </a:prstGeom>
            <a:noFill/>
            <a:ln w="19050" cap="sq">
              <a:solidFill>
                <a:schemeClr val="accent1"/>
              </a:solidFill>
              <a:miter/>
            </a:ln>
          </p:spPr>
          <p:txBody>
            <a:bodyPr vert="horz" wrap="square" lIns="91440" tIns="45720" rIns="91440" bIns="45720" rtlCol="0" anchor="ctr"/>
            <a:lstStyle/>
            <a:p>
              <a:pPr algn="ctr"/>
              <a:endParaRPr kumimoji="1" lang="zh-CN" altLang="en-US"/>
            </a:p>
          </p:txBody>
        </p:sp>
        <p:sp>
          <p:nvSpPr>
            <p:cNvPr id="9" name="标题 1"/>
            <p:cNvSpPr txBox="1"/>
            <p:nvPr/>
          </p:nvSpPr>
          <p:spPr>
            <a:xfrm rot="6146882">
              <a:off x="1914769" y="2204686"/>
              <a:ext cx="2140023" cy="2140023"/>
            </a:xfrm>
            <a:prstGeom prst="arc">
              <a:avLst>
                <a:gd name="adj1" fmla="val 4030654"/>
                <a:gd name="adj2" fmla="val 12159657"/>
              </a:avLst>
            </a:prstGeom>
            <a:noFill/>
            <a:ln w="19050" cap="sq">
              <a:solidFill>
                <a:schemeClr val="accent1"/>
              </a:solidFill>
              <a:miter/>
            </a:ln>
          </p:spPr>
          <p:txBody>
            <a:bodyPr vert="horz" wrap="square" lIns="91440" tIns="45720" rIns="91440" bIns="45720" rtlCol="0" anchor="ctr"/>
            <a:lstStyle/>
            <a:p>
              <a:pPr algn="ctr"/>
              <a:endParaRPr kumimoji="1" lang="zh-CN" altLang="en-US"/>
            </a:p>
          </p:txBody>
        </p:sp>
        <p:sp>
          <p:nvSpPr>
            <p:cNvPr id="10" name="标题 1"/>
            <p:cNvSpPr txBox="1"/>
            <p:nvPr/>
          </p:nvSpPr>
          <p:spPr>
            <a:xfrm rot="746882">
              <a:off x="3535182" y="2363971"/>
              <a:ext cx="94307" cy="94307"/>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rot="746882">
              <a:off x="2247136" y="4048316"/>
              <a:ext cx="94307" cy="94307"/>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12" name="图片 11"/>
            <p:cNvPicPr>
              <a:picLocks noChangeAspect="1"/>
            </p:cNvPicPr>
            <p:nvPr/>
          </p:nvPicPr>
          <p:blipFill>
            <a:blip r:embed="rId3">
              <a:alphaModFix/>
            </a:blip>
            <a:srcRect/>
            <a:stretch>
              <a:fillRect/>
            </a:stretch>
          </p:blipFill>
          <p:spPr>
            <a:xfrm>
              <a:off x="2604593" y="2894510"/>
              <a:ext cx="760375" cy="760375"/>
            </a:xfrm>
            <a:prstGeom prst="rect">
              <a:avLst/>
            </a:prstGeom>
            <a:noFill/>
            <a:ln>
              <a:noFill/>
            </a:ln>
          </p:spPr>
        </p:pic>
      </p:grpSp>
      <p:sp>
        <p:nvSpPr>
          <p:cNvPr id="13" name="标题 1"/>
          <p:cNvSpPr txBox="1"/>
          <p:nvPr/>
        </p:nvSpPr>
        <p:spPr>
          <a:xfrm>
            <a:off x="4850271" y="2397379"/>
            <a:ext cx="5899313" cy="2432463"/>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边框均由SVG元素绘制，体积轻量不失真，它们的使用极为方便。
（1）边框布局
边框组件默认宽高均为100%，边框内部的节点将被slot插槽分发至边框组件下class为border- box- content的容器内，如有布局需要，请针对该容器布局，以免产生样式冲突，导致边框显示异常。
（2）注意事项
建议把边框内的节点封装成组件，以组件的形式置入边框。这是因为slot的渲染机制较为特殊，如果你要在组件mounted后对边框内置入的节点进行页面渲染状态敏感的操作（获取DOM宽高，实例化echarts图表等），可能会发生非预期的结果。比如获取的DOM宽高为0，封装成组件后可避免这种情况。
（3）重置高度
如果边框组件的父容器宽高发生了变化，而边框组件没有侦知这一变化，边框就无法自适应父容器宽高。针对这种情况，你可以给边框绑定key值，在父容器宽高发生变化且完成渲染后更改key值，强制销毁边框组件实例并重新渲染，重新获取宽高。但这会造成边框内的组件同样被销毁重新渲染，这会带来额外的性能消耗，并导致组件状态丢失，此时我们可以调用组件内置的initWH方法去重置边框组件的宽高以避免销毁实例重新渲染带来的非预期副作用。</a:t>
            </a:r>
            <a:endParaRPr kumimoji="1" lang="zh-CN" altLang="en-US"/>
          </a:p>
        </p:txBody>
      </p:sp>
      <p:cxnSp>
        <p:nvCxnSpPr>
          <p:cNvPr id="14" name="标题 1"/>
          <p:cNvCxnSpPr/>
          <p:nvPr/>
        </p:nvCxnSpPr>
        <p:spPr>
          <a:xfrm>
            <a:off x="4233385" y="2280266"/>
            <a:ext cx="6663934" cy="0"/>
          </a:xfrm>
          <a:prstGeom prst="line">
            <a:avLst/>
          </a:prstGeom>
          <a:noFill/>
          <a:ln w="19050" cap="sq">
            <a:solidFill>
              <a:schemeClr val="accent1"/>
            </a:solidFill>
            <a:miter/>
          </a:ln>
        </p:spPr>
      </p:cxnSp>
      <p:sp>
        <p:nvSpPr>
          <p:cNvPr id="15" name="标题 1"/>
          <p:cNvSpPr txBox="1"/>
          <p:nvPr/>
        </p:nvSpPr>
        <p:spPr>
          <a:xfrm>
            <a:off x="4181987" y="2205649"/>
            <a:ext cx="118442" cy="118442"/>
          </a:xfrm>
          <a:prstGeom prst="ellipse">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16"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边框</a:t>
            </a:r>
            <a:endParaRPr kumimoji="1" lang="zh-CN" altLang="en-US"/>
          </a:p>
        </p:txBody>
      </p:sp>
      <p:cxnSp>
        <p:nvCxnSpPr>
          <p:cNvPr id="17"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8" name="组合 17"/>
          <p:cNvGrpSpPr/>
          <p:nvPr/>
        </p:nvGrpSpPr>
        <p:grpSpPr>
          <a:xfrm>
            <a:off x="203200" y="561165"/>
            <a:ext cx="381000" cy="158750"/>
            <a:chOff x="203200" y="561165"/>
            <a:chExt cx="381000" cy="158750"/>
          </a:xfrm>
        </p:grpSpPr>
        <p:sp>
          <p:nvSpPr>
            <p:cNvPr id="19"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20"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grpSp>
        <p:nvGrpSpPr>
          <p:cNvPr id="4" name="组合 3"/>
          <p:cNvGrpSpPr/>
          <p:nvPr/>
        </p:nvGrpSpPr>
        <p:grpSpPr>
          <a:xfrm>
            <a:off x="1582675" y="2174364"/>
            <a:ext cx="2763864" cy="2763863"/>
            <a:chOff x="1582675" y="2174364"/>
            <a:chExt cx="2763864" cy="2763863"/>
          </a:xfrm>
        </p:grpSpPr>
        <p:sp>
          <p:nvSpPr>
            <p:cNvPr id="5" name="标题 1"/>
            <p:cNvSpPr txBox="1"/>
            <p:nvPr/>
          </p:nvSpPr>
          <p:spPr>
            <a:xfrm rot="5400000">
              <a:off x="2880763" y="2906318"/>
              <a:ext cx="1898152" cy="737860"/>
            </a:xfrm>
            <a:prstGeom prst="roundRect">
              <a:avLst>
                <a:gd name="adj" fmla="val 50000"/>
              </a:avLst>
            </a:prstGeom>
            <a:solidFill>
              <a:schemeClr val="accent1">
                <a:alpha val="90000"/>
              </a:schemeClr>
            </a:solidFill>
            <a:ln cap="sq">
              <a:noFill/>
            </a:ln>
          </p:spPr>
          <p:txBody>
            <a:bodyPr vert="horz" wrap="square" lIns="91440" tIns="45720" rIns="91440" bIns="45720" rtlCol="0" anchor="t"/>
            <a:lstStyle/>
            <a:p>
              <a:pPr algn="l"/>
              <a:endParaRPr kumimoji="1" lang="zh-CN" altLang="en-US"/>
            </a:p>
          </p:txBody>
        </p:sp>
        <p:sp>
          <p:nvSpPr>
            <p:cNvPr id="6" name="标题 1"/>
            <p:cNvSpPr txBox="1"/>
            <p:nvPr/>
          </p:nvSpPr>
          <p:spPr>
            <a:xfrm rot="18900000">
              <a:off x="1378759" y="3187797"/>
              <a:ext cx="3171696" cy="736997"/>
            </a:xfrm>
            <a:prstGeom prst="roundRect">
              <a:avLst>
                <a:gd name="adj" fmla="val 50000"/>
              </a:avLst>
            </a:prstGeom>
            <a:solidFill>
              <a:schemeClr val="accent1">
                <a:alpha val="90000"/>
              </a:schemeClr>
            </a:solidFill>
            <a:ln cap="sq">
              <a:noFill/>
            </a:ln>
          </p:spPr>
          <p:txBody>
            <a:bodyPr vert="horz" wrap="square" lIns="91440" tIns="45720" rIns="91440" bIns="45720" rtlCol="0" anchor="t"/>
            <a:lstStyle/>
            <a:p>
              <a:pPr algn="l"/>
              <a:endParaRPr kumimoji="1" lang="zh-CN" altLang="en-US"/>
            </a:p>
          </p:txBody>
        </p:sp>
        <p:sp>
          <p:nvSpPr>
            <p:cNvPr id="7" name="标题 1"/>
            <p:cNvSpPr txBox="1"/>
            <p:nvPr/>
          </p:nvSpPr>
          <p:spPr>
            <a:xfrm>
              <a:off x="2300618" y="2326172"/>
              <a:ext cx="1898152" cy="737860"/>
            </a:xfrm>
            <a:prstGeom prst="roundRect">
              <a:avLst>
                <a:gd name="adj" fmla="val 50000"/>
              </a:avLst>
            </a:prstGeom>
            <a:solidFill>
              <a:schemeClr val="accent1">
                <a:alpha val="90000"/>
              </a:schemeClr>
            </a:solidFill>
            <a:ln cap="sq">
              <a:noFill/>
            </a:ln>
          </p:spPr>
          <p:txBody>
            <a:bodyPr vert="horz" wrap="square" lIns="91440" tIns="45720" rIns="91440" bIns="45720" rtlCol="0" anchor="t"/>
            <a:lstStyle/>
            <a:p>
              <a:pPr algn="l"/>
              <a:endParaRPr kumimoji="1" lang="zh-CN" altLang="en-US"/>
            </a:p>
          </p:txBody>
        </p:sp>
        <p:sp>
          <p:nvSpPr>
            <p:cNvPr id="8" name="标题 1"/>
            <p:cNvSpPr txBox="1"/>
            <p:nvPr/>
          </p:nvSpPr>
          <p:spPr>
            <a:xfrm>
              <a:off x="3515614" y="2376886"/>
              <a:ext cx="627553" cy="627553"/>
            </a:xfrm>
            <a:custGeom>
              <a:avLst/>
              <a:gdLst>
                <a:gd name="T0" fmla="*/ 222 w 269"/>
                <a:gd name="T1" fmla="*/ 48 h 269"/>
                <a:gd name="T2" fmla="*/ 222 w 269"/>
                <a:gd name="T3" fmla="*/ 221 h 269"/>
                <a:gd name="T4" fmla="*/ 48 w 269"/>
                <a:gd name="T5" fmla="*/ 221 h 269"/>
                <a:gd name="T6" fmla="*/ 48 w 269"/>
                <a:gd name="T7" fmla="*/ 48 h 269"/>
                <a:gd name="T8" fmla="*/ 222 w 269"/>
                <a:gd name="T9" fmla="*/ 48 h 269"/>
              </a:gdLst>
              <a:ahLst/>
              <a:cxnLst/>
              <a:rect l="0" t="0" r="r" b="b"/>
              <a:pathLst>
                <a:path w="269" h="269">
                  <a:moveTo>
                    <a:pt x="222" y="48"/>
                  </a:moveTo>
                  <a:cubicBezTo>
                    <a:pt x="269" y="96"/>
                    <a:pt x="269" y="173"/>
                    <a:pt x="222" y="221"/>
                  </a:cubicBezTo>
                  <a:cubicBezTo>
                    <a:pt x="174" y="269"/>
                    <a:pt x="96" y="269"/>
                    <a:pt x="48" y="221"/>
                  </a:cubicBezTo>
                  <a:cubicBezTo>
                    <a:pt x="0" y="173"/>
                    <a:pt x="0" y="96"/>
                    <a:pt x="48" y="48"/>
                  </a:cubicBezTo>
                  <a:cubicBezTo>
                    <a:pt x="96" y="0"/>
                    <a:pt x="174" y="0"/>
                    <a:pt x="222" y="48"/>
                  </a:cubicBezTo>
                  <a:close/>
                </a:path>
              </a:pathLst>
            </a:custGeom>
            <a:solidFill>
              <a:schemeClr val="bg1"/>
            </a:solidFill>
            <a:ln cap="sq">
              <a:noFill/>
            </a:ln>
          </p:spPr>
          <p:txBody>
            <a:bodyPr vert="horz" wrap="square" lIns="91440" tIns="45720" rIns="91440" bIns="45720" rtlCol="0" anchor="t"/>
            <a:lstStyle/>
            <a:p>
              <a:pPr algn="l"/>
              <a:endParaRPr kumimoji="1" lang="zh-CN" altLang="en-US"/>
            </a:p>
          </p:txBody>
        </p:sp>
        <p:sp>
          <p:nvSpPr>
            <p:cNvPr id="9" name="标题 1"/>
            <p:cNvSpPr txBox="1"/>
            <p:nvPr/>
          </p:nvSpPr>
          <p:spPr>
            <a:xfrm rot="18900000">
              <a:off x="1979013" y="3574299"/>
              <a:ext cx="1600200" cy="370840"/>
            </a:xfrm>
            <a:prstGeom prst="rect">
              <a:avLst/>
            </a:prstGeom>
            <a:noFill/>
            <a:ln>
              <a:noFill/>
            </a:ln>
          </p:spPr>
          <p:txBody>
            <a:bodyPr vert="horz" wrap="square" lIns="91440" tIns="45720" rIns="91440" bIns="45720" rtlCol="0" anchor="t">
              <a:spAutoFit/>
            </a:bodyPr>
            <a:lstStyle/>
            <a:p>
              <a:pPr algn="ctr"/>
              <a:r>
                <a:rPr kumimoji="1" lang="en-US" altLang="zh-CN" sz="2000">
                  <a:ln w="12700">
                    <a:noFill/>
                  </a:ln>
                  <a:solidFill>
                    <a:schemeClr val="bg1"/>
                  </a:solidFill>
                  <a:latin typeface="OPPOSans L"/>
                  <a:ea typeface="OPPOSans L"/>
                  <a:cs typeface="OPPOSans L"/>
                </a:rPr>
                <a:t>STEP 01</a:t>
              </a:r>
              <a:endParaRPr kumimoji="1" lang="zh-CN" altLang="en-US"/>
            </a:p>
          </p:txBody>
        </p:sp>
      </p:grpSp>
      <p:sp>
        <p:nvSpPr>
          <p:cNvPr id="10" name="标题 1"/>
          <p:cNvSpPr txBox="1"/>
          <p:nvPr/>
        </p:nvSpPr>
        <p:spPr>
          <a:xfrm>
            <a:off x="3651489" y="2480282"/>
            <a:ext cx="369624" cy="369624"/>
          </a:xfrm>
          <a:custGeom>
            <a:avLst/>
            <a:gdLst>
              <a:gd name="connsiteX0" fmla="*/ 438553 w 720000"/>
              <a:gd name="connsiteY0" fmla="*/ 189601 h 720000"/>
              <a:gd name="connsiteX1" fmla="*/ 373556 w 720000"/>
              <a:gd name="connsiteY1" fmla="*/ 216451 h 720000"/>
              <a:gd name="connsiteX2" fmla="*/ 232180 w 720000"/>
              <a:gd name="connsiteY2" fmla="*/ 357827 h 720000"/>
              <a:gd name="connsiteX3" fmla="*/ 191861 w 720000"/>
              <a:gd name="connsiteY3" fmla="*/ 528226 h 720000"/>
              <a:gd name="connsiteX4" fmla="*/ 362260 w 720000"/>
              <a:gd name="connsiteY4" fmla="*/ 487907 h 720000"/>
              <a:gd name="connsiteX5" fmla="*/ 503636 w 720000"/>
              <a:gd name="connsiteY5" fmla="*/ 346444 h 720000"/>
              <a:gd name="connsiteX6" fmla="*/ 503636 w 720000"/>
              <a:gd name="connsiteY6" fmla="*/ 216365 h 720000"/>
              <a:gd name="connsiteX7" fmla="*/ 438553 w 720000"/>
              <a:gd name="connsiteY7" fmla="*/ 189601 h 720000"/>
              <a:gd name="connsiteX8" fmla="*/ 438553 w 720000"/>
              <a:gd name="connsiteY8" fmla="*/ 141636 h 720000"/>
              <a:gd name="connsiteX9" fmla="*/ 537524 w 720000"/>
              <a:gd name="connsiteY9" fmla="*/ 182476 h 720000"/>
              <a:gd name="connsiteX10" fmla="*/ 537524 w 720000"/>
              <a:gd name="connsiteY10" fmla="*/ 380420 h 720000"/>
              <a:gd name="connsiteX11" fmla="*/ 396149 w 720000"/>
              <a:gd name="connsiteY11" fmla="*/ 521796 h 720000"/>
              <a:gd name="connsiteX12" fmla="*/ 141637 w 720000"/>
              <a:gd name="connsiteY12" fmla="*/ 578364 h 720000"/>
              <a:gd name="connsiteX13" fmla="*/ 198205 w 720000"/>
              <a:gd name="connsiteY13" fmla="*/ 323852 h 720000"/>
              <a:gd name="connsiteX14" fmla="*/ 339581 w 720000"/>
              <a:gd name="connsiteY14" fmla="*/ 182476 h 720000"/>
              <a:gd name="connsiteX15" fmla="*/ 438553 w 720000"/>
              <a:gd name="connsiteY15" fmla="*/ 141636 h 720000"/>
              <a:gd name="connsiteX16" fmla="*/ 120000 w 720000"/>
              <a:gd name="connsiteY16" fmla="*/ 47965 h 720000"/>
              <a:gd name="connsiteX17" fmla="*/ 47965 w 720000"/>
              <a:gd name="connsiteY17" fmla="*/ 120000 h 720000"/>
              <a:gd name="connsiteX18" fmla="*/ 47965 w 720000"/>
              <a:gd name="connsiteY18" fmla="*/ 600000 h 720000"/>
              <a:gd name="connsiteX19" fmla="*/ 120000 w 720000"/>
              <a:gd name="connsiteY19" fmla="*/ 672035 h 720000"/>
              <a:gd name="connsiteX20" fmla="*/ 600000 w 720000"/>
              <a:gd name="connsiteY20" fmla="*/ 672035 h 720000"/>
              <a:gd name="connsiteX21" fmla="*/ 672035 w 720000"/>
              <a:gd name="connsiteY21" fmla="*/ 600000 h 720000"/>
              <a:gd name="connsiteX22" fmla="*/ 672035 w 720000"/>
              <a:gd name="connsiteY22" fmla="*/ 120000 h 720000"/>
              <a:gd name="connsiteX23" fmla="*/ 600000 w 720000"/>
              <a:gd name="connsiteY23" fmla="*/ 47965 h 720000"/>
              <a:gd name="connsiteX24" fmla="*/ 120000 w 720000"/>
              <a:gd name="connsiteY24" fmla="*/ 0 h 720000"/>
              <a:gd name="connsiteX25" fmla="*/ 600000 w 720000"/>
              <a:gd name="connsiteY25" fmla="*/ 0 h 720000"/>
              <a:gd name="connsiteX26" fmla="*/ 720000 w 720000"/>
              <a:gd name="connsiteY26" fmla="*/ 120000 h 720000"/>
              <a:gd name="connsiteX27" fmla="*/ 720000 w 720000"/>
              <a:gd name="connsiteY27" fmla="*/ 600000 h 720000"/>
              <a:gd name="connsiteX28" fmla="*/ 600000 w 720000"/>
              <a:gd name="connsiteY28" fmla="*/ 720000 h 720000"/>
              <a:gd name="connsiteX29" fmla="*/ 120000 w 720000"/>
              <a:gd name="connsiteY29" fmla="*/ 720000 h 720000"/>
              <a:gd name="connsiteX30" fmla="*/ 0 w 720000"/>
              <a:gd name="connsiteY30" fmla="*/ 600000 h 720000"/>
              <a:gd name="connsiteX31" fmla="*/ 0 w 720000"/>
              <a:gd name="connsiteY31" fmla="*/ 120000 h 720000"/>
              <a:gd name="connsiteX32" fmla="*/ 120000 w 720000"/>
              <a:gd name="connsiteY32" fmla="*/ 0 h 720000"/>
            </a:gdLst>
            <a:ahLst/>
            <a:cxnLst/>
            <a:rect l="l" t="t" r="r" b="b"/>
            <a:pathLst>
              <a:path w="720000" h="720000">
                <a:moveTo>
                  <a:pt x="438553" y="189601"/>
                </a:moveTo>
                <a:cubicBezTo>
                  <a:pt x="413875" y="189601"/>
                  <a:pt x="390761" y="199073"/>
                  <a:pt x="373556" y="216451"/>
                </a:cubicBezTo>
                <a:lnTo>
                  <a:pt x="232180" y="357827"/>
                </a:lnTo>
                <a:cubicBezTo>
                  <a:pt x="212456" y="377465"/>
                  <a:pt x="197336" y="453584"/>
                  <a:pt x="191861" y="528226"/>
                </a:cubicBezTo>
                <a:cubicBezTo>
                  <a:pt x="266503" y="522665"/>
                  <a:pt x="342622" y="507545"/>
                  <a:pt x="362260" y="487907"/>
                </a:cubicBezTo>
                <a:lnTo>
                  <a:pt x="503636" y="346444"/>
                </a:lnTo>
                <a:cubicBezTo>
                  <a:pt x="539523" y="310557"/>
                  <a:pt x="539523" y="252252"/>
                  <a:pt x="503636" y="216365"/>
                </a:cubicBezTo>
                <a:cubicBezTo>
                  <a:pt x="486344" y="199073"/>
                  <a:pt x="463230" y="189601"/>
                  <a:pt x="438553" y="189601"/>
                </a:cubicBezTo>
                <a:close/>
                <a:moveTo>
                  <a:pt x="438553" y="141636"/>
                </a:moveTo>
                <a:cubicBezTo>
                  <a:pt x="474440" y="141636"/>
                  <a:pt x="510327" y="155191"/>
                  <a:pt x="537524" y="182476"/>
                </a:cubicBezTo>
                <a:cubicBezTo>
                  <a:pt x="592007" y="236872"/>
                  <a:pt x="592007" y="325938"/>
                  <a:pt x="537524" y="380420"/>
                </a:cubicBezTo>
                <a:lnTo>
                  <a:pt x="396149" y="521796"/>
                </a:lnTo>
                <a:cubicBezTo>
                  <a:pt x="341753" y="576278"/>
                  <a:pt x="141637" y="578364"/>
                  <a:pt x="141637" y="578364"/>
                </a:cubicBezTo>
                <a:cubicBezTo>
                  <a:pt x="141637" y="578364"/>
                  <a:pt x="143723" y="378334"/>
                  <a:pt x="198205" y="323852"/>
                </a:cubicBezTo>
                <a:lnTo>
                  <a:pt x="339581" y="182476"/>
                </a:lnTo>
                <a:cubicBezTo>
                  <a:pt x="366778" y="155278"/>
                  <a:pt x="402666" y="141636"/>
                  <a:pt x="438553" y="141636"/>
                </a:cubicBezTo>
                <a:close/>
                <a:moveTo>
                  <a:pt x="120000" y="47965"/>
                </a:moveTo>
                <a:cubicBezTo>
                  <a:pt x="80290" y="47965"/>
                  <a:pt x="47965" y="80290"/>
                  <a:pt x="47965" y="120000"/>
                </a:cubicBezTo>
                <a:lnTo>
                  <a:pt x="47965" y="600000"/>
                </a:lnTo>
                <a:cubicBezTo>
                  <a:pt x="47965" y="639711"/>
                  <a:pt x="80290" y="672035"/>
                  <a:pt x="120000" y="672035"/>
                </a:cubicBezTo>
                <a:lnTo>
                  <a:pt x="600000" y="672035"/>
                </a:lnTo>
                <a:cubicBezTo>
                  <a:pt x="639711" y="672035"/>
                  <a:pt x="672035" y="639711"/>
                  <a:pt x="672035" y="600000"/>
                </a:cubicBezTo>
                <a:lnTo>
                  <a:pt x="672035" y="120000"/>
                </a:lnTo>
                <a:cubicBezTo>
                  <a:pt x="672035" y="80290"/>
                  <a:pt x="639711" y="47965"/>
                  <a:pt x="600000" y="47965"/>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chemeClr val="accent1"/>
          </a:solidFill>
          <a:ln w="9525" cap="sq">
            <a:noFill/>
            <a:round/>
            <a:headEnd/>
            <a:tailEnd/>
          </a:ln>
        </p:spPr>
        <p:txBody>
          <a:bodyPr vert="horz" wrap="square" lIns="91440" tIns="45720" rIns="91440" bIns="45720" rtlCol="0" anchor="t"/>
          <a:lstStyle/>
          <a:p>
            <a:pPr algn="l"/>
            <a:endParaRPr kumimoji="1" lang="zh-CN" altLang="en-US"/>
          </a:p>
        </p:txBody>
      </p:sp>
      <p:sp>
        <p:nvSpPr>
          <p:cNvPr id="11" name="标题 1"/>
          <p:cNvSpPr txBox="1"/>
          <p:nvPr/>
        </p:nvSpPr>
        <p:spPr>
          <a:xfrm>
            <a:off x="4598868" y="1658480"/>
            <a:ext cx="5915922" cy="2457946"/>
          </a:xfrm>
          <a:prstGeom prst="rect">
            <a:avLst/>
          </a:prstGeom>
          <a:noFill/>
          <a:ln>
            <a:noFill/>
          </a:ln>
        </p:spPr>
        <p:txBody>
          <a:bodyPr vert="horz" wrap="square" lIns="0" tIns="0" rIns="0" bIns="0" rtlCol="0" anchor="t"/>
          <a:lstStyle/>
          <a:p>
            <a:pPr algn="l"/>
            <a:r>
              <a:rPr kumimoji="1" lang="en-US" altLang="zh-CN" sz="1400" dirty="0">
                <a:ln w="12700">
                  <a:noFill/>
                </a:ln>
                <a:solidFill>
                  <a:schemeClr val="tx1"/>
                </a:solidFill>
                <a:latin typeface="Source Han Sans"/>
                <a:ea typeface="Source Han Sans"/>
                <a:cs typeface="Source Han Sans"/>
              </a:rPr>
              <a:t>（4）自定义颜色
</a:t>
            </a:r>
            <a:r>
              <a:rPr kumimoji="1" lang="en-US" altLang="zh-CN" sz="1400" dirty="0" err="1">
                <a:ln w="12700">
                  <a:noFill/>
                </a:ln>
                <a:solidFill>
                  <a:schemeClr val="tx1"/>
                </a:solidFill>
                <a:latin typeface="Source Han Sans"/>
                <a:ea typeface="Source Han Sans"/>
                <a:cs typeface="Source Han Sans"/>
              </a:rPr>
              <a:t>所有边框均支持自定义颜色及背景色，方法如下</a:t>
            </a:r>
            <a:r>
              <a:rPr kumimoji="1" lang="en-US" altLang="zh-CN" sz="1400" dirty="0">
                <a:ln w="12700">
                  <a:noFill/>
                </a:ln>
                <a:solidFill>
                  <a:schemeClr val="tx1"/>
                </a:solidFill>
                <a:latin typeface="Source Han Sans"/>
                <a:ea typeface="Source Han Sans"/>
                <a:cs typeface="Source Han Sans"/>
              </a:rPr>
              <a:t>：</a:t>
            </a:r>
          </a:p>
          <a:p>
            <a:pPr algn="l"/>
            <a:endParaRPr kumimoji="1" lang="en-US" altLang="zh-CN" sz="1400" dirty="0">
              <a:ln w="12700">
                <a:noFill/>
              </a:ln>
              <a:latin typeface="Source Han Sans"/>
              <a:ea typeface="Source Han Sans"/>
              <a:cs typeface="Source Han Sans"/>
            </a:endParaRPr>
          </a:p>
          <a:p>
            <a:pPr algn="l"/>
            <a:endParaRPr kumimoji="1" lang="en-US" altLang="zh-CN" sz="1400" dirty="0">
              <a:ln w="12700">
                <a:noFill/>
              </a:ln>
              <a:solidFill>
                <a:schemeClr val="tx1"/>
              </a:solidFill>
              <a:latin typeface="Source Han Sans"/>
              <a:ea typeface="Source Han Sans"/>
              <a:cs typeface="Source Han Sans"/>
            </a:endParaRPr>
          </a:p>
          <a:p>
            <a:pPr algn="l"/>
            <a:r>
              <a:rPr kumimoji="1" lang="en-US" altLang="zh-CN" sz="1400" dirty="0">
                <a:ln w="12700">
                  <a:noFill/>
                </a:ln>
                <a:solidFill>
                  <a:schemeClr val="tx1"/>
                </a:solidFill>
                <a:latin typeface="Source Han Sans"/>
                <a:ea typeface="Source Han Sans"/>
                <a:cs typeface="Source Han Sans"/>
              </a:rPr>
              <a:t>
</a:t>
            </a:r>
          </a:p>
          <a:p>
            <a:pPr algn="l"/>
            <a:r>
              <a:rPr kumimoji="1" lang="en-US" altLang="zh-CN" sz="1400" dirty="0" err="1">
                <a:ln w="12700">
                  <a:noFill/>
                </a:ln>
                <a:solidFill>
                  <a:schemeClr val="tx1"/>
                </a:solidFill>
                <a:latin typeface="Source Han Sans"/>
                <a:ea typeface="Source Han Sans"/>
                <a:cs typeface="Source Han Sans"/>
              </a:rPr>
              <a:t>边框颜色属性</a:t>
            </a:r>
            <a:endParaRPr kumimoji="1" lang="en-US" altLang="zh-CN" sz="1400" dirty="0">
              <a:ln w="12700">
                <a:noFill/>
              </a:ln>
              <a:solidFill>
                <a:schemeClr val="tx1"/>
              </a:solidFill>
              <a:latin typeface="Source Han Sans"/>
              <a:ea typeface="Source Han Sans"/>
              <a:cs typeface="Source Han Sans"/>
            </a:endParaRPr>
          </a:p>
          <a:p>
            <a:pPr algn="l"/>
            <a:endParaRPr kumimoji="1" lang="en-US" altLang="zh-CN" sz="1400" dirty="0">
              <a:ln w="12700">
                <a:noFill/>
              </a:ln>
              <a:latin typeface="Source Han Sans"/>
              <a:ea typeface="Source Han Sans"/>
              <a:cs typeface="Source Han Sans"/>
            </a:endParaRPr>
          </a:p>
          <a:p>
            <a:pPr algn="l"/>
            <a:endParaRPr kumimoji="1" lang="en-US" altLang="zh-CN" sz="1400" dirty="0">
              <a:ln w="12700">
                <a:noFill/>
              </a:ln>
              <a:solidFill>
                <a:schemeClr val="tx1"/>
              </a:solidFill>
              <a:latin typeface="Source Han Sans"/>
              <a:ea typeface="Source Han Sans"/>
              <a:cs typeface="Source Han Sans"/>
            </a:endParaRPr>
          </a:p>
          <a:p>
            <a:pPr algn="l"/>
            <a:endParaRPr kumimoji="1" lang="en-US" altLang="zh-CN" sz="1400" dirty="0">
              <a:ln w="12700">
                <a:noFill/>
              </a:ln>
              <a:latin typeface="Source Han Sans"/>
              <a:ea typeface="Source Han Sans"/>
              <a:cs typeface="Source Han Sans"/>
            </a:endParaRPr>
          </a:p>
          <a:p>
            <a:pPr algn="l"/>
            <a:endParaRPr kumimoji="1" lang="en-US" altLang="zh-CN" sz="1400" dirty="0">
              <a:ln w="12700">
                <a:noFill/>
              </a:ln>
              <a:solidFill>
                <a:schemeClr val="tx1"/>
              </a:solidFill>
              <a:latin typeface="Source Han Sans"/>
              <a:ea typeface="Source Han Sans"/>
              <a:cs typeface="Source Han Sans"/>
            </a:endParaRPr>
          </a:p>
          <a:p>
            <a:pPr algn="l"/>
            <a:endParaRPr kumimoji="1" lang="en-US" altLang="zh-CN" sz="1400" dirty="0">
              <a:ln w="12700">
                <a:noFill/>
              </a:ln>
              <a:latin typeface="Source Han Sans"/>
              <a:ea typeface="Source Han Sans"/>
              <a:cs typeface="Source Han Sans"/>
            </a:endParaRPr>
          </a:p>
          <a:p>
            <a:pPr algn="l"/>
            <a:endParaRPr kumimoji="1" lang="en-US" altLang="zh-CN" sz="1400" dirty="0">
              <a:ln w="12700">
                <a:noFill/>
              </a:ln>
              <a:solidFill>
                <a:schemeClr val="tx1"/>
              </a:solidFill>
              <a:latin typeface="Source Han Sans"/>
              <a:ea typeface="Source Han Sans"/>
              <a:cs typeface="Source Han Sans"/>
            </a:endParaRPr>
          </a:p>
          <a:p>
            <a:pPr algn="l"/>
            <a:r>
              <a:rPr kumimoji="1" lang="en-US" altLang="zh-CN" sz="1400" dirty="0">
                <a:ln w="12700">
                  <a:noFill/>
                </a:ln>
                <a:solidFill>
                  <a:schemeClr val="tx1"/>
                </a:solidFill>
                <a:latin typeface="Source Han Sans"/>
                <a:ea typeface="Source Han Sans"/>
                <a:cs typeface="Source Han Sans"/>
              </a:rPr>
              <a:t>
TIP:
1.color属性支持配置两个颜色，一主一副。
2.颜色类型可以为颜色关键字、十六进制色、RGB及RGBA。</a:t>
            </a:r>
            <a:endParaRPr kumimoji="1" lang="zh-CN" altLang="en-US" dirty="0"/>
          </a:p>
        </p:txBody>
      </p:sp>
      <p:sp>
        <p:nvSpPr>
          <p:cNvPr id="12"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边框</a:t>
            </a:r>
            <a:endParaRPr kumimoji="1" lang="zh-CN" altLang="en-US"/>
          </a:p>
        </p:txBody>
      </p:sp>
      <p:cxnSp>
        <p:nvCxnSpPr>
          <p:cNvPr id="13"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4" name="组合 13"/>
          <p:cNvGrpSpPr/>
          <p:nvPr/>
        </p:nvGrpSpPr>
        <p:grpSpPr>
          <a:xfrm>
            <a:off x="203200" y="561165"/>
            <a:ext cx="381000" cy="158750"/>
            <a:chOff x="203200" y="561165"/>
            <a:chExt cx="381000" cy="158750"/>
          </a:xfrm>
        </p:grpSpPr>
        <p:sp>
          <p:nvSpPr>
            <p:cNvPr id="15"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6"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18" name="文本框 17">
            <a:extLst>
              <a:ext uri="{FF2B5EF4-FFF2-40B4-BE49-F238E27FC236}">
                <a16:creationId xmlns:a16="http://schemas.microsoft.com/office/drawing/2014/main" id="{98262757-9AF4-7FAE-8E4A-93C066BA1E69}"/>
              </a:ext>
            </a:extLst>
          </p:cNvPr>
          <p:cNvSpPr txBox="1"/>
          <p:nvPr/>
        </p:nvSpPr>
        <p:spPr>
          <a:xfrm>
            <a:off x="4564911" y="2219206"/>
            <a:ext cx="5829155" cy="523220"/>
          </a:xfrm>
          <a:prstGeom prst="rect">
            <a:avLst/>
          </a:prstGeom>
          <a:solidFill>
            <a:schemeClr val="bg1">
              <a:lumMod val="85000"/>
            </a:schemeClr>
          </a:solidFill>
        </p:spPr>
        <p:txBody>
          <a:bodyPr wrap="square">
            <a:spAutoFit/>
          </a:bodyPr>
          <a:lstStyle/>
          <a:p>
            <a:r>
              <a:rPr lang="zh-CN" altLang="en-US" sz="1400" dirty="0"/>
              <a:t>&lt;dv-border-box-1 :color="['red', 'green']" backgroundColor="blue" &gt;dv-border-box-1&lt;/dv-border-box-1&gt;</a:t>
            </a:r>
          </a:p>
        </p:txBody>
      </p:sp>
      <p:graphicFrame>
        <p:nvGraphicFramePr>
          <p:cNvPr id="19" name="表格 18">
            <a:extLst>
              <a:ext uri="{FF2B5EF4-FFF2-40B4-BE49-F238E27FC236}">
                <a16:creationId xmlns:a16="http://schemas.microsoft.com/office/drawing/2014/main" id="{048AF45D-A28C-7540-DF6D-22E95E8485CC}"/>
              </a:ext>
            </a:extLst>
          </p:cNvPr>
          <p:cNvGraphicFramePr>
            <a:graphicFrameLocks noGrp="1"/>
          </p:cNvGraphicFramePr>
          <p:nvPr>
            <p:extLst>
              <p:ext uri="{D42A27DB-BD31-4B8C-83A1-F6EECF244321}">
                <p14:modId xmlns:p14="http://schemas.microsoft.com/office/powerpoint/2010/main" val="527460775"/>
              </p:ext>
            </p:extLst>
          </p:nvPr>
        </p:nvGraphicFramePr>
        <p:xfrm>
          <a:off x="4518322" y="3316763"/>
          <a:ext cx="5968341" cy="1112520"/>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186041136"/>
                    </a:ext>
                  </a:extLst>
                </a:gridCol>
                <a:gridCol w="1136333">
                  <a:extLst>
                    <a:ext uri="{9D8B030D-6E8A-4147-A177-3AD203B41FA5}">
                      <a16:colId xmlns:a16="http://schemas.microsoft.com/office/drawing/2014/main" val="750746928"/>
                    </a:ext>
                  </a:extLst>
                </a:gridCol>
                <a:gridCol w="926196">
                  <a:extLst>
                    <a:ext uri="{9D8B030D-6E8A-4147-A177-3AD203B41FA5}">
                      <a16:colId xmlns:a16="http://schemas.microsoft.com/office/drawing/2014/main" val="3217175049"/>
                    </a:ext>
                  </a:extLst>
                </a:gridCol>
                <a:gridCol w="1006997">
                  <a:extLst>
                    <a:ext uri="{9D8B030D-6E8A-4147-A177-3AD203B41FA5}">
                      <a16:colId xmlns:a16="http://schemas.microsoft.com/office/drawing/2014/main" val="2711511486"/>
                    </a:ext>
                  </a:extLst>
                </a:gridCol>
                <a:gridCol w="1273215">
                  <a:extLst>
                    <a:ext uri="{9D8B030D-6E8A-4147-A177-3AD203B41FA5}">
                      <a16:colId xmlns:a16="http://schemas.microsoft.com/office/drawing/2014/main" val="2006829216"/>
                    </a:ext>
                  </a:extLst>
                </a:gridCol>
              </a:tblGrid>
              <a:tr h="370840">
                <a:tc>
                  <a:txBody>
                    <a:bodyPr/>
                    <a:lstStyle/>
                    <a:p>
                      <a:r>
                        <a:rPr lang="zh-CN" altLang="en-US" sz="1400" b="1" dirty="0">
                          <a:effectLst/>
                        </a:rPr>
                        <a:t>属性</a:t>
                      </a:r>
                    </a:p>
                  </a:txBody>
                  <a:tcPr marL="99060" marR="99060" anchor="ctr"/>
                </a:tc>
                <a:tc>
                  <a:txBody>
                    <a:bodyPr/>
                    <a:lstStyle/>
                    <a:p>
                      <a:r>
                        <a:rPr lang="zh-CN" altLang="en-US" sz="1400" b="1">
                          <a:effectLst/>
                        </a:rPr>
                        <a:t>说明</a:t>
                      </a:r>
                    </a:p>
                  </a:txBody>
                  <a:tcPr marL="99060" marR="99060" anchor="ctr"/>
                </a:tc>
                <a:tc>
                  <a:txBody>
                    <a:bodyPr/>
                    <a:lstStyle/>
                    <a:p>
                      <a:r>
                        <a:rPr lang="zh-CN" altLang="en-US" sz="1400" b="1">
                          <a:effectLst/>
                        </a:rPr>
                        <a:t>类型</a:t>
                      </a:r>
                    </a:p>
                  </a:txBody>
                  <a:tcPr marL="99060" marR="99060" anchor="ctr"/>
                </a:tc>
                <a:tc>
                  <a:txBody>
                    <a:bodyPr/>
                    <a:lstStyle/>
                    <a:p>
                      <a:r>
                        <a:rPr lang="zh-CN" altLang="en-US" sz="1400" b="1">
                          <a:effectLst/>
                        </a:rPr>
                        <a:t>可选值</a:t>
                      </a:r>
                    </a:p>
                  </a:txBody>
                  <a:tcPr marL="99060" marR="99060" anchor="ctr"/>
                </a:tc>
                <a:tc>
                  <a:txBody>
                    <a:bodyPr/>
                    <a:lstStyle/>
                    <a:p>
                      <a:r>
                        <a:rPr lang="zh-CN" altLang="en-US" sz="1400" b="1">
                          <a:effectLst/>
                        </a:rPr>
                        <a:t>默认值</a:t>
                      </a:r>
                    </a:p>
                  </a:txBody>
                  <a:tcPr marL="99060" marR="99060" anchor="ctr"/>
                </a:tc>
                <a:extLst>
                  <a:ext uri="{0D108BD9-81ED-4DB2-BD59-A6C34878D82A}">
                    <a16:rowId xmlns:a16="http://schemas.microsoft.com/office/drawing/2014/main" val="1873944162"/>
                  </a:ext>
                </a:extLst>
              </a:tr>
              <a:tr h="370840">
                <a:tc>
                  <a:txBody>
                    <a:bodyPr/>
                    <a:lstStyle/>
                    <a:p>
                      <a:r>
                        <a:rPr lang="en-US" sz="1400">
                          <a:effectLst/>
                        </a:rPr>
                        <a:t>color</a:t>
                      </a:r>
                    </a:p>
                  </a:txBody>
                  <a:tcPr marL="99060" marR="99060" anchor="ctr"/>
                </a:tc>
                <a:tc>
                  <a:txBody>
                    <a:bodyPr/>
                    <a:lstStyle/>
                    <a:p>
                      <a:r>
                        <a:rPr lang="zh-CN" altLang="en-US" sz="1400">
                          <a:effectLst/>
                        </a:rPr>
                        <a:t>自定义颜色</a:t>
                      </a:r>
                    </a:p>
                  </a:txBody>
                  <a:tcPr marL="99060" marR="99060" anchor="ctr"/>
                </a:tc>
                <a:tc>
                  <a:txBody>
                    <a:bodyPr/>
                    <a:lstStyle/>
                    <a:p>
                      <a:r>
                        <a:rPr lang="en-US" sz="1400">
                          <a:effectLst/>
                        </a:rPr>
                        <a:t>string[]</a:t>
                      </a:r>
                    </a:p>
                  </a:txBody>
                  <a:tcPr marL="99060" marR="99060" anchor="ctr"/>
                </a:tc>
                <a:tc>
                  <a:txBody>
                    <a:bodyPr/>
                    <a:lstStyle/>
                    <a:p>
                      <a:r>
                        <a:rPr lang="en-US" altLang="zh-CN" sz="1400">
                          <a:effectLst/>
                        </a:rPr>
                        <a:t>-</a:t>
                      </a:r>
                    </a:p>
                  </a:txBody>
                  <a:tcPr marL="99060" marR="99060" anchor="ctr"/>
                </a:tc>
                <a:tc>
                  <a:txBody>
                    <a:bodyPr/>
                    <a:lstStyle/>
                    <a:p>
                      <a:r>
                        <a:rPr lang="en-US" altLang="zh-CN" sz="1400" dirty="0">
                          <a:effectLst/>
                        </a:rPr>
                        <a:t>-</a:t>
                      </a:r>
                    </a:p>
                  </a:txBody>
                  <a:tcPr marL="99060" marR="99060" anchor="ctr"/>
                </a:tc>
                <a:extLst>
                  <a:ext uri="{0D108BD9-81ED-4DB2-BD59-A6C34878D82A}">
                    <a16:rowId xmlns:a16="http://schemas.microsoft.com/office/drawing/2014/main" val="830200896"/>
                  </a:ext>
                </a:extLst>
              </a:tr>
              <a:tr h="370840">
                <a:tc>
                  <a:txBody>
                    <a:bodyPr/>
                    <a:lstStyle/>
                    <a:p>
                      <a:r>
                        <a:rPr lang="en-US" sz="1400">
                          <a:effectLst/>
                        </a:rPr>
                        <a:t>backgroundColor</a:t>
                      </a:r>
                    </a:p>
                  </a:txBody>
                  <a:tcPr marL="99060" marR="99060" anchor="ctr"/>
                </a:tc>
                <a:tc>
                  <a:txBody>
                    <a:bodyPr/>
                    <a:lstStyle/>
                    <a:p>
                      <a:r>
                        <a:rPr lang="zh-CN" altLang="en-US" sz="1400">
                          <a:effectLst/>
                        </a:rPr>
                        <a:t>背景色</a:t>
                      </a:r>
                    </a:p>
                  </a:txBody>
                  <a:tcPr marL="99060" marR="99060" anchor="ctr"/>
                </a:tc>
                <a:tc>
                  <a:txBody>
                    <a:bodyPr/>
                    <a:lstStyle/>
                    <a:p>
                      <a:r>
                        <a:rPr lang="en-US" sz="1400">
                          <a:effectLst/>
                        </a:rPr>
                        <a:t>string</a:t>
                      </a:r>
                    </a:p>
                  </a:txBody>
                  <a:tcPr marL="99060" marR="99060" anchor="ctr"/>
                </a:tc>
                <a:tc>
                  <a:txBody>
                    <a:bodyPr/>
                    <a:lstStyle/>
                    <a:p>
                      <a:r>
                        <a:rPr lang="en-US" altLang="zh-CN" sz="1400">
                          <a:effectLst/>
                        </a:rPr>
                        <a:t>-</a:t>
                      </a:r>
                    </a:p>
                  </a:txBody>
                  <a:tcPr marL="99060" marR="99060" anchor="ctr"/>
                </a:tc>
                <a:tc>
                  <a:txBody>
                    <a:bodyPr/>
                    <a:lstStyle/>
                    <a:p>
                      <a:r>
                        <a:rPr lang="en-US" altLang="zh-CN" sz="1400" dirty="0">
                          <a:effectLst/>
                        </a:rPr>
                        <a:t>-</a:t>
                      </a:r>
                    </a:p>
                  </a:txBody>
                  <a:tcPr marL="99060" marR="99060" anchor="ctr"/>
                </a:tc>
                <a:extLst>
                  <a:ext uri="{0D108BD9-81ED-4DB2-BD59-A6C34878D82A}">
                    <a16:rowId xmlns:a16="http://schemas.microsoft.com/office/drawing/2014/main" val="1997456696"/>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800707" y="1549702"/>
            <a:ext cx="5417157" cy="2682544"/>
          </a:xfrm>
          <a:prstGeom prst="rect">
            <a:avLst/>
          </a:prstGeom>
          <a:noFill/>
          <a:ln>
            <a:noFill/>
          </a:ln>
        </p:spPr>
        <p:txBody>
          <a:bodyPr vert="horz" wrap="square" lIns="91440" tIns="45720" rIns="91440" bIns="45720" rtlCol="0" anchor="t"/>
          <a:lstStyle/>
          <a:p>
            <a:pPr algn="l"/>
            <a:r>
              <a:rPr kumimoji="1" lang="en-US" altLang="zh-CN" sz="1400" dirty="0">
                <a:ln w="12700">
                  <a:noFill/>
                </a:ln>
                <a:solidFill>
                  <a:schemeClr val="tx1">
                    <a:lumMod val="85000"/>
                    <a:lumOff val="15000"/>
                  </a:schemeClr>
                </a:solidFill>
                <a:latin typeface="Source Han Sans"/>
                <a:ea typeface="Source Han Sans"/>
                <a:cs typeface="Source Han Sans"/>
              </a:rPr>
              <a:t>（5）边框样式
DataV中边框共计有13种样式，代码实现非常简单，只需要修改后边的数字即可修改不同的样式,如设置dv- border- box- 1样式，代码如下：</a:t>
            </a: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r>
              <a:rPr kumimoji="1" lang="en-US" altLang="zh-CN" sz="1400" dirty="0">
                <a:ln w="12700">
                  <a:noFill/>
                </a:ln>
                <a:solidFill>
                  <a:schemeClr val="tx1">
                    <a:lumMod val="85000"/>
                    <a:lumOff val="15000"/>
                  </a:schemeClr>
                </a:solidFill>
                <a:latin typeface="Source Han Sans"/>
                <a:ea typeface="Source Han Sans"/>
                <a:cs typeface="Source Han Sans"/>
              </a:rPr>
              <a:t>
</a:t>
            </a:r>
            <a:r>
              <a:rPr kumimoji="1" lang="en-US" altLang="zh-CN" sz="1400" dirty="0" err="1">
                <a:ln w="12700">
                  <a:noFill/>
                </a:ln>
                <a:solidFill>
                  <a:schemeClr val="tx1">
                    <a:lumMod val="85000"/>
                    <a:lumOff val="15000"/>
                  </a:schemeClr>
                </a:solidFill>
                <a:latin typeface="Source Han Sans"/>
                <a:ea typeface="Source Han Sans"/>
                <a:cs typeface="Source Han Sans"/>
              </a:rPr>
              <a:t>展示效果如下</a:t>
            </a:r>
            <a:r>
              <a:rPr kumimoji="1" lang="en-US" altLang="zh-CN" sz="1400" dirty="0">
                <a:ln w="12700">
                  <a:noFill/>
                </a:ln>
                <a:solidFill>
                  <a:schemeClr val="tx1">
                    <a:lumMod val="85000"/>
                    <a:lumOff val="15000"/>
                  </a:schemeClr>
                </a:solidFill>
                <a:latin typeface="Source Han Sans"/>
                <a:ea typeface="Source Han Sans"/>
                <a:cs typeface="Source Han Sans"/>
              </a:rPr>
              <a:t>：</a:t>
            </a: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r>
              <a:rPr kumimoji="1" lang="en-US" altLang="zh-CN" sz="1400" dirty="0">
                <a:ln w="12700">
                  <a:noFill/>
                </a:ln>
                <a:solidFill>
                  <a:schemeClr val="tx1">
                    <a:lumMod val="85000"/>
                    <a:lumOff val="15000"/>
                  </a:schemeClr>
                </a:solidFill>
                <a:latin typeface="Source Han Sans"/>
                <a:ea typeface="Source Han Sans"/>
                <a:cs typeface="Source Han Sans"/>
              </a:rPr>
              <a:t>样式2代码如下：</a:t>
            </a: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r>
              <a:rPr kumimoji="1" lang="en-US" altLang="zh-CN" sz="1400" dirty="0">
                <a:ln w="12700">
                  <a:noFill/>
                </a:ln>
                <a:solidFill>
                  <a:schemeClr val="tx1">
                    <a:lumMod val="85000"/>
                    <a:lumOff val="15000"/>
                  </a:schemeClr>
                </a:solidFill>
                <a:latin typeface="Source Han Sans"/>
                <a:ea typeface="Source Han Sans"/>
                <a:cs typeface="Source Han Sans"/>
              </a:rPr>
              <a:t>
</a:t>
            </a:r>
            <a:r>
              <a:rPr kumimoji="1" lang="en-US" altLang="zh-CN" sz="1400" dirty="0" err="1">
                <a:ln w="12700">
                  <a:noFill/>
                </a:ln>
                <a:solidFill>
                  <a:schemeClr val="tx1">
                    <a:lumMod val="85000"/>
                    <a:lumOff val="15000"/>
                  </a:schemeClr>
                </a:solidFill>
                <a:latin typeface="Source Han Sans"/>
                <a:ea typeface="Source Han Sans"/>
                <a:cs typeface="Source Han Sans"/>
              </a:rPr>
              <a:t>展示效果如下</a:t>
            </a:r>
            <a:r>
              <a:rPr kumimoji="1" lang="en-US" altLang="zh-CN" sz="1400" dirty="0">
                <a:ln w="12700">
                  <a:noFill/>
                </a:ln>
                <a:solidFill>
                  <a:schemeClr val="tx1">
                    <a:lumMod val="85000"/>
                    <a:lumOff val="15000"/>
                  </a:schemeClr>
                </a:solidFill>
                <a:latin typeface="Source Han Sans"/>
                <a:ea typeface="Source Han Sans"/>
                <a:cs typeface="Source Han Sans"/>
              </a:rPr>
              <a:t>：</a:t>
            </a: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r>
              <a:rPr kumimoji="1" lang="en-US" altLang="zh-CN" sz="1400" dirty="0">
                <a:ln w="12700">
                  <a:noFill/>
                </a:ln>
                <a:solidFill>
                  <a:schemeClr val="tx1">
                    <a:lumMod val="85000"/>
                    <a:lumOff val="15000"/>
                  </a:schemeClr>
                </a:solidFill>
                <a:latin typeface="Source Han Sans"/>
                <a:ea typeface="Source Han Sans"/>
                <a:cs typeface="Source Han Sans"/>
              </a:rPr>
              <a:t>
</a:t>
            </a:r>
            <a:endParaRPr kumimoji="1" lang="zh-CN" altLang="en-US" dirty="0"/>
          </a:p>
        </p:txBody>
      </p:sp>
      <p:sp>
        <p:nvSpPr>
          <p:cNvPr id="13"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边框</a:t>
            </a:r>
            <a:endParaRPr kumimoji="1" lang="zh-CN" altLang="en-US"/>
          </a:p>
        </p:txBody>
      </p:sp>
      <p:cxnSp>
        <p:nvCxnSpPr>
          <p:cNvPr id="14"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5" name="组合 14"/>
          <p:cNvGrpSpPr/>
          <p:nvPr/>
        </p:nvGrpSpPr>
        <p:grpSpPr>
          <a:xfrm>
            <a:off x="203200" y="561165"/>
            <a:ext cx="381000" cy="158750"/>
            <a:chOff x="203200" y="561165"/>
            <a:chExt cx="381000" cy="158750"/>
          </a:xfrm>
        </p:grpSpPr>
        <p:sp>
          <p:nvSpPr>
            <p:cNvPr id="16"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7"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19" name="文本框 18">
            <a:extLst>
              <a:ext uri="{FF2B5EF4-FFF2-40B4-BE49-F238E27FC236}">
                <a16:creationId xmlns:a16="http://schemas.microsoft.com/office/drawing/2014/main" id="{69BC21E7-65A3-074A-493D-DAE8789D3647}"/>
              </a:ext>
            </a:extLst>
          </p:cNvPr>
          <p:cNvSpPr txBox="1"/>
          <p:nvPr/>
        </p:nvSpPr>
        <p:spPr>
          <a:xfrm>
            <a:off x="855815" y="2526697"/>
            <a:ext cx="5240185" cy="307777"/>
          </a:xfrm>
          <a:prstGeom prst="rect">
            <a:avLst/>
          </a:prstGeom>
          <a:solidFill>
            <a:schemeClr val="bg1">
              <a:lumMod val="85000"/>
            </a:schemeClr>
          </a:solidFill>
        </p:spPr>
        <p:txBody>
          <a:bodyPr wrap="square">
            <a:spAutoFit/>
          </a:bodyPr>
          <a:lstStyle/>
          <a:p>
            <a:r>
              <a:rPr lang="zh-CN" altLang="en-US" sz="1400" dirty="0"/>
              <a:t>&lt;dv-border-box-1&gt;dv-border-box-1&lt;/dv-border-box-1&gt;</a:t>
            </a:r>
          </a:p>
        </p:txBody>
      </p:sp>
      <p:pic>
        <p:nvPicPr>
          <p:cNvPr id="21" name="图片 20">
            <a:extLst>
              <a:ext uri="{FF2B5EF4-FFF2-40B4-BE49-F238E27FC236}">
                <a16:creationId xmlns:a16="http://schemas.microsoft.com/office/drawing/2014/main" id="{C608FBCF-1BBE-F293-F491-50D49BCF25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1014" y="3117548"/>
            <a:ext cx="5276850" cy="2190750"/>
          </a:xfrm>
          <a:prstGeom prst="rect">
            <a:avLst/>
          </a:prstGeom>
        </p:spPr>
      </p:pic>
      <p:sp>
        <p:nvSpPr>
          <p:cNvPr id="23" name="文本框 22">
            <a:extLst>
              <a:ext uri="{FF2B5EF4-FFF2-40B4-BE49-F238E27FC236}">
                <a16:creationId xmlns:a16="http://schemas.microsoft.com/office/drawing/2014/main" id="{DA7876CF-B256-1FCF-9A29-7191803EC352}"/>
              </a:ext>
            </a:extLst>
          </p:cNvPr>
          <p:cNvSpPr txBox="1"/>
          <p:nvPr/>
        </p:nvSpPr>
        <p:spPr>
          <a:xfrm>
            <a:off x="6886117" y="1176937"/>
            <a:ext cx="6105644" cy="3323987"/>
          </a:xfrm>
          <a:prstGeom prst="rect">
            <a:avLst/>
          </a:prstGeom>
          <a:noFill/>
        </p:spPr>
        <p:txBody>
          <a:bodyPr wrap="square">
            <a:spAutoFit/>
          </a:bodyPr>
          <a:lstStyle/>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r>
              <a:rPr kumimoji="1" lang="en-US" altLang="zh-CN" sz="1400" dirty="0">
                <a:ln w="12700">
                  <a:noFill/>
                </a:ln>
                <a:solidFill>
                  <a:schemeClr val="tx1">
                    <a:lumMod val="85000"/>
                    <a:lumOff val="15000"/>
                  </a:schemeClr>
                </a:solidFill>
                <a:latin typeface="Source Han Sans"/>
                <a:ea typeface="Source Han Sans"/>
                <a:cs typeface="Source Han Sans"/>
              </a:rPr>
              <a:t>
样式3代码如下：</a:t>
            </a: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r>
              <a:rPr kumimoji="1" lang="en-US" altLang="zh-CN" sz="1400" dirty="0">
                <a:ln w="12700">
                  <a:noFill/>
                </a:ln>
                <a:solidFill>
                  <a:schemeClr val="tx1">
                    <a:lumMod val="85000"/>
                    <a:lumOff val="15000"/>
                  </a:schemeClr>
                </a:solidFill>
                <a:latin typeface="Source Han Sans"/>
                <a:ea typeface="Source Han Sans"/>
                <a:cs typeface="Source Han Sans"/>
              </a:rPr>
              <a:t>
</a:t>
            </a:r>
            <a:r>
              <a:rPr kumimoji="1" lang="en-US" altLang="zh-CN" sz="1400" dirty="0" err="1">
                <a:ln w="12700">
                  <a:noFill/>
                </a:ln>
                <a:solidFill>
                  <a:schemeClr val="tx1">
                    <a:lumMod val="85000"/>
                    <a:lumOff val="15000"/>
                  </a:schemeClr>
                </a:solidFill>
                <a:latin typeface="Source Han Sans"/>
                <a:ea typeface="Source Han Sans"/>
                <a:cs typeface="Source Han Sans"/>
              </a:rPr>
              <a:t>展示效果如下</a:t>
            </a:r>
            <a:r>
              <a:rPr kumimoji="1" lang="en-US" altLang="zh-CN" sz="1400" dirty="0">
                <a:ln w="12700">
                  <a:noFill/>
                </a:ln>
                <a:solidFill>
                  <a:schemeClr val="tx1">
                    <a:lumMod val="85000"/>
                    <a:lumOff val="15000"/>
                  </a:schemeClr>
                </a:solidFill>
                <a:latin typeface="Source Han Sans"/>
                <a:ea typeface="Source Han Sans"/>
                <a:cs typeface="Source Han Sans"/>
              </a:rPr>
              <a:t>：</a:t>
            </a:r>
            <a:endParaRPr kumimoji="1" lang="zh-CN" altLang="en-US" sz="1400" dirty="0"/>
          </a:p>
        </p:txBody>
      </p:sp>
      <p:sp>
        <p:nvSpPr>
          <p:cNvPr id="25" name="文本框 24">
            <a:extLst>
              <a:ext uri="{FF2B5EF4-FFF2-40B4-BE49-F238E27FC236}">
                <a16:creationId xmlns:a16="http://schemas.microsoft.com/office/drawing/2014/main" id="{F2234352-4D0F-A72C-947F-07085D25253D}"/>
              </a:ext>
            </a:extLst>
          </p:cNvPr>
          <p:cNvSpPr txBox="1"/>
          <p:nvPr/>
        </p:nvSpPr>
        <p:spPr>
          <a:xfrm>
            <a:off x="816881" y="5932995"/>
            <a:ext cx="5179106" cy="307777"/>
          </a:xfrm>
          <a:prstGeom prst="rect">
            <a:avLst/>
          </a:prstGeom>
          <a:solidFill>
            <a:schemeClr val="bg1">
              <a:lumMod val="85000"/>
            </a:schemeClr>
          </a:solidFill>
        </p:spPr>
        <p:txBody>
          <a:bodyPr wrap="square">
            <a:spAutoFit/>
          </a:bodyPr>
          <a:lstStyle/>
          <a:p>
            <a:r>
              <a:rPr lang="zh-CN" altLang="en-US" sz="1400" dirty="0"/>
              <a:t>&lt;dv-border-box-2&gt;dv-border-box-2&lt;/dv-border-box-2&gt;</a:t>
            </a:r>
          </a:p>
        </p:txBody>
      </p:sp>
      <p:pic>
        <p:nvPicPr>
          <p:cNvPr id="27" name="图片 26">
            <a:extLst>
              <a:ext uri="{FF2B5EF4-FFF2-40B4-BE49-F238E27FC236}">
                <a16:creationId xmlns:a16="http://schemas.microsoft.com/office/drawing/2014/main" id="{2BD344A5-A1BA-15FA-EE33-A5C9F18E6DD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91027" y="1164682"/>
            <a:ext cx="5276850" cy="2066925"/>
          </a:xfrm>
          <a:prstGeom prst="rect">
            <a:avLst/>
          </a:prstGeom>
        </p:spPr>
      </p:pic>
      <p:sp>
        <p:nvSpPr>
          <p:cNvPr id="29" name="文本框 28">
            <a:extLst>
              <a:ext uri="{FF2B5EF4-FFF2-40B4-BE49-F238E27FC236}">
                <a16:creationId xmlns:a16="http://schemas.microsoft.com/office/drawing/2014/main" id="{8F1E6DF4-0733-B818-B76F-8D17D0735459}"/>
              </a:ext>
            </a:extLst>
          </p:cNvPr>
          <p:cNvSpPr txBox="1"/>
          <p:nvPr/>
        </p:nvSpPr>
        <p:spPr>
          <a:xfrm>
            <a:off x="6974822" y="3862752"/>
            <a:ext cx="5109259" cy="307777"/>
          </a:xfrm>
          <a:prstGeom prst="rect">
            <a:avLst/>
          </a:prstGeom>
          <a:solidFill>
            <a:schemeClr val="bg1">
              <a:lumMod val="85000"/>
            </a:schemeClr>
          </a:solidFill>
        </p:spPr>
        <p:txBody>
          <a:bodyPr wrap="square">
            <a:spAutoFit/>
          </a:bodyPr>
          <a:lstStyle/>
          <a:p>
            <a:r>
              <a:rPr lang="zh-CN" altLang="en-US" sz="1400" dirty="0"/>
              <a:t>&lt;dv-border-box-3&gt;dv-border-box-3&lt;/dv-border-box-3&gt;</a:t>
            </a:r>
          </a:p>
        </p:txBody>
      </p:sp>
      <p:pic>
        <p:nvPicPr>
          <p:cNvPr id="31" name="图片 30">
            <a:extLst>
              <a:ext uri="{FF2B5EF4-FFF2-40B4-BE49-F238E27FC236}">
                <a16:creationId xmlns:a16="http://schemas.microsoft.com/office/drawing/2014/main" id="{616585D6-5E86-E098-ED72-E09014FA0F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91024" y="4664876"/>
            <a:ext cx="5276850" cy="210502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1137036" y="1677394"/>
            <a:ext cx="5774303" cy="3930925"/>
          </a:xfrm>
          <a:prstGeom prst="roundRect">
            <a:avLst>
              <a:gd name="adj" fmla="val 3877"/>
            </a:avLst>
          </a:prstGeom>
          <a:no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1798320" y="1947212"/>
            <a:ext cx="4930140" cy="3478228"/>
          </a:xfrm>
          <a:prstGeom prst="rect">
            <a:avLst/>
          </a:prstGeom>
          <a:noFill/>
          <a:ln>
            <a:noFill/>
          </a:ln>
        </p:spPr>
        <p:txBody>
          <a:bodyPr vert="horz" wrap="square" lIns="0" tIns="0" rIns="0" bIns="0" rtlCol="0" anchor="t"/>
          <a:lstStyle/>
          <a:p>
            <a:pPr algn="l"/>
            <a:r>
              <a:rPr kumimoji="1" lang="en-US" altLang="zh-CN" sz="1400" dirty="0" err="1">
                <a:ln w="12700">
                  <a:noFill/>
                </a:ln>
                <a:solidFill>
                  <a:schemeClr val="tx1">
                    <a:lumMod val="85000"/>
                    <a:lumOff val="15000"/>
                  </a:schemeClr>
                </a:solidFill>
                <a:latin typeface="Source Han Sans"/>
                <a:ea typeface="Source Han Sans"/>
                <a:cs typeface="Source Han Sans"/>
              </a:rPr>
              <a:t>图表组件基于Charts</a:t>
            </a:r>
            <a:r>
              <a:rPr kumimoji="1" lang="en-US" altLang="zh-CN" sz="1400" dirty="0">
                <a:ln w="12700">
                  <a:noFill/>
                </a:ln>
                <a:solidFill>
                  <a:schemeClr val="tx1">
                    <a:lumMod val="85000"/>
                    <a:lumOff val="15000"/>
                  </a:schemeClr>
                </a:solidFill>
                <a:latin typeface="Source Han Sans"/>
                <a:ea typeface="Source Han Sans"/>
                <a:cs typeface="Source Han Sans"/>
              </a:rPr>
              <a:t> (opens new window)</a:t>
            </a:r>
            <a:r>
              <a:rPr kumimoji="1" lang="en-US" altLang="zh-CN" sz="1400" dirty="0" err="1">
                <a:ln w="12700">
                  <a:noFill/>
                </a:ln>
                <a:solidFill>
                  <a:schemeClr val="tx1">
                    <a:lumMod val="85000"/>
                    <a:lumOff val="15000"/>
                  </a:schemeClr>
                </a:solidFill>
                <a:latin typeface="Source Han Sans"/>
                <a:ea typeface="Source Han Sans"/>
                <a:cs typeface="Source Han Sans"/>
              </a:rPr>
              <a:t>封装，只需要将对应图表option数据传入组件即可。如实现剩余油量效果图表，代码如下</a:t>
            </a:r>
            <a:r>
              <a:rPr kumimoji="1" lang="en-US" altLang="zh-CN" sz="1400" dirty="0">
                <a:ln w="12700">
                  <a:noFill/>
                </a:ln>
                <a:solidFill>
                  <a:schemeClr val="tx1">
                    <a:lumMod val="85000"/>
                    <a:lumOff val="15000"/>
                  </a:schemeClr>
                </a:solidFill>
                <a:latin typeface="Source Han Sans"/>
                <a:ea typeface="Source Han Sans"/>
                <a:cs typeface="Source Han Sans"/>
              </a:rPr>
              <a:t>：</a:t>
            </a: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r>
              <a:rPr kumimoji="1" lang="en-US" altLang="zh-CN" sz="1400" dirty="0">
                <a:ln w="12700">
                  <a:noFill/>
                </a:ln>
                <a:solidFill>
                  <a:schemeClr val="tx1">
                    <a:lumMod val="85000"/>
                    <a:lumOff val="15000"/>
                  </a:schemeClr>
                </a:solidFill>
                <a:latin typeface="Source Han Sans"/>
                <a:ea typeface="Source Han Sans"/>
                <a:cs typeface="Source Han Sans"/>
              </a:rPr>
              <a:t>
</a:t>
            </a:r>
            <a:r>
              <a:rPr kumimoji="1" lang="en-US" altLang="zh-CN" sz="1400" dirty="0" err="1">
                <a:ln w="12700">
                  <a:noFill/>
                </a:ln>
                <a:solidFill>
                  <a:schemeClr val="tx1">
                    <a:lumMod val="85000"/>
                    <a:lumOff val="15000"/>
                  </a:schemeClr>
                </a:solidFill>
                <a:latin typeface="Source Han Sans"/>
                <a:ea typeface="Source Han Sans"/>
                <a:cs typeface="Source Han Sans"/>
              </a:rPr>
              <a:t>最后的展示效果如下</a:t>
            </a:r>
            <a:r>
              <a:rPr kumimoji="1" lang="en-US" altLang="zh-CN" sz="1400" dirty="0">
                <a:ln w="12700">
                  <a:noFill/>
                </a:ln>
                <a:solidFill>
                  <a:schemeClr val="tx1">
                    <a:lumMod val="85000"/>
                    <a:lumOff val="15000"/>
                  </a:schemeClr>
                </a:solidFill>
                <a:latin typeface="Source Han Sans"/>
                <a:ea typeface="Source Han Sans"/>
                <a:cs typeface="Source Han Sans"/>
              </a:rPr>
              <a:t>：</a:t>
            </a:r>
            <a:endParaRPr kumimoji="1" lang="zh-CN" altLang="en-US" dirty="0"/>
          </a:p>
        </p:txBody>
      </p:sp>
      <p:sp>
        <p:nvSpPr>
          <p:cNvPr id="6" name="标题 1"/>
          <p:cNvSpPr txBox="1"/>
          <p:nvPr/>
        </p:nvSpPr>
        <p:spPr>
          <a:xfrm>
            <a:off x="664155" y="3165778"/>
            <a:ext cx="954157" cy="954157"/>
          </a:xfrm>
          <a:prstGeom prst="ellipse">
            <a:avLst/>
          </a:prstGeom>
          <a:gradFill>
            <a:gsLst>
              <a:gs pos="0">
                <a:schemeClr val="accent1"/>
              </a:gs>
              <a:gs pos="100000">
                <a:schemeClr val="accent1">
                  <a:lumMod val="75000"/>
                </a:schemeClr>
              </a:gs>
            </a:gsLst>
            <a:lin ang="5400000" scaled="0"/>
          </a:gradFill>
          <a:ln w="12700" cap="sq">
            <a:solidFill>
              <a:schemeClr val="accent1">
                <a:lumMod val="40000"/>
                <a:lumOff val="60000"/>
              </a:schemeClr>
            </a:solid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722970" y="3224593"/>
            <a:ext cx="836526" cy="836526"/>
          </a:xfrm>
          <a:prstGeom prst="ellipse">
            <a:avLst/>
          </a:prstGeom>
          <a:gradFill>
            <a:gsLst>
              <a:gs pos="0">
                <a:schemeClr val="accent1"/>
              </a:gs>
              <a:gs pos="100000">
                <a:schemeClr val="accent1">
                  <a:lumMod val="75000"/>
                </a:schemeClr>
              </a:gs>
            </a:gsLst>
            <a:lin ang="5400000" scaled="0"/>
          </a:gradFill>
          <a:ln w="12700" cap="sq">
            <a:solidFill>
              <a:schemeClr val="accent1">
                <a:lumMod val="40000"/>
                <a:lumOff val="60000"/>
              </a:schemeClr>
            </a:solid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972822" y="3479878"/>
            <a:ext cx="336823" cy="325956"/>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ahLst/>
            <a:cxn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sp>
        <p:nvSpPr>
          <p:cNvPr id="11"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图表</a:t>
            </a:r>
            <a:endParaRPr kumimoji="1" lang="zh-CN" altLang="en-US"/>
          </a:p>
        </p:txBody>
      </p:sp>
      <p:cxnSp>
        <p:nvCxnSpPr>
          <p:cNvPr id="12"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3" name="组合 12"/>
          <p:cNvGrpSpPr/>
          <p:nvPr/>
        </p:nvGrpSpPr>
        <p:grpSpPr>
          <a:xfrm>
            <a:off x="203200" y="561165"/>
            <a:ext cx="381000" cy="158750"/>
            <a:chOff x="203200" y="561165"/>
            <a:chExt cx="381000" cy="158750"/>
          </a:xfrm>
        </p:grpSpPr>
        <p:sp>
          <p:nvSpPr>
            <p:cNvPr id="14"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5"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17" name="文本框 16">
            <a:extLst>
              <a:ext uri="{FF2B5EF4-FFF2-40B4-BE49-F238E27FC236}">
                <a16:creationId xmlns:a16="http://schemas.microsoft.com/office/drawing/2014/main" id="{7A71F551-0EC3-6964-2607-E02983D779D8}"/>
              </a:ext>
            </a:extLst>
          </p:cNvPr>
          <p:cNvSpPr txBox="1"/>
          <p:nvPr/>
        </p:nvSpPr>
        <p:spPr>
          <a:xfrm>
            <a:off x="1798320" y="2575896"/>
            <a:ext cx="4741376" cy="317775"/>
          </a:xfrm>
          <a:prstGeom prst="rect">
            <a:avLst/>
          </a:prstGeom>
          <a:solidFill>
            <a:schemeClr val="bg1">
              <a:lumMod val="85000"/>
            </a:schemeClr>
          </a:solidFill>
        </p:spPr>
        <p:txBody>
          <a:bodyPr wrap="square">
            <a:spAutoFit/>
          </a:bodyPr>
          <a:lstStyle/>
          <a:p>
            <a:r>
              <a:rPr lang="zh-CN" altLang="en-US" sz="1400" dirty="0"/>
              <a:t>&lt;dv-charts :option="option" /&gt;</a:t>
            </a:r>
          </a:p>
        </p:txBody>
      </p:sp>
      <p:sp>
        <p:nvSpPr>
          <p:cNvPr id="19" name="文本框 18">
            <a:extLst>
              <a:ext uri="{FF2B5EF4-FFF2-40B4-BE49-F238E27FC236}">
                <a16:creationId xmlns:a16="http://schemas.microsoft.com/office/drawing/2014/main" id="{31211DF0-A6F7-EDFC-A781-FF7380B641B9}"/>
              </a:ext>
            </a:extLst>
          </p:cNvPr>
          <p:cNvSpPr txBox="1"/>
          <p:nvPr/>
        </p:nvSpPr>
        <p:spPr>
          <a:xfrm>
            <a:off x="8137763" y="1563188"/>
            <a:ext cx="3129099" cy="5078313"/>
          </a:xfrm>
          <a:prstGeom prst="rect">
            <a:avLst/>
          </a:prstGeom>
          <a:solidFill>
            <a:schemeClr val="bg1">
              <a:lumMod val="85000"/>
            </a:schemeClr>
          </a:solidFill>
        </p:spPr>
        <p:txBody>
          <a:bodyPr wrap="square">
            <a:spAutoFit/>
          </a:bodyPr>
          <a:lstStyle/>
          <a:p>
            <a:r>
              <a:rPr lang="zh-CN" altLang="en-US" sz="1200" dirty="0"/>
              <a:t>export default {</a:t>
            </a:r>
          </a:p>
          <a:p>
            <a:r>
              <a:rPr lang="zh-CN" altLang="en-US" sz="1200" dirty="0"/>
              <a:t>  title: {</a:t>
            </a:r>
          </a:p>
          <a:p>
            <a:r>
              <a:rPr lang="zh-CN" altLang="en-US" sz="1200" dirty="0"/>
              <a:t>    text: '剩余油量表',</a:t>
            </a:r>
          </a:p>
          <a:p>
            <a:r>
              <a:rPr lang="zh-CN" altLang="en-US" sz="1200" dirty="0"/>
              <a:t>    style: {</a:t>
            </a:r>
          </a:p>
          <a:p>
            <a:r>
              <a:rPr lang="zh-CN" altLang="en-US" sz="1200" dirty="0"/>
              <a:t>      fill: '#fff'</a:t>
            </a:r>
          </a:p>
          <a:p>
            <a:r>
              <a:rPr lang="zh-CN" altLang="en-US" sz="1200" dirty="0"/>
              <a:t>    }</a:t>
            </a:r>
          </a:p>
          <a:p>
            <a:r>
              <a:rPr lang="zh-CN" altLang="en-US" sz="1200" dirty="0"/>
              <a:t>  },</a:t>
            </a:r>
          </a:p>
          <a:p>
            <a:r>
              <a:rPr lang="zh-CN" altLang="en-US" sz="1200" dirty="0"/>
              <a:t>  series: [</a:t>
            </a:r>
          </a:p>
          <a:p>
            <a:r>
              <a:rPr lang="zh-CN" altLang="en-US" sz="1200" dirty="0"/>
              <a:t>    {</a:t>
            </a:r>
          </a:p>
          <a:p>
            <a:r>
              <a:rPr lang="zh-CN" altLang="en-US" sz="1200" dirty="0"/>
              <a:t>      type: 'gauge',</a:t>
            </a:r>
          </a:p>
          <a:p>
            <a:r>
              <a:rPr lang="zh-CN" altLang="en-US" sz="1200" dirty="0"/>
              <a:t>      data: [ { name: 'itemA', value: 55 } ],</a:t>
            </a:r>
          </a:p>
          <a:p>
            <a:r>
              <a:rPr lang="zh-CN" altLang="en-US" sz="1200" dirty="0"/>
              <a:t>      center: ['50%', '55%'],</a:t>
            </a:r>
          </a:p>
          <a:p>
            <a:r>
              <a:rPr lang="zh-CN" altLang="en-US" sz="1200" dirty="0"/>
              <a:t>      axisLabel: {</a:t>
            </a:r>
          </a:p>
          <a:p>
            <a:r>
              <a:rPr lang="zh-CN" altLang="en-US" sz="1200" dirty="0"/>
              <a:t>        formatter: '{value}%',</a:t>
            </a:r>
          </a:p>
          <a:p>
            <a:r>
              <a:rPr lang="zh-CN" altLang="en-US" sz="1200" dirty="0"/>
              <a:t>        style: {</a:t>
            </a:r>
          </a:p>
          <a:p>
            <a:r>
              <a:rPr lang="zh-CN" altLang="en-US" sz="1200" dirty="0"/>
              <a:t>          fill: '#fff'</a:t>
            </a:r>
          </a:p>
          <a:p>
            <a:r>
              <a:rPr lang="zh-CN" altLang="en-US" sz="1200" dirty="0"/>
              <a:t>        }</a:t>
            </a:r>
          </a:p>
          <a:p>
            <a:r>
              <a:rPr lang="zh-CN" altLang="en-US" sz="1200" dirty="0"/>
              <a:t>      },</a:t>
            </a:r>
          </a:p>
          <a:p>
            <a:r>
              <a:rPr lang="zh-CN" altLang="en-US" sz="1200" dirty="0"/>
              <a:t>      axisTick: {</a:t>
            </a:r>
          </a:p>
          <a:p>
            <a:r>
              <a:rPr lang="zh-CN" altLang="en-US" sz="1200" dirty="0"/>
              <a:t>        style: {</a:t>
            </a:r>
          </a:p>
          <a:p>
            <a:r>
              <a:rPr lang="zh-CN" altLang="en-US" sz="1200" dirty="0"/>
              <a:t>          stroke: '#fff'</a:t>
            </a:r>
          </a:p>
          <a:p>
            <a:r>
              <a:rPr lang="zh-CN" altLang="en-US" sz="1200" dirty="0"/>
              <a:t>        }</a:t>
            </a:r>
          </a:p>
          <a:p>
            <a:r>
              <a:rPr lang="zh-CN" altLang="en-US" sz="1200" dirty="0"/>
              <a:t>      },</a:t>
            </a:r>
          </a:p>
          <a:p>
            <a:r>
              <a:rPr lang="zh-CN" altLang="en-US" sz="1200" dirty="0"/>
              <a:t>      animationCurve: 'easeInOutBack'</a:t>
            </a:r>
          </a:p>
          <a:p>
            <a:r>
              <a:rPr lang="zh-CN" altLang="en-US" sz="1200" dirty="0"/>
              <a:t>    }</a:t>
            </a:r>
          </a:p>
          <a:p>
            <a:r>
              <a:rPr lang="zh-CN" altLang="en-US" sz="1200" dirty="0"/>
              <a:t>  ]</a:t>
            </a:r>
          </a:p>
          <a:p>
            <a:r>
              <a:rPr lang="zh-CN" altLang="en-US" sz="1200" dirty="0"/>
              <a:t>}</a:t>
            </a:r>
          </a:p>
        </p:txBody>
      </p:sp>
      <p:pic>
        <p:nvPicPr>
          <p:cNvPr id="21" name="图片 20">
            <a:extLst>
              <a:ext uri="{FF2B5EF4-FFF2-40B4-BE49-F238E27FC236}">
                <a16:creationId xmlns:a16="http://schemas.microsoft.com/office/drawing/2014/main" id="{14A63DB9-69C7-7CD1-A951-6B2D465469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2526" y="3613784"/>
            <a:ext cx="4641423" cy="1834786"/>
          </a:xfrm>
          <a:prstGeom prst="rect">
            <a:avLst/>
          </a:prstGeom>
        </p:spPr>
      </p:pic>
      <p:sp>
        <p:nvSpPr>
          <p:cNvPr id="23" name="文本框 22">
            <a:extLst>
              <a:ext uri="{FF2B5EF4-FFF2-40B4-BE49-F238E27FC236}">
                <a16:creationId xmlns:a16="http://schemas.microsoft.com/office/drawing/2014/main" id="{57CA8E56-DF4D-3EB3-4D7B-098FDEC84864}"/>
              </a:ext>
            </a:extLst>
          </p:cNvPr>
          <p:cNvSpPr txBox="1"/>
          <p:nvPr/>
        </p:nvSpPr>
        <p:spPr>
          <a:xfrm>
            <a:off x="7960489" y="1048764"/>
            <a:ext cx="6105644" cy="338554"/>
          </a:xfrm>
          <a:prstGeom prst="rect">
            <a:avLst/>
          </a:prstGeom>
          <a:noFill/>
        </p:spPr>
        <p:txBody>
          <a:bodyPr wrap="square">
            <a:spAutoFit/>
          </a:bodyPr>
          <a:lstStyle/>
          <a:p>
            <a:pPr algn="l"/>
            <a:r>
              <a:rPr kumimoji="1" lang="en-US" altLang="zh-CN" sz="1600" dirty="0" err="1">
                <a:ln w="12700">
                  <a:noFill/>
                </a:ln>
                <a:solidFill>
                  <a:schemeClr val="tx1">
                    <a:lumMod val="85000"/>
                    <a:lumOff val="15000"/>
                  </a:schemeClr>
                </a:solidFill>
                <a:latin typeface="Source Han Sans"/>
                <a:ea typeface="Source Han Sans"/>
                <a:cs typeface="Source Han Sans"/>
              </a:rPr>
              <a:t>导入数据代码如下</a:t>
            </a:r>
            <a:r>
              <a:rPr kumimoji="1" lang="en-US" altLang="zh-CN" sz="1600" dirty="0">
                <a:ln w="12700">
                  <a:noFill/>
                </a:ln>
                <a:solidFill>
                  <a:schemeClr val="tx1">
                    <a:lumMod val="85000"/>
                    <a:lumOff val="15000"/>
                  </a:schemeClr>
                </a:solidFill>
                <a:latin typeface="Source Han Sans"/>
                <a:ea typeface="Source Han Sans"/>
                <a:cs typeface="Source Han Sans"/>
              </a:rPr>
              <a:t>：</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0" y="3060227"/>
            <a:ext cx="1215342" cy="3020510"/>
          </a:xfrm>
          <a:prstGeom prst="rect">
            <a:avLst/>
          </a:prstGeom>
          <a:solidFill>
            <a:schemeClr val="accent1">
              <a:lumMod val="7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11067487" y="2714457"/>
            <a:ext cx="902825" cy="3020510"/>
          </a:xfrm>
          <a:prstGeom prst="rect">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rot="1800000">
            <a:off x="672924" y="5122672"/>
            <a:ext cx="782367" cy="874411"/>
          </a:xfrm>
          <a:custGeom>
            <a:avLst/>
            <a:gdLst>
              <a:gd name="connsiteX0" fmla="*/ 0 w 782367"/>
              <a:gd name="connsiteY0" fmla="*/ 874411 h 874411"/>
              <a:gd name="connsiteX1" fmla="*/ 359300 w 782367"/>
              <a:gd name="connsiteY1" fmla="*/ 0 h 874411"/>
              <a:gd name="connsiteX2" fmla="*/ 782367 w 782367"/>
              <a:gd name="connsiteY2" fmla="*/ 812298 h 874411"/>
              <a:gd name="connsiteX3" fmla="*/ 0 w 782367"/>
              <a:gd name="connsiteY3" fmla="*/ 874411 h 874411"/>
            </a:gdLst>
            <a:ahLst/>
            <a:cxnLst/>
            <a:rect l="l" t="t" r="r" b="b"/>
            <a:pathLst>
              <a:path w="782367" h="874411">
                <a:moveTo>
                  <a:pt x="0" y="874411"/>
                </a:moveTo>
                <a:lnTo>
                  <a:pt x="359300" y="0"/>
                </a:lnTo>
                <a:lnTo>
                  <a:pt x="782367" y="812298"/>
                </a:lnTo>
                <a:lnTo>
                  <a:pt x="0" y="874411"/>
                </a:lnTo>
                <a:close/>
              </a:path>
            </a:pathLst>
          </a:custGeom>
          <a:solidFill>
            <a:schemeClr val="accent1">
              <a:lumMod val="50000"/>
            </a:schemeClr>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509286" y="2727134"/>
            <a:ext cx="7963382" cy="3020510"/>
          </a:xfrm>
          <a:prstGeom prst="rect">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660401" y="2889179"/>
            <a:ext cx="7592348" cy="2662177"/>
          </a:xfrm>
          <a:prstGeom prst="rect">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865509" y="3108960"/>
            <a:ext cx="7109448" cy="1780630"/>
          </a:xfrm>
          <a:prstGeom prst="rect">
            <a:avLst/>
          </a:prstGeom>
          <a:noFill/>
          <a:ln>
            <a:noFill/>
          </a:ln>
        </p:spPr>
        <p:txBody>
          <a:bodyPr vert="horz" wrap="square" lIns="0" tIns="0" rIns="0" bIns="0" rtlCol="0" anchor="t"/>
          <a:lstStyle/>
          <a:p>
            <a:pPr algn="l"/>
            <a:r>
              <a:rPr kumimoji="1" lang="en-US" altLang="zh-CN" sz="1400" dirty="0" err="1">
                <a:ln w="12700">
                  <a:noFill/>
                </a:ln>
                <a:solidFill>
                  <a:schemeClr val="tx1">
                    <a:lumMod val="85000"/>
                    <a:lumOff val="15000"/>
                  </a:schemeClr>
                </a:solidFill>
                <a:latin typeface="Source Han Sans"/>
                <a:ea typeface="Source Han Sans"/>
                <a:cs typeface="Source Han Sans"/>
              </a:rPr>
              <a:t>代码实现</a:t>
            </a:r>
            <a:r>
              <a:rPr kumimoji="1" lang="en-US" altLang="zh-CN" sz="1400" dirty="0">
                <a:ln w="12700">
                  <a:noFill/>
                </a:ln>
                <a:solidFill>
                  <a:schemeClr val="tx1">
                    <a:lumMod val="85000"/>
                    <a:lumOff val="15000"/>
                  </a:schemeClr>
                </a:solidFill>
                <a:latin typeface="Source Han Sans"/>
                <a:ea typeface="Source Han Sans"/>
                <a:cs typeface="Source Han Sans"/>
              </a:rPr>
              <a:t>：</a:t>
            </a: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r>
              <a:rPr kumimoji="1" lang="en-US" altLang="zh-CN" sz="1400" dirty="0">
                <a:ln w="12700">
                  <a:noFill/>
                </a:ln>
                <a:solidFill>
                  <a:schemeClr val="tx1">
                    <a:lumMod val="85000"/>
                    <a:lumOff val="15000"/>
                  </a:schemeClr>
                </a:solidFill>
                <a:latin typeface="Source Han Sans"/>
                <a:ea typeface="Source Han Sans"/>
                <a:cs typeface="Source Han Sans"/>
              </a:rPr>
              <a:t>
</a:t>
            </a:r>
            <a:r>
              <a:rPr kumimoji="1" lang="en-US" altLang="zh-CN" sz="1400" dirty="0" err="1">
                <a:ln w="12700">
                  <a:noFill/>
                </a:ln>
                <a:solidFill>
                  <a:schemeClr val="tx1">
                    <a:lumMod val="85000"/>
                    <a:lumOff val="15000"/>
                  </a:schemeClr>
                </a:solidFill>
                <a:latin typeface="Source Han Sans"/>
                <a:ea typeface="Source Han Sans"/>
                <a:cs typeface="Source Han Sans"/>
              </a:rPr>
              <a:t>展示效果如下</a:t>
            </a:r>
            <a:r>
              <a:rPr kumimoji="1" lang="en-US" altLang="zh-CN" sz="1400" dirty="0">
                <a:ln w="12700">
                  <a:noFill/>
                </a:ln>
                <a:solidFill>
                  <a:schemeClr val="tx1">
                    <a:lumMod val="85000"/>
                    <a:lumOff val="15000"/>
                  </a:schemeClr>
                </a:solidFill>
                <a:latin typeface="Source Han Sans"/>
                <a:ea typeface="Source Han Sans"/>
                <a:cs typeface="Source Han Sans"/>
              </a:rPr>
              <a:t>：</a:t>
            </a:r>
            <a:endParaRPr kumimoji="1" lang="zh-CN" altLang="en-US" dirty="0"/>
          </a:p>
        </p:txBody>
      </p:sp>
      <p:sp>
        <p:nvSpPr>
          <p:cNvPr id="11" name="标题 1"/>
          <p:cNvSpPr txBox="1"/>
          <p:nvPr/>
        </p:nvSpPr>
        <p:spPr>
          <a:xfrm>
            <a:off x="865509" y="4799001"/>
            <a:ext cx="905417" cy="656935"/>
          </a:xfrm>
          <a:prstGeom prst="rect">
            <a:avLst/>
          </a:prstGeom>
          <a:noFill/>
          <a:ln>
            <a:noFill/>
          </a:ln>
        </p:spPr>
        <p:txBody>
          <a:bodyPr vert="horz" wrap="square" lIns="0" tIns="0" rIns="0" bIns="0" rtlCol="0" anchor="b"/>
          <a:lstStyle/>
          <a:p>
            <a:pPr algn="l"/>
            <a:r>
              <a:rPr kumimoji="1" lang="en-US" altLang="zh-CN" sz="3200">
                <a:ln w="12700">
                  <a:noFill/>
                </a:ln>
                <a:solidFill>
                  <a:schemeClr val="accent1">
                    <a:alpha val="38000"/>
                  </a:schemeClr>
                </a:solidFill>
                <a:latin typeface="OPPOSans H"/>
                <a:ea typeface="OPPOSans H"/>
                <a:cs typeface="OPPOSans H"/>
              </a:rPr>
              <a:t>01</a:t>
            </a:r>
            <a:endParaRPr kumimoji="1" lang="zh-CN" altLang="en-US"/>
          </a:p>
        </p:txBody>
      </p:sp>
      <p:sp>
        <p:nvSpPr>
          <p:cNvPr id="12" name="标题 1"/>
          <p:cNvSpPr txBox="1"/>
          <p:nvPr/>
        </p:nvSpPr>
        <p:spPr>
          <a:xfrm>
            <a:off x="11343544" y="5019621"/>
            <a:ext cx="350710" cy="350710"/>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chemeClr val="bg1"/>
          </a:solidFill>
          <a:ln w="763" cap="flat">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11358917" y="3079094"/>
            <a:ext cx="319964" cy="365410"/>
          </a:xfrm>
          <a:custGeom>
            <a:avLst/>
            <a:gdLst>
              <a:gd name="connsiteX0" fmla="*/ 361901 w 630455"/>
              <a:gd name="connsiteY0" fmla="*/ 82589 h 720001"/>
              <a:gd name="connsiteX1" fmla="*/ 361901 w 630455"/>
              <a:gd name="connsiteY1" fmla="*/ 203034 h 720001"/>
              <a:gd name="connsiteX2" fmla="*/ 427179 w 630455"/>
              <a:gd name="connsiteY2" fmla="*/ 268312 h 720001"/>
              <a:gd name="connsiteX3" fmla="*/ 547624 w 630455"/>
              <a:gd name="connsiteY3" fmla="*/ 268312 h 720001"/>
              <a:gd name="connsiteX4" fmla="*/ 113812 w 630455"/>
              <a:gd name="connsiteY4" fmla="*/ 0 h 720001"/>
              <a:gd name="connsiteX5" fmla="*/ 338847 w 630455"/>
              <a:gd name="connsiteY5" fmla="*/ 0 h 720001"/>
              <a:gd name="connsiteX6" fmla="*/ 340465 w 630455"/>
              <a:gd name="connsiteY6" fmla="*/ 162 h 720001"/>
              <a:gd name="connsiteX7" fmla="*/ 340789 w 630455"/>
              <a:gd name="connsiteY7" fmla="*/ 162 h 720001"/>
              <a:gd name="connsiteX8" fmla="*/ 344106 w 630455"/>
              <a:gd name="connsiteY8" fmla="*/ 809 h 720001"/>
              <a:gd name="connsiteX9" fmla="*/ 344186 w 630455"/>
              <a:gd name="connsiteY9" fmla="*/ 809 h 720001"/>
              <a:gd name="connsiteX10" fmla="*/ 347422 w 630455"/>
              <a:gd name="connsiteY10" fmla="*/ 1942 h 720001"/>
              <a:gd name="connsiteX11" fmla="*/ 347503 w 630455"/>
              <a:gd name="connsiteY11" fmla="*/ 1942 h 720001"/>
              <a:gd name="connsiteX12" fmla="*/ 349040 w 630455"/>
              <a:gd name="connsiteY12" fmla="*/ 2670 h 720001"/>
              <a:gd name="connsiteX13" fmla="*/ 349121 w 630455"/>
              <a:gd name="connsiteY13" fmla="*/ 2670 h 720001"/>
              <a:gd name="connsiteX14" fmla="*/ 350576 w 630455"/>
              <a:gd name="connsiteY14" fmla="*/ 3479 h 720001"/>
              <a:gd name="connsiteX15" fmla="*/ 350819 w 630455"/>
              <a:gd name="connsiteY15" fmla="*/ 3640 h 720001"/>
              <a:gd name="connsiteX16" fmla="*/ 352033 w 630455"/>
              <a:gd name="connsiteY16" fmla="*/ 4449 h 720001"/>
              <a:gd name="connsiteX17" fmla="*/ 352194 w 630455"/>
              <a:gd name="connsiteY17" fmla="*/ 4530 h 720001"/>
              <a:gd name="connsiteX18" fmla="*/ 353408 w 630455"/>
              <a:gd name="connsiteY18" fmla="*/ 5501 h 720001"/>
              <a:gd name="connsiteX19" fmla="*/ 353651 w 630455"/>
              <a:gd name="connsiteY19" fmla="*/ 5743 h 720001"/>
              <a:gd name="connsiteX20" fmla="*/ 354864 w 630455"/>
              <a:gd name="connsiteY20" fmla="*/ 6876 h 720001"/>
              <a:gd name="connsiteX21" fmla="*/ 623418 w 630455"/>
              <a:gd name="connsiteY21" fmla="*/ 275430 h 720001"/>
              <a:gd name="connsiteX22" fmla="*/ 624551 w 630455"/>
              <a:gd name="connsiteY22" fmla="*/ 276643 h 720001"/>
              <a:gd name="connsiteX23" fmla="*/ 624793 w 630455"/>
              <a:gd name="connsiteY23" fmla="*/ 276886 h 720001"/>
              <a:gd name="connsiteX24" fmla="*/ 625764 w 630455"/>
              <a:gd name="connsiteY24" fmla="*/ 278180 h 720001"/>
              <a:gd name="connsiteX25" fmla="*/ 625845 w 630455"/>
              <a:gd name="connsiteY25" fmla="*/ 278342 h 720001"/>
              <a:gd name="connsiteX26" fmla="*/ 626734 w 630455"/>
              <a:gd name="connsiteY26" fmla="*/ 279637 h 720001"/>
              <a:gd name="connsiteX27" fmla="*/ 626896 w 630455"/>
              <a:gd name="connsiteY27" fmla="*/ 279798 h 720001"/>
              <a:gd name="connsiteX28" fmla="*/ 627705 w 630455"/>
              <a:gd name="connsiteY28" fmla="*/ 281254 h 720001"/>
              <a:gd name="connsiteX29" fmla="*/ 628433 w 630455"/>
              <a:gd name="connsiteY29" fmla="*/ 282791 h 720001"/>
              <a:gd name="connsiteX30" fmla="*/ 629646 w 630455"/>
              <a:gd name="connsiteY30" fmla="*/ 286107 h 720001"/>
              <a:gd name="connsiteX31" fmla="*/ 630293 w 630455"/>
              <a:gd name="connsiteY31" fmla="*/ 289424 h 720001"/>
              <a:gd name="connsiteX32" fmla="*/ 630293 w 630455"/>
              <a:gd name="connsiteY32" fmla="*/ 289667 h 720001"/>
              <a:gd name="connsiteX33" fmla="*/ 630455 w 630455"/>
              <a:gd name="connsiteY33" fmla="*/ 291285 h 720001"/>
              <a:gd name="connsiteX34" fmla="*/ 630455 w 630455"/>
              <a:gd name="connsiteY34" fmla="*/ 292579 h 720001"/>
              <a:gd name="connsiteX35" fmla="*/ 630455 w 630455"/>
              <a:gd name="connsiteY35" fmla="*/ 606189 h 720001"/>
              <a:gd name="connsiteX36" fmla="*/ 516644 w 630455"/>
              <a:gd name="connsiteY36" fmla="*/ 720001 h 720001"/>
              <a:gd name="connsiteX37" fmla="*/ 113812 w 630455"/>
              <a:gd name="connsiteY37" fmla="*/ 720001 h 720001"/>
              <a:gd name="connsiteX38" fmla="*/ 0 w 630455"/>
              <a:gd name="connsiteY38" fmla="*/ 606189 h 720001"/>
              <a:gd name="connsiteX39" fmla="*/ 0 w 630455"/>
              <a:gd name="connsiteY39" fmla="*/ 113812 h 720001"/>
              <a:gd name="connsiteX40" fmla="*/ 113812 w 630455"/>
              <a:gd name="connsiteY40" fmla="*/ 0 h 720001"/>
            </a:gdLst>
            <a:ahLst/>
            <a:cxnLst/>
            <a:rect l="l" t="t" r="r" b="b"/>
            <a:pathLst>
              <a:path w="630455" h="720001">
                <a:moveTo>
                  <a:pt x="361901" y="82589"/>
                </a:moveTo>
                <a:lnTo>
                  <a:pt x="361901" y="203034"/>
                </a:lnTo>
                <a:cubicBezTo>
                  <a:pt x="361901" y="239030"/>
                  <a:pt x="391183" y="268312"/>
                  <a:pt x="427179" y="268312"/>
                </a:cubicBezTo>
                <a:lnTo>
                  <a:pt x="547624" y="268312"/>
                </a:lnTo>
                <a:close/>
                <a:moveTo>
                  <a:pt x="113812" y="0"/>
                </a:moveTo>
                <a:lnTo>
                  <a:pt x="338847" y="0"/>
                </a:lnTo>
                <a:cubicBezTo>
                  <a:pt x="339414" y="81"/>
                  <a:pt x="339899" y="81"/>
                  <a:pt x="340465" y="162"/>
                </a:cubicBezTo>
                <a:lnTo>
                  <a:pt x="340789" y="162"/>
                </a:lnTo>
                <a:cubicBezTo>
                  <a:pt x="341922" y="324"/>
                  <a:pt x="343054" y="485"/>
                  <a:pt x="344106" y="809"/>
                </a:cubicBezTo>
                <a:lnTo>
                  <a:pt x="344186" y="809"/>
                </a:lnTo>
                <a:cubicBezTo>
                  <a:pt x="345238" y="1052"/>
                  <a:pt x="346371" y="1456"/>
                  <a:pt x="347422" y="1942"/>
                </a:cubicBezTo>
                <a:lnTo>
                  <a:pt x="347503" y="1942"/>
                </a:lnTo>
                <a:cubicBezTo>
                  <a:pt x="348069" y="2184"/>
                  <a:pt x="348555" y="2427"/>
                  <a:pt x="349040" y="2670"/>
                </a:cubicBezTo>
                <a:lnTo>
                  <a:pt x="349121" y="2670"/>
                </a:lnTo>
                <a:cubicBezTo>
                  <a:pt x="349606" y="2912"/>
                  <a:pt x="350091" y="3155"/>
                  <a:pt x="350576" y="3479"/>
                </a:cubicBezTo>
                <a:cubicBezTo>
                  <a:pt x="350657" y="3560"/>
                  <a:pt x="350739" y="3560"/>
                  <a:pt x="350819" y="3640"/>
                </a:cubicBezTo>
                <a:cubicBezTo>
                  <a:pt x="351224" y="3883"/>
                  <a:pt x="351628" y="4126"/>
                  <a:pt x="352033" y="4449"/>
                </a:cubicBezTo>
                <a:cubicBezTo>
                  <a:pt x="352113" y="4449"/>
                  <a:pt x="352113" y="4530"/>
                  <a:pt x="352194" y="4530"/>
                </a:cubicBezTo>
                <a:lnTo>
                  <a:pt x="353408" y="5501"/>
                </a:lnTo>
                <a:lnTo>
                  <a:pt x="353651" y="5743"/>
                </a:lnTo>
                <a:cubicBezTo>
                  <a:pt x="354055" y="6148"/>
                  <a:pt x="354459" y="6472"/>
                  <a:pt x="354864" y="6876"/>
                </a:cubicBezTo>
                <a:lnTo>
                  <a:pt x="623418" y="275430"/>
                </a:lnTo>
                <a:cubicBezTo>
                  <a:pt x="623822" y="275835"/>
                  <a:pt x="624227" y="276239"/>
                  <a:pt x="624551" y="276643"/>
                </a:cubicBezTo>
                <a:lnTo>
                  <a:pt x="624793" y="276886"/>
                </a:lnTo>
                <a:cubicBezTo>
                  <a:pt x="625117" y="277291"/>
                  <a:pt x="625440" y="277776"/>
                  <a:pt x="625764" y="278180"/>
                </a:cubicBezTo>
                <a:cubicBezTo>
                  <a:pt x="625764" y="278261"/>
                  <a:pt x="625845" y="278342"/>
                  <a:pt x="625845" y="278342"/>
                </a:cubicBezTo>
                <a:cubicBezTo>
                  <a:pt x="626168" y="278747"/>
                  <a:pt x="626491" y="279232"/>
                  <a:pt x="626734" y="279637"/>
                </a:cubicBezTo>
                <a:cubicBezTo>
                  <a:pt x="626815" y="279637"/>
                  <a:pt x="626815" y="279717"/>
                  <a:pt x="626896" y="279798"/>
                </a:cubicBezTo>
                <a:cubicBezTo>
                  <a:pt x="627139" y="280284"/>
                  <a:pt x="627462" y="280769"/>
                  <a:pt x="627705" y="281254"/>
                </a:cubicBezTo>
                <a:cubicBezTo>
                  <a:pt x="627948" y="281739"/>
                  <a:pt x="628190" y="282225"/>
                  <a:pt x="628433" y="282791"/>
                </a:cubicBezTo>
                <a:cubicBezTo>
                  <a:pt x="628918" y="283843"/>
                  <a:pt x="629323" y="284975"/>
                  <a:pt x="629646" y="286107"/>
                </a:cubicBezTo>
                <a:cubicBezTo>
                  <a:pt x="629889" y="287159"/>
                  <a:pt x="630132" y="288291"/>
                  <a:pt x="630293" y="289424"/>
                </a:cubicBezTo>
                <a:lnTo>
                  <a:pt x="630293" y="289667"/>
                </a:lnTo>
                <a:cubicBezTo>
                  <a:pt x="630374" y="290152"/>
                  <a:pt x="630455" y="290718"/>
                  <a:pt x="630455" y="291285"/>
                </a:cubicBezTo>
                <a:lnTo>
                  <a:pt x="630455" y="292579"/>
                </a:lnTo>
                <a:lnTo>
                  <a:pt x="630455" y="606189"/>
                </a:lnTo>
                <a:cubicBezTo>
                  <a:pt x="630455" y="668959"/>
                  <a:pt x="579414" y="720001"/>
                  <a:pt x="516644" y="720001"/>
                </a:cubicBezTo>
                <a:lnTo>
                  <a:pt x="113812" y="720001"/>
                </a:lnTo>
                <a:cubicBezTo>
                  <a:pt x="51042" y="720001"/>
                  <a:pt x="0" y="668959"/>
                  <a:pt x="0" y="606189"/>
                </a:cubicBezTo>
                <a:lnTo>
                  <a:pt x="0" y="113812"/>
                </a:lnTo>
                <a:cubicBezTo>
                  <a:pt x="0" y="51042"/>
                  <a:pt x="51042" y="0"/>
                  <a:pt x="113812" y="0"/>
                </a:cubicBezTo>
                <a:close/>
              </a:path>
            </a:pathLst>
          </a:custGeom>
          <a:solidFill>
            <a:schemeClr val="bg1"/>
          </a:solidFill>
          <a:ln w="763" cap="flat">
            <a:noFill/>
            <a:miter/>
          </a:ln>
        </p:spPr>
        <p:txBody>
          <a:bodyPr vert="horz" wrap="square" lIns="91440" tIns="45720" rIns="91440" bIns="45720" rtlCol="0" anchor="ctr"/>
          <a:lstStyle/>
          <a:p>
            <a:pPr algn="ctr"/>
            <a:endParaRPr kumimoji="1" lang="zh-CN" altLang="en-US"/>
          </a:p>
        </p:txBody>
      </p:sp>
      <p:sp>
        <p:nvSpPr>
          <p:cNvPr id="14" name="标题 1"/>
          <p:cNvSpPr txBox="1"/>
          <p:nvPr/>
        </p:nvSpPr>
        <p:spPr>
          <a:xfrm>
            <a:off x="11354784" y="4088382"/>
            <a:ext cx="328230" cy="287361"/>
          </a:xfrm>
          <a:custGeom>
            <a:avLst/>
            <a:gdLst>
              <a:gd name="connsiteX0" fmla="*/ 411293 w 822401"/>
              <a:gd name="connsiteY0" fmla="*/ 234366 h 720000"/>
              <a:gd name="connsiteX1" fmla="*/ 536928 w 822401"/>
              <a:gd name="connsiteY1" fmla="*/ 360000 h 720000"/>
              <a:gd name="connsiteX2" fmla="*/ 411293 w 822401"/>
              <a:gd name="connsiteY2" fmla="*/ 485635 h 720000"/>
              <a:gd name="connsiteX3" fmla="*/ 285659 w 822401"/>
              <a:gd name="connsiteY3" fmla="*/ 360000 h 720000"/>
              <a:gd name="connsiteX4" fmla="*/ 411293 w 822401"/>
              <a:gd name="connsiteY4" fmla="*/ 234366 h 720000"/>
              <a:gd name="connsiteX5" fmla="*/ 411293 w 822401"/>
              <a:gd name="connsiteY5" fmla="*/ 178938 h 720000"/>
              <a:gd name="connsiteX6" fmla="*/ 230231 w 822401"/>
              <a:gd name="connsiteY6" fmla="*/ 360000 h 720000"/>
              <a:gd name="connsiteX7" fmla="*/ 411293 w 822401"/>
              <a:gd name="connsiteY7" fmla="*/ 541063 h 720000"/>
              <a:gd name="connsiteX8" fmla="*/ 592355 w 822401"/>
              <a:gd name="connsiteY8" fmla="*/ 360000 h 720000"/>
              <a:gd name="connsiteX9" fmla="*/ 411293 w 822401"/>
              <a:gd name="connsiteY9" fmla="*/ 178938 h 720000"/>
              <a:gd name="connsiteX10" fmla="*/ 219884 w 822401"/>
              <a:gd name="connsiteY10" fmla="*/ 0 h 720000"/>
              <a:gd name="connsiteX11" fmla="*/ 602517 w 822401"/>
              <a:gd name="connsiteY11" fmla="*/ 0 h 720000"/>
              <a:gd name="connsiteX12" fmla="*/ 627275 w 822401"/>
              <a:gd name="connsiteY12" fmla="*/ 14319 h 720000"/>
              <a:gd name="connsiteX13" fmla="*/ 818591 w 822401"/>
              <a:gd name="connsiteY13" fmla="*/ 345682 h 720000"/>
              <a:gd name="connsiteX14" fmla="*/ 818591 w 822401"/>
              <a:gd name="connsiteY14" fmla="*/ 374319 h 720000"/>
              <a:gd name="connsiteX15" fmla="*/ 627367 w 822401"/>
              <a:gd name="connsiteY15" fmla="*/ 705682 h 720000"/>
              <a:gd name="connsiteX16" fmla="*/ 602609 w 822401"/>
              <a:gd name="connsiteY16" fmla="*/ 720000 h 720000"/>
              <a:gd name="connsiteX17" fmla="*/ 219977 w 822401"/>
              <a:gd name="connsiteY17" fmla="*/ 720000 h 720000"/>
              <a:gd name="connsiteX18" fmla="*/ 195219 w 822401"/>
              <a:gd name="connsiteY18" fmla="*/ 705682 h 720000"/>
              <a:gd name="connsiteX19" fmla="*/ 3811 w 822401"/>
              <a:gd name="connsiteY19" fmla="*/ 374319 h 720000"/>
              <a:gd name="connsiteX20" fmla="*/ 3811 w 822401"/>
              <a:gd name="connsiteY20" fmla="*/ 345682 h 720000"/>
              <a:gd name="connsiteX21" fmla="*/ 195127 w 822401"/>
              <a:gd name="connsiteY21" fmla="*/ 14319 h 720000"/>
              <a:gd name="connsiteX22" fmla="*/ 219884 w 822401"/>
              <a:gd name="connsiteY22" fmla="*/ 0 h 720000"/>
            </a:gdLst>
            <a:ahLst/>
            <a:cxnLst/>
            <a:rect l="l" t="t" r="r" b="b"/>
            <a:pathLst>
              <a:path w="822401" h="720000">
                <a:moveTo>
                  <a:pt x="411293" y="234366"/>
                </a:moveTo>
                <a:cubicBezTo>
                  <a:pt x="480577" y="234366"/>
                  <a:pt x="536928" y="290716"/>
                  <a:pt x="536928" y="360000"/>
                </a:cubicBezTo>
                <a:cubicBezTo>
                  <a:pt x="536928" y="429284"/>
                  <a:pt x="480577" y="485635"/>
                  <a:pt x="411293" y="485635"/>
                </a:cubicBezTo>
                <a:cubicBezTo>
                  <a:pt x="342009" y="485635"/>
                  <a:pt x="285659" y="429284"/>
                  <a:pt x="285659" y="360000"/>
                </a:cubicBezTo>
                <a:cubicBezTo>
                  <a:pt x="285659" y="290716"/>
                  <a:pt x="342009" y="234366"/>
                  <a:pt x="411293" y="234366"/>
                </a:cubicBezTo>
                <a:close/>
                <a:moveTo>
                  <a:pt x="411293" y="178938"/>
                </a:moveTo>
                <a:cubicBezTo>
                  <a:pt x="311432" y="178938"/>
                  <a:pt x="230231" y="260139"/>
                  <a:pt x="230231" y="360000"/>
                </a:cubicBezTo>
                <a:cubicBezTo>
                  <a:pt x="230231" y="459862"/>
                  <a:pt x="311432" y="541063"/>
                  <a:pt x="411293" y="541063"/>
                </a:cubicBezTo>
                <a:cubicBezTo>
                  <a:pt x="511154" y="541063"/>
                  <a:pt x="592355" y="459862"/>
                  <a:pt x="592355" y="360000"/>
                </a:cubicBezTo>
                <a:cubicBezTo>
                  <a:pt x="592355" y="260139"/>
                  <a:pt x="511154" y="178938"/>
                  <a:pt x="411293" y="178938"/>
                </a:cubicBezTo>
                <a:close/>
                <a:moveTo>
                  <a:pt x="219884" y="0"/>
                </a:moveTo>
                <a:lnTo>
                  <a:pt x="602517" y="0"/>
                </a:lnTo>
                <a:cubicBezTo>
                  <a:pt x="612679" y="0"/>
                  <a:pt x="622194" y="5451"/>
                  <a:pt x="627275" y="14319"/>
                </a:cubicBezTo>
                <a:lnTo>
                  <a:pt x="818591" y="345682"/>
                </a:lnTo>
                <a:cubicBezTo>
                  <a:pt x="823672" y="354550"/>
                  <a:pt x="823672" y="365451"/>
                  <a:pt x="818591" y="374319"/>
                </a:cubicBezTo>
                <a:lnTo>
                  <a:pt x="627367" y="705682"/>
                </a:lnTo>
                <a:cubicBezTo>
                  <a:pt x="622286" y="714550"/>
                  <a:pt x="612771" y="720000"/>
                  <a:pt x="602609" y="720000"/>
                </a:cubicBezTo>
                <a:lnTo>
                  <a:pt x="219977" y="720000"/>
                </a:lnTo>
                <a:cubicBezTo>
                  <a:pt x="209815" y="720000"/>
                  <a:pt x="200300" y="714550"/>
                  <a:pt x="195219" y="705682"/>
                </a:cubicBezTo>
                <a:lnTo>
                  <a:pt x="3811" y="374319"/>
                </a:lnTo>
                <a:cubicBezTo>
                  <a:pt x="-1270" y="365543"/>
                  <a:pt x="-1270" y="354550"/>
                  <a:pt x="3811" y="345682"/>
                </a:cubicBezTo>
                <a:lnTo>
                  <a:pt x="195127" y="14319"/>
                </a:lnTo>
                <a:cubicBezTo>
                  <a:pt x="200208" y="5451"/>
                  <a:pt x="209723" y="0"/>
                  <a:pt x="219884" y="0"/>
                </a:cubicBezTo>
                <a:close/>
              </a:path>
            </a:pathLst>
          </a:custGeom>
          <a:solidFill>
            <a:schemeClr val="bg1"/>
          </a:solidFill>
          <a:ln w="763" cap="flat">
            <a:noFill/>
            <a:miter/>
          </a:ln>
        </p:spPr>
        <p:txBody>
          <a:bodyPr vert="horz" wrap="square" lIns="91440" tIns="45720" rIns="91440" bIns="45720" rtlCol="0" anchor="ctr"/>
          <a:lstStyle/>
          <a:p>
            <a:pPr algn="ctr"/>
            <a:endParaRPr kumimoji="1" lang="zh-CN" altLang="en-US"/>
          </a:p>
        </p:txBody>
      </p:sp>
      <p:sp>
        <p:nvSpPr>
          <p:cNvPr id="15"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动态环图</a:t>
            </a:r>
            <a:endParaRPr kumimoji="1" lang="zh-CN" altLang="en-US"/>
          </a:p>
        </p:txBody>
      </p:sp>
      <p:cxnSp>
        <p:nvCxnSpPr>
          <p:cNvPr id="16"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7" name="组合 16"/>
          <p:cNvGrpSpPr/>
          <p:nvPr/>
        </p:nvGrpSpPr>
        <p:grpSpPr>
          <a:xfrm>
            <a:off x="203200" y="561165"/>
            <a:ext cx="381000" cy="158750"/>
            <a:chOff x="203200" y="561165"/>
            <a:chExt cx="381000" cy="158750"/>
          </a:xfrm>
        </p:grpSpPr>
        <p:sp>
          <p:nvSpPr>
            <p:cNvPr id="18"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9"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21" name="文本框 20">
            <a:extLst>
              <a:ext uri="{FF2B5EF4-FFF2-40B4-BE49-F238E27FC236}">
                <a16:creationId xmlns:a16="http://schemas.microsoft.com/office/drawing/2014/main" id="{323D02ED-A8D9-9C07-8E34-9359C10DBA70}"/>
              </a:ext>
            </a:extLst>
          </p:cNvPr>
          <p:cNvSpPr txBox="1"/>
          <p:nvPr/>
        </p:nvSpPr>
        <p:spPr>
          <a:xfrm>
            <a:off x="1889796" y="3001284"/>
            <a:ext cx="6198242" cy="646331"/>
          </a:xfrm>
          <a:prstGeom prst="rect">
            <a:avLst/>
          </a:prstGeom>
          <a:solidFill>
            <a:schemeClr val="bg1">
              <a:lumMod val="85000"/>
            </a:schemeClr>
          </a:solidFill>
        </p:spPr>
        <p:txBody>
          <a:bodyPr wrap="square">
            <a:spAutoFit/>
          </a:bodyPr>
          <a:lstStyle/>
          <a:p>
            <a:r>
              <a:rPr lang="zh-CN" altLang="en-US" dirty="0"/>
              <a:t>&lt;dv-active-ring-chart :config="config" style="width:200px;height:200px" /&gt;</a:t>
            </a:r>
          </a:p>
        </p:txBody>
      </p:sp>
      <p:sp>
        <p:nvSpPr>
          <p:cNvPr id="23" name="文本框 22">
            <a:extLst>
              <a:ext uri="{FF2B5EF4-FFF2-40B4-BE49-F238E27FC236}">
                <a16:creationId xmlns:a16="http://schemas.microsoft.com/office/drawing/2014/main" id="{ACC7E393-9EC0-F4C5-E25C-BFC62CEB276D}"/>
              </a:ext>
            </a:extLst>
          </p:cNvPr>
          <p:cNvSpPr txBox="1"/>
          <p:nvPr/>
        </p:nvSpPr>
        <p:spPr>
          <a:xfrm>
            <a:off x="8251014" y="1503754"/>
            <a:ext cx="2931288" cy="5047536"/>
          </a:xfrm>
          <a:prstGeom prst="rect">
            <a:avLst/>
          </a:prstGeom>
          <a:solidFill>
            <a:schemeClr val="bg1">
              <a:lumMod val="85000"/>
            </a:schemeClr>
          </a:solidFill>
        </p:spPr>
        <p:txBody>
          <a:bodyPr wrap="square">
            <a:spAutoFit/>
          </a:bodyPr>
          <a:lstStyle/>
          <a:p>
            <a:r>
              <a:rPr lang="zh-CN" altLang="en-US" sz="1400" dirty="0"/>
              <a:t>export default {</a:t>
            </a:r>
          </a:p>
          <a:p>
            <a:r>
              <a:rPr lang="zh-CN" altLang="en-US" sz="1400" dirty="0"/>
              <a:t>  data: [</a:t>
            </a:r>
          </a:p>
          <a:p>
            <a:r>
              <a:rPr lang="zh-CN" altLang="en-US" sz="1400" dirty="0"/>
              <a:t>    {</a:t>
            </a:r>
          </a:p>
          <a:p>
            <a:r>
              <a:rPr lang="zh-CN" altLang="en-US" sz="1400" dirty="0"/>
              <a:t>      name: '周口',</a:t>
            </a:r>
          </a:p>
          <a:p>
            <a:r>
              <a:rPr lang="zh-CN" altLang="en-US" sz="1400" dirty="0"/>
              <a:t>      value: 55</a:t>
            </a:r>
          </a:p>
          <a:p>
            <a:r>
              <a:rPr lang="zh-CN" altLang="en-US" sz="1400" dirty="0"/>
              <a:t>    },</a:t>
            </a:r>
          </a:p>
          <a:p>
            <a:r>
              <a:rPr lang="zh-CN" altLang="en-US" sz="1400" dirty="0"/>
              <a:t>    {</a:t>
            </a:r>
          </a:p>
          <a:p>
            <a:r>
              <a:rPr lang="zh-CN" altLang="en-US" sz="1400" dirty="0"/>
              <a:t>      name: '南阳',</a:t>
            </a:r>
          </a:p>
          <a:p>
            <a:r>
              <a:rPr lang="zh-CN" altLang="en-US" sz="1400" dirty="0"/>
              <a:t>      value: 120</a:t>
            </a:r>
          </a:p>
          <a:p>
            <a:r>
              <a:rPr lang="zh-CN" altLang="en-US" sz="1400" dirty="0"/>
              <a:t>    },</a:t>
            </a:r>
          </a:p>
          <a:p>
            <a:r>
              <a:rPr lang="zh-CN" altLang="en-US" sz="1400" dirty="0"/>
              <a:t>    {</a:t>
            </a:r>
          </a:p>
          <a:p>
            <a:r>
              <a:rPr lang="zh-CN" altLang="en-US" sz="1400" dirty="0"/>
              <a:t>      name: '西峡',</a:t>
            </a:r>
          </a:p>
          <a:p>
            <a:r>
              <a:rPr lang="zh-CN" altLang="en-US" sz="1400" dirty="0"/>
              <a:t>      value: 78</a:t>
            </a:r>
          </a:p>
          <a:p>
            <a:r>
              <a:rPr lang="zh-CN" altLang="en-US" sz="1400" dirty="0"/>
              <a:t>    },</a:t>
            </a:r>
          </a:p>
          <a:p>
            <a:r>
              <a:rPr lang="zh-CN" altLang="en-US" sz="1400" dirty="0"/>
              <a:t>    {</a:t>
            </a:r>
          </a:p>
          <a:p>
            <a:r>
              <a:rPr lang="zh-CN" altLang="en-US" sz="1400" dirty="0"/>
              <a:t>      name: '驻马店',</a:t>
            </a:r>
          </a:p>
          <a:p>
            <a:r>
              <a:rPr lang="zh-CN" altLang="en-US" sz="1400" dirty="0"/>
              <a:t>      value: 66</a:t>
            </a:r>
          </a:p>
          <a:p>
            <a:r>
              <a:rPr lang="zh-CN" altLang="en-US" sz="1400" dirty="0"/>
              <a:t>    },</a:t>
            </a:r>
          </a:p>
          <a:p>
            <a:r>
              <a:rPr lang="zh-CN" altLang="en-US" sz="1400" dirty="0"/>
              <a:t>    {</a:t>
            </a:r>
          </a:p>
          <a:p>
            <a:r>
              <a:rPr lang="zh-CN" altLang="en-US" sz="1400" dirty="0"/>
              <a:t>      name: '新乡',</a:t>
            </a:r>
          </a:p>
          <a:p>
            <a:r>
              <a:rPr lang="zh-CN" altLang="en-US" sz="1400" dirty="0"/>
              <a:t>      value: 80</a:t>
            </a:r>
          </a:p>
          <a:p>
            <a:r>
              <a:rPr lang="zh-CN" altLang="en-US" sz="1400" dirty="0"/>
              <a:t>    }</a:t>
            </a:r>
          </a:p>
          <a:p>
            <a:r>
              <a:rPr lang="zh-CN" altLang="en-US" sz="1400" dirty="0"/>
              <a:t>  ]}</a:t>
            </a:r>
          </a:p>
        </p:txBody>
      </p:sp>
      <p:sp>
        <p:nvSpPr>
          <p:cNvPr id="25" name="文本框 24">
            <a:extLst>
              <a:ext uri="{FF2B5EF4-FFF2-40B4-BE49-F238E27FC236}">
                <a16:creationId xmlns:a16="http://schemas.microsoft.com/office/drawing/2014/main" id="{BE017168-75F0-E63D-C6D8-46A19AF3E972}"/>
              </a:ext>
            </a:extLst>
          </p:cNvPr>
          <p:cNvSpPr txBox="1"/>
          <p:nvPr/>
        </p:nvSpPr>
        <p:spPr>
          <a:xfrm>
            <a:off x="8173464" y="1118337"/>
            <a:ext cx="6105644" cy="369332"/>
          </a:xfrm>
          <a:prstGeom prst="rect">
            <a:avLst/>
          </a:prstGeom>
          <a:noFill/>
        </p:spPr>
        <p:txBody>
          <a:bodyPr wrap="square">
            <a:spAutoFit/>
          </a:bodyPr>
          <a:lstStyle/>
          <a:p>
            <a:r>
              <a:rPr kumimoji="1" lang="en-US" altLang="zh-CN" sz="1800" dirty="0" err="1">
                <a:ln w="12700">
                  <a:noFill/>
                </a:ln>
                <a:solidFill>
                  <a:schemeClr val="tx1">
                    <a:lumMod val="85000"/>
                    <a:lumOff val="15000"/>
                  </a:schemeClr>
                </a:solidFill>
                <a:latin typeface="Source Han Sans"/>
                <a:ea typeface="Source Han Sans"/>
                <a:cs typeface="Source Han Sans"/>
              </a:rPr>
              <a:t>数据部分</a:t>
            </a:r>
            <a:r>
              <a:rPr kumimoji="1" lang="en-US" altLang="zh-CN" sz="1800" dirty="0">
                <a:ln w="12700">
                  <a:noFill/>
                </a:ln>
                <a:solidFill>
                  <a:schemeClr val="tx1">
                    <a:lumMod val="85000"/>
                    <a:lumOff val="15000"/>
                  </a:schemeClr>
                </a:solidFill>
                <a:latin typeface="Source Han Sans"/>
                <a:ea typeface="Source Han Sans"/>
                <a:cs typeface="Source Han Sans"/>
              </a:rPr>
              <a:t>：</a:t>
            </a:r>
            <a:endParaRPr lang="zh-CN" altLang="en-US" dirty="0"/>
          </a:p>
        </p:txBody>
      </p:sp>
      <p:pic>
        <p:nvPicPr>
          <p:cNvPr id="27" name="图片 26">
            <a:extLst>
              <a:ext uri="{FF2B5EF4-FFF2-40B4-BE49-F238E27FC236}">
                <a16:creationId xmlns:a16="http://schemas.microsoft.com/office/drawing/2014/main" id="{7BE0F40B-D4CB-976F-3331-FC9F7D1E6F0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97825" y="3880170"/>
            <a:ext cx="5276850" cy="223837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flipH="1">
            <a:off x="0" y="-1"/>
            <a:ext cx="12192000" cy="2343150"/>
          </a:xfrm>
          <a:prstGeom prst="rect">
            <a:avLst/>
          </a:prstGeom>
        </p:spPr>
      </p:pic>
      <p:sp>
        <p:nvSpPr>
          <p:cNvPr id="5" name="标题 1"/>
          <p:cNvSpPr txBox="1"/>
          <p:nvPr/>
        </p:nvSpPr>
        <p:spPr>
          <a:xfrm>
            <a:off x="0" y="1"/>
            <a:ext cx="12192000" cy="2343150"/>
          </a:xfrm>
          <a:prstGeom prst="rect">
            <a:avLst/>
          </a:prstGeom>
          <a:gradFill>
            <a:gsLst>
              <a:gs pos="0">
                <a:schemeClr val="accent1">
                  <a:alpha val="70000"/>
                </a:schemeClr>
              </a:gs>
              <a:gs pos="100000">
                <a:schemeClr val="accent1">
                  <a:alpha val="10000"/>
                </a:schemeClr>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469065" y="879475"/>
            <a:ext cx="2836109" cy="1200329"/>
          </a:xfrm>
          <a:prstGeom prst="rect">
            <a:avLst/>
          </a:prstGeom>
          <a:noFill/>
          <a:ln>
            <a:noFill/>
          </a:ln>
        </p:spPr>
        <p:txBody>
          <a:bodyPr vert="horz" wrap="square" lIns="91440" tIns="45720" rIns="91440" bIns="45720" rtlCol="0" anchor="ctr"/>
          <a:lstStyle/>
          <a:p>
            <a:pPr algn="l"/>
            <a:r>
              <a:rPr kumimoji="1" lang="en-US" altLang="zh-CN" sz="7200">
                <a:ln w="12700">
                  <a:noFill/>
                </a:ln>
                <a:solidFill>
                  <a:schemeClr val="bg1"/>
                </a:solidFill>
                <a:latin typeface="OPPOSans H"/>
                <a:ea typeface="OPPOSans H"/>
                <a:cs typeface="OPPOSans H"/>
              </a:rPr>
              <a:t>目录</a:t>
            </a:r>
            <a:endParaRPr kumimoji="1" lang="zh-CN" altLang="en-US"/>
          </a:p>
        </p:txBody>
      </p:sp>
      <p:sp>
        <p:nvSpPr>
          <p:cNvPr id="7" name="标题 1"/>
          <p:cNvSpPr txBox="1"/>
          <p:nvPr/>
        </p:nvSpPr>
        <p:spPr>
          <a:xfrm>
            <a:off x="2543218" y="1019492"/>
            <a:ext cx="5049079" cy="996573"/>
          </a:xfrm>
          <a:prstGeom prst="rect">
            <a:avLst/>
          </a:prstGeom>
          <a:noFill/>
          <a:ln>
            <a:noFill/>
          </a:ln>
        </p:spPr>
        <p:txBody>
          <a:bodyPr vert="horz" wrap="square" lIns="91440" tIns="45720" rIns="91440" bIns="45720" rtlCol="0" anchor="t"/>
          <a:lstStyle/>
          <a:p>
            <a:pPr algn="ctr"/>
            <a:r>
              <a:rPr kumimoji="1" lang="en-US" altLang="zh-CN" sz="6000">
                <a:ln w="9525">
                  <a:solidFill>
                    <a:srgbClr val="000000">
                      <a:alpha val="100000"/>
                    </a:srgbClr>
                  </a:solidFill>
                </a:ln>
                <a:noFill/>
                <a:latin typeface="OPPOSans H"/>
                <a:ea typeface="OPPOSans H"/>
                <a:cs typeface="OPPOSans H"/>
              </a:rPr>
              <a:t>CONTENTS</a:t>
            </a:r>
            <a:endParaRPr kumimoji="1" lang="zh-CN" altLang="en-US"/>
          </a:p>
        </p:txBody>
      </p:sp>
      <p:sp>
        <p:nvSpPr>
          <p:cNvPr id="8" name="标题 1"/>
          <p:cNvSpPr txBox="1"/>
          <p:nvPr/>
        </p:nvSpPr>
        <p:spPr>
          <a:xfrm>
            <a:off x="4151426" y="4605358"/>
            <a:ext cx="651599" cy="651599"/>
          </a:xfrm>
          <a:prstGeom prst="flowChartConnector">
            <a:avLst/>
          </a:prstGeom>
          <a:gradFill>
            <a:gsLst>
              <a:gs pos="0">
                <a:schemeClr val="bg1">
                  <a:alpha val="80000"/>
                </a:schemeClr>
              </a:gs>
              <a:gs pos="69000">
                <a:schemeClr val="accent1"/>
              </a:gs>
            </a:gsLst>
            <a:lin ang="13500000" scaled="0"/>
          </a:gra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4064475" y="4700325"/>
            <a:ext cx="825501" cy="461665"/>
          </a:xfrm>
          <a:prstGeom prst="rect">
            <a:avLst/>
          </a:prstGeom>
          <a:noFill/>
          <a:ln>
            <a:noFill/>
          </a:ln>
        </p:spPr>
        <p:txBody>
          <a:bodyPr vert="horz" wrap="square" lIns="91440" tIns="45720" rIns="91440" bIns="45720" rtlCol="0" anchor="ctr"/>
          <a:lstStyle/>
          <a:p>
            <a:pPr algn="ctr"/>
            <a:r>
              <a:rPr kumimoji="1" lang="en-US" altLang="zh-CN" sz="2400">
                <a:ln w="12700">
                  <a:noFill/>
                </a:ln>
                <a:solidFill>
                  <a:schemeClr val="bg1"/>
                </a:solidFill>
                <a:latin typeface="OPPOSans H"/>
                <a:ea typeface="OPPOSans H"/>
                <a:cs typeface="OPPOSans H"/>
              </a:rPr>
              <a:t>05</a:t>
            </a:r>
            <a:endParaRPr kumimoji="1" lang="zh-CN" altLang="en-US"/>
          </a:p>
        </p:txBody>
      </p:sp>
      <p:sp>
        <p:nvSpPr>
          <p:cNvPr id="10" name="标题 1"/>
          <p:cNvSpPr txBox="1"/>
          <p:nvPr/>
        </p:nvSpPr>
        <p:spPr>
          <a:xfrm>
            <a:off x="4759605" y="4700325"/>
            <a:ext cx="2742725" cy="461665"/>
          </a:xfrm>
          <a:prstGeom prst="rect">
            <a:avLst/>
          </a:prstGeom>
          <a:noFill/>
          <a:ln>
            <a:noFill/>
          </a:ln>
        </p:spPr>
        <p:txBody>
          <a:bodyPr vert="horz" wrap="square" lIns="91440" tIns="45720" rIns="91440" bIns="45720" rtlCol="0" anchor="t"/>
          <a:lstStyle/>
          <a:p>
            <a:pPr algn="l"/>
            <a:r>
              <a:rPr kumimoji="1" lang="en-US" altLang="zh-CN" sz="2000">
                <a:ln w="12700">
                  <a:noFill/>
                </a:ln>
                <a:solidFill>
                  <a:schemeClr val="tx1">
                    <a:lumMod val="85000"/>
                    <a:lumOff val="15000"/>
                  </a:schemeClr>
                </a:solidFill>
                <a:latin typeface="OPPOSans H"/>
                <a:ea typeface="OPPOSans H"/>
                <a:cs typeface="OPPOSans H"/>
              </a:rPr>
              <a:t>项目总结</a:t>
            </a:r>
            <a:endParaRPr kumimoji="1" lang="zh-CN" altLang="en-US"/>
          </a:p>
        </p:txBody>
      </p:sp>
      <p:sp>
        <p:nvSpPr>
          <p:cNvPr id="11" name="标题 1"/>
          <p:cNvSpPr txBox="1"/>
          <p:nvPr/>
        </p:nvSpPr>
        <p:spPr>
          <a:xfrm>
            <a:off x="7712506" y="4605358"/>
            <a:ext cx="651599" cy="651599"/>
          </a:xfrm>
          <a:prstGeom prst="flowChartConnector">
            <a:avLst/>
          </a:prstGeom>
          <a:gradFill>
            <a:gsLst>
              <a:gs pos="0">
                <a:schemeClr val="bg1">
                  <a:alpha val="80000"/>
                </a:schemeClr>
              </a:gs>
              <a:gs pos="69000">
                <a:schemeClr val="accent1"/>
              </a:gs>
            </a:gsLst>
            <a:lin ang="13500000" scaled="0"/>
          </a:gra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7625555" y="4700325"/>
            <a:ext cx="825501" cy="461665"/>
          </a:xfrm>
          <a:prstGeom prst="rect">
            <a:avLst/>
          </a:prstGeom>
          <a:noFill/>
          <a:ln>
            <a:noFill/>
          </a:ln>
        </p:spPr>
        <p:txBody>
          <a:bodyPr vert="horz" wrap="square" lIns="91440" tIns="45720" rIns="91440" bIns="45720" rtlCol="0" anchor="ctr"/>
          <a:lstStyle/>
          <a:p>
            <a:pPr algn="ctr"/>
            <a:r>
              <a:rPr kumimoji="1" lang="en-US" altLang="zh-CN" sz="2400">
                <a:ln w="12700">
                  <a:noFill/>
                </a:ln>
                <a:solidFill>
                  <a:schemeClr val="bg1"/>
                </a:solidFill>
                <a:latin typeface="OPPOSans H"/>
                <a:ea typeface="OPPOSans H"/>
                <a:cs typeface="OPPOSans H"/>
              </a:rPr>
              <a:t>06</a:t>
            </a:r>
            <a:endParaRPr kumimoji="1" lang="zh-CN" altLang="en-US"/>
          </a:p>
        </p:txBody>
      </p:sp>
      <p:sp>
        <p:nvSpPr>
          <p:cNvPr id="13" name="标题 1"/>
          <p:cNvSpPr txBox="1"/>
          <p:nvPr/>
        </p:nvSpPr>
        <p:spPr>
          <a:xfrm>
            <a:off x="8320685" y="4700325"/>
            <a:ext cx="2829915" cy="461665"/>
          </a:xfrm>
          <a:prstGeom prst="rect">
            <a:avLst/>
          </a:prstGeom>
          <a:noFill/>
          <a:ln>
            <a:noFill/>
          </a:ln>
        </p:spPr>
        <p:txBody>
          <a:bodyPr vert="horz" wrap="square" lIns="91440" tIns="45720" rIns="91440" bIns="45720" rtlCol="0" anchor="t"/>
          <a:lstStyle/>
          <a:p>
            <a:pPr algn="l"/>
            <a:r>
              <a:rPr kumimoji="1" lang="en-US" altLang="zh-CN" sz="2000">
                <a:ln w="12700">
                  <a:noFill/>
                </a:ln>
                <a:solidFill>
                  <a:schemeClr val="tx1">
                    <a:lumMod val="85000"/>
                    <a:lumOff val="15000"/>
                  </a:schemeClr>
                </a:solidFill>
                <a:latin typeface="OPPOSans H"/>
                <a:ea typeface="OPPOSans H"/>
                <a:cs typeface="OPPOSans H"/>
              </a:rPr>
              <a:t>作业练习</a:t>
            </a:r>
            <a:endParaRPr kumimoji="1" lang="zh-CN" altLang="en-US"/>
          </a:p>
        </p:txBody>
      </p:sp>
      <p:sp>
        <p:nvSpPr>
          <p:cNvPr id="14" name="标题 1"/>
          <p:cNvSpPr txBox="1"/>
          <p:nvPr/>
        </p:nvSpPr>
        <p:spPr>
          <a:xfrm>
            <a:off x="702106" y="3081993"/>
            <a:ext cx="651599" cy="651599"/>
          </a:xfrm>
          <a:prstGeom prst="flowChartConnector">
            <a:avLst/>
          </a:prstGeom>
          <a:gradFill>
            <a:gsLst>
              <a:gs pos="0">
                <a:schemeClr val="bg1">
                  <a:alpha val="80000"/>
                </a:schemeClr>
              </a:gs>
              <a:gs pos="69000">
                <a:schemeClr val="accent1"/>
              </a:gs>
            </a:gsLst>
            <a:lin ang="13500000" scaled="0"/>
          </a:gradFill>
          <a:ln w="12700" cap="sq">
            <a:noFill/>
            <a:miter/>
          </a:ln>
        </p:spPr>
        <p:txBody>
          <a:bodyPr vert="horz" wrap="square" lIns="91440" tIns="45720" rIns="91440" bIns="45720" rtlCol="0" anchor="ctr"/>
          <a:lstStyle/>
          <a:p>
            <a:pPr algn="ctr"/>
            <a:endParaRPr kumimoji="1" lang="zh-CN" altLang="en-US"/>
          </a:p>
        </p:txBody>
      </p:sp>
      <p:sp>
        <p:nvSpPr>
          <p:cNvPr id="15" name="标题 1"/>
          <p:cNvSpPr txBox="1"/>
          <p:nvPr/>
        </p:nvSpPr>
        <p:spPr>
          <a:xfrm>
            <a:off x="615155" y="3176960"/>
            <a:ext cx="825501" cy="461665"/>
          </a:xfrm>
          <a:prstGeom prst="rect">
            <a:avLst/>
          </a:prstGeom>
          <a:noFill/>
          <a:ln>
            <a:noFill/>
          </a:ln>
        </p:spPr>
        <p:txBody>
          <a:bodyPr vert="horz" wrap="square" lIns="91440" tIns="45720" rIns="91440" bIns="45720" rtlCol="0" anchor="ctr"/>
          <a:lstStyle/>
          <a:p>
            <a:pPr algn="ctr"/>
            <a:r>
              <a:rPr kumimoji="1" lang="en-US" altLang="zh-CN" sz="2400">
                <a:ln w="12700">
                  <a:noFill/>
                </a:ln>
                <a:solidFill>
                  <a:schemeClr val="bg1"/>
                </a:solidFill>
                <a:latin typeface="OPPOSans H"/>
                <a:ea typeface="OPPOSans H"/>
                <a:cs typeface="OPPOSans H"/>
              </a:rPr>
              <a:t>01</a:t>
            </a:r>
            <a:endParaRPr kumimoji="1" lang="zh-CN" altLang="en-US"/>
          </a:p>
        </p:txBody>
      </p:sp>
      <p:sp>
        <p:nvSpPr>
          <p:cNvPr id="16" name="标题 1"/>
          <p:cNvSpPr txBox="1"/>
          <p:nvPr/>
        </p:nvSpPr>
        <p:spPr>
          <a:xfrm>
            <a:off x="1343305" y="3176960"/>
            <a:ext cx="2707995" cy="461665"/>
          </a:xfrm>
          <a:prstGeom prst="rect">
            <a:avLst/>
          </a:prstGeom>
          <a:noFill/>
          <a:ln>
            <a:noFill/>
          </a:ln>
        </p:spPr>
        <p:txBody>
          <a:bodyPr vert="horz" wrap="square" lIns="91440" tIns="45720" rIns="91440" bIns="45720" rtlCol="0" anchor="t"/>
          <a:lstStyle/>
          <a:p>
            <a:pPr algn="l"/>
            <a:r>
              <a:rPr kumimoji="1" lang="en-US" altLang="zh-CN" sz="2000">
                <a:ln w="12700">
                  <a:noFill/>
                </a:ln>
                <a:solidFill>
                  <a:schemeClr val="tx1">
                    <a:lumMod val="85000"/>
                    <a:lumOff val="15000"/>
                  </a:schemeClr>
                </a:solidFill>
                <a:latin typeface="OPPOSans H"/>
                <a:ea typeface="OPPOSans H"/>
                <a:cs typeface="OPPOSans H"/>
              </a:rPr>
              <a:t>项目要求</a:t>
            </a:r>
            <a:endParaRPr kumimoji="1" lang="zh-CN" altLang="en-US"/>
          </a:p>
        </p:txBody>
      </p:sp>
      <p:sp>
        <p:nvSpPr>
          <p:cNvPr id="17" name="标题 1"/>
          <p:cNvSpPr txBox="1"/>
          <p:nvPr/>
        </p:nvSpPr>
        <p:spPr>
          <a:xfrm>
            <a:off x="4151426" y="3081993"/>
            <a:ext cx="651599" cy="651599"/>
          </a:xfrm>
          <a:prstGeom prst="flowChartConnector">
            <a:avLst/>
          </a:prstGeom>
          <a:gradFill>
            <a:gsLst>
              <a:gs pos="0">
                <a:schemeClr val="bg1">
                  <a:alpha val="80000"/>
                </a:schemeClr>
              </a:gs>
              <a:gs pos="69000">
                <a:schemeClr val="accent1"/>
              </a:gs>
            </a:gsLst>
            <a:lin ang="13500000" scaled="0"/>
          </a:gradFill>
          <a:ln w="12700" cap="sq">
            <a:noFill/>
            <a:miter/>
          </a:ln>
        </p:spPr>
        <p:txBody>
          <a:bodyPr vert="horz" wrap="square" lIns="91440" tIns="45720" rIns="91440" bIns="45720" rtlCol="0" anchor="ctr"/>
          <a:lstStyle/>
          <a:p>
            <a:pPr algn="ctr"/>
            <a:endParaRPr kumimoji="1" lang="zh-CN" altLang="en-US"/>
          </a:p>
        </p:txBody>
      </p:sp>
      <p:sp>
        <p:nvSpPr>
          <p:cNvPr id="18" name="标题 1"/>
          <p:cNvSpPr txBox="1"/>
          <p:nvPr/>
        </p:nvSpPr>
        <p:spPr>
          <a:xfrm>
            <a:off x="4064475" y="3176960"/>
            <a:ext cx="825501" cy="461665"/>
          </a:xfrm>
          <a:prstGeom prst="rect">
            <a:avLst/>
          </a:prstGeom>
          <a:noFill/>
          <a:ln>
            <a:noFill/>
          </a:ln>
        </p:spPr>
        <p:txBody>
          <a:bodyPr vert="horz" wrap="square" lIns="91440" tIns="45720" rIns="91440" bIns="45720" rtlCol="0" anchor="ctr"/>
          <a:lstStyle/>
          <a:p>
            <a:pPr algn="ctr"/>
            <a:r>
              <a:rPr kumimoji="1" lang="en-US" altLang="zh-CN" sz="2400">
                <a:ln w="12700">
                  <a:noFill/>
                </a:ln>
                <a:solidFill>
                  <a:schemeClr val="bg1"/>
                </a:solidFill>
                <a:latin typeface="OPPOSans H"/>
                <a:ea typeface="OPPOSans H"/>
                <a:cs typeface="OPPOSans H"/>
              </a:rPr>
              <a:t>02</a:t>
            </a:r>
            <a:endParaRPr kumimoji="1" lang="zh-CN" altLang="en-US"/>
          </a:p>
        </p:txBody>
      </p:sp>
      <p:sp>
        <p:nvSpPr>
          <p:cNvPr id="19" name="标题 1"/>
          <p:cNvSpPr txBox="1"/>
          <p:nvPr/>
        </p:nvSpPr>
        <p:spPr>
          <a:xfrm>
            <a:off x="4790085" y="3176960"/>
            <a:ext cx="2817215" cy="461665"/>
          </a:xfrm>
          <a:prstGeom prst="rect">
            <a:avLst/>
          </a:prstGeom>
          <a:noFill/>
          <a:ln>
            <a:noFill/>
          </a:ln>
        </p:spPr>
        <p:txBody>
          <a:bodyPr vert="horz" wrap="square" lIns="91440" tIns="45720" rIns="91440" bIns="45720" rtlCol="0" anchor="t"/>
          <a:lstStyle/>
          <a:p>
            <a:pPr algn="l"/>
            <a:r>
              <a:rPr kumimoji="1" lang="en-US" altLang="zh-CN" sz="2000">
                <a:ln w="12700">
                  <a:noFill/>
                </a:ln>
                <a:solidFill>
                  <a:schemeClr val="tx1">
                    <a:lumMod val="85000"/>
                    <a:lumOff val="15000"/>
                  </a:schemeClr>
                </a:solidFill>
                <a:latin typeface="OPPOSans H"/>
                <a:ea typeface="OPPOSans H"/>
                <a:cs typeface="OPPOSans H"/>
              </a:rPr>
              <a:t>学习目标</a:t>
            </a:r>
            <a:endParaRPr kumimoji="1" lang="zh-CN" altLang="en-US"/>
          </a:p>
        </p:txBody>
      </p:sp>
      <p:sp>
        <p:nvSpPr>
          <p:cNvPr id="20" name="标题 1"/>
          <p:cNvSpPr txBox="1"/>
          <p:nvPr/>
        </p:nvSpPr>
        <p:spPr>
          <a:xfrm>
            <a:off x="7712506" y="3081993"/>
            <a:ext cx="651599" cy="651599"/>
          </a:xfrm>
          <a:prstGeom prst="flowChartConnector">
            <a:avLst/>
          </a:prstGeom>
          <a:gradFill>
            <a:gsLst>
              <a:gs pos="0">
                <a:schemeClr val="bg1">
                  <a:alpha val="80000"/>
                </a:schemeClr>
              </a:gs>
              <a:gs pos="69000">
                <a:schemeClr val="accent1"/>
              </a:gs>
            </a:gsLst>
            <a:lin ang="13500000" scaled="0"/>
          </a:gradFill>
          <a:ln w="12700" cap="sq">
            <a:noFill/>
            <a:miter/>
          </a:ln>
        </p:spPr>
        <p:txBody>
          <a:bodyPr vert="horz" wrap="square" lIns="91440" tIns="45720" rIns="91440" bIns="45720" rtlCol="0" anchor="ctr"/>
          <a:lstStyle/>
          <a:p>
            <a:pPr algn="ctr"/>
            <a:endParaRPr kumimoji="1" lang="zh-CN" altLang="en-US"/>
          </a:p>
        </p:txBody>
      </p:sp>
      <p:sp>
        <p:nvSpPr>
          <p:cNvPr id="21" name="标题 1"/>
          <p:cNvSpPr txBox="1"/>
          <p:nvPr/>
        </p:nvSpPr>
        <p:spPr>
          <a:xfrm>
            <a:off x="7625555" y="3176960"/>
            <a:ext cx="825501" cy="461665"/>
          </a:xfrm>
          <a:prstGeom prst="rect">
            <a:avLst/>
          </a:prstGeom>
          <a:noFill/>
          <a:ln>
            <a:noFill/>
          </a:ln>
        </p:spPr>
        <p:txBody>
          <a:bodyPr vert="horz" wrap="square" lIns="91440" tIns="45720" rIns="91440" bIns="45720" rtlCol="0" anchor="ctr"/>
          <a:lstStyle/>
          <a:p>
            <a:pPr algn="ctr"/>
            <a:r>
              <a:rPr kumimoji="1" lang="en-US" altLang="zh-CN" sz="2400">
                <a:ln w="12700">
                  <a:noFill/>
                </a:ln>
                <a:solidFill>
                  <a:schemeClr val="bg1"/>
                </a:solidFill>
                <a:latin typeface="OPPOSans H"/>
                <a:ea typeface="OPPOSans H"/>
                <a:cs typeface="OPPOSans H"/>
              </a:rPr>
              <a:t>03</a:t>
            </a:r>
            <a:endParaRPr kumimoji="1" lang="zh-CN" altLang="en-US"/>
          </a:p>
        </p:txBody>
      </p:sp>
      <p:sp>
        <p:nvSpPr>
          <p:cNvPr id="22" name="标题 1"/>
          <p:cNvSpPr txBox="1"/>
          <p:nvPr/>
        </p:nvSpPr>
        <p:spPr>
          <a:xfrm>
            <a:off x="8351165" y="3176960"/>
            <a:ext cx="2793525" cy="461665"/>
          </a:xfrm>
          <a:prstGeom prst="rect">
            <a:avLst/>
          </a:prstGeom>
          <a:noFill/>
          <a:ln>
            <a:noFill/>
          </a:ln>
        </p:spPr>
        <p:txBody>
          <a:bodyPr vert="horz" wrap="square" lIns="91440" tIns="45720" rIns="91440" bIns="45720" rtlCol="0" anchor="t"/>
          <a:lstStyle/>
          <a:p>
            <a:pPr algn="l"/>
            <a:r>
              <a:rPr kumimoji="1" lang="en-US" altLang="zh-CN" sz="2000">
                <a:ln w="12700">
                  <a:noFill/>
                </a:ln>
                <a:solidFill>
                  <a:schemeClr val="tx1">
                    <a:lumMod val="85000"/>
                    <a:lumOff val="15000"/>
                  </a:schemeClr>
                </a:solidFill>
                <a:latin typeface="OPPOSans H"/>
                <a:ea typeface="OPPOSans H"/>
                <a:cs typeface="OPPOSans H"/>
              </a:rPr>
              <a:t>相关知识</a:t>
            </a:r>
            <a:endParaRPr kumimoji="1" lang="zh-CN" altLang="en-US"/>
          </a:p>
        </p:txBody>
      </p:sp>
      <p:sp>
        <p:nvSpPr>
          <p:cNvPr id="23" name="标题 1"/>
          <p:cNvSpPr txBox="1"/>
          <p:nvPr/>
        </p:nvSpPr>
        <p:spPr>
          <a:xfrm>
            <a:off x="702106" y="4605358"/>
            <a:ext cx="651599" cy="651599"/>
          </a:xfrm>
          <a:prstGeom prst="flowChartConnector">
            <a:avLst/>
          </a:prstGeom>
          <a:gradFill>
            <a:gsLst>
              <a:gs pos="0">
                <a:schemeClr val="bg1">
                  <a:alpha val="80000"/>
                </a:schemeClr>
              </a:gs>
              <a:gs pos="69000">
                <a:schemeClr val="accent1"/>
              </a:gs>
            </a:gsLst>
            <a:lin ang="13500000" scaled="0"/>
          </a:gradFill>
          <a:ln w="12700" cap="sq">
            <a:noFill/>
            <a:miter/>
          </a:ln>
        </p:spPr>
        <p:txBody>
          <a:bodyPr vert="horz" wrap="square" lIns="91440" tIns="45720" rIns="91440" bIns="45720" rtlCol="0" anchor="ctr"/>
          <a:lstStyle/>
          <a:p>
            <a:pPr algn="ctr"/>
            <a:endParaRPr kumimoji="1" lang="zh-CN" altLang="en-US"/>
          </a:p>
        </p:txBody>
      </p:sp>
      <p:sp>
        <p:nvSpPr>
          <p:cNvPr id="24" name="标题 1"/>
          <p:cNvSpPr txBox="1"/>
          <p:nvPr/>
        </p:nvSpPr>
        <p:spPr>
          <a:xfrm>
            <a:off x="615155" y="4700325"/>
            <a:ext cx="825501" cy="461665"/>
          </a:xfrm>
          <a:prstGeom prst="rect">
            <a:avLst/>
          </a:prstGeom>
          <a:noFill/>
          <a:ln>
            <a:noFill/>
          </a:ln>
        </p:spPr>
        <p:txBody>
          <a:bodyPr vert="horz" wrap="square" lIns="91440" tIns="45720" rIns="91440" bIns="45720" rtlCol="0" anchor="ctr"/>
          <a:lstStyle/>
          <a:p>
            <a:pPr algn="ctr"/>
            <a:r>
              <a:rPr kumimoji="1" lang="en-US" altLang="zh-CN" sz="2400">
                <a:ln w="12700">
                  <a:noFill/>
                </a:ln>
                <a:solidFill>
                  <a:schemeClr val="bg1"/>
                </a:solidFill>
                <a:latin typeface="OPPOSans H"/>
                <a:ea typeface="OPPOSans H"/>
                <a:cs typeface="OPPOSans H"/>
              </a:rPr>
              <a:t>04</a:t>
            </a:r>
            <a:endParaRPr kumimoji="1" lang="zh-CN" altLang="en-US"/>
          </a:p>
        </p:txBody>
      </p:sp>
      <p:sp>
        <p:nvSpPr>
          <p:cNvPr id="25" name="标题 1"/>
          <p:cNvSpPr txBox="1"/>
          <p:nvPr/>
        </p:nvSpPr>
        <p:spPr>
          <a:xfrm>
            <a:off x="1307745" y="4700325"/>
            <a:ext cx="2768955" cy="461665"/>
          </a:xfrm>
          <a:prstGeom prst="rect">
            <a:avLst/>
          </a:prstGeom>
          <a:noFill/>
          <a:ln>
            <a:noFill/>
          </a:ln>
        </p:spPr>
        <p:txBody>
          <a:bodyPr vert="horz" wrap="square" lIns="91440" tIns="45720" rIns="91440" bIns="45720" rtlCol="0" anchor="t"/>
          <a:lstStyle/>
          <a:p>
            <a:pPr algn="l"/>
            <a:r>
              <a:rPr kumimoji="1" lang="en-US" altLang="zh-CN" sz="2000">
                <a:ln w="12700">
                  <a:noFill/>
                </a:ln>
                <a:solidFill>
                  <a:schemeClr val="tx1">
                    <a:lumMod val="85000"/>
                    <a:lumOff val="15000"/>
                  </a:schemeClr>
                </a:solidFill>
                <a:latin typeface="OPPOSans H"/>
                <a:ea typeface="OPPOSans H"/>
                <a:cs typeface="OPPOSans H"/>
              </a:rPr>
              <a:t>操作步骤</a:t>
            </a:r>
            <a:endParaRPr kumimoji="1" lang="zh-CN" altLang="en-US"/>
          </a:p>
        </p:txBody>
      </p:sp>
      <p:sp>
        <p:nvSpPr>
          <p:cNvPr id="26" name="标题 1"/>
          <p:cNvSpPr txBox="1"/>
          <p:nvPr/>
        </p:nvSpPr>
        <p:spPr>
          <a:xfrm>
            <a:off x="0" y="6292850"/>
            <a:ext cx="12192000" cy="565150"/>
          </a:xfrm>
          <a:prstGeom prst="rect">
            <a:avLst/>
          </a:prstGeom>
          <a:gradFill>
            <a:gsLst>
              <a:gs pos="0">
                <a:schemeClr val="accent1">
                  <a:alpha val="70000"/>
                </a:schemeClr>
              </a:gs>
              <a:gs pos="100000">
                <a:schemeClr val="accent1">
                  <a:alpha val="10000"/>
                </a:schemeClr>
              </a:gs>
            </a:gsLst>
            <a:lin ang="0" scaled="0"/>
          </a:gradFill>
          <a:ln w="12700" cap="sq">
            <a:noFill/>
            <a:miter/>
          </a:ln>
        </p:spPr>
        <p:txBody>
          <a:bodyPr vert="horz" wrap="square" lIns="91440" tIns="45720" rIns="91440" bIns="45720" rtlCol="0" anchor="ctr"/>
          <a:lstStyle/>
          <a:p>
            <a:pPr algn="ctr"/>
            <a:endParaRPr kumimoji="1"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l="25441" r="25441"/>
          <a:stretch>
            <a:fillRect/>
          </a:stretch>
        </p:blipFill>
        <p:spPr>
          <a:xfrm>
            <a:off x="7181850" y="0"/>
            <a:ext cx="5080000" cy="6858000"/>
          </a:xfrm>
          <a:prstGeom prst="rect">
            <a:avLst/>
          </a:prstGeom>
          <a:noFill/>
          <a:ln>
            <a:noFill/>
          </a:ln>
        </p:spPr>
      </p:pic>
      <p:sp>
        <p:nvSpPr>
          <p:cNvPr id="5" name="标题 1"/>
          <p:cNvSpPr txBox="1"/>
          <p:nvPr/>
        </p:nvSpPr>
        <p:spPr>
          <a:xfrm>
            <a:off x="653679" y="1493473"/>
            <a:ext cx="846721" cy="846721"/>
          </a:xfrm>
          <a:prstGeom prst="ellipse">
            <a:avLst/>
          </a:prstGeom>
          <a:solidFill>
            <a:schemeClr val="accent1"/>
          </a:solidFill>
          <a:ln w="12700" cap="sq">
            <a:noFill/>
            <a:miter/>
          </a:ln>
          <a:effectLst>
            <a:outerShdw blurRad="508000" dist="254000" dir="5400000" algn="t" rotWithShape="0">
              <a:srgbClr val="000000">
                <a:alpha val="30000"/>
              </a:srgbClr>
            </a:outerShdw>
          </a:effectLst>
        </p:spPr>
        <p:txBody>
          <a:bodyPr vert="horz" wrap="square" lIns="91440" tIns="45720" rIns="91440" bIns="45720" rtlCol="0" anchor="ctr"/>
          <a:lstStyle/>
          <a:p>
            <a:pPr algn="ctr"/>
            <a:endParaRPr kumimoji="1" lang="zh-CN" altLang="en-US"/>
          </a:p>
        </p:txBody>
      </p:sp>
      <p:sp>
        <p:nvSpPr>
          <p:cNvPr id="6" name="标题 1"/>
          <p:cNvSpPr txBox="1"/>
          <p:nvPr/>
        </p:nvSpPr>
        <p:spPr>
          <a:xfrm>
            <a:off x="913246" y="1753039"/>
            <a:ext cx="327585" cy="327585"/>
          </a:xfrm>
          <a:custGeom>
            <a:avLst/>
            <a:gdLst>
              <a:gd name="connsiteX0" fmla="*/ 457070 w 720001"/>
              <a:gd name="connsiteY0" fmla="*/ 57166 h 720001"/>
              <a:gd name="connsiteX1" fmla="*/ 457070 w 720001"/>
              <a:gd name="connsiteY1" fmla="*/ 263017 h 720001"/>
              <a:gd name="connsiteX2" fmla="*/ 662921 w 720001"/>
              <a:gd name="connsiteY2" fmla="*/ 263017 h 720001"/>
              <a:gd name="connsiteX3" fmla="*/ 647393 w 720001"/>
              <a:gd name="connsiteY3" fmla="*/ 212704 h 720001"/>
              <a:gd name="connsiteX4" fmla="*/ 591008 w 720001"/>
              <a:gd name="connsiteY4" fmla="*/ 129079 h 720001"/>
              <a:gd name="connsiteX5" fmla="*/ 507383 w 720001"/>
              <a:gd name="connsiteY5" fmla="*/ 72694 h 720001"/>
              <a:gd name="connsiteX6" fmla="*/ 457070 w 720001"/>
              <a:gd name="connsiteY6" fmla="*/ 57166 h 720001"/>
              <a:gd name="connsiteX7" fmla="*/ 307952 w 720001"/>
              <a:gd name="connsiteY7" fmla="*/ 56386 h 720001"/>
              <a:gd name="connsiteX8" fmla="*/ 240115 w 720001"/>
              <a:gd name="connsiteY8" fmla="*/ 76251 h 720001"/>
              <a:gd name="connsiteX9" fmla="*/ 142092 w 720001"/>
              <a:gd name="connsiteY9" fmla="*/ 142179 h 720001"/>
              <a:gd name="connsiteX10" fmla="*/ 76077 w 720001"/>
              <a:gd name="connsiteY10" fmla="*/ 240116 h 720001"/>
              <a:gd name="connsiteX11" fmla="*/ 51874 w 720001"/>
              <a:gd name="connsiteY11" fmla="*/ 360000 h 720001"/>
              <a:gd name="connsiteX12" fmla="*/ 76077 w 720001"/>
              <a:gd name="connsiteY12" fmla="*/ 479885 h 720001"/>
              <a:gd name="connsiteX13" fmla="*/ 142092 w 720001"/>
              <a:gd name="connsiteY13" fmla="*/ 577822 h 720001"/>
              <a:gd name="connsiteX14" fmla="*/ 240029 w 720001"/>
              <a:gd name="connsiteY14" fmla="*/ 643837 h 720001"/>
              <a:gd name="connsiteX15" fmla="*/ 359913 w 720001"/>
              <a:gd name="connsiteY15" fmla="*/ 668039 h 720001"/>
              <a:gd name="connsiteX16" fmla="*/ 479798 w 720001"/>
              <a:gd name="connsiteY16" fmla="*/ 643837 h 720001"/>
              <a:gd name="connsiteX17" fmla="*/ 577735 w 720001"/>
              <a:gd name="connsiteY17" fmla="*/ 577822 h 720001"/>
              <a:gd name="connsiteX18" fmla="*/ 643750 w 720001"/>
              <a:gd name="connsiteY18" fmla="*/ 479885 h 720001"/>
              <a:gd name="connsiteX19" fmla="*/ 663615 w 720001"/>
              <a:gd name="connsiteY19" fmla="*/ 412049 h 720001"/>
              <a:gd name="connsiteX20" fmla="*/ 360000 w 720001"/>
              <a:gd name="connsiteY20" fmla="*/ 412049 h 720001"/>
              <a:gd name="connsiteX21" fmla="*/ 307952 w 720001"/>
              <a:gd name="connsiteY21" fmla="*/ 360000 h 720001"/>
              <a:gd name="connsiteX22" fmla="*/ 405022 w 720001"/>
              <a:gd name="connsiteY22" fmla="*/ 0 h 720001"/>
              <a:gd name="connsiteX23" fmla="*/ 720001 w 720001"/>
              <a:gd name="connsiteY23" fmla="*/ 314979 h 720001"/>
              <a:gd name="connsiteX24" fmla="*/ 405022 w 720001"/>
              <a:gd name="connsiteY24" fmla="*/ 314979 h 720001"/>
              <a:gd name="connsiteX25" fmla="*/ 360000 w 720001"/>
              <a:gd name="connsiteY25" fmla="*/ 0 h 720001"/>
              <a:gd name="connsiteX26" fmla="*/ 360000 w 720001"/>
              <a:gd name="connsiteY26" fmla="*/ 360000 h 720001"/>
              <a:gd name="connsiteX27" fmla="*/ 720001 w 720001"/>
              <a:gd name="connsiteY27" fmla="*/ 360000 h 720001"/>
              <a:gd name="connsiteX28" fmla="*/ 360000 w 720001"/>
              <a:gd name="connsiteY28" fmla="*/ 720001 h 720001"/>
              <a:gd name="connsiteX29" fmla="*/ 0 w 720001"/>
              <a:gd name="connsiteY29" fmla="*/ 360000 h 720001"/>
              <a:gd name="connsiteX30" fmla="*/ 360000 w 720001"/>
              <a:gd name="connsiteY30" fmla="*/ 0 h 720001"/>
            </a:gdLst>
            <a:ahLst/>
            <a:cxnLst/>
            <a:rect l="l" t="t" r="r" b="b"/>
            <a:pathLst>
              <a:path w="720001" h="720001">
                <a:moveTo>
                  <a:pt x="457070" y="57166"/>
                </a:moveTo>
                <a:lnTo>
                  <a:pt x="457070" y="263017"/>
                </a:lnTo>
                <a:lnTo>
                  <a:pt x="662921" y="263017"/>
                </a:lnTo>
                <a:cubicBezTo>
                  <a:pt x="659451" y="245755"/>
                  <a:pt x="654246" y="229012"/>
                  <a:pt x="647393" y="212704"/>
                </a:cubicBezTo>
                <a:cubicBezTo>
                  <a:pt x="634121" y="181388"/>
                  <a:pt x="615210" y="153282"/>
                  <a:pt x="591008" y="129079"/>
                </a:cubicBezTo>
                <a:cubicBezTo>
                  <a:pt x="566806" y="104877"/>
                  <a:pt x="538699" y="85966"/>
                  <a:pt x="507383" y="72694"/>
                </a:cubicBezTo>
                <a:cubicBezTo>
                  <a:pt x="491075" y="65755"/>
                  <a:pt x="474246" y="60636"/>
                  <a:pt x="457070" y="57166"/>
                </a:cubicBezTo>
                <a:close/>
                <a:moveTo>
                  <a:pt x="307952" y="56386"/>
                </a:moveTo>
                <a:cubicBezTo>
                  <a:pt x="284703" y="60376"/>
                  <a:pt x="262062" y="66969"/>
                  <a:pt x="240115" y="76251"/>
                </a:cubicBezTo>
                <a:cubicBezTo>
                  <a:pt x="203508" y="91778"/>
                  <a:pt x="170544" y="113986"/>
                  <a:pt x="142092" y="142179"/>
                </a:cubicBezTo>
                <a:cubicBezTo>
                  <a:pt x="113812" y="170545"/>
                  <a:pt x="91605" y="203422"/>
                  <a:pt x="76077" y="240116"/>
                </a:cubicBezTo>
                <a:cubicBezTo>
                  <a:pt x="60029" y="278111"/>
                  <a:pt x="51874" y="318362"/>
                  <a:pt x="51874" y="360000"/>
                </a:cubicBezTo>
                <a:cubicBezTo>
                  <a:pt x="51874" y="401639"/>
                  <a:pt x="60029" y="441976"/>
                  <a:pt x="76077" y="479885"/>
                </a:cubicBezTo>
                <a:cubicBezTo>
                  <a:pt x="91605" y="516579"/>
                  <a:pt x="113812" y="549543"/>
                  <a:pt x="142092" y="577822"/>
                </a:cubicBezTo>
                <a:cubicBezTo>
                  <a:pt x="170458" y="606102"/>
                  <a:pt x="203335" y="628309"/>
                  <a:pt x="240029" y="643837"/>
                </a:cubicBezTo>
                <a:cubicBezTo>
                  <a:pt x="278024" y="659885"/>
                  <a:pt x="318275" y="668039"/>
                  <a:pt x="359913" y="668039"/>
                </a:cubicBezTo>
                <a:cubicBezTo>
                  <a:pt x="401552" y="668039"/>
                  <a:pt x="441890" y="659885"/>
                  <a:pt x="479798" y="643837"/>
                </a:cubicBezTo>
                <a:cubicBezTo>
                  <a:pt x="516492" y="628309"/>
                  <a:pt x="549456" y="606102"/>
                  <a:pt x="577735" y="577822"/>
                </a:cubicBezTo>
                <a:cubicBezTo>
                  <a:pt x="606015" y="549456"/>
                  <a:pt x="628222" y="516579"/>
                  <a:pt x="643750" y="479885"/>
                </a:cubicBezTo>
                <a:cubicBezTo>
                  <a:pt x="653032" y="457938"/>
                  <a:pt x="659625" y="435297"/>
                  <a:pt x="663615" y="412049"/>
                </a:cubicBezTo>
                <a:lnTo>
                  <a:pt x="360000" y="412049"/>
                </a:lnTo>
                <a:cubicBezTo>
                  <a:pt x="331287" y="412049"/>
                  <a:pt x="307952" y="388714"/>
                  <a:pt x="307952" y="360000"/>
                </a:cubicBezTo>
                <a:close/>
                <a:moveTo>
                  <a:pt x="405022" y="0"/>
                </a:moveTo>
                <a:cubicBezTo>
                  <a:pt x="578950" y="0"/>
                  <a:pt x="720001" y="141051"/>
                  <a:pt x="720001" y="314979"/>
                </a:cubicBezTo>
                <a:lnTo>
                  <a:pt x="405022" y="314979"/>
                </a:lnTo>
                <a:close/>
                <a:moveTo>
                  <a:pt x="360000" y="0"/>
                </a:moveTo>
                <a:lnTo>
                  <a:pt x="360000" y="360000"/>
                </a:lnTo>
                <a:lnTo>
                  <a:pt x="720001" y="360000"/>
                </a:lnTo>
                <a:cubicBezTo>
                  <a:pt x="720001" y="558825"/>
                  <a:pt x="558824" y="720001"/>
                  <a:pt x="360000" y="720001"/>
                </a:cubicBezTo>
                <a:cubicBezTo>
                  <a:pt x="161176" y="720001"/>
                  <a:pt x="0" y="558825"/>
                  <a:pt x="0" y="360000"/>
                </a:cubicBezTo>
                <a:cubicBezTo>
                  <a:pt x="0" y="161176"/>
                  <a:pt x="161176" y="0"/>
                  <a:pt x="360000" y="0"/>
                </a:cubicBezTo>
                <a:close/>
              </a:path>
            </a:pathLst>
          </a:custGeom>
          <a:solidFill>
            <a:srgbClr val="FFFFFF">
              <a:alpha val="100000"/>
            </a:srgbClr>
          </a:solidFill>
          <a:ln cap="sq">
            <a:noFill/>
          </a:ln>
        </p:spPr>
        <p:txBody>
          <a:bodyPr vert="horz" wrap="square" lIns="91440" tIns="45720" rIns="91440" bIns="45720" rtlCol="0" anchor="t"/>
          <a:lstStyle/>
          <a:p>
            <a:pPr algn="l"/>
            <a:endParaRPr kumimoji="1" lang="zh-CN" altLang="en-US"/>
          </a:p>
        </p:txBody>
      </p:sp>
      <p:sp>
        <p:nvSpPr>
          <p:cNvPr id="8" name="标题 1"/>
          <p:cNvSpPr txBox="1"/>
          <p:nvPr/>
        </p:nvSpPr>
        <p:spPr>
          <a:xfrm>
            <a:off x="1666400" y="1659739"/>
            <a:ext cx="4329587" cy="1689432"/>
          </a:xfrm>
          <a:prstGeom prst="rect">
            <a:avLst/>
          </a:prstGeom>
          <a:noFill/>
          <a:ln>
            <a:noFill/>
          </a:ln>
        </p:spPr>
        <p:txBody>
          <a:bodyPr vert="horz" wrap="square" lIns="0" tIns="0" rIns="0" bIns="0" rtlCol="0" anchor="t"/>
          <a:lstStyle/>
          <a:p>
            <a:pPr algn="l"/>
            <a:r>
              <a:rPr kumimoji="1" lang="en-US" altLang="zh-CN" sz="1400" dirty="0" err="1">
                <a:ln w="12700">
                  <a:noFill/>
                </a:ln>
                <a:solidFill>
                  <a:schemeClr val="tx1"/>
                </a:solidFill>
                <a:latin typeface="Source Han Sans"/>
                <a:ea typeface="Source Han Sans"/>
                <a:cs typeface="Source Han Sans"/>
              </a:rPr>
              <a:t>代码如下</a:t>
            </a:r>
            <a:r>
              <a:rPr kumimoji="1" lang="en-US" altLang="zh-CN" sz="1400" dirty="0">
                <a:ln w="12700">
                  <a:noFill/>
                </a:ln>
                <a:solidFill>
                  <a:schemeClr val="tx1"/>
                </a:solidFill>
                <a:latin typeface="Source Han Sans"/>
                <a:ea typeface="Source Han Sans"/>
                <a:cs typeface="Source Han Sans"/>
              </a:rPr>
              <a:t>：</a:t>
            </a:r>
          </a:p>
          <a:p>
            <a:pPr algn="l"/>
            <a:endParaRPr kumimoji="1" lang="en-US" altLang="zh-CN" sz="1400" dirty="0">
              <a:ln w="12700">
                <a:noFill/>
              </a:ln>
              <a:latin typeface="Source Han Sans"/>
              <a:ea typeface="Source Han Sans"/>
              <a:cs typeface="Source Han Sans"/>
            </a:endParaRPr>
          </a:p>
          <a:p>
            <a:pPr algn="l"/>
            <a:endParaRPr kumimoji="1" lang="en-US" altLang="zh-CN" sz="1400" dirty="0">
              <a:ln w="12700">
                <a:noFill/>
              </a:ln>
              <a:solidFill>
                <a:schemeClr val="tx1"/>
              </a:solidFill>
              <a:latin typeface="Source Han Sans"/>
              <a:ea typeface="Source Han Sans"/>
              <a:cs typeface="Source Han Sans"/>
            </a:endParaRPr>
          </a:p>
          <a:p>
            <a:pPr algn="l"/>
            <a:endParaRPr kumimoji="1" lang="en-US" altLang="zh-CN" sz="1400" dirty="0">
              <a:ln w="12700">
                <a:noFill/>
              </a:ln>
              <a:latin typeface="Source Han Sans"/>
              <a:ea typeface="Source Han Sans"/>
              <a:cs typeface="Source Han Sans"/>
            </a:endParaRPr>
          </a:p>
          <a:p>
            <a:pPr algn="l"/>
            <a:r>
              <a:rPr kumimoji="1" lang="en-US" altLang="zh-CN" sz="1400" dirty="0">
                <a:ln w="12700">
                  <a:noFill/>
                </a:ln>
                <a:solidFill>
                  <a:schemeClr val="tx1"/>
                </a:solidFill>
                <a:latin typeface="Source Han Sans"/>
                <a:ea typeface="Source Han Sans"/>
                <a:cs typeface="Source Han Sans"/>
              </a:rPr>
              <a:t>
</a:t>
            </a:r>
            <a:r>
              <a:rPr kumimoji="1" lang="en-US" altLang="zh-CN" sz="1400" dirty="0" err="1">
                <a:ln w="12700">
                  <a:noFill/>
                </a:ln>
                <a:solidFill>
                  <a:schemeClr val="tx1"/>
                </a:solidFill>
                <a:latin typeface="Source Han Sans"/>
                <a:ea typeface="Source Han Sans"/>
                <a:cs typeface="Source Han Sans"/>
              </a:rPr>
              <a:t>数据部分</a:t>
            </a:r>
            <a:r>
              <a:rPr kumimoji="1" lang="en-US" altLang="zh-CN" sz="1400" dirty="0">
                <a:ln w="12700">
                  <a:noFill/>
                </a:ln>
                <a:solidFill>
                  <a:schemeClr val="tx1"/>
                </a:solidFill>
                <a:latin typeface="Source Han Sans"/>
                <a:ea typeface="Source Han Sans"/>
                <a:cs typeface="Source Han Sans"/>
              </a:rPr>
              <a:t>：</a:t>
            </a:r>
          </a:p>
          <a:p>
            <a:pPr algn="l"/>
            <a:endParaRPr kumimoji="1" lang="en-US" altLang="zh-CN" sz="1400" dirty="0">
              <a:ln w="12700">
                <a:noFill/>
              </a:ln>
              <a:latin typeface="Source Han Sans"/>
              <a:ea typeface="Source Han Sans"/>
              <a:cs typeface="Source Han Sans"/>
            </a:endParaRPr>
          </a:p>
          <a:p>
            <a:pPr algn="l"/>
            <a:endParaRPr kumimoji="1" lang="en-US" altLang="zh-CN" sz="1400" dirty="0">
              <a:ln w="12700">
                <a:noFill/>
              </a:ln>
              <a:solidFill>
                <a:schemeClr val="tx1"/>
              </a:solidFill>
              <a:latin typeface="Source Han Sans"/>
              <a:ea typeface="Source Han Sans"/>
              <a:cs typeface="Source Han Sans"/>
            </a:endParaRPr>
          </a:p>
          <a:p>
            <a:pPr algn="l"/>
            <a:endParaRPr kumimoji="1" lang="en-US" altLang="zh-CN" sz="1400" dirty="0">
              <a:ln w="12700">
                <a:noFill/>
              </a:ln>
              <a:latin typeface="Source Han Sans"/>
              <a:ea typeface="Source Han Sans"/>
              <a:cs typeface="Source Han Sans"/>
            </a:endParaRPr>
          </a:p>
          <a:p>
            <a:pPr algn="l"/>
            <a:endParaRPr kumimoji="1" lang="en-US" altLang="zh-CN" sz="1400" dirty="0">
              <a:ln w="12700">
                <a:noFill/>
              </a:ln>
              <a:solidFill>
                <a:schemeClr val="tx1"/>
              </a:solidFill>
              <a:latin typeface="Source Han Sans"/>
              <a:ea typeface="Source Han Sans"/>
              <a:cs typeface="Source Han Sans"/>
            </a:endParaRPr>
          </a:p>
          <a:p>
            <a:pPr algn="l"/>
            <a:r>
              <a:rPr kumimoji="1" lang="en-US" altLang="zh-CN" sz="1400" dirty="0">
                <a:ln w="12700">
                  <a:noFill/>
                </a:ln>
                <a:solidFill>
                  <a:schemeClr val="tx1"/>
                </a:solidFill>
                <a:latin typeface="Source Han Sans"/>
                <a:ea typeface="Source Han Sans"/>
                <a:cs typeface="Source Han Sans"/>
              </a:rPr>
              <a:t>
</a:t>
            </a:r>
            <a:r>
              <a:rPr kumimoji="1" lang="en-US" altLang="zh-CN" sz="1400" dirty="0" err="1">
                <a:ln w="12700">
                  <a:noFill/>
                </a:ln>
                <a:solidFill>
                  <a:schemeClr val="tx1"/>
                </a:solidFill>
                <a:latin typeface="Source Han Sans"/>
                <a:ea typeface="Source Han Sans"/>
                <a:cs typeface="Source Han Sans"/>
              </a:rPr>
              <a:t>展示效果如下</a:t>
            </a:r>
            <a:r>
              <a:rPr kumimoji="1" lang="en-US" altLang="zh-CN" sz="1400" dirty="0">
                <a:ln w="12700">
                  <a:noFill/>
                </a:ln>
                <a:solidFill>
                  <a:schemeClr val="tx1"/>
                </a:solidFill>
                <a:latin typeface="Source Han Sans"/>
                <a:ea typeface="Source Han Sans"/>
                <a:cs typeface="Source Han Sans"/>
              </a:rPr>
              <a:t>：</a:t>
            </a:r>
            <a:endParaRPr kumimoji="1" lang="zh-CN" altLang="en-US" dirty="0"/>
          </a:p>
        </p:txBody>
      </p:sp>
      <p:sp>
        <p:nvSpPr>
          <p:cNvPr id="9"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胶囊图</a:t>
            </a:r>
            <a:endParaRPr kumimoji="1" lang="zh-CN" altLang="en-US"/>
          </a:p>
        </p:txBody>
      </p:sp>
      <p:cxnSp>
        <p:nvCxnSpPr>
          <p:cNvPr id="10"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1" name="组合 10"/>
          <p:cNvGrpSpPr/>
          <p:nvPr/>
        </p:nvGrpSpPr>
        <p:grpSpPr>
          <a:xfrm>
            <a:off x="203200" y="561165"/>
            <a:ext cx="381000" cy="158750"/>
            <a:chOff x="203200" y="561165"/>
            <a:chExt cx="381000" cy="158750"/>
          </a:xfrm>
        </p:grpSpPr>
        <p:sp>
          <p:nvSpPr>
            <p:cNvPr id="12"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15" name="文本框 14">
            <a:extLst>
              <a:ext uri="{FF2B5EF4-FFF2-40B4-BE49-F238E27FC236}">
                <a16:creationId xmlns:a16="http://schemas.microsoft.com/office/drawing/2014/main" id="{C128D566-ACB0-2D2E-209D-03A3D2B35607}"/>
              </a:ext>
            </a:extLst>
          </p:cNvPr>
          <p:cNvSpPr txBox="1"/>
          <p:nvPr/>
        </p:nvSpPr>
        <p:spPr>
          <a:xfrm>
            <a:off x="2686263" y="1609054"/>
            <a:ext cx="6128794" cy="307777"/>
          </a:xfrm>
          <a:prstGeom prst="rect">
            <a:avLst/>
          </a:prstGeom>
          <a:solidFill>
            <a:schemeClr val="bg1">
              <a:lumMod val="85000"/>
            </a:schemeClr>
          </a:solidFill>
        </p:spPr>
        <p:txBody>
          <a:bodyPr wrap="square">
            <a:spAutoFit/>
          </a:bodyPr>
          <a:lstStyle/>
          <a:p>
            <a:r>
              <a:rPr lang="zh-CN" altLang="en-US" sz="1400" dirty="0"/>
              <a:t>&lt;dv-capsule-chart :config="config" style="width:300px;height:200px" /&gt;</a:t>
            </a:r>
          </a:p>
        </p:txBody>
      </p:sp>
      <p:sp>
        <p:nvSpPr>
          <p:cNvPr id="17" name="文本框 16">
            <a:extLst>
              <a:ext uri="{FF2B5EF4-FFF2-40B4-BE49-F238E27FC236}">
                <a16:creationId xmlns:a16="http://schemas.microsoft.com/office/drawing/2014/main" id="{D48D3038-9DEC-E979-83D9-4BB154B9A4DA}"/>
              </a:ext>
            </a:extLst>
          </p:cNvPr>
          <p:cNvSpPr txBox="1"/>
          <p:nvPr/>
        </p:nvSpPr>
        <p:spPr>
          <a:xfrm>
            <a:off x="8890948" y="874540"/>
            <a:ext cx="3201252" cy="5262979"/>
          </a:xfrm>
          <a:prstGeom prst="rect">
            <a:avLst/>
          </a:prstGeom>
          <a:solidFill>
            <a:schemeClr val="bg1">
              <a:lumMod val="85000"/>
            </a:schemeClr>
          </a:solidFill>
        </p:spPr>
        <p:txBody>
          <a:bodyPr wrap="square">
            <a:spAutoFit/>
          </a:bodyPr>
          <a:lstStyle/>
          <a:p>
            <a:r>
              <a:rPr lang="zh-CN" altLang="en-US" sz="1400" dirty="0"/>
              <a:t>export default {</a:t>
            </a:r>
          </a:p>
          <a:p>
            <a:r>
              <a:rPr lang="zh-CN" altLang="en-US" sz="1400" dirty="0"/>
              <a:t>  data: [</a:t>
            </a:r>
          </a:p>
          <a:p>
            <a:r>
              <a:rPr lang="zh-CN" altLang="en-US" sz="1400" dirty="0"/>
              <a:t>    {</a:t>
            </a:r>
          </a:p>
          <a:p>
            <a:r>
              <a:rPr lang="zh-CN" altLang="en-US" sz="1400" dirty="0"/>
              <a:t>      name: '南阳',</a:t>
            </a:r>
          </a:p>
          <a:p>
            <a:r>
              <a:rPr lang="zh-CN" altLang="en-US" sz="1400" dirty="0"/>
              <a:t>      value: 167</a:t>
            </a:r>
          </a:p>
          <a:p>
            <a:r>
              <a:rPr lang="zh-CN" altLang="en-US" sz="1400" dirty="0"/>
              <a:t>    },</a:t>
            </a:r>
          </a:p>
          <a:p>
            <a:r>
              <a:rPr lang="zh-CN" altLang="en-US" sz="1400" dirty="0"/>
              <a:t>    {</a:t>
            </a:r>
          </a:p>
          <a:p>
            <a:r>
              <a:rPr lang="zh-CN" altLang="en-US" sz="1400" dirty="0"/>
              <a:t>      name: '周口',</a:t>
            </a:r>
          </a:p>
          <a:p>
            <a:r>
              <a:rPr lang="zh-CN" altLang="en-US" sz="1400" dirty="0"/>
              <a:t>      value: 67</a:t>
            </a:r>
          </a:p>
          <a:p>
            <a:r>
              <a:rPr lang="zh-CN" altLang="en-US" sz="1400" dirty="0"/>
              <a:t>    },</a:t>
            </a:r>
          </a:p>
          <a:p>
            <a:r>
              <a:rPr lang="zh-CN" altLang="en-US" sz="1400" dirty="0"/>
              <a:t>    {</a:t>
            </a:r>
          </a:p>
          <a:p>
            <a:r>
              <a:rPr lang="zh-CN" altLang="en-US" sz="1400" dirty="0"/>
              <a:t>      name: '漯河',</a:t>
            </a:r>
          </a:p>
          <a:p>
            <a:r>
              <a:rPr lang="zh-CN" altLang="en-US" sz="1400" dirty="0"/>
              <a:t>      value: 123</a:t>
            </a:r>
          </a:p>
          <a:p>
            <a:r>
              <a:rPr lang="zh-CN" altLang="en-US" sz="1400" dirty="0"/>
              <a:t>    },</a:t>
            </a:r>
          </a:p>
          <a:p>
            <a:r>
              <a:rPr lang="zh-CN" altLang="en-US" sz="1400" dirty="0"/>
              <a:t>    {</a:t>
            </a:r>
          </a:p>
          <a:p>
            <a:r>
              <a:rPr lang="zh-CN" altLang="en-US" sz="1400" dirty="0"/>
              <a:t>      name: '郑州',</a:t>
            </a:r>
          </a:p>
          <a:p>
            <a:r>
              <a:rPr lang="zh-CN" altLang="en-US" sz="1400" dirty="0"/>
              <a:t>      value: 55</a:t>
            </a:r>
          </a:p>
          <a:p>
            <a:r>
              <a:rPr lang="zh-CN" altLang="en-US" sz="1400" dirty="0"/>
              <a:t>    },</a:t>
            </a:r>
          </a:p>
          <a:p>
            <a:r>
              <a:rPr lang="zh-CN" altLang="en-US" sz="1400" dirty="0"/>
              <a:t>    {</a:t>
            </a:r>
          </a:p>
          <a:p>
            <a:r>
              <a:rPr lang="zh-CN" altLang="en-US" sz="1400" dirty="0"/>
              <a:t>      name: '西峡',</a:t>
            </a:r>
          </a:p>
          <a:p>
            <a:r>
              <a:rPr lang="zh-CN" altLang="en-US" sz="1400" dirty="0"/>
              <a:t>      value: 98</a:t>
            </a:r>
          </a:p>
          <a:p>
            <a:r>
              <a:rPr lang="zh-CN" altLang="en-US" sz="1400" dirty="0"/>
              <a:t>    }</a:t>
            </a:r>
          </a:p>
          <a:p>
            <a:r>
              <a:rPr lang="zh-CN" altLang="en-US" sz="1400" dirty="0"/>
              <a:t>  ]</a:t>
            </a:r>
          </a:p>
          <a:p>
            <a:r>
              <a:rPr lang="zh-CN" altLang="en-US" sz="1400" dirty="0"/>
              <a:t>}</a:t>
            </a:r>
          </a:p>
        </p:txBody>
      </p:sp>
      <p:pic>
        <p:nvPicPr>
          <p:cNvPr id="19" name="图片 18">
            <a:extLst>
              <a:ext uri="{FF2B5EF4-FFF2-40B4-BE49-F238E27FC236}">
                <a16:creationId xmlns:a16="http://schemas.microsoft.com/office/drawing/2014/main" id="{66C45AA6-B286-B522-E4CA-1BB702F36E5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66400" y="4566072"/>
            <a:ext cx="5048250" cy="193357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胶囊图</a:t>
            </a:r>
            <a:endParaRPr kumimoji="1" lang="zh-CN" altLang="en-US"/>
          </a:p>
        </p:txBody>
      </p:sp>
      <p:cxnSp>
        <p:nvCxnSpPr>
          <p:cNvPr id="14"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5" name="组合 14"/>
          <p:cNvGrpSpPr/>
          <p:nvPr/>
        </p:nvGrpSpPr>
        <p:grpSpPr>
          <a:xfrm>
            <a:off x="203200" y="561165"/>
            <a:ext cx="381000" cy="158750"/>
            <a:chOff x="203200" y="561165"/>
            <a:chExt cx="381000" cy="158750"/>
          </a:xfrm>
        </p:grpSpPr>
        <p:sp>
          <p:nvSpPr>
            <p:cNvPr id="16"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7"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graphicFrame>
        <p:nvGraphicFramePr>
          <p:cNvPr id="18" name="表格 17">
            <a:extLst>
              <a:ext uri="{FF2B5EF4-FFF2-40B4-BE49-F238E27FC236}">
                <a16:creationId xmlns:a16="http://schemas.microsoft.com/office/drawing/2014/main" id="{13886FA8-18AC-FD31-642E-1227D8130735}"/>
              </a:ext>
            </a:extLst>
          </p:cNvPr>
          <p:cNvGraphicFramePr>
            <a:graphicFrameLocks noGrp="1"/>
          </p:cNvGraphicFramePr>
          <p:nvPr>
            <p:extLst>
              <p:ext uri="{D42A27DB-BD31-4B8C-83A1-F6EECF244321}">
                <p14:modId xmlns:p14="http://schemas.microsoft.com/office/powerpoint/2010/main" val="1537575324"/>
              </p:ext>
            </p:extLst>
          </p:nvPr>
        </p:nvGraphicFramePr>
        <p:xfrm>
          <a:off x="708748" y="3090880"/>
          <a:ext cx="8128000" cy="1524000"/>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1463607738"/>
                    </a:ext>
                  </a:extLst>
                </a:gridCol>
                <a:gridCol w="1625600">
                  <a:extLst>
                    <a:ext uri="{9D8B030D-6E8A-4147-A177-3AD203B41FA5}">
                      <a16:colId xmlns:a16="http://schemas.microsoft.com/office/drawing/2014/main" val="444647571"/>
                    </a:ext>
                  </a:extLst>
                </a:gridCol>
                <a:gridCol w="1625600">
                  <a:extLst>
                    <a:ext uri="{9D8B030D-6E8A-4147-A177-3AD203B41FA5}">
                      <a16:colId xmlns:a16="http://schemas.microsoft.com/office/drawing/2014/main" val="618645011"/>
                    </a:ext>
                  </a:extLst>
                </a:gridCol>
                <a:gridCol w="1625600">
                  <a:extLst>
                    <a:ext uri="{9D8B030D-6E8A-4147-A177-3AD203B41FA5}">
                      <a16:colId xmlns:a16="http://schemas.microsoft.com/office/drawing/2014/main" val="2464767024"/>
                    </a:ext>
                  </a:extLst>
                </a:gridCol>
                <a:gridCol w="1625600">
                  <a:extLst>
                    <a:ext uri="{9D8B030D-6E8A-4147-A177-3AD203B41FA5}">
                      <a16:colId xmlns:a16="http://schemas.microsoft.com/office/drawing/2014/main" val="1515535073"/>
                    </a:ext>
                  </a:extLst>
                </a:gridCol>
              </a:tblGrid>
              <a:tr h="222504">
                <a:tc>
                  <a:txBody>
                    <a:bodyPr/>
                    <a:lstStyle/>
                    <a:p>
                      <a:r>
                        <a:rPr lang="zh-CN" altLang="en-US" sz="1400" b="1" dirty="0">
                          <a:effectLst/>
                        </a:rPr>
                        <a:t>属性</a:t>
                      </a:r>
                    </a:p>
                  </a:txBody>
                  <a:tcPr marL="99060" marR="99060" anchor="ctr"/>
                </a:tc>
                <a:tc>
                  <a:txBody>
                    <a:bodyPr/>
                    <a:lstStyle/>
                    <a:p>
                      <a:r>
                        <a:rPr lang="zh-CN" altLang="en-US" sz="1400" b="1" dirty="0">
                          <a:effectLst/>
                        </a:rPr>
                        <a:t>说明</a:t>
                      </a:r>
                    </a:p>
                  </a:txBody>
                  <a:tcPr marL="99060" marR="99060" anchor="ctr"/>
                </a:tc>
                <a:tc>
                  <a:txBody>
                    <a:bodyPr/>
                    <a:lstStyle/>
                    <a:p>
                      <a:r>
                        <a:rPr lang="zh-CN" altLang="en-US" sz="1400" b="1">
                          <a:effectLst/>
                        </a:rPr>
                        <a:t>类型</a:t>
                      </a:r>
                    </a:p>
                  </a:txBody>
                  <a:tcPr marL="99060" marR="99060" anchor="ctr"/>
                </a:tc>
                <a:tc>
                  <a:txBody>
                    <a:bodyPr/>
                    <a:lstStyle/>
                    <a:p>
                      <a:r>
                        <a:rPr lang="zh-CN" altLang="en-US" sz="1400" b="1" dirty="0">
                          <a:effectLst/>
                        </a:rPr>
                        <a:t>可选值</a:t>
                      </a:r>
                    </a:p>
                  </a:txBody>
                  <a:tcPr marL="99060" marR="99060" anchor="ctr"/>
                </a:tc>
                <a:tc>
                  <a:txBody>
                    <a:bodyPr/>
                    <a:lstStyle/>
                    <a:p>
                      <a:r>
                        <a:rPr lang="zh-CN" altLang="en-US" sz="1400" b="1">
                          <a:effectLst/>
                        </a:rPr>
                        <a:t>默认值</a:t>
                      </a:r>
                    </a:p>
                  </a:txBody>
                  <a:tcPr marL="99060" marR="99060" anchor="ctr"/>
                </a:tc>
                <a:extLst>
                  <a:ext uri="{0D108BD9-81ED-4DB2-BD59-A6C34878D82A}">
                    <a16:rowId xmlns:a16="http://schemas.microsoft.com/office/drawing/2014/main" val="1624871371"/>
                  </a:ext>
                </a:extLst>
              </a:tr>
              <a:tr h="222504">
                <a:tc>
                  <a:txBody>
                    <a:bodyPr/>
                    <a:lstStyle/>
                    <a:p>
                      <a:r>
                        <a:rPr lang="en-US" sz="1400">
                          <a:effectLst/>
                        </a:rPr>
                        <a:t>data</a:t>
                      </a:r>
                    </a:p>
                  </a:txBody>
                  <a:tcPr marL="99060" marR="99060" anchor="ctr"/>
                </a:tc>
                <a:tc>
                  <a:txBody>
                    <a:bodyPr/>
                    <a:lstStyle/>
                    <a:p>
                      <a:r>
                        <a:rPr lang="zh-CN" altLang="en-US" sz="1400">
                          <a:effectLst/>
                        </a:rPr>
                        <a:t>柱数据</a:t>
                      </a:r>
                    </a:p>
                  </a:txBody>
                  <a:tcPr marL="99060" marR="99060" anchor="ctr"/>
                </a:tc>
                <a:tc>
                  <a:txBody>
                    <a:bodyPr/>
                    <a:lstStyle/>
                    <a:p>
                      <a:r>
                        <a:rPr lang="en-US" sz="1400">
                          <a:effectLst/>
                        </a:rPr>
                        <a:t>Array</a:t>
                      </a:r>
                      <a:r>
                        <a:rPr lang="en-US" sz="1400">
                          <a:solidFill>
                            <a:srgbClr val="A7A7A7"/>
                          </a:solidFill>
                          <a:effectLst/>
                          <a:latin typeface="var(--monospace)"/>
                        </a:rPr>
                        <a:t>&lt;Object&gt;</a:t>
                      </a:r>
                      <a:endParaRPr lang="en-US" sz="1400">
                        <a:effectLst/>
                      </a:endParaRPr>
                    </a:p>
                  </a:txBody>
                  <a:tcPr marL="99060" marR="99060" anchor="ctr"/>
                </a:tc>
                <a:tc>
                  <a:txBody>
                    <a:bodyPr/>
                    <a:lstStyle/>
                    <a:p>
                      <a:r>
                        <a:rPr lang="en-US" sz="1400">
                          <a:solidFill>
                            <a:srgbClr val="4183C4"/>
                          </a:solidFill>
                          <a:effectLst/>
                          <a:hlinkClick r:id="rId3" action="ppaction://hlinkfile"/>
                        </a:rPr>
                        <a:t>data</a:t>
                      </a:r>
                      <a:r>
                        <a:rPr lang="zh-CN" altLang="en-US" sz="1400">
                          <a:solidFill>
                            <a:srgbClr val="4183C4"/>
                          </a:solidFill>
                          <a:effectLst/>
                          <a:hlinkClick r:id="rId3" action="ppaction://hlinkfile"/>
                        </a:rPr>
                        <a:t>属性</a:t>
                      </a:r>
                      <a:endParaRPr lang="zh-CN" altLang="en-US" sz="1400">
                        <a:effectLst/>
                      </a:endParaRPr>
                    </a:p>
                  </a:txBody>
                  <a:tcPr marL="99060" marR="99060" anchor="ctr"/>
                </a:tc>
                <a:tc>
                  <a:txBody>
                    <a:bodyPr/>
                    <a:lstStyle/>
                    <a:p>
                      <a:r>
                        <a:rPr lang="en-US" altLang="zh-CN" sz="1400">
                          <a:effectLst/>
                        </a:rPr>
                        <a:t>[]</a:t>
                      </a:r>
                    </a:p>
                  </a:txBody>
                  <a:tcPr marL="99060" marR="99060" anchor="ctr"/>
                </a:tc>
                <a:extLst>
                  <a:ext uri="{0D108BD9-81ED-4DB2-BD59-A6C34878D82A}">
                    <a16:rowId xmlns:a16="http://schemas.microsoft.com/office/drawing/2014/main" val="2754546726"/>
                  </a:ext>
                </a:extLst>
              </a:tr>
              <a:tr h="222504">
                <a:tc>
                  <a:txBody>
                    <a:bodyPr/>
                    <a:lstStyle/>
                    <a:p>
                      <a:r>
                        <a:rPr lang="en-US" sz="1400">
                          <a:effectLst/>
                        </a:rPr>
                        <a:t>unit</a:t>
                      </a:r>
                    </a:p>
                  </a:txBody>
                  <a:tcPr marL="99060" marR="99060" anchor="ctr"/>
                </a:tc>
                <a:tc>
                  <a:txBody>
                    <a:bodyPr/>
                    <a:lstStyle/>
                    <a:p>
                      <a:r>
                        <a:rPr lang="zh-CN" altLang="en-US" sz="1400">
                          <a:effectLst/>
                        </a:rPr>
                        <a:t>单位</a:t>
                      </a:r>
                    </a:p>
                  </a:txBody>
                  <a:tcPr marL="99060" marR="99060" anchor="ctr"/>
                </a:tc>
                <a:tc>
                  <a:txBody>
                    <a:bodyPr/>
                    <a:lstStyle/>
                    <a:p>
                      <a:r>
                        <a:rPr lang="en-US" sz="1400">
                          <a:effectLst/>
                        </a:rPr>
                        <a:t>String</a:t>
                      </a:r>
                    </a:p>
                  </a:txBody>
                  <a:tcPr marL="99060" marR="99060" anchor="ctr"/>
                </a:tc>
                <a:tc>
                  <a:txBody>
                    <a:bodyPr/>
                    <a:lstStyle/>
                    <a:p>
                      <a:r>
                        <a:rPr lang="en-US" altLang="zh-CN" sz="1400">
                          <a:effectLst/>
                        </a:rPr>
                        <a:t>---</a:t>
                      </a:r>
                    </a:p>
                  </a:txBody>
                  <a:tcPr marL="99060" marR="99060" anchor="ctr"/>
                </a:tc>
                <a:tc>
                  <a:txBody>
                    <a:bodyPr/>
                    <a:lstStyle/>
                    <a:p>
                      <a:r>
                        <a:rPr lang="en-US" altLang="zh-CN" sz="1400">
                          <a:effectLst/>
                        </a:rPr>
                        <a:t>''</a:t>
                      </a:r>
                    </a:p>
                  </a:txBody>
                  <a:tcPr marL="99060" marR="99060" anchor="ctr"/>
                </a:tc>
                <a:extLst>
                  <a:ext uri="{0D108BD9-81ED-4DB2-BD59-A6C34878D82A}">
                    <a16:rowId xmlns:a16="http://schemas.microsoft.com/office/drawing/2014/main" val="1937947691"/>
                  </a:ext>
                </a:extLst>
              </a:tr>
              <a:tr h="222504">
                <a:tc>
                  <a:txBody>
                    <a:bodyPr/>
                    <a:lstStyle/>
                    <a:p>
                      <a:r>
                        <a:rPr lang="en-US" sz="1400">
                          <a:effectLst/>
                        </a:rPr>
                        <a:t>colors</a:t>
                      </a:r>
                    </a:p>
                  </a:txBody>
                  <a:tcPr marL="99060" marR="99060" anchor="ctr"/>
                </a:tc>
                <a:tc>
                  <a:txBody>
                    <a:bodyPr/>
                    <a:lstStyle/>
                    <a:p>
                      <a:r>
                        <a:rPr lang="zh-CN" altLang="en-US" sz="1400">
                          <a:effectLst/>
                        </a:rPr>
                        <a:t>环颜色</a:t>
                      </a:r>
                    </a:p>
                  </a:txBody>
                  <a:tcPr marL="99060" marR="99060" anchor="ctr"/>
                </a:tc>
                <a:tc>
                  <a:txBody>
                    <a:bodyPr/>
                    <a:lstStyle/>
                    <a:p>
                      <a:r>
                        <a:rPr lang="en-US" sz="1400">
                          <a:effectLst/>
                        </a:rPr>
                        <a:t>Array</a:t>
                      </a:r>
                      <a:r>
                        <a:rPr lang="en-US" sz="1400">
                          <a:solidFill>
                            <a:srgbClr val="A7A7A7"/>
                          </a:solidFill>
                          <a:effectLst/>
                          <a:latin typeface="var(--monospace)"/>
                        </a:rPr>
                        <a:t>&lt;String&gt;</a:t>
                      </a:r>
                      <a:endParaRPr lang="en-US" sz="1400">
                        <a:effectLst/>
                      </a:endParaRPr>
                    </a:p>
                  </a:txBody>
                  <a:tcPr marL="99060" marR="99060" anchor="ctr"/>
                </a:tc>
                <a:tc>
                  <a:txBody>
                    <a:bodyPr/>
                    <a:lstStyle/>
                    <a:p>
                      <a:r>
                        <a:rPr lang="en-US" altLang="zh-CN" sz="1400">
                          <a:effectLst/>
                        </a:rPr>
                        <a:t>[1]</a:t>
                      </a:r>
                    </a:p>
                  </a:txBody>
                  <a:tcPr marL="99060" marR="99060" anchor="ctr"/>
                </a:tc>
                <a:tc>
                  <a:txBody>
                    <a:bodyPr/>
                    <a:lstStyle/>
                    <a:p>
                      <a:r>
                        <a:rPr lang="en-US" altLang="zh-CN" sz="1400">
                          <a:effectLst/>
                        </a:rPr>
                        <a:t>[2]</a:t>
                      </a:r>
                    </a:p>
                  </a:txBody>
                  <a:tcPr marL="99060" marR="99060" anchor="ctr"/>
                </a:tc>
                <a:extLst>
                  <a:ext uri="{0D108BD9-81ED-4DB2-BD59-A6C34878D82A}">
                    <a16:rowId xmlns:a16="http://schemas.microsoft.com/office/drawing/2014/main" val="887309734"/>
                  </a:ext>
                </a:extLst>
              </a:tr>
              <a:tr h="222504">
                <a:tc>
                  <a:txBody>
                    <a:bodyPr/>
                    <a:lstStyle/>
                    <a:p>
                      <a:r>
                        <a:rPr lang="en-US" sz="1400">
                          <a:effectLst/>
                        </a:rPr>
                        <a:t>showValue</a:t>
                      </a:r>
                    </a:p>
                  </a:txBody>
                  <a:tcPr marL="99060" marR="99060" anchor="ctr"/>
                </a:tc>
                <a:tc>
                  <a:txBody>
                    <a:bodyPr/>
                    <a:lstStyle/>
                    <a:p>
                      <a:r>
                        <a:rPr lang="zh-CN" altLang="en-US" sz="1400" dirty="0">
                          <a:effectLst/>
                        </a:rPr>
                        <a:t>显示数值</a:t>
                      </a:r>
                    </a:p>
                  </a:txBody>
                  <a:tcPr marL="99060" marR="99060" anchor="ctr"/>
                </a:tc>
                <a:tc>
                  <a:txBody>
                    <a:bodyPr/>
                    <a:lstStyle/>
                    <a:p>
                      <a:r>
                        <a:rPr lang="en-US" sz="1400">
                          <a:effectLst/>
                        </a:rPr>
                        <a:t>Boolean</a:t>
                      </a:r>
                    </a:p>
                  </a:txBody>
                  <a:tcPr marL="99060" marR="99060" anchor="ctr"/>
                </a:tc>
                <a:tc>
                  <a:txBody>
                    <a:bodyPr/>
                    <a:lstStyle/>
                    <a:p>
                      <a:r>
                        <a:rPr lang="en-US" altLang="zh-CN" sz="1400">
                          <a:effectLst/>
                        </a:rPr>
                        <a:t>---</a:t>
                      </a:r>
                    </a:p>
                  </a:txBody>
                  <a:tcPr marL="99060" marR="99060" anchor="ctr"/>
                </a:tc>
                <a:tc>
                  <a:txBody>
                    <a:bodyPr/>
                    <a:lstStyle/>
                    <a:p>
                      <a:r>
                        <a:rPr lang="en-US" sz="1400" dirty="0">
                          <a:effectLst/>
                        </a:rPr>
                        <a:t>false</a:t>
                      </a:r>
                    </a:p>
                  </a:txBody>
                  <a:tcPr marL="99060" marR="99060" anchor="ctr"/>
                </a:tc>
                <a:extLst>
                  <a:ext uri="{0D108BD9-81ED-4DB2-BD59-A6C34878D82A}">
                    <a16:rowId xmlns:a16="http://schemas.microsoft.com/office/drawing/2014/main" val="2113924257"/>
                  </a:ext>
                </a:extLst>
              </a:tr>
            </a:tbl>
          </a:graphicData>
        </a:graphic>
      </p:graphicFrame>
      <p:graphicFrame>
        <p:nvGraphicFramePr>
          <p:cNvPr id="19" name="表格 18">
            <a:extLst>
              <a:ext uri="{FF2B5EF4-FFF2-40B4-BE49-F238E27FC236}">
                <a16:creationId xmlns:a16="http://schemas.microsoft.com/office/drawing/2014/main" id="{43E2E564-FC01-D373-45DC-FFC6D6C351BC}"/>
              </a:ext>
            </a:extLst>
          </p:cNvPr>
          <p:cNvGraphicFramePr>
            <a:graphicFrameLocks noGrp="1"/>
          </p:cNvGraphicFramePr>
          <p:nvPr>
            <p:extLst>
              <p:ext uri="{D42A27DB-BD31-4B8C-83A1-F6EECF244321}">
                <p14:modId xmlns:p14="http://schemas.microsoft.com/office/powerpoint/2010/main" val="1781564563"/>
              </p:ext>
            </p:extLst>
          </p:nvPr>
        </p:nvGraphicFramePr>
        <p:xfrm>
          <a:off x="708748" y="1766055"/>
          <a:ext cx="8128000" cy="914400"/>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1069873653"/>
                    </a:ext>
                  </a:extLst>
                </a:gridCol>
                <a:gridCol w="1625600">
                  <a:extLst>
                    <a:ext uri="{9D8B030D-6E8A-4147-A177-3AD203B41FA5}">
                      <a16:colId xmlns:a16="http://schemas.microsoft.com/office/drawing/2014/main" val="1270302069"/>
                    </a:ext>
                  </a:extLst>
                </a:gridCol>
                <a:gridCol w="1625600">
                  <a:extLst>
                    <a:ext uri="{9D8B030D-6E8A-4147-A177-3AD203B41FA5}">
                      <a16:colId xmlns:a16="http://schemas.microsoft.com/office/drawing/2014/main" val="2572642511"/>
                    </a:ext>
                  </a:extLst>
                </a:gridCol>
                <a:gridCol w="1625600">
                  <a:extLst>
                    <a:ext uri="{9D8B030D-6E8A-4147-A177-3AD203B41FA5}">
                      <a16:colId xmlns:a16="http://schemas.microsoft.com/office/drawing/2014/main" val="2580306978"/>
                    </a:ext>
                  </a:extLst>
                </a:gridCol>
                <a:gridCol w="1625600">
                  <a:extLst>
                    <a:ext uri="{9D8B030D-6E8A-4147-A177-3AD203B41FA5}">
                      <a16:colId xmlns:a16="http://schemas.microsoft.com/office/drawing/2014/main" val="3460605322"/>
                    </a:ext>
                  </a:extLst>
                </a:gridCol>
              </a:tblGrid>
              <a:tr h="177769">
                <a:tc>
                  <a:txBody>
                    <a:bodyPr/>
                    <a:lstStyle/>
                    <a:p>
                      <a:r>
                        <a:rPr lang="zh-CN" altLang="en-US" sz="1400" b="1" dirty="0">
                          <a:effectLst/>
                        </a:rPr>
                        <a:t>属性</a:t>
                      </a:r>
                    </a:p>
                  </a:txBody>
                  <a:tcPr marL="99060" marR="99060" anchor="ctr"/>
                </a:tc>
                <a:tc>
                  <a:txBody>
                    <a:bodyPr/>
                    <a:lstStyle/>
                    <a:p>
                      <a:r>
                        <a:rPr lang="zh-CN" altLang="en-US" sz="1400" b="1">
                          <a:effectLst/>
                        </a:rPr>
                        <a:t>说明</a:t>
                      </a:r>
                    </a:p>
                  </a:txBody>
                  <a:tcPr marL="99060" marR="99060" anchor="ctr"/>
                </a:tc>
                <a:tc>
                  <a:txBody>
                    <a:bodyPr/>
                    <a:lstStyle/>
                    <a:p>
                      <a:r>
                        <a:rPr lang="zh-CN" altLang="en-US" sz="1400" b="1">
                          <a:effectLst/>
                        </a:rPr>
                        <a:t>类型</a:t>
                      </a:r>
                    </a:p>
                  </a:txBody>
                  <a:tcPr marL="99060" marR="99060" anchor="ctr"/>
                </a:tc>
                <a:tc>
                  <a:txBody>
                    <a:bodyPr/>
                    <a:lstStyle/>
                    <a:p>
                      <a:r>
                        <a:rPr lang="zh-CN" altLang="en-US" sz="1400" b="1">
                          <a:effectLst/>
                        </a:rPr>
                        <a:t>可选值</a:t>
                      </a:r>
                    </a:p>
                  </a:txBody>
                  <a:tcPr marL="99060" marR="99060" anchor="ctr"/>
                </a:tc>
                <a:tc>
                  <a:txBody>
                    <a:bodyPr/>
                    <a:lstStyle/>
                    <a:p>
                      <a:r>
                        <a:rPr lang="zh-CN" altLang="en-US" sz="1400" b="1">
                          <a:effectLst/>
                        </a:rPr>
                        <a:t>默认值</a:t>
                      </a:r>
                    </a:p>
                  </a:txBody>
                  <a:tcPr marL="99060" marR="99060" anchor="ctr"/>
                </a:tc>
                <a:extLst>
                  <a:ext uri="{0D108BD9-81ED-4DB2-BD59-A6C34878D82A}">
                    <a16:rowId xmlns:a16="http://schemas.microsoft.com/office/drawing/2014/main" val="3526954279"/>
                  </a:ext>
                </a:extLst>
              </a:tr>
              <a:tr h="177769">
                <a:tc>
                  <a:txBody>
                    <a:bodyPr/>
                    <a:lstStyle/>
                    <a:p>
                      <a:r>
                        <a:rPr lang="en-US" sz="1400" dirty="0">
                          <a:effectLst/>
                        </a:rPr>
                        <a:t>name</a:t>
                      </a:r>
                    </a:p>
                  </a:txBody>
                  <a:tcPr marL="99060" marR="99060" anchor="ctr"/>
                </a:tc>
                <a:tc>
                  <a:txBody>
                    <a:bodyPr/>
                    <a:lstStyle/>
                    <a:p>
                      <a:r>
                        <a:rPr lang="zh-CN" altLang="en-US" sz="1400">
                          <a:effectLst/>
                        </a:rPr>
                        <a:t>环对应名称</a:t>
                      </a:r>
                    </a:p>
                  </a:txBody>
                  <a:tcPr marL="99060" marR="99060" anchor="ctr"/>
                </a:tc>
                <a:tc>
                  <a:txBody>
                    <a:bodyPr/>
                    <a:lstStyle/>
                    <a:p>
                      <a:r>
                        <a:rPr lang="en-US" sz="1400">
                          <a:effectLst/>
                        </a:rPr>
                        <a:t>String</a:t>
                      </a:r>
                    </a:p>
                  </a:txBody>
                  <a:tcPr marL="99060" marR="99060" anchor="ctr"/>
                </a:tc>
                <a:tc>
                  <a:txBody>
                    <a:bodyPr/>
                    <a:lstStyle/>
                    <a:p>
                      <a:r>
                        <a:rPr lang="en-US" altLang="zh-CN" sz="1400" dirty="0">
                          <a:effectLst/>
                        </a:rPr>
                        <a:t>---</a:t>
                      </a:r>
                    </a:p>
                  </a:txBody>
                  <a:tcPr marL="99060" marR="99060" anchor="ctr"/>
                </a:tc>
                <a:tc>
                  <a:txBody>
                    <a:bodyPr/>
                    <a:lstStyle/>
                    <a:p>
                      <a:r>
                        <a:rPr lang="en-US" altLang="zh-CN" sz="1400">
                          <a:effectLst/>
                        </a:rPr>
                        <a:t>---</a:t>
                      </a:r>
                    </a:p>
                  </a:txBody>
                  <a:tcPr marL="99060" marR="99060" anchor="ctr"/>
                </a:tc>
                <a:extLst>
                  <a:ext uri="{0D108BD9-81ED-4DB2-BD59-A6C34878D82A}">
                    <a16:rowId xmlns:a16="http://schemas.microsoft.com/office/drawing/2014/main" val="1036990032"/>
                  </a:ext>
                </a:extLst>
              </a:tr>
              <a:tr h="177769">
                <a:tc>
                  <a:txBody>
                    <a:bodyPr/>
                    <a:lstStyle/>
                    <a:p>
                      <a:r>
                        <a:rPr lang="en-US" sz="1400">
                          <a:effectLst/>
                        </a:rPr>
                        <a:t>value</a:t>
                      </a:r>
                    </a:p>
                  </a:txBody>
                  <a:tcPr marL="99060" marR="99060" anchor="ctr"/>
                </a:tc>
                <a:tc>
                  <a:txBody>
                    <a:bodyPr/>
                    <a:lstStyle/>
                    <a:p>
                      <a:r>
                        <a:rPr lang="zh-CN" altLang="en-US" sz="1400">
                          <a:effectLst/>
                        </a:rPr>
                        <a:t>环对应值</a:t>
                      </a:r>
                    </a:p>
                  </a:txBody>
                  <a:tcPr marL="99060" marR="99060" anchor="ctr"/>
                </a:tc>
                <a:tc>
                  <a:txBody>
                    <a:bodyPr/>
                    <a:lstStyle/>
                    <a:p>
                      <a:r>
                        <a:rPr lang="en-US" sz="1400">
                          <a:effectLst/>
                        </a:rPr>
                        <a:t>Number</a:t>
                      </a:r>
                    </a:p>
                  </a:txBody>
                  <a:tcPr marL="99060" marR="99060" anchor="ctr"/>
                </a:tc>
                <a:tc>
                  <a:txBody>
                    <a:bodyPr/>
                    <a:lstStyle/>
                    <a:p>
                      <a:r>
                        <a:rPr lang="en-US" altLang="zh-CN" sz="1400">
                          <a:effectLst/>
                        </a:rPr>
                        <a:t>---</a:t>
                      </a:r>
                    </a:p>
                  </a:txBody>
                  <a:tcPr marL="99060" marR="99060" anchor="ctr"/>
                </a:tc>
                <a:tc>
                  <a:txBody>
                    <a:bodyPr/>
                    <a:lstStyle/>
                    <a:p>
                      <a:r>
                        <a:rPr lang="en-US" altLang="zh-CN" sz="1400" dirty="0">
                          <a:effectLst/>
                        </a:rPr>
                        <a:t>---</a:t>
                      </a:r>
                    </a:p>
                  </a:txBody>
                  <a:tcPr marL="99060" marR="99060" anchor="ctr"/>
                </a:tc>
                <a:extLst>
                  <a:ext uri="{0D108BD9-81ED-4DB2-BD59-A6C34878D82A}">
                    <a16:rowId xmlns:a16="http://schemas.microsoft.com/office/drawing/2014/main" val="1781648360"/>
                  </a:ext>
                </a:extLst>
              </a:tr>
            </a:tbl>
          </a:graphicData>
        </a:graphic>
      </p:graphicFrame>
      <p:sp>
        <p:nvSpPr>
          <p:cNvPr id="21" name="文本框 20">
            <a:extLst>
              <a:ext uri="{FF2B5EF4-FFF2-40B4-BE49-F238E27FC236}">
                <a16:creationId xmlns:a16="http://schemas.microsoft.com/office/drawing/2014/main" id="{039767B3-4820-1EB7-84CE-D2AC99411CE7}"/>
              </a:ext>
            </a:extLst>
          </p:cNvPr>
          <p:cNvSpPr txBox="1"/>
          <p:nvPr/>
        </p:nvSpPr>
        <p:spPr>
          <a:xfrm>
            <a:off x="448357" y="1348523"/>
            <a:ext cx="6105644" cy="369332"/>
          </a:xfrm>
          <a:prstGeom prst="rect">
            <a:avLst/>
          </a:prstGeom>
          <a:noFill/>
        </p:spPr>
        <p:txBody>
          <a:bodyPr wrap="square">
            <a:spAutoFit/>
          </a:bodyPr>
          <a:lstStyle/>
          <a:p>
            <a:r>
              <a:rPr lang="zh-CN" altLang="en-US" dirty="0"/>
              <a:t>（1）data属性说明</a:t>
            </a:r>
          </a:p>
        </p:txBody>
      </p:sp>
      <p:sp>
        <p:nvSpPr>
          <p:cNvPr id="23" name="文本框 22">
            <a:extLst>
              <a:ext uri="{FF2B5EF4-FFF2-40B4-BE49-F238E27FC236}">
                <a16:creationId xmlns:a16="http://schemas.microsoft.com/office/drawing/2014/main" id="{52AB1952-A9EF-F651-B341-8F1791A50238}"/>
              </a:ext>
            </a:extLst>
          </p:cNvPr>
          <p:cNvSpPr txBox="1"/>
          <p:nvPr/>
        </p:nvSpPr>
        <p:spPr>
          <a:xfrm>
            <a:off x="448357" y="2687971"/>
            <a:ext cx="6105644" cy="369332"/>
          </a:xfrm>
          <a:prstGeom prst="rect">
            <a:avLst/>
          </a:prstGeom>
          <a:noFill/>
        </p:spPr>
        <p:txBody>
          <a:bodyPr wrap="square">
            <a:spAutoFit/>
          </a:bodyPr>
          <a:lstStyle/>
          <a:p>
            <a:r>
              <a:rPr lang="zh-CN" altLang="en-US" dirty="0"/>
              <a:t>（2）config属性说明</a:t>
            </a:r>
          </a:p>
        </p:txBody>
      </p:sp>
      <p:sp>
        <p:nvSpPr>
          <p:cNvPr id="25" name="文本框 24">
            <a:extLst>
              <a:ext uri="{FF2B5EF4-FFF2-40B4-BE49-F238E27FC236}">
                <a16:creationId xmlns:a16="http://schemas.microsoft.com/office/drawing/2014/main" id="{61A91804-7111-750A-56DD-972914C5B33D}"/>
              </a:ext>
            </a:extLst>
          </p:cNvPr>
          <p:cNvSpPr txBox="1"/>
          <p:nvPr/>
        </p:nvSpPr>
        <p:spPr>
          <a:xfrm>
            <a:off x="660401" y="4822668"/>
            <a:ext cx="9097058" cy="923330"/>
          </a:xfrm>
          <a:prstGeom prst="rect">
            <a:avLst/>
          </a:prstGeom>
          <a:noFill/>
        </p:spPr>
        <p:txBody>
          <a:bodyPr wrap="square">
            <a:spAutoFit/>
          </a:bodyPr>
          <a:lstStyle/>
          <a:p>
            <a:r>
              <a:rPr lang="zh-CN" altLang="en-US" dirty="0"/>
              <a:t>config注释：</a:t>
            </a:r>
          </a:p>
          <a:p>
            <a:pPr marL="285750" indent="-285750">
              <a:buFont typeface="Arial" panose="020B0604020202020204" pitchFamily="34" charset="0"/>
              <a:buChar char="•"/>
            </a:pPr>
            <a:r>
              <a:rPr lang="zh-CN" altLang="en-US" dirty="0"/>
              <a:t>颜色支持hex|rgb|rgba|颜色关键字等四种类型。</a:t>
            </a:r>
          </a:p>
          <a:p>
            <a:pPr marL="285750" indent="-285750">
              <a:buFont typeface="Arial" panose="020B0604020202020204" pitchFamily="34" charset="0"/>
              <a:buChar char="•"/>
            </a:pPr>
            <a:r>
              <a:rPr lang="zh-CN" altLang="en-US" dirty="0"/>
              <a:t>默认配色为['#37a2da', '#32c5e9', '#67e0e3', '#9fe6b8', '#ffdb5c', '#ff9f7f', '#fb7293']。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10176982" y="2598518"/>
            <a:ext cx="2151400" cy="4259482"/>
          </a:xfrm>
          <a:custGeom>
            <a:avLst/>
            <a:gdLst>
              <a:gd name="connsiteX0" fmla="*/ 34724 w 3449256"/>
              <a:gd name="connsiteY0" fmla="*/ 0 h 6829064"/>
              <a:gd name="connsiteX1" fmla="*/ 3449256 w 3449256"/>
              <a:gd name="connsiteY1" fmla="*/ 3414532 h 6829064"/>
              <a:gd name="connsiteX2" fmla="*/ 34724 w 3449256"/>
              <a:gd name="connsiteY2" fmla="*/ 6829064 h 6829064"/>
              <a:gd name="connsiteX3" fmla="*/ 0 w 3449256"/>
              <a:gd name="connsiteY3" fmla="*/ 6828186 h 6829064"/>
              <a:gd name="connsiteX4" fmla="*/ 0 w 3449256"/>
              <a:gd name="connsiteY4" fmla="*/ 878 h 6829064"/>
              <a:gd name="connsiteX5" fmla="*/ 34724 w 3449256"/>
              <a:gd name="connsiteY5" fmla="*/ 0 h 6829064"/>
            </a:gdLst>
            <a:ahLst/>
            <a:cxnLst/>
            <a:rect l="l" t="t" r="r" b="b"/>
            <a:pathLst>
              <a:path w="3449256" h="6829064">
                <a:moveTo>
                  <a:pt x="34724" y="0"/>
                </a:moveTo>
                <a:cubicBezTo>
                  <a:pt x="1920518" y="0"/>
                  <a:pt x="3449256" y="1528738"/>
                  <a:pt x="3449256" y="3414532"/>
                </a:cubicBezTo>
                <a:cubicBezTo>
                  <a:pt x="3449256" y="5300326"/>
                  <a:pt x="1920518" y="6829064"/>
                  <a:pt x="34724" y="6829064"/>
                </a:cubicBezTo>
                <a:lnTo>
                  <a:pt x="0" y="6828186"/>
                </a:lnTo>
                <a:lnTo>
                  <a:pt x="0" y="878"/>
                </a:lnTo>
                <a:lnTo>
                  <a:pt x="34724" y="0"/>
                </a:lnTo>
                <a:close/>
              </a:path>
            </a:pathLst>
          </a:custGeom>
          <a:solidFill>
            <a:schemeClr val="accent1"/>
          </a:solidFill>
          <a:ln w="12700" cap="sq">
            <a:noFill/>
            <a:miter/>
          </a:ln>
          <a:effectLst>
            <a:outerShdw blurRad="50800" dist="38100" dir="2700000" algn="tl" rotWithShape="0">
              <a:schemeClr val="accent1">
                <a:alpha val="25000"/>
              </a:schemeClr>
            </a:outerShdw>
          </a:effectLst>
        </p:spPr>
        <p:txBody>
          <a:bodyPr vert="horz" wrap="square" lIns="91440" tIns="45720" rIns="91440" bIns="45720" rtlCol="0" anchor="ctr"/>
          <a:lstStyle/>
          <a:p>
            <a:pPr algn="ctr"/>
            <a:endParaRPr kumimoji="1" lang="zh-CN" altLang="en-US"/>
          </a:p>
        </p:txBody>
      </p:sp>
      <p:sp>
        <p:nvSpPr>
          <p:cNvPr id="5" name="标题 1"/>
          <p:cNvSpPr txBox="1"/>
          <p:nvPr/>
        </p:nvSpPr>
        <p:spPr>
          <a:xfrm>
            <a:off x="7905507" y="1270322"/>
            <a:ext cx="879676" cy="879676"/>
          </a:xfrm>
          <a:prstGeom prst="ellipse">
            <a:avLst/>
          </a:prstGeom>
          <a:solidFill>
            <a:schemeClr val="accent1"/>
          </a:solidFill>
          <a:ln w="12700" cap="sq">
            <a:noFill/>
            <a:miter/>
          </a:ln>
          <a:effectLst>
            <a:outerShdw blurRad="50800" dist="38100" dir="2700000" algn="tl" rotWithShape="0">
              <a:schemeClr val="accent1">
                <a:alpha val="25000"/>
              </a:schemeClr>
            </a:outerShdw>
          </a:effectLst>
        </p:spPr>
        <p:txBody>
          <a:bodyPr vert="horz" wrap="square" lIns="91440" tIns="45720" rIns="91440" bIns="45720" rtlCol="0" anchor="ctr"/>
          <a:lstStyle/>
          <a:p>
            <a:pPr algn="ctr"/>
            <a:endParaRPr kumimoji="1" lang="zh-CN" altLang="en-US"/>
          </a:p>
        </p:txBody>
      </p:sp>
      <p:sp>
        <p:nvSpPr>
          <p:cNvPr id="6" name="标题 1"/>
          <p:cNvSpPr txBox="1"/>
          <p:nvPr/>
        </p:nvSpPr>
        <p:spPr>
          <a:xfrm>
            <a:off x="8108064" y="1453130"/>
            <a:ext cx="474562" cy="514060"/>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ahLst/>
            <a:cxn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sp>
        <p:nvSpPr>
          <p:cNvPr id="7" name="标题 1"/>
          <p:cNvSpPr txBox="1"/>
          <p:nvPr/>
        </p:nvSpPr>
        <p:spPr>
          <a:xfrm>
            <a:off x="10176982" y="4070484"/>
            <a:ext cx="1407932" cy="2787516"/>
          </a:xfrm>
          <a:custGeom>
            <a:avLst/>
            <a:gdLst>
              <a:gd name="connsiteX0" fmla="*/ 34724 w 3449256"/>
              <a:gd name="connsiteY0" fmla="*/ 0 h 6829064"/>
              <a:gd name="connsiteX1" fmla="*/ 3449256 w 3449256"/>
              <a:gd name="connsiteY1" fmla="*/ 3414532 h 6829064"/>
              <a:gd name="connsiteX2" fmla="*/ 34724 w 3449256"/>
              <a:gd name="connsiteY2" fmla="*/ 6829064 h 6829064"/>
              <a:gd name="connsiteX3" fmla="*/ 0 w 3449256"/>
              <a:gd name="connsiteY3" fmla="*/ 6828186 h 6829064"/>
              <a:gd name="connsiteX4" fmla="*/ 0 w 3449256"/>
              <a:gd name="connsiteY4" fmla="*/ 878 h 6829064"/>
              <a:gd name="connsiteX5" fmla="*/ 34724 w 3449256"/>
              <a:gd name="connsiteY5" fmla="*/ 0 h 6829064"/>
            </a:gdLst>
            <a:ahLst/>
            <a:cxnLst/>
            <a:rect l="l" t="t" r="r" b="b"/>
            <a:pathLst>
              <a:path w="3449256" h="6829064">
                <a:moveTo>
                  <a:pt x="34724" y="0"/>
                </a:moveTo>
                <a:cubicBezTo>
                  <a:pt x="1920518" y="0"/>
                  <a:pt x="3449256" y="1528738"/>
                  <a:pt x="3449256" y="3414532"/>
                </a:cubicBezTo>
                <a:cubicBezTo>
                  <a:pt x="3449256" y="5300326"/>
                  <a:pt x="1920518" y="6829064"/>
                  <a:pt x="34724" y="6829064"/>
                </a:cubicBezTo>
                <a:lnTo>
                  <a:pt x="0" y="6828186"/>
                </a:lnTo>
                <a:lnTo>
                  <a:pt x="0" y="878"/>
                </a:lnTo>
                <a:lnTo>
                  <a:pt x="34724" y="0"/>
                </a:lnTo>
                <a:close/>
              </a:path>
            </a:pathLst>
          </a:custGeom>
          <a:solidFill>
            <a:schemeClr val="accent2"/>
          </a:solidFill>
          <a:ln w="12700" cap="sq">
            <a:noFill/>
            <a:miter/>
          </a:ln>
          <a:effectLst>
            <a:outerShdw blurRad="50800" dist="38100" dir="2700000" algn="tl" rotWithShape="0">
              <a:schemeClr val="accent1">
                <a:alpha val="25000"/>
              </a:schemeClr>
            </a:outerShdw>
          </a:effectLst>
        </p:spPr>
        <p:txBody>
          <a:bodyPr vert="horz" wrap="square" lIns="91440" tIns="45720" rIns="91440" bIns="45720" rtlCol="0" anchor="ctr"/>
          <a:lstStyle/>
          <a:p>
            <a:pPr algn="ctr"/>
            <a:endParaRPr kumimoji="1" lang="zh-CN" altLang="en-US"/>
          </a:p>
        </p:txBody>
      </p:sp>
      <p:sp>
        <p:nvSpPr>
          <p:cNvPr id="8" name="标题 1"/>
          <p:cNvSpPr txBox="1"/>
          <p:nvPr/>
        </p:nvSpPr>
        <p:spPr>
          <a:xfrm>
            <a:off x="6857843" y="1944449"/>
            <a:ext cx="3594400" cy="7260790"/>
          </a:xfrm>
          <a:custGeom>
            <a:avLst/>
            <a:gdLst>
              <a:gd name="connsiteX0" fmla="*/ 3379808 w 3379808"/>
              <a:gd name="connsiteY0" fmla="*/ 0 h 6827308"/>
              <a:gd name="connsiteX1" fmla="*/ 3379808 w 3379808"/>
              <a:gd name="connsiteY1" fmla="*/ 6827308 h 6827308"/>
              <a:gd name="connsiteX2" fmla="*/ 3238821 w 3379808"/>
              <a:gd name="connsiteY2" fmla="*/ 6823743 h 6827308"/>
              <a:gd name="connsiteX3" fmla="*/ 0 w 3379808"/>
              <a:gd name="connsiteY3" fmla="*/ 3413654 h 6827308"/>
              <a:gd name="connsiteX4" fmla="*/ 3238821 w 3379808"/>
              <a:gd name="connsiteY4" fmla="*/ 3565 h 6827308"/>
              <a:gd name="connsiteX5" fmla="*/ 3379808 w 3379808"/>
              <a:gd name="connsiteY5" fmla="*/ 0 h 6827308"/>
            </a:gdLst>
            <a:ahLst/>
            <a:cxnLst/>
            <a:rect l="l" t="t" r="r" b="b"/>
            <a:pathLst>
              <a:path w="3379808" h="6827308">
                <a:moveTo>
                  <a:pt x="3379808" y="0"/>
                </a:moveTo>
                <a:lnTo>
                  <a:pt x="3379808" y="6827308"/>
                </a:lnTo>
                <a:lnTo>
                  <a:pt x="3238821" y="6823743"/>
                </a:lnTo>
                <a:cubicBezTo>
                  <a:pt x="1434685" y="6732291"/>
                  <a:pt x="0" y="5240517"/>
                  <a:pt x="0" y="3413654"/>
                </a:cubicBezTo>
                <a:cubicBezTo>
                  <a:pt x="0" y="1586791"/>
                  <a:pt x="1434685" y="95017"/>
                  <a:pt x="3238821" y="3565"/>
                </a:cubicBezTo>
                <a:lnTo>
                  <a:pt x="3379808" y="0"/>
                </a:lnTo>
                <a:close/>
              </a:path>
            </a:pathLst>
          </a:custGeom>
          <a:solidFill>
            <a:schemeClr val="bg1"/>
          </a:solidFill>
          <a:ln w="12700" cap="sq">
            <a:noFill/>
            <a:miter/>
          </a:ln>
          <a:effectLst>
            <a:outerShdw blurRad="50800" dist="38100" dir="2700000" algn="tl" rotWithShape="0">
              <a:schemeClr val="accent1">
                <a:alpha val="25000"/>
              </a:schemeClr>
            </a:outerShdw>
          </a:effectLst>
        </p:spPr>
        <p:txBody>
          <a:bodyPr vert="horz" wrap="square" lIns="91440" tIns="45720" rIns="91440" bIns="45720" rtlCol="0" anchor="ctr"/>
          <a:lstStyle/>
          <a:p>
            <a:pPr algn="ctr"/>
            <a:endParaRPr kumimoji="1" lang="zh-CN" altLang="en-US"/>
          </a:p>
        </p:txBody>
      </p:sp>
      <p:pic>
        <p:nvPicPr>
          <p:cNvPr id="9" name="图片 8"/>
          <p:cNvPicPr>
            <a:picLocks noChangeAspect="1"/>
          </p:cNvPicPr>
          <p:nvPr/>
        </p:nvPicPr>
        <p:blipFill>
          <a:blip r:embed="rId3">
            <a:alphaModFix/>
          </a:blip>
          <a:srcRect/>
          <a:stretch>
            <a:fillRect/>
          </a:stretch>
        </p:blipFill>
        <p:spPr>
          <a:xfrm>
            <a:off x="6857843" y="1944449"/>
            <a:ext cx="3594400" cy="7260790"/>
          </a:xfrm>
          <a:prstGeom prst="rect">
            <a:avLst/>
          </a:prstGeom>
        </p:spPr>
      </p:pic>
      <p:sp>
        <p:nvSpPr>
          <p:cNvPr id="10" name="标题 1"/>
          <p:cNvSpPr txBox="1"/>
          <p:nvPr/>
        </p:nvSpPr>
        <p:spPr>
          <a:xfrm>
            <a:off x="660400" y="1405360"/>
            <a:ext cx="304800" cy="304800"/>
          </a:xfrm>
          <a:prstGeom prst="ellipse">
            <a:avLst/>
          </a:prstGeom>
          <a:solidFill>
            <a:schemeClr val="accent1"/>
          </a:soli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endParaRPr kumimoji="1" lang="zh-CN" altLang="en-US"/>
          </a:p>
        </p:txBody>
      </p:sp>
      <p:sp>
        <p:nvSpPr>
          <p:cNvPr id="11" name="标题 1"/>
          <p:cNvSpPr txBox="1"/>
          <p:nvPr/>
        </p:nvSpPr>
        <p:spPr>
          <a:xfrm>
            <a:off x="1221473" y="1493929"/>
            <a:ext cx="5598160" cy="2997200"/>
          </a:xfrm>
          <a:prstGeom prst="rect">
            <a:avLst/>
          </a:prstGeom>
          <a:noFill/>
          <a:ln>
            <a:noFill/>
          </a:ln>
        </p:spPr>
        <p:txBody>
          <a:bodyPr vert="horz" wrap="square" lIns="0" tIns="0" rIns="0" bIns="0" rtlCol="0" anchor="t"/>
          <a:lstStyle/>
          <a:p>
            <a:pPr algn="l"/>
            <a:r>
              <a:rPr kumimoji="1" lang="en-US" altLang="zh-CN" sz="1400" dirty="0" err="1">
                <a:ln w="12700">
                  <a:noFill/>
                </a:ln>
                <a:solidFill>
                  <a:schemeClr val="tx1"/>
                </a:solidFill>
                <a:latin typeface="Source Han Sans"/>
                <a:ea typeface="Source Han Sans"/>
                <a:cs typeface="Source Han Sans"/>
              </a:rPr>
              <a:t>代码如下</a:t>
            </a:r>
            <a:r>
              <a:rPr kumimoji="1" lang="en-US" altLang="zh-CN" sz="1400" dirty="0">
                <a:ln w="12700">
                  <a:noFill/>
                </a:ln>
                <a:solidFill>
                  <a:schemeClr val="tx1"/>
                </a:solidFill>
                <a:latin typeface="Source Han Sans"/>
                <a:ea typeface="Source Han Sans"/>
                <a:cs typeface="Source Han Sans"/>
              </a:rPr>
              <a:t>：</a:t>
            </a:r>
          </a:p>
          <a:p>
            <a:pPr algn="l"/>
            <a:endParaRPr kumimoji="1" lang="en-US" altLang="zh-CN" sz="1400" dirty="0">
              <a:ln w="12700">
                <a:noFill/>
              </a:ln>
              <a:latin typeface="Source Han Sans"/>
              <a:ea typeface="Source Han Sans"/>
              <a:cs typeface="Source Han Sans"/>
            </a:endParaRPr>
          </a:p>
          <a:p>
            <a:pPr algn="l"/>
            <a:r>
              <a:rPr kumimoji="1" lang="en-US" altLang="zh-CN" sz="1400" dirty="0">
                <a:ln w="12700">
                  <a:noFill/>
                </a:ln>
                <a:solidFill>
                  <a:schemeClr val="tx1"/>
                </a:solidFill>
                <a:latin typeface="Source Han Sans"/>
                <a:ea typeface="Source Han Sans"/>
                <a:cs typeface="Source Han Sans"/>
              </a:rPr>
              <a:t>
</a:t>
            </a:r>
            <a:r>
              <a:rPr kumimoji="1" lang="en-US" altLang="zh-CN" sz="1400" dirty="0" err="1">
                <a:ln w="12700">
                  <a:noFill/>
                </a:ln>
                <a:solidFill>
                  <a:schemeClr val="tx1"/>
                </a:solidFill>
                <a:latin typeface="Source Han Sans"/>
                <a:ea typeface="Source Han Sans"/>
                <a:cs typeface="Source Han Sans"/>
              </a:rPr>
              <a:t>数据部分</a:t>
            </a:r>
            <a:r>
              <a:rPr kumimoji="1" lang="en-US" altLang="zh-CN" sz="1400" dirty="0">
                <a:ln w="12700">
                  <a:noFill/>
                </a:ln>
                <a:solidFill>
                  <a:schemeClr val="tx1"/>
                </a:solidFill>
                <a:latin typeface="Source Han Sans"/>
                <a:ea typeface="Source Han Sans"/>
                <a:cs typeface="Source Han Sans"/>
              </a:rPr>
              <a:t>：</a:t>
            </a:r>
          </a:p>
          <a:p>
            <a:pPr algn="l"/>
            <a:endParaRPr kumimoji="1" lang="en-US" altLang="zh-CN" sz="1400" dirty="0">
              <a:ln w="12700">
                <a:noFill/>
              </a:ln>
              <a:latin typeface="Source Han Sans"/>
              <a:ea typeface="Source Han Sans"/>
              <a:cs typeface="Source Han Sans"/>
            </a:endParaRPr>
          </a:p>
          <a:p>
            <a:pPr algn="l"/>
            <a:endParaRPr kumimoji="1" lang="en-US" altLang="zh-CN" sz="1400" dirty="0">
              <a:ln w="12700">
                <a:noFill/>
              </a:ln>
              <a:solidFill>
                <a:schemeClr val="tx1"/>
              </a:solidFill>
              <a:latin typeface="Source Han Sans"/>
              <a:ea typeface="Source Han Sans"/>
              <a:cs typeface="Source Han Sans"/>
            </a:endParaRPr>
          </a:p>
          <a:p>
            <a:pPr algn="l"/>
            <a:endParaRPr kumimoji="1" lang="en-US" altLang="zh-CN" sz="1400" dirty="0">
              <a:ln w="12700">
                <a:noFill/>
              </a:ln>
              <a:latin typeface="Source Han Sans"/>
              <a:ea typeface="Source Han Sans"/>
              <a:cs typeface="Source Han Sans"/>
            </a:endParaRPr>
          </a:p>
          <a:p>
            <a:pPr algn="l"/>
            <a:endParaRPr kumimoji="1" lang="en-US" altLang="zh-CN" sz="1400" dirty="0">
              <a:ln w="12700">
                <a:noFill/>
              </a:ln>
              <a:solidFill>
                <a:schemeClr val="tx1"/>
              </a:solidFill>
              <a:latin typeface="Source Han Sans"/>
              <a:ea typeface="Source Han Sans"/>
              <a:cs typeface="Source Han Sans"/>
            </a:endParaRPr>
          </a:p>
          <a:p>
            <a:pPr algn="l"/>
            <a:endParaRPr kumimoji="1" lang="en-US" altLang="zh-CN" sz="1400" dirty="0">
              <a:ln w="12700">
                <a:noFill/>
              </a:ln>
              <a:latin typeface="Source Han Sans"/>
              <a:ea typeface="Source Han Sans"/>
              <a:cs typeface="Source Han Sans"/>
            </a:endParaRPr>
          </a:p>
          <a:p>
            <a:pPr algn="l"/>
            <a:endParaRPr kumimoji="1" lang="en-US" altLang="zh-CN" sz="1400" dirty="0">
              <a:ln w="12700">
                <a:noFill/>
              </a:ln>
              <a:solidFill>
                <a:schemeClr val="tx1"/>
              </a:solidFill>
              <a:latin typeface="Source Han Sans"/>
              <a:ea typeface="Source Han Sans"/>
              <a:cs typeface="Source Han Sans"/>
            </a:endParaRPr>
          </a:p>
          <a:p>
            <a:pPr algn="l"/>
            <a:r>
              <a:rPr kumimoji="1" lang="en-US" altLang="zh-CN" sz="1400" dirty="0">
                <a:ln w="12700">
                  <a:noFill/>
                </a:ln>
                <a:solidFill>
                  <a:schemeClr val="tx1"/>
                </a:solidFill>
                <a:latin typeface="Source Han Sans"/>
                <a:ea typeface="Source Han Sans"/>
                <a:cs typeface="Source Han Sans"/>
              </a:rPr>
              <a:t>
</a:t>
            </a:r>
            <a:r>
              <a:rPr kumimoji="1" lang="en-US" altLang="zh-CN" sz="1400" dirty="0" err="1">
                <a:ln w="12700">
                  <a:noFill/>
                </a:ln>
                <a:solidFill>
                  <a:schemeClr val="tx1"/>
                </a:solidFill>
                <a:latin typeface="Source Han Sans"/>
                <a:ea typeface="Source Han Sans"/>
                <a:cs typeface="Source Han Sans"/>
              </a:rPr>
              <a:t>展示效果如下</a:t>
            </a:r>
            <a:r>
              <a:rPr kumimoji="1" lang="en-US" altLang="zh-CN" sz="1400" dirty="0">
                <a:ln w="12700">
                  <a:noFill/>
                </a:ln>
                <a:solidFill>
                  <a:schemeClr val="tx1"/>
                </a:solidFill>
                <a:latin typeface="Source Han Sans"/>
                <a:ea typeface="Source Han Sans"/>
                <a:cs typeface="Source Han Sans"/>
              </a:rPr>
              <a:t>：</a:t>
            </a:r>
            <a:endParaRPr kumimoji="1" lang="zh-CN" altLang="en-US" dirty="0"/>
          </a:p>
        </p:txBody>
      </p:sp>
      <p:sp>
        <p:nvSpPr>
          <p:cNvPr id="12"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水位图</a:t>
            </a:r>
            <a:endParaRPr kumimoji="1" lang="zh-CN" altLang="en-US"/>
          </a:p>
        </p:txBody>
      </p:sp>
      <p:cxnSp>
        <p:nvCxnSpPr>
          <p:cNvPr id="13"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4" name="组合 13"/>
          <p:cNvGrpSpPr/>
          <p:nvPr/>
        </p:nvGrpSpPr>
        <p:grpSpPr>
          <a:xfrm>
            <a:off x="203200" y="561165"/>
            <a:ext cx="381000" cy="158750"/>
            <a:chOff x="203200" y="561165"/>
            <a:chExt cx="381000" cy="158750"/>
          </a:xfrm>
        </p:grpSpPr>
        <p:sp>
          <p:nvSpPr>
            <p:cNvPr id="15"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6"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18" name="文本框 17">
            <a:extLst>
              <a:ext uri="{FF2B5EF4-FFF2-40B4-BE49-F238E27FC236}">
                <a16:creationId xmlns:a16="http://schemas.microsoft.com/office/drawing/2014/main" id="{DF4DE7D9-10BE-E1CB-BF2C-DDE193901887}"/>
              </a:ext>
            </a:extLst>
          </p:cNvPr>
          <p:cNvSpPr txBox="1"/>
          <p:nvPr/>
        </p:nvSpPr>
        <p:spPr>
          <a:xfrm>
            <a:off x="1177645" y="1722316"/>
            <a:ext cx="6204030" cy="307777"/>
          </a:xfrm>
          <a:prstGeom prst="rect">
            <a:avLst/>
          </a:prstGeom>
          <a:solidFill>
            <a:schemeClr val="bg1">
              <a:lumMod val="85000"/>
            </a:schemeClr>
          </a:solidFill>
        </p:spPr>
        <p:txBody>
          <a:bodyPr wrap="square">
            <a:spAutoFit/>
          </a:bodyPr>
          <a:lstStyle/>
          <a:p>
            <a:r>
              <a:rPr lang="zh-CN" altLang="en-US" sz="1400" dirty="0"/>
              <a:t>&lt;dv-water-level-pond :config="config" style="width:150px;height:200px" /&gt;</a:t>
            </a:r>
          </a:p>
        </p:txBody>
      </p:sp>
      <p:sp>
        <p:nvSpPr>
          <p:cNvPr id="20" name="文本框 19">
            <a:extLst>
              <a:ext uri="{FF2B5EF4-FFF2-40B4-BE49-F238E27FC236}">
                <a16:creationId xmlns:a16="http://schemas.microsoft.com/office/drawing/2014/main" id="{F79C442C-30E2-59FB-7883-C53F661F68EF}"/>
              </a:ext>
            </a:extLst>
          </p:cNvPr>
          <p:cNvSpPr txBox="1"/>
          <p:nvPr/>
        </p:nvSpPr>
        <p:spPr>
          <a:xfrm>
            <a:off x="1204868" y="2559976"/>
            <a:ext cx="6204030" cy="954107"/>
          </a:xfrm>
          <a:prstGeom prst="rect">
            <a:avLst/>
          </a:prstGeom>
          <a:solidFill>
            <a:schemeClr val="bg1">
              <a:lumMod val="85000"/>
            </a:schemeClr>
          </a:solidFill>
        </p:spPr>
        <p:txBody>
          <a:bodyPr wrap="square">
            <a:spAutoFit/>
          </a:bodyPr>
          <a:lstStyle/>
          <a:p>
            <a:r>
              <a:rPr lang="zh-CN" altLang="en-US" sz="1400" dirty="0"/>
              <a:t>export default {</a:t>
            </a:r>
          </a:p>
          <a:p>
            <a:r>
              <a:rPr lang="zh-CN" altLang="en-US" sz="1400" dirty="0"/>
              <a:t>  data: [66, 45],</a:t>
            </a:r>
          </a:p>
          <a:p>
            <a:r>
              <a:rPr lang="zh-CN" altLang="en-US" sz="1400" dirty="0"/>
              <a:t>  shape: 'roundRect'</a:t>
            </a:r>
          </a:p>
          <a:p>
            <a:r>
              <a:rPr lang="zh-CN" altLang="en-US" sz="1400" dirty="0"/>
              <a:t>}</a:t>
            </a:r>
          </a:p>
        </p:txBody>
      </p:sp>
      <p:pic>
        <p:nvPicPr>
          <p:cNvPr id="22" name="图片 21">
            <a:extLst>
              <a:ext uri="{FF2B5EF4-FFF2-40B4-BE49-F238E27FC236}">
                <a16:creationId xmlns:a16="http://schemas.microsoft.com/office/drawing/2014/main" id="{663348B3-0631-1933-8797-DE164A4DD5C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77645" y="4392159"/>
            <a:ext cx="5276850" cy="199072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6033725" y="2222731"/>
            <a:ext cx="6102625" cy="3672000"/>
          </a:xfrm>
          <a:prstGeom prst="rect">
            <a:avLst/>
          </a:prstGeom>
          <a:noFill/>
          <a:ln>
            <a:noFill/>
          </a:ln>
        </p:spPr>
      </p:pic>
      <p:pic>
        <p:nvPicPr>
          <p:cNvPr id="5" name="图片 4"/>
          <p:cNvPicPr>
            <a:picLocks noChangeAspect="1"/>
          </p:cNvPicPr>
          <p:nvPr/>
        </p:nvPicPr>
        <p:blipFill>
          <a:blip r:embed="rId4">
            <a:alphaModFix/>
          </a:blip>
          <a:srcRect/>
          <a:stretch>
            <a:fillRect/>
          </a:stretch>
        </p:blipFill>
        <p:spPr>
          <a:xfrm>
            <a:off x="7209837" y="2382293"/>
            <a:ext cx="3887592" cy="2403240"/>
          </a:xfrm>
          <a:prstGeom prst="rect">
            <a:avLst/>
          </a:prstGeom>
        </p:spPr>
      </p:pic>
      <p:sp>
        <p:nvSpPr>
          <p:cNvPr id="6" name="标题 1"/>
          <p:cNvSpPr txBox="1"/>
          <p:nvPr/>
        </p:nvSpPr>
        <p:spPr>
          <a:xfrm>
            <a:off x="660399" y="2092367"/>
            <a:ext cx="5400000" cy="2880000"/>
          </a:xfrm>
          <a:prstGeom prst="round2DiagRect">
            <a:avLst/>
          </a:prstGeom>
          <a:solidFill>
            <a:schemeClr val="bg1">
              <a:lumMod val="95000"/>
            </a:schemeClr>
          </a:solidFill>
          <a:ln w="12700" cap="rnd">
            <a:solidFill>
              <a:schemeClr val="bg1">
                <a:lumMod val="95000"/>
              </a:schemeClr>
            </a:solidFill>
            <a:round/>
            <a:headEnd/>
            <a:tailEnd/>
          </a:ln>
          <a:effectLst/>
        </p:spPr>
        <p:txBody>
          <a:bodyPr vert="horz" wrap="square" lIns="91440" tIns="45720" rIns="91440" bIns="45720" rtlCol="0" anchor="ctr"/>
          <a:lstStyle/>
          <a:p>
            <a:pPr algn="ctr"/>
            <a:endParaRPr kumimoji="1" lang="zh-CN" altLang="en-US"/>
          </a:p>
        </p:txBody>
      </p:sp>
      <p:sp>
        <p:nvSpPr>
          <p:cNvPr id="7" name="标题 1"/>
          <p:cNvSpPr txBox="1"/>
          <p:nvPr/>
        </p:nvSpPr>
        <p:spPr>
          <a:xfrm>
            <a:off x="1034643" y="2441636"/>
            <a:ext cx="4651513" cy="2181462"/>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（1）config属性说明</a:t>
            </a:r>
            <a:endParaRPr kumimoji="1" lang="zh-CN" altLang="en-US"/>
          </a:p>
        </p:txBody>
      </p:sp>
      <p:sp>
        <p:nvSpPr>
          <p:cNvPr id="8" name="标题 1"/>
          <p:cNvSpPr txBox="1"/>
          <p:nvPr/>
        </p:nvSpPr>
        <p:spPr>
          <a:xfrm>
            <a:off x="5850334" y="2041567"/>
            <a:ext cx="252000" cy="252000"/>
          </a:xfrm>
          <a:custGeom>
            <a:avLst/>
            <a:gdLst>
              <a:gd name="connsiteX0" fmla="*/ 0 w 1152000"/>
              <a:gd name="connsiteY0" fmla="*/ 0 h 1152001"/>
              <a:gd name="connsiteX1" fmla="*/ 1152000 w 1152000"/>
              <a:gd name="connsiteY1" fmla="*/ 0 h 1152001"/>
              <a:gd name="connsiteX2" fmla="*/ 1152000 w 1152000"/>
              <a:gd name="connsiteY2" fmla="*/ 1 h 1152001"/>
              <a:gd name="connsiteX3" fmla="*/ 1152000 w 1152000"/>
              <a:gd name="connsiteY3" fmla="*/ 504000 h 1152001"/>
              <a:gd name="connsiteX4" fmla="*/ 1152000 w 1152000"/>
              <a:gd name="connsiteY4" fmla="*/ 1152001 h 1152001"/>
              <a:gd name="connsiteX5" fmla="*/ 648000 w 1152000"/>
              <a:gd name="connsiteY5" fmla="*/ 1152001 h 1152001"/>
              <a:gd name="connsiteX6" fmla="*/ 648000 w 1152000"/>
              <a:gd name="connsiteY6" fmla="*/ 504000 h 1152001"/>
              <a:gd name="connsiteX7" fmla="*/ 0 w 1152000"/>
              <a:gd name="connsiteY7" fmla="*/ 504000 h 1152001"/>
            </a:gdLst>
            <a:ahLst/>
            <a:cxnLst/>
            <a:rect l="l" t="t" r="r" b="b"/>
            <a:pathLst>
              <a:path w="1152000" h="1152001">
                <a:moveTo>
                  <a:pt x="0" y="0"/>
                </a:moveTo>
                <a:lnTo>
                  <a:pt x="1152000" y="0"/>
                </a:lnTo>
                <a:lnTo>
                  <a:pt x="1152000" y="1"/>
                </a:lnTo>
                <a:lnTo>
                  <a:pt x="1152000" y="504000"/>
                </a:lnTo>
                <a:lnTo>
                  <a:pt x="1152000" y="1152001"/>
                </a:lnTo>
                <a:lnTo>
                  <a:pt x="648000" y="1152001"/>
                </a:lnTo>
                <a:lnTo>
                  <a:pt x="648000" y="504000"/>
                </a:lnTo>
                <a:lnTo>
                  <a:pt x="0" y="504000"/>
                </a:lnTo>
                <a:close/>
              </a:path>
            </a:pathLst>
          </a:custGeom>
          <a:solidFill>
            <a:schemeClr val="accent1"/>
          </a:solidFill>
          <a:ln w="12700" cap="sq">
            <a:noFill/>
            <a:miter/>
          </a:ln>
          <a:effectLst>
            <a:outerShdw blurRad="254000" dist="127000" dir="8100000" algn="tr" rotWithShape="0">
              <a:schemeClr val="tx1">
                <a:alpha val="40000"/>
              </a:schemeClr>
            </a:outerShdw>
          </a:effectLst>
        </p:spPr>
        <p:txBody>
          <a:bodyPr vert="horz" wrap="square" lIns="91440" tIns="45720" rIns="91440" bIns="45720" rtlCol="0" anchor="ctr"/>
          <a:lstStyle/>
          <a:p>
            <a:pPr algn="ctr"/>
            <a:endParaRPr kumimoji="1" lang="zh-CN" altLang="en-US"/>
          </a:p>
        </p:txBody>
      </p:sp>
      <p:sp>
        <p:nvSpPr>
          <p:cNvPr id="9"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水位图</a:t>
            </a:r>
            <a:endParaRPr kumimoji="1" lang="zh-CN" altLang="en-US"/>
          </a:p>
        </p:txBody>
      </p:sp>
      <p:cxnSp>
        <p:nvCxnSpPr>
          <p:cNvPr id="10"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1" name="组合 10"/>
          <p:cNvGrpSpPr/>
          <p:nvPr/>
        </p:nvGrpSpPr>
        <p:grpSpPr>
          <a:xfrm>
            <a:off x="203200" y="561165"/>
            <a:ext cx="381000" cy="158750"/>
            <a:chOff x="203200" y="561165"/>
            <a:chExt cx="381000" cy="158750"/>
          </a:xfrm>
        </p:grpSpPr>
        <p:sp>
          <p:nvSpPr>
            <p:cNvPr id="12"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graphicFrame>
        <p:nvGraphicFramePr>
          <p:cNvPr id="14" name="表格 13">
            <a:extLst>
              <a:ext uri="{FF2B5EF4-FFF2-40B4-BE49-F238E27FC236}">
                <a16:creationId xmlns:a16="http://schemas.microsoft.com/office/drawing/2014/main" id="{6EA0F41D-8950-67E1-133A-75483815DDEE}"/>
              </a:ext>
            </a:extLst>
          </p:cNvPr>
          <p:cNvGraphicFramePr>
            <a:graphicFrameLocks noGrp="1"/>
          </p:cNvGraphicFramePr>
          <p:nvPr>
            <p:extLst>
              <p:ext uri="{D42A27DB-BD31-4B8C-83A1-F6EECF244321}">
                <p14:modId xmlns:p14="http://schemas.microsoft.com/office/powerpoint/2010/main" val="1580041692"/>
              </p:ext>
            </p:extLst>
          </p:nvPr>
        </p:nvGraphicFramePr>
        <p:xfrm>
          <a:off x="770359" y="2928011"/>
          <a:ext cx="8128000" cy="2966720"/>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3553785052"/>
                    </a:ext>
                  </a:extLst>
                </a:gridCol>
                <a:gridCol w="1625600">
                  <a:extLst>
                    <a:ext uri="{9D8B030D-6E8A-4147-A177-3AD203B41FA5}">
                      <a16:colId xmlns:a16="http://schemas.microsoft.com/office/drawing/2014/main" val="617450193"/>
                    </a:ext>
                  </a:extLst>
                </a:gridCol>
                <a:gridCol w="1625600">
                  <a:extLst>
                    <a:ext uri="{9D8B030D-6E8A-4147-A177-3AD203B41FA5}">
                      <a16:colId xmlns:a16="http://schemas.microsoft.com/office/drawing/2014/main" val="1776868518"/>
                    </a:ext>
                  </a:extLst>
                </a:gridCol>
                <a:gridCol w="1625600">
                  <a:extLst>
                    <a:ext uri="{9D8B030D-6E8A-4147-A177-3AD203B41FA5}">
                      <a16:colId xmlns:a16="http://schemas.microsoft.com/office/drawing/2014/main" val="1192683147"/>
                    </a:ext>
                  </a:extLst>
                </a:gridCol>
                <a:gridCol w="1625600">
                  <a:extLst>
                    <a:ext uri="{9D8B030D-6E8A-4147-A177-3AD203B41FA5}">
                      <a16:colId xmlns:a16="http://schemas.microsoft.com/office/drawing/2014/main" val="2460485122"/>
                    </a:ext>
                  </a:extLst>
                </a:gridCol>
              </a:tblGrid>
              <a:tr h="370840">
                <a:tc>
                  <a:txBody>
                    <a:bodyPr/>
                    <a:lstStyle/>
                    <a:p>
                      <a:r>
                        <a:rPr lang="zh-CN" altLang="en-US" sz="1600" b="1" dirty="0">
                          <a:effectLst/>
                        </a:rPr>
                        <a:t>属性</a:t>
                      </a:r>
                    </a:p>
                  </a:txBody>
                  <a:tcPr marL="99060" marR="99060" anchor="ctr"/>
                </a:tc>
                <a:tc>
                  <a:txBody>
                    <a:bodyPr/>
                    <a:lstStyle/>
                    <a:p>
                      <a:r>
                        <a:rPr lang="zh-CN" altLang="en-US" sz="1600" b="1">
                          <a:effectLst/>
                        </a:rPr>
                        <a:t>说明</a:t>
                      </a:r>
                    </a:p>
                  </a:txBody>
                  <a:tcPr marL="99060" marR="99060" anchor="ctr"/>
                </a:tc>
                <a:tc>
                  <a:txBody>
                    <a:bodyPr/>
                    <a:lstStyle/>
                    <a:p>
                      <a:r>
                        <a:rPr lang="zh-CN" altLang="en-US" sz="1600" b="1">
                          <a:effectLst/>
                        </a:rPr>
                        <a:t>类型</a:t>
                      </a:r>
                    </a:p>
                  </a:txBody>
                  <a:tcPr marL="99060" marR="99060" anchor="ctr"/>
                </a:tc>
                <a:tc>
                  <a:txBody>
                    <a:bodyPr/>
                    <a:lstStyle/>
                    <a:p>
                      <a:r>
                        <a:rPr lang="zh-CN" altLang="en-US" sz="1600" b="1">
                          <a:effectLst/>
                        </a:rPr>
                        <a:t>可选值</a:t>
                      </a:r>
                    </a:p>
                  </a:txBody>
                  <a:tcPr marL="99060" marR="99060" anchor="ctr"/>
                </a:tc>
                <a:tc>
                  <a:txBody>
                    <a:bodyPr/>
                    <a:lstStyle/>
                    <a:p>
                      <a:r>
                        <a:rPr lang="zh-CN" altLang="en-US" sz="1600" b="1">
                          <a:effectLst/>
                        </a:rPr>
                        <a:t>默认值</a:t>
                      </a:r>
                    </a:p>
                  </a:txBody>
                  <a:tcPr marL="99060" marR="99060" anchor="ctr"/>
                </a:tc>
                <a:extLst>
                  <a:ext uri="{0D108BD9-81ED-4DB2-BD59-A6C34878D82A}">
                    <a16:rowId xmlns:a16="http://schemas.microsoft.com/office/drawing/2014/main" val="1910929394"/>
                  </a:ext>
                </a:extLst>
              </a:tr>
              <a:tr h="370840">
                <a:tc>
                  <a:txBody>
                    <a:bodyPr/>
                    <a:lstStyle/>
                    <a:p>
                      <a:r>
                        <a:rPr lang="en-US" sz="1600">
                          <a:effectLst/>
                        </a:rPr>
                        <a:t>data</a:t>
                      </a:r>
                    </a:p>
                  </a:txBody>
                  <a:tcPr marL="99060" marR="99060" anchor="ctr"/>
                </a:tc>
                <a:tc>
                  <a:txBody>
                    <a:bodyPr/>
                    <a:lstStyle/>
                    <a:p>
                      <a:r>
                        <a:rPr lang="zh-CN" altLang="en-US" sz="1600">
                          <a:effectLst/>
                        </a:rPr>
                        <a:t>水位位置</a:t>
                      </a:r>
                      <a:r>
                        <a:rPr lang="en-US" altLang="zh-CN" sz="1600">
                          <a:effectLst/>
                        </a:rPr>
                        <a:t>[1]</a:t>
                      </a:r>
                    </a:p>
                  </a:txBody>
                  <a:tcPr marL="99060" marR="99060" anchor="ctr"/>
                </a:tc>
                <a:tc>
                  <a:txBody>
                    <a:bodyPr/>
                    <a:lstStyle/>
                    <a:p>
                      <a:r>
                        <a:rPr lang="en-US" sz="1600">
                          <a:effectLst/>
                        </a:rPr>
                        <a:t>Arrya</a:t>
                      </a:r>
                      <a:r>
                        <a:rPr lang="en-US" sz="1600">
                          <a:solidFill>
                            <a:srgbClr val="A7A7A7"/>
                          </a:solidFill>
                          <a:effectLst/>
                          <a:latin typeface="var(--monospace)"/>
                        </a:rPr>
                        <a:t>&lt;Number&gt;</a:t>
                      </a:r>
                      <a:endParaRPr lang="en-US" sz="1600">
                        <a:effectLst/>
                      </a:endParaRPr>
                    </a:p>
                  </a:txBody>
                  <a:tcPr marL="99060" marR="99060" anchor="ctr"/>
                </a:tc>
                <a:tc>
                  <a:txBody>
                    <a:bodyPr/>
                    <a:lstStyle/>
                    <a:p>
                      <a:r>
                        <a:rPr lang="en-US" altLang="zh-CN" sz="1600">
                          <a:effectLst/>
                        </a:rPr>
                        <a:t>---</a:t>
                      </a:r>
                    </a:p>
                  </a:txBody>
                  <a:tcPr marL="99060" marR="99060" anchor="ctr"/>
                </a:tc>
                <a:tc>
                  <a:txBody>
                    <a:bodyPr/>
                    <a:lstStyle/>
                    <a:p>
                      <a:r>
                        <a:rPr lang="en-US" altLang="zh-CN" sz="1600">
                          <a:effectLst/>
                        </a:rPr>
                        <a:t>[]</a:t>
                      </a:r>
                    </a:p>
                  </a:txBody>
                  <a:tcPr marL="99060" marR="99060" anchor="ctr"/>
                </a:tc>
                <a:extLst>
                  <a:ext uri="{0D108BD9-81ED-4DB2-BD59-A6C34878D82A}">
                    <a16:rowId xmlns:a16="http://schemas.microsoft.com/office/drawing/2014/main" val="3063277733"/>
                  </a:ext>
                </a:extLst>
              </a:tr>
              <a:tr h="370840">
                <a:tc>
                  <a:txBody>
                    <a:bodyPr/>
                    <a:lstStyle/>
                    <a:p>
                      <a:r>
                        <a:rPr lang="en-US" sz="1600">
                          <a:effectLst/>
                        </a:rPr>
                        <a:t>shape</a:t>
                      </a:r>
                    </a:p>
                  </a:txBody>
                  <a:tcPr marL="99060" marR="99060" anchor="ctr"/>
                </a:tc>
                <a:tc>
                  <a:txBody>
                    <a:bodyPr/>
                    <a:lstStyle/>
                    <a:p>
                      <a:r>
                        <a:rPr lang="zh-CN" altLang="en-US" sz="1600">
                          <a:effectLst/>
                        </a:rPr>
                        <a:t>水位图形状</a:t>
                      </a:r>
                    </a:p>
                  </a:txBody>
                  <a:tcPr marL="99060" marR="99060" anchor="ctr"/>
                </a:tc>
                <a:tc>
                  <a:txBody>
                    <a:bodyPr/>
                    <a:lstStyle/>
                    <a:p>
                      <a:r>
                        <a:rPr lang="en-US" sz="1600">
                          <a:effectLst/>
                        </a:rPr>
                        <a:t>String</a:t>
                      </a:r>
                    </a:p>
                  </a:txBody>
                  <a:tcPr marL="99060" marR="99060" anchor="ctr"/>
                </a:tc>
                <a:tc>
                  <a:txBody>
                    <a:bodyPr/>
                    <a:lstStyle/>
                    <a:p>
                      <a:r>
                        <a:rPr lang="en-US" altLang="zh-CN" sz="1600">
                          <a:effectLst/>
                        </a:rPr>
                        <a:t>[2]</a:t>
                      </a:r>
                    </a:p>
                  </a:txBody>
                  <a:tcPr marL="99060" marR="99060" anchor="ctr"/>
                </a:tc>
                <a:tc>
                  <a:txBody>
                    <a:bodyPr/>
                    <a:lstStyle/>
                    <a:p>
                      <a:r>
                        <a:rPr lang="en-US" sz="1600">
                          <a:effectLst/>
                        </a:rPr>
                        <a:t>'rect'</a:t>
                      </a:r>
                    </a:p>
                  </a:txBody>
                  <a:tcPr marL="99060" marR="99060" anchor="ctr"/>
                </a:tc>
                <a:extLst>
                  <a:ext uri="{0D108BD9-81ED-4DB2-BD59-A6C34878D82A}">
                    <a16:rowId xmlns:a16="http://schemas.microsoft.com/office/drawing/2014/main" val="660016339"/>
                  </a:ext>
                </a:extLst>
              </a:tr>
              <a:tr h="370840">
                <a:tc>
                  <a:txBody>
                    <a:bodyPr/>
                    <a:lstStyle/>
                    <a:p>
                      <a:r>
                        <a:rPr lang="en-US" sz="1600">
                          <a:effectLst/>
                        </a:rPr>
                        <a:t>colors</a:t>
                      </a:r>
                    </a:p>
                  </a:txBody>
                  <a:tcPr marL="99060" marR="99060" anchor="ctr"/>
                </a:tc>
                <a:tc>
                  <a:txBody>
                    <a:bodyPr/>
                    <a:lstStyle/>
                    <a:p>
                      <a:r>
                        <a:rPr lang="zh-CN" altLang="en-US" sz="1600">
                          <a:effectLst/>
                        </a:rPr>
                        <a:t>水位图配色</a:t>
                      </a:r>
                    </a:p>
                  </a:txBody>
                  <a:tcPr marL="99060" marR="99060" anchor="ctr"/>
                </a:tc>
                <a:tc>
                  <a:txBody>
                    <a:bodyPr/>
                    <a:lstStyle/>
                    <a:p>
                      <a:r>
                        <a:rPr lang="en-US" sz="1600">
                          <a:effectLst/>
                        </a:rPr>
                        <a:t>Array</a:t>
                      </a:r>
                      <a:r>
                        <a:rPr lang="en-US" sz="1600">
                          <a:solidFill>
                            <a:srgbClr val="A7A7A7"/>
                          </a:solidFill>
                          <a:effectLst/>
                          <a:latin typeface="var(--monospace)"/>
                        </a:rPr>
                        <a:t>&lt;String&gt;</a:t>
                      </a:r>
                      <a:endParaRPr lang="en-US" sz="1600">
                        <a:effectLst/>
                      </a:endParaRPr>
                    </a:p>
                  </a:txBody>
                  <a:tcPr marL="99060" marR="99060" anchor="ctr"/>
                </a:tc>
                <a:tc>
                  <a:txBody>
                    <a:bodyPr/>
                    <a:lstStyle/>
                    <a:p>
                      <a:r>
                        <a:rPr lang="en-US" altLang="zh-CN" sz="1600">
                          <a:effectLst/>
                        </a:rPr>
                        <a:t>[3]</a:t>
                      </a:r>
                    </a:p>
                  </a:txBody>
                  <a:tcPr marL="99060" marR="99060" anchor="ctr"/>
                </a:tc>
                <a:tc>
                  <a:txBody>
                    <a:bodyPr/>
                    <a:lstStyle/>
                    <a:p>
                      <a:r>
                        <a:rPr lang="en-US" altLang="zh-CN" sz="1600">
                          <a:effectLst/>
                        </a:rPr>
                        <a:t>[4]</a:t>
                      </a:r>
                    </a:p>
                  </a:txBody>
                  <a:tcPr marL="99060" marR="99060" anchor="ctr"/>
                </a:tc>
                <a:extLst>
                  <a:ext uri="{0D108BD9-81ED-4DB2-BD59-A6C34878D82A}">
                    <a16:rowId xmlns:a16="http://schemas.microsoft.com/office/drawing/2014/main" val="2654122342"/>
                  </a:ext>
                </a:extLst>
              </a:tr>
              <a:tr h="370840">
                <a:tc>
                  <a:txBody>
                    <a:bodyPr/>
                    <a:lstStyle/>
                    <a:p>
                      <a:r>
                        <a:rPr lang="en-US" sz="1600">
                          <a:effectLst/>
                        </a:rPr>
                        <a:t>waveNum</a:t>
                      </a:r>
                    </a:p>
                  </a:txBody>
                  <a:tcPr marL="99060" marR="99060" anchor="ctr"/>
                </a:tc>
                <a:tc>
                  <a:txBody>
                    <a:bodyPr/>
                    <a:lstStyle/>
                    <a:p>
                      <a:r>
                        <a:rPr lang="zh-CN" altLang="en-US" sz="1600">
                          <a:effectLst/>
                        </a:rPr>
                        <a:t>波浪数量</a:t>
                      </a:r>
                    </a:p>
                  </a:txBody>
                  <a:tcPr marL="99060" marR="99060" anchor="ctr"/>
                </a:tc>
                <a:tc>
                  <a:txBody>
                    <a:bodyPr/>
                    <a:lstStyle/>
                    <a:p>
                      <a:r>
                        <a:rPr lang="en-US" sz="1600">
                          <a:effectLst/>
                        </a:rPr>
                        <a:t>Number</a:t>
                      </a:r>
                    </a:p>
                  </a:txBody>
                  <a:tcPr marL="99060" marR="99060" anchor="ctr"/>
                </a:tc>
                <a:tc>
                  <a:txBody>
                    <a:bodyPr/>
                    <a:lstStyle/>
                    <a:p>
                      <a:r>
                        <a:rPr lang="en-US" altLang="zh-CN" sz="1600">
                          <a:effectLst/>
                        </a:rPr>
                        <a:t>---</a:t>
                      </a:r>
                    </a:p>
                  </a:txBody>
                  <a:tcPr marL="99060" marR="99060" anchor="ctr"/>
                </a:tc>
                <a:tc>
                  <a:txBody>
                    <a:bodyPr/>
                    <a:lstStyle/>
                    <a:p>
                      <a:r>
                        <a:rPr lang="en-US" altLang="zh-CN" sz="1600">
                          <a:effectLst/>
                        </a:rPr>
                        <a:t>3</a:t>
                      </a:r>
                    </a:p>
                  </a:txBody>
                  <a:tcPr marL="99060" marR="99060" anchor="ctr"/>
                </a:tc>
                <a:extLst>
                  <a:ext uri="{0D108BD9-81ED-4DB2-BD59-A6C34878D82A}">
                    <a16:rowId xmlns:a16="http://schemas.microsoft.com/office/drawing/2014/main" val="1524054080"/>
                  </a:ext>
                </a:extLst>
              </a:tr>
              <a:tr h="370840">
                <a:tc>
                  <a:txBody>
                    <a:bodyPr/>
                    <a:lstStyle/>
                    <a:p>
                      <a:r>
                        <a:rPr lang="en-US" sz="1600">
                          <a:effectLst/>
                        </a:rPr>
                        <a:t>waveHeight</a:t>
                      </a:r>
                    </a:p>
                  </a:txBody>
                  <a:tcPr marL="99060" marR="99060" anchor="ctr"/>
                </a:tc>
                <a:tc>
                  <a:txBody>
                    <a:bodyPr/>
                    <a:lstStyle/>
                    <a:p>
                      <a:r>
                        <a:rPr lang="zh-CN" altLang="en-US" sz="1600">
                          <a:effectLst/>
                        </a:rPr>
                        <a:t>波浪高度</a:t>
                      </a:r>
                    </a:p>
                  </a:txBody>
                  <a:tcPr marL="99060" marR="99060" anchor="ctr"/>
                </a:tc>
                <a:tc>
                  <a:txBody>
                    <a:bodyPr/>
                    <a:lstStyle/>
                    <a:p>
                      <a:r>
                        <a:rPr lang="en-US" sz="1600">
                          <a:effectLst/>
                        </a:rPr>
                        <a:t>Number</a:t>
                      </a:r>
                    </a:p>
                  </a:txBody>
                  <a:tcPr marL="99060" marR="99060" anchor="ctr"/>
                </a:tc>
                <a:tc>
                  <a:txBody>
                    <a:bodyPr/>
                    <a:lstStyle/>
                    <a:p>
                      <a:r>
                        <a:rPr lang="en-US" altLang="zh-CN" sz="1600">
                          <a:effectLst/>
                        </a:rPr>
                        <a:t>---</a:t>
                      </a:r>
                    </a:p>
                  </a:txBody>
                  <a:tcPr marL="99060" marR="99060" anchor="ctr"/>
                </a:tc>
                <a:tc>
                  <a:txBody>
                    <a:bodyPr/>
                    <a:lstStyle/>
                    <a:p>
                      <a:r>
                        <a:rPr lang="en-US" altLang="zh-CN" sz="1600">
                          <a:effectLst/>
                        </a:rPr>
                        <a:t>40</a:t>
                      </a:r>
                    </a:p>
                  </a:txBody>
                  <a:tcPr marL="99060" marR="99060" anchor="ctr"/>
                </a:tc>
                <a:extLst>
                  <a:ext uri="{0D108BD9-81ED-4DB2-BD59-A6C34878D82A}">
                    <a16:rowId xmlns:a16="http://schemas.microsoft.com/office/drawing/2014/main" val="874252571"/>
                  </a:ext>
                </a:extLst>
              </a:tr>
              <a:tr h="370840">
                <a:tc>
                  <a:txBody>
                    <a:bodyPr/>
                    <a:lstStyle/>
                    <a:p>
                      <a:r>
                        <a:rPr lang="en-US" sz="1600">
                          <a:effectLst/>
                        </a:rPr>
                        <a:t>waveOpacity</a:t>
                      </a:r>
                    </a:p>
                  </a:txBody>
                  <a:tcPr marL="99060" marR="99060" anchor="ctr"/>
                </a:tc>
                <a:tc>
                  <a:txBody>
                    <a:bodyPr/>
                    <a:lstStyle/>
                    <a:p>
                      <a:r>
                        <a:rPr lang="zh-CN" altLang="en-US" sz="1600">
                          <a:effectLst/>
                        </a:rPr>
                        <a:t>波浪透明度</a:t>
                      </a:r>
                    </a:p>
                  </a:txBody>
                  <a:tcPr marL="99060" marR="99060" anchor="ctr"/>
                </a:tc>
                <a:tc>
                  <a:txBody>
                    <a:bodyPr/>
                    <a:lstStyle/>
                    <a:p>
                      <a:r>
                        <a:rPr lang="en-US" sz="1600">
                          <a:effectLst/>
                        </a:rPr>
                        <a:t>Number</a:t>
                      </a:r>
                    </a:p>
                  </a:txBody>
                  <a:tcPr marL="99060" marR="99060" anchor="ctr"/>
                </a:tc>
                <a:tc>
                  <a:txBody>
                    <a:bodyPr/>
                    <a:lstStyle/>
                    <a:p>
                      <a:r>
                        <a:rPr lang="en-US" altLang="zh-CN" sz="1600">
                          <a:effectLst/>
                        </a:rPr>
                        <a:t>---</a:t>
                      </a:r>
                    </a:p>
                  </a:txBody>
                  <a:tcPr marL="99060" marR="99060" anchor="ctr"/>
                </a:tc>
                <a:tc>
                  <a:txBody>
                    <a:bodyPr/>
                    <a:lstStyle/>
                    <a:p>
                      <a:r>
                        <a:rPr lang="en-US" altLang="zh-CN" sz="1600">
                          <a:effectLst/>
                        </a:rPr>
                        <a:t>0.4</a:t>
                      </a:r>
                    </a:p>
                  </a:txBody>
                  <a:tcPr marL="99060" marR="99060" anchor="ctr"/>
                </a:tc>
                <a:extLst>
                  <a:ext uri="{0D108BD9-81ED-4DB2-BD59-A6C34878D82A}">
                    <a16:rowId xmlns:a16="http://schemas.microsoft.com/office/drawing/2014/main" val="3697348962"/>
                  </a:ext>
                </a:extLst>
              </a:tr>
              <a:tr h="370840">
                <a:tc>
                  <a:txBody>
                    <a:bodyPr/>
                    <a:lstStyle/>
                    <a:p>
                      <a:r>
                        <a:rPr lang="en-US" sz="1600">
                          <a:effectLst/>
                        </a:rPr>
                        <a:t>formatter</a:t>
                      </a:r>
                    </a:p>
                  </a:txBody>
                  <a:tcPr marL="99060" marR="99060" anchor="ctr"/>
                </a:tc>
                <a:tc>
                  <a:txBody>
                    <a:bodyPr/>
                    <a:lstStyle/>
                    <a:p>
                      <a:r>
                        <a:rPr lang="zh-CN" altLang="en-US" sz="1600">
                          <a:effectLst/>
                        </a:rPr>
                        <a:t>信息格式化</a:t>
                      </a:r>
                    </a:p>
                  </a:txBody>
                  <a:tcPr marL="99060" marR="99060" anchor="ctr"/>
                </a:tc>
                <a:tc>
                  <a:txBody>
                    <a:bodyPr/>
                    <a:lstStyle/>
                    <a:p>
                      <a:r>
                        <a:rPr lang="en-US" sz="1600">
                          <a:effectLst/>
                        </a:rPr>
                        <a:t>String</a:t>
                      </a:r>
                    </a:p>
                  </a:txBody>
                  <a:tcPr marL="99060" marR="99060" anchor="ctr"/>
                </a:tc>
                <a:tc>
                  <a:txBody>
                    <a:bodyPr/>
                    <a:lstStyle/>
                    <a:p>
                      <a:r>
                        <a:rPr lang="en-US" altLang="zh-CN" sz="1600">
                          <a:effectLst/>
                        </a:rPr>
                        <a:t>---</a:t>
                      </a:r>
                    </a:p>
                  </a:txBody>
                  <a:tcPr marL="99060" marR="99060" anchor="ctr"/>
                </a:tc>
                <a:tc>
                  <a:txBody>
                    <a:bodyPr/>
                    <a:lstStyle/>
                    <a:p>
                      <a:r>
                        <a:rPr lang="en-US" sz="1600" dirty="0">
                          <a:effectLst/>
                        </a:rPr>
                        <a:t>'{value}%'[5]</a:t>
                      </a:r>
                    </a:p>
                  </a:txBody>
                  <a:tcPr marL="99060" marR="99060" anchor="ctr"/>
                </a:tc>
                <a:extLst>
                  <a:ext uri="{0D108BD9-81ED-4DB2-BD59-A6C34878D82A}">
                    <a16:rowId xmlns:a16="http://schemas.microsoft.com/office/drawing/2014/main" val="2381200400"/>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666749" y="1449412"/>
            <a:ext cx="3363830" cy="2063806"/>
          </a:xfrm>
          <a:prstGeom prst="roundRect">
            <a:avLst>
              <a:gd name="adj" fmla="val 3193"/>
            </a:avLst>
          </a:prstGeom>
          <a:solidFill>
            <a:schemeClr val="bg1"/>
          </a:solidFill>
          <a:ln w="9525" cap="sq">
            <a:solidFill>
              <a:schemeClr val="accent1"/>
            </a:solid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844626" y="1977690"/>
            <a:ext cx="3046867" cy="368813"/>
          </a:xfrm>
          <a:prstGeom prst="rect">
            <a:avLst/>
          </a:prstGeom>
          <a:noFill/>
          <a:ln>
            <a:noFill/>
          </a:ln>
        </p:spPr>
        <p:txBody>
          <a:bodyPr vert="horz" wrap="square" lIns="91440" tIns="45720" rIns="91440" bIns="45720" rtlCol="0" anchor="ctr"/>
          <a:lstStyle/>
          <a:p>
            <a:pPr algn="ctr"/>
            <a:r>
              <a:rPr kumimoji="1" lang="en-US" altLang="zh-CN" sz="2000">
                <a:ln w="12700">
                  <a:noFill/>
                </a:ln>
                <a:solidFill>
                  <a:schemeClr val="accent1"/>
                </a:solidFill>
                <a:latin typeface="OPPOSans H"/>
                <a:ea typeface="OPPOSans H"/>
                <a:cs typeface="OPPOSans H"/>
              </a:rPr>
              <a:t>01</a:t>
            </a:r>
            <a:endParaRPr kumimoji="1" lang="zh-CN" altLang="en-US"/>
          </a:p>
        </p:txBody>
      </p:sp>
      <p:sp>
        <p:nvSpPr>
          <p:cNvPr id="6" name="标题 1"/>
          <p:cNvSpPr txBox="1"/>
          <p:nvPr/>
        </p:nvSpPr>
        <p:spPr>
          <a:xfrm>
            <a:off x="844625" y="2441326"/>
            <a:ext cx="3046868" cy="898157"/>
          </a:xfrm>
          <a:prstGeom prst="rect">
            <a:avLst/>
          </a:prstGeom>
          <a:noFill/>
          <a:ln>
            <a:noFill/>
          </a:ln>
        </p:spPr>
        <p:txBody>
          <a:bodyPr vert="horz" wrap="square" lIns="0" tIns="0" rIns="0" bIns="0" rtlCol="0" anchor="t"/>
          <a:lstStyle/>
          <a:p>
            <a:pPr algn="ctr"/>
            <a:r>
              <a:rPr kumimoji="1" lang="en-US" altLang="zh-CN" sz="1400">
                <a:ln w="12700">
                  <a:noFill/>
                </a:ln>
                <a:solidFill>
                  <a:srgbClr val="262626">
                    <a:alpha val="100000"/>
                  </a:srgbClr>
                </a:solidFill>
                <a:latin typeface="Source Han Sans"/>
                <a:ea typeface="Source Han Sans"/>
                <a:cs typeface="Source Han Sans"/>
              </a:rPr>
              <a:t>config注释</a:t>
            </a:r>
            <a:endParaRPr kumimoji="1" lang="zh-CN" altLang="en-US"/>
          </a:p>
        </p:txBody>
      </p:sp>
      <p:grpSp>
        <p:nvGrpSpPr>
          <p:cNvPr id="7" name="组合 6"/>
          <p:cNvGrpSpPr/>
          <p:nvPr/>
        </p:nvGrpSpPr>
        <p:grpSpPr>
          <a:xfrm>
            <a:off x="2044140" y="1174305"/>
            <a:ext cx="609048" cy="609048"/>
            <a:chOff x="2044140" y="1174305"/>
            <a:chExt cx="609048" cy="609048"/>
          </a:xfrm>
        </p:grpSpPr>
        <p:sp>
          <p:nvSpPr>
            <p:cNvPr id="8" name="标题 1"/>
            <p:cNvSpPr txBox="1"/>
            <p:nvPr/>
          </p:nvSpPr>
          <p:spPr>
            <a:xfrm>
              <a:off x="2044140" y="1174305"/>
              <a:ext cx="609048" cy="609048"/>
            </a:xfrm>
            <a:prstGeom prst="ellipse">
              <a:avLst/>
            </a:prstGeom>
            <a:solidFill>
              <a:schemeClr val="accent1"/>
            </a:solidFill>
            <a:ln w="76200" cap="flat">
              <a:solidFill>
                <a:schemeClr val="accent1">
                  <a:lumMod val="20000"/>
                  <a:lumOff val="80000"/>
                </a:schemeClr>
              </a:solidFill>
              <a:miter/>
            </a:ln>
            <a:effectLst/>
          </p:spPr>
          <p:txBody>
            <a:bodyPr vert="horz" wrap="square" lIns="91440" tIns="45720" rIns="91440" bIns="45720" rtlCol="0" anchor="ctr"/>
            <a:lstStyle/>
            <a:p>
              <a:pPr algn="ctr"/>
              <a:endParaRPr kumimoji="1" lang="zh-CN" altLang="en-US"/>
            </a:p>
          </p:txBody>
        </p:sp>
        <p:sp>
          <p:nvSpPr>
            <p:cNvPr id="9" name="标题 1"/>
            <p:cNvSpPr txBox="1"/>
            <p:nvPr/>
          </p:nvSpPr>
          <p:spPr>
            <a:xfrm flipH="1" flipV="1">
              <a:off x="2214703" y="1349190"/>
              <a:ext cx="267922" cy="25927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grpSp>
      <p:sp>
        <p:nvSpPr>
          <p:cNvPr id="10" name="标题 1"/>
          <p:cNvSpPr txBox="1"/>
          <p:nvPr/>
        </p:nvSpPr>
        <p:spPr>
          <a:xfrm>
            <a:off x="666749" y="4077592"/>
            <a:ext cx="3363830" cy="2063806"/>
          </a:xfrm>
          <a:prstGeom prst="roundRect">
            <a:avLst>
              <a:gd name="adj" fmla="val 3193"/>
            </a:avLst>
          </a:prstGeom>
          <a:solidFill>
            <a:schemeClr val="bg1"/>
          </a:solidFill>
          <a:ln w="9525" cap="sq">
            <a:solidFill>
              <a:schemeClr val="accent1"/>
            </a:solid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844626" y="4605870"/>
            <a:ext cx="3046867" cy="368813"/>
          </a:xfrm>
          <a:prstGeom prst="rect">
            <a:avLst/>
          </a:prstGeom>
          <a:noFill/>
          <a:ln>
            <a:noFill/>
          </a:ln>
        </p:spPr>
        <p:txBody>
          <a:bodyPr vert="horz" wrap="square" lIns="91440" tIns="45720" rIns="91440" bIns="45720" rtlCol="0" anchor="ctr"/>
          <a:lstStyle/>
          <a:p>
            <a:pPr algn="ctr"/>
            <a:r>
              <a:rPr kumimoji="1" lang="en-US" altLang="zh-CN" sz="2000">
                <a:ln w="12700">
                  <a:noFill/>
                </a:ln>
                <a:solidFill>
                  <a:schemeClr val="accent1"/>
                </a:solidFill>
                <a:latin typeface="OPPOSans H"/>
                <a:ea typeface="OPPOSans H"/>
                <a:cs typeface="OPPOSans H"/>
              </a:rPr>
              <a:t>06</a:t>
            </a:r>
            <a:endParaRPr kumimoji="1" lang="zh-CN" altLang="en-US"/>
          </a:p>
        </p:txBody>
      </p:sp>
      <p:sp>
        <p:nvSpPr>
          <p:cNvPr id="12" name="标题 1"/>
          <p:cNvSpPr txBox="1"/>
          <p:nvPr/>
        </p:nvSpPr>
        <p:spPr>
          <a:xfrm>
            <a:off x="844625" y="5069506"/>
            <a:ext cx="3046868" cy="898157"/>
          </a:xfrm>
          <a:prstGeom prst="rect">
            <a:avLst/>
          </a:prstGeom>
          <a:noFill/>
          <a:ln>
            <a:noFill/>
          </a:ln>
        </p:spPr>
        <p:txBody>
          <a:bodyPr vert="horz" wrap="square" lIns="0" tIns="0" rIns="0" bIns="0" rtlCol="0" anchor="t"/>
          <a:lstStyle/>
          <a:p>
            <a:pPr algn="ctr"/>
            <a:r>
              <a:rPr kumimoji="1" lang="en-US" altLang="zh-CN" sz="1400">
                <a:ln w="12700">
                  <a:noFill/>
                </a:ln>
                <a:solidFill>
                  <a:srgbClr val="262626">
                    <a:alpha val="100000"/>
                  </a:srgbClr>
                </a:solidFill>
                <a:latin typeface="Source Han Sans"/>
                <a:ea typeface="Source Han Sans"/>
                <a:cs typeface="Source Han Sans"/>
              </a:rPr>
              <a:t>颜色支持hex|rgb|rgba|颜色关键字等四种类型。</a:t>
            </a:r>
            <a:endParaRPr kumimoji="1" lang="zh-CN" altLang="en-US"/>
          </a:p>
        </p:txBody>
      </p:sp>
      <p:grpSp>
        <p:nvGrpSpPr>
          <p:cNvPr id="13" name="组合 12"/>
          <p:cNvGrpSpPr/>
          <p:nvPr/>
        </p:nvGrpSpPr>
        <p:grpSpPr>
          <a:xfrm>
            <a:off x="2044140" y="3802485"/>
            <a:ext cx="609048" cy="609048"/>
            <a:chOff x="2044140" y="3802485"/>
            <a:chExt cx="609048" cy="609048"/>
          </a:xfrm>
        </p:grpSpPr>
        <p:sp>
          <p:nvSpPr>
            <p:cNvPr id="14" name="标题 1"/>
            <p:cNvSpPr txBox="1"/>
            <p:nvPr/>
          </p:nvSpPr>
          <p:spPr>
            <a:xfrm>
              <a:off x="2044140" y="3802485"/>
              <a:ext cx="609048" cy="609048"/>
            </a:xfrm>
            <a:prstGeom prst="ellipse">
              <a:avLst/>
            </a:prstGeom>
            <a:solidFill>
              <a:schemeClr val="accent1"/>
            </a:solidFill>
            <a:ln w="76200" cap="flat">
              <a:solidFill>
                <a:schemeClr val="accent1">
                  <a:lumMod val="20000"/>
                  <a:lumOff val="80000"/>
                </a:schemeClr>
              </a:solidFill>
              <a:miter/>
            </a:ln>
            <a:effectLst/>
          </p:spPr>
          <p:txBody>
            <a:bodyPr vert="horz" wrap="square" lIns="91440" tIns="45720" rIns="91440" bIns="45720" rtlCol="0" anchor="ctr"/>
            <a:lstStyle/>
            <a:p>
              <a:pPr algn="ctr"/>
              <a:endParaRPr kumimoji="1" lang="zh-CN" altLang="en-US"/>
            </a:p>
          </p:txBody>
        </p:sp>
        <p:sp>
          <p:nvSpPr>
            <p:cNvPr id="15" name="标题 1"/>
            <p:cNvSpPr txBox="1"/>
            <p:nvPr/>
          </p:nvSpPr>
          <p:spPr>
            <a:xfrm flipH="1" flipV="1">
              <a:off x="2214703" y="3977370"/>
              <a:ext cx="267922" cy="259278"/>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grpSp>
      <p:sp>
        <p:nvSpPr>
          <p:cNvPr id="16" name="标题 1"/>
          <p:cNvSpPr txBox="1"/>
          <p:nvPr/>
        </p:nvSpPr>
        <p:spPr>
          <a:xfrm>
            <a:off x="4405923" y="1449412"/>
            <a:ext cx="3363830" cy="2063806"/>
          </a:xfrm>
          <a:prstGeom prst="roundRect">
            <a:avLst>
              <a:gd name="adj" fmla="val 3193"/>
            </a:avLst>
          </a:prstGeom>
          <a:solidFill>
            <a:schemeClr val="bg1"/>
          </a:solidFill>
          <a:ln w="9525" cap="sq">
            <a:solidFill>
              <a:schemeClr val="accent2"/>
            </a:solidFill>
            <a:miter/>
          </a:ln>
        </p:spPr>
        <p:txBody>
          <a:bodyPr vert="horz" wrap="square" lIns="91440" tIns="45720" rIns="91440" bIns="45720" rtlCol="0" anchor="ctr"/>
          <a:lstStyle/>
          <a:p>
            <a:pPr algn="ctr"/>
            <a:endParaRPr kumimoji="1" lang="zh-CN" altLang="en-US"/>
          </a:p>
        </p:txBody>
      </p:sp>
      <p:sp>
        <p:nvSpPr>
          <p:cNvPr id="17" name="标题 1"/>
          <p:cNvSpPr txBox="1"/>
          <p:nvPr/>
        </p:nvSpPr>
        <p:spPr>
          <a:xfrm>
            <a:off x="4583800" y="1977690"/>
            <a:ext cx="3046867" cy="368813"/>
          </a:xfrm>
          <a:prstGeom prst="rect">
            <a:avLst/>
          </a:prstGeom>
          <a:noFill/>
          <a:ln>
            <a:noFill/>
          </a:ln>
        </p:spPr>
        <p:txBody>
          <a:bodyPr vert="horz" wrap="square" lIns="91440" tIns="45720" rIns="91440" bIns="45720" rtlCol="0" anchor="ctr"/>
          <a:lstStyle/>
          <a:p>
            <a:pPr algn="ctr"/>
            <a:r>
              <a:rPr kumimoji="1" lang="en-US" altLang="zh-CN" sz="2000">
                <a:ln w="12700">
                  <a:noFill/>
                </a:ln>
                <a:solidFill>
                  <a:srgbClr val="4E62E0">
                    <a:alpha val="100000"/>
                  </a:srgbClr>
                </a:solidFill>
                <a:latin typeface="OPPOSans H"/>
                <a:ea typeface="OPPOSans H"/>
                <a:cs typeface="OPPOSans H"/>
              </a:rPr>
              <a:t>02</a:t>
            </a:r>
            <a:endParaRPr kumimoji="1" lang="zh-CN" altLang="en-US"/>
          </a:p>
        </p:txBody>
      </p:sp>
      <p:sp>
        <p:nvSpPr>
          <p:cNvPr id="18" name="标题 1"/>
          <p:cNvSpPr txBox="1"/>
          <p:nvPr/>
        </p:nvSpPr>
        <p:spPr>
          <a:xfrm>
            <a:off x="4583799" y="2441326"/>
            <a:ext cx="3046868" cy="898157"/>
          </a:xfrm>
          <a:prstGeom prst="rect">
            <a:avLst/>
          </a:prstGeom>
          <a:noFill/>
          <a:ln>
            <a:noFill/>
          </a:ln>
        </p:spPr>
        <p:txBody>
          <a:bodyPr vert="horz" wrap="square" lIns="0" tIns="0" rIns="0" bIns="0" rtlCol="0" anchor="t"/>
          <a:lstStyle/>
          <a:p>
            <a:pPr algn="ctr"/>
            <a:r>
              <a:rPr kumimoji="1" lang="en-US" altLang="zh-CN" sz="1400">
                <a:ln w="12700">
                  <a:noFill/>
                </a:ln>
                <a:solidFill>
                  <a:srgbClr val="262626">
                    <a:alpha val="100000"/>
                  </a:srgbClr>
                </a:solidFill>
                <a:latin typeface="Source Han Sans"/>
                <a:ea typeface="Source Han Sans"/>
                <a:cs typeface="Source Han Sans"/>
              </a:rPr>
              <a:t>可以有多个水位，但默认显示值最大的水位信息。</a:t>
            </a:r>
            <a:endParaRPr kumimoji="1" lang="zh-CN" altLang="en-US"/>
          </a:p>
        </p:txBody>
      </p:sp>
      <p:grpSp>
        <p:nvGrpSpPr>
          <p:cNvPr id="19" name="组合 18"/>
          <p:cNvGrpSpPr/>
          <p:nvPr/>
        </p:nvGrpSpPr>
        <p:grpSpPr>
          <a:xfrm>
            <a:off x="5783314" y="1174305"/>
            <a:ext cx="609048" cy="609048"/>
            <a:chOff x="5783314" y="1174305"/>
            <a:chExt cx="609048" cy="609048"/>
          </a:xfrm>
        </p:grpSpPr>
        <p:sp>
          <p:nvSpPr>
            <p:cNvPr id="20" name="标题 1"/>
            <p:cNvSpPr txBox="1"/>
            <p:nvPr/>
          </p:nvSpPr>
          <p:spPr>
            <a:xfrm>
              <a:off x="5783314" y="1174305"/>
              <a:ext cx="609048" cy="609048"/>
            </a:xfrm>
            <a:prstGeom prst="ellipse">
              <a:avLst/>
            </a:prstGeom>
            <a:solidFill>
              <a:schemeClr val="accent2"/>
            </a:solidFill>
            <a:ln w="76200" cap="flat">
              <a:solidFill>
                <a:schemeClr val="accent2">
                  <a:lumMod val="20000"/>
                  <a:lumOff val="80000"/>
                </a:schemeClr>
              </a:solidFill>
              <a:miter/>
            </a:ln>
            <a:effectLst/>
          </p:spPr>
          <p:txBody>
            <a:bodyPr vert="horz" wrap="square" lIns="91440" tIns="45720" rIns="91440" bIns="45720" rtlCol="0" anchor="ctr"/>
            <a:lstStyle/>
            <a:p>
              <a:pPr algn="ctr"/>
              <a:endParaRPr kumimoji="1" lang="zh-CN" altLang="en-US"/>
            </a:p>
          </p:txBody>
        </p:sp>
        <p:sp>
          <p:nvSpPr>
            <p:cNvPr id="21" name="标题 1"/>
            <p:cNvSpPr txBox="1"/>
            <p:nvPr/>
          </p:nvSpPr>
          <p:spPr>
            <a:xfrm>
              <a:off x="5944846" y="1349190"/>
              <a:ext cx="285985" cy="259278"/>
            </a:xfrm>
            <a:custGeom>
              <a:avLst/>
              <a:gdLst>
                <a:gd name="connsiteX0" fmla="*/ 31770 w 794163"/>
                <a:gd name="connsiteY0" fmla="*/ 656460 h 720001"/>
                <a:gd name="connsiteX1" fmla="*/ 762297 w 794163"/>
                <a:gd name="connsiteY1" fmla="*/ 656460 h 720001"/>
                <a:gd name="connsiteX2" fmla="*/ 794163 w 794163"/>
                <a:gd name="connsiteY2" fmla="*/ 688230 h 720001"/>
                <a:gd name="connsiteX3" fmla="*/ 762392 w 794163"/>
                <a:gd name="connsiteY3" fmla="*/ 720001 h 720001"/>
                <a:gd name="connsiteX4" fmla="*/ 31770 w 794163"/>
                <a:gd name="connsiteY4" fmla="*/ 720001 h 720001"/>
                <a:gd name="connsiteX5" fmla="*/ 0 w 794163"/>
                <a:gd name="connsiteY5" fmla="*/ 688230 h 720001"/>
                <a:gd name="connsiteX6" fmla="*/ 31770 w 794163"/>
                <a:gd name="connsiteY6" fmla="*/ 656460 h 720001"/>
                <a:gd name="connsiteX7" fmla="*/ 613493 w 794163"/>
                <a:gd name="connsiteY7" fmla="*/ 317608 h 720001"/>
                <a:gd name="connsiteX8" fmla="*/ 710048 w 794163"/>
                <a:gd name="connsiteY8" fmla="*/ 317608 h 720001"/>
                <a:gd name="connsiteX9" fmla="*/ 767655 w 794163"/>
                <a:gd name="connsiteY9" fmla="*/ 375216 h 720001"/>
                <a:gd name="connsiteX10" fmla="*/ 767655 w 794163"/>
                <a:gd name="connsiteY10" fmla="*/ 524689 h 720001"/>
                <a:gd name="connsiteX11" fmla="*/ 710048 w 794163"/>
                <a:gd name="connsiteY11" fmla="*/ 582297 h 720001"/>
                <a:gd name="connsiteX12" fmla="*/ 613493 w 794163"/>
                <a:gd name="connsiteY12" fmla="*/ 582297 h 720001"/>
                <a:gd name="connsiteX13" fmla="*/ 555885 w 794163"/>
                <a:gd name="connsiteY13" fmla="*/ 524689 h 720001"/>
                <a:gd name="connsiteX14" fmla="*/ 555885 w 794163"/>
                <a:gd name="connsiteY14" fmla="*/ 375216 h 720001"/>
                <a:gd name="connsiteX15" fmla="*/ 613493 w 794163"/>
                <a:gd name="connsiteY15" fmla="*/ 317608 h 720001"/>
                <a:gd name="connsiteX16" fmla="*/ 84019 w 794163"/>
                <a:gd name="connsiteY16" fmla="*/ 211770 h 720001"/>
                <a:gd name="connsiteX17" fmla="*/ 180574 w 794163"/>
                <a:gd name="connsiteY17" fmla="*/ 211770 h 720001"/>
                <a:gd name="connsiteX18" fmla="*/ 238182 w 794163"/>
                <a:gd name="connsiteY18" fmla="*/ 269282 h 720001"/>
                <a:gd name="connsiteX19" fmla="*/ 238182 w 794163"/>
                <a:gd name="connsiteY19" fmla="*/ 524785 h 720001"/>
                <a:gd name="connsiteX20" fmla="*/ 180574 w 794163"/>
                <a:gd name="connsiteY20" fmla="*/ 582393 h 720001"/>
                <a:gd name="connsiteX21" fmla="*/ 84019 w 794163"/>
                <a:gd name="connsiteY21" fmla="*/ 582393 h 720001"/>
                <a:gd name="connsiteX22" fmla="*/ 26411 w 794163"/>
                <a:gd name="connsiteY22" fmla="*/ 524785 h 720001"/>
                <a:gd name="connsiteX23" fmla="*/ 26411 w 794163"/>
                <a:gd name="connsiteY23" fmla="*/ 269378 h 720001"/>
                <a:gd name="connsiteX24" fmla="*/ 84019 w 794163"/>
                <a:gd name="connsiteY24" fmla="*/ 211770 h 720001"/>
                <a:gd name="connsiteX25" fmla="*/ 348708 w 794163"/>
                <a:gd name="connsiteY25" fmla="*/ 0 h 720001"/>
                <a:gd name="connsiteX26" fmla="*/ 445359 w 794163"/>
                <a:gd name="connsiteY26" fmla="*/ 0 h 720001"/>
                <a:gd name="connsiteX27" fmla="*/ 502871 w 794163"/>
                <a:gd name="connsiteY27" fmla="*/ 57607 h 720001"/>
                <a:gd name="connsiteX28" fmla="*/ 502871 w 794163"/>
                <a:gd name="connsiteY28" fmla="*/ 524785 h 720001"/>
                <a:gd name="connsiteX29" fmla="*/ 445263 w 794163"/>
                <a:gd name="connsiteY29" fmla="*/ 582393 h 720001"/>
                <a:gd name="connsiteX30" fmla="*/ 348708 w 794163"/>
                <a:gd name="connsiteY30" fmla="*/ 582393 h 720001"/>
                <a:gd name="connsiteX31" fmla="*/ 291100 w 794163"/>
                <a:gd name="connsiteY31" fmla="*/ 524785 h 720001"/>
                <a:gd name="connsiteX32" fmla="*/ 291100 w 794163"/>
                <a:gd name="connsiteY32" fmla="*/ 57607 h 720001"/>
                <a:gd name="connsiteX33" fmla="*/ 348708 w 794163"/>
                <a:gd name="connsiteY33" fmla="*/ 0 h 720001"/>
              </a:gdLst>
              <a:ahLst/>
              <a:cxnLst/>
              <a:rect l="l" t="t" r="r" b="b"/>
              <a:pathLst>
                <a:path w="794163" h="720001">
                  <a:moveTo>
                    <a:pt x="31770" y="656460"/>
                  </a:moveTo>
                  <a:lnTo>
                    <a:pt x="762297" y="656460"/>
                  </a:lnTo>
                  <a:cubicBezTo>
                    <a:pt x="779904" y="656460"/>
                    <a:pt x="794067" y="670622"/>
                    <a:pt x="794163" y="688230"/>
                  </a:cubicBezTo>
                  <a:cubicBezTo>
                    <a:pt x="794163" y="705742"/>
                    <a:pt x="779904" y="720001"/>
                    <a:pt x="762392" y="720001"/>
                  </a:cubicBezTo>
                  <a:lnTo>
                    <a:pt x="31770" y="720001"/>
                  </a:lnTo>
                  <a:cubicBezTo>
                    <a:pt x="14258" y="720001"/>
                    <a:pt x="0" y="705742"/>
                    <a:pt x="0" y="688230"/>
                  </a:cubicBezTo>
                  <a:cubicBezTo>
                    <a:pt x="0" y="670718"/>
                    <a:pt x="14258" y="656460"/>
                    <a:pt x="31770" y="656460"/>
                  </a:cubicBezTo>
                  <a:close/>
                  <a:moveTo>
                    <a:pt x="613493" y="317608"/>
                  </a:moveTo>
                  <a:lnTo>
                    <a:pt x="710048" y="317608"/>
                  </a:lnTo>
                  <a:cubicBezTo>
                    <a:pt x="741818" y="317608"/>
                    <a:pt x="767655" y="343445"/>
                    <a:pt x="767655" y="375216"/>
                  </a:cubicBezTo>
                  <a:lnTo>
                    <a:pt x="767655" y="524689"/>
                  </a:lnTo>
                  <a:cubicBezTo>
                    <a:pt x="767655" y="556364"/>
                    <a:pt x="741723" y="582297"/>
                    <a:pt x="710048" y="582297"/>
                  </a:cubicBezTo>
                  <a:lnTo>
                    <a:pt x="613493" y="582297"/>
                  </a:lnTo>
                  <a:cubicBezTo>
                    <a:pt x="581818" y="582297"/>
                    <a:pt x="555885" y="556364"/>
                    <a:pt x="555885" y="524689"/>
                  </a:cubicBezTo>
                  <a:lnTo>
                    <a:pt x="555885" y="375216"/>
                  </a:lnTo>
                  <a:cubicBezTo>
                    <a:pt x="555885" y="343349"/>
                    <a:pt x="581722" y="317608"/>
                    <a:pt x="613493" y="317608"/>
                  </a:cubicBezTo>
                  <a:close/>
                  <a:moveTo>
                    <a:pt x="84019" y="211770"/>
                  </a:moveTo>
                  <a:lnTo>
                    <a:pt x="180574" y="211770"/>
                  </a:lnTo>
                  <a:cubicBezTo>
                    <a:pt x="212440" y="211770"/>
                    <a:pt x="238182" y="237512"/>
                    <a:pt x="238182" y="269282"/>
                  </a:cubicBezTo>
                  <a:lnTo>
                    <a:pt x="238182" y="524785"/>
                  </a:lnTo>
                  <a:cubicBezTo>
                    <a:pt x="238182" y="556460"/>
                    <a:pt x="212248" y="582393"/>
                    <a:pt x="180574" y="582393"/>
                  </a:cubicBezTo>
                  <a:lnTo>
                    <a:pt x="84019" y="582393"/>
                  </a:lnTo>
                  <a:cubicBezTo>
                    <a:pt x="52344" y="582393"/>
                    <a:pt x="26411" y="556460"/>
                    <a:pt x="26411" y="524785"/>
                  </a:cubicBezTo>
                  <a:lnTo>
                    <a:pt x="26411" y="269378"/>
                  </a:lnTo>
                  <a:cubicBezTo>
                    <a:pt x="26411" y="237512"/>
                    <a:pt x="52248" y="211770"/>
                    <a:pt x="84019" y="211770"/>
                  </a:cubicBezTo>
                  <a:close/>
                  <a:moveTo>
                    <a:pt x="348708" y="0"/>
                  </a:moveTo>
                  <a:lnTo>
                    <a:pt x="445359" y="0"/>
                  </a:lnTo>
                  <a:cubicBezTo>
                    <a:pt x="477129" y="0"/>
                    <a:pt x="502871" y="25741"/>
                    <a:pt x="502871" y="57607"/>
                  </a:cubicBezTo>
                  <a:lnTo>
                    <a:pt x="502871" y="524785"/>
                  </a:lnTo>
                  <a:cubicBezTo>
                    <a:pt x="502871" y="556460"/>
                    <a:pt x="476937" y="582393"/>
                    <a:pt x="445263" y="582393"/>
                  </a:cubicBezTo>
                  <a:lnTo>
                    <a:pt x="348708" y="582393"/>
                  </a:lnTo>
                  <a:cubicBezTo>
                    <a:pt x="317033" y="582393"/>
                    <a:pt x="291100" y="556460"/>
                    <a:pt x="291100" y="524785"/>
                  </a:cubicBezTo>
                  <a:lnTo>
                    <a:pt x="291100" y="57607"/>
                  </a:lnTo>
                  <a:cubicBezTo>
                    <a:pt x="291100" y="25741"/>
                    <a:pt x="316937" y="0"/>
                    <a:pt x="348708" y="0"/>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grpSp>
      <p:sp>
        <p:nvSpPr>
          <p:cNvPr id="22" name="标题 1"/>
          <p:cNvSpPr txBox="1"/>
          <p:nvPr/>
        </p:nvSpPr>
        <p:spPr>
          <a:xfrm>
            <a:off x="4405923" y="4077592"/>
            <a:ext cx="3363830" cy="2063806"/>
          </a:xfrm>
          <a:prstGeom prst="roundRect">
            <a:avLst>
              <a:gd name="adj" fmla="val 3193"/>
            </a:avLst>
          </a:prstGeom>
          <a:solidFill>
            <a:schemeClr val="bg1"/>
          </a:solidFill>
          <a:ln w="9525" cap="sq">
            <a:solidFill>
              <a:schemeClr val="accent2"/>
            </a:solidFill>
            <a:miter/>
          </a:ln>
        </p:spPr>
        <p:txBody>
          <a:bodyPr vert="horz" wrap="square" lIns="91440" tIns="45720" rIns="91440" bIns="45720" rtlCol="0" anchor="ctr"/>
          <a:lstStyle/>
          <a:p>
            <a:pPr algn="ctr"/>
            <a:endParaRPr kumimoji="1" lang="zh-CN" altLang="en-US"/>
          </a:p>
        </p:txBody>
      </p:sp>
      <p:sp>
        <p:nvSpPr>
          <p:cNvPr id="23" name="标题 1"/>
          <p:cNvSpPr txBox="1"/>
          <p:nvPr/>
        </p:nvSpPr>
        <p:spPr>
          <a:xfrm>
            <a:off x="4583800" y="4605870"/>
            <a:ext cx="3046867" cy="368813"/>
          </a:xfrm>
          <a:prstGeom prst="rect">
            <a:avLst/>
          </a:prstGeom>
          <a:noFill/>
          <a:ln>
            <a:noFill/>
          </a:ln>
        </p:spPr>
        <p:txBody>
          <a:bodyPr vert="horz" wrap="square" lIns="91440" tIns="45720" rIns="91440" bIns="45720" rtlCol="0" anchor="ctr"/>
          <a:lstStyle/>
          <a:p>
            <a:pPr algn="ctr"/>
            <a:r>
              <a:rPr kumimoji="1" lang="en-US" altLang="zh-CN" sz="2000">
                <a:ln w="12700">
                  <a:noFill/>
                </a:ln>
                <a:solidFill>
                  <a:srgbClr val="4E62E0">
                    <a:alpha val="100000"/>
                  </a:srgbClr>
                </a:solidFill>
                <a:latin typeface="OPPOSans H"/>
                <a:ea typeface="OPPOSans H"/>
                <a:cs typeface="OPPOSans H"/>
              </a:rPr>
              <a:t>05</a:t>
            </a:r>
            <a:endParaRPr kumimoji="1" lang="zh-CN" altLang="en-US"/>
          </a:p>
        </p:txBody>
      </p:sp>
      <p:sp>
        <p:nvSpPr>
          <p:cNvPr id="24" name="标题 1"/>
          <p:cNvSpPr txBox="1"/>
          <p:nvPr/>
        </p:nvSpPr>
        <p:spPr>
          <a:xfrm>
            <a:off x="4583799" y="5069506"/>
            <a:ext cx="3046868" cy="898157"/>
          </a:xfrm>
          <a:prstGeom prst="rect">
            <a:avLst/>
          </a:prstGeom>
          <a:noFill/>
          <a:ln>
            <a:noFill/>
          </a:ln>
        </p:spPr>
        <p:txBody>
          <a:bodyPr vert="horz" wrap="square" lIns="0" tIns="0" rIns="0" bIns="0" rtlCol="0" anchor="t"/>
          <a:lstStyle/>
          <a:p>
            <a:pPr algn="ctr"/>
            <a:r>
              <a:rPr kumimoji="1" lang="en-US" altLang="zh-CN" sz="1400">
                <a:ln w="12700">
                  <a:noFill/>
                </a:ln>
                <a:solidFill>
                  <a:srgbClr val="262626">
                    <a:alpha val="100000"/>
                  </a:srgbClr>
                </a:solidFill>
                <a:latin typeface="Source Han Sans"/>
                <a:ea typeface="Source Han Sans"/>
                <a:cs typeface="Source Han Sans"/>
              </a:rPr>
              <a:t>默认配色为['#  00BAFF', '#3DE7C9'], 自动应用渐变色，若不想使用渐变色，请配置两个相同的颜色。</a:t>
            </a:r>
            <a:endParaRPr kumimoji="1" lang="zh-CN" altLang="en-US"/>
          </a:p>
        </p:txBody>
      </p:sp>
      <p:grpSp>
        <p:nvGrpSpPr>
          <p:cNvPr id="25" name="组合 24"/>
          <p:cNvGrpSpPr/>
          <p:nvPr/>
        </p:nvGrpSpPr>
        <p:grpSpPr>
          <a:xfrm>
            <a:off x="5783314" y="3802485"/>
            <a:ext cx="609048" cy="609048"/>
            <a:chOff x="5783314" y="3802485"/>
            <a:chExt cx="609048" cy="609048"/>
          </a:xfrm>
        </p:grpSpPr>
        <p:sp>
          <p:nvSpPr>
            <p:cNvPr id="26" name="标题 1"/>
            <p:cNvSpPr txBox="1"/>
            <p:nvPr/>
          </p:nvSpPr>
          <p:spPr>
            <a:xfrm>
              <a:off x="5783314" y="3802485"/>
              <a:ext cx="609048" cy="609048"/>
            </a:xfrm>
            <a:prstGeom prst="ellipse">
              <a:avLst/>
            </a:prstGeom>
            <a:solidFill>
              <a:schemeClr val="accent2"/>
            </a:solidFill>
            <a:ln w="76200" cap="flat">
              <a:solidFill>
                <a:schemeClr val="accent2">
                  <a:lumMod val="20000"/>
                  <a:lumOff val="80000"/>
                </a:schemeClr>
              </a:solidFill>
              <a:miter/>
            </a:ln>
            <a:effectLst/>
          </p:spPr>
          <p:txBody>
            <a:bodyPr vert="horz" wrap="square" lIns="91440" tIns="45720" rIns="91440" bIns="45720" rtlCol="0" anchor="ctr"/>
            <a:lstStyle/>
            <a:p>
              <a:pPr algn="ctr"/>
              <a:endParaRPr kumimoji="1" lang="zh-CN" altLang="en-US"/>
            </a:p>
          </p:txBody>
        </p:sp>
        <p:sp>
          <p:nvSpPr>
            <p:cNvPr id="27" name="标题 1"/>
            <p:cNvSpPr txBox="1"/>
            <p:nvPr/>
          </p:nvSpPr>
          <p:spPr>
            <a:xfrm>
              <a:off x="5944846" y="3977370"/>
              <a:ext cx="285985" cy="259278"/>
            </a:xfrm>
            <a:custGeom>
              <a:avLst/>
              <a:gdLst>
                <a:gd name="connsiteX0" fmla="*/ 31770 w 794163"/>
                <a:gd name="connsiteY0" fmla="*/ 656460 h 720001"/>
                <a:gd name="connsiteX1" fmla="*/ 762297 w 794163"/>
                <a:gd name="connsiteY1" fmla="*/ 656460 h 720001"/>
                <a:gd name="connsiteX2" fmla="*/ 794163 w 794163"/>
                <a:gd name="connsiteY2" fmla="*/ 688230 h 720001"/>
                <a:gd name="connsiteX3" fmla="*/ 762392 w 794163"/>
                <a:gd name="connsiteY3" fmla="*/ 720001 h 720001"/>
                <a:gd name="connsiteX4" fmla="*/ 31770 w 794163"/>
                <a:gd name="connsiteY4" fmla="*/ 720001 h 720001"/>
                <a:gd name="connsiteX5" fmla="*/ 0 w 794163"/>
                <a:gd name="connsiteY5" fmla="*/ 688230 h 720001"/>
                <a:gd name="connsiteX6" fmla="*/ 31770 w 794163"/>
                <a:gd name="connsiteY6" fmla="*/ 656460 h 720001"/>
                <a:gd name="connsiteX7" fmla="*/ 613493 w 794163"/>
                <a:gd name="connsiteY7" fmla="*/ 317608 h 720001"/>
                <a:gd name="connsiteX8" fmla="*/ 710048 w 794163"/>
                <a:gd name="connsiteY8" fmla="*/ 317608 h 720001"/>
                <a:gd name="connsiteX9" fmla="*/ 767655 w 794163"/>
                <a:gd name="connsiteY9" fmla="*/ 375216 h 720001"/>
                <a:gd name="connsiteX10" fmla="*/ 767655 w 794163"/>
                <a:gd name="connsiteY10" fmla="*/ 524689 h 720001"/>
                <a:gd name="connsiteX11" fmla="*/ 710048 w 794163"/>
                <a:gd name="connsiteY11" fmla="*/ 582297 h 720001"/>
                <a:gd name="connsiteX12" fmla="*/ 613493 w 794163"/>
                <a:gd name="connsiteY12" fmla="*/ 582297 h 720001"/>
                <a:gd name="connsiteX13" fmla="*/ 555885 w 794163"/>
                <a:gd name="connsiteY13" fmla="*/ 524689 h 720001"/>
                <a:gd name="connsiteX14" fmla="*/ 555885 w 794163"/>
                <a:gd name="connsiteY14" fmla="*/ 375216 h 720001"/>
                <a:gd name="connsiteX15" fmla="*/ 613493 w 794163"/>
                <a:gd name="connsiteY15" fmla="*/ 317608 h 720001"/>
                <a:gd name="connsiteX16" fmla="*/ 84019 w 794163"/>
                <a:gd name="connsiteY16" fmla="*/ 211770 h 720001"/>
                <a:gd name="connsiteX17" fmla="*/ 180574 w 794163"/>
                <a:gd name="connsiteY17" fmla="*/ 211770 h 720001"/>
                <a:gd name="connsiteX18" fmla="*/ 238182 w 794163"/>
                <a:gd name="connsiteY18" fmla="*/ 269282 h 720001"/>
                <a:gd name="connsiteX19" fmla="*/ 238182 w 794163"/>
                <a:gd name="connsiteY19" fmla="*/ 524785 h 720001"/>
                <a:gd name="connsiteX20" fmla="*/ 180574 w 794163"/>
                <a:gd name="connsiteY20" fmla="*/ 582393 h 720001"/>
                <a:gd name="connsiteX21" fmla="*/ 84019 w 794163"/>
                <a:gd name="connsiteY21" fmla="*/ 582393 h 720001"/>
                <a:gd name="connsiteX22" fmla="*/ 26411 w 794163"/>
                <a:gd name="connsiteY22" fmla="*/ 524785 h 720001"/>
                <a:gd name="connsiteX23" fmla="*/ 26411 w 794163"/>
                <a:gd name="connsiteY23" fmla="*/ 269378 h 720001"/>
                <a:gd name="connsiteX24" fmla="*/ 84019 w 794163"/>
                <a:gd name="connsiteY24" fmla="*/ 211770 h 720001"/>
                <a:gd name="connsiteX25" fmla="*/ 348708 w 794163"/>
                <a:gd name="connsiteY25" fmla="*/ 0 h 720001"/>
                <a:gd name="connsiteX26" fmla="*/ 445359 w 794163"/>
                <a:gd name="connsiteY26" fmla="*/ 0 h 720001"/>
                <a:gd name="connsiteX27" fmla="*/ 502871 w 794163"/>
                <a:gd name="connsiteY27" fmla="*/ 57607 h 720001"/>
                <a:gd name="connsiteX28" fmla="*/ 502871 w 794163"/>
                <a:gd name="connsiteY28" fmla="*/ 524785 h 720001"/>
                <a:gd name="connsiteX29" fmla="*/ 445263 w 794163"/>
                <a:gd name="connsiteY29" fmla="*/ 582393 h 720001"/>
                <a:gd name="connsiteX30" fmla="*/ 348708 w 794163"/>
                <a:gd name="connsiteY30" fmla="*/ 582393 h 720001"/>
                <a:gd name="connsiteX31" fmla="*/ 291100 w 794163"/>
                <a:gd name="connsiteY31" fmla="*/ 524785 h 720001"/>
                <a:gd name="connsiteX32" fmla="*/ 291100 w 794163"/>
                <a:gd name="connsiteY32" fmla="*/ 57607 h 720001"/>
                <a:gd name="connsiteX33" fmla="*/ 348708 w 794163"/>
                <a:gd name="connsiteY33" fmla="*/ 0 h 720001"/>
              </a:gdLst>
              <a:ahLst/>
              <a:cxnLst/>
              <a:rect l="l" t="t" r="r" b="b"/>
              <a:pathLst>
                <a:path w="794163" h="720001">
                  <a:moveTo>
                    <a:pt x="31770" y="656460"/>
                  </a:moveTo>
                  <a:lnTo>
                    <a:pt x="762297" y="656460"/>
                  </a:lnTo>
                  <a:cubicBezTo>
                    <a:pt x="779904" y="656460"/>
                    <a:pt x="794067" y="670622"/>
                    <a:pt x="794163" y="688230"/>
                  </a:cubicBezTo>
                  <a:cubicBezTo>
                    <a:pt x="794163" y="705742"/>
                    <a:pt x="779904" y="720001"/>
                    <a:pt x="762392" y="720001"/>
                  </a:cubicBezTo>
                  <a:lnTo>
                    <a:pt x="31770" y="720001"/>
                  </a:lnTo>
                  <a:cubicBezTo>
                    <a:pt x="14258" y="720001"/>
                    <a:pt x="0" y="705742"/>
                    <a:pt x="0" y="688230"/>
                  </a:cubicBezTo>
                  <a:cubicBezTo>
                    <a:pt x="0" y="670718"/>
                    <a:pt x="14258" y="656460"/>
                    <a:pt x="31770" y="656460"/>
                  </a:cubicBezTo>
                  <a:close/>
                  <a:moveTo>
                    <a:pt x="613493" y="317608"/>
                  </a:moveTo>
                  <a:lnTo>
                    <a:pt x="710048" y="317608"/>
                  </a:lnTo>
                  <a:cubicBezTo>
                    <a:pt x="741818" y="317608"/>
                    <a:pt x="767655" y="343445"/>
                    <a:pt x="767655" y="375216"/>
                  </a:cubicBezTo>
                  <a:lnTo>
                    <a:pt x="767655" y="524689"/>
                  </a:lnTo>
                  <a:cubicBezTo>
                    <a:pt x="767655" y="556364"/>
                    <a:pt x="741723" y="582297"/>
                    <a:pt x="710048" y="582297"/>
                  </a:cubicBezTo>
                  <a:lnTo>
                    <a:pt x="613493" y="582297"/>
                  </a:lnTo>
                  <a:cubicBezTo>
                    <a:pt x="581818" y="582297"/>
                    <a:pt x="555885" y="556364"/>
                    <a:pt x="555885" y="524689"/>
                  </a:cubicBezTo>
                  <a:lnTo>
                    <a:pt x="555885" y="375216"/>
                  </a:lnTo>
                  <a:cubicBezTo>
                    <a:pt x="555885" y="343349"/>
                    <a:pt x="581722" y="317608"/>
                    <a:pt x="613493" y="317608"/>
                  </a:cubicBezTo>
                  <a:close/>
                  <a:moveTo>
                    <a:pt x="84019" y="211770"/>
                  </a:moveTo>
                  <a:lnTo>
                    <a:pt x="180574" y="211770"/>
                  </a:lnTo>
                  <a:cubicBezTo>
                    <a:pt x="212440" y="211770"/>
                    <a:pt x="238182" y="237512"/>
                    <a:pt x="238182" y="269282"/>
                  </a:cubicBezTo>
                  <a:lnTo>
                    <a:pt x="238182" y="524785"/>
                  </a:lnTo>
                  <a:cubicBezTo>
                    <a:pt x="238182" y="556460"/>
                    <a:pt x="212248" y="582393"/>
                    <a:pt x="180574" y="582393"/>
                  </a:cubicBezTo>
                  <a:lnTo>
                    <a:pt x="84019" y="582393"/>
                  </a:lnTo>
                  <a:cubicBezTo>
                    <a:pt x="52344" y="582393"/>
                    <a:pt x="26411" y="556460"/>
                    <a:pt x="26411" y="524785"/>
                  </a:cubicBezTo>
                  <a:lnTo>
                    <a:pt x="26411" y="269378"/>
                  </a:lnTo>
                  <a:cubicBezTo>
                    <a:pt x="26411" y="237512"/>
                    <a:pt x="52248" y="211770"/>
                    <a:pt x="84019" y="211770"/>
                  </a:cubicBezTo>
                  <a:close/>
                  <a:moveTo>
                    <a:pt x="348708" y="0"/>
                  </a:moveTo>
                  <a:lnTo>
                    <a:pt x="445359" y="0"/>
                  </a:lnTo>
                  <a:cubicBezTo>
                    <a:pt x="477129" y="0"/>
                    <a:pt x="502871" y="25741"/>
                    <a:pt x="502871" y="57607"/>
                  </a:cubicBezTo>
                  <a:lnTo>
                    <a:pt x="502871" y="524785"/>
                  </a:lnTo>
                  <a:cubicBezTo>
                    <a:pt x="502871" y="556460"/>
                    <a:pt x="476937" y="582393"/>
                    <a:pt x="445263" y="582393"/>
                  </a:cubicBezTo>
                  <a:lnTo>
                    <a:pt x="348708" y="582393"/>
                  </a:lnTo>
                  <a:cubicBezTo>
                    <a:pt x="317033" y="582393"/>
                    <a:pt x="291100" y="556460"/>
                    <a:pt x="291100" y="524785"/>
                  </a:cubicBezTo>
                  <a:lnTo>
                    <a:pt x="291100" y="57607"/>
                  </a:lnTo>
                  <a:cubicBezTo>
                    <a:pt x="291100" y="25741"/>
                    <a:pt x="316937" y="0"/>
                    <a:pt x="348708" y="0"/>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grpSp>
      <p:sp>
        <p:nvSpPr>
          <p:cNvPr id="28" name="标题 1"/>
          <p:cNvSpPr txBox="1"/>
          <p:nvPr/>
        </p:nvSpPr>
        <p:spPr>
          <a:xfrm>
            <a:off x="8145098" y="1449412"/>
            <a:ext cx="3363830" cy="2063806"/>
          </a:xfrm>
          <a:prstGeom prst="roundRect">
            <a:avLst>
              <a:gd name="adj" fmla="val 3193"/>
            </a:avLst>
          </a:prstGeom>
          <a:solidFill>
            <a:schemeClr val="bg1"/>
          </a:solidFill>
          <a:ln w="9525" cap="sq">
            <a:solidFill>
              <a:schemeClr val="accent1"/>
            </a:solidFill>
            <a:miter/>
          </a:ln>
        </p:spPr>
        <p:txBody>
          <a:bodyPr vert="horz" wrap="square" lIns="91440" tIns="45720" rIns="91440" bIns="45720" rtlCol="0" anchor="ctr"/>
          <a:lstStyle/>
          <a:p>
            <a:pPr algn="ctr"/>
            <a:endParaRPr kumimoji="1" lang="zh-CN" altLang="en-US"/>
          </a:p>
        </p:txBody>
      </p:sp>
      <p:sp>
        <p:nvSpPr>
          <p:cNvPr id="29" name="标题 1"/>
          <p:cNvSpPr txBox="1"/>
          <p:nvPr/>
        </p:nvSpPr>
        <p:spPr>
          <a:xfrm>
            <a:off x="8322975" y="1977690"/>
            <a:ext cx="3046867" cy="368813"/>
          </a:xfrm>
          <a:prstGeom prst="rect">
            <a:avLst/>
          </a:prstGeom>
          <a:noFill/>
          <a:ln>
            <a:noFill/>
          </a:ln>
        </p:spPr>
        <p:txBody>
          <a:bodyPr vert="horz" wrap="square" lIns="91440" tIns="45720" rIns="91440" bIns="45720" rtlCol="0" anchor="ctr"/>
          <a:lstStyle/>
          <a:p>
            <a:pPr algn="ctr"/>
            <a:r>
              <a:rPr kumimoji="1" lang="en-US" altLang="zh-CN" sz="2000">
                <a:ln w="12700">
                  <a:noFill/>
                </a:ln>
                <a:solidFill>
                  <a:schemeClr val="accent1"/>
                </a:solidFill>
                <a:latin typeface="OPPOSans H"/>
                <a:ea typeface="OPPOSans H"/>
                <a:cs typeface="OPPOSans H"/>
              </a:rPr>
              <a:t>03</a:t>
            </a:r>
            <a:endParaRPr kumimoji="1" lang="zh-CN" altLang="en-US"/>
          </a:p>
        </p:txBody>
      </p:sp>
      <p:sp>
        <p:nvSpPr>
          <p:cNvPr id="30" name="标题 1"/>
          <p:cNvSpPr txBox="1"/>
          <p:nvPr/>
        </p:nvSpPr>
        <p:spPr>
          <a:xfrm>
            <a:off x="8322974" y="2441326"/>
            <a:ext cx="3046868" cy="898157"/>
          </a:xfrm>
          <a:prstGeom prst="rect">
            <a:avLst/>
          </a:prstGeom>
          <a:noFill/>
          <a:ln>
            <a:noFill/>
          </a:ln>
        </p:spPr>
        <p:txBody>
          <a:bodyPr vert="horz" wrap="square" lIns="0" tIns="0" rIns="0" bIns="0" rtlCol="0" anchor="t"/>
          <a:lstStyle/>
          <a:p>
            <a:pPr algn="ctr"/>
            <a:r>
              <a:rPr kumimoji="1" lang="en-US" altLang="zh-CN" sz="1400">
                <a:ln w="12700">
                  <a:noFill/>
                </a:ln>
                <a:solidFill>
                  <a:srgbClr val="262626">
                    <a:alpha val="100000"/>
                  </a:srgbClr>
                </a:solidFill>
                <a:latin typeface="Source Han Sans"/>
                <a:ea typeface="Source Han Sans"/>
                <a:cs typeface="Source Han Sans"/>
              </a:rPr>
              <a:t>有三种形状可供选择：矩形rect、圆角矩形roundRect、圆形round。</a:t>
            </a:r>
            <a:endParaRPr kumimoji="1" lang="zh-CN" altLang="en-US"/>
          </a:p>
        </p:txBody>
      </p:sp>
      <p:grpSp>
        <p:nvGrpSpPr>
          <p:cNvPr id="31" name="组合 30"/>
          <p:cNvGrpSpPr/>
          <p:nvPr/>
        </p:nvGrpSpPr>
        <p:grpSpPr>
          <a:xfrm>
            <a:off x="9522489" y="1174305"/>
            <a:ext cx="609048" cy="609048"/>
            <a:chOff x="9522489" y="1174305"/>
            <a:chExt cx="609048" cy="609048"/>
          </a:xfrm>
        </p:grpSpPr>
        <p:sp>
          <p:nvSpPr>
            <p:cNvPr id="32" name="标题 1"/>
            <p:cNvSpPr txBox="1"/>
            <p:nvPr/>
          </p:nvSpPr>
          <p:spPr>
            <a:xfrm>
              <a:off x="9522489" y="1174305"/>
              <a:ext cx="609048" cy="609048"/>
            </a:xfrm>
            <a:prstGeom prst="ellipse">
              <a:avLst/>
            </a:prstGeom>
            <a:solidFill>
              <a:schemeClr val="accent1"/>
            </a:solidFill>
            <a:ln w="76200" cap="flat">
              <a:solidFill>
                <a:schemeClr val="accent1">
                  <a:lumMod val="20000"/>
                  <a:lumOff val="80000"/>
                </a:schemeClr>
              </a:solidFill>
              <a:miter/>
            </a:ln>
            <a:effectLst/>
          </p:spPr>
          <p:txBody>
            <a:bodyPr vert="horz" wrap="square" lIns="91440" tIns="45720" rIns="91440" bIns="45720" rtlCol="0" anchor="ctr"/>
            <a:lstStyle/>
            <a:p>
              <a:pPr algn="ctr"/>
              <a:endParaRPr kumimoji="1" lang="zh-CN" altLang="en-US"/>
            </a:p>
          </p:txBody>
        </p:sp>
        <p:sp>
          <p:nvSpPr>
            <p:cNvPr id="33" name="标题 1"/>
            <p:cNvSpPr txBox="1"/>
            <p:nvPr/>
          </p:nvSpPr>
          <p:spPr>
            <a:xfrm>
              <a:off x="9686874" y="1349190"/>
              <a:ext cx="280280" cy="25927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grpSp>
      <p:sp>
        <p:nvSpPr>
          <p:cNvPr id="34" name="标题 1"/>
          <p:cNvSpPr txBox="1"/>
          <p:nvPr/>
        </p:nvSpPr>
        <p:spPr>
          <a:xfrm>
            <a:off x="8145098" y="4077592"/>
            <a:ext cx="3363830" cy="2063806"/>
          </a:xfrm>
          <a:prstGeom prst="roundRect">
            <a:avLst>
              <a:gd name="adj" fmla="val 3193"/>
            </a:avLst>
          </a:prstGeom>
          <a:solidFill>
            <a:schemeClr val="bg1"/>
          </a:solidFill>
          <a:ln w="9525" cap="sq">
            <a:solidFill>
              <a:schemeClr val="accent1"/>
            </a:solidFill>
            <a:miter/>
          </a:ln>
        </p:spPr>
        <p:txBody>
          <a:bodyPr vert="horz" wrap="square" lIns="91440" tIns="45720" rIns="91440" bIns="45720" rtlCol="0" anchor="ctr"/>
          <a:lstStyle/>
          <a:p>
            <a:pPr algn="ctr"/>
            <a:endParaRPr kumimoji="1" lang="zh-CN" altLang="en-US"/>
          </a:p>
        </p:txBody>
      </p:sp>
      <p:sp>
        <p:nvSpPr>
          <p:cNvPr id="35" name="标题 1"/>
          <p:cNvSpPr txBox="1"/>
          <p:nvPr/>
        </p:nvSpPr>
        <p:spPr>
          <a:xfrm>
            <a:off x="8322975" y="4605870"/>
            <a:ext cx="3046867" cy="368813"/>
          </a:xfrm>
          <a:prstGeom prst="rect">
            <a:avLst/>
          </a:prstGeom>
          <a:noFill/>
          <a:ln>
            <a:noFill/>
          </a:ln>
        </p:spPr>
        <p:txBody>
          <a:bodyPr vert="horz" wrap="square" lIns="91440" tIns="45720" rIns="91440" bIns="45720" rtlCol="0" anchor="ctr"/>
          <a:lstStyle/>
          <a:p>
            <a:pPr algn="ctr"/>
            <a:r>
              <a:rPr kumimoji="1" lang="en-US" altLang="zh-CN" sz="2000">
                <a:ln w="12700">
                  <a:noFill/>
                </a:ln>
                <a:solidFill>
                  <a:schemeClr val="accent1"/>
                </a:solidFill>
                <a:latin typeface="OPPOSans H"/>
                <a:ea typeface="OPPOSans H"/>
                <a:cs typeface="OPPOSans H"/>
              </a:rPr>
              <a:t>04</a:t>
            </a:r>
            <a:endParaRPr kumimoji="1" lang="zh-CN" altLang="en-US"/>
          </a:p>
        </p:txBody>
      </p:sp>
      <p:sp>
        <p:nvSpPr>
          <p:cNvPr id="36" name="标题 1"/>
          <p:cNvSpPr txBox="1"/>
          <p:nvPr/>
        </p:nvSpPr>
        <p:spPr>
          <a:xfrm>
            <a:off x="8322974" y="5069506"/>
            <a:ext cx="3046868" cy="898157"/>
          </a:xfrm>
          <a:prstGeom prst="rect">
            <a:avLst/>
          </a:prstGeom>
          <a:noFill/>
          <a:ln>
            <a:noFill/>
          </a:ln>
        </p:spPr>
        <p:txBody>
          <a:bodyPr vert="horz" wrap="square" lIns="0" tIns="0" rIns="0" bIns="0" rtlCol="0" anchor="t"/>
          <a:lstStyle/>
          <a:p>
            <a:pPr algn="ctr"/>
            <a:r>
              <a:rPr kumimoji="1" lang="en-US" altLang="zh-CN" sz="1400">
                <a:ln w="12700">
                  <a:noFill/>
                </a:ln>
                <a:solidFill>
                  <a:srgbClr val="262626">
                    <a:alpha val="100000"/>
                  </a:srgbClr>
                </a:solidFill>
                <a:latin typeface="Source Han Sans"/>
                <a:ea typeface="Source Han Sans"/>
                <a:cs typeface="Source Han Sans"/>
              </a:rPr>
              <a:t>自动使用最大的水位值替换字符串中的'{value}'标记。</a:t>
            </a:r>
            <a:endParaRPr kumimoji="1" lang="zh-CN" altLang="en-US"/>
          </a:p>
        </p:txBody>
      </p:sp>
      <p:grpSp>
        <p:nvGrpSpPr>
          <p:cNvPr id="37" name="组合 36"/>
          <p:cNvGrpSpPr/>
          <p:nvPr/>
        </p:nvGrpSpPr>
        <p:grpSpPr>
          <a:xfrm>
            <a:off x="9522489" y="3802485"/>
            <a:ext cx="609048" cy="609048"/>
            <a:chOff x="9522489" y="3802485"/>
            <a:chExt cx="609048" cy="609048"/>
          </a:xfrm>
        </p:grpSpPr>
        <p:sp>
          <p:nvSpPr>
            <p:cNvPr id="38" name="标题 1"/>
            <p:cNvSpPr txBox="1"/>
            <p:nvPr/>
          </p:nvSpPr>
          <p:spPr>
            <a:xfrm>
              <a:off x="9522489" y="3802485"/>
              <a:ext cx="609048" cy="609048"/>
            </a:xfrm>
            <a:prstGeom prst="ellipse">
              <a:avLst/>
            </a:prstGeom>
            <a:solidFill>
              <a:schemeClr val="accent1"/>
            </a:solidFill>
            <a:ln w="76200" cap="flat">
              <a:solidFill>
                <a:schemeClr val="accent1">
                  <a:lumMod val="20000"/>
                  <a:lumOff val="80000"/>
                </a:schemeClr>
              </a:solidFill>
              <a:miter/>
            </a:ln>
            <a:effectLst/>
          </p:spPr>
          <p:txBody>
            <a:bodyPr vert="horz" wrap="square" lIns="91440" tIns="45720" rIns="91440" bIns="45720" rtlCol="0" anchor="ctr"/>
            <a:lstStyle/>
            <a:p>
              <a:pPr algn="ctr"/>
              <a:endParaRPr kumimoji="1" lang="zh-CN" altLang="en-US"/>
            </a:p>
          </p:txBody>
        </p:sp>
        <p:sp>
          <p:nvSpPr>
            <p:cNvPr id="39" name="标题 1"/>
            <p:cNvSpPr txBox="1"/>
            <p:nvPr/>
          </p:nvSpPr>
          <p:spPr>
            <a:xfrm>
              <a:off x="9686874" y="3977370"/>
              <a:ext cx="280280" cy="259278"/>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grpSp>
      <p:sp>
        <p:nvSpPr>
          <p:cNvPr id="40"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水位图</a:t>
            </a:r>
            <a:endParaRPr kumimoji="1" lang="zh-CN" altLang="en-US"/>
          </a:p>
        </p:txBody>
      </p:sp>
      <p:cxnSp>
        <p:nvCxnSpPr>
          <p:cNvPr id="41"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42" name="组合 41"/>
          <p:cNvGrpSpPr/>
          <p:nvPr/>
        </p:nvGrpSpPr>
        <p:grpSpPr>
          <a:xfrm>
            <a:off x="203200" y="561165"/>
            <a:ext cx="381000" cy="158750"/>
            <a:chOff x="203200" y="561165"/>
            <a:chExt cx="381000" cy="158750"/>
          </a:xfrm>
        </p:grpSpPr>
        <p:sp>
          <p:nvSpPr>
            <p:cNvPr id="43"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4"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918171" y="1706159"/>
            <a:ext cx="10290397" cy="4192989"/>
          </a:xfrm>
          <a:prstGeom prst="roundRect">
            <a:avLst>
              <a:gd name="adj" fmla="val 12424"/>
            </a:avLst>
          </a:prstGeom>
          <a:blipFill>
            <a:blip r:embed="rId3"/>
            <a:srcRect/>
            <a:stretch>
              <a:fillRect l="-104858" t="-1072905" r="-4048"/>
            </a:stretch>
          </a:blipFill>
          <a:ln w="19050" cap="sq">
            <a:noFill/>
            <a:miter/>
          </a:ln>
          <a:effectLst>
            <a:outerShdw blurRad="165100" dist="12700" sx="102000" sy="102000" algn="ctr" rotWithShape="0">
              <a:schemeClr val="accent1">
                <a:alpha val="20000"/>
              </a:schemeClr>
            </a:outerShdw>
          </a:effectLst>
        </p:spPr>
        <p:txBody>
          <a:bodyPr vert="horz" wrap="square" lIns="91440" tIns="45720" rIns="91440" bIns="45720" rtlCol="0" anchor="ctr"/>
          <a:lstStyle/>
          <a:p>
            <a:pPr algn="ctr"/>
            <a:endParaRPr kumimoji="1" lang="zh-CN" altLang="en-US"/>
          </a:p>
        </p:txBody>
      </p:sp>
      <p:sp>
        <p:nvSpPr>
          <p:cNvPr id="5" name="标题 1"/>
          <p:cNvSpPr txBox="1"/>
          <p:nvPr/>
        </p:nvSpPr>
        <p:spPr>
          <a:xfrm>
            <a:off x="1099056" y="1845192"/>
            <a:ext cx="648000" cy="648000"/>
          </a:xfrm>
          <a:prstGeom prst="ellipse">
            <a:avLst/>
          </a:prstGeom>
          <a:solidFill>
            <a:schemeClr val="accent1"/>
          </a:solidFill>
          <a:ln w="1905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1848260" y="1915800"/>
            <a:ext cx="8784244" cy="3529424"/>
          </a:xfrm>
          <a:prstGeom prst="rect">
            <a:avLst/>
          </a:prstGeom>
          <a:noFill/>
          <a:ln>
            <a:noFill/>
          </a:ln>
          <a:effectLst/>
        </p:spPr>
        <p:txBody>
          <a:bodyPr vert="horz" wrap="square" lIns="0" tIns="0" rIns="0" bIns="0" rtlCol="0" anchor="t"/>
          <a:lstStyle/>
          <a:p>
            <a:pPr algn="l"/>
            <a:r>
              <a:rPr kumimoji="1" lang="en-US" altLang="zh-CN" sz="1400" dirty="0" err="1">
                <a:ln w="12700">
                  <a:noFill/>
                </a:ln>
                <a:solidFill>
                  <a:schemeClr val="tx1">
                    <a:lumMod val="85000"/>
                    <a:lumOff val="15000"/>
                  </a:schemeClr>
                </a:solidFill>
                <a:latin typeface="Source Han Sans"/>
                <a:ea typeface="Source Han Sans"/>
                <a:cs typeface="Source Han Sans"/>
              </a:rPr>
              <a:t>轮播表可以单条轮播也可以整页轮播，支持点击事件，展示数据使用v</a:t>
            </a:r>
            <a:r>
              <a:rPr kumimoji="1" lang="en-US" altLang="zh-CN" sz="1400" dirty="0">
                <a:ln w="12700">
                  <a:noFill/>
                </a:ln>
                <a:solidFill>
                  <a:schemeClr val="tx1">
                    <a:lumMod val="85000"/>
                    <a:lumOff val="15000"/>
                  </a:schemeClr>
                </a:solidFill>
                <a:latin typeface="Source Han Sans"/>
                <a:ea typeface="Source Han Sans"/>
                <a:cs typeface="Source Han Sans"/>
              </a:rPr>
              <a:t>- </a:t>
            </a:r>
            <a:r>
              <a:rPr kumimoji="1" lang="en-US" altLang="zh-CN" sz="1400" dirty="0" err="1">
                <a:ln w="12700">
                  <a:noFill/>
                </a:ln>
                <a:solidFill>
                  <a:schemeClr val="tx1">
                    <a:lumMod val="85000"/>
                    <a:lumOff val="15000"/>
                  </a:schemeClr>
                </a:solidFill>
                <a:latin typeface="Source Han Sans"/>
                <a:ea typeface="Source Han Sans"/>
                <a:cs typeface="Source Han Sans"/>
              </a:rPr>
              <a:t>html渲染，因此你可以传递html字符串，定制个性化元素</a:t>
            </a:r>
            <a:r>
              <a:rPr kumimoji="1" lang="en-US" altLang="zh-CN" sz="1400" dirty="0">
                <a:ln w="12700">
                  <a:noFill/>
                </a:ln>
                <a:solidFill>
                  <a:schemeClr val="tx1">
                    <a:lumMod val="85000"/>
                    <a:lumOff val="15000"/>
                  </a:schemeClr>
                </a:solidFill>
                <a:latin typeface="Source Han Sans"/>
                <a:ea typeface="Source Han Sans"/>
                <a:cs typeface="Source Han Sans"/>
              </a:rPr>
              <a:t>。
TIP： </a:t>
            </a:r>
            <a:r>
              <a:rPr kumimoji="1" lang="en-US" altLang="zh-CN" sz="1400" dirty="0" err="1">
                <a:ln w="12700">
                  <a:noFill/>
                </a:ln>
                <a:solidFill>
                  <a:schemeClr val="tx1">
                    <a:lumMod val="85000"/>
                    <a:lumOff val="15000"/>
                  </a:schemeClr>
                </a:solidFill>
                <a:latin typeface="Source Han Sans"/>
                <a:ea typeface="Source Han Sans"/>
                <a:cs typeface="Source Han Sans"/>
              </a:rPr>
              <a:t>组件内部没有设置deep监听props，数据变更时，请生成新的props，不然组件将无法刷新状态</a:t>
            </a:r>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r>
              <a:rPr kumimoji="1" lang="en-US" altLang="zh-CN" sz="1400" dirty="0">
                <a:ln w="12700">
                  <a:noFill/>
                </a:ln>
                <a:solidFill>
                  <a:schemeClr val="tx1">
                    <a:lumMod val="85000"/>
                    <a:lumOff val="15000"/>
                  </a:schemeClr>
                </a:solidFill>
                <a:latin typeface="Source Han Sans"/>
                <a:ea typeface="Source Han Sans"/>
                <a:cs typeface="Source Han Sans"/>
              </a:rPr>
              <a:t>
</a:t>
            </a:r>
            <a:r>
              <a:rPr kumimoji="1" lang="en-US" altLang="zh-CN" sz="1400" dirty="0" err="1">
                <a:ln w="12700">
                  <a:noFill/>
                </a:ln>
                <a:solidFill>
                  <a:schemeClr val="tx1">
                    <a:lumMod val="85000"/>
                    <a:lumOff val="15000"/>
                  </a:schemeClr>
                </a:solidFill>
                <a:latin typeface="Source Han Sans"/>
                <a:ea typeface="Source Han Sans"/>
                <a:cs typeface="Source Han Sans"/>
              </a:rPr>
              <a:t>效果图如下</a:t>
            </a:r>
            <a:r>
              <a:rPr kumimoji="1" lang="en-US" altLang="zh-CN" sz="1400" dirty="0">
                <a:ln w="12700">
                  <a:noFill/>
                </a:ln>
                <a:solidFill>
                  <a:schemeClr val="tx1">
                    <a:lumMod val="85000"/>
                    <a:lumOff val="15000"/>
                  </a:schemeClr>
                </a:solidFill>
                <a:latin typeface="Source Han Sans"/>
                <a:ea typeface="Source Han Sans"/>
                <a:cs typeface="Source Han Sans"/>
              </a:rPr>
              <a:t>：</a:t>
            </a: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r>
              <a:rPr kumimoji="1" lang="en-US" altLang="zh-CN" sz="1400" dirty="0">
                <a:ln w="12700">
                  <a:noFill/>
                </a:ln>
                <a:solidFill>
                  <a:schemeClr val="tx1">
                    <a:lumMod val="85000"/>
                    <a:lumOff val="15000"/>
                  </a:schemeClr>
                </a:solidFill>
                <a:latin typeface="Source Han Sans"/>
                <a:ea typeface="Source Han Sans"/>
                <a:cs typeface="Source Han Sans"/>
              </a:rPr>
              <a:t>
</a:t>
            </a:r>
            <a:r>
              <a:rPr kumimoji="1" lang="en-US" altLang="zh-CN" sz="1400" dirty="0" err="1">
                <a:ln w="12700">
                  <a:noFill/>
                </a:ln>
                <a:solidFill>
                  <a:schemeClr val="tx1">
                    <a:lumMod val="85000"/>
                    <a:lumOff val="15000"/>
                  </a:schemeClr>
                </a:solidFill>
                <a:latin typeface="Source Han Sans"/>
                <a:ea typeface="Source Han Sans"/>
                <a:cs typeface="Source Han Sans"/>
              </a:rPr>
              <a:t>实现代码如下</a:t>
            </a:r>
            <a:r>
              <a:rPr kumimoji="1" lang="en-US" altLang="zh-CN" sz="1400" dirty="0">
                <a:ln w="12700">
                  <a:noFill/>
                </a:ln>
                <a:solidFill>
                  <a:schemeClr val="tx1">
                    <a:lumMod val="85000"/>
                    <a:lumOff val="15000"/>
                  </a:schemeClr>
                </a:solidFill>
                <a:latin typeface="Source Han Sans"/>
                <a:ea typeface="Source Han Sans"/>
                <a:cs typeface="Source Han Sans"/>
              </a:rPr>
              <a:t>：</a:t>
            </a:r>
            <a:endParaRPr kumimoji="1" lang="zh-CN" altLang="en-US" dirty="0"/>
          </a:p>
        </p:txBody>
      </p:sp>
      <p:sp>
        <p:nvSpPr>
          <p:cNvPr id="7" name="标题 1"/>
          <p:cNvSpPr txBox="1"/>
          <p:nvPr/>
        </p:nvSpPr>
        <p:spPr>
          <a:xfrm>
            <a:off x="1099056" y="1845193"/>
            <a:ext cx="647999" cy="648000"/>
          </a:xfrm>
          <a:prstGeom prst="rect">
            <a:avLst/>
          </a:prstGeom>
          <a:noFill/>
          <a:ln>
            <a:noFill/>
          </a:ln>
        </p:spPr>
        <p:txBody>
          <a:bodyPr vert="horz" wrap="square" lIns="0" tIns="0" rIns="0" bIns="0" rtlCol="0" anchor="ctr"/>
          <a:lstStyle/>
          <a:p>
            <a:pPr algn="ctr"/>
            <a:r>
              <a:rPr kumimoji="1" lang="en-US" altLang="zh-CN" sz="1800">
                <a:ln w="12700">
                  <a:noFill/>
                </a:ln>
                <a:solidFill>
                  <a:schemeClr val="bg1"/>
                </a:solidFill>
                <a:latin typeface="OPPOSans H"/>
                <a:ea typeface="OPPOSans H"/>
                <a:cs typeface="OPPOSans H"/>
              </a:rPr>
              <a:t>01</a:t>
            </a:r>
            <a:endParaRPr kumimoji="1" lang="zh-CN" altLang="en-US"/>
          </a:p>
        </p:txBody>
      </p:sp>
      <p:sp>
        <p:nvSpPr>
          <p:cNvPr id="8"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轮播表</a:t>
            </a:r>
            <a:endParaRPr kumimoji="1" lang="zh-CN" altLang="en-US"/>
          </a:p>
        </p:txBody>
      </p:sp>
      <p:cxnSp>
        <p:nvCxnSpPr>
          <p:cNvPr id="9"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0" name="组合 9"/>
          <p:cNvGrpSpPr/>
          <p:nvPr/>
        </p:nvGrpSpPr>
        <p:grpSpPr>
          <a:xfrm>
            <a:off x="203200" y="561165"/>
            <a:ext cx="381000" cy="158750"/>
            <a:chOff x="203200" y="561165"/>
            <a:chExt cx="381000" cy="158750"/>
          </a:xfrm>
        </p:grpSpPr>
        <p:sp>
          <p:nvSpPr>
            <p:cNvPr id="11"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14" name="文本框 13">
            <a:extLst>
              <a:ext uri="{FF2B5EF4-FFF2-40B4-BE49-F238E27FC236}">
                <a16:creationId xmlns:a16="http://schemas.microsoft.com/office/drawing/2014/main" id="{7D748C32-84E7-BBB0-6203-178B1E8F2F1B}"/>
              </a:ext>
            </a:extLst>
          </p:cNvPr>
          <p:cNvSpPr txBox="1"/>
          <p:nvPr/>
        </p:nvSpPr>
        <p:spPr>
          <a:xfrm>
            <a:off x="1762070" y="2678119"/>
            <a:ext cx="6105644" cy="584775"/>
          </a:xfrm>
          <a:prstGeom prst="rect">
            <a:avLst/>
          </a:prstGeom>
          <a:solidFill>
            <a:schemeClr val="bg1">
              <a:lumMod val="85000"/>
            </a:schemeClr>
          </a:solidFill>
        </p:spPr>
        <p:txBody>
          <a:bodyPr wrap="square">
            <a:spAutoFit/>
          </a:bodyPr>
          <a:lstStyle/>
          <a:p>
            <a:r>
              <a:rPr lang="zh-CN" altLang="en-US" sz="1600" dirty="0"/>
              <a:t>this.config.data = ['foo', 'foo'] //是无效的</a:t>
            </a:r>
          </a:p>
          <a:p>
            <a:r>
              <a:rPr lang="zh-CN" altLang="en-US" sz="1600" dirty="0"/>
              <a:t>this.config = { data: ['foo', 'foo'] }  //才是有效的</a:t>
            </a:r>
          </a:p>
        </p:txBody>
      </p:sp>
      <p:pic>
        <p:nvPicPr>
          <p:cNvPr id="16" name="图片 15">
            <a:extLst>
              <a:ext uri="{FF2B5EF4-FFF2-40B4-BE49-F238E27FC236}">
                <a16:creationId xmlns:a16="http://schemas.microsoft.com/office/drawing/2014/main" id="{809A3566-8D9F-D3C4-053B-78F851606EF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18467" y="3381988"/>
            <a:ext cx="5276850" cy="1914525"/>
          </a:xfrm>
          <a:prstGeom prst="rect">
            <a:avLst/>
          </a:prstGeom>
        </p:spPr>
      </p:pic>
      <p:sp>
        <p:nvSpPr>
          <p:cNvPr id="18" name="文本框 17">
            <a:extLst>
              <a:ext uri="{FF2B5EF4-FFF2-40B4-BE49-F238E27FC236}">
                <a16:creationId xmlns:a16="http://schemas.microsoft.com/office/drawing/2014/main" id="{0F5CB007-03D6-5FD4-9E69-882D0A7143F9}"/>
              </a:ext>
            </a:extLst>
          </p:cNvPr>
          <p:cNvSpPr txBox="1"/>
          <p:nvPr/>
        </p:nvSpPr>
        <p:spPr>
          <a:xfrm>
            <a:off x="1762070" y="5415607"/>
            <a:ext cx="6105644" cy="307777"/>
          </a:xfrm>
          <a:prstGeom prst="rect">
            <a:avLst/>
          </a:prstGeom>
          <a:solidFill>
            <a:schemeClr val="bg1">
              <a:lumMod val="85000"/>
            </a:schemeClr>
          </a:solidFill>
        </p:spPr>
        <p:txBody>
          <a:bodyPr wrap="square">
            <a:spAutoFit/>
          </a:bodyPr>
          <a:lstStyle/>
          <a:p>
            <a:r>
              <a:rPr lang="zh-CN" altLang="en-US" sz="1400" dirty="0"/>
              <a:t>&lt;dv-scroll-board :config="config" style="width:500px;height:220px" /&gt;</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rot="1748867">
            <a:off x="1771853" y="3541133"/>
            <a:ext cx="256674" cy="221271"/>
          </a:xfrm>
          <a:prstGeom prst="triangle">
            <a:avLst/>
          </a:prstGeom>
          <a:solidFill>
            <a:schemeClr val="accent1">
              <a:lumMod val="50000"/>
            </a:schemeClr>
          </a:solidFill>
          <a:ln w="12700" cap="flat">
            <a:solidFill>
              <a:schemeClr val="accent1">
                <a:shade val="15000"/>
              </a:schemeClr>
            </a:solid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1942766" y="2197767"/>
            <a:ext cx="8518358" cy="2486527"/>
          </a:xfrm>
          <a:prstGeom prst="rect">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1718176" y="3119656"/>
            <a:ext cx="1149735" cy="569495"/>
          </a:xfrm>
          <a:prstGeom prst="homePlat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1900190" y="3139708"/>
            <a:ext cx="638342" cy="529390"/>
          </a:xfrm>
          <a:prstGeom prst="rect">
            <a:avLst/>
          </a:prstGeom>
          <a:noFill/>
          <a:ln cap="sq">
            <a:noFill/>
          </a:ln>
        </p:spPr>
        <p:txBody>
          <a:bodyPr vert="horz" wrap="square" lIns="0" tIns="0" rIns="0" bIns="0" rtlCol="0" anchor="t"/>
          <a:lstStyle/>
          <a:p>
            <a:pPr algn="ctr"/>
            <a:r>
              <a:rPr kumimoji="1" lang="en-US" altLang="zh-CN" sz="2800">
                <a:ln w="12700">
                  <a:noFill/>
                </a:ln>
                <a:solidFill>
                  <a:schemeClr val="bg1"/>
                </a:solidFill>
                <a:latin typeface="Source Han Sans"/>
                <a:ea typeface="Source Han Sans"/>
                <a:cs typeface="Source Han Sans"/>
              </a:rPr>
              <a:t>01</a:t>
            </a:r>
            <a:endParaRPr kumimoji="1" lang="zh-CN" altLang="en-US"/>
          </a:p>
        </p:txBody>
      </p:sp>
      <p:sp>
        <p:nvSpPr>
          <p:cNvPr id="8" name="标题 1"/>
          <p:cNvSpPr txBox="1"/>
          <p:nvPr/>
        </p:nvSpPr>
        <p:spPr>
          <a:xfrm>
            <a:off x="3076459" y="2502568"/>
            <a:ext cx="7065058" cy="1876924"/>
          </a:xfrm>
          <a:prstGeom prst="rect">
            <a:avLst/>
          </a:prstGeom>
          <a:noFill/>
          <a:ln cap="sq">
            <a:noFill/>
          </a:ln>
        </p:spPr>
        <p:txBody>
          <a:bodyPr vert="horz" wrap="square" lIns="0" tIns="0" rIns="0" bIns="0" rtlCol="0" anchor="ctr"/>
          <a:lstStyle/>
          <a:p>
            <a:pPr algn="l"/>
            <a:r>
              <a:rPr kumimoji="1" lang="en-US" altLang="zh-CN" sz="1400">
                <a:ln w="12700">
                  <a:noFill/>
                </a:ln>
                <a:solidFill>
                  <a:schemeClr val="tx1">
                    <a:lumMod val="85000"/>
                    <a:lumOff val="15000"/>
                  </a:schemeClr>
                </a:solidFill>
                <a:latin typeface="Source Han Sans"/>
                <a:ea typeface="Source Han Sans"/>
                <a:cs typeface="Source Han Sans"/>
              </a:rPr>
              <a:t>数据代码如下：</a:t>
            </a:r>
            <a:endParaRPr kumimoji="1" lang="zh-CN" altLang="en-US"/>
          </a:p>
        </p:txBody>
      </p:sp>
      <p:sp>
        <p:nvSpPr>
          <p:cNvPr id="9" name="标题 1"/>
          <p:cNvSpPr txBox="1"/>
          <p:nvPr/>
        </p:nvSpPr>
        <p:spPr>
          <a:xfrm>
            <a:off x="10018295" y="4499811"/>
            <a:ext cx="778042" cy="64168"/>
          </a:xfrm>
          <a:prstGeom prst="rect">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flipV="1">
            <a:off x="9709752" y="4331364"/>
            <a:ext cx="539482" cy="45719"/>
          </a:xfrm>
          <a:prstGeom prst="rect">
            <a:avLst/>
          </a:prstGeom>
          <a:solidFill>
            <a:schemeClr val="accent2">
              <a:lumMod val="40000"/>
              <a:lumOff val="60000"/>
            </a:schemeClr>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2039872" y="2510320"/>
            <a:ext cx="778042" cy="64168"/>
          </a:xfrm>
          <a:prstGeom prst="rect">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flipV="1">
            <a:off x="1731329" y="2341873"/>
            <a:ext cx="539482" cy="45719"/>
          </a:xfrm>
          <a:prstGeom prst="rect">
            <a:avLst/>
          </a:prstGeom>
          <a:solidFill>
            <a:schemeClr val="accent2">
              <a:lumMod val="40000"/>
              <a:lumOff val="60000"/>
            </a:schemeClr>
          </a:soli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轮播表</a:t>
            </a:r>
            <a:endParaRPr kumimoji="1" lang="zh-CN" altLang="en-US"/>
          </a:p>
        </p:txBody>
      </p:sp>
      <p:cxnSp>
        <p:nvCxnSpPr>
          <p:cNvPr id="14"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5" name="组合 14"/>
          <p:cNvGrpSpPr/>
          <p:nvPr/>
        </p:nvGrpSpPr>
        <p:grpSpPr>
          <a:xfrm>
            <a:off x="203200" y="561165"/>
            <a:ext cx="381000" cy="158750"/>
            <a:chOff x="203200" y="561165"/>
            <a:chExt cx="381000" cy="158750"/>
          </a:xfrm>
        </p:grpSpPr>
        <p:sp>
          <p:nvSpPr>
            <p:cNvPr id="16"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7"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19" name="文本框 18">
            <a:extLst>
              <a:ext uri="{FF2B5EF4-FFF2-40B4-BE49-F238E27FC236}">
                <a16:creationId xmlns:a16="http://schemas.microsoft.com/office/drawing/2014/main" id="{40DC8FB7-9C46-16F5-AD91-E74480D25973}"/>
              </a:ext>
            </a:extLst>
          </p:cNvPr>
          <p:cNvSpPr txBox="1"/>
          <p:nvPr/>
        </p:nvSpPr>
        <p:spPr>
          <a:xfrm>
            <a:off x="4301672" y="1988533"/>
            <a:ext cx="6105644" cy="3108543"/>
          </a:xfrm>
          <a:prstGeom prst="rect">
            <a:avLst/>
          </a:prstGeom>
          <a:solidFill>
            <a:schemeClr val="bg1">
              <a:lumMod val="85000"/>
            </a:schemeClr>
          </a:solidFill>
        </p:spPr>
        <p:txBody>
          <a:bodyPr wrap="square">
            <a:spAutoFit/>
          </a:bodyPr>
          <a:lstStyle/>
          <a:p>
            <a:r>
              <a:rPr lang="zh-CN" altLang="en-US" sz="1400" dirty="0"/>
              <a:t>export default {</a:t>
            </a:r>
          </a:p>
          <a:p>
            <a:r>
              <a:rPr lang="zh-CN" altLang="en-US" sz="1400" dirty="0"/>
              <a:t>  header: ['列1', '列2', '列3'],</a:t>
            </a:r>
          </a:p>
          <a:p>
            <a:r>
              <a:rPr lang="zh-CN" altLang="en-US" sz="1400" dirty="0"/>
              <a:t>  data: [</a:t>
            </a:r>
          </a:p>
          <a:p>
            <a:r>
              <a:rPr lang="zh-CN" altLang="en-US" sz="1400" dirty="0"/>
              <a:t>    ['行1列1', '行1列2', '行1列3'],</a:t>
            </a:r>
          </a:p>
          <a:p>
            <a:r>
              <a:rPr lang="zh-CN" altLang="en-US" sz="1400" dirty="0"/>
              <a:t>    ['行2列1', '行2列2', '行2列3'],</a:t>
            </a:r>
          </a:p>
          <a:p>
            <a:r>
              <a:rPr lang="zh-CN" altLang="en-US" sz="1400" dirty="0"/>
              <a:t>    ['行3列1', '行3列2', '行3列3'],</a:t>
            </a:r>
          </a:p>
          <a:p>
            <a:r>
              <a:rPr lang="zh-CN" altLang="en-US" sz="1400" dirty="0"/>
              <a:t>    ['行4列1', '行4列2', '行4列3'],</a:t>
            </a:r>
          </a:p>
          <a:p>
            <a:r>
              <a:rPr lang="zh-CN" altLang="en-US" sz="1400" dirty="0"/>
              <a:t>    ['行5列1', '行5列2', '行5列3'],</a:t>
            </a:r>
          </a:p>
          <a:p>
            <a:r>
              <a:rPr lang="zh-CN" altLang="en-US" sz="1400" dirty="0"/>
              <a:t>    ['行6列1', '行6列2', '行6列3'],</a:t>
            </a:r>
          </a:p>
          <a:p>
            <a:r>
              <a:rPr lang="zh-CN" altLang="en-US" sz="1400" dirty="0"/>
              <a:t>    ['行7列1', '行7列2', '行7列3'],</a:t>
            </a:r>
          </a:p>
          <a:p>
            <a:r>
              <a:rPr lang="zh-CN" altLang="en-US" sz="1400" dirty="0"/>
              <a:t>    ['行8列1', '行8列2', '行8列3'],</a:t>
            </a:r>
          </a:p>
          <a:p>
            <a:r>
              <a:rPr lang="zh-CN" altLang="en-US" sz="1400" dirty="0"/>
              <a:t>    ['行9列1', '行9列2', '行9列3'],</a:t>
            </a:r>
          </a:p>
          <a:p>
            <a:r>
              <a:rPr lang="zh-CN" altLang="en-US" sz="1400" dirty="0"/>
              <a:t>    ['行10列1', '行10列2', '行10列3']</a:t>
            </a:r>
          </a:p>
          <a:p>
            <a:r>
              <a:rPr lang="zh-CN" altLang="en-US" sz="1400" dirty="0"/>
              <a:t>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927183" y="1643727"/>
            <a:ext cx="10425401" cy="4305553"/>
          </a:xfrm>
          <a:prstGeom prst="roundRect">
            <a:avLst>
              <a:gd name="adj" fmla="val 3723"/>
            </a:avLst>
          </a:prstGeom>
          <a:solidFill>
            <a:schemeClr val="bg1"/>
          </a:solidFill>
          <a:ln w="12700" cap="rnd">
            <a:noFill/>
            <a:round/>
          </a:ln>
          <a:effectLst>
            <a:outerShdw blurRad="254000" dist="127000" algn="ctr" rotWithShape="0">
              <a:schemeClr val="accent1">
                <a:alpha val="30000"/>
              </a:schemeClr>
            </a:outerShdw>
          </a:effectLst>
        </p:spPr>
        <p:txBody>
          <a:bodyPr vert="horz" wrap="square" lIns="91440" tIns="45720" rIns="91440" bIns="45720" rtlCol="0" anchor="ctr"/>
          <a:lstStyle/>
          <a:p>
            <a:pPr algn="ctr"/>
            <a:endParaRPr kumimoji="1" lang="zh-CN" altLang="en-US"/>
          </a:p>
        </p:txBody>
      </p:sp>
      <p:sp>
        <p:nvSpPr>
          <p:cNvPr id="5" name="标题 1"/>
          <p:cNvSpPr txBox="1"/>
          <p:nvPr/>
        </p:nvSpPr>
        <p:spPr>
          <a:xfrm>
            <a:off x="996939" y="1390146"/>
            <a:ext cx="10287000" cy="354667"/>
          </a:xfrm>
          <a:prstGeom prst="roundRect">
            <a:avLst/>
          </a:prstGeom>
          <a:solidFill>
            <a:schemeClr val="accent1"/>
          </a:solidFill>
          <a:ln w="57150" cap="rnd">
            <a:noFill/>
            <a:round/>
          </a:ln>
          <a:effectLst>
            <a:outerShdw blurRad="76200" dist="50800" dir="5400000" algn="ctr" rotWithShape="0">
              <a:schemeClr val="accent1">
                <a:alpha val="20000"/>
              </a:schemeClr>
            </a:outerShdw>
          </a:effectLst>
        </p:spPr>
        <p:txBody>
          <a:bodyPr vert="horz" wrap="square" lIns="91440" tIns="45720" rIns="91440" bIns="45720" rtlCol="0" anchor="ctr">
            <a:spAutoFit/>
          </a:bodyPr>
          <a:lstStyle/>
          <a:p>
            <a:pPr algn="ctr"/>
            <a:endParaRPr kumimoji="1" lang="zh-CN" altLang="en-US"/>
          </a:p>
        </p:txBody>
      </p:sp>
      <p:sp>
        <p:nvSpPr>
          <p:cNvPr id="6" name="标题 1"/>
          <p:cNvSpPr txBox="1"/>
          <p:nvPr/>
        </p:nvSpPr>
        <p:spPr>
          <a:xfrm>
            <a:off x="1002669" y="5903561"/>
            <a:ext cx="10274428" cy="45719"/>
          </a:xfrm>
          <a:prstGeom prst="rect">
            <a:avLst/>
          </a:prstGeom>
          <a:solidFill>
            <a:schemeClr val="accent1">
              <a:lumMod val="60000"/>
              <a:lumOff val="40000"/>
            </a:schemeClr>
          </a:solidFill>
          <a:ln w="57150" cap="rnd">
            <a:noFill/>
            <a:round/>
          </a:ln>
          <a:effectLst>
            <a:outerShdw blurRad="76200" dist="50800" dir="5400000" algn="ctr" rotWithShape="0">
              <a:srgbClr val="CD9673">
                <a:alpha val="20000"/>
              </a:srgbClr>
            </a:outerShdw>
          </a:effectLst>
        </p:spPr>
        <p:txBody>
          <a:bodyPr vert="horz" wrap="square" lIns="91440" tIns="45720" rIns="91440" bIns="45720" rtlCol="0" anchor="ctr"/>
          <a:lstStyle/>
          <a:p>
            <a:pPr algn="ctr"/>
            <a:endParaRPr kumimoji="1" lang="zh-CN" altLang="en-US"/>
          </a:p>
        </p:txBody>
      </p:sp>
      <p:sp>
        <p:nvSpPr>
          <p:cNvPr id="8" name="标题 1"/>
          <p:cNvSpPr txBox="1"/>
          <p:nvPr/>
        </p:nvSpPr>
        <p:spPr>
          <a:xfrm>
            <a:off x="1138651" y="1390146"/>
            <a:ext cx="10002464" cy="388805"/>
          </a:xfrm>
          <a:prstGeom prst="rect">
            <a:avLst/>
          </a:prstGeom>
          <a:noFill/>
          <a:ln>
            <a:noFill/>
          </a:ln>
        </p:spPr>
        <p:txBody>
          <a:bodyPr vert="horz" wrap="square" lIns="0" tIns="0" rIns="0" bIns="0" rtlCol="0" anchor="ctr"/>
          <a:lstStyle/>
          <a:p>
            <a:pPr algn="ctr"/>
            <a:r>
              <a:rPr kumimoji="1" lang="en-US" altLang="zh-CN" sz="1600" dirty="0">
                <a:ln w="12700">
                  <a:noFill/>
                </a:ln>
                <a:solidFill>
                  <a:srgbClr val="F9FCFF">
                    <a:alpha val="100000"/>
                  </a:srgbClr>
                </a:solidFill>
                <a:latin typeface="OPPOSans H"/>
                <a:ea typeface="OPPOSans H"/>
                <a:cs typeface="OPPOSans H"/>
              </a:rPr>
              <a:t>01 config</a:t>
            </a:r>
            <a:r>
              <a:rPr kumimoji="1" lang="zh-CN" altLang="en-US" sz="1600" dirty="0">
                <a:ln w="12700">
                  <a:noFill/>
                </a:ln>
                <a:solidFill>
                  <a:srgbClr val="F9FCFF">
                    <a:alpha val="100000"/>
                  </a:srgbClr>
                </a:solidFill>
                <a:latin typeface="OPPOSans H"/>
                <a:ea typeface="OPPOSans H"/>
                <a:cs typeface="OPPOSans H"/>
              </a:rPr>
              <a:t>属性说明</a:t>
            </a:r>
            <a:endParaRPr kumimoji="1" lang="zh-CN" altLang="en-US" dirty="0"/>
          </a:p>
        </p:txBody>
      </p:sp>
      <p:sp>
        <p:nvSpPr>
          <p:cNvPr id="9"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轮播表</a:t>
            </a:r>
            <a:endParaRPr kumimoji="1" lang="zh-CN" altLang="en-US"/>
          </a:p>
        </p:txBody>
      </p:sp>
      <p:cxnSp>
        <p:nvCxnSpPr>
          <p:cNvPr id="10"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1" name="组合 10"/>
          <p:cNvGrpSpPr/>
          <p:nvPr/>
        </p:nvGrpSpPr>
        <p:grpSpPr>
          <a:xfrm>
            <a:off x="203200" y="561165"/>
            <a:ext cx="381000" cy="158750"/>
            <a:chOff x="203200" y="561165"/>
            <a:chExt cx="381000" cy="158750"/>
          </a:xfrm>
        </p:grpSpPr>
        <p:sp>
          <p:nvSpPr>
            <p:cNvPr id="12"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graphicFrame>
        <p:nvGraphicFramePr>
          <p:cNvPr id="14" name="表格 13">
            <a:extLst>
              <a:ext uri="{FF2B5EF4-FFF2-40B4-BE49-F238E27FC236}">
                <a16:creationId xmlns:a16="http://schemas.microsoft.com/office/drawing/2014/main" id="{64D0FB04-87BB-652C-51DC-2B0D9E9C0883}"/>
              </a:ext>
            </a:extLst>
          </p:cNvPr>
          <p:cNvGraphicFramePr>
            <a:graphicFrameLocks noGrp="1"/>
          </p:cNvGraphicFramePr>
          <p:nvPr>
            <p:extLst>
              <p:ext uri="{D42A27DB-BD31-4B8C-83A1-F6EECF244321}">
                <p14:modId xmlns:p14="http://schemas.microsoft.com/office/powerpoint/2010/main" val="1931242328"/>
              </p:ext>
            </p:extLst>
          </p:nvPr>
        </p:nvGraphicFramePr>
        <p:xfrm>
          <a:off x="1777356" y="1948976"/>
          <a:ext cx="8128000" cy="4572000"/>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3883151620"/>
                    </a:ext>
                  </a:extLst>
                </a:gridCol>
                <a:gridCol w="1625600">
                  <a:extLst>
                    <a:ext uri="{9D8B030D-6E8A-4147-A177-3AD203B41FA5}">
                      <a16:colId xmlns:a16="http://schemas.microsoft.com/office/drawing/2014/main" val="43942961"/>
                    </a:ext>
                  </a:extLst>
                </a:gridCol>
                <a:gridCol w="1625600">
                  <a:extLst>
                    <a:ext uri="{9D8B030D-6E8A-4147-A177-3AD203B41FA5}">
                      <a16:colId xmlns:a16="http://schemas.microsoft.com/office/drawing/2014/main" val="3673914945"/>
                    </a:ext>
                  </a:extLst>
                </a:gridCol>
                <a:gridCol w="1625600">
                  <a:extLst>
                    <a:ext uri="{9D8B030D-6E8A-4147-A177-3AD203B41FA5}">
                      <a16:colId xmlns:a16="http://schemas.microsoft.com/office/drawing/2014/main" val="1916504162"/>
                    </a:ext>
                  </a:extLst>
                </a:gridCol>
                <a:gridCol w="1625600">
                  <a:extLst>
                    <a:ext uri="{9D8B030D-6E8A-4147-A177-3AD203B41FA5}">
                      <a16:colId xmlns:a16="http://schemas.microsoft.com/office/drawing/2014/main" val="1022736145"/>
                    </a:ext>
                  </a:extLst>
                </a:gridCol>
              </a:tblGrid>
              <a:tr h="180622">
                <a:tc>
                  <a:txBody>
                    <a:bodyPr/>
                    <a:lstStyle/>
                    <a:p>
                      <a:r>
                        <a:rPr lang="zh-CN" altLang="en-US" sz="1400" b="1" dirty="0">
                          <a:effectLst/>
                        </a:rPr>
                        <a:t>属性</a:t>
                      </a:r>
                    </a:p>
                  </a:txBody>
                  <a:tcPr marL="99060" marR="99060" anchor="ctr"/>
                </a:tc>
                <a:tc>
                  <a:txBody>
                    <a:bodyPr/>
                    <a:lstStyle/>
                    <a:p>
                      <a:r>
                        <a:rPr lang="zh-CN" altLang="en-US" sz="1400" b="1">
                          <a:effectLst/>
                        </a:rPr>
                        <a:t>说明</a:t>
                      </a:r>
                    </a:p>
                  </a:txBody>
                  <a:tcPr marL="99060" marR="99060" anchor="ctr"/>
                </a:tc>
                <a:tc>
                  <a:txBody>
                    <a:bodyPr/>
                    <a:lstStyle/>
                    <a:p>
                      <a:r>
                        <a:rPr lang="zh-CN" altLang="en-US" sz="1400" b="1" dirty="0">
                          <a:effectLst/>
                        </a:rPr>
                        <a:t>类型</a:t>
                      </a:r>
                    </a:p>
                  </a:txBody>
                  <a:tcPr marL="99060" marR="99060" anchor="ctr"/>
                </a:tc>
                <a:tc>
                  <a:txBody>
                    <a:bodyPr/>
                    <a:lstStyle/>
                    <a:p>
                      <a:r>
                        <a:rPr lang="zh-CN" altLang="en-US" sz="1400" b="1" dirty="0">
                          <a:effectLst/>
                        </a:rPr>
                        <a:t>可选值</a:t>
                      </a:r>
                    </a:p>
                  </a:txBody>
                  <a:tcPr marL="99060" marR="99060" anchor="ctr"/>
                </a:tc>
                <a:tc>
                  <a:txBody>
                    <a:bodyPr/>
                    <a:lstStyle/>
                    <a:p>
                      <a:r>
                        <a:rPr lang="zh-CN" altLang="en-US" sz="1400" b="1">
                          <a:effectLst/>
                        </a:rPr>
                        <a:t>默认值</a:t>
                      </a:r>
                    </a:p>
                  </a:txBody>
                  <a:tcPr marL="99060" marR="99060" anchor="ctr"/>
                </a:tc>
                <a:extLst>
                  <a:ext uri="{0D108BD9-81ED-4DB2-BD59-A6C34878D82A}">
                    <a16:rowId xmlns:a16="http://schemas.microsoft.com/office/drawing/2014/main" val="4072280202"/>
                  </a:ext>
                </a:extLst>
              </a:tr>
              <a:tr h="180622">
                <a:tc>
                  <a:txBody>
                    <a:bodyPr/>
                    <a:lstStyle/>
                    <a:p>
                      <a:r>
                        <a:rPr lang="en-US" sz="1400">
                          <a:effectLst/>
                        </a:rPr>
                        <a:t>header</a:t>
                      </a:r>
                    </a:p>
                  </a:txBody>
                  <a:tcPr marL="99060" marR="99060" anchor="ctr"/>
                </a:tc>
                <a:tc>
                  <a:txBody>
                    <a:bodyPr/>
                    <a:lstStyle/>
                    <a:p>
                      <a:r>
                        <a:rPr lang="zh-CN" altLang="en-US" sz="1400">
                          <a:effectLst/>
                        </a:rPr>
                        <a:t>表头数据</a:t>
                      </a:r>
                    </a:p>
                  </a:txBody>
                  <a:tcPr marL="99060" marR="99060" anchor="ctr"/>
                </a:tc>
                <a:tc>
                  <a:txBody>
                    <a:bodyPr/>
                    <a:lstStyle/>
                    <a:p>
                      <a:r>
                        <a:rPr lang="en-US" sz="1400">
                          <a:effectLst/>
                        </a:rPr>
                        <a:t>Array</a:t>
                      </a:r>
                      <a:r>
                        <a:rPr lang="en-US" sz="1400">
                          <a:solidFill>
                            <a:srgbClr val="A7A7A7"/>
                          </a:solidFill>
                          <a:effectLst/>
                          <a:latin typeface="var(--monospace)"/>
                        </a:rPr>
                        <a:t>&lt;String&gt;</a:t>
                      </a:r>
                      <a:endParaRPr lang="en-US" sz="1400">
                        <a:effectLst/>
                      </a:endParaRPr>
                    </a:p>
                  </a:txBody>
                  <a:tcPr marL="99060" marR="99060" anchor="ctr"/>
                </a:tc>
                <a:tc>
                  <a:txBody>
                    <a:bodyPr/>
                    <a:lstStyle/>
                    <a:p>
                      <a:r>
                        <a:rPr lang="en-US" altLang="zh-CN" sz="1400">
                          <a:effectLst/>
                        </a:rPr>
                        <a:t>---</a:t>
                      </a:r>
                    </a:p>
                  </a:txBody>
                  <a:tcPr marL="99060" marR="99060" anchor="ctr"/>
                </a:tc>
                <a:tc>
                  <a:txBody>
                    <a:bodyPr/>
                    <a:lstStyle/>
                    <a:p>
                      <a:r>
                        <a:rPr lang="en-US" altLang="zh-CN" sz="1400">
                          <a:effectLst/>
                        </a:rPr>
                        <a:t>[]</a:t>
                      </a:r>
                    </a:p>
                  </a:txBody>
                  <a:tcPr marL="99060" marR="99060" anchor="ctr"/>
                </a:tc>
                <a:extLst>
                  <a:ext uri="{0D108BD9-81ED-4DB2-BD59-A6C34878D82A}">
                    <a16:rowId xmlns:a16="http://schemas.microsoft.com/office/drawing/2014/main" val="1530927178"/>
                  </a:ext>
                </a:extLst>
              </a:tr>
              <a:tr h="180622">
                <a:tc>
                  <a:txBody>
                    <a:bodyPr/>
                    <a:lstStyle/>
                    <a:p>
                      <a:r>
                        <a:rPr lang="en-US" sz="1400">
                          <a:effectLst/>
                        </a:rPr>
                        <a:t>data</a:t>
                      </a:r>
                    </a:p>
                  </a:txBody>
                  <a:tcPr marL="99060" marR="99060" anchor="ctr"/>
                </a:tc>
                <a:tc>
                  <a:txBody>
                    <a:bodyPr/>
                    <a:lstStyle/>
                    <a:p>
                      <a:r>
                        <a:rPr lang="zh-CN" altLang="en-US" sz="1400">
                          <a:effectLst/>
                        </a:rPr>
                        <a:t>表数据</a:t>
                      </a:r>
                    </a:p>
                  </a:txBody>
                  <a:tcPr marL="99060" marR="99060" anchor="ctr"/>
                </a:tc>
                <a:tc>
                  <a:txBody>
                    <a:bodyPr/>
                    <a:lstStyle/>
                    <a:p>
                      <a:r>
                        <a:rPr lang="en-US" sz="1400">
                          <a:effectLst/>
                        </a:rPr>
                        <a:t>Array</a:t>
                      </a:r>
                      <a:r>
                        <a:rPr lang="en-US" sz="1400">
                          <a:solidFill>
                            <a:srgbClr val="A7A7A7"/>
                          </a:solidFill>
                          <a:effectLst/>
                          <a:latin typeface="var(--monospace)"/>
                        </a:rPr>
                        <a:t>&lt;Array&gt;</a:t>
                      </a:r>
                      <a:endParaRPr lang="en-US" sz="1400">
                        <a:effectLst/>
                      </a:endParaRPr>
                    </a:p>
                  </a:txBody>
                  <a:tcPr marL="99060" marR="99060" anchor="ctr"/>
                </a:tc>
                <a:tc>
                  <a:txBody>
                    <a:bodyPr/>
                    <a:lstStyle/>
                    <a:p>
                      <a:r>
                        <a:rPr lang="en-US" altLang="zh-CN" sz="1400">
                          <a:effectLst/>
                        </a:rPr>
                        <a:t>---</a:t>
                      </a:r>
                    </a:p>
                  </a:txBody>
                  <a:tcPr marL="99060" marR="99060" anchor="ctr"/>
                </a:tc>
                <a:tc>
                  <a:txBody>
                    <a:bodyPr/>
                    <a:lstStyle/>
                    <a:p>
                      <a:r>
                        <a:rPr lang="en-US" altLang="zh-CN" sz="1400">
                          <a:effectLst/>
                        </a:rPr>
                        <a:t>[]</a:t>
                      </a:r>
                    </a:p>
                  </a:txBody>
                  <a:tcPr marL="99060" marR="99060" anchor="ctr"/>
                </a:tc>
                <a:extLst>
                  <a:ext uri="{0D108BD9-81ED-4DB2-BD59-A6C34878D82A}">
                    <a16:rowId xmlns:a16="http://schemas.microsoft.com/office/drawing/2014/main" val="4060354223"/>
                  </a:ext>
                </a:extLst>
              </a:tr>
              <a:tr h="180622">
                <a:tc>
                  <a:txBody>
                    <a:bodyPr/>
                    <a:lstStyle/>
                    <a:p>
                      <a:r>
                        <a:rPr lang="en-US" sz="1400">
                          <a:effectLst/>
                        </a:rPr>
                        <a:t>rowNum</a:t>
                      </a:r>
                    </a:p>
                  </a:txBody>
                  <a:tcPr marL="99060" marR="99060" anchor="ctr"/>
                </a:tc>
                <a:tc>
                  <a:txBody>
                    <a:bodyPr/>
                    <a:lstStyle/>
                    <a:p>
                      <a:r>
                        <a:rPr lang="zh-CN" altLang="en-US" sz="1400">
                          <a:effectLst/>
                        </a:rPr>
                        <a:t>表行数</a:t>
                      </a:r>
                    </a:p>
                  </a:txBody>
                  <a:tcPr marL="99060" marR="99060" anchor="ctr"/>
                </a:tc>
                <a:tc>
                  <a:txBody>
                    <a:bodyPr/>
                    <a:lstStyle/>
                    <a:p>
                      <a:r>
                        <a:rPr lang="en-US" sz="1400">
                          <a:effectLst/>
                        </a:rPr>
                        <a:t>Number</a:t>
                      </a:r>
                    </a:p>
                  </a:txBody>
                  <a:tcPr marL="99060" marR="99060" anchor="ctr"/>
                </a:tc>
                <a:tc>
                  <a:txBody>
                    <a:bodyPr/>
                    <a:lstStyle/>
                    <a:p>
                      <a:r>
                        <a:rPr lang="en-US" altLang="zh-CN" sz="1400">
                          <a:effectLst/>
                        </a:rPr>
                        <a:t>---</a:t>
                      </a:r>
                    </a:p>
                  </a:txBody>
                  <a:tcPr marL="99060" marR="99060" anchor="ctr"/>
                </a:tc>
                <a:tc>
                  <a:txBody>
                    <a:bodyPr/>
                    <a:lstStyle/>
                    <a:p>
                      <a:r>
                        <a:rPr lang="en-US" altLang="zh-CN" sz="1400">
                          <a:effectLst/>
                        </a:rPr>
                        <a:t>5</a:t>
                      </a:r>
                    </a:p>
                  </a:txBody>
                  <a:tcPr marL="99060" marR="99060" anchor="ctr"/>
                </a:tc>
                <a:extLst>
                  <a:ext uri="{0D108BD9-81ED-4DB2-BD59-A6C34878D82A}">
                    <a16:rowId xmlns:a16="http://schemas.microsoft.com/office/drawing/2014/main" val="720461304"/>
                  </a:ext>
                </a:extLst>
              </a:tr>
              <a:tr h="180622">
                <a:tc>
                  <a:txBody>
                    <a:bodyPr/>
                    <a:lstStyle/>
                    <a:p>
                      <a:r>
                        <a:rPr lang="en-US" sz="1400">
                          <a:effectLst/>
                        </a:rPr>
                        <a:t>headerBGC</a:t>
                      </a:r>
                    </a:p>
                  </a:txBody>
                  <a:tcPr marL="99060" marR="99060" anchor="ctr"/>
                </a:tc>
                <a:tc>
                  <a:txBody>
                    <a:bodyPr/>
                    <a:lstStyle/>
                    <a:p>
                      <a:r>
                        <a:rPr lang="zh-CN" altLang="en-US" sz="1400">
                          <a:effectLst/>
                        </a:rPr>
                        <a:t>表头背景色</a:t>
                      </a:r>
                    </a:p>
                  </a:txBody>
                  <a:tcPr marL="99060" marR="99060" anchor="ctr"/>
                </a:tc>
                <a:tc>
                  <a:txBody>
                    <a:bodyPr/>
                    <a:lstStyle/>
                    <a:p>
                      <a:r>
                        <a:rPr lang="en-US" sz="1400">
                          <a:effectLst/>
                        </a:rPr>
                        <a:t>String</a:t>
                      </a:r>
                    </a:p>
                  </a:txBody>
                  <a:tcPr marL="99060" marR="99060" anchor="ctr"/>
                </a:tc>
                <a:tc>
                  <a:txBody>
                    <a:bodyPr/>
                    <a:lstStyle/>
                    <a:p>
                      <a:r>
                        <a:rPr lang="en-US" altLang="zh-CN" sz="1400">
                          <a:effectLst/>
                        </a:rPr>
                        <a:t>---</a:t>
                      </a:r>
                    </a:p>
                  </a:txBody>
                  <a:tcPr marL="99060" marR="99060" anchor="ctr"/>
                </a:tc>
                <a:tc>
                  <a:txBody>
                    <a:bodyPr/>
                    <a:lstStyle/>
                    <a:p>
                      <a:r>
                        <a:rPr lang="en-US" sz="1400">
                          <a:effectLst/>
                        </a:rPr>
                        <a:t>'#00BAFF'</a:t>
                      </a:r>
                    </a:p>
                  </a:txBody>
                  <a:tcPr marL="99060" marR="99060" anchor="ctr"/>
                </a:tc>
                <a:extLst>
                  <a:ext uri="{0D108BD9-81ED-4DB2-BD59-A6C34878D82A}">
                    <a16:rowId xmlns:a16="http://schemas.microsoft.com/office/drawing/2014/main" val="2599829572"/>
                  </a:ext>
                </a:extLst>
              </a:tr>
              <a:tr h="180622">
                <a:tc>
                  <a:txBody>
                    <a:bodyPr/>
                    <a:lstStyle/>
                    <a:p>
                      <a:r>
                        <a:rPr lang="en-US" sz="1400">
                          <a:effectLst/>
                        </a:rPr>
                        <a:t>oddRowBGC</a:t>
                      </a:r>
                    </a:p>
                  </a:txBody>
                  <a:tcPr marL="99060" marR="99060" anchor="ctr"/>
                </a:tc>
                <a:tc>
                  <a:txBody>
                    <a:bodyPr/>
                    <a:lstStyle/>
                    <a:p>
                      <a:r>
                        <a:rPr lang="zh-CN" altLang="en-US" sz="1400">
                          <a:effectLst/>
                        </a:rPr>
                        <a:t>奇数行背景色</a:t>
                      </a:r>
                    </a:p>
                  </a:txBody>
                  <a:tcPr marL="99060" marR="99060" anchor="ctr"/>
                </a:tc>
                <a:tc>
                  <a:txBody>
                    <a:bodyPr/>
                    <a:lstStyle/>
                    <a:p>
                      <a:r>
                        <a:rPr lang="en-US" sz="1400">
                          <a:effectLst/>
                        </a:rPr>
                        <a:t>String</a:t>
                      </a:r>
                    </a:p>
                  </a:txBody>
                  <a:tcPr marL="99060" marR="99060" anchor="ctr"/>
                </a:tc>
                <a:tc>
                  <a:txBody>
                    <a:bodyPr/>
                    <a:lstStyle/>
                    <a:p>
                      <a:r>
                        <a:rPr lang="en-US" altLang="zh-CN" sz="1400">
                          <a:effectLst/>
                        </a:rPr>
                        <a:t>---</a:t>
                      </a:r>
                    </a:p>
                  </a:txBody>
                  <a:tcPr marL="99060" marR="99060" anchor="ctr"/>
                </a:tc>
                <a:tc>
                  <a:txBody>
                    <a:bodyPr/>
                    <a:lstStyle/>
                    <a:p>
                      <a:r>
                        <a:rPr lang="en-US" sz="1400">
                          <a:effectLst/>
                        </a:rPr>
                        <a:t>'#003B51'</a:t>
                      </a:r>
                    </a:p>
                  </a:txBody>
                  <a:tcPr marL="99060" marR="99060" anchor="ctr"/>
                </a:tc>
                <a:extLst>
                  <a:ext uri="{0D108BD9-81ED-4DB2-BD59-A6C34878D82A}">
                    <a16:rowId xmlns:a16="http://schemas.microsoft.com/office/drawing/2014/main" val="1369234552"/>
                  </a:ext>
                </a:extLst>
              </a:tr>
              <a:tr h="180622">
                <a:tc>
                  <a:txBody>
                    <a:bodyPr/>
                    <a:lstStyle/>
                    <a:p>
                      <a:r>
                        <a:rPr lang="en-US" sz="1400">
                          <a:effectLst/>
                        </a:rPr>
                        <a:t>evenRowBGC</a:t>
                      </a:r>
                    </a:p>
                  </a:txBody>
                  <a:tcPr marL="99060" marR="99060" anchor="ctr"/>
                </a:tc>
                <a:tc>
                  <a:txBody>
                    <a:bodyPr/>
                    <a:lstStyle/>
                    <a:p>
                      <a:r>
                        <a:rPr lang="zh-CN" altLang="en-US" sz="1400">
                          <a:effectLst/>
                        </a:rPr>
                        <a:t>偶数行背景色</a:t>
                      </a:r>
                    </a:p>
                  </a:txBody>
                  <a:tcPr marL="99060" marR="99060" anchor="ctr"/>
                </a:tc>
                <a:tc>
                  <a:txBody>
                    <a:bodyPr/>
                    <a:lstStyle/>
                    <a:p>
                      <a:r>
                        <a:rPr lang="en-US" sz="1400">
                          <a:effectLst/>
                        </a:rPr>
                        <a:t>String</a:t>
                      </a:r>
                    </a:p>
                  </a:txBody>
                  <a:tcPr marL="99060" marR="99060" anchor="ctr"/>
                </a:tc>
                <a:tc>
                  <a:txBody>
                    <a:bodyPr/>
                    <a:lstStyle/>
                    <a:p>
                      <a:r>
                        <a:rPr lang="en-US" altLang="zh-CN" sz="1400">
                          <a:effectLst/>
                        </a:rPr>
                        <a:t>---</a:t>
                      </a:r>
                    </a:p>
                  </a:txBody>
                  <a:tcPr marL="99060" marR="99060" anchor="ctr"/>
                </a:tc>
                <a:tc>
                  <a:txBody>
                    <a:bodyPr/>
                    <a:lstStyle/>
                    <a:p>
                      <a:r>
                        <a:rPr lang="en-US" sz="1400">
                          <a:effectLst/>
                        </a:rPr>
                        <a:t>#0A2732</a:t>
                      </a:r>
                    </a:p>
                  </a:txBody>
                  <a:tcPr marL="99060" marR="99060" anchor="ctr"/>
                </a:tc>
                <a:extLst>
                  <a:ext uri="{0D108BD9-81ED-4DB2-BD59-A6C34878D82A}">
                    <a16:rowId xmlns:a16="http://schemas.microsoft.com/office/drawing/2014/main" val="4215932213"/>
                  </a:ext>
                </a:extLst>
              </a:tr>
              <a:tr h="180622">
                <a:tc>
                  <a:txBody>
                    <a:bodyPr/>
                    <a:lstStyle/>
                    <a:p>
                      <a:r>
                        <a:rPr lang="en-US" sz="1400">
                          <a:effectLst/>
                        </a:rPr>
                        <a:t>waitTime</a:t>
                      </a:r>
                    </a:p>
                  </a:txBody>
                  <a:tcPr marL="99060" marR="99060" anchor="ctr"/>
                </a:tc>
                <a:tc>
                  <a:txBody>
                    <a:bodyPr/>
                    <a:lstStyle/>
                    <a:p>
                      <a:r>
                        <a:rPr lang="zh-CN" altLang="en-US" sz="1400">
                          <a:effectLst/>
                        </a:rPr>
                        <a:t>轮播时间间隔</a:t>
                      </a:r>
                      <a:r>
                        <a:rPr lang="en-US" altLang="zh-CN" sz="1400">
                          <a:effectLst/>
                        </a:rPr>
                        <a:t>(ms)</a:t>
                      </a:r>
                    </a:p>
                  </a:txBody>
                  <a:tcPr marL="99060" marR="99060" anchor="ctr"/>
                </a:tc>
                <a:tc>
                  <a:txBody>
                    <a:bodyPr/>
                    <a:lstStyle/>
                    <a:p>
                      <a:r>
                        <a:rPr lang="en-US" sz="1400">
                          <a:effectLst/>
                        </a:rPr>
                        <a:t>Number</a:t>
                      </a:r>
                    </a:p>
                  </a:txBody>
                  <a:tcPr marL="99060" marR="99060" anchor="ctr"/>
                </a:tc>
                <a:tc>
                  <a:txBody>
                    <a:bodyPr/>
                    <a:lstStyle/>
                    <a:p>
                      <a:r>
                        <a:rPr lang="en-US" altLang="zh-CN" sz="1400">
                          <a:effectLst/>
                        </a:rPr>
                        <a:t>---</a:t>
                      </a:r>
                    </a:p>
                  </a:txBody>
                  <a:tcPr marL="99060" marR="99060" anchor="ctr"/>
                </a:tc>
                <a:tc>
                  <a:txBody>
                    <a:bodyPr/>
                    <a:lstStyle/>
                    <a:p>
                      <a:r>
                        <a:rPr lang="en-US" altLang="zh-CN" sz="1400">
                          <a:effectLst/>
                        </a:rPr>
                        <a:t>2000</a:t>
                      </a:r>
                    </a:p>
                  </a:txBody>
                  <a:tcPr marL="99060" marR="99060" anchor="ctr"/>
                </a:tc>
                <a:extLst>
                  <a:ext uri="{0D108BD9-81ED-4DB2-BD59-A6C34878D82A}">
                    <a16:rowId xmlns:a16="http://schemas.microsoft.com/office/drawing/2014/main" val="3907266376"/>
                  </a:ext>
                </a:extLst>
              </a:tr>
              <a:tr h="180622">
                <a:tc>
                  <a:txBody>
                    <a:bodyPr/>
                    <a:lstStyle/>
                    <a:p>
                      <a:r>
                        <a:rPr lang="en-US" sz="1400">
                          <a:effectLst/>
                        </a:rPr>
                        <a:t>headerHeight</a:t>
                      </a:r>
                    </a:p>
                  </a:txBody>
                  <a:tcPr marL="99060" marR="99060" anchor="ctr"/>
                </a:tc>
                <a:tc>
                  <a:txBody>
                    <a:bodyPr/>
                    <a:lstStyle/>
                    <a:p>
                      <a:r>
                        <a:rPr lang="zh-CN" altLang="en-US" sz="1400">
                          <a:effectLst/>
                        </a:rPr>
                        <a:t>表头高度</a:t>
                      </a:r>
                    </a:p>
                  </a:txBody>
                  <a:tcPr marL="99060" marR="99060" anchor="ctr"/>
                </a:tc>
                <a:tc>
                  <a:txBody>
                    <a:bodyPr/>
                    <a:lstStyle/>
                    <a:p>
                      <a:r>
                        <a:rPr lang="en-US" sz="1400">
                          <a:effectLst/>
                        </a:rPr>
                        <a:t>Number</a:t>
                      </a:r>
                    </a:p>
                  </a:txBody>
                  <a:tcPr marL="99060" marR="99060" anchor="ctr"/>
                </a:tc>
                <a:tc>
                  <a:txBody>
                    <a:bodyPr/>
                    <a:lstStyle/>
                    <a:p>
                      <a:r>
                        <a:rPr lang="en-US" altLang="zh-CN" sz="1400">
                          <a:effectLst/>
                        </a:rPr>
                        <a:t>---</a:t>
                      </a:r>
                    </a:p>
                  </a:txBody>
                  <a:tcPr marL="99060" marR="99060" anchor="ctr"/>
                </a:tc>
                <a:tc>
                  <a:txBody>
                    <a:bodyPr/>
                    <a:lstStyle/>
                    <a:p>
                      <a:r>
                        <a:rPr lang="en-US" altLang="zh-CN" sz="1400">
                          <a:effectLst/>
                        </a:rPr>
                        <a:t>35</a:t>
                      </a:r>
                    </a:p>
                  </a:txBody>
                  <a:tcPr marL="99060" marR="99060" anchor="ctr"/>
                </a:tc>
                <a:extLst>
                  <a:ext uri="{0D108BD9-81ED-4DB2-BD59-A6C34878D82A}">
                    <a16:rowId xmlns:a16="http://schemas.microsoft.com/office/drawing/2014/main" val="1931886236"/>
                  </a:ext>
                </a:extLst>
              </a:tr>
              <a:tr h="180622">
                <a:tc>
                  <a:txBody>
                    <a:bodyPr/>
                    <a:lstStyle/>
                    <a:p>
                      <a:r>
                        <a:rPr lang="en-US" sz="1400">
                          <a:effectLst/>
                        </a:rPr>
                        <a:t>columnWidth</a:t>
                      </a:r>
                    </a:p>
                  </a:txBody>
                  <a:tcPr marL="99060" marR="99060" anchor="ctr"/>
                </a:tc>
                <a:tc>
                  <a:txBody>
                    <a:bodyPr/>
                    <a:lstStyle/>
                    <a:p>
                      <a:r>
                        <a:rPr lang="zh-CN" altLang="en-US" sz="1400">
                          <a:effectLst/>
                        </a:rPr>
                        <a:t>列宽度</a:t>
                      </a:r>
                    </a:p>
                  </a:txBody>
                  <a:tcPr marL="99060" marR="99060" anchor="ctr"/>
                </a:tc>
                <a:tc>
                  <a:txBody>
                    <a:bodyPr/>
                    <a:lstStyle/>
                    <a:p>
                      <a:r>
                        <a:rPr lang="en-US" sz="1400">
                          <a:effectLst/>
                        </a:rPr>
                        <a:t>Array</a:t>
                      </a:r>
                      <a:r>
                        <a:rPr lang="en-US" sz="1400">
                          <a:solidFill>
                            <a:srgbClr val="A7A7A7"/>
                          </a:solidFill>
                          <a:effectLst/>
                          <a:latin typeface="var(--monospace)"/>
                        </a:rPr>
                        <a:t>&lt;Number&gt;</a:t>
                      </a:r>
                      <a:endParaRPr lang="en-US" sz="1400">
                        <a:effectLst/>
                      </a:endParaRPr>
                    </a:p>
                  </a:txBody>
                  <a:tcPr marL="99060" marR="99060" anchor="ctr"/>
                </a:tc>
                <a:tc>
                  <a:txBody>
                    <a:bodyPr/>
                    <a:lstStyle/>
                    <a:p>
                      <a:r>
                        <a:rPr lang="en-US" altLang="zh-CN" sz="1400">
                          <a:effectLst/>
                        </a:rPr>
                        <a:t>[1]</a:t>
                      </a:r>
                    </a:p>
                  </a:txBody>
                  <a:tcPr marL="99060" marR="99060" anchor="ctr"/>
                </a:tc>
                <a:tc>
                  <a:txBody>
                    <a:bodyPr/>
                    <a:lstStyle/>
                    <a:p>
                      <a:r>
                        <a:rPr lang="en-US" altLang="zh-CN" sz="1400">
                          <a:effectLst/>
                        </a:rPr>
                        <a:t>[]</a:t>
                      </a:r>
                    </a:p>
                  </a:txBody>
                  <a:tcPr marL="99060" marR="99060" anchor="ctr"/>
                </a:tc>
                <a:extLst>
                  <a:ext uri="{0D108BD9-81ED-4DB2-BD59-A6C34878D82A}">
                    <a16:rowId xmlns:a16="http://schemas.microsoft.com/office/drawing/2014/main" val="3537182002"/>
                  </a:ext>
                </a:extLst>
              </a:tr>
              <a:tr h="180622">
                <a:tc>
                  <a:txBody>
                    <a:bodyPr/>
                    <a:lstStyle/>
                    <a:p>
                      <a:r>
                        <a:rPr lang="en-US" sz="1400">
                          <a:effectLst/>
                        </a:rPr>
                        <a:t>align</a:t>
                      </a:r>
                    </a:p>
                  </a:txBody>
                  <a:tcPr marL="99060" marR="99060" anchor="ctr"/>
                </a:tc>
                <a:tc>
                  <a:txBody>
                    <a:bodyPr/>
                    <a:lstStyle/>
                    <a:p>
                      <a:r>
                        <a:rPr lang="zh-CN" altLang="en-US" sz="1400">
                          <a:effectLst/>
                        </a:rPr>
                        <a:t>列对齐方式</a:t>
                      </a:r>
                    </a:p>
                  </a:txBody>
                  <a:tcPr marL="99060" marR="99060" anchor="ctr"/>
                </a:tc>
                <a:tc>
                  <a:txBody>
                    <a:bodyPr/>
                    <a:lstStyle/>
                    <a:p>
                      <a:r>
                        <a:rPr lang="en-US" sz="1400">
                          <a:effectLst/>
                        </a:rPr>
                        <a:t>Array</a:t>
                      </a:r>
                      <a:r>
                        <a:rPr lang="en-US" sz="1400">
                          <a:solidFill>
                            <a:srgbClr val="A7A7A7"/>
                          </a:solidFill>
                          <a:effectLst/>
                          <a:latin typeface="var(--monospace)"/>
                        </a:rPr>
                        <a:t>&lt;String&gt;</a:t>
                      </a:r>
                      <a:endParaRPr lang="en-US" sz="1400">
                        <a:effectLst/>
                      </a:endParaRPr>
                    </a:p>
                  </a:txBody>
                  <a:tcPr marL="99060" marR="99060" anchor="ctr"/>
                </a:tc>
                <a:tc>
                  <a:txBody>
                    <a:bodyPr/>
                    <a:lstStyle/>
                    <a:p>
                      <a:r>
                        <a:rPr lang="en-US" altLang="zh-CN" sz="1400">
                          <a:effectLst/>
                        </a:rPr>
                        <a:t>[2]</a:t>
                      </a:r>
                    </a:p>
                  </a:txBody>
                  <a:tcPr marL="99060" marR="99060" anchor="ctr"/>
                </a:tc>
                <a:tc>
                  <a:txBody>
                    <a:bodyPr/>
                    <a:lstStyle/>
                    <a:p>
                      <a:r>
                        <a:rPr lang="en-US" altLang="zh-CN" sz="1400">
                          <a:effectLst/>
                        </a:rPr>
                        <a:t>[]</a:t>
                      </a:r>
                    </a:p>
                  </a:txBody>
                  <a:tcPr marL="99060" marR="99060" anchor="ctr"/>
                </a:tc>
                <a:extLst>
                  <a:ext uri="{0D108BD9-81ED-4DB2-BD59-A6C34878D82A}">
                    <a16:rowId xmlns:a16="http://schemas.microsoft.com/office/drawing/2014/main" val="2575628466"/>
                  </a:ext>
                </a:extLst>
              </a:tr>
              <a:tr h="180622">
                <a:tc>
                  <a:txBody>
                    <a:bodyPr/>
                    <a:lstStyle/>
                    <a:p>
                      <a:r>
                        <a:rPr lang="en-US" sz="1400">
                          <a:effectLst/>
                        </a:rPr>
                        <a:t>index</a:t>
                      </a:r>
                    </a:p>
                  </a:txBody>
                  <a:tcPr marL="99060" marR="99060" anchor="ctr"/>
                </a:tc>
                <a:tc>
                  <a:txBody>
                    <a:bodyPr/>
                    <a:lstStyle/>
                    <a:p>
                      <a:r>
                        <a:rPr lang="zh-CN" altLang="en-US" sz="1400">
                          <a:effectLst/>
                        </a:rPr>
                        <a:t>显示行号</a:t>
                      </a:r>
                    </a:p>
                  </a:txBody>
                  <a:tcPr marL="99060" marR="99060" anchor="ctr"/>
                </a:tc>
                <a:tc>
                  <a:txBody>
                    <a:bodyPr/>
                    <a:lstStyle/>
                    <a:p>
                      <a:r>
                        <a:rPr lang="en-US" sz="1400">
                          <a:effectLst/>
                        </a:rPr>
                        <a:t>Boolean</a:t>
                      </a:r>
                    </a:p>
                  </a:txBody>
                  <a:tcPr marL="99060" marR="99060" anchor="ctr"/>
                </a:tc>
                <a:tc>
                  <a:txBody>
                    <a:bodyPr/>
                    <a:lstStyle/>
                    <a:p>
                      <a:r>
                        <a:rPr lang="en-US" sz="1400">
                          <a:effectLst/>
                        </a:rPr>
                        <a:t>true|false</a:t>
                      </a:r>
                    </a:p>
                  </a:txBody>
                  <a:tcPr marL="99060" marR="99060" anchor="ctr"/>
                </a:tc>
                <a:tc>
                  <a:txBody>
                    <a:bodyPr/>
                    <a:lstStyle/>
                    <a:p>
                      <a:r>
                        <a:rPr lang="en-US" sz="1400">
                          <a:effectLst/>
                        </a:rPr>
                        <a:t>false</a:t>
                      </a:r>
                    </a:p>
                  </a:txBody>
                  <a:tcPr marL="99060" marR="99060" anchor="ctr"/>
                </a:tc>
                <a:extLst>
                  <a:ext uri="{0D108BD9-81ED-4DB2-BD59-A6C34878D82A}">
                    <a16:rowId xmlns:a16="http://schemas.microsoft.com/office/drawing/2014/main" val="1662344159"/>
                  </a:ext>
                </a:extLst>
              </a:tr>
              <a:tr h="180622">
                <a:tc>
                  <a:txBody>
                    <a:bodyPr/>
                    <a:lstStyle/>
                    <a:p>
                      <a:r>
                        <a:rPr lang="en-US" sz="1400">
                          <a:effectLst/>
                        </a:rPr>
                        <a:t>indexHeader</a:t>
                      </a:r>
                    </a:p>
                  </a:txBody>
                  <a:tcPr marL="99060" marR="99060" anchor="ctr"/>
                </a:tc>
                <a:tc>
                  <a:txBody>
                    <a:bodyPr/>
                    <a:lstStyle/>
                    <a:p>
                      <a:r>
                        <a:rPr lang="zh-CN" altLang="en-US" sz="1400">
                          <a:effectLst/>
                        </a:rPr>
                        <a:t>行号表头</a:t>
                      </a:r>
                    </a:p>
                  </a:txBody>
                  <a:tcPr marL="99060" marR="99060" anchor="ctr"/>
                </a:tc>
                <a:tc>
                  <a:txBody>
                    <a:bodyPr/>
                    <a:lstStyle/>
                    <a:p>
                      <a:r>
                        <a:rPr lang="en-US" sz="1400">
                          <a:effectLst/>
                        </a:rPr>
                        <a:t>String</a:t>
                      </a:r>
                    </a:p>
                  </a:txBody>
                  <a:tcPr marL="99060" marR="99060" anchor="ctr"/>
                </a:tc>
                <a:tc>
                  <a:txBody>
                    <a:bodyPr/>
                    <a:lstStyle/>
                    <a:p>
                      <a:r>
                        <a:rPr lang="en-US" altLang="zh-CN" sz="1400">
                          <a:effectLst/>
                        </a:rPr>
                        <a:t>-</a:t>
                      </a:r>
                    </a:p>
                  </a:txBody>
                  <a:tcPr marL="99060" marR="99060" anchor="ctr"/>
                </a:tc>
                <a:tc>
                  <a:txBody>
                    <a:bodyPr/>
                    <a:lstStyle/>
                    <a:p>
                      <a:r>
                        <a:rPr lang="en-US" altLang="zh-CN" sz="1400">
                          <a:effectLst/>
                        </a:rPr>
                        <a:t>'#'</a:t>
                      </a:r>
                    </a:p>
                  </a:txBody>
                  <a:tcPr marL="99060" marR="99060" anchor="ctr"/>
                </a:tc>
                <a:extLst>
                  <a:ext uri="{0D108BD9-81ED-4DB2-BD59-A6C34878D82A}">
                    <a16:rowId xmlns:a16="http://schemas.microsoft.com/office/drawing/2014/main" val="1012063634"/>
                  </a:ext>
                </a:extLst>
              </a:tr>
              <a:tr h="180622">
                <a:tc>
                  <a:txBody>
                    <a:bodyPr/>
                    <a:lstStyle/>
                    <a:p>
                      <a:r>
                        <a:rPr lang="en-US" sz="1400">
                          <a:effectLst/>
                        </a:rPr>
                        <a:t>carousel</a:t>
                      </a:r>
                    </a:p>
                  </a:txBody>
                  <a:tcPr marL="99060" marR="99060" anchor="ctr"/>
                </a:tc>
                <a:tc>
                  <a:txBody>
                    <a:bodyPr/>
                    <a:lstStyle/>
                    <a:p>
                      <a:r>
                        <a:rPr lang="zh-CN" altLang="en-US" sz="1400">
                          <a:effectLst/>
                        </a:rPr>
                        <a:t>轮播方式</a:t>
                      </a:r>
                    </a:p>
                  </a:txBody>
                  <a:tcPr marL="99060" marR="99060" anchor="ctr"/>
                </a:tc>
                <a:tc>
                  <a:txBody>
                    <a:bodyPr/>
                    <a:lstStyle/>
                    <a:p>
                      <a:r>
                        <a:rPr lang="en-US" sz="1400">
                          <a:effectLst/>
                        </a:rPr>
                        <a:t>String</a:t>
                      </a:r>
                    </a:p>
                  </a:txBody>
                  <a:tcPr marL="99060" marR="99060" anchor="ctr"/>
                </a:tc>
                <a:tc>
                  <a:txBody>
                    <a:bodyPr/>
                    <a:lstStyle/>
                    <a:p>
                      <a:r>
                        <a:rPr lang="en-US" sz="1400">
                          <a:effectLst/>
                        </a:rPr>
                        <a:t>'single'|'page'</a:t>
                      </a:r>
                    </a:p>
                  </a:txBody>
                  <a:tcPr marL="99060" marR="99060" anchor="ctr"/>
                </a:tc>
                <a:tc>
                  <a:txBody>
                    <a:bodyPr/>
                    <a:lstStyle/>
                    <a:p>
                      <a:r>
                        <a:rPr lang="en-US" sz="1400">
                          <a:effectLst/>
                        </a:rPr>
                        <a:t>'single'</a:t>
                      </a:r>
                    </a:p>
                  </a:txBody>
                  <a:tcPr marL="99060" marR="99060" anchor="ctr"/>
                </a:tc>
                <a:extLst>
                  <a:ext uri="{0D108BD9-81ED-4DB2-BD59-A6C34878D82A}">
                    <a16:rowId xmlns:a16="http://schemas.microsoft.com/office/drawing/2014/main" val="3121886220"/>
                  </a:ext>
                </a:extLst>
              </a:tr>
              <a:tr h="180622">
                <a:tc>
                  <a:txBody>
                    <a:bodyPr/>
                    <a:lstStyle/>
                    <a:p>
                      <a:r>
                        <a:rPr lang="en-US" sz="1400">
                          <a:effectLst/>
                        </a:rPr>
                        <a:t>hoverPause</a:t>
                      </a:r>
                    </a:p>
                  </a:txBody>
                  <a:tcPr marL="99060" marR="99060" anchor="ctr"/>
                </a:tc>
                <a:tc>
                  <a:txBody>
                    <a:bodyPr/>
                    <a:lstStyle/>
                    <a:p>
                      <a:r>
                        <a:rPr lang="zh-CN" altLang="en-US" sz="1400">
                          <a:effectLst/>
                        </a:rPr>
                        <a:t>悬浮暂停轮播</a:t>
                      </a:r>
                    </a:p>
                  </a:txBody>
                  <a:tcPr marL="99060" marR="99060" anchor="ctr"/>
                </a:tc>
                <a:tc>
                  <a:txBody>
                    <a:bodyPr/>
                    <a:lstStyle/>
                    <a:p>
                      <a:r>
                        <a:rPr lang="en-US" sz="1400" dirty="0">
                          <a:effectLst/>
                        </a:rPr>
                        <a:t>Boolean</a:t>
                      </a:r>
                    </a:p>
                  </a:txBody>
                  <a:tcPr marL="99060" marR="99060" anchor="ctr"/>
                </a:tc>
                <a:tc>
                  <a:txBody>
                    <a:bodyPr/>
                    <a:lstStyle/>
                    <a:p>
                      <a:r>
                        <a:rPr lang="en-US" altLang="zh-CN" sz="1400" dirty="0">
                          <a:effectLst/>
                        </a:rPr>
                        <a:t>---</a:t>
                      </a:r>
                    </a:p>
                  </a:txBody>
                  <a:tcPr marL="99060" marR="99060" anchor="ctr"/>
                </a:tc>
                <a:tc>
                  <a:txBody>
                    <a:bodyPr/>
                    <a:lstStyle/>
                    <a:p>
                      <a:r>
                        <a:rPr lang="en-US" sz="1400" dirty="0">
                          <a:effectLst/>
                        </a:rPr>
                        <a:t>true</a:t>
                      </a:r>
                    </a:p>
                  </a:txBody>
                  <a:tcPr marL="99060" marR="99060" anchor="ctr"/>
                </a:tc>
                <a:extLst>
                  <a:ext uri="{0D108BD9-81ED-4DB2-BD59-A6C34878D82A}">
                    <a16:rowId xmlns:a16="http://schemas.microsoft.com/office/drawing/2014/main" val="1270000967"/>
                  </a:ext>
                </a:extLst>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22"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轮播表</a:t>
            </a:r>
            <a:endParaRPr kumimoji="1" lang="zh-CN" altLang="en-US"/>
          </a:p>
        </p:txBody>
      </p:sp>
      <p:cxnSp>
        <p:nvCxnSpPr>
          <p:cNvPr id="23"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24" name="组合 23"/>
          <p:cNvGrpSpPr/>
          <p:nvPr/>
        </p:nvGrpSpPr>
        <p:grpSpPr>
          <a:xfrm>
            <a:off x="203200" y="561165"/>
            <a:ext cx="381000" cy="158750"/>
            <a:chOff x="203200" y="561165"/>
            <a:chExt cx="381000" cy="158750"/>
          </a:xfrm>
        </p:grpSpPr>
        <p:sp>
          <p:nvSpPr>
            <p:cNvPr id="25"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26"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28" name="文本框 27">
            <a:extLst>
              <a:ext uri="{FF2B5EF4-FFF2-40B4-BE49-F238E27FC236}">
                <a16:creationId xmlns:a16="http://schemas.microsoft.com/office/drawing/2014/main" id="{442221BD-5169-387A-7F90-A584FE7BFD8C}"/>
              </a:ext>
            </a:extLst>
          </p:cNvPr>
          <p:cNvSpPr txBox="1"/>
          <p:nvPr/>
        </p:nvSpPr>
        <p:spPr>
          <a:xfrm>
            <a:off x="842059" y="1838745"/>
            <a:ext cx="8278752" cy="2127634"/>
          </a:xfrm>
          <a:prstGeom prst="rect">
            <a:avLst/>
          </a:prstGeom>
          <a:noFill/>
        </p:spPr>
        <p:txBody>
          <a:bodyPr wrap="square">
            <a:spAutoFit/>
          </a:bodyPr>
          <a:lstStyle/>
          <a:p>
            <a:pPr>
              <a:lnSpc>
                <a:spcPct val="150000"/>
              </a:lnSpc>
            </a:pPr>
            <a:r>
              <a:rPr lang="zh-CN" altLang="en-US" dirty="0"/>
              <a:t>config注释</a:t>
            </a:r>
          </a:p>
          <a:p>
            <a:pPr marL="285750" indent="-285750">
              <a:lnSpc>
                <a:spcPct val="150000"/>
              </a:lnSpc>
              <a:buFont typeface="Arial" panose="020B0604020202020204" pitchFamily="34" charset="0"/>
              <a:buChar char="•"/>
            </a:pPr>
            <a:r>
              <a:rPr lang="zh-CN" altLang="en-US" dirty="0"/>
              <a:t>columnWidth可以配置每一列的宽度，默认情况下每一列宽度相等。</a:t>
            </a:r>
          </a:p>
          <a:p>
            <a:pPr marL="285750" indent="-285750">
              <a:lnSpc>
                <a:spcPct val="150000"/>
              </a:lnSpc>
              <a:buFont typeface="Arial" panose="020B0604020202020204" pitchFamily="34" charset="0"/>
              <a:buChar char="•"/>
            </a:pPr>
            <a:r>
              <a:rPr lang="zh-CN" altLang="en-US" dirty="0"/>
              <a:t>align可以配置每一列的对齐方式，可选值有'left'|'center'|'right'，默认值为'left'。</a:t>
            </a:r>
          </a:p>
          <a:p>
            <a:pPr>
              <a:lnSpc>
                <a:spcPct val="150000"/>
              </a:lnSpc>
            </a:pPr>
            <a:endParaRPr lang="zh-CN" altLang="en-US" dirty="0"/>
          </a:p>
          <a:p>
            <a:pPr>
              <a:lnSpc>
                <a:spcPct val="150000"/>
              </a:lnSpc>
            </a:pPr>
            <a:r>
              <a:rPr lang="zh-CN" altLang="en-US" dirty="0"/>
              <a:t>（2）click事件数据属性</a:t>
            </a:r>
          </a:p>
        </p:txBody>
      </p:sp>
      <p:graphicFrame>
        <p:nvGraphicFramePr>
          <p:cNvPr id="29" name="表格 28">
            <a:extLst>
              <a:ext uri="{FF2B5EF4-FFF2-40B4-BE49-F238E27FC236}">
                <a16:creationId xmlns:a16="http://schemas.microsoft.com/office/drawing/2014/main" id="{148B2C4D-C7DC-AAD9-D4A7-8D73DB20DA46}"/>
              </a:ext>
            </a:extLst>
          </p:cNvPr>
          <p:cNvGraphicFramePr>
            <a:graphicFrameLocks noGrp="1"/>
          </p:cNvGraphicFramePr>
          <p:nvPr>
            <p:extLst>
              <p:ext uri="{D42A27DB-BD31-4B8C-83A1-F6EECF244321}">
                <p14:modId xmlns:p14="http://schemas.microsoft.com/office/powerpoint/2010/main" val="3043810740"/>
              </p:ext>
            </p:extLst>
          </p:nvPr>
        </p:nvGraphicFramePr>
        <p:xfrm>
          <a:off x="1082876" y="4308590"/>
          <a:ext cx="8128000" cy="1854200"/>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4093417647"/>
                    </a:ext>
                  </a:extLst>
                </a:gridCol>
                <a:gridCol w="1625600">
                  <a:extLst>
                    <a:ext uri="{9D8B030D-6E8A-4147-A177-3AD203B41FA5}">
                      <a16:colId xmlns:a16="http://schemas.microsoft.com/office/drawing/2014/main" val="3624560609"/>
                    </a:ext>
                  </a:extLst>
                </a:gridCol>
                <a:gridCol w="1625600">
                  <a:extLst>
                    <a:ext uri="{9D8B030D-6E8A-4147-A177-3AD203B41FA5}">
                      <a16:colId xmlns:a16="http://schemas.microsoft.com/office/drawing/2014/main" val="3248372099"/>
                    </a:ext>
                  </a:extLst>
                </a:gridCol>
                <a:gridCol w="1625600">
                  <a:extLst>
                    <a:ext uri="{9D8B030D-6E8A-4147-A177-3AD203B41FA5}">
                      <a16:colId xmlns:a16="http://schemas.microsoft.com/office/drawing/2014/main" val="680207084"/>
                    </a:ext>
                  </a:extLst>
                </a:gridCol>
                <a:gridCol w="1625600">
                  <a:extLst>
                    <a:ext uri="{9D8B030D-6E8A-4147-A177-3AD203B41FA5}">
                      <a16:colId xmlns:a16="http://schemas.microsoft.com/office/drawing/2014/main" val="1178929613"/>
                    </a:ext>
                  </a:extLst>
                </a:gridCol>
              </a:tblGrid>
              <a:tr h="370840">
                <a:tc>
                  <a:txBody>
                    <a:bodyPr/>
                    <a:lstStyle/>
                    <a:p>
                      <a:r>
                        <a:rPr lang="zh-CN" altLang="en-US" b="1" dirty="0">
                          <a:effectLst/>
                        </a:rPr>
                        <a:t>属性</a:t>
                      </a:r>
                    </a:p>
                  </a:txBody>
                  <a:tcPr marL="99060" marR="99060" anchor="ctr"/>
                </a:tc>
                <a:tc>
                  <a:txBody>
                    <a:bodyPr/>
                    <a:lstStyle/>
                    <a:p>
                      <a:r>
                        <a:rPr lang="zh-CN" altLang="en-US" b="1">
                          <a:effectLst/>
                        </a:rPr>
                        <a:t>说明</a:t>
                      </a:r>
                    </a:p>
                  </a:txBody>
                  <a:tcPr marL="99060" marR="99060" anchor="ctr"/>
                </a:tc>
                <a:tc>
                  <a:txBody>
                    <a:bodyPr/>
                    <a:lstStyle/>
                    <a:p>
                      <a:r>
                        <a:rPr lang="zh-CN" altLang="en-US" b="1">
                          <a:effectLst/>
                        </a:rPr>
                        <a:t>类型</a:t>
                      </a:r>
                    </a:p>
                  </a:txBody>
                  <a:tcPr marL="99060" marR="99060" anchor="ctr"/>
                </a:tc>
                <a:tc>
                  <a:txBody>
                    <a:bodyPr/>
                    <a:lstStyle/>
                    <a:p>
                      <a:r>
                        <a:rPr lang="zh-CN" altLang="en-US" b="1">
                          <a:effectLst/>
                        </a:rPr>
                        <a:t>可选值</a:t>
                      </a:r>
                    </a:p>
                  </a:txBody>
                  <a:tcPr marL="99060" marR="99060" anchor="ctr"/>
                </a:tc>
                <a:tc>
                  <a:txBody>
                    <a:bodyPr/>
                    <a:lstStyle/>
                    <a:p>
                      <a:r>
                        <a:rPr lang="zh-CN" altLang="en-US" b="1">
                          <a:effectLst/>
                        </a:rPr>
                        <a:t>默认值</a:t>
                      </a:r>
                    </a:p>
                  </a:txBody>
                  <a:tcPr marL="99060" marR="99060" anchor="ctr"/>
                </a:tc>
                <a:extLst>
                  <a:ext uri="{0D108BD9-81ED-4DB2-BD59-A6C34878D82A}">
                    <a16:rowId xmlns:a16="http://schemas.microsoft.com/office/drawing/2014/main" val="3153690052"/>
                  </a:ext>
                </a:extLst>
              </a:tr>
              <a:tr h="370840">
                <a:tc>
                  <a:txBody>
                    <a:bodyPr/>
                    <a:lstStyle/>
                    <a:p>
                      <a:r>
                        <a:rPr lang="en-US">
                          <a:effectLst/>
                        </a:rPr>
                        <a:t>row</a:t>
                      </a:r>
                    </a:p>
                  </a:txBody>
                  <a:tcPr marL="99060" marR="99060" anchor="ctr"/>
                </a:tc>
                <a:tc>
                  <a:txBody>
                    <a:bodyPr/>
                    <a:lstStyle/>
                    <a:p>
                      <a:r>
                        <a:rPr lang="zh-CN" altLang="en-US">
                          <a:effectLst/>
                        </a:rPr>
                        <a:t>所在行数据</a:t>
                      </a:r>
                    </a:p>
                  </a:txBody>
                  <a:tcPr marL="99060" marR="99060" anchor="ctr"/>
                </a:tc>
                <a:tc>
                  <a:txBody>
                    <a:bodyPr/>
                    <a:lstStyle/>
                    <a:p>
                      <a:r>
                        <a:rPr lang="en-US">
                          <a:effectLst/>
                        </a:rPr>
                        <a:t>Array</a:t>
                      </a:r>
                      <a:r>
                        <a:rPr lang="en-US">
                          <a:solidFill>
                            <a:srgbClr val="A7A7A7"/>
                          </a:solidFill>
                          <a:effectLst/>
                          <a:latin typeface="var(--monospace)"/>
                        </a:rPr>
                        <a:t>&lt;String&gt;</a:t>
                      </a:r>
                      <a:endParaRPr lang="en-US">
                        <a:effectLst/>
                      </a:endParaRPr>
                    </a:p>
                  </a:txBody>
                  <a:tcPr marL="99060" marR="99060" anchor="ctr"/>
                </a:tc>
                <a:tc>
                  <a:txBody>
                    <a:bodyPr/>
                    <a:lstStyle/>
                    <a:p>
                      <a:r>
                        <a:rPr lang="en-US" altLang="zh-CN">
                          <a:effectLst/>
                        </a:rPr>
                        <a:t>---</a:t>
                      </a:r>
                    </a:p>
                  </a:txBody>
                  <a:tcPr marL="99060" marR="99060" anchor="ctr"/>
                </a:tc>
                <a:tc>
                  <a:txBody>
                    <a:bodyPr/>
                    <a:lstStyle/>
                    <a:p>
                      <a:r>
                        <a:rPr lang="en-US" altLang="zh-CN">
                          <a:effectLst/>
                        </a:rPr>
                        <a:t>---</a:t>
                      </a:r>
                    </a:p>
                  </a:txBody>
                  <a:tcPr marL="99060" marR="99060" anchor="ctr"/>
                </a:tc>
                <a:extLst>
                  <a:ext uri="{0D108BD9-81ED-4DB2-BD59-A6C34878D82A}">
                    <a16:rowId xmlns:a16="http://schemas.microsoft.com/office/drawing/2014/main" val="3331972006"/>
                  </a:ext>
                </a:extLst>
              </a:tr>
              <a:tr h="370840">
                <a:tc>
                  <a:txBody>
                    <a:bodyPr/>
                    <a:lstStyle/>
                    <a:p>
                      <a:r>
                        <a:rPr lang="en-US">
                          <a:effectLst/>
                        </a:rPr>
                        <a:t>ceil</a:t>
                      </a:r>
                    </a:p>
                  </a:txBody>
                  <a:tcPr marL="99060" marR="99060" anchor="ctr"/>
                </a:tc>
                <a:tc>
                  <a:txBody>
                    <a:bodyPr/>
                    <a:lstStyle/>
                    <a:p>
                      <a:r>
                        <a:rPr lang="zh-CN" altLang="en-US">
                          <a:effectLst/>
                        </a:rPr>
                        <a:t>单元格数据</a:t>
                      </a:r>
                    </a:p>
                  </a:txBody>
                  <a:tcPr marL="99060" marR="99060" anchor="ctr"/>
                </a:tc>
                <a:tc>
                  <a:txBody>
                    <a:bodyPr/>
                    <a:lstStyle/>
                    <a:p>
                      <a:r>
                        <a:rPr lang="en-US">
                          <a:effectLst/>
                        </a:rPr>
                        <a:t>Array</a:t>
                      </a:r>
                      <a:r>
                        <a:rPr lang="en-US">
                          <a:solidFill>
                            <a:srgbClr val="A7A7A7"/>
                          </a:solidFill>
                          <a:effectLst/>
                          <a:latin typeface="var(--monospace)"/>
                        </a:rPr>
                        <a:t>&lt;Array&gt;</a:t>
                      </a:r>
                      <a:endParaRPr lang="en-US">
                        <a:effectLst/>
                      </a:endParaRPr>
                    </a:p>
                  </a:txBody>
                  <a:tcPr marL="99060" marR="99060" anchor="ctr"/>
                </a:tc>
                <a:tc>
                  <a:txBody>
                    <a:bodyPr/>
                    <a:lstStyle/>
                    <a:p>
                      <a:r>
                        <a:rPr lang="en-US" altLang="zh-CN">
                          <a:effectLst/>
                        </a:rPr>
                        <a:t>---</a:t>
                      </a:r>
                    </a:p>
                  </a:txBody>
                  <a:tcPr marL="99060" marR="99060" anchor="ctr"/>
                </a:tc>
                <a:tc>
                  <a:txBody>
                    <a:bodyPr/>
                    <a:lstStyle/>
                    <a:p>
                      <a:r>
                        <a:rPr lang="en-US" altLang="zh-CN">
                          <a:effectLst/>
                        </a:rPr>
                        <a:t>[]</a:t>
                      </a:r>
                    </a:p>
                  </a:txBody>
                  <a:tcPr marL="99060" marR="99060" anchor="ctr"/>
                </a:tc>
                <a:extLst>
                  <a:ext uri="{0D108BD9-81ED-4DB2-BD59-A6C34878D82A}">
                    <a16:rowId xmlns:a16="http://schemas.microsoft.com/office/drawing/2014/main" val="1572454151"/>
                  </a:ext>
                </a:extLst>
              </a:tr>
              <a:tr h="370840">
                <a:tc>
                  <a:txBody>
                    <a:bodyPr/>
                    <a:lstStyle/>
                    <a:p>
                      <a:r>
                        <a:rPr lang="en-US">
                          <a:effectLst/>
                        </a:rPr>
                        <a:t>rowIndex</a:t>
                      </a:r>
                    </a:p>
                  </a:txBody>
                  <a:tcPr marL="99060" marR="99060" anchor="ctr"/>
                </a:tc>
                <a:tc>
                  <a:txBody>
                    <a:bodyPr/>
                    <a:lstStyle/>
                    <a:p>
                      <a:r>
                        <a:rPr lang="zh-CN" altLang="en-US">
                          <a:effectLst/>
                        </a:rPr>
                        <a:t>行索引</a:t>
                      </a:r>
                    </a:p>
                  </a:txBody>
                  <a:tcPr marL="99060" marR="99060" anchor="ctr"/>
                </a:tc>
                <a:tc>
                  <a:txBody>
                    <a:bodyPr/>
                    <a:lstStyle/>
                    <a:p>
                      <a:r>
                        <a:rPr lang="en-US">
                          <a:effectLst/>
                        </a:rPr>
                        <a:t>Number</a:t>
                      </a:r>
                    </a:p>
                  </a:txBody>
                  <a:tcPr marL="99060" marR="99060" anchor="ctr"/>
                </a:tc>
                <a:tc>
                  <a:txBody>
                    <a:bodyPr/>
                    <a:lstStyle/>
                    <a:p>
                      <a:r>
                        <a:rPr lang="en-US" altLang="zh-CN">
                          <a:effectLst/>
                        </a:rPr>
                        <a:t>---</a:t>
                      </a:r>
                    </a:p>
                  </a:txBody>
                  <a:tcPr marL="99060" marR="99060" anchor="ctr"/>
                </a:tc>
                <a:tc>
                  <a:txBody>
                    <a:bodyPr/>
                    <a:lstStyle/>
                    <a:p>
                      <a:r>
                        <a:rPr lang="en-US" altLang="zh-CN">
                          <a:effectLst/>
                        </a:rPr>
                        <a:t>---</a:t>
                      </a:r>
                    </a:p>
                  </a:txBody>
                  <a:tcPr marL="99060" marR="99060" anchor="ctr"/>
                </a:tc>
                <a:extLst>
                  <a:ext uri="{0D108BD9-81ED-4DB2-BD59-A6C34878D82A}">
                    <a16:rowId xmlns:a16="http://schemas.microsoft.com/office/drawing/2014/main" val="2951196253"/>
                  </a:ext>
                </a:extLst>
              </a:tr>
              <a:tr h="370840">
                <a:tc>
                  <a:txBody>
                    <a:bodyPr/>
                    <a:lstStyle/>
                    <a:p>
                      <a:r>
                        <a:rPr lang="en-US">
                          <a:effectLst/>
                        </a:rPr>
                        <a:t>columnIndex</a:t>
                      </a:r>
                    </a:p>
                  </a:txBody>
                  <a:tcPr marL="99060" marR="99060" anchor="ctr"/>
                </a:tc>
                <a:tc>
                  <a:txBody>
                    <a:bodyPr/>
                    <a:lstStyle/>
                    <a:p>
                      <a:r>
                        <a:rPr lang="zh-CN" altLang="en-US">
                          <a:effectLst/>
                        </a:rPr>
                        <a:t>列索引</a:t>
                      </a:r>
                    </a:p>
                  </a:txBody>
                  <a:tcPr marL="99060" marR="99060" anchor="ctr"/>
                </a:tc>
                <a:tc>
                  <a:txBody>
                    <a:bodyPr/>
                    <a:lstStyle/>
                    <a:p>
                      <a:r>
                        <a:rPr lang="en-US">
                          <a:effectLst/>
                        </a:rPr>
                        <a:t>Number</a:t>
                      </a:r>
                    </a:p>
                  </a:txBody>
                  <a:tcPr marL="99060" marR="99060" anchor="ctr"/>
                </a:tc>
                <a:tc>
                  <a:txBody>
                    <a:bodyPr/>
                    <a:lstStyle/>
                    <a:p>
                      <a:r>
                        <a:rPr lang="en-US" altLang="zh-CN">
                          <a:effectLst/>
                        </a:rPr>
                        <a:t>---</a:t>
                      </a:r>
                    </a:p>
                  </a:txBody>
                  <a:tcPr marL="99060" marR="99060" anchor="ctr"/>
                </a:tc>
                <a:tc>
                  <a:txBody>
                    <a:bodyPr/>
                    <a:lstStyle/>
                    <a:p>
                      <a:r>
                        <a:rPr lang="en-US" altLang="zh-CN" dirty="0">
                          <a:effectLst/>
                        </a:rPr>
                        <a:t>---</a:t>
                      </a:r>
                    </a:p>
                  </a:txBody>
                  <a:tcPr marL="99060" marR="99060" anchor="ctr"/>
                </a:tc>
                <a:extLst>
                  <a:ext uri="{0D108BD9-81ED-4DB2-BD59-A6C34878D82A}">
                    <a16:rowId xmlns:a16="http://schemas.microsoft.com/office/drawing/2014/main" val="1497537496"/>
                  </a:ext>
                </a:extLst>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660400" y="1292199"/>
            <a:ext cx="3600000" cy="4680000"/>
          </a:xfrm>
          <a:prstGeom prst="rect">
            <a:avLst/>
          </a:prstGeom>
        </p:spPr>
      </p:pic>
      <p:sp>
        <p:nvSpPr>
          <p:cNvPr id="8" name="标题 1"/>
          <p:cNvSpPr txBox="1"/>
          <p:nvPr/>
        </p:nvSpPr>
        <p:spPr>
          <a:xfrm>
            <a:off x="4685175" y="1597677"/>
            <a:ext cx="540000" cy="540000"/>
          </a:xfrm>
          <a:prstGeom prst="ellipse">
            <a:avLst/>
          </a:prstGeom>
          <a:solidFill>
            <a:schemeClr val="accent1"/>
          </a:solidFill>
          <a:ln w="12700" cap="sq">
            <a:noFill/>
            <a:miter/>
          </a:ln>
          <a:effectLst/>
        </p:spPr>
        <p:txBody>
          <a:bodyPr vert="horz" wrap="square" lIns="91440" tIns="45720" rIns="91440" bIns="45720" rtlCol="0" anchor="ctr"/>
          <a:lstStyle/>
          <a:p>
            <a:pPr algn="ctr"/>
            <a:endParaRPr kumimoji="1" lang="zh-CN" altLang="en-US"/>
          </a:p>
        </p:txBody>
      </p:sp>
      <p:sp>
        <p:nvSpPr>
          <p:cNvPr id="9" name="标题 1"/>
          <p:cNvSpPr txBox="1"/>
          <p:nvPr/>
        </p:nvSpPr>
        <p:spPr>
          <a:xfrm>
            <a:off x="4829175" y="1757366"/>
            <a:ext cx="252000" cy="220622"/>
          </a:xfrm>
          <a:custGeom>
            <a:avLst/>
            <a:gdLst>
              <a:gd name="connsiteX0" fmla="*/ 411293 w 822401"/>
              <a:gd name="connsiteY0" fmla="*/ 234366 h 720000"/>
              <a:gd name="connsiteX1" fmla="*/ 536928 w 822401"/>
              <a:gd name="connsiteY1" fmla="*/ 360000 h 720000"/>
              <a:gd name="connsiteX2" fmla="*/ 411293 w 822401"/>
              <a:gd name="connsiteY2" fmla="*/ 485635 h 720000"/>
              <a:gd name="connsiteX3" fmla="*/ 285659 w 822401"/>
              <a:gd name="connsiteY3" fmla="*/ 360000 h 720000"/>
              <a:gd name="connsiteX4" fmla="*/ 411293 w 822401"/>
              <a:gd name="connsiteY4" fmla="*/ 234366 h 720000"/>
              <a:gd name="connsiteX5" fmla="*/ 411293 w 822401"/>
              <a:gd name="connsiteY5" fmla="*/ 178938 h 720000"/>
              <a:gd name="connsiteX6" fmla="*/ 230231 w 822401"/>
              <a:gd name="connsiteY6" fmla="*/ 360000 h 720000"/>
              <a:gd name="connsiteX7" fmla="*/ 411293 w 822401"/>
              <a:gd name="connsiteY7" fmla="*/ 541063 h 720000"/>
              <a:gd name="connsiteX8" fmla="*/ 592355 w 822401"/>
              <a:gd name="connsiteY8" fmla="*/ 360000 h 720000"/>
              <a:gd name="connsiteX9" fmla="*/ 411293 w 822401"/>
              <a:gd name="connsiteY9" fmla="*/ 178938 h 720000"/>
              <a:gd name="connsiteX10" fmla="*/ 219884 w 822401"/>
              <a:gd name="connsiteY10" fmla="*/ 0 h 720000"/>
              <a:gd name="connsiteX11" fmla="*/ 602517 w 822401"/>
              <a:gd name="connsiteY11" fmla="*/ 0 h 720000"/>
              <a:gd name="connsiteX12" fmla="*/ 627275 w 822401"/>
              <a:gd name="connsiteY12" fmla="*/ 14319 h 720000"/>
              <a:gd name="connsiteX13" fmla="*/ 818591 w 822401"/>
              <a:gd name="connsiteY13" fmla="*/ 345682 h 720000"/>
              <a:gd name="connsiteX14" fmla="*/ 818591 w 822401"/>
              <a:gd name="connsiteY14" fmla="*/ 374319 h 720000"/>
              <a:gd name="connsiteX15" fmla="*/ 627367 w 822401"/>
              <a:gd name="connsiteY15" fmla="*/ 705682 h 720000"/>
              <a:gd name="connsiteX16" fmla="*/ 602609 w 822401"/>
              <a:gd name="connsiteY16" fmla="*/ 720000 h 720000"/>
              <a:gd name="connsiteX17" fmla="*/ 219977 w 822401"/>
              <a:gd name="connsiteY17" fmla="*/ 720000 h 720000"/>
              <a:gd name="connsiteX18" fmla="*/ 195219 w 822401"/>
              <a:gd name="connsiteY18" fmla="*/ 705682 h 720000"/>
              <a:gd name="connsiteX19" fmla="*/ 3811 w 822401"/>
              <a:gd name="connsiteY19" fmla="*/ 374319 h 720000"/>
              <a:gd name="connsiteX20" fmla="*/ 3811 w 822401"/>
              <a:gd name="connsiteY20" fmla="*/ 345682 h 720000"/>
              <a:gd name="connsiteX21" fmla="*/ 195127 w 822401"/>
              <a:gd name="connsiteY21" fmla="*/ 14319 h 720000"/>
              <a:gd name="connsiteX22" fmla="*/ 219884 w 822401"/>
              <a:gd name="connsiteY22" fmla="*/ 0 h 720000"/>
            </a:gdLst>
            <a:ahLst/>
            <a:cxnLst/>
            <a:rect l="l" t="t" r="r" b="b"/>
            <a:pathLst>
              <a:path w="822401" h="720000">
                <a:moveTo>
                  <a:pt x="411293" y="234366"/>
                </a:moveTo>
                <a:cubicBezTo>
                  <a:pt x="480577" y="234366"/>
                  <a:pt x="536928" y="290716"/>
                  <a:pt x="536928" y="360000"/>
                </a:cubicBezTo>
                <a:cubicBezTo>
                  <a:pt x="536928" y="429284"/>
                  <a:pt x="480577" y="485635"/>
                  <a:pt x="411293" y="485635"/>
                </a:cubicBezTo>
                <a:cubicBezTo>
                  <a:pt x="342009" y="485635"/>
                  <a:pt x="285659" y="429284"/>
                  <a:pt x="285659" y="360000"/>
                </a:cubicBezTo>
                <a:cubicBezTo>
                  <a:pt x="285659" y="290716"/>
                  <a:pt x="342009" y="234366"/>
                  <a:pt x="411293" y="234366"/>
                </a:cubicBezTo>
                <a:close/>
                <a:moveTo>
                  <a:pt x="411293" y="178938"/>
                </a:moveTo>
                <a:cubicBezTo>
                  <a:pt x="311432" y="178938"/>
                  <a:pt x="230231" y="260139"/>
                  <a:pt x="230231" y="360000"/>
                </a:cubicBezTo>
                <a:cubicBezTo>
                  <a:pt x="230231" y="459862"/>
                  <a:pt x="311432" y="541063"/>
                  <a:pt x="411293" y="541063"/>
                </a:cubicBezTo>
                <a:cubicBezTo>
                  <a:pt x="511154" y="541063"/>
                  <a:pt x="592355" y="459862"/>
                  <a:pt x="592355" y="360000"/>
                </a:cubicBezTo>
                <a:cubicBezTo>
                  <a:pt x="592355" y="260139"/>
                  <a:pt x="511154" y="178938"/>
                  <a:pt x="411293" y="178938"/>
                </a:cubicBezTo>
                <a:close/>
                <a:moveTo>
                  <a:pt x="219884" y="0"/>
                </a:moveTo>
                <a:lnTo>
                  <a:pt x="602517" y="0"/>
                </a:lnTo>
                <a:cubicBezTo>
                  <a:pt x="612679" y="0"/>
                  <a:pt x="622194" y="5451"/>
                  <a:pt x="627275" y="14319"/>
                </a:cubicBezTo>
                <a:lnTo>
                  <a:pt x="818591" y="345682"/>
                </a:lnTo>
                <a:cubicBezTo>
                  <a:pt x="823672" y="354550"/>
                  <a:pt x="823672" y="365451"/>
                  <a:pt x="818591" y="374319"/>
                </a:cubicBezTo>
                <a:lnTo>
                  <a:pt x="627367" y="705682"/>
                </a:lnTo>
                <a:cubicBezTo>
                  <a:pt x="622286" y="714550"/>
                  <a:pt x="612771" y="720000"/>
                  <a:pt x="602609" y="720000"/>
                </a:cubicBezTo>
                <a:lnTo>
                  <a:pt x="219977" y="720000"/>
                </a:lnTo>
                <a:cubicBezTo>
                  <a:pt x="209815" y="720000"/>
                  <a:pt x="200300" y="714550"/>
                  <a:pt x="195219" y="705682"/>
                </a:cubicBezTo>
                <a:lnTo>
                  <a:pt x="3811" y="374319"/>
                </a:lnTo>
                <a:cubicBezTo>
                  <a:pt x="-1270" y="365543"/>
                  <a:pt x="-1270" y="354550"/>
                  <a:pt x="3811" y="345682"/>
                </a:cubicBezTo>
                <a:lnTo>
                  <a:pt x="195127" y="14319"/>
                </a:lnTo>
                <a:cubicBezTo>
                  <a:pt x="200208" y="5451"/>
                  <a:pt x="209723" y="0"/>
                  <a:pt x="219884" y="0"/>
                </a:cubicBezTo>
                <a:close/>
              </a:path>
            </a:pathLst>
          </a:custGeom>
          <a:solidFill>
            <a:schemeClr val="bg1"/>
          </a:solidFill>
          <a:ln cap="sq">
            <a:noFill/>
          </a:ln>
          <a:effectLst/>
        </p:spPr>
        <p:txBody>
          <a:bodyPr vert="horz" wrap="none" lIns="34290" tIns="17145" rIns="34290" bIns="17145" rtlCol="0" anchor="ctr"/>
          <a:lstStyle/>
          <a:p>
            <a:pPr algn="l"/>
            <a:endParaRPr kumimoji="1" lang="zh-CN" altLang="en-US"/>
          </a:p>
        </p:txBody>
      </p:sp>
      <p:sp>
        <p:nvSpPr>
          <p:cNvPr id="10" name="标题 1"/>
          <p:cNvSpPr txBox="1"/>
          <p:nvPr/>
        </p:nvSpPr>
        <p:spPr>
          <a:xfrm>
            <a:off x="5379263" y="1597677"/>
            <a:ext cx="6055720" cy="2560855"/>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65000"/>
                    <a:lumOff val="35000"/>
                  </a:schemeClr>
                </a:solidFill>
                <a:latin typeface="Source Han Sans"/>
                <a:ea typeface="Source Han Sans"/>
                <a:cs typeface="Source Han Sans"/>
              </a:rPr>
              <a:t>（3） mouseover事件
当鼠标悬浮在某个单元格上时（表头不支持），轮播表将抛出一个mouseover事件，包含被悬浮单元格的相关数据（与click事件数据相同）。
（4）updateRows方法
如果想要不断追加行数据，又不想从头开始轮播，可以使用此方法更新行数据，不会导致从头轮播，也可以设置下次滚动的起始行，示例代码如下：</a:t>
            </a:r>
            <a:endParaRPr kumimoji="1" lang="zh-CN" altLang="en-US"/>
          </a:p>
        </p:txBody>
      </p:sp>
      <p:sp>
        <p:nvSpPr>
          <p:cNvPr id="11"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轮播表</a:t>
            </a:r>
            <a:endParaRPr kumimoji="1" lang="zh-CN" altLang="en-US"/>
          </a:p>
        </p:txBody>
      </p:sp>
      <p:cxnSp>
        <p:nvCxnSpPr>
          <p:cNvPr id="12"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3" name="组合 12"/>
          <p:cNvGrpSpPr/>
          <p:nvPr/>
        </p:nvGrpSpPr>
        <p:grpSpPr>
          <a:xfrm>
            <a:off x="203200" y="561165"/>
            <a:ext cx="381000" cy="158750"/>
            <a:chOff x="203200" y="561165"/>
            <a:chExt cx="381000" cy="158750"/>
          </a:xfrm>
        </p:grpSpPr>
        <p:sp>
          <p:nvSpPr>
            <p:cNvPr id="14"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5"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17" name="文本框 16">
            <a:extLst>
              <a:ext uri="{FF2B5EF4-FFF2-40B4-BE49-F238E27FC236}">
                <a16:creationId xmlns:a16="http://schemas.microsoft.com/office/drawing/2014/main" id="{20258E9E-EB91-9D77-D6E9-235065C8FD23}"/>
              </a:ext>
            </a:extLst>
          </p:cNvPr>
          <p:cNvSpPr txBox="1"/>
          <p:nvPr/>
        </p:nvSpPr>
        <p:spPr>
          <a:xfrm>
            <a:off x="5329339" y="2878104"/>
            <a:ext cx="6105644" cy="3970318"/>
          </a:xfrm>
          <a:prstGeom prst="rect">
            <a:avLst/>
          </a:prstGeom>
          <a:solidFill>
            <a:schemeClr val="bg1">
              <a:lumMod val="85000"/>
            </a:schemeClr>
          </a:solidFill>
        </p:spPr>
        <p:txBody>
          <a:bodyPr wrap="square">
            <a:spAutoFit/>
          </a:bodyPr>
          <a:lstStyle/>
          <a:p>
            <a:r>
              <a:rPr lang="zh-CN" altLang="en-US" sz="1050" dirty="0"/>
              <a:t>/**</a:t>
            </a:r>
          </a:p>
          <a:p>
            <a:r>
              <a:rPr lang="zh-CN" altLang="en-US" sz="1050" dirty="0"/>
              <a:t> * @param {string[][]} rows 更新后的行数据</a:t>
            </a:r>
          </a:p>
          <a:p>
            <a:r>
              <a:rPr lang="zh-CN" altLang="en-US" sz="1050" dirty="0"/>
              <a:t> * @param {number} index 下次滚动的起始行 （可缺省）</a:t>
            </a:r>
          </a:p>
          <a:p>
            <a:r>
              <a:rPr lang="zh-CN" altLang="en-US" sz="1050" dirty="0"/>
              <a:t> */</a:t>
            </a:r>
          </a:p>
          <a:p>
            <a:r>
              <a:rPr lang="zh-CN" altLang="en-US" sz="1050" dirty="0"/>
              <a:t>function updateRows(rows, index) {</a:t>
            </a:r>
          </a:p>
          <a:p>
            <a:r>
              <a:rPr lang="zh-CN" altLang="en-US" sz="1050" dirty="0"/>
              <a:t>  // ...</a:t>
            </a:r>
          </a:p>
          <a:p>
            <a:r>
              <a:rPr lang="zh-CN" altLang="en-US" sz="1050" dirty="0"/>
              <a:t>}</a:t>
            </a:r>
          </a:p>
          <a:p>
            <a:r>
              <a:rPr lang="zh-CN" altLang="en-US" sz="1050" dirty="0"/>
              <a:t>&lt;template&gt;</a:t>
            </a:r>
          </a:p>
          <a:p>
            <a:r>
              <a:rPr lang="zh-CN" altLang="en-US" sz="1050" dirty="0"/>
              <a:t>  &lt;dv-scroll-board :config="config" ref="scrollBoard" /&gt;</a:t>
            </a:r>
          </a:p>
          <a:p>
            <a:r>
              <a:rPr lang="zh-CN" altLang="en-US" sz="1050" dirty="0"/>
              <a:t>&lt;/template&gt;</a:t>
            </a:r>
          </a:p>
          <a:p>
            <a:r>
              <a:rPr lang="zh-CN" altLang="en-US" sz="1050" dirty="0"/>
              <a:t>&lt;script&gt;</a:t>
            </a:r>
          </a:p>
          <a:p>
            <a:r>
              <a:rPr lang="zh-CN" altLang="en-US" sz="1050" dirty="0"/>
              <a:t>export default {</a:t>
            </a:r>
          </a:p>
          <a:p>
            <a:r>
              <a:rPr lang="zh-CN" altLang="en-US" sz="1050" dirty="0"/>
              <a:t>  data () {</a:t>
            </a:r>
          </a:p>
          <a:p>
            <a:r>
              <a:rPr lang="zh-CN" altLang="en-US" sz="1050" dirty="0"/>
              <a:t>    return () {</a:t>
            </a:r>
          </a:p>
          <a:p>
            <a:r>
              <a:rPr lang="zh-CN" altLang="en-US" sz="1050" dirty="0"/>
              <a:t>      config: {}</a:t>
            </a:r>
          </a:p>
          <a:p>
            <a:r>
              <a:rPr lang="zh-CN" altLang="en-US" sz="1050" dirty="0"/>
              <a:t>    }</a:t>
            </a:r>
          </a:p>
          <a:p>
            <a:r>
              <a:rPr lang="zh-CN" altLang="en-US" sz="1050" dirty="0"/>
              <a:t>  },</a:t>
            </a:r>
          </a:p>
          <a:p>
            <a:r>
              <a:rPr lang="zh-CN" altLang="en-US" sz="1050" dirty="0"/>
              <a:t>  methods () {</a:t>
            </a:r>
          </a:p>
          <a:p>
            <a:r>
              <a:rPr lang="zh-CN" altLang="en-US" sz="1050" dirty="0"/>
              <a:t>    doUpdate () {</a:t>
            </a:r>
          </a:p>
          <a:p>
            <a:r>
              <a:rPr lang="zh-CN" altLang="en-US" sz="1050" dirty="0"/>
              <a:t>      this.$refs['scrollBoard'].updateRows(rows, index)</a:t>
            </a:r>
          </a:p>
          <a:p>
            <a:r>
              <a:rPr lang="zh-CN" altLang="en-US" sz="1050" dirty="0"/>
              <a:t>    }</a:t>
            </a:r>
          </a:p>
          <a:p>
            <a:r>
              <a:rPr lang="zh-CN" altLang="en-US" sz="1050" dirty="0"/>
              <a:t>  }</a:t>
            </a:r>
          </a:p>
          <a:p>
            <a:r>
              <a:rPr lang="zh-CN" altLang="en-US" sz="1050" dirty="0"/>
              <a:t>}</a:t>
            </a:r>
          </a:p>
          <a:p>
            <a:r>
              <a:rPr lang="zh-CN" altLang="en-US" sz="1050" dirty="0"/>
              <a:t>&lt;/script&gt;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项目要求</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01</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sp>
        <p:nvSpPr>
          <p:cNvPr id="11" name="标题 1"/>
          <p:cNvSpPr txBox="1"/>
          <p:nvPr/>
        </p:nvSpPr>
        <p:spPr>
          <a:xfrm>
            <a:off x="10346359" y="769180"/>
            <a:ext cx="1398931" cy="173717"/>
          </a:xfrm>
          <a:custGeom>
            <a:avLst/>
            <a:gdLst>
              <a:gd name="connsiteX0" fmla="*/ 353068 w 1228797"/>
              <a:gd name="connsiteY0" fmla="*/ 146933 h 152590"/>
              <a:gd name="connsiteX1" fmla="*/ 353259 w 1228797"/>
              <a:gd name="connsiteY1" fmla="*/ 146971 h 152590"/>
              <a:gd name="connsiteX2" fmla="*/ 352878 w 1228797"/>
              <a:gd name="connsiteY2" fmla="*/ 146971 h 152590"/>
              <a:gd name="connsiteX3" fmla="*/ 463654 w 1228797"/>
              <a:gd name="connsiteY3" fmla="*/ 28766 h 152590"/>
              <a:gd name="connsiteX4" fmla="*/ 457368 w 1228797"/>
              <a:gd name="connsiteY4" fmla="*/ 35052 h 152590"/>
              <a:gd name="connsiteX5" fmla="*/ 457368 w 1228797"/>
              <a:gd name="connsiteY5" fmla="*/ 66866 h 152590"/>
              <a:gd name="connsiteX6" fmla="*/ 463464 w 1228797"/>
              <a:gd name="connsiteY6" fmla="*/ 73152 h 152590"/>
              <a:gd name="connsiteX7" fmla="*/ 463654 w 1228797"/>
              <a:gd name="connsiteY7" fmla="*/ 73152 h 152590"/>
              <a:gd name="connsiteX8" fmla="*/ 502611 w 1228797"/>
              <a:gd name="connsiteY8" fmla="*/ 73152 h 152590"/>
              <a:gd name="connsiteX9" fmla="*/ 525281 w 1228797"/>
              <a:gd name="connsiteY9" fmla="*/ 51911 h 152590"/>
              <a:gd name="connsiteX10" fmla="*/ 504450 w 1228797"/>
              <a:gd name="connsiteY10" fmla="*/ 28795 h 152590"/>
              <a:gd name="connsiteX11" fmla="*/ 503183 w 1228797"/>
              <a:gd name="connsiteY11" fmla="*/ 28766 h 152590"/>
              <a:gd name="connsiteX12" fmla="*/ 1154216 w 1228797"/>
              <a:gd name="connsiteY12" fmla="*/ 28194 h 152590"/>
              <a:gd name="connsiteX13" fmla="*/ 1154216 w 1228797"/>
              <a:gd name="connsiteY13" fmla="*/ 28765 h 152590"/>
              <a:gd name="connsiteX14" fmla="*/ 1104877 w 1228797"/>
              <a:gd name="connsiteY14" fmla="*/ 77914 h 152590"/>
              <a:gd name="connsiteX15" fmla="*/ 1154026 w 1228797"/>
              <a:gd name="connsiteY15" fmla="*/ 127254 h 152590"/>
              <a:gd name="connsiteX16" fmla="*/ 1203365 w 1228797"/>
              <a:gd name="connsiteY16" fmla="*/ 78105 h 152590"/>
              <a:gd name="connsiteX17" fmla="*/ 1203365 w 1228797"/>
              <a:gd name="connsiteY17" fmla="*/ 78009 h 152590"/>
              <a:gd name="connsiteX18" fmla="*/ 1154502 w 1228797"/>
              <a:gd name="connsiteY18" fmla="*/ 28195 h 152590"/>
              <a:gd name="connsiteX19" fmla="*/ 1154216 w 1228797"/>
              <a:gd name="connsiteY19" fmla="*/ 28194 h 152590"/>
              <a:gd name="connsiteX20" fmla="*/ 836558 w 1228797"/>
              <a:gd name="connsiteY20" fmla="*/ 25718 h 152590"/>
              <a:gd name="connsiteX21" fmla="*/ 787314 w 1228797"/>
              <a:gd name="connsiteY21" fmla="*/ 74962 h 152590"/>
              <a:gd name="connsiteX22" fmla="*/ 836558 w 1228797"/>
              <a:gd name="connsiteY22" fmla="*/ 124207 h 152590"/>
              <a:gd name="connsiteX23" fmla="*/ 885802 w 1228797"/>
              <a:gd name="connsiteY23" fmla="*/ 74962 h 152590"/>
              <a:gd name="connsiteX24" fmla="*/ 885802 w 1228797"/>
              <a:gd name="connsiteY24" fmla="*/ 74867 h 152590"/>
              <a:gd name="connsiteX25" fmla="*/ 836558 w 1228797"/>
              <a:gd name="connsiteY25" fmla="*/ 25718 h 152590"/>
              <a:gd name="connsiteX26" fmla="*/ 200954 w 1228797"/>
              <a:gd name="connsiteY26" fmla="*/ 25527 h 152590"/>
              <a:gd name="connsiteX27" fmla="*/ 200954 w 1228797"/>
              <a:gd name="connsiteY27" fmla="*/ 25908 h 152590"/>
              <a:gd name="connsiteX28" fmla="*/ 151424 w 1228797"/>
              <a:gd name="connsiteY28" fmla="*/ 75248 h 152590"/>
              <a:gd name="connsiteX29" fmla="*/ 200764 w 1228797"/>
              <a:gd name="connsiteY29" fmla="*/ 124778 h 152590"/>
              <a:gd name="connsiteX30" fmla="*/ 250294 w 1228797"/>
              <a:gd name="connsiteY30" fmla="*/ 75438 h 152590"/>
              <a:gd name="connsiteX31" fmla="*/ 250294 w 1228797"/>
              <a:gd name="connsiteY31" fmla="*/ 75248 h 152590"/>
              <a:gd name="connsiteX32" fmla="*/ 201145 w 1228797"/>
              <a:gd name="connsiteY32" fmla="*/ 25528 h 152590"/>
              <a:gd name="connsiteX33" fmla="*/ 200954 w 1228797"/>
              <a:gd name="connsiteY33" fmla="*/ 25527 h 152590"/>
              <a:gd name="connsiteX34" fmla="*/ 437841 w 1228797"/>
              <a:gd name="connsiteY34" fmla="*/ 3429 h 152590"/>
              <a:gd name="connsiteX35" fmla="*/ 502040 w 1228797"/>
              <a:gd name="connsiteY35" fmla="*/ 3429 h 152590"/>
              <a:gd name="connsiteX36" fmla="*/ 535949 w 1228797"/>
              <a:gd name="connsiteY36" fmla="*/ 16764 h 152590"/>
              <a:gd name="connsiteX37" fmla="*/ 550808 w 1228797"/>
              <a:gd name="connsiteY37" fmla="*/ 49340 h 152590"/>
              <a:gd name="connsiteX38" fmla="*/ 528615 w 1228797"/>
              <a:gd name="connsiteY38" fmla="*/ 91345 h 152590"/>
              <a:gd name="connsiteX39" fmla="*/ 526233 w 1228797"/>
              <a:gd name="connsiteY39" fmla="*/ 99251 h 152590"/>
              <a:gd name="connsiteX40" fmla="*/ 544712 w 1228797"/>
              <a:gd name="connsiteY40" fmla="*/ 138017 h 152590"/>
              <a:gd name="connsiteX41" fmla="*/ 541683 w 1228797"/>
              <a:gd name="connsiteY41" fmla="*/ 146377 h 152590"/>
              <a:gd name="connsiteX42" fmla="*/ 538997 w 1228797"/>
              <a:gd name="connsiteY42" fmla="*/ 146971 h 152590"/>
              <a:gd name="connsiteX43" fmla="*/ 525567 w 1228797"/>
              <a:gd name="connsiteY43" fmla="*/ 146971 h 152590"/>
              <a:gd name="connsiteX44" fmla="*/ 519947 w 1228797"/>
              <a:gd name="connsiteY44" fmla="*/ 143447 h 152590"/>
              <a:gd name="connsiteX45" fmla="*/ 500230 w 1228797"/>
              <a:gd name="connsiteY45" fmla="*/ 102203 h 152590"/>
              <a:gd name="connsiteX46" fmla="*/ 494611 w 1228797"/>
              <a:gd name="connsiteY46" fmla="*/ 98679 h 152590"/>
              <a:gd name="connsiteX47" fmla="*/ 463654 w 1228797"/>
              <a:gd name="connsiteY47" fmla="*/ 98679 h 152590"/>
              <a:gd name="connsiteX48" fmla="*/ 457368 w 1228797"/>
              <a:gd name="connsiteY48" fmla="*/ 104773 h 152590"/>
              <a:gd name="connsiteX49" fmla="*/ 457368 w 1228797"/>
              <a:gd name="connsiteY49" fmla="*/ 104966 h 152590"/>
              <a:gd name="connsiteX50" fmla="*/ 457368 w 1228797"/>
              <a:gd name="connsiteY50" fmla="*/ 140684 h 152590"/>
              <a:gd name="connsiteX51" fmla="*/ 451081 w 1228797"/>
              <a:gd name="connsiteY51" fmla="*/ 146971 h 152590"/>
              <a:gd name="connsiteX52" fmla="*/ 437841 w 1228797"/>
              <a:gd name="connsiteY52" fmla="*/ 146971 h 152590"/>
              <a:gd name="connsiteX53" fmla="*/ 431555 w 1228797"/>
              <a:gd name="connsiteY53" fmla="*/ 140684 h 152590"/>
              <a:gd name="connsiteX54" fmla="*/ 431555 w 1228797"/>
              <a:gd name="connsiteY54" fmla="*/ 9716 h 152590"/>
              <a:gd name="connsiteX55" fmla="*/ 437841 w 1228797"/>
              <a:gd name="connsiteY55" fmla="*/ 3429 h 152590"/>
              <a:gd name="connsiteX56" fmla="*/ 293633 w 1228797"/>
              <a:gd name="connsiteY56" fmla="*/ 3429 h 152590"/>
              <a:gd name="connsiteX57" fmla="*/ 306777 w 1228797"/>
              <a:gd name="connsiteY57" fmla="*/ 3429 h 152590"/>
              <a:gd name="connsiteX58" fmla="*/ 312683 w 1228797"/>
              <a:gd name="connsiteY58" fmla="*/ 9715 h 152590"/>
              <a:gd name="connsiteX59" fmla="*/ 312683 w 1228797"/>
              <a:gd name="connsiteY59" fmla="*/ 80677 h 152590"/>
              <a:gd name="connsiteX60" fmla="*/ 350592 w 1228797"/>
              <a:gd name="connsiteY60" fmla="*/ 123032 h 152590"/>
              <a:gd name="connsiteX61" fmla="*/ 392950 w 1228797"/>
              <a:gd name="connsiteY61" fmla="*/ 85118 h 152590"/>
              <a:gd name="connsiteX62" fmla="*/ 392978 w 1228797"/>
              <a:gd name="connsiteY62" fmla="*/ 81248 h 152590"/>
              <a:gd name="connsiteX63" fmla="*/ 392978 w 1228797"/>
              <a:gd name="connsiteY63" fmla="*/ 9715 h 152590"/>
              <a:gd name="connsiteX64" fmla="*/ 399265 w 1228797"/>
              <a:gd name="connsiteY64" fmla="*/ 3429 h 152590"/>
              <a:gd name="connsiteX65" fmla="*/ 412505 w 1228797"/>
              <a:gd name="connsiteY65" fmla="*/ 3429 h 152590"/>
              <a:gd name="connsiteX66" fmla="*/ 418696 w 1228797"/>
              <a:gd name="connsiteY66" fmla="*/ 9715 h 152590"/>
              <a:gd name="connsiteX67" fmla="*/ 418696 w 1228797"/>
              <a:gd name="connsiteY67" fmla="*/ 81153 h 152590"/>
              <a:gd name="connsiteX68" fmla="*/ 378496 w 1228797"/>
              <a:gd name="connsiteY68" fmla="*/ 141799 h 152590"/>
              <a:gd name="connsiteX69" fmla="*/ 353068 w 1228797"/>
              <a:gd name="connsiteY69" fmla="*/ 146933 h 152590"/>
              <a:gd name="connsiteX70" fmla="*/ 327634 w 1228797"/>
              <a:gd name="connsiteY70" fmla="*/ 141836 h 152590"/>
              <a:gd name="connsiteX71" fmla="*/ 287346 w 1228797"/>
              <a:gd name="connsiteY71" fmla="*/ 81248 h 152590"/>
              <a:gd name="connsiteX72" fmla="*/ 287346 w 1228797"/>
              <a:gd name="connsiteY72" fmla="*/ 81153 h 152590"/>
              <a:gd name="connsiteX73" fmla="*/ 287346 w 1228797"/>
              <a:gd name="connsiteY73" fmla="*/ 9715 h 152590"/>
              <a:gd name="connsiteX74" fmla="*/ 293633 w 1228797"/>
              <a:gd name="connsiteY74" fmla="*/ 3429 h 152590"/>
              <a:gd name="connsiteX75" fmla="*/ 6264 w 1228797"/>
              <a:gd name="connsiteY75" fmla="*/ 3333 h 152590"/>
              <a:gd name="connsiteX76" fmla="*/ 18646 w 1228797"/>
              <a:gd name="connsiteY76" fmla="*/ 3333 h 152590"/>
              <a:gd name="connsiteX77" fmla="*/ 23790 w 1228797"/>
              <a:gd name="connsiteY77" fmla="*/ 6000 h 152590"/>
              <a:gd name="connsiteX78" fmla="*/ 61890 w 1228797"/>
              <a:gd name="connsiteY78" fmla="*/ 59817 h 152590"/>
              <a:gd name="connsiteX79" fmla="*/ 67033 w 1228797"/>
              <a:gd name="connsiteY79" fmla="*/ 62388 h 152590"/>
              <a:gd name="connsiteX80" fmla="*/ 72081 w 1228797"/>
              <a:gd name="connsiteY80" fmla="*/ 59817 h 152590"/>
              <a:gd name="connsiteX81" fmla="*/ 110181 w 1228797"/>
              <a:gd name="connsiteY81" fmla="*/ 6000 h 152590"/>
              <a:gd name="connsiteX82" fmla="*/ 115325 w 1228797"/>
              <a:gd name="connsiteY82" fmla="*/ 3333 h 152590"/>
              <a:gd name="connsiteX83" fmla="*/ 127707 w 1228797"/>
              <a:gd name="connsiteY83" fmla="*/ 3333 h 152590"/>
              <a:gd name="connsiteX84" fmla="*/ 134065 w 1228797"/>
              <a:gd name="connsiteY84" fmla="*/ 9548 h 152590"/>
              <a:gd name="connsiteX85" fmla="*/ 132851 w 1228797"/>
              <a:gd name="connsiteY85" fmla="*/ 13335 h 152590"/>
              <a:gd name="connsiteX86" fmla="*/ 81702 w 1228797"/>
              <a:gd name="connsiteY86" fmla="*/ 83724 h 152590"/>
              <a:gd name="connsiteX87" fmla="*/ 79987 w 1228797"/>
              <a:gd name="connsiteY87" fmla="*/ 89154 h 152590"/>
              <a:gd name="connsiteX88" fmla="*/ 79987 w 1228797"/>
              <a:gd name="connsiteY88" fmla="*/ 140684 h 152590"/>
              <a:gd name="connsiteX89" fmla="*/ 73701 w 1228797"/>
              <a:gd name="connsiteY89" fmla="*/ 146970 h 152590"/>
              <a:gd name="connsiteX90" fmla="*/ 60270 w 1228797"/>
              <a:gd name="connsiteY90" fmla="*/ 146970 h 152590"/>
              <a:gd name="connsiteX91" fmla="*/ 53984 w 1228797"/>
              <a:gd name="connsiteY91" fmla="*/ 140684 h 152590"/>
              <a:gd name="connsiteX92" fmla="*/ 53984 w 1228797"/>
              <a:gd name="connsiteY92" fmla="*/ 89154 h 152590"/>
              <a:gd name="connsiteX93" fmla="*/ 52269 w 1228797"/>
              <a:gd name="connsiteY93" fmla="*/ 83724 h 152590"/>
              <a:gd name="connsiteX94" fmla="*/ 1215 w 1228797"/>
              <a:gd name="connsiteY94" fmla="*/ 13335 h 152590"/>
              <a:gd name="connsiteX95" fmla="*/ 2572 w 1228797"/>
              <a:gd name="connsiteY95" fmla="*/ 4549 h 152590"/>
              <a:gd name="connsiteX96" fmla="*/ 6264 w 1228797"/>
              <a:gd name="connsiteY96" fmla="*/ 3333 h 152590"/>
              <a:gd name="connsiteX97" fmla="*/ 1154026 w 1228797"/>
              <a:gd name="connsiteY97" fmla="*/ 3238 h 152590"/>
              <a:gd name="connsiteX98" fmla="*/ 1228797 w 1228797"/>
              <a:gd name="connsiteY98" fmla="*/ 77819 h 152590"/>
              <a:gd name="connsiteX99" fmla="*/ 1228797 w 1228797"/>
              <a:gd name="connsiteY99" fmla="*/ 77914 h 152590"/>
              <a:gd name="connsiteX100" fmla="*/ 1154216 w 1228797"/>
              <a:gd name="connsiteY100" fmla="*/ 152590 h 152590"/>
              <a:gd name="connsiteX101" fmla="*/ 1079445 w 1228797"/>
              <a:gd name="connsiteY101" fmla="*/ 78009 h 152590"/>
              <a:gd name="connsiteX102" fmla="*/ 1154026 w 1228797"/>
              <a:gd name="connsiteY102" fmla="*/ 3238 h 152590"/>
              <a:gd name="connsiteX103" fmla="*/ 646058 w 1228797"/>
              <a:gd name="connsiteY103" fmla="*/ 2096 h 152590"/>
              <a:gd name="connsiteX104" fmla="*/ 659774 w 1228797"/>
              <a:gd name="connsiteY104" fmla="*/ 2096 h 152590"/>
              <a:gd name="connsiteX105" fmla="*/ 666060 w 1228797"/>
              <a:gd name="connsiteY105" fmla="*/ 8382 h 152590"/>
              <a:gd name="connsiteX106" fmla="*/ 666060 w 1228797"/>
              <a:gd name="connsiteY106" fmla="*/ 116491 h 152590"/>
              <a:gd name="connsiteX107" fmla="*/ 672346 w 1228797"/>
              <a:gd name="connsiteY107" fmla="*/ 122778 h 152590"/>
              <a:gd name="connsiteX108" fmla="*/ 750166 w 1228797"/>
              <a:gd name="connsiteY108" fmla="*/ 122778 h 152590"/>
              <a:gd name="connsiteX109" fmla="*/ 756452 w 1228797"/>
              <a:gd name="connsiteY109" fmla="*/ 129064 h 152590"/>
              <a:gd name="connsiteX110" fmla="*/ 756452 w 1228797"/>
              <a:gd name="connsiteY110" fmla="*/ 141733 h 152590"/>
              <a:gd name="connsiteX111" fmla="*/ 750356 w 1228797"/>
              <a:gd name="connsiteY111" fmla="*/ 148019 h 152590"/>
              <a:gd name="connsiteX112" fmla="*/ 750166 w 1228797"/>
              <a:gd name="connsiteY112" fmla="*/ 148019 h 152590"/>
              <a:gd name="connsiteX113" fmla="*/ 646058 w 1228797"/>
              <a:gd name="connsiteY113" fmla="*/ 148019 h 152590"/>
              <a:gd name="connsiteX114" fmla="*/ 639771 w 1228797"/>
              <a:gd name="connsiteY114" fmla="*/ 141733 h 152590"/>
              <a:gd name="connsiteX115" fmla="*/ 639771 w 1228797"/>
              <a:gd name="connsiteY115" fmla="*/ 8382 h 152590"/>
              <a:gd name="connsiteX116" fmla="*/ 646058 w 1228797"/>
              <a:gd name="connsiteY116" fmla="*/ 2096 h 152590"/>
              <a:gd name="connsiteX117" fmla="*/ 995720 w 1228797"/>
              <a:gd name="connsiteY117" fmla="*/ 191 h 152590"/>
              <a:gd name="connsiteX118" fmla="*/ 1040488 w 1228797"/>
              <a:gd name="connsiteY118" fmla="*/ 15621 h 152590"/>
              <a:gd name="connsiteX119" fmla="*/ 1051060 w 1228797"/>
              <a:gd name="connsiteY119" fmla="*/ 25146 h 152590"/>
              <a:gd name="connsiteX120" fmla="*/ 1051251 w 1228797"/>
              <a:gd name="connsiteY120" fmla="*/ 25418 h 152590"/>
              <a:gd name="connsiteX121" fmla="*/ 1049536 w 1228797"/>
              <a:gd name="connsiteY121" fmla="*/ 34004 h 152590"/>
              <a:gd name="connsiteX122" fmla="*/ 1038964 w 1228797"/>
              <a:gd name="connsiteY122" fmla="*/ 41434 h 152590"/>
              <a:gd name="connsiteX123" fmla="*/ 1030867 w 1228797"/>
              <a:gd name="connsiteY123" fmla="*/ 40767 h 152590"/>
              <a:gd name="connsiteX124" fmla="*/ 1028010 w 1228797"/>
              <a:gd name="connsiteY124" fmla="*/ 38100 h 152590"/>
              <a:gd name="connsiteX125" fmla="*/ 1027343 w 1228797"/>
              <a:gd name="connsiteY125" fmla="*/ 37624 h 152590"/>
              <a:gd name="connsiteX126" fmla="*/ 995911 w 1228797"/>
              <a:gd name="connsiteY126" fmla="*/ 26194 h 152590"/>
              <a:gd name="connsiteX127" fmla="*/ 993815 w 1228797"/>
              <a:gd name="connsiteY127" fmla="*/ 26194 h 152590"/>
              <a:gd name="connsiteX128" fmla="*/ 990386 w 1228797"/>
              <a:gd name="connsiteY128" fmla="*/ 26194 h 152590"/>
              <a:gd name="connsiteX129" fmla="*/ 981623 w 1228797"/>
              <a:gd name="connsiteY129" fmla="*/ 28004 h 152590"/>
              <a:gd name="connsiteX130" fmla="*/ 947638 w 1228797"/>
              <a:gd name="connsiteY130" fmla="*/ 64456 h 152590"/>
              <a:gd name="connsiteX131" fmla="*/ 984957 w 1228797"/>
              <a:gd name="connsiteY131" fmla="*/ 123254 h 152590"/>
              <a:gd name="connsiteX132" fmla="*/ 988957 w 1228797"/>
              <a:gd name="connsiteY132" fmla="*/ 124016 h 152590"/>
              <a:gd name="connsiteX133" fmla="*/ 992291 w 1228797"/>
              <a:gd name="connsiteY133" fmla="*/ 122968 h 152590"/>
              <a:gd name="connsiteX134" fmla="*/ 1001816 w 1228797"/>
              <a:gd name="connsiteY134" fmla="*/ 122968 h 152590"/>
              <a:gd name="connsiteX135" fmla="*/ 1009150 w 1228797"/>
              <a:gd name="connsiteY135" fmla="*/ 121920 h 152590"/>
              <a:gd name="connsiteX136" fmla="*/ 1010484 w 1228797"/>
              <a:gd name="connsiteY136" fmla="*/ 121920 h 152590"/>
              <a:gd name="connsiteX137" fmla="*/ 1011817 w 1228797"/>
              <a:gd name="connsiteY137" fmla="*/ 121920 h 152590"/>
              <a:gd name="connsiteX138" fmla="*/ 1017437 w 1228797"/>
              <a:gd name="connsiteY138" fmla="*/ 119920 h 152590"/>
              <a:gd name="connsiteX139" fmla="*/ 1018580 w 1228797"/>
              <a:gd name="connsiteY139" fmla="*/ 119444 h 152590"/>
              <a:gd name="connsiteX140" fmla="*/ 1019723 w 1228797"/>
              <a:gd name="connsiteY140" fmla="*/ 118967 h 152590"/>
              <a:gd name="connsiteX141" fmla="*/ 1020866 w 1228797"/>
              <a:gd name="connsiteY141" fmla="*/ 118396 h 152590"/>
              <a:gd name="connsiteX142" fmla="*/ 1023438 w 1228797"/>
              <a:gd name="connsiteY142" fmla="*/ 117062 h 152590"/>
              <a:gd name="connsiteX143" fmla="*/ 1024200 w 1228797"/>
              <a:gd name="connsiteY143" fmla="*/ 116491 h 152590"/>
              <a:gd name="connsiteX144" fmla="*/ 1041154 w 1228797"/>
              <a:gd name="connsiteY144" fmla="*/ 95345 h 152590"/>
              <a:gd name="connsiteX145" fmla="*/ 1040202 w 1228797"/>
              <a:gd name="connsiteY145" fmla="*/ 90297 h 152590"/>
              <a:gd name="connsiteX146" fmla="*/ 1036106 w 1228797"/>
              <a:gd name="connsiteY146" fmla="*/ 88583 h 152590"/>
              <a:gd name="connsiteX147" fmla="*/ 1008579 w 1228797"/>
              <a:gd name="connsiteY147" fmla="*/ 88583 h 152590"/>
              <a:gd name="connsiteX148" fmla="*/ 1002292 w 1228797"/>
              <a:gd name="connsiteY148" fmla="*/ 82296 h 152590"/>
              <a:gd name="connsiteX149" fmla="*/ 1002292 w 1228797"/>
              <a:gd name="connsiteY149" fmla="*/ 69437 h 152590"/>
              <a:gd name="connsiteX150" fmla="*/ 1002292 w 1228797"/>
              <a:gd name="connsiteY150" fmla="*/ 69245 h 152590"/>
              <a:gd name="connsiteX151" fmla="*/ 1008579 w 1228797"/>
              <a:gd name="connsiteY151" fmla="*/ 63151 h 152590"/>
              <a:gd name="connsiteX152" fmla="*/ 1065729 w 1228797"/>
              <a:gd name="connsiteY152" fmla="*/ 63151 h 152590"/>
              <a:gd name="connsiteX153" fmla="*/ 1066205 w 1228797"/>
              <a:gd name="connsiteY153" fmla="*/ 63151 h 152590"/>
              <a:gd name="connsiteX154" fmla="*/ 1066777 w 1228797"/>
              <a:gd name="connsiteY154" fmla="*/ 63151 h 152590"/>
              <a:gd name="connsiteX155" fmla="*/ 1068205 w 1228797"/>
              <a:gd name="connsiteY155" fmla="*/ 68771 h 152590"/>
              <a:gd name="connsiteX156" fmla="*/ 1068205 w 1228797"/>
              <a:gd name="connsiteY156" fmla="*/ 80391 h 152590"/>
              <a:gd name="connsiteX157" fmla="*/ 1043155 w 1228797"/>
              <a:gd name="connsiteY157" fmla="*/ 136112 h 152590"/>
              <a:gd name="connsiteX158" fmla="*/ 1040869 w 1228797"/>
              <a:gd name="connsiteY158" fmla="*/ 138113 h 152590"/>
              <a:gd name="connsiteX159" fmla="*/ 1039630 w 1228797"/>
              <a:gd name="connsiteY159" fmla="*/ 139065 h 152590"/>
              <a:gd name="connsiteX160" fmla="*/ 1037249 w 1228797"/>
              <a:gd name="connsiteY160" fmla="*/ 140780 h 152590"/>
              <a:gd name="connsiteX161" fmla="*/ 1036011 w 1228797"/>
              <a:gd name="connsiteY161" fmla="*/ 141637 h 152590"/>
              <a:gd name="connsiteX162" fmla="*/ 1033630 w 1228797"/>
              <a:gd name="connsiteY162" fmla="*/ 143161 h 152590"/>
              <a:gd name="connsiteX163" fmla="*/ 1032391 w 1228797"/>
              <a:gd name="connsiteY163" fmla="*/ 143923 h 152590"/>
              <a:gd name="connsiteX164" fmla="*/ 1029915 w 1228797"/>
              <a:gd name="connsiteY164" fmla="*/ 145352 h 152590"/>
              <a:gd name="connsiteX165" fmla="*/ 1029343 w 1228797"/>
              <a:gd name="connsiteY165" fmla="*/ 145352 h 152590"/>
              <a:gd name="connsiteX166" fmla="*/ 1025343 w 1228797"/>
              <a:gd name="connsiteY166" fmla="*/ 147257 h 152590"/>
              <a:gd name="connsiteX167" fmla="*/ 1024676 w 1228797"/>
              <a:gd name="connsiteY167" fmla="*/ 147257 h 152590"/>
              <a:gd name="connsiteX168" fmla="*/ 1022104 w 1228797"/>
              <a:gd name="connsiteY168" fmla="*/ 148209 h 152590"/>
              <a:gd name="connsiteX169" fmla="*/ 1020866 w 1228797"/>
              <a:gd name="connsiteY169" fmla="*/ 148209 h 152590"/>
              <a:gd name="connsiteX170" fmla="*/ 1020104 w 1228797"/>
              <a:gd name="connsiteY170" fmla="*/ 148209 h 152590"/>
              <a:gd name="connsiteX171" fmla="*/ 1018009 w 1228797"/>
              <a:gd name="connsiteY171" fmla="*/ 148971 h 152590"/>
              <a:gd name="connsiteX172" fmla="*/ 1017151 w 1228797"/>
              <a:gd name="connsiteY172" fmla="*/ 148971 h 152590"/>
              <a:gd name="connsiteX173" fmla="*/ 1015913 w 1228797"/>
              <a:gd name="connsiteY173" fmla="*/ 148971 h 152590"/>
              <a:gd name="connsiteX174" fmla="*/ 1015056 w 1228797"/>
              <a:gd name="connsiteY174" fmla="*/ 148971 h 152590"/>
              <a:gd name="connsiteX175" fmla="*/ 1013151 w 1228797"/>
              <a:gd name="connsiteY175" fmla="*/ 149447 h 152590"/>
              <a:gd name="connsiteX176" fmla="*/ 1012103 w 1228797"/>
              <a:gd name="connsiteY176" fmla="*/ 149447 h 152590"/>
              <a:gd name="connsiteX177" fmla="*/ 1010960 w 1228797"/>
              <a:gd name="connsiteY177" fmla="*/ 149447 h 152590"/>
              <a:gd name="connsiteX178" fmla="*/ 1009912 w 1228797"/>
              <a:gd name="connsiteY178" fmla="*/ 149447 h 152590"/>
              <a:gd name="connsiteX179" fmla="*/ 1008103 w 1228797"/>
              <a:gd name="connsiteY179" fmla="*/ 149447 h 152590"/>
              <a:gd name="connsiteX180" fmla="*/ 1006960 w 1228797"/>
              <a:gd name="connsiteY180" fmla="*/ 149447 h 152590"/>
              <a:gd name="connsiteX181" fmla="*/ 1005817 w 1228797"/>
              <a:gd name="connsiteY181" fmla="*/ 149447 h 152590"/>
              <a:gd name="connsiteX182" fmla="*/ 1004578 w 1228797"/>
              <a:gd name="connsiteY182" fmla="*/ 149447 h 152590"/>
              <a:gd name="connsiteX183" fmla="*/ 1002864 w 1228797"/>
              <a:gd name="connsiteY183" fmla="*/ 149447 h 152590"/>
              <a:gd name="connsiteX184" fmla="*/ 995720 w 1228797"/>
              <a:gd name="connsiteY184" fmla="*/ 149447 h 152590"/>
              <a:gd name="connsiteX185" fmla="*/ 990386 w 1228797"/>
              <a:gd name="connsiteY185" fmla="*/ 149447 h 152590"/>
              <a:gd name="connsiteX186" fmla="*/ 918425 w 1228797"/>
              <a:gd name="connsiteY186" fmla="*/ 72152 h 152590"/>
              <a:gd name="connsiteX187" fmla="*/ 995720 w 1228797"/>
              <a:gd name="connsiteY187" fmla="*/ 191 h 152590"/>
              <a:gd name="connsiteX188" fmla="*/ 836558 w 1228797"/>
              <a:gd name="connsiteY188" fmla="*/ 191 h 152590"/>
              <a:gd name="connsiteX189" fmla="*/ 911234 w 1228797"/>
              <a:gd name="connsiteY189" fmla="*/ 74867 h 152590"/>
              <a:gd name="connsiteX190" fmla="*/ 836558 w 1228797"/>
              <a:gd name="connsiteY190" fmla="*/ 149543 h 152590"/>
              <a:gd name="connsiteX191" fmla="*/ 761882 w 1228797"/>
              <a:gd name="connsiteY191" fmla="*/ 74867 h 152590"/>
              <a:gd name="connsiteX192" fmla="*/ 836558 w 1228797"/>
              <a:gd name="connsiteY192" fmla="*/ 191 h 152590"/>
              <a:gd name="connsiteX193" fmla="*/ 200954 w 1228797"/>
              <a:gd name="connsiteY193" fmla="*/ 0 h 152590"/>
              <a:gd name="connsiteX194" fmla="*/ 275821 w 1228797"/>
              <a:gd name="connsiteY194" fmla="*/ 74867 h 152590"/>
              <a:gd name="connsiteX195" fmla="*/ 200954 w 1228797"/>
              <a:gd name="connsiteY195" fmla="*/ 149733 h 152590"/>
              <a:gd name="connsiteX196" fmla="*/ 126088 w 1228797"/>
              <a:gd name="connsiteY196" fmla="*/ 74867 h 152590"/>
              <a:gd name="connsiteX197" fmla="*/ 200954 w 1228797"/>
              <a:gd name="connsiteY197" fmla="*/ 0 h 152590"/>
            </a:gdLst>
            <a:ahLst/>
            <a:cxnLst/>
            <a:rect l="l" t="t" r="r" b="b"/>
            <a:pathLst>
              <a:path w="1228797" h="152590">
                <a:moveTo>
                  <a:pt x="353068" y="146933"/>
                </a:moveTo>
                <a:lnTo>
                  <a:pt x="353259" y="146971"/>
                </a:lnTo>
                <a:lnTo>
                  <a:pt x="352878" y="146971"/>
                </a:lnTo>
                <a:close/>
                <a:moveTo>
                  <a:pt x="463654" y="28766"/>
                </a:moveTo>
                <a:cubicBezTo>
                  <a:pt x="460187" y="28766"/>
                  <a:pt x="457368" y="31580"/>
                  <a:pt x="457368" y="35052"/>
                </a:cubicBezTo>
                <a:lnTo>
                  <a:pt x="457368" y="66866"/>
                </a:lnTo>
                <a:cubicBezTo>
                  <a:pt x="457311" y="70284"/>
                  <a:pt x="460044" y="73099"/>
                  <a:pt x="463464" y="73152"/>
                </a:cubicBezTo>
                <a:cubicBezTo>
                  <a:pt x="463530" y="73153"/>
                  <a:pt x="463588" y="73153"/>
                  <a:pt x="463654" y="73152"/>
                </a:cubicBezTo>
                <a:lnTo>
                  <a:pt x="502611" y="73152"/>
                </a:lnTo>
                <a:cubicBezTo>
                  <a:pt x="514613" y="73223"/>
                  <a:pt x="524576" y="63892"/>
                  <a:pt x="525281" y="51911"/>
                </a:cubicBezTo>
                <a:cubicBezTo>
                  <a:pt x="525910" y="39775"/>
                  <a:pt x="516585" y="29427"/>
                  <a:pt x="504450" y="28795"/>
                </a:cubicBezTo>
                <a:cubicBezTo>
                  <a:pt x="504031" y="28773"/>
                  <a:pt x="503602" y="28763"/>
                  <a:pt x="503183" y="28766"/>
                </a:cubicBezTo>
                <a:close/>
                <a:moveTo>
                  <a:pt x="1154216" y="28194"/>
                </a:moveTo>
                <a:lnTo>
                  <a:pt x="1154216" y="28765"/>
                </a:lnTo>
                <a:cubicBezTo>
                  <a:pt x="1127022" y="28713"/>
                  <a:pt x="1104934" y="50717"/>
                  <a:pt x="1104877" y="77914"/>
                </a:cubicBezTo>
                <a:cubicBezTo>
                  <a:pt x="1104820" y="105111"/>
                  <a:pt x="1126832" y="127201"/>
                  <a:pt x="1154026" y="127254"/>
                </a:cubicBezTo>
                <a:cubicBezTo>
                  <a:pt x="1181220" y="127306"/>
                  <a:pt x="1203308" y="105301"/>
                  <a:pt x="1203365" y="78105"/>
                </a:cubicBezTo>
                <a:cubicBezTo>
                  <a:pt x="1203365" y="78073"/>
                  <a:pt x="1203365" y="78041"/>
                  <a:pt x="1203365" y="78009"/>
                </a:cubicBezTo>
                <a:cubicBezTo>
                  <a:pt x="1203632" y="50761"/>
                  <a:pt x="1181753" y="28458"/>
                  <a:pt x="1154502" y="28195"/>
                </a:cubicBezTo>
                <a:cubicBezTo>
                  <a:pt x="1154407" y="28195"/>
                  <a:pt x="1154312" y="28194"/>
                  <a:pt x="1154216" y="28194"/>
                </a:cubicBezTo>
                <a:close/>
                <a:moveTo>
                  <a:pt x="836558" y="25718"/>
                </a:moveTo>
                <a:cubicBezTo>
                  <a:pt x="809364" y="25718"/>
                  <a:pt x="787314" y="47766"/>
                  <a:pt x="787314" y="74962"/>
                </a:cubicBezTo>
                <a:cubicBezTo>
                  <a:pt x="787314" y="102159"/>
                  <a:pt x="809364" y="124207"/>
                  <a:pt x="836558" y="124207"/>
                </a:cubicBezTo>
                <a:cubicBezTo>
                  <a:pt x="863752" y="124207"/>
                  <a:pt x="885802" y="102159"/>
                  <a:pt x="885802" y="74962"/>
                </a:cubicBezTo>
                <a:cubicBezTo>
                  <a:pt x="885802" y="74931"/>
                  <a:pt x="885802" y="74898"/>
                  <a:pt x="885802" y="74867"/>
                </a:cubicBezTo>
                <a:cubicBezTo>
                  <a:pt x="885745" y="47707"/>
                  <a:pt x="863714" y="25718"/>
                  <a:pt x="836558" y="25718"/>
                </a:cubicBezTo>
                <a:close/>
                <a:moveTo>
                  <a:pt x="200954" y="25527"/>
                </a:moveTo>
                <a:lnTo>
                  <a:pt x="200954" y="25908"/>
                </a:lnTo>
                <a:cubicBezTo>
                  <a:pt x="173652" y="25856"/>
                  <a:pt x="151477" y="47945"/>
                  <a:pt x="151424" y="75248"/>
                </a:cubicBezTo>
                <a:cubicBezTo>
                  <a:pt x="151372" y="102550"/>
                  <a:pt x="173462" y="124725"/>
                  <a:pt x="200764" y="124778"/>
                </a:cubicBezTo>
                <a:cubicBezTo>
                  <a:pt x="228063" y="124830"/>
                  <a:pt x="250237" y="102740"/>
                  <a:pt x="250294" y="75438"/>
                </a:cubicBezTo>
                <a:cubicBezTo>
                  <a:pt x="250294" y="75374"/>
                  <a:pt x="250294" y="75311"/>
                  <a:pt x="250294" y="75248"/>
                </a:cubicBezTo>
                <a:cubicBezTo>
                  <a:pt x="250456" y="47946"/>
                  <a:pt x="228444" y="25686"/>
                  <a:pt x="201145" y="25528"/>
                </a:cubicBezTo>
                <a:cubicBezTo>
                  <a:pt x="201078" y="25527"/>
                  <a:pt x="201021" y="25527"/>
                  <a:pt x="200954" y="25527"/>
                </a:cubicBezTo>
                <a:close/>
                <a:moveTo>
                  <a:pt x="437841" y="3429"/>
                </a:moveTo>
                <a:lnTo>
                  <a:pt x="502040" y="3429"/>
                </a:lnTo>
                <a:cubicBezTo>
                  <a:pt x="514623" y="3414"/>
                  <a:pt x="526748" y="8180"/>
                  <a:pt x="535949" y="16764"/>
                </a:cubicBezTo>
                <a:cubicBezTo>
                  <a:pt x="545074" y="25190"/>
                  <a:pt x="550427" y="36928"/>
                  <a:pt x="550808" y="49340"/>
                </a:cubicBezTo>
                <a:cubicBezTo>
                  <a:pt x="551303" y="66268"/>
                  <a:pt x="542883" y="82215"/>
                  <a:pt x="528615" y="91345"/>
                </a:cubicBezTo>
                <a:cubicBezTo>
                  <a:pt x="525881" y="92959"/>
                  <a:pt x="524852" y="96397"/>
                  <a:pt x="526233" y="99251"/>
                </a:cubicBezTo>
                <a:lnTo>
                  <a:pt x="544712" y="138017"/>
                </a:lnTo>
                <a:cubicBezTo>
                  <a:pt x="546188" y="141161"/>
                  <a:pt x="544826" y="144904"/>
                  <a:pt x="541683" y="146377"/>
                </a:cubicBezTo>
                <a:cubicBezTo>
                  <a:pt x="540845" y="146772"/>
                  <a:pt x="539930" y="146974"/>
                  <a:pt x="538997" y="146971"/>
                </a:cubicBezTo>
                <a:lnTo>
                  <a:pt x="525567" y="146971"/>
                </a:lnTo>
                <a:cubicBezTo>
                  <a:pt x="523166" y="146983"/>
                  <a:pt x="520976" y="145611"/>
                  <a:pt x="519947" y="143447"/>
                </a:cubicBezTo>
                <a:lnTo>
                  <a:pt x="500230" y="102203"/>
                </a:lnTo>
                <a:cubicBezTo>
                  <a:pt x="499221" y="100023"/>
                  <a:pt x="497011" y="98643"/>
                  <a:pt x="494611" y="98679"/>
                </a:cubicBezTo>
                <a:lnTo>
                  <a:pt x="463654" y="98679"/>
                </a:lnTo>
                <a:cubicBezTo>
                  <a:pt x="460235" y="98626"/>
                  <a:pt x="457425" y="101355"/>
                  <a:pt x="457368" y="104773"/>
                </a:cubicBezTo>
                <a:cubicBezTo>
                  <a:pt x="457368" y="104838"/>
                  <a:pt x="457368" y="104902"/>
                  <a:pt x="457368" y="104966"/>
                </a:cubicBezTo>
                <a:lnTo>
                  <a:pt x="457368" y="140684"/>
                </a:lnTo>
                <a:cubicBezTo>
                  <a:pt x="457368" y="144156"/>
                  <a:pt x="454558" y="146971"/>
                  <a:pt x="451081" y="146971"/>
                </a:cubicBezTo>
                <a:lnTo>
                  <a:pt x="437841" y="146971"/>
                </a:lnTo>
                <a:cubicBezTo>
                  <a:pt x="434365" y="146971"/>
                  <a:pt x="431555" y="144156"/>
                  <a:pt x="431555" y="140684"/>
                </a:cubicBezTo>
                <a:lnTo>
                  <a:pt x="431555" y="9716"/>
                </a:lnTo>
                <a:cubicBezTo>
                  <a:pt x="431603" y="6265"/>
                  <a:pt x="434393" y="3480"/>
                  <a:pt x="437841" y="3429"/>
                </a:cubicBezTo>
                <a:close/>
                <a:moveTo>
                  <a:pt x="293633" y="3429"/>
                </a:moveTo>
                <a:lnTo>
                  <a:pt x="306777" y="3429"/>
                </a:lnTo>
                <a:cubicBezTo>
                  <a:pt x="310101" y="3631"/>
                  <a:pt x="312692" y="6387"/>
                  <a:pt x="312683" y="9715"/>
                </a:cubicBezTo>
                <a:lnTo>
                  <a:pt x="312683" y="80677"/>
                </a:lnTo>
                <a:cubicBezTo>
                  <a:pt x="311454" y="102842"/>
                  <a:pt x="328427" y="121805"/>
                  <a:pt x="350592" y="123032"/>
                </a:cubicBezTo>
                <a:cubicBezTo>
                  <a:pt x="372757" y="124258"/>
                  <a:pt x="391721" y="107284"/>
                  <a:pt x="392950" y="85118"/>
                </a:cubicBezTo>
                <a:cubicBezTo>
                  <a:pt x="393026" y="83830"/>
                  <a:pt x="393035" y="82538"/>
                  <a:pt x="392978" y="81248"/>
                </a:cubicBezTo>
                <a:lnTo>
                  <a:pt x="392978" y="9715"/>
                </a:lnTo>
                <a:cubicBezTo>
                  <a:pt x="393026" y="6265"/>
                  <a:pt x="395817" y="3480"/>
                  <a:pt x="399265" y="3429"/>
                </a:cubicBezTo>
                <a:lnTo>
                  <a:pt x="412505" y="3429"/>
                </a:lnTo>
                <a:cubicBezTo>
                  <a:pt x="415943" y="3481"/>
                  <a:pt x="418696" y="6281"/>
                  <a:pt x="418696" y="9715"/>
                </a:cubicBezTo>
                <a:lnTo>
                  <a:pt x="418696" y="81153"/>
                </a:lnTo>
                <a:cubicBezTo>
                  <a:pt x="418696" y="108416"/>
                  <a:pt x="402119" y="131807"/>
                  <a:pt x="378496" y="141799"/>
                </a:cubicBezTo>
                <a:lnTo>
                  <a:pt x="353068" y="146933"/>
                </a:lnTo>
                <a:lnTo>
                  <a:pt x="327634" y="141836"/>
                </a:lnTo>
                <a:cubicBezTo>
                  <a:pt x="303998" y="131878"/>
                  <a:pt x="287389" y="108511"/>
                  <a:pt x="287346" y="81248"/>
                </a:cubicBezTo>
                <a:cubicBezTo>
                  <a:pt x="287346" y="81217"/>
                  <a:pt x="287346" y="81184"/>
                  <a:pt x="287346" y="81153"/>
                </a:cubicBezTo>
                <a:lnTo>
                  <a:pt x="287346" y="9715"/>
                </a:lnTo>
                <a:cubicBezTo>
                  <a:pt x="287394" y="6265"/>
                  <a:pt x="290184" y="3480"/>
                  <a:pt x="293633" y="3429"/>
                </a:cubicBezTo>
                <a:close/>
                <a:moveTo>
                  <a:pt x="6264" y="3333"/>
                </a:moveTo>
                <a:lnTo>
                  <a:pt x="18646" y="3333"/>
                </a:lnTo>
                <a:cubicBezTo>
                  <a:pt x="20692" y="3332"/>
                  <a:pt x="22611" y="4327"/>
                  <a:pt x="23790" y="6000"/>
                </a:cubicBezTo>
                <a:lnTo>
                  <a:pt x="61890" y="59817"/>
                </a:lnTo>
                <a:cubicBezTo>
                  <a:pt x="63109" y="61430"/>
                  <a:pt x="65011" y="62381"/>
                  <a:pt x="67033" y="62388"/>
                </a:cubicBezTo>
                <a:cubicBezTo>
                  <a:pt x="69032" y="62397"/>
                  <a:pt x="70913" y="61439"/>
                  <a:pt x="72081" y="59817"/>
                </a:cubicBezTo>
                <a:lnTo>
                  <a:pt x="110181" y="6000"/>
                </a:lnTo>
                <a:cubicBezTo>
                  <a:pt x="111360" y="4327"/>
                  <a:pt x="113279" y="3332"/>
                  <a:pt x="115325" y="3333"/>
                </a:cubicBezTo>
                <a:lnTo>
                  <a:pt x="127707" y="3333"/>
                </a:lnTo>
                <a:cubicBezTo>
                  <a:pt x="131179" y="3293"/>
                  <a:pt x="134026" y="6076"/>
                  <a:pt x="134065" y="9548"/>
                </a:cubicBezTo>
                <a:cubicBezTo>
                  <a:pt x="134082" y="10908"/>
                  <a:pt x="133655" y="12237"/>
                  <a:pt x="132851" y="13335"/>
                </a:cubicBezTo>
                <a:lnTo>
                  <a:pt x="81702" y="83724"/>
                </a:lnTo>
                <a:cubicBezTo>
                  <a:pt x="80555" y="85300"/>
                  <a:pt x="79953" y="87206"/>
                  <a:pt x="79987" y="89154"/>
                </a:cubicBezTo>
                <a:lnTo>
                  <a:pt x="79987" y="140684"/>
                </a:lnTo>
                <a:cubicBezTo>
                  <a:pt x="79987" y="144156"/>
                  <a:pt x="77172" y="146970"/>
                  <a:pt x="73701" y="146970"/>
                </a:cubicBezTo>
                <a:lnTo>
                  <a:pt x="60270" y="146970"/>
                </a:lnTo>
                <a:cubicBezTo>
                  <a:pt x="56798" y="146970"/>
                  <a:pt x="53984" y="144156"/>
                  <a:pt x="53984" y="140684"/>
                </a:cubicBezTo>
                <a:lnTo>
                  <a:pt x="53984" y="89154"/>
                </a:lnTo>
                <a:cubicBezTo>
                  <a:pt x="54018" y="87206"/>
                  <a:pt x="53416" y="85300"/>
                  <a:pt x="52269" y="83724"/>
                </a:cubicBezTo>
                <a:lnTo>
                  <a:pt x="1215" y="13335"/>
                </a:lnTo>
                <a:cubicBezTo>
                  <a:pt x="-836" y="10533"/>
                  <a:pt x="-229" y="6600"/>
                  <a:pt x="2572" y="4549"/>
                </a:cubicBezTo>
                <a:cubicBezTo>
                  <a:pt x="3643" y="3764"/>
                  <a:pt x="4936" y="3338"/>
                  <a:pt x="6264" y="3333"/>
                </a:cubicBezTo>
                <a:close/>
                <a:moveTo>
                  <a:pt x="1154026" y="3238"/>
                </a:moveTo>
                <a:cubicBezTo>
                  <a:pt x="1195269" y="3186"/>
                  <a:pt x="1228740" y="36577"/>
                  <a:pt x="1228797" y="77819"/>
                </a:cubicBezTo>
                <a:cubicBezTo>
                  <a:pt x="1228797" y="77850"/>
                  <a:pt x="1228797" y="77883"/>
                  <a:pt x="1228797" y="77914"/>
                </a:cubicBezTo>
                <a:cubicBezTo>
                  <a:pt x="1228740" y="119097"/>
                  <a:pt x="1195402" y="152485"/>
                  <a:pt x="1154216" y="152590"/>
                </a:cubicBezTo>
                <a:cubicBezTo>
                  <a:pt x="1112973" y="152642"/>
                  <a:pt x="1079502" y="119252"/>
                  <a:pt x="1079445" y="78009"/>
                </a:cubicBezTo>
                <a:cubicBezTo>
                  <a:pt x="1079388" y="36767"/>
                  <a:pt x="1112783" y="3290"/>
                  <a:pt x="1154026" y="3238"/>
                </a:cubicBezTo>
                <a:close/>
                <a:moveTo>
                  <a:pt x="646058" y="2096"/>
                </a:moveTo>
                <a:lnTo>
                  <a:pt x="659774" y="2096"/>
                </a:lnTo>
                <a:cubicBezTo>
                  <a:pt x="663250" y="2096"/>
                  <a:pt x="666060" y="4911"/>
                  <a:pt x="666060" y="8382"/>
                </a:cubicBezTo>
                <a:lnTo>
                  <a:pt x="666060" y="116491"/>
                </a:lnTo>
                <a:cubicBezTo>
                  <a:pt x="666060" y="119963"/>
                  <a:pt x="668870" y="122778"/>
                  <a:pt x="672346" y="122778"/>
                </a:cubicBezTo>
                <a:lnTo>
                  <a:pt x="750166" y="122778"/>
                </a:lnTo>
                <a:cubicBezTo>
                  <a:pt x="753633" y="122778"/>
                  <a:pt x="756452" y="125592"/>
                  <a:pt x="756452" y="129064"/>
                </a:cubicBezTo>
                <a:lnTo>
                  <a:pt x="756452" y="141733"/>
                </a:lnTo>
                <a:cubicBezTo>
                  <a:pt x="756509" y="145151"/>
                  <a:pt x="753776" y="147966"/>
                  <a:pt x="750356" y="148019"/>
                </a:cubicBezTo>
                <a:cubicBezTo>
                  <a:pt x="750290" y="148020"/>
                  <a:pt x="750232" y="148020"/>
                  <a:pt x="750166" y="148019"/>
                </a:cubicBezTo>
                <a:lnTo>
                  <a:pt x="646058" y="148019"/>
                </a:lnTo>
                <a:cubicBezTo>
                  <a:pt x="642581" y="148019"/>
                  <a:pt x="639771" y="145204"/>
                  <a:pt x="639771" y="141733"/>
                </a:cubicBezTo>
                <a:lnTo>
                  <a:pt x="639771" y="8382"/>
                </a:lnTo>
                <a:cubicBezTo>
                  <a:pt x="639819" y="4932"/>
                  <a:pt x="642609" y="2147"/>
                  <a:pt x="646058" y="2096"/>
                </a:cubicBezTo>
                <a:close/>
                <a:moveTo>
                  <a:pt x="995720" y="191"/>
                </a:moveTo>
                <a:cubicBezTo>
                  <a:pt x="1011922" y="355"/>
                  <a:pt x="1027629" y="5769"/>
                  <a:pt x="1040488" y="15621"/>
                </a:cubicBezTo>
                <a:cubicBezTo>
                  <a:pt x="1044298" y="18466"/>
                  <a:pt x="1047831" y="21654"/>
                  <a:pt x="1051060" y="25146"/>
                </a:cubicBezTo>
                <a:cubicBezTo>
                  <a:pt x="1051127" y="25235"/>
                  <a:pt x="1051194" y="25326"/>
                  <a:pt x="1051251" y="25418"/>
                </a:cubicBezTo>
                <a:cubicBezTo>
                  <a:pt x="1053146" y="28264"/>
                  <a:pt x="1052384" y="32107"/>
                  <a:pt x="1049536" y="34004"/>
                </a:cubicBezTo>
                <a:lnTo>
                  <a:pt x="1038964" y="41434"/>
                </a:lnTo>
                <a:cubicBezTo>
                  <a:pt x="1036478" y="43261"/>
                  <a:pt x="1033020" y="42976"/>
                  <a:pt x="1030867" y="40767"/>
                </a:cubicBezTo>
                <a:cubicBezTo>
                  <a:pt x="1029962" y="39830"/>
                  <a:pt x="1029010" y="38939"/>
                  <a:pt x="1028010" y="38100"/>
                </a:cubicBezTo>
                <a:cubicBezTo>
                  <a:pt x="1027753" y="37997"/>
                  <a:pt x="1027524" y="37834"/>
                  <a:pt x="1027343" y="37624"/>
                </a:cubicBezTo>
                <a:cubicBezTo>
                  <a:pt x="1018532" y="30242"/>
                  <a:pt x="1007407" y="26196"/>
                  <a:pt x="995911" y="26194"/>
                </a:cubicBezTo>
                <a:lnTo>
                  <a:pt x="993815" y="26194"/>
                </a:lnTo>
                <a:cubicBezTo>
                  <a:pt x="992672" y="26099"/>
                  <a:pt x="991529" y="26099"/>
                  <a:pt x="990386" y="26194"/>
                </a:cubicBezTo>
                <a:cubicBezTo>
                  <a:pt x="987414" y="26512"/>
                  <a:pt x="984481" y="27118"/>
                  <a:pt x="981623" y="28004"/>
                </a:cubicBezTo>
                <a:cubicBezTo>
                  <a:pt x="964526" y="33101"/>
                  <a:pt x="951524" y="47046"/>
                  <a:pt x="947638" y="64456"/>
                </a:cubicBezTo>
                <a:cubicBezTo>
                  <a:pt x="941704" y="90998"/>
                  <a:pt x="958411" y="117323"/>
                  <a:pt x="984957" y="123254"/>
                </a:cubicBezTo>
                <a:lnTo>
                  <a:pt x="988957" y="124016"/>
                </a:lnTo>
                <a:lnTo>
                  <a:pt x="992291" y="122968"/>
                </a:lnTo>
                <a:lnTo>
                  <a:pt x="1001816" y="122968"/>
                </a:lnTo>
                <a:cubicBezTo>
                  <a:pt x="1004274" y="122753"/>
                  <a:pt x="1006731" y="122403"/>
                  <a:pt x="1009150" y="121920"/>
                </a:cubicBezTo>
                <a:lnTo>
                  <a:pt x="1010484" y="121920"/>
                </a:lnTo>
                <a:lnTo>
                  <a:pt x="1011817" y="121920"/>
                </a:lnTo>
                <a:lnTo>
                  <a:pt x="1017437" y="119920"/>
                </a:lnTo>
                <a:lnTo>
                  <a:pt x="1018580" y="119444"/>
                </a:lnTo>
                <a:lnTo>
                  <a:pt x="1019723" y="118967"/>
                </a:lnTo>
                <a:lnTo>
                  <a:pt x="1020866" y="118396"/>
                </a:lnTo>
                <a:lnTo>
                  <a:pt x="1023438" y="117062"/>
                </a:lnTo>
                <a:lnTo>
                  <a:pt x="1024200" y="116491"/>
                </a:lnTo>
                <a:cubicBezTo>
                  <a:pt x="1031496" y="110931"/>
                  <a:pt x="1037316" y="103671"/>
                  <a:pt x="1041154" y="95345"/>
                </a:cubicBezTo>
                <a:cubicBezTo>
                  <a:pt x="1041764" y="93613"/>
                  <a:pt x="1041393" y="91690"/>
                  <a:pt x="1040202" y="90297"/>
                </a:cubicBezTo>
                <a:cubicBezTo>
                  <a:pt x="1039135" y="89178"/>
                  <a:pt x="1037649" y="88556"/>
                  <a:pt x="1036106" y="88583"/>
                </a:cubicBezTo>
                <a:lnTo>
                  <a:pt x="1008579" y="88583"/>
                </a:lnTo>
                <a:cubicBezTo>
                  <a:pt x="1005102" y="88583"/>
                  <a:pt x="1002292" y="85768"/>
                  <a:pt x="1002292" y="82296"/>
                </a:cubicBezTo>
                <a:lnTo>
                  <a:pt x="1002292" y="69437"/>
                </a:lnTo>
                <a:cubicBezTo>
                  <a:pt x="1002292" y="69373"/>
                  <a:pt x="1002292" y="69310"/>
                  <a:pt x="1002292" y="69245"/>
                </a:cubicBezTo>
                <a:cubicBezTo>
                  <a:pt x="1002350" y="65826"/>
                  <a:pt x="1005159" y="63097"/>
                  <a:pt x="1008579" y="63151"/>
                </a:cubicBezTo>
                <a:lnTo>
                  <a:pt x="1065729" y="63151"/>
                </a:lnTo>
                <a:lnTo>
                  <a:pt x="1066205" y="63151"/>
                </a:lnTo>
                <a:lnTo>
                  <a:pt x="1066777" y="63151"/>
                </a:lnTo>
                <a:cubicBezTo>
                  <a:pt x="1068139" y="64680"/>
                  <a:pt x="1068672" y="66776"/>
                  <a:pt x="1068205" y="68771"/>
                </a:cubicBezTo>
                <a:lnTo>
                  <a:pt x="1068205" y="80391"/>
                </a:lnTo>
                <a:cubicBezTo>
                  <a:pt x="1068244" y="101700"/>
                  <a:pt x="1059119" y="121997"/>
                  <a:pt x="1043155" y="136112"/>
                </a:cubicBezTo>
                <a:lnTo>
                  <a:pt x="1040869" y="138113"/>
                </a:lnTo>
                <a:lnTo>
                  <a:pt x="1039630" y="139065"/>
                </a:lnTo>
                <a:cubicBezTo>
                  <a:pt x="1038878" y="139697"/>
                  <a:pt x="1038087" y="140270"/>
                  <a:pt x="1037249" y="140780"/>
                </a:cubicBezTo>
                <a:lnTo>
                  <a:pt x="1036011" y="141637"/>
                </a:lnTo>
                <a:lnTo>
                  <a:pt x="1033630" y="143161"/>
                </a:lnTo>
                <a:lnTo>
                  <a:pt x="1032391" y="143923"/>
                </a:lnTo>
                <a:lnTo>
                  <a:pt x="1029915" y="145352"/>
                </a:lnTo>
                <a:lnTo>
                  <a:pt x="1029343" y="145352"/>
                </a:lnTo>
                <a:lnTo>
                  <a:pt x="1025343" y="147257"/>
                </a:lnTo>
                <a:lnTo>
                  <a:pt x="1024676" y="147257"/>
                </a:lnTo>
                <a:lnTo>
                  <a:pt x="1022104" y="148209"/>
                </a:lnTo>
                <a:lnTo>
                  <a:pt x="1020866" y="148209"/>
                </a:lnTo>
                <a:lnTo>
                  <a:pt x="1020104" y="148209"/>
                </a:lnTo>
                <a:lnTo>
                  <a:pt x="1018009" y="148971"/>
                </a:lnTo>
                <a:lnTo>
                  <a:pt x="1017151" y="148971"/>
                </a:lnTo>
                <a:lnTo>
                  <a:pt x="1015913" y="148971"/>
                </a:lnTo>
                <a:lnTo>
                  <a:pt x="1015056" y="148971"/>
                </a:lnTo>
                <a:lnTo>
                  <a:pt x="1013151" y="149447"/>
                </a:lnTo>
                <a:lnTo>
                  <a:pt x="1012103" y="149447"/>
                </a:lnTo>
                <a:lnTo>
                  <a:pt x="1010960" y="149447"/>
                </a:lnTo>
                <a:lnTo>
                  <a:pt x="1009912" y="149447"/>
                </a:lnTo>
                <a:lnTo>
                  <a:pt x="1008103" y="149447"/>
                </a:lnTo>
                <a:lnTo>
                  <a:pt x="1006960" y="149447"/>
                </a:lnTo>
                <a:lnTo>
                  <a:pt x="1005817" y="149447"/>
                </a:lnTo>
                <a:lnTo>
                  <a:pt x="1004578" y="149447"/>
                </a:lnTo>
                <a:lnTo>
                  <a:pt x="1002864" y="149447"/>
                </a:lnTo>
                <a:lnTo>
                  <a:pt x="995720" y="149447"/>
                </a:lnTo>
                <a:cubicBezTo>
                  <a:pt x="993939" y="149511"/>
                  <a:pt x="992167" y="149511"/>
                  <a:pt x="990386" y="149447"/>
                </a:cubicBezTo>
                <a:cubicBezTo>
                  <a:pt x="949171" y="147975"/>
                  <a:pt x="916948" y="113368"/>
                  <a:pt x="918425" y="72152"/>
                </a:cubicBezTo>
                <a:cubicBezTo>
                  <a:pt x="919901" y="30936"/>
                  <a:pt x="954505" y="-1282"/>
                  <a:pt x="995720" y="191"/>
                </a:cubicBezTo>
                <a:close/>
                <a:moveTo>
                  <a:pt x="836558" y="191"/>
                </a:moveTo>
                <a:cubicBezTo>
                  <a:pt x="877801" y="191"/>
                  <a:pt x="911234" y="33625"/>
                  <a:pt x="911234" y="74867"/>
                </a:cubicBezTo>
                <a:cubicBezTo>
                  <a:pt x="911234" y="116109"/>
                  <a:pt x="877801" y="149543"/>
                  <a:pt x="836558" y="149543"/>
                </a:cubicBezTo>
                <a:cubicBezTo>
                  <a:pt x="795315" y="149543"/>
                  <a:pt x="761882" y="116109"/>
                  <a:pt x="761882" y="74867"/>
                </a:cubicBezTo>
                <a:cubicBezTo>
                  <a:pt x="761882" y="33625"/>
                  <a:pt x="795315" y="191"/>
                  <a:pt x="836558" y="191"/>
                </a:cubicBezTo>
                <a:close/>
                <a:moveTo>
                  <a:pt x="200954" y="0"/>
                </a:moveTo>
                <a:cubicBezTo>
                  <a:pt x="242302" y="0"/>
                  <a:pt x="275821" y="33518"/>
                  <a:pt x="275821" y="74867"/>
                </a:cubicBezTo>
                <a:cubicBezTo>
                  <a:pt x="275821" y="116215"/>
                  <a:pt x="242302" y="149733"/>
                  <a:pt x="200954" y="149733"/>
                </a:cubicBezTo>
                <a:cubicBezTo>
                  <a:pt x="159606" y="149733"/>
                  <a:pt x="126088" y="116215"/>
                  <a:pt x="126088" y="74867"/>
                </a:cubicBezTo>
                <a:cubicBezTo>
                  <a:pt x="126088" y="33518"/>
                  <a:pt x="159606" y="0"/>
                  <a:pt x="200954" y="0"/>
                </a:cubicBezTo>
                <a:close/>
              </a:path>
            </a:pathLst>
          </a:custGeom>
          <a:solidFill>
            <a:schemeClr val="accent1"/>
          </a:solidFill>
          <a:ln w="9525" cap="flat">
            <a:noFill/>
            <a:miter/>
          </a:ln>
        </p:spPr>
        <p:txBody>
          <a:bodyPr vert="horz" wrap="square" lIns="91440" tIns="45720" rIns="91440" bIns="45720" rtlCol="0" anchor="ctr"/>
          <a:lstStyle/>
          <a:p>
            <a:pPr algn="l"/>
            <a:endParaRPr kumimoji="1" lang="zh-CN"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6125771" y="2822145"/>
            <a:ext cx="3069770" cy="3047940"/>
          </a:xfrm>
          <a:custGeom>
            <a:avLst/>
            <a:gdLst>
              <a:gd name="T0" fmla="*/ 2454 w 2630"/>
              <a:gd name="T1" fmla="*/ 2350 h 2608"/>
              <a:gd name="T2" fmla="*/ 219 w 2630"/>
              <a:gd name="T3" fmla="*/ 2595 h 2608"/>
              <a:gd name="T4" fmla="*/ 0 w 2630"/>
              <a:gd name="T5" fmla="*/ 2398 h 2608"/>
              <a:gd name="T6" fmla="*/ 0 w 2630"/>
              <a:gd name="T7" fmla="*/ 210 h 2608"/>
              <a:gd name="T8" fmla="*/ 220 w 2630"/>
              <a:gd name="T9" fmla="*/ 14 h 2608"/>
              <a:gd name="T10" fmla="*/ 2454 w 2630"/>
              <a:gd name="T11" fmla="*/ 263 h 2608"/>
              <a:gd name="T12" fmla="*/ 2630 w 2630"/>
              <a:gd name="T13" fmla="*/ 460 h 2608"/>
              <a:gd name="T14" fmla="*/ 2630 w 2630"/>
              <a:gd name="T15" fmla="*/ 2154 h 2608"/>
              <a:gd name="T16" fmla="*/ 2454 w 2630"/>
              <a:gd name="T17" fmla="*/ 2350 h 2608"/>
            </a:gdLst>
            <a:ahLst/>
            <a:cxnLst/>
            <a:rect l="0" t="0" r="r" b="b"/>
            <a:pathLst>
              <a:path w="2630" h="2608">
                <a:moveTo>
                  <a:pt x="2454" y="2350"/>
                </a:moveTo>
                <a:cubicBezTo>
                  <a:pt x="219" y="2595"/>
                  <a:pt x="219" y="2595"/>
                  <a:pt x="219" y="2595"/>
                </a:cubicBezTo>
                <a:cubicBezTo>
                  <a:pt x="102" y="2608"/>
                  <a:pt x="0" y="2516"/>
                  <a:pt x="0" y="2398"/>
                </a:cubicBezTo>
                <a:cubicBezTo>
                  <a:pt x="0" y="210"/>
                  <a:pt x="0" y="210"/>
                  <a:pt x="0" y="210"/>
                </a:cubicBezTo>
                <a:cubicBezTo>
                  <a:pt x="0" y="92"/>
                  <a:pt x="103" y="0"/>
                  <a:pt x="220" y="14"/>
                </a:cubicBezTo>
                <a:cubicBezTo>
                  <a:pt x="2454" y="263"/>
                  <a:pt x="2454" y="263"/>
                  <a:pt x="2454" y="263"/>
                </a:cubicBezTo>
                <a:cubicBezTo>
                  <a:pt x="2554" y="275"/>
                  <a:pt x="2630" y="359"/>
                  <a:pt x="2630" y="460"/>
                </a:cubicBezTo>
                <a:cubicBezTo>
                  <a:pt x="2630" y="2154"/>
                  <a:pt x="2630" y="2154"/>
                  <a:pt x="2630" y="2154"/>
                </a:cubicBezTo>
                <a:cubicBezTo>
                  <a:pt x="2630" y="2255"/>
                  <a:pt x="2554" y="2339"/>
                  <a:pt x="2454" y="2350"/>
                </a:cubicBezTo>
                <a:close/>
              </a:path>
            </a:pathLst>
          </a:custGeom>
          <a:solidFill>
            <a:schemeClr val="accent1"/>
          </a:solidFill>
          <a:ln w="12700" cap="sq">
            <a:noFill/>
            <a:miter/>
          </a:ln>
          <a:effectLst>
            <a:outerShdw blurRad="254000" dist="38100" dir="2700000" algn="tl" rotWithShape="0">
              <a:schemeClr val="accent1">
                <a:alpha val="40000"/>
              </a:schemeClr>
            </a:outerShdw>
          </a:effectLst>
        </p:spPr>
        <p:txBody>
          <a:bodyPr vert="horz" wrap="square" lIns="91440" tIns="45720" rIns="91440" bIns="45720" rtlCol="0" anchor="ctr"/>
          <a:lstStyle/>
          <a:p>
            <a:pPr algn="ctr"/>
            <a:endParaRPr kumimoji="1" lang="zh-CN" altLang="en-US"/>
          </a:p>
        </p:txBody>
      </p:sp>
      <p:pic>
        <p:nvPicPr>
          <p:cNvPr id="5" name="图片 4"/>
          <p:cNvPicPr>
            <a:picLocks noChangeAspect="1"/>
          </p:cNvPicPr>
          <p:nvPr/>
        </p:nvPicPr>
        <p:blipFill>
          <a:blip r:embed="rId3">
            <a:alphaModFix/>
          </a:blip>
          <a:srcRect/>
          <a:stretch>
            <a:fillRect/>
          </a:stretch>
        </p:blipFill>
        <p:spPr>
          <a:xfrm>
            <a:off x="7435777" y="1255503"/>
            <a:ext cx="4087896" cy="4020909"/>
          </a:xfrm>
          <a:prstGeom prst="rect">
            <a:avLst/>
          </a:prstGeom>
        </p:spPr>
      </p:pic>
      <p:sp>
        <p:nvSpPr>
          <p:cNvPr id="6" name="标题 1"/>
          <p:cNvSpPr txBox="1"/>
          <p:nvPr/>
        </p:nvSpPr>
        <p:spPr>
          <a:xfrm>
            <a:off x="6355220" y="4951635"/>
            <a:ext cx="601862" cy="545656"/>
          </a:xfrm>
          <a:custGeom>
            <a:avLst/>
            <a:gdLst>
              <a:gd name="connsiteX0" fmla="*/ 351048 w 1543905"/>
              <a:gd name="connsiteY0" fmla="*/ 523317 h 1399728"/>
              <a:gd name="connsiteX1" fmla="*/ 351048 w 1543905"/>
              <a:gd name="connsiteY1" fmla="*/ 523317 h 1399728"/>
              <a:gd name="connsiteX2" fmla="*/ 351420 w 1543905"/>
              <a:gd name="connsiteY2" fmla="*/ 523503 h 1399728"/>
              <a:gd name="connsiteX3" fmla="*/ 351420 w 1543905"/>
              <a:gd name="connsiteY3" fmla="*/ 1020031 h 1399728"/>
              <a:gd name="connsiteX4" fmla="*/ 351048 w 1543905"/>
              <a:gd name="connsiteY4" fmla="*/ 1020403 h 1399728"/>
              <a:gd name="connsiteX5" fmla="*/ 163525 w 1543905"/>
              <a:gd name="connsiteY5" fmla="*/ 1020403 h 1399728"/>
              <a:gd name="connsiteX6" fmla="*/ 163153 w 1543905"/>
              <a:gd name="connsiteY6" fmla="*/ 1020031 h 1399728"/>
              <a:gd name="connsiteX7" fmla="*/ 163153 w 1543905"/>
              <a:gd name="connsiteY7" fmla="*/ 523503 h 1399728"/>
              <a:gd name="connsiteX8" fmla="*/ 163153 w 1543905"/>
              <a:gd name="connsiteY8" fmla="*/ 523317 h 1399728"/>
              <a:gd name="connsiteX9" fmla="*/ 163339 w 1543905"/>
              <a:gd name="connsiteY9" fmla="*/ 523131 h 1399728"/>
              <a:gd name="connsiteX10" fmla="*/ 351048 w 1543905"/>
              <a:gd name="connsiteY10" fmla="*/ 523131 h 1399728"/>
              <a:gd name="connsiteX11" fmla="*/ 351048 w 1543905"/>
              <a:gd name="connsiteY11" fmla="*/ 411696 h 1399728"/>
              <a:gd name="connsiteX12" fmla="*/ 163339 w 1543905"/>
              <a:gd name="connsiteY12" fmla="*/ 411696 h 1399728"/>
              <a:gd name="connsiteX13" fmla="*/ 51346 w 1543905"/>
              <a:gd name="connsiteY13" fmla="*/ 523689 h 1399728"/>
              <a:gd name="connsiteX14" fmla="*/ 51346 w 1543905"/>
              <a:gd name="connsiteY14" fmla="*/ 1020217 h 1399728"/>
              <a:gd name="connsiteX15" fmla="*/ 163339 w 1543905"/>
              <a:gd name="connsiteY15" fmla="*/ 1132210 h 1399728"/>
              <a:gd name="connsiteX16" fmla="*/ 351048 w 1543905"/>
              <a:gd name="connsiteY16" fmla="*/ 1132210 h 1399728"/>
              <a:gd name="connsiteX17" fmla="*/ 463042 w 1543905"/>
              <a:gd name="connsiteY17" fmla="*/ 1020217 h 1399728"/>
              <a:gd name="connsiteX18" fmla="*/ 463042 w 1543905"/>
              <a:gd name="connsiteY18" fmla="*/ 523503 h 1399728"/>
              <a:gd name="connsiteX19" fmla="*/ 351048 w 1543905"/>
              <a:gd name="connsiteY19" fmla="*/ 411696 h 1399728"/>
              <a:gd name="connsiteX20" fmla="*/ 865808 w 1543905"/>
              <a:gd name="connsiteY20" fmla="*/ 111621 h 1399728"/>
              <a:gd name="connsiteX21" fmla="*/ 866180 w 1543905"/>
              <a:gd name="connsiteY21" fmla="*/ 111807 h 1399728"/>
              <a:gd name="connsiteX22" fmla="*/ 866180 w 1543905"/>
              <a:gd name="connsiteY22" fmla="*/ 1020031 h 1399728"/>
              <a:gd name="connsiteX23" fmla="*/ 865808 w 1543905"/>
              <a:gd name="connsiteY23" fmla="*/ 1020403 h 1399728"/>
              <a:gd name="connsiteX24" fmla="*/ 678284 w 1543905"/>
              <a:gd name="connsiteY24" fmla="*/ 1020403 h 1399728"/>
              <a:gd name="connsiteX25" fmla="*/ 677912 w 1543905"/>
              <a:gd name="connsiteY25" fmla="*/ 1020031 h 1399728"/>
              <a:gd name="connsiteX26" fmla="*/ 677912 w 1543905"/>
              <a:gd name="connsiteY26" fmla="*/ 111993 h 1399728"/>
              <a:gd name="connsiteX27" fmla="*/ 677912 w 1543905"/>
              <a:gd name="connsiteY27" fmla="*/ 111807 h 1399728"/>
              <a:gd name="connsiteX28" fmla="*/ 678098 w 1543905"/>
              <a:gd name="connsiteY28" fmla="*/ 111621 h 1399728"/>
              <a:gd name="connsiteX29" fmla="*/ 865808 w 1543905"/>
              <a:gd name="connsiteY29" fmla="*/ 111621 h 1399728"/>
              <a:gd name="connsiteX30" fmla="*/ 865808 w 1543905"/>
              <a:gd name="connsiteY30" fmla="*/ 0 h 1399728"/>
              <a:gd name="connsiteX31" fmla="*/ 677912 w 1543905"/>
              <a:gd name="connsiteY31" fmla="*/ 0 h 1399728"/>
              <a:gd name="connsiteX32" fmla="*/ 565919 w 1543905"/>
              <a:gd name="connsiteY32" fmla="*/ 111993 h 1399728"/>
              <a:gd name="connsiteX33" fmla="*/ 565919 w 1543905"/>
              <a:gd name="connsiteY33" fmla="*/ 1020217 h 1399728"/>
              <a:gd name="connsiteX34" fmla="*/ 677912 w 1543905"/>
              <a:gd name="connsiteY34" fmla="*/ 1132210 h 1399728"/>
              <a:gd name="connsiteX35" fmla="*/ 865622 w 1543905"/>
              <a:gd name="connsiteY35" fmla="*/ 1132210 h 1399728"/>
              <a:gd name="connsiteX36" fmla="*/ 977615 w 1543905"/>
              <a:gd name="connsiteY36" fmla="*/ 1020217 h 1399728"/>
              <a:gd name="connsiteX37" fmla="*/ 977615 w 1543905"/>
              <a:gd name="connsiteY37" fmla="*/ 111993 h 1399728"/>
              <a:gd name="connsiteX38" fmla="*/ 865808 w 1543905"/>
              <a:gd name="connsiteY38" fmla="*/ 0 h 1399728"/>
              <a:gd name="connsiteX39" fmla="*/ 1380381 w 1543905"/>
              <a:gd name="connsiteY39" fmla="*/ 729072 h 1399728"/>
              <a:gd name="connsiteX40" fmla="*/ 1380753 w 1543905"/>
              <a:gd name="connsiteY40" fmla="*/ 729258 h 1399728"/>
              <a:gd name="connsiteX41" fmla="*/ 1380753 w 1543905"/>
              <a:gd name="connsiteY41" fmla="*/ 1020031 h 1399728"/>
              <a:gd name="connsiteX42" fmla="*/ 1380381 w 1543905"/>
              <a:gd name="connsiteY42" fmla="*/ 1020403 h 1399728"/>
              <a:gd name="connsiteX43" fmla="*/ 1192858 w 1543905"/>
              <a:gd name="connsiteY43" fmla="*/ 1020403 h 1399728"/>
              <a:gd name="connsiteX44" fmla="*/ 1192485 w 1543905"/>
              <a:gd name="connsiteY44" fmla="*/ 1020031 h 1399728"/>
              <a:gd name="connsiteX45" fmla="*/ 1192485 w 1543905"/>
              <a:gd name="connsiteY45" fmla="*/ 729444 h 1399728"/>
              <a:gd name="connsiteX46" fmla="*/ 1192485 w 1543905"/>
              <a:gd name="connsiteY46" fmla="*/ 729258 h 1399728"/>
              <a:gd name="connsiteX47" fmla="*/ 1192671 w 1543905"/>
              <a:gd name="connsiteY47" fmla="*/ 729072 h 1399728"/>
              <a:gd name="connsiteX48" fmla="*/ 1380381 w 1543905"/>
              <a:gd name="connsiteY48" fmla="*/ 729072 h 1399728"/>
              <a:gd name="connsiteX49" fmla="*/ 1380381 w 1543905"/>
              <a:gd name="connsiteY49" fmla="*/ 617451 h 1399728"/>
              <a:gd name="connsiteX50" fmla="*/ 1192671 w 1543905"/>
              <a:gd name="connsiteY50" fmla="*/ 617451 h 1399728"/>
              <a:gd name="connsiteX51" fmla="*/ 1080678 w 1543905"/>
              <a:gd name="connsiteY51" fmla="*/ 729444 h 1399728"/>
              <a:gd name="connsiteX52" fmla="*/ 1080678 w 1543905"/>
              <a:gd name="connsiteY52" fmla="*/ 1020031 h 1399728"/>
              <a:gd name="connsiteX53" fmla="*/ 1192671 w 1543905"/>
              <a:gd name="connsiteY53" fmla="*/ 1132024 h 1399728"/>
              <a:gd name="connsiteX54" fmla="*/ 1380381 w 1543905"/>
              <a:gd name="connsiteY54" fmla="*/ 1132024 h 1399728"/>
              <a:gd name="connsiteX55" fmla="*/ 1492374 w 1543905"/>
              <a:gd name="connsiteY55" fmla="*/ 1020031 h 1399728"/>
              <a:gd name="connsiteX56" fmla="*/ 1492374 w 1543905"/>
              <a:gd name="connsiteY56" fmla="*/ 729444 h 1399728"/>
              <a:gd name="connsiteX57" fmla="*/ 1380381 w 1543905"/>
              <a:gd name="connsiteY57" fmla="*/ 617451 h 1399728"/>
              <a:gd name="connsiteX58" fmla="*/ 1481956 w 1543905"/>
              <a:gd name="connsiteY58" fmla="*/ 1276201 h 1399728"/>
              <a:gd name="connsiteX59" fmla="*/ 61764 w 1543905"/>
              <a:gd name="connsiteY59" fmla="*/ 1276201 h 1399728"/>
              <a:gd name="connsiteX60" fmla="*/ 0 w 1543905"/>
              <a:gd name="connsiteY60" fmla="*/ 1337965 h 1399728"/>
              <a:gd name="connsiteX61" fmla="*/ 61764 w 1543905"/>
              <a:gd name="connsiteY61" fmla="*/ 1399729 h 1399728"/>
              <a:gd name="connsiteX62" fmla="*/ 1482142 w 1543905"/>
              <a:gd name="connsiteY62" fmla="*/ 1399729 h 1399728"/>
              <a:gd name="connsiteX63" fmla="*/ 1543906 w 1543905"/>
              <a:gd name="connsiteY63" fmla="*/ 1337965 h 1399728"/>
              <a:gd name="connsiteX64" fmla="*/ 1481956 w 1543905"/>
              <a:gd name="connsiteY64" fmla="*/ 1276201 h 1399728"/>
            </a:gdLst>
            <a:ahLst/>
            <a:cxnLst/>
            <a:rect l="l" t="t" r="r" b="b"/>
            <a:pathLst>
              <a:path w="1543905" h="1399728">
                <a:moveTo>
                  <a:pt x="351048" y="523317"/>
                </a:moveTo>
                <a:cubicBezTo>
                  <a:pt x="351234" y="523317"/>
                  <a:pt x="351234" y="523317"/>
                  <a:pt x="351048" y="523317"/>
                </a:cubicBezTo>
                <a:cubicBezTo>
                  <a:pt x="351234" y="523317"/>
                  <a:pt x="351420" y="523503"/>
                  <a:pt x="351420" y="523503"/>
                </a:cubicBezTo>
                <a:lnTo>
                  <a:pt x="351420" y="1020031"/>
                </a:lnTo>
                <a:lnTo>
                  <a:pt x="351048" y="1020403"/>
                </a:lnTo>
                <a:lnTo>
                  <a:pt x="163525" y="1020403"/>
                </a:lnTo>
                <a:lnTo>
                  <a:pt x="163153" y="1020031"/>
                </a:lnTo>
                <a:lnTo>
                  <a:pt x="163153" y="523503"/>
                </a:lnTo>
                <a:lnTo>
                  <a:pt x="163153" y="523317"/>
                </a:lnTo>
                <a:lnTo>
                  <a:pt x="163339" y="523131"/>
                </a:lnTo>
                <a:lnTo>
                  <a:pt x="351048" y="523131"/>
                </a:lnTo>
                <a:moveTo>
                  <a:pt x="351048" y="411696"/>
                </a:moveTo>
                <a:lnTo>
                  <a:pt x="163339" y="411696"/>
                </a:lnTo>
                <a:cubicBezTo>
                  <a:pt x="101575" y="411696"/>
                  <a:pt x="51346" y="461739"/>
                  <a:pt x="51346" y="523689"/>
                </a:cubicBezTo>
                <a:lnTo>
                  <a:pt x="51346" y="1020217"/>
                </a:lnTo>
                <a:cubicBezTo>
                  <a:pt x="51346" y="1081795"/>
                  <a:pt x="101761" y="1132210"/>
                  <a:pt x="163339" y="1132210"/>
                </a:cubicBezTo>
                <a:lnTo>
                  <a:pt x="351048" y="1132210"/>
                </a:lnTo>
                <a:cubicBezTo>
                  <a:pt x="412626" y="1132210"/>
                  <a:pt x="463042" y="1081795"/>
                  <a:pt x="463042" y="1020217"/>
                </a:cubicBezTo>
                <a:lnTo>
                  <a:pt x="463042" y="523503"/>
                </a:lnTo>
                <a:cubicBezTo>
                  <a:pt x="463042" y="461739"/>
                  <a:pt x="412998" y="411696"/>
                  <a:pt x="351048" y="411696"/>
                </a:cubicBezTo>
                <a:close/>
                <a:moveTo>
                  <a:pt x="865808" y="111621"/>
                </a:moveTo>
                <a:cubicBezTo>
                  <a:pt x="865994" y="111621"/>
                  <a:pt x="866180" y="111807"/>
                  <a:pt x="866180" y="111807"/>
                </a:cubicBezTo>
                <a:lnTo>
                  <a:pt x="866180" y="1020031"/>
                </a:lnTo>
                <a:lnTo>
                  <a:pt x="865808" y="1020403"/>
                </a:lnTo>
                <a:lnTo>
                  <a:pt x="678284" y="1020403"/>
                </a:lnTo>
                <a:lnTo>
                  <a:pt x="677912" y="1020031"/>
                </a:lnTo>
                <a:lnTo>
                  <a:pt x="677912" y="111993"/>
                </a:lnTo>
                <a:lnTo>
                  <a:pt x="677912" y="111807"/>
                </a:lnTo>
                <a:lnTo>
                  <a:pt x="678098" y="111621"/>
                </a:lnTo>
                <a:lnTo>
                  <a:pt x="865808" y="111621"/>
                </a:lnTo>
                <a:moveTo>
                  <a:pt x="865808" y="0"/>
                </a:moveTo>
                <a:lnTo>
                  <a:pt x="677912" y="0"/>
                </a:lnTo>
                <a:cubicBezTo>
                  <a:pt x="616148" y="0"/>
                  <a:pt x="565919" y="50043"/>
                  <a:pt x="565919" y="111993"/>
                </a:cubicBezTo>
                <a:lnTo>
                  <a:pt x="565919" y="1020217"/>
                </a:lnTo>
                <a:cubicBezTo>
                  <a:pt x="565919" y="1081795"/>
                  <a:pt x="616335" y="1132210"/>
                  <a:pt x="677912" y="1132210"/>
                </a:cubicBezTo>
                <a:lnTo>
                  <a:pt x="865622" y="1132210"/>
                </a:lnTo>
                <a:cubicBezTo>
                  <a:pt x="927199" y="1132210"/>
                  <a:pt x="977615" y="1081795"/>
                  <a:pt x="977615" y="1020217"/>
                </a:cubicBezTo>
                <a:lnTo>
                  <a:pt x="977615" y="111993"/>
                </a:lnTo>
                <a:cubicBezTo>
                  <a:pt x="977615" y="50043"/>
                  <a:pt x="927571" y="0"/>
                  <a:pt x="865808" y="0"/>
                </a:cubicBezTo>
                <a:close/>
                <a:moveTo>
                  <a:pt x="1380381" y="729072"/>
                </a:moveTo>
                <a:cubicBezTo>
                  <a:pt x="1380567" y="729072"/>
                  <a:pt x="1380753" y="729258"/>
                  <a:pt x="1380753" y="729258"/>
                </a:cubicBezTo>
                <a:lnTo>
                  <a:pt x="1380753" y="1020031"/>
                </a:lnTo>
                <a:lnTo>
                  <a:pt x="1380381" y="1020403"/>
                </a:lnTo>
                <a:lnTo>
                  <a:pt x="1192858" y="1020403"/>
                </a:lnTo>
                <a:lnTo>
                  <a:pt x="1192485" y="1020031"/>
                </a:lnTo>
                <a:lnTo>
                  <a:pt x="1192485" y="729444"/>
                </a:lnTo>
                <a:lnTo>
                  <a:pt x="1192485" y="729258"/>
                </a:lnTo>
                <a:lnTo>
                  <a:pt x="1192671" y="729072"/>
                </a:lnTo>
                <a:lnTo>
                  <a:pt x="1380381" y="729072"/>
                </a:lnTo>
                <a:moveTo>
                  <a:pt x="1380381" y="617451"/>
                </a:moveTo>
                <a:lnTo>
                  <a:pt x="1192671" y="617451"/>
                </a:lnTo>
                <a:cubicBezTo>
                  <a:pt x="1130908" y="617451"/>
                  <a:pt x="1080678" y="667494"/>
                  <a:pt x="1080678" y="729444"/>
                </a:cubicBezTo>
                <a:lnTo>
                  <a:pt x="1080678" y="1020031"/>
                </a:lnTo>
                <a:cubicBezTo>
                  <a:pt x="1080678" y="1081608"/>
                  <a:pt x="1131094" y="1132024"/>
                  <a:pt x="1192671" y="1132024"/>
                </a:cubicBezTo>
                <a:lnTo>
                  <a:pt x="1380381" y="1132024"/>
                </a:lnTo>
                <a:cubicBezTo>
                  <a:pt x="1441959" y="1132024"/>
                  <a:pt x="1492374" y="1081608"/>
                  <a:pt x="1492374" y="1020031"/>
                </a:cubicBezTo>
                <a:lnTo>
                  <a:pt x="1492374" y="729444"/>
                </a:lnTo>
                <a:cubicBezTo>
                  <a:pt x="1492374" y="667680"/>
                  <a:pt x="1442145" y="617451"/>
                  <a:pt x="1380381" y="617451"/>
                </a:cubicBezTo>
                <a:close/>
                <a:moveTo>
                  <a:pt x="1481956" y="1276201"/>
                </a:moveTo>
                <a:lnTo>
                  <a:pt x="61764" y="1276201"/>
                </a:lnTo>
                <a:cubicBezTo>
                  <a:pt x="27719" y="1276201"/>
                  <a:pt x="0" y="1303920"/>
                  <a:pt x="0" y="1337965"/>
                </a:cubicBezTo>
                <a:cubicBezTo>
                  <a:pt x="0" y="1372009"/>
                  <a:pt x="27719" y="1399729"/>
                  <a:pt x="61764" y="1399729"/>
                </a:cubicBezTo>
                <a:lnTo>
                  <a:pt x="1482142" y="1399729"/>
                </a:lnTo>
                <a:cubicBezTo>
                  <a:pt x="1516187" y="1399729"/>
                  <a:pt x="1543906" y="1372009"/>
                  <a:pt x="1543906" y="1337965"/>
                </a:cubicBezTo>
                <a:cubicBezTo>
                  <a:pt x="1543720" y="1303734"/>
                  <a:pt x="1516187" y="1276201"/>
                  <a:pt x="1481956" y="1276201"/>
                </a:cubicBezTo>
                <a:close/>
              </a:path>
            </a:pathLst>
          </a:custGeom>
          <a:solidFill>
            <a:schemeClr val="bg1">
              <a:alpha val="20000"/>
            </a:schemeClr>
          </a:solidFill>
          <a:ln cap="sq">
            <a:noFill/>
          </a:ln>
        </p:spPr>
        <p:txBody>
          <a:bodyPr vert="horz" wrap="square" lIns="91440" tIns="45720" rIns="91440" bIns="45720" rtlCol="0" anchor="t"/>
          <a:lstStyle/>
          <a:p>
            <a:pPr algn="l"/>
            <a:endParaRPr kumimoji="1" lang="zh-CN" altLang="en-US"/>
          </a:p>
        </p:txBody>
      </p:sp>
      <p:sp>
        <p:nvSpPr>
          <p:cNvPr id="7" name="标题 1"/>
          <p:cNvSpPr txBox="1"/>
          <p:nvPr/>
        </p:nvSpPr>
        <p:spPr>
          <a:xfrm>
            <a:off x="660399" y="1654629"/>
            <a:ext cx="5216125" cy="3640443"/>
          </a:xfrm>
          <a:prstGeom prst="rect">
            <a:avLst/>
          </a:prstGeom>
          <a:noFill/>
          <a:ln>
            <a:noFill/>
          </a:ln>
        </p:spPr>
        <p:txBody>
          <a:bodyPr vert="horz" wrap="square" lIns="91440" tIns="45720" rIns="91440" bIns="45720" rtlCol="0" anchor="t"/>
          <a:lstStyle/>
          <a:p>
            <a:pPr algn="l"/>
            <a:r>
              <a:rPr kumimoji="1" lang="en-US" altLang="zh-CN" sz="1400" dirty="0">
                <a:ln w="12700">
                  <a:noFill/>
                </a:ln>
                <a:solidFill>
                  <a:schemeClr val="tx1">
                    <a:lumMod val="75000"/>
                    <a:lumOff val="25000"/>
                  </a:schemeClr>
                </a:solidFill>
                <a:latin typeface="Source Han Sans"/>
                <a:ea typeface="Source Han Sans"/>
                <a:cs typeface="Source Han Sans"/>
              </a:rPr>
              <a:t>​      </a:t>
            </a:r>
            <a:r>
              <a:rPr kumimoji="1" lang="en-US" altLang="zh-CN" sz="1400" dirty="0" err="1">
                <a:ln w="12700">
                  <a:noFill/>
                </a:ln>
                <a:solidFill>
                  <a:schemeClr val="tx1">
                    <a:lumMod val="75000"/>
                    <a:lumOff val="25000"/>
                  </a:schemeClr>
                </a:solidFill>
                <a:latin typeface="Source Han Sans"/>
                <a:ea typeface="Source Han Sans"/>
                <a:cs typeface="Source Han Sans"/>
              </a:rPr>
              <a:t>排名轮播表和轮播表类似，也可以选择单条轮播或整页轮播。效果如下图所示</a:t>
            </a:r>
            <a:endParaRPr kumimoji="1" lang="en-US" altLang="zh-CN" sz="1400" dirty="0">
              <a:ln w="12700">
                <a:noFill/>
              </a:ln>
              <a:solidFill>
                <a:schemeClr val="tx1">
                  <a:lumMod val="75000"/>
                  <a:lumOff val="25000"/>
                </a:schemeClr>
              </a:solidFill>
              <a:latin typeface="Source Han Sans"/>
              <a:ea typeface="Source Han Sans"/>
              <a:cs typeface="Source Han Sans"/>
            </a:endParaRPr>
          </a:p>
          <a:p>
            <a:pPr algn="l"/>
            <a:endParaRPr kumimoji="1" lang="en-US" altLang="zh-CN" sz="1400" dirty="0">
              <a:ln w="12700">
                <a:noFill/>
              </a:ln>
              <a:solidFill>
                <a:schemeClr val="tx1">
                  <a:lumMod val="75000"/>
                  <a:lumOff val="25000"/>
                </a:schemeClr>
              </a:solidFill>
              <a:latin typeface="Source Han Sans"/>
              <a:ea typeface="Source Han Sans"/>
              <a:cs typeface="Source Han Sans"/>
            </a:endParaRPr>
          </a:p>
          <a:p>
            <a:pPr algn="l"/>
            <a:endParaRPr kumimoji="1" lang="en-US" altLang="zh-CN" sz="1400" dirty="0">
              <a:ln w="12700">
                <a:noFill/>
              </a:ln>
              <a:solidFill>
                <a:schemeClr val="tx1">
                  <a:lumMod val="75000"/>
                  <a:lumOff val="25000"/>
                </a:schemeClr>
              </a:solidFill>
              <a:latin typeface="Source Han Sans"/>
              <a:ea typeface="Source Han Sans"/>
              <a:cs typeface="Source Han Sans"/>
            </a:endParaRPr>
          </a:p>
          <a:p>
            <a:pPr algn="l"/>
            <a:endParaRPr kumimoji="1" lang="en-US" altLang="zh-CN" sz="1400" dirty="0">
              <a:ln w="12700">
                <a:noFill/>
              </a:ln>
              <a:solidFill>
                <a:schemeClr val="tx1">
                  <a:lumMod val="75000"/>
                  <a:lumOff val="25000"/>
                </a:schemeClr>
              </a:solidFill>
              <a:latin typeface="Source Han Sans"/>
              <a:ea typeface="Source Han Sans"/>
              <a:cs typeface="Source Han Sans"/>
            </a:endParaRPr>
          </a:p>
          <a:p>
            <a:pPr algn="l"/>
            <a:endParaRPr kumimoji="1" lang="en-US" altLang="zh-CN" sz="1400" dirty="0">
              <a:ln w="12700">
                <a:noFill/>
              </a:ln>
              <a:solidFill>
                <a:schemeClr val="tx1">
                  <a:lumMod val="75000"/>
                  <a:lumOff val="25000"/>
                </a:schemeClr>
              </a:solidFill>
              <a:latin typeface="Source Han Sans"/>
              <a:ea typeface="Source Han Sans"/>
              <a:cs typeface="Source Han Sans"/>
            </a:endParaRPr>
          </a:p>
          <a:p>
            <a:pPr algn="l"/>
            <a:endParaRPr kumimoji="1" lang="en-US" altLang="zh-CN" sz="1400" dirty="0">
              <a:ln w="12700">
                <a:noFill/>
              </a:ln>
              <a:solidFill>
                <a:schemeClr val="tx1">
                  <a:lumMod val="75000"/>
                  <a:lumOff val="25000"/>
                </a:schemeClr>
              </a:solidFill>
              <a:latin typeface="Source Han Sans"/>
              <a:ea typeface="Source Han Sans"/>
              <a:cs typeface="Source Han Sans"/>
            </a:endParaRPr>
          </a:p>
          <a:p>
            <a:pPr algn="l"/>
            <a:endParaRPr kumimoji="1" lang="en-US" altLang="zh-CN" sz="1400" dirty="0">
              <a:ln w="12700">
                <a:noFill/>
              </a:ln>
              <a:solidFill>
                <a:schemeClr val="tx1">
                  <a:lumMod val="75000"/>
                  <a:lumOff val="25000"/>
                </a:schemeClr>
              </a:solidFill>
              <a:latin typeface="Source Han Sans"/>
              <a:ea typeface="Source Han Sans"/>
              <a:cs typeface="Source Han Sans"/>
            </a:endParaRPr>
          </a:p>
          <a:p>
            <a:pPr algn="l"/>
            <a:endParaRPr kumimoji="1" lang="en-US" altLang="zh-CN" sz="1400" dirty="0">
              <a:ln w="12700">
                <a:noFill/>
              </a:ln>
              <a:solidFill>
                <a:schemeClr val="tx1">
                  <a:lumMod val="75000"/>
                  <a:lumOff val="25000"/>
                </a:schemeClr>
              </a:solidFill>
              <a:latin typeface="Source Han Sans"/>
              <a:ea typeface="Source Han Sans"/>
              <a:cs typeface="Source Han Sans"/>
            </a:endParaRPr>
          </a:p>
          <a:p>
            <a:pPr algn="l"/>
            <a:endParaRPr kumimoji="1" lang="en-US" altLang="zh-CN" sz="1400" dirty="0">
              <a:ln w="12700">
                <a:noFill/>
              </a:ln>
              <a:solidFill>
                <a:schemeClr val="tx1">
                  <a:lumMod val="75000"/>
                  <a:lumOff val="25000"/>
                </a:schemeClr>
              </a:solidFill>
              <a:latin typeface="Source Han Sans"/>
              <a:ea typeface="Source Han Sans"/>
              <a:cs typeface="Source Han Sans"/>
            </a:endParaRPr>
          </a:p>
          <a:p>
            <a:pPr algn="l"/>
            <a:endParaRPr kumimoji="1" lang="en-US" altLang="zh-CN" sz="1400" dirty="0">
              <a:ln w="12700">
                <a:noFill/>
              </a:ln>
              <a:solidFill>
                <a:schemeClr val="tx1">
                  <a:lumMod val="75000"/>
                  <a:lumOff val="25000"/>
                </a:schemeClr>
              </a:solidFill>
              <a:latin typeface="Source Han Sans"/>
              <a:ea typeface="Source Han Sans"/>
              <a:cs typeface="Source Han Sans"/>
            </a:endParaRPr>
          </a:p>
          <a:p>
            <a:pPr algn="l"/>
            <a:endParaRPr kumimoji="1" lang="en-US" altLang="zh-CN" sz="1400" dirty="0">
              <a:ln w="12700">
                <a:noFill/>
              </a:ln>
              <a:solidFill>
                <a:schemeClr val="tx1">
                  <a:lumMod val="75000"/>
                  <a:lumOff val="25000"/>
                </a:schemeClr>
              </a:solidFill>
              <a:latin typeface="Source Han Sans"/>
              <a:ea typeface="Source Han Sans"/>
              <a:cs typeface="Source Han Sans"/>
            </a:endParaRPr>
          </a:p>
          <a:p>
            <a:pPr algn="l"/>
            <a:endParaRPr kumimoji="1" lang="en-US" altLang="zh-CN" sz="1400" dirty="0">
              <a:ln w="12700">
                <a:noFill/>
              </a:ln>
              <a:solidFill>
                <a:schemeClr val="tx1">
                  <a:lumMod val="75000"/>
                  <a:lumOff val="25000"/>
                </a:schemeClr>
              </a:solidFill>
              <a:latin typeface="Source Han Sans"/>
              <a:ea typeface="Source Han Sans"/>
              <a:cs typeface="Source Han Sans"/>
            </a:endParaRPr>
          </a:p>
          <a:p>
            <a:pPr algn="l"/>
            <a:endParaRPr kumimoji="1" lang="en-US" altLang="zh-CN" sz="1400" dirty="0">
              <a:ln w="12700">
                <a:noFill/>
              </a:ln>
              <a:solidFill>
                <a:schemeClr val="tx1">
                  <a:lumMod val="75000"/>
                  <a:lumOff val="25000"/>
                </a:schemeClr>
              </a:solidFill>
              <a:latin typeface="Source Han Sans"/>
              <a:ea typeface="Source Han Sans"/>
              <a:cs typeface="Source Han Sans"/>
            </a:endParaRPr>
          </a:p>
          <a:p>
            <a:pPr algn="l"/>
            <a:r>
              <a:rPr kumimoji="1" lang="en-US" altLang="zh-CN" sz="1400" dirty="0">
                <a:ln w="12700">
                  <a:noFill/>
                </a:ln>
                <a:solidFill>
                  <a:schemeClr val="tx1">
                    <a:lumMod val="75000"/>
                    <a:lumOff val="25000"/>
                  </a:schemeClr>
                </a:solidFill>
                <a:latin typeface="Source Han Sans"/>
                <a:ea typeface="Source Han Sans"/>
                <a:cs typeface="Source Han Sans"/>
              </a:rPr>
              <a:t>
</a:t>
            </a:r>
            <a:r>
              <a:rPr kumimoji="1" lang="en-US" altLang="zh-CN" sz="1400" dirty="0" err="1">
                <a:ln w="12700">
                  <a:noFill/>
                </a:ln>
                <a:solidFill>
                  <a:schemeClr val="tx1">
                    <a:lumMod val="75000"/>
                    <a:lumOff val="25000"/>
                  </a:schemeClr>
                </a:solidFill>
                <a:latin typeface="Source Han Sans"/>
                <a:ea typeface="Source Han Sans"/>
                <a:cs typeface="Source Han Sans"/>
              </a:rPr>
              <a:t>实现代码如下</a:t>
            </a:r>
            <a:r>
              <a:rPr kumimoji="1" lang="en-US" altLang="zh-CN" sz="1400" dirty="0">
                <a:ln w="12700">
                  <a:noFill/>
                </a:ln>
                <a:solidFill>
                  <a:schemeClr val="tx1">
                    <a:lumMod val="75000"/>
                    <a:lumOff val="25000"/>
                  </a:schemeClr>
                </a:solidFill>
                <a:latin typeface="Source Han Sans"/>
                <a:ea typeface="Source Han Sans"/>
                <a:cs typeface="Source Han Sans"/>
              </a:rPr>
              <a:t>：</a:t>
            </a:r>
            <a:endParaRPr kumimoji="1" lang="zh-CN" altLang="en-US" dirty="0"/>
          </a:p>
        </p:txBody>
      </p:sp>
      <p:sp>
        <p:nvSpPr>
          <p:cNvPr id="8" name="标题 1"/>
          <p:cNvSpPr txBox="1"/>
          <p:nvPr/>
        </p:nvSpPr>
        <p:spPr>
          <a:xfrm>
            <a:off x="796908" y="5427842"/>
            <a:ext cx="70212" cy="70212"/>
          </a:xfrm>
          <a:prstGeom prst="ellipse">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974527" y="5427842"/>
            <a:ext cx="70212" cy="70212"/>
          </a:xfrm>
          <a:prstGeom prst="ellipse">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1152146" y="5427842"/>
            <a:ext cx="70212" cy="70212"/>
          </a:xfrm>
          <a:prstGeom prst="ellipse">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排名轮播表</a:t>
            </a:r>
            <a:endParaRPr kumimoji="1" lang="zh-CN" altLang="en-US"/>
          </a:p>
        </p:txBody>
      </p:sp>
      <p:cxnSp>
        <p:nvCxnSpPr>
          <p:cNvPr id="12"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3" name="组合 12"/>
          <p:cNvGrpSpPr/>
          <p:nvPr/>
        </p:nvGrpSpPr>
        <p:grpSpPr>
          <a:xfrm>
            <a:off x="203200" y="561165"/>
            <a:ext cx="381000" cy="158750"/>
            <a:chOff x="203200" y="561165"/>
            <a:chExt cx="381000" cy="158750"/>
          </a:xfrm>
        </p:grpSpPr>
        <p:sp>
          <p:nvSpPr>
            <p:cNvPr id="14"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5"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pic>
        <p:nvPicPr>
          <p:cNvPr id="17" name="图片 16">
            <a:extLst>
              <a:ext uri="{FF2B5EF4-FFF2-40B4-BE49-F238E27FC236}">
                <a16:creationId xmlns:a16="http://schemas.microsoft.com/office/drawing/2014/main" id="{50A6F0AC-663D-2E81-9A17-2063C3CD5F5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8327" y="2271089"/>
            <a:ext cx="5276850" cy="2438400"/>
          </a:xfrm>
          <a:prstGeom prst="rect">
            <a:avLst/>
          </a:prstGeom>
        </p:spPr>
      </p:pic>
      <p:sp>
        <p:nvSpPr>
          <p:cNvPr id="19" name="文本框 18">
            <a:extLst>
              <a:ext uri="{FF2B5EF4-FFF2-40B4-BE49-F238E27FC236}">
                <a16:creationId xmlns:a16="http://schemas.microsoft.com/office/drawing/2014/main" id="{0ECF1D67-79D5-A0B6-264C-3D4C41CC1062}"/>
              </a:ext>
            </a:extLst>
          </p:cNvPr>
          <p:cNvSpPr txBox="1"/>
          <p:nvPr/>
        </p:nvSpPr>
        <p:spPr>
          <a:xfrm>
            <a:off x="668326" y="5344406"/>
            <a:ext cx="6496403" cy="307777"/>
          </a:xfrm>
          <a:prstGeom prst="rect">
            <a:avLst/>
          </a:prstGeom>
          <a:solidFill>
            <a:schemeClr val="bg1">
              <a:lumMod val="85000"/>
            </a:schemeClr>
          </a:solidFill>
        </p:spPr>
        <p:txBody>
          <a:bodyPr wrap="square">
            <a:spAutoFit/>
          </a:bodyPr>
          <a:lstStyle/>
          <a:p>
            <a:r>
              <a:rPr lang="zh-CN" altLang="en-US" sz="1400" dirty="0"/>
              <a:t>&lt;dv-scroll-ranking-board :config="config" style="width:500px;height:300px" /&gt;</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695326" y="1161252"/>
            <a:ext cx="4095953" cy="5038725"/>
          </a:xfrm>
          <a:prstGeom prst="rect">
            <a:avLst/>
          </a:prstGeom>
        </p:spPr>
      </p:pic>
      <p:sp>
        <p:nvSpPr>
          <p:cNvPr id="5" name="标题 1"/>
          <p:cNvSpPr txBox="1"/>
          <p:nvPr/>
        </p:nvSpPr>
        <p:spPr>
          <a:xfrm>
            <a:off x="0" y="6769099"/>
            <a:ext cx="12192000" cy="88901"/>
          </a:xfrm>
          <a:prstGeom prst="rect">
            <a:avLst/>
          </a:prstGeom>
          <a:solidFill>
            <a:schemeClr val="accent1"/>
          </a:solidFill>
          <a:ln w="12700" cap="sq">
            <a:noFill/>
            <a:miter/>
          </a:ln>
          <a:effectLst>
            <a:outerShdw blurRad="317500" algn="ctr" rotWithShape="0">
              <a:schemeClr val="accent1">
                <a:alpha val="20000"/>
              </a:schemeClr>
            </a:outerShdw>
          </a:effectLst>
        </p:spPr>
        <p:txBody>
          <a:bodyPr vert="horz" wrap="square" lIns="91440" tIns="45720" rIns="91440" bIns="45720" rtlCol="0" anchor="ctr"/>
          <a:lstStyle/>
          <a:p>
            <a:pPr algn="ctr"/>
            <a:endParaRPr kumimoji="1" lang="zh-CN" altLang="en-US"/>
          </a:p>
        </p:txBody>
      </p:sp>
      <p:sp>
        <p:nvSpPr>
          <p:cNvPr id="6" name="标题 1"/>
          <p:cNvSpPr txBox="1"/>
          <p:nvPr/>
        </p:nvSpPr>
        <p:spPr>
          <a:xfrm>
            <a:off x="4190034" y="1877015"/>
            <a:ext cx="7306641" cy="3898778"/>
          </a:xfrm>
          <a:prstGeom prst="roundRect">
            <a:avLst>
              <a:gd name="adj" fmla="val 0"/>
            </a:avLst>
          </a:prstGeom>
          <a:solidFill>
            <a:schemeClr val="bg1"/>
          </a:solidFill>
          <a:ln w="3175" cap="sq">
            <a:gradFill>
              <a:gsLst>
                <a:gs pos="0">
                  <a:schemeClr val="accent1">
                    <a:alpha val="0"/>
                  </a:schemeClr>
                </a:gs>
                <a:gs pos="100000">
                  <a:schemeClr val="accent1">
                    <a:alpha val="45000"/>
                  </a:schemeClr>
                </a:gs>
              </a:gsLst>
              <a:lin ang="13500000" scaled="0"/>
            </a:gradFill>
            <a:miter/>
          </a:ln>
          <a:effectLst>
            <a:outerShdw blurRad="152400" dist="38100" dir="2700000" algn="tl" rotWithShape="0">
              <a:schemeClr val="accent1">
                <a:lumMod val="50000"/>
                <a:alpha val="19000"/>
              </a:schemeClr>
            </a:outerShdw>
          </a:effectLst>
        </p:spPr>
        <p:txBody>
          <a:bodyPr vert="horz" wrap="square" lIns="91440" tIns="45720" rIns="91440" bIns="45720" rtlCol="0" anchor="ctr"/>
          <a:lstStyle/>
          <a:p>
            <a:pPr algn="ctr"/>
            <a:endParaRPr kumimoji="1" lang="zh-CN" altLang="en-US"/>
          </a:p>
        </p:txBody>
      </p:sp>
      <p:sp>
        <p:nvSpPr>
          <p:cNvPr id="7" name="标题 1"/>
          <p:cNvSpPr txBox="1"/>
          <p:nvPr/>
        </p:nvSpPr>
        <p:spPr>
          <a:xfrm>
            <a:off x="4196918" y="5748305"/>
            <a:ext cx="7309485" cy="36000"/>
          </a:xfrm>
          <a:prstGeom prst="rect">
            <a:avLst/>
          </a:prstGeom>
          <a:gradFill>
            <a:gsLst>
              <a:gs pos="0">
                <a:schemeClr val="accent1"/>
              </a:gs>
              <a:gs pos="100000">
                <a:schemeClr val="accent1">
                  <a:lumMod val="75000"/>
                </a:schemeClr>
              </a:gs>
            </a:gsLst>
            <a:lin ang="2700000" scaled="0"/>
          </a:gradFill>
          <a:ln w="12700" cap="flat">
            <a:noFill/>
            <a:miter/>
          </a:ln>
          <a:effectLst>
            <a:outerShdw blurRad="203200" dist="38100" dir="2700000" algn="tl" rotWithShape="0">
              <a:schemeClr val="accent1">
                <a:lumMod val="50000"/>
                <a:alpha val="40000"/>
              </a:schemeClr>
            </a:outerShdw>
          </a:effectLst>
        </p:spPr>
        <p:txBody>
          <a:bodyPr vert="horz" wrap="square" lIns="91440" tIns="45720" rIns="91440" bIns="45720" rtlCol="0" anchor="ctr"/>
          <a:lstStyle/>
          <a:p>
            <a:pPr algn="ctr"/>
            <a:endParaRPr kumimoji="1" lang="zh-CN" altLang="en-US"/>
          </a:p>
        </p:txBody>
      </p:sp>
      <p:sp>
        <p:nvSpPr>
          <p:cNvPr id="8" name="标题 1"/>
          <p:cNvSpPr txBox="1"/>
          <p:nvPr/>
        </p:nvSpPr>
        <p:spPr>
          <a:xfrm>
            <a:off x="4977905" y="2834951"/>
            <a:ext cx="6616163" cy="2798422"/>
          </a:xfrm>
          <a:prstGeom prst="rect">
            <a:avLst/>
          </a:prstGeom>
          <a:noFill/>
          <a:ln>
            <a:noFill/>
          </a:ln>
        </p:spPr>
        <p:txBody>
          <a:bodyPr vert="horz" wrap="square" lIns="0" tIns="0" rIns="0" bIns="0" rtlCol="0" anchor="t"/>
          <a:lstStyle/>
          <a:p>
            <a:pPr algn="l"/>
            <a:r>
              <a:rPr kumimoji="1" lang="en-US" altLang="zh-CN" sz="1400" dirty="0" err="1">
                <a:ln w="12700">
                  <a:noFill/>
                </a:ln>
                <a:solidFill>
                  <a:srgbClr val="262626">
                    <a:alpha val="100000"/>
                  </a:srgbClr>
                </a:solidFill>
                <a:latin typeface="Source Han Sans"/>
                <a:ea typeface="Source Han Sans"/>
                <a:cs typeface="Source Han Sans"/>
              </a:rPr>
              <a:t>数据部分代码如下</a:t>
            </a:r>
            <a:r>
              <a:rPr kumimoji="1" lang="en-US" altLang="zh-CN" sz="1400" dirty="0">
                <a:ln w="12700">
                  <a:noFill/>
                </a:ln>
                <a:solidFill>
                  <a:srgbClr val="262626">
                    <a:alpha val="100000"/>
                  </a:srgbClr>
                </a:solidFill>
                <a:latin typeface="Source Han Sans"/>
                <a:ea typeface="Source Han Sans"/>
                <a:cs typeface="Source Han Sans"/>
              </a:rPr>
              <a:t>：</a:t>
            </a:r>
            <a:endParaRPr kumimoji="1" lang="zh-CN" altLang="en-US" dirty="0"/>
          </a:p>
        </p:txBody>
      </p:sp>
      <p:sp>
        <p:nvSpPr>
          <p:cNvPr id="9"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排名轮播表</a:t>
            </a:r>
            <a:endParaRPr kumimoji="1" lang="zh-CN" altLang="en-US"/>
          </a:p>
        </p:txBody>
      </p:sp>
      <p:cxnSp>
        <p:nvCxnSpPr>
          <p:cNvPr id="10"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1" name="组合 10"/>
          <p:cNvGrpSpPr/>
          <p:nvPr/>
        </p:nvGrpSpPr>
        <p:grpSpPr>
          <a:xfrm>
            <a:off x="203200" y="561165"/>
            <a:ext cx="381000" cy="158750"/>
            <a:chOff x="203200" y="561165"/>
            <a:chExt cx="381000" cy="158750"/>
          </a:xfrm>
        </p:grpSpPr>
        <p:sp>
          <p:nvSpPr>
            <p:cNvPr id="12"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15" name="文本框 14">
            <a:extLst>
              <a:ext uri="{FF2B5EF4-FFF2-40B4-BE49-F238E27FC236}">
                <a16:creationId xmlns:a16="http://schemas.microsoft.com/office/drawing/2014/main" id="{12EE6F79-C04E-DF64-4D37-5A1FAABDA7F9}"/>
              </a:ext>
            </a:extLst>
          </p:cNvPr>
          <p:cNvSpPr txBox="1"/>
          <p:nvPr/>
        </p:nvSpPr>
        <p:spPr>
          <a:xfrm>
            <a:off x="7631210" y="804115"/>
            <a:ext cx="2870133" cy="6001643"/>
          </a:xfrm>
          <a:prstGeom prst="rect">
            <a:avLst/>
          </a:prstGeom>
          <a:solidFill>
            <a:schemeClr val="bg1">
              <a:lumMod val="85000"/>
            </a:schemeClr>
          </a:solidFill>
        </p:spPr>
        <p:txBody>
          <a:bodyPr wrap="square">
            <a:spAutoFit/>
          </a:bodyPr>
          <a:lstStyle/>
          <a:p>
            <a:r>
              <a:rPr lang="zh-CN" altLang="en-US" sz="1200" dirty="0"/>
              <a:t>export default {</a:t>
            </a:r>
          </a:p>
          <a:p>
            <a:r>
              <a:rPr lang="zh-CN" altLang="en-US" sz="1200" dirty="0"/>
              <a:t>  data: [</a:t>
            </a:r>
          </a:p>
          <a:p>
            <a:r>
              <a:rPr lang="zh-CN" altLang="en-US" sz="1200" dirty="0"/>
              <a:t>    {</a:t>
            </a:r>
          </a:p>
          <a:p>
            <a:r>
              <a:rPr lang="zh-CN" altLang="en-US" sz="1200" dirty="0"/>
              <a:t>      name: '周口',</a:t>
            </a:r>
          </a:p>
          <a:p>
            <a:r>
              <a:rPr lang="zh-CN" altLang="en-US" sz="1200" dirty="0"/>
              <a:t>      value: 55</a:t>
            </a:r>
          </a:p>
          <a:p>
            <a:r>
              <a:rPr lang="zh-CN" altLang="en-US" sz="1200" dirty="0"/>
              <a:t>    },</a:t>
            </a:r>
          </a:p>
          <a:p>
            <a:r>
              <a:rPr lang="zh-CN" altLang="en-US" sz="1200" dirty="0"/>
              <a:t>    {</a:t>
            </a:r>
          </a:p>
          <a:p>
            <a:r>
              <a:rPr lang="zh-CN" altLang="en-US" sz="1200" dirty="0"/>
              <a:t>      name: '南阳',</a:t>
            </a:r>
          </a:p>
          <a:p>
            <a:r>
              <a:rPr lang="zh-CN" altLang="en-US" sz="1200" dirty="0"/>
              <a:t>      value: 120</a:t>
            </a:r>
          </a:p>
          <a:p>
            <a:r>
              <a:rPr lang="zh-CN" altLang="en-US" sz="1200" dirty="0"/>
              <a:t>    },</a:t>
            </a:r>
          </a:p>
          <a:p>
            <a:r>
              <a:rPr lang="zh-CN" altLang="en-US" sz="1200" dirty="0"/>
              <a:t>    {</a:t>
            </a:r>
          </a:p>
          <a:p>
            <a:r>
              <a:rPr lang="zh-CN" altLang="en-US" sz="1200" dirty="0"/>
              <a:t>      name: '西峡',</a:t>
            </a:r>
          </a:p>
          <a:p>
            <a:r>
              <a:rPr lang="zh-CN" altLang="en-US" sz="1200" dirty="0"/>
              <a:t>      value: 78</a:t>
            </a:r>
          </a:p>
          <a:p>
            <a:r>
              <a:rPr lang="zh-CN" altLang="en-US" sz="1200" dirty="0"/>
              <a:t>    },</a:t>
            </a:r>
          </a:p>
          <a:p>
            <a:r>
              <a:rPr lang="zh-CN" altLang="en-US" sz="1200" dirty="0"/>
              <a:t>    {</a:t>
            </a:r>
          </a:p>
          <a:p>
            <a:r>
              <a:rPr lang="zh-CN" altLang="en-US" sz="1200" dirty="0"/>
              <a:t>      name: '驻马店',</a:t>
            </a:r>
          </a:p>
          <a:p>
            <a:r>
              <a:rPr lang="zh-CN" altLang="en-US" sz="1200" dirty="0"/>
              <a:t>      value: 66</a:t>
            </a:r>
          </a:p>
          <a:p>
            <a:r>
              <a:rPr lang="zh-CN" altLang="en-US" sz="1200" dirty="0"/>
              <a:t>    },</a:t>
            </a:r>
          </a:p>
          <a:p>
            <a:r>
              <a:rPr lang="zh-CN" altLang="en-US" sz="1200" dirty="0"/>
              <a:t>    {</a:t>
            </a:r>
          </a:p>
          <a:p>
            <a:r>
              <a:rPr lang="zh-CN" altLang="en-US" sz="1200" dirty="0"/>
              <a:t>      name: '新乡',</a:t>
            </a:r>
          </a:p>
          <a:p>
            <a:r>
              <a:rPr lang="zh-CN" altLang="en-US" sz="1200" dirty="0"/>
              <a:t>      value: 80</a:t>
            </a:r>
          </a:p>
          <a:p>
            <a:r>
              <a:rPr lang="zh-CN" altLang="en-US" sz="1200" dirty="0"/>
              <a:t>    },</a:t>
            </a:r>
          </a:p>
          <a:p>
            <a:r>
              <a:rPr lang="zh-CN" altLang="en-US" sz="1200" dirty="0"/>
              <a:t>    {</a:t>
            </a:r>
          </a:p>
          <a:p>
            <a:r>
              <a:rPr lang="zh-CN" altLang="en-US" sz="1200" dirty="0"/>
              <a:t>      name: '信阳',</a:t>
            </a:r>
          </a:p>
          <a:p>
            <a:r>
              <a:rPr lang="zh-CN" altLang="en-US" sz="1200" dirty="0"/>
              <a:t>      value: 45</a:t>
            </a:r>
          </a:p>
          <a:p>
            <a:r>
              <a:rPr lang="zh-CN" altLang="en-US" sz="1200" dirty="0"/>
              <a:t>    },</a:t>
            </a:r>
          </a:p>
          <a:p>
            <a:r>
              <a:rPr lang="zh-CN" altLang="en-US" sz="1200" dirty="0"/>
              <a:t>    {</a:t>
            </a:r>
          </a:p>
          <a:p>
            <a:r>
              <a:rPr lang="zh-CN" altLang="en-US" sz="1200" dirty="0"/>
              <a:t>      name: '漯河',</a:t>
            </a:r>
          </a:p>
          <a:p>
            <a:r>
              <a:rPr lang="zh-CN" altLang="en-US" sz="1200" dirty="0"/>
              <a:t>      value: 29</a:t>
            </a:r>
          </a:p>
          <a:p>
            <a:r>
              <a:rPr lang="zh-CN" altLang="en-US" sz="1200" dirty="0"/>
              <a:t>    }</a:t>
            </a:r>
          </a:p>
          <a:p>
            <a:r>
              <a:rPr lang="zh-CN" altLang="en-US" sz="1200" dirty="0"/>
              <a:t>  ]</a:t>
            </a:r>
          </a:p>
          <a:p>
            <a:r>
              <a:rPr lang="zh-CN" altLang="en-US" sz="1200" dirty="0"/>
              <a:t>}</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rot="16200000">
            <a:off x="-307327" y="2019213"/>
            <a:ext cx="5218566" cy="3753010"/>
          </a:xfrm>
          <a:prstGeom prst="roundRect">
            <a:avLst>
              <a:gd name="adj" fmla="val 11237"/>
            </a:avLst>
          </a:prstGeom>
          <a:solidFill>
            <a:schemeClr val="bg1"/>
          </a:solidFill>
          <a:ln w="12700" cap="sq">
            <a:noFill/>
            <a:miter/>
          </a:ln>
          <a:effectLst>
            <a:outerShdw blurRad="165100" dist="152400" dir="5400000" sx="97000" sy="97000" algn="t" rotWithShape="0">
              <a:schemeClr val="accent1">
                <a:alpha val="16000"/>
              </a:schemeClr>
            </a:outerShdw>
          </a:effectLst>
        </p:spPr>
        <p:txBody>
          <a:bodyPr vert="horz" wrap="square" lIns="91440" tIns="45720" rIns="91440" bIns="45720" rtlCol="0" anchor="ctr"/>
          <a:lstStyle/>
          <a:p>
            <a:pPr algn="ctr"/>
            <a:endParaRPr kumimoji="1" lang="zh-CN" altLang="en-US"/>
          </a:p>
        </p:txBody>
      </p:sp>
      <p:sp>
        <p:nvSpPr>
          <p:cNvPr id="8" name="标题 1"/>
          <p:cNvSpPr txBox="1"/>
          <p:nvPr/>
        </p:nvSpPr>
        <p:spPr>
          <a:xfrm>
            <a:off x="541562" y="1583258"/>
            <a:ext cx="3636900" cy="2029521"/>
          </a:xfrm>
          <a:prstGeom prst="rect">
            <a:avLst/>
          </a:prstGeom>
          <a:noFill/>
          <a:ln>
            <a:noFill/>
          </a:ln>
          <a:effectLst/>
        </p:spPr>
        <p:txBody>
          <a:bodyPr vert="horz" wrap="square" lIns="0" tIns="0" rIns="0" bIns="0" rtlCol="0" anchor="t"/>
          <a:lstStyle/>
          <a:p>
            <a:pPr algn="l"/>
            <a:r>
              <a:rPr kumimoji="1" lang="en-US" altLang="zh-CN" sz="1400" dirty="0">
                <a:ln w="12700">
                  <a:noFill/>
                </a:ln>
                <a:solidFill>
                  <a:schemeClr val="tx1"/>
                </a:solidFill>
                <a:latin typeface="Source Han Sans"/>
                <a:ea typeface="Source Han Sans"/>
                <a:cs typeface="Source Han Sans"/>
              </a:rPr>
              <a:t>（1）config属性</a:t>
            </a:r>
          </a:p>
          <a:p>
            <a:pPr algn="l"/>
            <a:endParaRPr kumimoji="1" lang="en-US" altLang="zh-CN" sz="1400" dirty="0">
              <a:ln w="12700">
                <a:noFill/>
              </a:ln>
              <a:latin typeface="Source Han Sans"/>
              <a:ea typeface="Source Han Sans"/>
              <a:cs typeface="Source Han Sans"/>
            </a:endParaRPr>
          </a:p>
          <a:p>
            <a:pPr algn="l"/>
            <a:endParaRPr kumimoji="1" lang="en-US" altLang="zh-CN" sz="1400" dirty="0">
              <a:ln w="12700">
                <a:noFill/>
              </a:ln>
              <a:solidFill>
                <a:schemeClr val="tx1"/>
              </a:solidFill>
              <a:latin typeface="Source Han Sans"/>
              <a:ea typeface="Source Han Sans"/>
              <a:cs typeface="Source Han Sans"/>
            </a:endParaRPr>
          </a:p>
          <a:p>
            <a:pPr algn="l"/>
            <a:endParaRPr kumimoji="1" lang="en-US" altLang="zh-CN" sz="1400" dirty="0">
              <a:ln w="12700">
                <a:noFill/>
              </a:ln>
              <a:latin typeface="Source Han Sans"/>
              <a:ea typeface="Source Han Sans"/>
              <a:cs typeface="Source Han Sans"/>
            </a:endParaRPr>
          </a:p>
          <a:p>
            <a:pPr algn="l"/>
            <a:endParaRPr kumimoji="1" lang="en-US" altLang="zh-CN" sz="1400" dirty="0">
              <a:ln w="12700">
                <a:noFill/>
              </a:ln>
              <a:solidFill>
                <a:schemeClr val="tx1"/>
              </a:solidFill>
              <a:latin typeface="Source Han Sans"/>
              <a:ea typeface="Source Han Sans"/>
              <a:cs typeface="Source Han Sans"/>
            </a:endParaRPr>
          </a:p>
          <a:p>
            <a:pPr algn="l"/>
            <a:endParaRPr kumimoji="1" lang="en-US" altLang="zh-CN" sz="1400" dirty="0">
              <a:ln w="12700">
                <a:noFill/>
              </a:ln>
              <a:latin typeface="Source Han Sans"/>
              <a:ea typeface="Source Han Sans"/>
              <a:cs typeface="Source Han Sans"/>
            </a:endParaRPr>
          </a:p>
          <a:p>
            <a:pPr algn="l"/>
            <a:endParaRPr kumimoji="1" lang="en-US" altLang="zh-CN" sz="1400" dirty="0">
              <a:ln w="12700">
                <a:noFill/>
              </a:ln>
              <a:solidFill>
                <a:schemeClr val="tx1"/>
              </a:solidFill>
              <a:latin typeface="Source Han Sans"/>
              <a:ea typeface="Source Han Sans"/>
              <a:cs typeface="Source Han Sans"/>
            </a:endParaRPr>
          </a:p>
          <a:p>
            <a:pPr algn="l"/>
            <a:endParaRPr kumimoji="1" lang="en-US" altLang="zh-CN" sz="1400" dirty="0">
              <a:ln w="12700">
                <a:noFill/>
              </a:ln>
              <a:latin typeface="Source Han Sans"/>
              <a:ea typeface="Source Han Sans"/>
              <a:cs typeface="Source Han Sans"/>
            </a:endParaRPr>
          </a:p>
          <a:p>
            <a:pPr algn="l"/>
            <a:endParaRPr kumimoji="1" lang="en-US" altLang="zh-CN" sz="1400" dirty="0">
              <a:ln w="12700">
                <a:noFill/>
              </a:ln>
              <a:solidFill>
                <a:schemeClr val="tx1"/>
              </a:solidFill>
              <a:latin typeface="Source Han Sans"/>
              <a:ea typeface="Source Han Sans"/>
              <a:cs typeface="Source Han Sans"/>
            </a:endParaRPr>
          </a:p>
          <a:p>
            <a:pPr algn="l"/>
            <a:endParaRPr kumimoji="1" lang="en-US" altLang="zh-CN" sz="1400" dirty="0">
              <a:ln w="12700">
                <a:noFill/>
              </a:ln>
              <a:latin typeface="Source Han Sans"/>
              <a:ea typeface="Source Han Sans"/>
              <a:cs typeface="Source Han Sans"/>
            </a:endParaRPr>
          </a:p>
          <a:p>
            <a:pPr algn="l"/>
            <a:r>
              <a:rPr kumimoji="1" lang="en-US" altLang="zh-CN" sz="1400" dirty="0">
                <a:ln w="12700">
                  <a:noFill/>
                </a:ln>
                <a:solidFill>
                  <a:schemeClr val="tx1"/>
                </a:solidFill>
                <a:latin typeface="Source Han Sans"/>
                <a:ea typeface="Source Han Sans"/>
                <a:cs typeface="Source Han Sans"/>
              </a:rPr>
              <a:t>
（2）data属性</a:t>
            </a:r>
          </a:p>
          <a:p>
            <a:pPr algn="l"/>
            <a:endParaRPr kumimoji="1" lang="en-US" altLang="zh-CN" sz="1400" dirty="0">
              <a:ln w="12700">
                <a:noFill/>
              </a:ln>
              <a:latin typeface="Source Han Sans"/>
              <a:ea typeface="Source Han Sans"/>
              <a:cs typeface="Source Han Sans"/>
            </a:endParaRPr>
          </a:p>
          <a:p>
            <a:pPr algn="l"/>
            <a:endParaRPr kumimoji="1" lang="en-US" altLang="zh-CN" sz="1400" dirty="0">
              <a:ln w="12700">
                <a:noFill/>
              </a:ln>
              <a:solidFill>
                <a:schemeClr val="tx1"/>
              </a:solidFill>
              <a:latin typeface="Source Han Sans"/>
              <a:ea typeface="Source Han Sans"/>
              <a:cs typeface="Source Han Sans"/>
            </a:endParaRPr>
          </a:p>
          <a:p>
            <a:pPr algn="l"/>
            <a:endParaRPr kumimoji="1" lang="en-US" altLang="zh-CN" sz="1400" dirty="0">
              <a:ln w="12700">
                <a:noFill/>
              </a:ln>
              <a:latin typeface="Source Han Sans"/>
              <a:ea typeface="Source Han Sans"/>
              <a:cs typeface="Source Han Sans"/>
            </a:endParaRPr>
          </a:p>
          <a:p>
            <a:pPr algn="l"/>
            <a:endParaRPr kumimoji="1" lang="en-US" altLang="zh-CN" sz="1400" dirty="0">
              <a:ln w="12700">
                <a:noFill/>
              </a:ln>
              <a:solidFill>
                <a:schemeClr val="tx1"/>
              </a:solidFill>
              <a:latin typeface="Source Han Sans"/>
              <a:ea typeface="Source Han Sans"/>
              <a:cs typeface="Source Han Sans"/>
            </a:endParaRPr>
          </a:p>
          <a:p>
            <a:pPr algn="l"/>
            <a:r>
              <a:rPr kumimoji="1" lang="en-US" altLang="zh-CN" sz="1400" dirty="0">
                <a:ln w="12700">
                  <a:noFill/>
                </a:ln>
                <a:solidFill>
                  <a:schemeClr val="tx1"/>
                </a:solidFill>
                <a:latin typeface="Source Han Sans"/>
                <a:ea typeface="Source Han Sans"/>
                <a:cs typeface="Source Han Sans"/>
              </a:rPr>
              <a:t>
（3）valueFormatter参数属性</a:t>
            </a:r>
          </a:p>
          <a:p>
            <a:pPr algn="l"/>
            <a:endParaRPr kumimoji="1" lang="en-US" altLang="zh-CN" sz="1400" dirty="0">
              <a:ln w="12700">
                <a:noFill/>
              </a:ln>
              <a:latin typeface="Source Han Sans"/>
              <a:ea typeface="Source Han Sans"/>
              <a:cs typeface="Source Han Sans"/>
            </a:endParaRPr>
          </a:p>
          <a:p>
            <a:pPr algn="l"/>
            <a:r>
              <a:rPr kumimoji="1" lang="en-US" altLang="zh-CN" sz="1400" dirty="0">
                <a:ln w="12700">
                  <a:noFill/>
                </a:ln>
                <a:solidFill>
                  <a:schemeClr val="tx1"/>
                </a:solidFill>
                <a:latin typeface="Source Han Sans"/>
                <a:ea typeface="Source Han Sans"/>
                <a:cs typeface="Source Han Sans"/>
              </a:rPr>
              <a:t>
</a:t>
            </a:r>
            <a:r>
              <a:rPr kumimoji="1" lang="en-US" altLang="zh-CN" sz="1400" dirty="0" err="1">
                <a:ln w="12700">
                  <a:noFill/>
                </a:ln>
                <a:solidFill>
                  <a:schemeClr val="tx1"/>
                </a:solidFill>
                <a:latin typeface="Source Han Sans"/>
                <a:ea typeface="Source Han Sans"/>
                <a:cs typeface="Source Han Sans"/>
              </a:rPr>
              <a:t>TIP：name属性使用v</a:t>
            </a:r>
            <a:r>
              <a:rPr kumimoji="1" lang="en-US" altLang="zh-CN" sz="1400" dirty="0">
                <a:ln w="12700">
                  <a:noFill/>
                </a:ln>
                <a:solidFill>
                  <a:schemeClr val="tx1"/>
                </a:solidFill>
                <a:latin typeface="Source Han Sans"/>
                <a:ea typeface="Source Han Sans"/>
                <a:cs typeface="Source Han Sans"/>
              </a:rPr>
              <a:t>- </a:t>
            </a:r>
            <a:r>
              <a:rPr kumimoji="1" lang="en-US" altLang="zh-CN" sz="1400" dirty="0" err="1">
                <a:ln w="12700">
                  <a:noFill/>
                </a:ln>
                <a:solidFill>
                  <a:schemeClr val="tx1"/>
                </a:solidFill>
                <a:latin typeface="Source Han Sans"/>
                <a:ea typeface="Source Han Sans"/>
                <a:cs typeface="Source Han Sans"/>
              </a:rPr>
              <a:t>html进行渲染，因此你可以使用html标签来定制个性化的name展示效果</a:t>
            </a:r>
            <a:r>
              <a:rPr kumimoji="1" lang="en-US" altLang="zh-CN" sz="1400" dirty="0">
                <a:ln w="12700">
                  <a:noFill/>
                </a:ln>
                <a:solidFill>
                  <a:schemeClr val="tx1"/>
                </a:solidFill>
                <a:latin typeface="Source Han Sans"/>
                <a:ea typeface="Source Han Sans"/>
                <a:cs typeface="Source Han Sans"/>
              </a:rPr>
              <a:t>。</a:t>
            </a:r>
            <a:endParaRPr kumimoji="1" lang="zh-CN" altLang="en-US" dirty="0"/>
          </a:p>
        </p:txBody>
      </p:sp>
      <p:sp>
        <p:nvSpPr>
          <p:cNvPr id="9"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排名轮播表</a:t>
            </a:r>
            <a:endParaRPr kumimoji="1" lang="zh-CN" altLang="en-US"/>
          </a:p>
        </p:txBody>
      </p:sp>
      <p:cxnSp>
        <p:nvCxnSpPr>
          <p:cNvPr id="10"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1" name="组合 10"/>
          <p:cNvGrpSpPr/>
          <p:nvPr/>
        </p:nvGrpSpPr>
        <p:grpSpPr>
          <a:xfrm>
            <a:off x="203200" y="561165"/>
            <a:ext cx="381000" cy="158750"/>
            <a:chOff x="203200" y="561165"/>
            <a:chExt cx="381000" cy="158750"/>
          </a:xfrm>
        </p:grpSpPr>
        <p:sp>
          <p:nvSpPr>
            <p:cNvPr id="12"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graphicFrame>
        <p:nvGraphicFramePr>
          <p:cNvPr id="14" name="表格 13">
            <a:extLst>
              <a:ext uri="{FF2B5EF4-FFF2-40B4-BE49-F238E27FC236}">
                <a16:creationId xmlns:a16="http://schemas.microsoft.com/office/drawing/2014/main" id="{EB2AF091-0DD4-2C78-68B1-3F4D1176B428}"/>
              </a:ext>
            </a:extLst>
          </p:cNvPr>
          <p:cNvGraphicFramePr>
            <a:graphicFrameLocks noGrp="1"/>
          </p:cNvGraphicFramePr>
          <p:nvPr>
            <p:extLst>
              <p:ext uri="{D42A27DB-BD31-4B8C-83A1-F6EECF244321}">
                <p14:modId xmlns:p14="http://schemas.microsoft.com/office/powerpoint/2010/main" val="2268138238"/>
              </p:ext>
            </p:extLst>
          </p:nvPr>
        </p:nvGraphicFramePr>
        <p:xfrm>
          <a:off x="4279165" y="1045446"/>
          <a:ext cx="7707335" cy="2438400"/>
        </p:xfrm>
        <a:graphic>
          <a:graphicData uri="http://schemas.openxmlformats.org/drawingml/2006/table">
            <a:tbl>
              <a:tblPr firstRow="1" bandRow="1">
                <a:tableStyleId>{5C22544A-7EE6-4342-B048-85BDC9FD1C3A}</a:tableStyleId>
              </a:tblPr>
              <a:tblGrid>
                <a:gridCol w="1541467">
                  <a:extLst>
                    <a:ext uri="{9D8B030D-6E8A-4147-A177-3AD203B41FA5}">
                      <a16:colId xmlns:a16="http://schemas.microsoft.com/office/drawing/2014/main" val="2939282098"/>
                    </a:ext>
                  </a:extLst>
                </a:gridCol>
                <a:gridCol w="1541467">
                  <a:extLst>
                    <a:ext uri="{9D8B030D-6E8A-4147-A177-3AD203B41FA5}">
                      <a16:colId xmlns:a16="http://schemas.microsoft.com/office/drawing/2014/main" val="838637603"/>
                    </a:ext>
                  </a:extLst>
                </a:gridCol>
                <a:gridCol w="1541467">
                  <a:extLst>
                    <a:ext uri="{9D8B030D-6E8A-4147-A177-3AD203B41FA5}">
                      <a16:colId xmlns:a16="http://schemas.microsoft.com/office/drawing/2014/main" val="1565278245"/>
                    </a:ext>
                  </a:extLst>
                </a:gridCol>
                <a:gridCol w="1541467">
                  <a:extLst>
                    <a:ext uri="{9D8B030D-6E8A-4147-A177-3AD203B41FA5}">
                      <a16:colId xmlns:a16="http://schemas.microsoft.com/office/drawing/2014/main" val="3695042676"/>
                    </a:ext>
                  </a:extLst>
                </a:gridCol>
                <a:gridCol w="1541467">
                  <a:extLst>
                    <a:ext uri="{9D8B030D-6E8A-4147-A177-3AD203B41FA5}">
                      <a16:colId xmlns:a16="http://schemas.microsoft.com/office/drawing/2014/main" val="1025569291"/>
                    </a:ext>
                  </a:extLst>
                </a:gridCol>
              </a:tblGrid>
              <a:tr h="0">
                <a:tc>
                  <a:txBody>
                    <a:bodyPr/>
                    <a:lstStyle/>
                    <a:p>
                      <a:r>
                        <a:rPr lang="zh-CN" altLang="en-US" sz="1400" b="1" dirty="0">
                          <a:effectLst/>
                        </a:rPr>
                        <a:t>属性</a:t>
                      </a:r>
                    </a:p>
                  </a:txBody>
                  <a:tcPr marL="99060" marR="99060" anchor="ctr"/>
                </a:tc>
                <a:tc>
                  <a:txBody>
                    <a:bodyPr/>
                    <a:lstStyle/>
                    <a:p>
                      <a:r>
                        <a:rPr lang="zh-CN" altLang="en-US" sz="1400" b="1" dirty="0">
                          <a:effectLst/>
                        </a:rPr>
                        <a:t>说明</a:t>
                      </a:r>
                    </a:p>
                  </a:txBody>
                  <a:tcPr marL="99060" marR="99060" anchor="ctr"/>
                </a:tc>
                <a:tc>
                  <a:txBody>
                    <a:bodyPr/>
                    <a:lstStyle/>
                    <a:p>
                      <a:r>
                        <a:rPr lang="zh-CN" altLang="en-US" sz="1400" b="1" dirty="0">
                          <a:effectLst/>
                        </a:rPr>
                        <a:t>类型</a:t>
                      </a:r>
                    </a:p>
                  </a:txBody>
                  <a:tcPr marL="99060" marR="99060" anchor="ctr"/>
                </a:tc>
                <a:tc>
                  <a:txBody>
                    <a:bodyPr/>
                    <a:lstStyle/>
                    <a:p>
                      <a:r>
                        <a:rPr lang="zh-CN" altLang="en-US" sz="1400" b="1" dirty="0">
                          <a:effectLst/>
                        </a:rPr>
                        <a:t>可选值</a:t>
                      </a:r>
                    </a:p>
                  </a:txBody>
                  <a:tcPr marL="99060" marR="99060" anchor="ctr"/>
                </a:tc>
                <a:tc>
                  <a:txBody>
                    <a:bodyPr/>
                    <a:lstStyle/>
                    <a:p>
                      <a:r>
                        <a:rPr lang="zh-CN" altLang="en-US" sz="1400" b="1" dirty="0">
                          <a:effectLst/>
                        </a:rPr>
                        <a:t>默认值</a:t>
                      </a:r>
                    </a:p>
                  </a:txBody>
                  <a:tcPr marL="99060" marR="99060" anchor="ctr"/>
                </a:tc>
                <a:extLst>
                  <a:ext uri="{0D108BD9-81ED-4DB2-BD59-A6C34878D82A}">
                    <a16:rowId xmlns:a16="http://schemas.microsoft.com/office/drawing/2014/main" val="3932082296"/>
                  </a:ext>
                </a:extLst>
              </a:tr>
              <a:tr h="0">
                <a:tc>
                  <a:txBody>
                    <a:bodyPr/>
                    <a:lstStyle/>
                    <a:p>
                      <a:r>
                        <a:rPr lang="en-US" sz="1400">
                          <a:effectLst/>
                        </a:rPr>
                        <a:t>data</a:t>
                      </a:r>
                    </a:p>
                  </a:txBody>
                  <a:tcPr marL="99060" marR="99060" anchor="ctr"/>
                </a:tc>
                <a:tc>
                  <a:txBody>
                    <a:bodyPr/>
                    <a:lstStyle/>
                    <a:p>
                      <a:r>
                        <a:rPr lang="zh-CN" altLang="en-US" sz="1400">
                          <a:effectLst/>
                        </a:rPr>
                        <a:t>表数据</a:t>
                      </a:r>
                    </a:p>
                  </a:txBody>
                  <a:tcPr marL="99060" marR="99060" anchor="ctr"/>
                </a:tc>
                <a:tc>
                  <a:txBody>
                    <a:bodyPr/>
                    <a:lstStyle/>
                    <a:p>
                      <a:r>
                        <a:rPr lang="en-US" sz="1400">
                          <a:effectLst/>
                        </a:rPr>
                        <a:t>Array</a:t>
                      </a:r>
                      <a:r>
                        <a:rPr lang="en-US" sz="1400">
                          <a:solidFill>
                            <a:srgbClr val="A7A7A7"/>
                          </a:solidFill>
                          <a:effectLst/>
                          <a:latin typeface="var(--monospace)"/>
                        </a:rPr>
                        <a:t>&lt;Object&gt;</a:t>
                      </a:r>
                      <a:endParaRPr lang="en-US" sz="1400">
                        <a:effectLst/>
                      </a:endParaRPr>
                    </a:p>
                  </a:txBody>
                  <a:tcPr marL="99060" marR="99060" anchor="ctr"/>
                </a:tc>
                <a:tc>
                  <a:txBody>
                    <a:bodyPr/>
                    <a:lstStyle/>
                    <a:p>
                      <a:r>
                        <a:rPr lang="en-US" sz="1400">
                          <a:solidFill>
                            <a:srgbClr val="4183C4"/>
                          </a:solidFill>
                          <a:effectLst/>
                          <a:hlinkClick r:id="rId3" action="ppaction://hlinkfile"/>
                        </a:rPr>
                        <a:t>data</a:t>
                      </a:r>
                      <a:r>
                        <a:rPr lang="zh-CN" altLang="en-US" sz="1400">
                          <a:solidFill>
                            <a:srgbClr val="4183C4"/>
                          </a:solidFill>
                          <a:effectLst/>
                          <a:hlinkClick r:id="rId3" action="ppaction://hlinkfile"/>
                        </a:rPr>
                        <a:t>属性</a:t>
                      </a:r>
                      <a:endParaRPr lang="zh-CN" altLang="en-US" sz="1400">
                        <a:effectLst/>
                      </a:endParaRPr>
                    </a:p>
                  </a:txBody>
                  <a:tcPr marL="99060" marR="99060" anchor="ctr"/>
                </a:tc>
                <a:tc>
                  <a:txBody>
                    <a:bodyPr/>
                    <a:lstStyle/>
                    <a:p>
                      <a:r>
                        <a:rPr lang="en-US" altLang="zh-CN" sz="1400">
                          <a:effectLst/>
                        </a:rPr>
                        <a:t>[]</a:t>
                      </a:r>
                    </a:p>
                  </a:txBody>
                  <a:tcPr marL="99060" marR="99060" anchor="ctr"/>
                </a:tc>
                <a:extLst>
                  <a:ext uri="{0D108BD9-81ED-4DB2-BD59-A6C34878D82A}">
                    <a16:rowId xmlns:a16="http://schemas.microsoft.com/office/drawing/2014/main" val="215259225"/>
                  </a:ext>
                </a:extLst>
              </a:tr>
              <a:tr h="0">
                <a:tc>
                  <a:txBody>
                    <a:bodyPr/>
                    <a:lstStyle/>
                    <a:p>
                      <a:r>
                        <a:rPr lang="en-US" sz="1400">
                          <a:effectLst/>
                        </a:rPr>
                        <a:t>rowNum</a:t>
                      </a:r>
                    </a:p>
                  </a:txBody>
                  <a:tcPr marL="99060" marR="99060" anchor="ctr"/>
                </a:tc>
                <a:tc>
                  <a:txBody>
                    <a:bodyPr/>
                    <a:lstStyle/>
                    <a:p>
                      <a:r>
                        <a:rPr lang="zh-CN" altLang="en-US" sz="1400">
                          <a:effectLst/>
                        </a:rPr>
                        <a:t>表行数</a:t>
                      </a:r>
                    </a:p>
                  </a:txBody>
                  <a:tcPr marL="99060" marR="99060" anchor="ctr"/>
                </a:tc>
                <a:tc>
                  <a:txBody>
                    <a:bodyPr/>
                    <a:lstStyle/>
                    <a:p>
                      <a:r>
                        <a:rPr lang="en-US" sz="1400">
                          <a:effectLst/>
                        </a:rPr>
                        <a:t>Number</a:t>
                      </a:r>
                    </a:p>
                  </a:txBody>
                  <a:tcPr marL="99060" marR="99060" anchor="ctr"/>
                </a:tc>
                <a:tc>
                  <a:txBody>
                    <a:bodyPr/>
                    <a:lstStyle/>
                    <a:p>
                      <a:r>
                        <a:rPr lang="en-US" altLang="zh-CN" sz="1400">
                          <a:effectLst/>
                        </a:rPr>
                        <a:t>---</a:t>
                      </a:r>
                    </a:p>
                  </a:txBody>
                  <a:tcPr marL="99060" marR="99060" anchor="ctr"/>
                </a:tc>
                <a:tc>
                  <a:txBody>
                    <a:bodyPr/>
                    <a:lstStyle/>
                    <a:p>
                      <a:r>
                        <a:rPr lang="en-US" altLang="zh-CN" sz="1400">
                          <a:effectLst/>
                        </a:rPr>
                        <a:t>5</a:t>
                      </a:r>
                    </a:p>
                  </a:txBody>
                  <a:tcPr marL="99060" marR="99060" anchor="ctr"/>
                </a:tc>
                <a:extLst>
                  <a:ext uri="{0D108BD9-81ED-4DB2-BD59-A6C34878D82A}">
                    <a16:rowId xmlns:a16="http://schemas.microsoft.com/office/drawing/2014/main" val="3276738772"/>
                  </a:ext>
                </a:extLst>
              </a:tr>
              <a:tr h="0">
                <a:tc>
                  <a:txBody>
                    <a:bodyPr/>
                    <a:lstStyle/>
                    <a:p>
                      <a:r>
                        <a:rPr lang="en-US" sz="1400">
                          <a:effectLst/>
                        </a:rPr>
                        <a:t>waitTime</a:t>
                      </a:r>
                    </a:p>
                  </a:txBody>
                  <a:tcPr marL="99060" marR="99060" anchor="ctr"/>
                </a:tc>
                <a:tc>
                  <a:txBody>
                    <a:bodyPr/>
                    <a:lstStyle/>
                    <a:p>
                      <a:r>
                        <a:rPr lang="zh-CN" altLang="en-US" sz="1400">
                          <a:effectLst/>
                        </a:rPr>
                        <a:t>轮播时间间隔</a:t>
                      </a:r>
                      <a:r>
                        <a:rPr lang="en-US" altLang="zh-CN" sz="1400">
                          <a:effectLst/>
                        </a:rPr>
                        <a:t>(ms)</a:t>
                      </a:r>
                    </a:p>
                  </a:txBody>
                  <a:tcPr marL="99060" marR="99060" anchor="ctr"/>
                </a:tc>
                <a:tc>
                  <a:txBody>
                    <a:bodyPr/>
                    <a:lstStyle/>
                    <a:p>
                      <a:r>
                        <a:rPr lang="en-US" sz="1400">
                          <a:effectLst/>
                        </a:rPr>
                        <a:t>Number</a:t>
                      </a:r>
                    </a:p>
                  </a:txBody>
                  <a:tcPr marL="99060" marR="99060" anchor="ctr"/>
                </a:tc>
                <a:tc>
                  <a:txBody>
                    <a:bodyPr/>
                    <a:lstStyle/>
                    <a:p>
                      <a:r>
                        <a:rPr lang="en-US" altLang="zh-CN" sz="1400">
                          <a:effectLst/>
                        </a:rPr>
                        <a:t>---</a:t>
                      </a:r>
                    </a:p>
                  </a:txBody>
                  <a:tcPr marL="99060" marR="99060" anchor="ctr"/>
                </a:tc>
                <a:tc>
                  <a:txBody>
                    <a:bodyPr/>
                    <a:lstStyle/>
                    <a:p>
                      <a:r>
                        <a:rPr lang="en-US" altLang="zh-CN" sz="1400">
                          <a:effectLst/>
                        </a:rPr>
                        <a:t>2000</a:t>
                      </a:r>
                    </a:p>
                  </a:txBody>
                  <a:tcPr marL="99060" marR="99060" anchor="ctr"/>
                </a:tc>
                <a:extLst>
                  <a:ext uri="{0D108BD9-81ED-4DB2-BD59-A6C34878D82A}">
                    <a16:rowId xmlns:a16="http://schemas.microsoft.com/office/drawing/2014/main" val="1578556181"/>
                  </a:ext>
                </a:extLst>
              </a:tr>
              <a:tr h="0">
                <a:tc>
                  <a:txBody>
                    <a:bodyPr/>
                    <a:lstStyle/>
                    <a:p>
                      <a:r>
                        <a:rPr lang="en-US" sz="1400">
                          <a:effectLst/>
                        </a:rPr>
                        <a:t>carousel</a:t>
                      </a:r>
                    </a:p>
                  </a:txBody>
                  <a:tcPr marL="99060" marR="99060" anchor="ctr"/>
                </a:tc>
                <a:tc>
                  <a:txBody>
                    <a:bodyPr/>
                    <a:lstStyle/>
                    <a:p>
                      <a:r>
                        <a:rPr lang="zh-CN" altLang="en-US" sz="1400">
                          <a:effectLst/>
                        </a:rPr>
                        <a:t>轮播方式</a:t>
                      </a:r>
                    </a:p>
                  </a:txBody>
                  <a:tcPr marL="99060" marR="99060" anchor="ctr"/>
                </a:tc>
                <a:tc>
                  <a:txBody>
                    <a:bodyPr/>
                    <a:lstStyle/>
                    <a:p>
                      <a:r>
                        <a:rPr lang="en-US" sz="1400">
                          <a:effectLst/>
                        </a:rPr>
                        <a:t>String</a:t>
                      </a:r>
                    </a:p>
                  </a:txBody>
                  <a:tcPr marL="99060" marR="99060" anchor="ctr"/>
                </a:tc>
                <a:tc>
                  <a:txBody>
                    <a:bodyPr/>
                    <a:lstStyle/>
                    <a:p>
                      <a:r>
                        <a:rPr lang="en-US" sz="1400">
                          <a:effectLst/>
                        </a:rPr>
                        <a:t>'single'|'page'</a:t>
                      </a:r>
                    </a:p>
                  </a:txBody>
                  <a:tcPr marL="99060" marR="99060" anchor="ctr"/>
                </a:tc>
                <a:tc>
                  <a:txBody>
                    <a:bodyPr/>
                    <a:lstStyle/>
                    <a:p>
                      <a:r>
                        <a:rPr lang="en-US" sz="1400">
                          <a:effectLst/>
                        </a:rPr>
                        <a:t>'single'</a:t>
                      </a:r>
                    </a:p>
                  </a:txBody>
                  <a:tcPr marL="99060" marR="99060" anchor="ctr"/>
                </a:tc>
                <a:extLst>
                  <a:ext uri="{0D108BD9-81ED-4DB2-BD59-A6C34878D82A}">
                    <a16:rowId xmlns:a16="http://schemas.microsoft.com/office/drawing/2014/main" val="2924541082"/>
                  </a:ext>
                </a:extLst>
              </a:tr>
              <a:tr h="0">
                <a:tc>
                  <a:txBody>
                    <a:bodyPr/>
                    <a:lstStyle/>
                    <a:p>
                      <a:r>
                        <a:rPr lang="en-US" sz="1400">
                          <a:effectLst/>
                        </a:rPr>
                        <a:t>unit</a:t>
                      </a:r>
                    </a:p>
                  </a:txBody>
                  <a:tcPr marL="99060" marR="99060" anchor="ctr"/>
                </a:tc>
                <a:tc>
                  <a:txBody>
                    <a:bodyPr/>
                    <a:lstStyle/>
                    <a:p>
                      <a:r>
                        <a:rPr lang="zh-CN" altLang="en-US" sz="1400">
                          <a:effectLst/>
                        </a:rPr>
                        <a:t>数值单位</a:t>
                      </a:r>
                    </a:p>
                  </a:txBody>
                  <a:tcPr marL="99060" marR="99060" anchor="ctr"/>
                </a:tc>
                <a:tc>
                  <a:txBody>
                    <a:bodyPr/>
                    <a:lstStyle/>
                    <a:p>
                      <a:r>
                        <a:rPr lang="en-US" sz="1400" dirty="0">
                          <a:effectLst/>
                        </a:rPr>
                        <a:t>String</a:t>
                      </a:r>
                    </a:p>
                  </a:txBody>
                  <a:tcPr marL="99060" marR="99060" anchor="ctr"/>
                </a:tc>
                <a:tc>
                  <a:txBody>
                    <a:bodyPr/>
                    <a:lstStyle/>
                    <a:p>
                      <a:r>
                        <a:rPr lang="en-US" altLang="zh-CN" sz="1400">
                          <a:effectLst/>
                        </a:rPr>
                        <a:t>---</a:t>
                      </a:r>
                    </a:p>
                  </a:txBody>
                  <a:tcPr marL="99060" marR="99060" anchor="ctr"/>
                </a:tc>
                <a:tc>
                  <a:txBody>
                    <a:bodyPr/>
                    <a:lstStyle/>
                    <a:p>
                      <a:r>
                        <a:rPr lang="en-US" altLang="zh-CN" sz="1400">
                          <a:effectLst/>
                        </a:rPr>
                        <a:t>''</a:t>
                      </a:r>
                    </a:p>
                  </a:txBody>
                  <a:tcPr marL="99060" marR="99060" anchor="ctr"/>
                </a:tc>
                <a:extLst>
                  <a:ext uri="{0D108BD9-81ED-4DB2-BD59-A6C34878D82A}">
                    <a16:rowId xmlns:a16="http://schemas.microsoft.com/office/drawing/2014/main" val="3719849065"/>
                  </a:ext>
                </a:extLst>
              </a:tr>
              <a:tr h="0">
                <a:tc>
                  <a:txBody>
                    <a:bodyPr/>
                    <a:lstStyle/>
                    <a:p>
                      <a:r>
                        <a:rPr lang="en-US" sz="1400">
                          <a:effectLst/>
                        </a:rPr>
                        <a:t>sort</a:t>
                      </a:r>
                    </a:p>
                  </a:txBody>
                  <a:tcPr marL="99060" marR="99060" anchor="ctr"/>
                </a:tc>
                <a:tc>
                  <a:txBody>
                    <a:bodyPr/>
                    <a:lstStyle/>
                    <a:p>
                      <a:r>
                        <a:rPr lang="zh-CN" altLang="en-US" sz="1400">
                          <a:effectLst/>
                        </a:rPr>
                        <a:t>自动排序</a:t>
                      </a:r>
                    </a:p>
                  </a:txBody>
                  <a:tcPr marL="99060" marR="99060" anchor="ctr"/>
                </a:tc>
                <a:tc>
                  <a:txBody>
                    <a:bodyPr/>
                    <a:lstStyle/>
                    <a:p>
                      <a:r>
                        <a:rPr lang="en-US" sz="1400">
                          <a:effectLst/>
                        </a:rPr>
                        <a:t>Boolean</a:t>
                      </a:r>
                    </a:p>
                  </a:txBody>
                  <a:tcPr marL="99060" marR="99060" anchor="ctr"/>
                </a:tc>
                <a:tc>
                  <a:txBody>
                    <a:bodyPr/>
                    <a:lstStyle/>
                    <a:p>
                      <a:r>
                        <a:rPr lang="en-US" altLang="zh-CN" sz="1400">
                          <a:effectLst/>
                        </a:rPr>
                        <a:t>---</a:t>
                      </a:r>
                    </a:p>
                  </a:txBody>
                  <a:tcPr marL="99060" marR="99060" anchor="ctr"/>
                </a:tc>
                <a:tc>
                  <a:txBody>
                    <a:bodyPr/>
                    <a:lstStyle/>
                    <a:p>
                      <a:r>
                        <a:rPr lang="en-US" sz="1400">
                          <a:effectLst/>
                        </a:rPr>
                        <a:t>true</a:t>
                      </a:r>
                    </a:p>
                  </a:txBody>
                  <a:tcPr marL="99060" marR="99060" anchor="ctr"/>
                </a:tc>
                <a:extLst>
                  <a:ext uri="{0D108BD9-81ED-4DB2-BD59-A6C34878D82A}">
                    <a16:rowId xmlns:a16="http://schemas.microsoft.com/office/drawing/2014/main" val="878686669"/>
                  </a:ext>
                </a:extLst>
              </a:tr>
              <a:tr h="0">
                <a:tc>
                  <a:txBody>
                    <a:bodyPr/>
                    <a:lstStyle/>
                    <a:p>
                      <a:r>
                        <a:rPr lang="en-US" sz="1400">
                          <a:effectLst/>
                        </a:rPr>
                        <a:t>valueFormatter</a:t>
                      </a:r>
                    </a:p>
                  </a:txBody>
                  <a:tcPr marL="99060" marR="99060" anchor="ctr"/>
                </a:tc>
                <a:tc>
                  <a:txBody>
                    <a:bodyPr/>
                    <a:lstStyle/>
                    <a:p>
                      <a:r>
                        <a:rPr lang="zh-CN" altLang="en-US" sz="1400">
                          <a:effectLst/>
                        </a:rPr>
                        <a:t>数值格式化</a:t>
                      </a:r>
                    </a:p>
                  </a:txBody>
                  <a:tcPr marL="99060" marR="99060" anchor="ctr"/>
                </a:tc>
                <a:tc>
                  <a:txBody>
                    <a:bodyPr/>
                    <a:lstStyle/>
                    <a:p>
                      <a:r>
                        <a:rPr lang="en-US" sz="1400" dirty="0">
                          <a:effectLst/>
                        </a:rPr>
                        <a:t>Function</a:t>
                      </a:r>
                    </a:p>
                  </a:txBody>
                  <a:tcPr marL="99060" marR="99060" anchor="ctr"/>
                </a:tc>
                <a:tc>
                  <a:txBody>
                    <a:bodyPr/>
                    <a:lstStyle/>
                    <a:p>
                      <a:r>
                        <a:rPr lang="en-US" altLang="zh-CN" sz="1400">
                          <a:effectLst/>
                        </a:rPr>
                        <a:t>---</a:t>
                      </a:r>
                    </a:p>
                  </a:txBody>
                  <a:tcPr marL="99060" marR="99060" anchor="ctr"/>
                </a:tc>
                <a:tc>
                  <a:txBody>
                    <a:bodyPr/>
                    <a:lstStyle/>
                    <a:p>
                      <a:r>
                        <a:rPr lang="en-US" sz="1400" dirty="0">
                          <a:effectLst/>
                        </a:rPr>
                        <a:t>undefined</a:t>
                      </a:r>
                    </a:p>
                  </a:txBody>
                  <a:tcPr marL="99060" marR="99060" anchor="ctr"/>
                </a:tc>
                <a:extLst>
                  <a:ext uri="{0D108BD9-81ED-4DB2-BD59-A6C34878D82A}">
                    <a16:rowId xmlns:a16="http://schemas.microsoft.com/office/drawing/2014/main" val="1320704833"/>
                  </a:ext>
                </a:extLst>
              </a:tr>
            </a:tbl>
          </a:graphicData>
        </a:graphic>
      </p:graphicFrame>
      <p:graphicFrame>
        <p:nvGraphicFramePr>
          <p:cNvPr id="15" name="表格 14">
            <a:extLst>
              <a:ext uri="{FF2B5EF4-FFF2-40B4-BE49-F238E27FC236}">
                <a16:creationId xmlns:a16="http://schemas.microsoft.com/office/drawing/2014/main" id="{A801BB2F-5C65-D926-F73F-9C1C19EF89E0}"/>
              </a:ext>
            </a:extLst>
          </p:cNvPr>
          <p:cNvGraphicFramePr>
            <a:graphicFrameLocks noGrp="1"/>
          </p:cNvGraphicFramePr>
          <p:nvPr>
            <p:extLst>
              <p:ext uri="{D42A27DB-BD31-4B8C-83A1-F6EECF244321}">
                <p14:modId xmlns:p14="http://schemas.microsoft.com/office/powerpoint/2010/main" val="1954013318"/>
              </p:ext>
            </p:extLst>
          </p:nvPr>
        </p:nvGraphicFramePr>
        <p:xfrm>
          <a:off x="4274381" y="3680925"/>
          <a:ext cx="7707335" cy="914400"/>
        </p:xfrm>
        <a:graphic>
          <a:graphicData uri="http://schemas.openxmlformats.org/drawingml/2006/table">
            <a:tbl>
              <a:tblPr firstRow="1" bandRow="1">
                <a:tableStyleId>{5C22544A-7EE6-4342-B048-85BDC9FD1C3A}</a:tableStyleId>
              </a:tblPr>
              <a:tblGrid>
                <a:gridCol w="1541467">
                  <a:extLst>
                    <a:ext uri="{9D8B030D-6E8A-4147-A177-3AD203B41FA5}">
                      <a16:colId xmlns:a16="http://schemas.microsoft.com/office/drawing/2014/main" val="2031266682"/>
                    </a:ext>
                  </a:extLst>
                </a:gridCol>
                <a:gridCol w="1541467">
                  <a:extLst>
                    <a:ext uri="{9D8B030D-6E8A-4147-A177-3AD203B41FA5}">
                      <a16:colId xmlns:a16="http://schemas.microsoft.com/office/drawing/2014/main" val="2476450648"/>
                    </a:ext>
                  </a:extLst>
                </a:gridCol>
                <a:gridCol w="1541467">
                  <a:extLst>
                    <a:ext uri="{9D8B030D-6E8A-4147-A177-3AD203B41FA5}">
                      <a16:colId xmlns:a16="http://schemas.microsoft.com/office/drawing/2014/main" val="3587218182"/>
                    </a:ext>
                  </a:extLst>
                </a:gridCol>
                <a:gridCol w="1541467">
                  <a:extLst>
                    <a:ext uri="{9D8B030D-6E8A-4147-A177-3AD203B41FA5}">
                      <a16:colId xmlns:a16="http://schemas.microsoft.com/office/drawing/2014/main" val="2305707005"/>
                    </a:ext>
                  </a:extLst>
                </a:gridCol>
                <a:gridCol w="1541467">
                  <a:extLst>
                    <a:ext uri="{9D8B030D-6E8A-4147-A177-3AD203B41FA5}">
                      <a16:colId xmlns:a16="http://schemas.microsoft.com/office/drawing/2014/main" val="2395146285"/>
                    </a:ext>
                  </a:extLst>
                </a:gridCol>
              </a:tblGrid>
              <a:tr h="0">
                <a:tc>
                  <a:txBody>
                    <a:bodyPr/>
                    <a:lstStyle/>
                    <a:p>
                      <a:r>
                        <a:rPr lang="zh-CN" altLang="en-US" sz="1400" b="1" dirty="0">
                          <a:effectLst/>
                        </a:rPr>
                        <a:t>属性</a:t>
                      </a:r>
                    </a:p>
                  </a:txBody>
                  <a:tcPr marL="99060" marR="99060" anchor="ctr"/>
                </a:tc>
                <a:tc>
                  <a:txBody>
                    <a:bodyPr/>
                    <a:lstStyle/>
                    <a:p>
                      <a:r>
                        <a:rPr lang="zh-CN" altLang="en-US" sz="1400" b="1" dirty="0">
                          <a:effectLst/>
                        </a:rPr>
                        <a:t>说明</a:t>
                      </a:r>
                    </a:p>
                  </a:txBody>
                  <a:tcPr marL="99060" marR="99060" anchor="ctr"/>
                </a:tc>
                <a:tc>
                  <a:txBody>
                    <a:bodyPr/>
                    <a:lstStyle/>
                    <a:p>
                      <a:r>
                        <a:rPr lang="zh-CN" altLang="en-US" sz="1400" b="1" dirty="0">
                          <a:effectLst/>
                        </a:rPr>
                        <a:t>类型</a:t>
                      </a:r>
                    </a:p>
                  </a:txBody>
                  <a:tcPr marL="99060" marR="99060" anchor="ctr"/>
                </a:tc>
                <a:tc>
                  <a:txBody>
                    <a:bodyPr/>
                    <a:lstStyle/>
                    <a:p>
                      <a:r>
                        <a:rPr lang="zh-CN" altLang="en-US" sz="1400" b="1" dirty="0">
                          <a:effectLst/>
                        </a:rPr>
                        <a:t>可选值</a:t>
                      </a:r>
                    </a:p>
                  </a:txBody>
                  <a:tcPr marL="99060" marR="99060" anchor="ctr"/>
                </a:tc>
                <a:tc>
                  <a:txBody>
                    <a:bodyPr/>
                    <a:lstStyle/>
                    <a:p>
                      <a:r>
                        <a:rPr lang="zh-CN" altLang="en-US" sz="1400" b="1" dirty="0">
                          <a:effectLst/>
                        </a:rPr>
                        <a:t>默认值</a:t>
                      </a:r>
                    </a:p>
                  </a:txBody>
                  <a:tcPr marL="99060" marR="99060" anchor="ctr"/>
                </a:tc>
                <a:extLst>
                  <a:ext uri="{0D108BD9-81ED-4DB2-BD59-A6C34878D82A}">
                    <a16:rowId xmlns:a16="http://schemas.microsoft.com/office/drawing/2014/main" val="414221016"/>
                  </a:ext>
                </a:extLst>
              </a:tr>
              <a:tr h="0">
                <a:tc>
                  <a:txBody>
                    <a:bodyPr/>
                    <a:lstStyle/>
                    <a:p>
                      <a:r>
                        <a:rPr lang="en-US" sz="1400" dirty="0">
                          <a:effectLst/>
                        </a:rPr>
                        <a:t>name</a:t>
                      </a:r>
                    </a:p>
                  </a:txBody>
                  <a:tcPr marL="99060" marR="99060" anchor="ctr"/>
                </a:tc>
                <a:tc>
                  <a:txBody>
                    <a:bodyPr/>
                    <a:lstStyle/>
                    <a:p>
                      <a:r>
                        <a:rPr lang="zh-CN" altLang="en-US" sz="1400">
                          <a:effectLst/>
                        </a:rPr>
                        <a:t>名称</a:t>
                      </a:r>
                    </a:p>
                  </a:txBody>
                  <a:tcPr marL="99060" marR="99060" anchor="ctr"/>
                </a:tc>
                <a:tc>
                  <a:txBody>
                    <a:bodyPr/>
                    <a:lstStyle/>
                    <a:p>
                      <a:r>
                        <a:rPr lang="en-US" sz="1400">
                          <a:effectLst/>
                        </a:rPr>
                        <a:t>String</a:t>
                      </a:r>
                    </a:p>
                  </a:txBody>
                  <a:tcPr marL="99060" marR="99060" anchor="ctr"/>
                </a:tc>
                <a:tc>
                  <a:txBody>
                    <a:bodyPr/>
                    <a:lstStyle/>
                    <a:p>
                      <a:r>
                        <a:rPr lang="en-US" altLang="zh-CN" sz="1400">
                          <a:effectLst/>
                        </a:rPr>
                        <a:t>---</a:t>
                      </a:r>
                    </a:p>
                  </a:txBody>
                  <a:tcPr marL="99060" marR="99060" anchor="ctr"/>
                </a:tc>
                <a:tc>
                  <a:txBody>
                    <a:bodyPr/>
                    <a:lstStyle/>
                    <a:p>
                      <a:r>
                        <a:rPr lang="en-US" altLang="zh-CN" sz="1400">
                          <a:effectLst/>
                        </a:rPr>
                        <a:t>---</a:t>
                      </a:r>
                    </a:p>
                  </a:txBody>
                  <a:tcPr marL="99060" marR="99060" anchor="ctr"/>
                </a:tc>
                <a:extLst>
                  <a:ext uri="{0D108BD9-81ED-4DB2-BD59-A6C34878D82A}">
                    <a16:rowId xmlns:a16="http://schemas.microsoft.com/office/drawing/2014/main" val="1360529909"/>
                  </a:ext>
                </a:extLst>
              </a:tr>
              <a:tr h="0">
                <a:tc>
                  <a:txBody>
                    <a:bodyPr/>
                    <a:lstStyle/>
                    <a:p>
                      <a:r>
                        <a:rPr lang="en-US" sz="1400">
                          <a:effectLst/>
                        </a:rPr>
                        <a:t>value</a:t>
                      </a:r>
                    </a:p>
                  </a:txBody>
                  <a:tcPr marL="99060" marR="99060" anchor="ctr"/>
                </a:tc>
                <a:tc>
                  <a:txBody>
                    <a:bodyPr/>
                    <a:lstStyle/>
                    <a:p>
                      <a:r>
                        <a:rPr lang="zh-CN" altLang="en-US" sz="1400">
                          <a:effectLst/>
                        </a:rPr>
                        <a:t>数值</a:t>
                      </a:r>
                    </a:p>
                  </a:txBody>
                  <a:tcPr marL="99060" marR="99060" anchor="ctr"/>
                </a:tc>
                <a:tc>
                  <a:txBody>
                    <a:bodyPr/>
                    <a:lstStyle/>
                    <a:p>
                      <a:r>
                        <a:rPr lang="en-US" sz="1400">
                          <a:effectLst/>
                        </a:rPr>
                        <a:t>Number</a:t>
                      </a:r>
                    </a:p>
                  </a:txBody>
                  <a:tcPr marL="99060" marR="99060" anchor="ctr"/>
                </a:tc>
                <a:tc>
                  <a:txBody>
                    <a:bodyPr/>
                    <a:lstStyle/>
                    <a:p>
                      <a:r>
                        <a:rPr lang="en-US" altLang="zh-CN" sz="1400">
                          <a:effectLst/>
                        </a:rPr>
                        <a:t>---</a:t>
                      </a:r>
                    </a:p>
                  </a:txBody>
                  <a:tcPr marL="99060" marR="99060" anchor="ctr"/>
                </a:tc>
                <a:tc>
                  <a:txBody>
                    <a:bodyPr/>
                    <a:lstStyle/>
                    <a:p>
                      <a:r>
                        <a:rPr lang="en-US" altLang="zh-CN" sz="1400" dirty="0">
                          <a:effectLst/>
                        </a:rPr>
                        <a:t>---</a:t>
                      </a:r>
                    </a:p>
                  </a:txBody>
                  <a:tcPr marL="99060" marR="99060" anchor="ctr"/>
                </a:tc>
                <a:extLst>
                  <a:ext uri="{0D108BD9-81ED-4DB2-BD59-A6C34878D82A}">
                    <a16:rowId xmlns:a16="http://schemas.microsoft.com/office/drawing/2014/main" val="1089610007"/>
                  </a:ext>
                </a:extLst>
              </a:tr>
            </a:tbl>
          </a:graphicData>
        </a:graphic>
      </p:graphicFrame>
      <p:graphicFrame>
        <p:nvGraphicFramePr>
          <p:cNvPr id="16" name="表格 15">
            <a:extLst>
              <a:ext uri="{FF2B5EF4-FFF2-40B4-BE49-F238E27FC236}">
                <a16:creationId xmlns:a16="http://schemas.microsoft.com/office/drawing/2014/main" id="{D1AC021E-A259-6079-C66B-F8F26B55E45E}"/>
              </a:ext>
            </a:extLst>
          </p:cNvPr>
          <p:cNvGraphicFramePr>
            <a:graphicFrameLocks noGrp="1"/>
          </p:cNvGraphicFramePr>
          <p:nvPr>
            <p:extLst>
              <p:ext uri="{D42A27DB-BD31-4B8C-83A1-F6EECF244321}">
                <p14:modId xmlns:p14="http://schemas.microsoft.com/office/powerpoint/2010/main" val="736121038"/>
              </p:ext>
            </p:extLst>
          </p:nvPr>
        </p:nvGraphicFramePr>
        <p:xfrm>
          <a:off x="4274381" y="4792404"/>
          <a:ext cx="7707335" cy="1524000"/>
        </p:xfrm>
        <a:graphic>
          <a:graphicData uri="http://schemas.openxmlformats.org/drawingml/2006/table">
            <a:tbl>
              <a:tblPr firstRow="1" bandRow="1">
                <a:tableStyleId>{5C22544A-7EE6-4342-B048-85BDC9FD1C3A}</a:tableStyleId>
              </a:tblPr>
              <a:tblGrid>
                <a:gridCol w="1541467">
                  <a:extLst>
                    <a:ext uri="{9D8B030D-6E8A-4147-A177-3AD203B41FA5}">
                      <a16:colId xmlns:a16="http://schemas.microsoft.com/office/drawing/2014/main" val="3999221911"/>
                    </a:ext>
                  </a:extLst>
                </a:gridCol>
                <a:gridCol w="1541467">
                  <a:extLst>
                    <a:ext uri="{9D8B030D-6E8A-4147-A177-3AD203B41FA5}">
                      <a16:colId xmlns:a16="http://schemas.microsoft.com/office/drawing/2014/main" val="4041430381"/>
                    </a:ext>
                  </a:extLst>
                </a:gridCol>
                <a:gridCol w="1541467">
                  <a:extLst>
                    <a:ext uri="{9D8B030D-6E8A-4147-A177-3AD203B41FA5}">
                      <a16:colId xmlns:a16="http://schemas.microsoft.com/office/drawing/2014/main" val="3906917533"/>
                    </a:ext>
                  </a:extLst>
                </a:gridCol>
                <a:gridCol w="1541467">
                  <a:extLst>
                    <a:ext uri="{9D8B030D-6E8A-4147-A177-3AD203B41FA5}">
                      <a16:colId xmlns:a16="http://schemas.microsoft.com/office/drawing/2014/main" val="638874376"/>
                    </a:ext>
                  </a:extLst>
                </a:gridCol>
                <a:gridCol w="1541467">
                  <a:extLst>
                    <a:ext uri="{9D8B030D-6E8A-4147-A177-3AD203B41FA5}">
                      <a16:colId xmlns:a16="http://schemas.microsoft.com/office/drawing/2014/main" val="1130500748"/>
                    </a:ext>
                  </a:extLst>
                </a:gridCol>
              </a:tblGrid>
              <a:tr h="0">
                <a:tc>
                  <a:txBody>
                    <a:bodyPr/>
                    <a:lstStyle/>
                    <a:p>
                      <a:r>
                        <a:rPr lang="zh-CN" altLang="en-US" sz="1400" b="1" dirty="0">
                          <a:effectLst/>
                        </a:rPr>
                        <a:t>属性</a:t>
                      </a:r>
                    </a:p>
                  </a:txBody>
                  <a:tcPr marL="99060" marR="99060" anchor="ctr"/>
                </a:tc>
                <a:tc>
                  <a:txBody>
                    <a:bodyPr/>
                    <a:lstStyle/>
                    <a:p>
                      <a:r>
                        <a:rPr lang="zh-CN" altLang="en-US" sz="1400" b="1">
                          <a:effectLst/>
                        </a:rPr>
                        <a:t>说明</a:t>
                      </a:r>
                    </a:p>
                  </a:txBody>
                  <a:tcPr marL="99060" marR="99060" anchor="ctr"/>
                </a:tc>
                <a:tc>
                  <a:txBody>
                    <a:bodyPr/>
                    <a:lstStyle/>
                    <a:p>
                      <a:r>
                        <a:rPr lang="zh-CN" altLang="en-US" sz="1400" b="1" dirty="0">
                          <a:effectLst/>
                        </a:rPr>
                        <a:t>类型</a:t>
                      </a:r>
                    </a:p>
                  </a:txBody>
                  <a:tcPr marL="99060" marR="99060" anchor="ctr"/>
                </a:tc>
                <a:tc>
                  <a:txBody>
                    <a:bodyPr/>
                    <a:lstStyle/>
                    <a:p>
                      <a:r>
                        <a:rPr lang="zh-CN" altLang="en-US" sz="1400" b="1">
                          <a:effectLst/>
                        </a:rPr>
                        <a:t>可选值</a:t>
                      </a:r>
                    </a:p>
                  </a:txBody>
                  <a:tcPr marL="99060" marR="99060" anchor="ctr"/>
                </a:tc>
                <a:tc>
                  <a:txBody>
                    <a:bodyPr/>
                    <a:lstStyle/>
                    <a:p>
                      <a:r>
                        <a:rPr lang="zh-CN" altLang="en-US" sz="1400" b="1">
                          <a:effectLst/>
                        </a:rPr>
                        <a:t>默认值</a:t>
                      </a:r>
                    </a:p>
                  </a:txBody>
                  <a:tcPr marL="99060" marR="99060" anchor="ctr"/>
                </a:tc>
                <a:extLst>
                  <a:ext uri="{0D108BD9-81ED-4DB2-BD59-A6C34878D82A}">
                    <a16:rowId xmlns:a16="http://schemas.microsoft.com/office/drawing/2014/main" val="4170019189"/>
                  </a:ext>
                </a:extLst>
              </a:tr>
              <a:tr h="0">
                <a:tc>
                  <a:txBody>
                    <a:bodyPr/>
                    <a:lstStyle/>
                    <a:p>
                      <a:r>
                        <a:rPr lang="en-US" sz="1400">
                          <a:effectLst/>
                        </a:rPr>
                        <a:t>name</a:t>
                      </a:r>
                    </a:p>
                  </a:txBody>
                  <a:tcPr marL="99060" marR="99060" anchor="ctr"/>
                </a:tc>
                <a:tc>
                  <a:txBody>
                    <a:bodyPr/>
                    <a:lstStyle/>
                    <a:p>
                      <a:r>
                        <a:rPr lang="zh-CN" altLang="en-US" sz="1400">
                          <a:effectLst/>
                        </a:rPr>
                        <a:t>名称</a:t>
                      </a:r>
                    </a:p>
                  </a:txBody>
                  <a:tcPr marL="99060" marR="99060" anchor="ctr"/>
                </a:tc>
                <a:tc>
                  <a:txBody>
                    <a:bodyPr/>
                    <a:lstStyle/>
                    <a:p>
                      <a:r>
                        <a:rPr lang="en-US" sz="1400">
                          <a:effectLst/>
                        </a:rPr>
                        <a:t>String</a:t>
                      </a:r>
                    </a:p>
                  </a:txBody>
                  <a:tcPr marL="99060" marR="99060" anchor="ctr"/>
                </a:tc>
                <a:tc>
                  <a:txBody>
                    <a:bodyPr/>
                    <a:lstStyle/>
                    <a:p>
                      <a:r>
                        <a:rPr lang="en-US" altLang="zh-CN" sz="1400">
                          <a:effectLst/>
                        </a:rPr>
                        <a:t>---</a:t>
                      </a:r>
                    </a:p>
                  </a:txBody>
                  <a:tcPr marL="99060" marR="99060" anchor="ctr"/>
                </a:tc>
                <a:tc>
                  <a:txBody>
                    <a:bodyPr/>
                    <a:lstStyle/>
                    <a:p>
                      <a:r>
                        <a:rPr lang="en-US" altLang="zh-CN" sz="1400">
                          <a:effectLst/>
                        </a:rPr>
                        <a:t>---</a:t>
                      </a:r>
                    </a:p>
                  </a:txBody>
                  <a:tcPr marL="99060" marR="99060" anchor="ctr"/>
                </a:tc>
                <a:extLst>
                  <a:ext uri="{0D108BD9-81ED-4DB2-BD59-A6C34878D82A}">
                    <a16:rowId xmlns:a16="http://schemas.microsoft.com/office/drawing/2014/main" val="3013633195"/>
                  </a:ext>
                </a:extLst>
              </a:tr>
              <a:tr h="0">
                <a:tc>
                  <a:txBody>
                    <a:bodyPr/>
                    <a:lstStyle/>
                    <a:p>
                      <a:r>
                        <a:rPr lang="en-US" sz="1400" dirty="0">
                          <a:effectLst/>
                        </a:rPr>
                        <a:t>value</a:t>
                      </a:r>
                    </a:p>
                  </a:txBody>
                  <a:tcPr marL="99060" marR="99060" anchor="ctr"/>
                </a:tc>
                <a:tc>
                  <a:txBody>
                    <a:bodyPr/>
                    <a:lstStyle/>
                    <a:p>
                      <a:r>
                        <a:rPr lang="zh-CN" altLang="en-US" sz="1400">
                          <a:effectLst/>
                        </a:rPr>
                        <a:t>数值</a:t>
                      </a:r>
                    </a:p>
                  </a:txBody>
                  <a:tcPr marL="99060" marR="99060" anchor="ctr"/>
                </a:tc>
                <a:tc>
                  <a:txBody>
                    <a:bodyPr/>
                    <a:lstStyle/>
                    <a:p>
                      <a:r>
                        <a:rPr lang="en-US" sz="1400">
                          <a:effectLst/>
                        </a:rPr>
                        <a:t>Number</a:t>
                      </a:r>
                    </a:p>
                  </a:txBody>
                  <a:tcPr marL="99060" marR="99060" anchor="ctr"/>
                </a:tc>
                <a:tc>
                  <a:txBody>
                    <a:bodyPr/>
                    <a:lstStyle/>
                    <a:p>
                      <a:r>
                        <a:rPr lang="en-US" altLang="zh-CN" sz="1400">
                          <a:effectLst/>
                        </a:rPr>
                        <a:t>---</a:t>
                      </a:r>
                    </a:p>
                  </a:txBody>
                  <a:tcPr marL="99060" marR="99060" anchor="ctr"/>
                </a:tc>
                <a:tc>
                  <a:txBody>
                    <a:bodyPr/>
                    <a:lstStyle/>
                    <a:p>
                      <a:r>
                        <a:rPr lang="en-US" altLang="zh-CN" sz="1400">
                          <a:effectLst/>
                        </a:rPr>
                        <a:t>---</a:t>
                      </a:r>
                    </a:p>
                  </a:txBody>
                  <a:tcPr marL="99060" marR="99060" anchor="ctr"/>
                </a:tc>
                <a:extLst>
                  <a:ext uri="{0D108BD9-81ED-4DB2-BD59-A6C34878D82A}">
                    <a16:rowId xmlns:a16="http://schemas.microsoft.com/office/drawing/2014/main" val="1638889944"/>
                  </a:ext>
                </a:extLst>
              </a:tr>
              <a:tr h="0">
                <a:tc>
                  <a:txBody>
                    <a:bodyPr/>
                    <a:lstStyle/>
                    <a:p>
                      <a:r>
                        <a:rPr lang="en-US" sz="1400">
                          <a:effectLst/>
                        </a:rPr>
                        <a:t>percent</a:t>
                      </a:r>
                    </a:p>
                  </a:txBody>
                  <a:tcPr marL="99060" marR="99060" anchor="ctr"/>
                </a:tc>
                <a:tc>
                  <a:txBody>
                    <a:bodyPr/>
                    <a:lstStyle/>
                    <a:p>
                      <a:r>
                        <a:rPr lang="zh-CN" altLang="en-US" sz="1400">
                          <a:effectLst/>
                        </a:rPr>
                        <a:t>百分比</a:t>
                      </a:r>
                    </a:p>
                  </a:txBody>
                  <a:tcPr marL="99060" marR="99060" anchor="ctr"/>
                </a:tc>
                <a:tc>
                  <a:txBody>
                    <a:bodyPr/>
                    <a:lstStyle/>
                    <a:p>
                      <a:r>
                        <a:rPr lang="en-US" sz="1400">
                          <a:effectLst/>
                        </a:rPr>
                        <a:t>Number</a:t>
                      </a:r>
                    </a:p>
                  </a:txBody>
                  <a:tcPr marL="99060" marR="99060" anchor="ctr"/>
                </a:tc>
                <a:tc>
                  <a:txBody>
                    <a:bodyPr/>
                    <a:lstStyle/>
                    <a:p>
                      <a:r>
                        <a:rPr lang="en-US" altLang="zh-CN" sz="1400">
                          <a:effectLst/>
                        </a:rPr>
                        <a:t>---</a:t>
                      </a:r>
                    </a:p>
                  </a:txBody>
                  <a:tcPr marL="99060" marR="99060" anchor="ctr"/>
                </a:tc>
                <a:tc>
                  <a:txBody>
                    <a:bodyPr/>
                    <a:lstStyle/>
                    <a:p>
                      <a:r>
                        <a:rPr lang="en-US" altLang="zh-CN" sz="1400">
                          <a:effectLst/>
                        </a:rPr>
                        <a:t>---</a:t>
                      </a:r>
                    </a:p>
                  </a:txBody>
                  <a:tcPr marL="99060" marR="99060" anchor="ctr"/>
                </a:tc>
                <a:extLst>
                  <a:ext uri="{0D108BD9-81ED-4DB2-BD59-A6C34878D82A}">
                    <a16:rowId xmlns:a16="http://schemas.microsoft.com/office/drawing/2014/main" val="824330174"/>
                  </a:ext>
                </a:extLst>
              </a:tr>
              <a:tr h="0">
                <a:tc>
                  <a:txBody>
                    <a:bodyPr/>
                    <a:lstStyle/>
                    <a:p>
                      <a:r>
                        <a:rPr lang="en-US" sz="1400">
                          <a:effectLst/>
                        </a:rPr>
                        <a:t>ranking</a:t>
                      </a:r>
                    </a:p>
                  </a:txBody>
                  <a:tcPr marL="99060" marR="99060" anchor="ctr"/>
                </a:tc>
                <a:tc>
                  <a:txBody>
                    <a:bodyPr/>
                    <a:lstStyle/>
                    <a:p>
                      <a:r>
                        <a:rPr lang="zh-CN" altLang="en-US" sz="1400">
                          <a:effectLst/>
                        </a:rPr>
                        <a:t>排名</a:t>
                      </a:r>
                    </a:p>
                  </a:txBody>
                  <a:tcPr marL="99060" marR="99060" anchor="ctr"/>
                </a:tc>
                <a:tc>
                  <a:txBody>
                    <a:bodyPr/>
                    <a:lstStyle/>
                    <a:p>
                      <a:r>
                        <a:rPr lang="en-US" sz="1400">
                          <a:effectLst/>
                        </a:rPr>
                        <a:t>Number</a:t>
                      </a:r>
                    </a:p>
                  </a:txBody>
                  <a:tcPr marL="99060" marR="99060" anchor="ctr"/>
                </a:tc>
                <a:tc>
                  <a:txBody>
                    <a:bodyPr/>
                    <a:lstStyle/>
                    <a:p>
                      <a:r>
                        <a:rPr lang="en-US" altLang="zh-CN" sz="1400">
                          <a:effectLst/>
                        </a:rPr>
                        <a:t>---</a:t>
                      </a:r>
                    </a:p>
                  </a:txBody>
                  <a:tcPr marL="99060" marR="99060" anchor="ctr"/>
                </a:tc>
                <a:tc>
                  <a:txBody>
                    <a:bodyPr/>
                    <a:lstStyle/>
                    <a:p>
                      <a:r>
                        <a:rPr lang="en-US" altLang="zh-CN" sz="1400" dirty="0">
                          <a:effectLst/>
                        </a:rPr>
                        <a:t>---</a:t>
                      </a:r>
                    </a:p>
                  </a:txBody>
                  <a:tcPr marL="99060" marR="99060" anchor="ctr"/>
                </a:tc>
                <a:extLst>
                  <a:ext uri="{0D108BD9-81ED-4DB2-BD59-A6C34878D82A}">
                    <a16:rowId xmlns:a16="http://schemas.microsoft.com/office/drawing/2014/main" val="3956817544"/>
                  </a:ext>
                </a:extLst>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操作步骤</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04</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sp>
        <p:nvSpPr>
          <p:cNvPr id="11" name="标题 1"/>
          <p:cNvSpPr txBox="1"/>
          <p:nvPr/>
        </p:nvSpPr>
        <p:spPr>
          <a:xfrm>
            <a:off x="10346359" y="769180"/>
            <a:ext cx="1398931" cy="173717"/>
          </a:xfrm>
          <a:custGeom>
            <a:avLst/>
            <a:gdLst>
              <a:gd name="connsiteX0" fmla="*/ 353068 w 1228797"/>
              <a:gd name="connsiteY0" fmla="*/ 146933 h 152590"/>
              <a:gd name="connsiteX1" fmla="*/ 353259 w 1228797"/>
              <a:gd name="connsiteY1" fmla="*/ 146971 h 152590"/>
              <a:gd name="connsiteX2" fmla="*/ 352878 w 1228797"/>
              <a:gd name="connsiteY2" fmla="*/ 146971 h 152590"/>
              <a:gd name="connsiteX3" fmla="*/ 463654 w 1228797"/>
              <a:gd name="connsiteY3" fmla="*/ 28766 h 152590"/>
              <a:gd name="connsiteX4" fmla="*/ 457368 w 1228797"/>
              <a:gd name="connsiteY4" fmla="*/ 35052 h 152590"/>
              <a:gd name="connsiteX5" fmla="*/ 457368 w 1228797"/>
              <a:gd name="connsiteY5" fmla="*/ 66866 h 152590"/>
              <a:gd name="connsiteX6" fmla="*/ 463464 w 1228797"/>
              <a:gd name="connsiteY6" fmla="*/ 73152 h 152590"/>
              <a:gd name="connsiteX7" fmla="*/ 463654 w 1228797"/>
              <a:gd name="connsiteY7" fmla="*/ 73152 h 152590"/>
              <a:gd name="connsiteX8" fmla="*/ 502611 w 1228797"/>
              <a:gd name="connsiteY8" fmla="*/ 73152 h 152590"/>
              <a:gd name="connsiteX9" fmla="*/ 525281 w 1228797"/>
              <a:gd name="connsiteY9" fmla="*/ 51911 h 152590"/>
              <a:gd name="connsiteX10" fmla="*/ 504450 w 1228797"/>
              <a:gd name="connsiteY10" fmla="*/ 28795 h 152590"/>
              <a:gd name="connsiteX11" fmla="*/ 503183 w 1228797"/>
              <a:gd name="connsiteY11" fmla="*/ 28766 h 152590"/>
              <a:gd name="connsiteX12" fmla="*/ 1154216 w 1228797"/>
              <a:gd name="connsiteY12" fmla="*/ 28194 h 152590"/>
              <a:gd name="connsiteX13" fmla="*/ 1154216 w 1228797"/>
              <a:gd name="connsiteY13" fmla="*/ 28765 h 152590"/>
              <a:gd name="connsiteX14" fmla="*/ 1104877 w 1228797"/>
              <a:gd name="connsiteY14" fmla="*/ 77914 h 152590"/>
              <a:gd name="connsiteX15" fmla="*/ 1154026 w 1228797"/>
              <a:gd name="connsiteY15" fmla="*/ 127254 h 152590"/>
              <a:gd name="connsiteX16" fmla="*/ 1203365 w 1228797"/>
              <a:gd name="connsiteY16" fmla="*/ 78105 h 152590"/>
              <a:gd name="connsiteX17" fmla="*/ 1203365 w 1228797"/>
              <a:gd name="connsiteY17" fmla="*/ 78009 h 152590"/>
              <a:gd name="connsiteX18" fmla="*/ 1154502 w 1228797"/>
              <a:gd name="connsiteY18" fmla="*/ 28195 h 152590"/>
              <a:gd name="connsiteX19" fmla="*/ 1154216 w 1228797"/>
              <a:gd name="connsiteY19" fmla="*/ 28194 h 152590"/>
              <a:gd name="connsiteX20" fmla="*/ 836558 w 1228797"/>
              <a:gd name="connsiteY20" fmla="*/ 25718 h 152590"/>
              <a:gd name="connsiteX21" fmla="*/ 787314 w 1228797"/>
              <a:gd name="connsiteY21" fmla="*/ 74962 h 152590"/>
              <a:gd name="connsiteX22" fmla="*/ 836558 w 1228797"/>
              <a:gd name="connsiteY22" fmla="*/ 124207 h 152590"/>
              <a:gd name="connsiteX23" fmla="*/ 885802 w 1228797"/>
              <a:gd name="connsiteY23" fmla="*/ 74962 h 152590"/>
              <a:gd name="connsiteX24" fmla="*/ 885802 w 1228797"/>
              <a:gd name="connsiteY24" fmla="*/ 74867 h 152590"/>
              <a:gd name="connsiteX25" fmla="*/ 836558 w 1228797"/>
              <a:gd name="connsiteY25" fmla="*/ 25718 h 152590"/>
              <a:gd name="connsiteX26" fmla="*/ 200954 w 1228797"/>
              <a:gd name="connsiteY26" fmla="*/ 25527 h 152590"/>
              <a:gd name="connsiteX27" fmla="*/ 200954 w 1228797"/>
              <a:gd name="connsiteY27" fmla="*/ 25908 h 152590"/>
              <a:gd name="connsiteX28" fmla="*/ 151424 w 1228797"/>
              <a:gd name="connsiteY28" fmla="*/ 75248 h 152590"/>
              <a:gd name="connsiteX29" fmla="*/ 200764 w 1228797"/>
              <a:gd name="connsiteY29" fmla="*/ 124778 h 152590"/>
              <a:gd name="connsiteX30" fmla="*/ 250294 w 1228797"/>
              <a:gd name="connsiteY30" fmla="*/ 75438 h 152590"/>
              <a:gd name="connsiteX31" fmla="*/ 250294 w 1228797"/>
              <a:gd name="connsiteY31" fmla="*/ 75248 h 152590"/>
              <a:gd name="connsiteX32" fmla="*/ 201145 w 1228797"/>
              <a:gd name="connsiteY32" fmla="*/ 25528 h 152590"/>
              <a:gd name="connsiteX33" fmla="*/ 200954 w 1228797"/>
              <a:gd name="connsiteY33" fmla="*/ 25527 h 152590"/>
              <a:gd name="connsiteX34" fmla="*/ 437841 w 1228797"/>
              <a:gd name="connsiteY34" fmla="*/ 3429 h 152590"/>
              <a:gd name="connsiteX35" fmla="*/ 502040 w 1228797"/>
              <a:gd name="connsiteY35" fmla="*/ 3429 h 152590"/>
              <a:gd name="connsiteX36" fmla="*/ 535949 w 1228797"/>
              <a:gd name="connsiteY36" fmla="*/ 16764 h 152590"/>
              <a:gd name="connsiteX37" fmla="*/ 550808 w 1228797"/>
              <a:gd name="connsiteY37" fmla="*/ 49340 h 152590"/>
              <a:gd name="connsiteX38" fmla="*/ 528615 w 1228797"/>
              <a:gd name="connsiteY38" fmla="*/ 91345 h 152590"/>
              <a:gd name="connsiteX39" fmla="*/ 526233 w 1228797"/>
              <a:gd name="connsiteY39" fmla="*/ 99251 h 152590"/>
              <a:gd name="connsiteX40" fmla="*/ 544712 w 1228797"/>
              <a:gd name="connsiteY40" fmla="*/ 138017 h 152590"/>
              <a:gd name="connsiteX41" fmla="*/ 541683 w 1228797"/>
              <a:gd name="connsiteY41" fmla="*/ 146377 h 152590"/>
              <a:gd name="connsiteX42" fmla="*/ 538997 w 1228797"/>
              <a:gd name="connsiteY42" fmla="*/ 146971 h 152590"/>
              <a:gd name="connsiteX43" fmla="*/ 525567 w 1228797"/>
              <a:gd name="connsiteY43" fmla="*/ 146971 h 152590"/>
              <a:gd name="connsiteX44" fmla="*/ 519947 w 1228797"/>
              <a:gd name="connsiteY44" fmla="*/ 143447 h 152590"/>
              <a:gd name="connsiteX45" fmla="*/ 500230 w 1228797"/>
              <a:gd name="connsiteY45" fmla="*/ 102203 h 152590"/>
              <a:gd name="connsiteX46" fmla="*/ 494611 w 1228797"/>
              <a:gd name="connsiteY46" fmla="*/ 98679 h 152590"/>
              <a:gd name="connsiteX47" fmla="*/ 463654 w 1228797"/>
              <a:gd name="connsiteY47" fmla="*/ 98679 h 152590"/>
              <a:gd name="connsiteX48" fmla="*/ 457368 w 1228797"/>
              <a:gd name="connsiteY48" fmla="*/ 104773 h 152590"/>
              <a:gd name="connsiteX49" fmla="*/ 457368 w 1228797"/>
              <a:gd name="connsiteY49" fmla="*/ 104966 h 152590"/>
              <a:gd name="connsiteX50" fmla="*/ 457368 w 1228797"/>
              <a:gd name="connsiteY50" fmla="*/ 140684 h 152590"/>
              <a:gd name="connsiteX51" fmla="*/ 451081 w 1228797"/>
              <a:gd name="connsiteY51" fmla="*/ 146971 h 152590"/>
              <a:gd name="connsiteX52" fmla="*/ 437841 w 1228797"/>
              <a:gd name="connsiteY52" fmla="*/ 146971 h 152590"/>
              <a:gd name="connsiteX53" fmla="*/ 431555 w 1228797"/>
              <a:gd name="connsiteY53" fmla="*/ 140684 h 152590"/>
              <a:gd name="connsiteX54" fmla="*/ 431555 w 1228797"/>
              <a:gd name="connsiteY54" fmla="*/ 9716 h 152590"/>
              <a:gd name="connsiteX55" fmla="*/ 437841 w 1228797"/>
              <a:gd name="connsiteY55" fmla="*/ 3429 h 152590"/>
              <a:gd name="connsiteX56" fmla="*/ 293633 w 1228797"/>
              <a:gd name="connsiteY56" fmla="*/ 3429 h 152590"/>
              <a:gd name="connsiteX57" fmla="*/ 306777 w 1228797"/>
              <a:gd name="connsiteY57" fmla="*/ 3429 h 152590"/>
              <a:gd name="connsiteX58" fmla="*/ 312683 w 1228797"/>
              <a:gd name="connsiteY58" fmla="*/ 9715 h 152590"/>
              <a:gd name="connsiteX59" fmla="*/ 312683 w 1228797"/>
              <a:gd name="connsiteY59" fmla="*/ 80677 h 152590"/>
              <a:gd name="connsiteX60" fmla="*/ 350592 w 1228797"/>
              <a:gd name="connsiteY60" fmla="*/ 123032 h 152590"/>
              <a:gd name="connsiteX61" fmla="*/ 392950 w 1228797"/>
              <a:gd name="connsiteY61" fmla="*/ 85118 h 152590"/>
              <a:gd name="connsiteX62" fmla="*/ 392978 w 1228797"/>
              <a:gd name="connsiteY62" fmla="*/ 81248 h 152590"/>
              <a:gd name="connsiteX63" fmla="*/ 392978 w 1228797"/>
              <a:gd name="connsiteY63" fmla="*/ 9715 h 152590"/>
              <a:gd name="connsiteX64" fmla="*/ 399265 w 1228797"/>
              <a:gd name="connsiteY64" fmla="*/ 3429 h 152590"/>
              <a:gd name="connsiteX65" fmla="*/ 412505 w 1228797"/>
              <a:gd name="connsiteY65" fmla="*/ 3429 h 152590"/>
              <a:gd name="connsiteX66" fmla="*/ 418696 w 1228797"/>
              <a:gd name="connsiteY66" fmla="*/ 9715 h 152590"/>
              <a:gd name="connsiteX67" fmla="*/ 418696 w 1228797"/>
              <a:gd name="connsiteY67" fmla="*/ 81153 h 152590"/>
              <a:gd name="connsiteX68" fmla="*/ 378496 w 1228797"/>
              <a:gd name="connsiteY68" fmla="*/ 141799 h 152590"/>
              <a:gd name="connsiteX69" fmla="*/ 353068 w 1228797"/>
              <a:gd name="connsiteY69" fmla="*/ 146933 h 152590"/>
              <a:gd name="connsiteX70" fmla="*/ 327634 w 1228797"/>
              <a:gd name="connsiteY70" fmla="*/ 141836 h 152590"/>
              <a:gd name="connsiteX71" fmla="*/ 287346 w 1228797"/>
              <a:gd name="connsiteY71" fmla="*/ 81248 h 152590"/>
              <a:gd name="connsiteX72" fmla="*/ 287346 w 1228797"/>
              <a:gd name="connsiteY72" fmla="*/ 81153 h 152590"/>
              <a:gd name="connsiteX73" fmla="*/ 287346 w 1228797"/>
              <a:gd name="connsiteY73" fmla="*/ 9715 h 152590"/>
              <a:gd name="connsiteX74" fmla="*/ 293633 w 1228797"/>
              <a:gd name="connsiteY74" fmla="*/ 3429 h 152590"/>
              <a:gd name="connsiteX75" fmla="*/ 6264 w 1228797"/>
              <a:gd name="connsiteY75" fmla="*/ 3333 h 152590"/>
              <a:gd name="connsiteX76" fmla="*/ 18646 w 1228797"/>
              <a:gd name="connsiteY76" fmla="*/ 3333 h 152590"/>
              <a:gd name="connsiteX77" fmla="*/ 23790 w 1228797"/>
              <a:gd name="connsiteY77" fmla="*/ 6000 h 152590"/>
              <a:gd name="connsiteX78" fmla="*/ 61890 w 1228797"/>
              <a:gd name="connsiteY78" fmla="*/ 59817 h 152590"/>
              <a:gd name="connsiteX79" fmla="*/ 67033 w 1228797"/>
              <a:gd name="connsiteY79" fmla="*/ 62388 h 152590"/>
              <a:gd name="connsiteX80" fmla="*/ 72081 w 1228797"/>
              <a:gd name="connsiteY80" fmla="*/ 59817 h 152590"/>
              <a:gd name="connsiteX81" fmla="*/ 110181 w 1228797"/>
              <a:gd name="connsiteY81" fmla="*/ 6000 h 152590"/>
              <a:gd name="connsiteX82" fmla="*/ 115325 w 1228797"/>
              <a:gd name="connsiteY82" fmla="*/ 3333 h 152590"/>
              <a:gd name="connsiteX83" fmla="*/ 127707 w 1228797"/>
              <a:gd name="connsiteY83" fmla="*/ 3333 h 152590"/>
              <a:gd name="connsiteX84" fmla="*/ 134065 w 1228797"/>
              <a:gd name="connsiteY84" fmla="*/ 9548 h 152590"/>
              <a:gd name="connsiteX85" fmla="*/ 132851 w 1228797"/>
              <a:gd name="connsiteY85" fmla="*/ 13335 h 152590"/>
              <a:gd name="connsiteX86" fmla="*/ 81702 w 1228797"/>
              <a:gd name="connsiteY86" fmla="*/ 83724 h 152590"/>
              <a:gd name="connsiteX87" fmla="*/ 79987 w 1228797"/>
              <a:gd name="connsiteY87" fmla="*/ 89154 h 152590"/>
              <a:gd name="connsiteX88" fmla="*/ 79987 w 1228797"/>
              <a:gd name="connsiteY88" fmla="*/ 140684 h 152590"/>
              <a:gd name="connsiteX89" fmla="*/ 73701 w 1228797"/>
              <a:gd name="connsiteY89" fmla="*/ 146970 h 152590"/>
              <a:gd name="connsiteX90" fmla="*/ 60270 w 1228797"/>
              <a:gd name="connsiteY90" fmla="*/ 146970 h 152590"/>
              <a:gd name="connsiteX91" fmla="*/ 53984 w 1228797"/>
              <a:gd name="connsiteY91" fmla="*/ 140684 h 152590"/>
              <a:gd name="connsiteX92" fmla="*/ 53984 w 1228797"/>
              <a:gd name="connsiteY92" fmla="*/ 89154 h 152590"/>
              <a:gd name="connsiteX93" fmla="*/ 52269 w 1228797"/>
              <a:gd name="connsiteY93" fmla="*/ 83724 h 152590"/>
              <a:gd name="connsiteX94" fmla="*/ 1215 w 1228797"/>
              <a:gd name="connsiteY94" fmla="*/ 13335 h 152590"/>
              <a:gd name="connsiteX95" fmla="*/ 2572 w 1228797"/>
              <a:gd name="connsiteY95" fmla="*/ 4549 h 152590"/>
              <a:gd name="connsiteX96" fmla="*/ 6264 w 1228797"/>
              <a:gd name="connsiteY96" fmla="*/ 3333 h 152590"/>
              <a:gd name="connsiteX97" fmla="*/ 1154026 w 1228797"/>
              <a:gd name="connsiteY97" fmla="*/ 3238 h 152590"/>
              <a:gd name="connsiteX98" fmla="*/ 1228797 w 1228797"/>
              <a:gd name="connsiteY98" fmla="*/ 77819 h 152590"/>
              <a:gd name="connsiteX99" fmla="*/ 1228797 w 1228797"/>
              <a:gd name="connsiteY99" fmla="*/ 77914 h 152590"/>
              <a:gd name="connsiteX100" fmla="*/ 1154216 w 1228797"/>
              <a:gd name="connsiteY100" fmla="*/ 152590 h 152590"/>
              <a:gd name="connsiteX101" fmla="*/ 1079445 w 1228797"/>
              <a:gd name="connsiteY101" fmla="*/ 78009 h 152590"/>
              <a:gd name="connsiteX102" fmla="*/ 1154026 w 1228797"/>
              <a:gd name="connsiteY102" fmla="*/ 3238 h 152590"/>
              <a:gd name="connsiteX103" fmla="*/ 646058 w 1228797"/>
              <a:gd name="connsiteY103" fmla="*/ 2096 h 152590"/>
              <a:gd name="connsiteX104" fmla="*/ 659774 w 1228797"/>
              <a:gd name="connsiteY104" fmla="*/ 2096 h 152590"/>
              <a:gd name="connsiteX105" fmla="*/ 666060 w 1228797"/>
              <a:gd name="connsiteY105" fmla="*/ 8382 h 152590"/>
              <a:gd name="connsiteX106" fmla="*/ 666060 w 1228797"/>
              <a:gd name="connsiteY106" fmla="*/ 116491 h 152590"/>
              <a:gd name="connsiteX107" fmla="*/ 672346 w 1228797"/>
              <a:gd name="connsiteY107" fmla="*/ 122778 h 152590"/>
              <a:gd name="connsiteX108" fmla="*/ 750166 w 1228797"/>
              <a:gd name="connsiteY108" fmla="*/ 122778 h 152590"/>
              <a:gd name="connsiteX109" fmla="*/ 756452 w 1228797"/>
              <a:gd name="connsiteY109" fmla="*/ 129064 h 152590"/>
              <a:gd name="connsiteX110" fmla="*/ 756452 w 1228797"/>
              <a:gd name="connsiteY110" fmla="*/ 141733 h 152590"/>
              <a:gd name="connsiteX111" fmla="*/ 750356 w 1228797"/>
              <a:gd name="connsiteY111" fmla="*/ 148019 h 152590"/>
              <a:gd name="connsiteX112" fmla="*/ 750166 w 1228797"/>
              <a:gd name="connsiteY112" fmla="*/ 148019 h 152590"/>
              <a:gd name="connsiteX113" fmla="*/ 646058 w 1228797"/>
              <a:gd name="connsiteY113" fmla="*/ 148019 h 152590"/>
              <a:gd name="connsiteX114" fmla="*/ 639771 w 1228797"/>
              <a:gd name="connsiteY114" fmla="*/ 141733 h 152590"/>
              <a:gd name="connsiteX115" fmla="*/ 639771 w 1228797"/>
              <a:gd name="connsiteY115" fmla="*/ 8382 h 152590"/>
              <a:gd name="connsiteX116" fmla="*/ 646058 w 1228797"/>
              <a:gd name="connsiteY116" fmla="*/ 2096 h 152590"/>
              <a:gd name="connsiteX117" fmla="*/ 995720 w 1228797"/>
              <a:gd name="connsiteY117" fmla="*/ 191 h 152590"/>
              <a:gd name="connsiteX118" fmla="*/ 1040488 w 1228797"/>
              <a:gd name="connsiteY118" fmla="*/ 15621 h 152590"/>
              <a:gd name="connsiteX119" fmla="*/ 1051060 w 1228797"/>
              <a:gd name="connsiteY119" fmla="*/ 25146 h 152590"/>
              <a:gd name="connsiteX120" fmla="*/ 1051251 w 1228797"/>
              <a:gd name="connsiteY120" fmla="*/ 25418 h 152590"/>
              <a:gd name="connsiteX121" fmla="*/ 1049536 w 1228797"/>
              <a:gd name="connsiteY121" fmla="*/ 34004 h 152590"/>
              <a:gd name="connsiteX122" fmla="*/ 1038964 w 1228797"/>
              <a:gd name="connsiteY122" fmla="*/ 41434 h 152590"/>
              <a:gd name="connsiteX123" fmla="*/ 1030867 w 1228797"/>
              <a:gd name="connsiteY123" fmla="*/ 40767 h 152590"/>
              <a:gd name="connsiteX124" fmla="*/ 1028010 w 1228797"/>
              <a:gd name="connsiteY124" fmla="*/ 38100 h 152590"/>
              <a:gd name="connsiteX125" fmla="*/ 1027343 w 1228797"/>
              <a:gd name="connsiteY125" fmla="*/ 37624 h 152590"/>
              <a:gd name="connsiteX126" fmla="*/ 995911 w 1228797"/>
              <a:gd name="connsiteY126" fmla="*/ 26194 h 152590"/>
              <a:gd name="connsiteX127" fmla="*/ 993815 w 1228797"/>
              <a:gd name="connsiteY127" fmla="*/ 26194 h 152590"/>
              <a:gd name="connsiteX128" fmla="*/ 990386 w 1228797"/>
              <a:gd name="connsiteY128" fmla="*/ 26194 h 152590"/>
              <a:gd name="connsiteX129" fmla="*/ 981623 w 1228797"/>
              <a:gd name="connsiteY129" fmla="*/ 28004 h 152590"/>
              <a:gd name="connsiteX130" fmla="*/ 947638 w 1228797"/>
              <a:gd name="connsiteY130" fmla="*/ 64456 h 152590"/>
              <a:gd name="connsiteX131" fmla="*/ 984957 w 1228797"/>
              <a:gd name="connsiteY131" fmla="*/ 123254 h 152590"/>
              <a:gd name="connsiteX132" fmla="*/ 988957 w 1228797"/>
              <a:gd name="connsiteY132" fmla="*/ 124016 h 152590"/>
              <a:gd name="connsiteX133" fmla="*/ 992291 w 1228797"/>
              <a:gd name="connsiteY133" fmla="*/ 122968 h 152590"/>
              <a:gd name="connsiteX134" fmla="*/ 1001816 w 1228797"/>
              <a:gd name="connsiteY134" fmla="*/ 122968 h 152590"/>
              <a:gd name="connsiteX135" fmla="*/ 1009150 w 1228797"/>
              <a:gd name="connsiteY135" fmla="*/ 121920 h 152590"/>
              <a:gd name="connsiteX136" fmla="*/ 1010484 w 1228797"/>
              <a:gd name="connsiteY136" fmla="*/ 121920 h 152590"/>
              <a:gd name="connsiteX137" fmla="*/ 1011817 w 1228797"/>
              <a:gd name="connsiteY137" fmla="*/ 121920 h 152590"/>
              <a:gd name="connsiteX138" fmla="*/ 1017437 w 1228797"/>
              <a:gd name="connsiteY138" fmla="*/ 119920 h 152590"/>
              <a:gd name="connsiteX139" fmla="*/ 1018580 w 1228797"/>
              <a:gd name="connsiteY139" fmla="*/ 119444 h 152590"/>
              <a:gd name="connsiteX140" fmla="*/ 1019723 w 1228797"/>
              <a:gd name="connsiteY140" fmla="*/ 118967 h 152590"/>
              <a:gd name="connsiteX141" fmla="*/ 1020866 w 1228797"/>
              <a:gd name="connsiteY141" fmla="*/ 118396 h 152590"/>
              <a:gd name="connsiteX142" fmla="*/ 1023438 w 1228797"/>
              <a:gd name="connsiteY142" fmla="*/ 117062 h 152590"/>
              <a:gd name="connsiteX143" fmla="*/ 1024200 w 1228797"/>
              <a:gd name="connsiteY143" fmla="*/ 116491 h 152590"/>
              <a:gd name="connsiteX144" fmla="*/ 1041154 w 1228797"/>
              <a:gd name="connsiteY144" fmla="*/ 95345 h 152590"/>
              <a:gd name="connsiteX145" fmla="*/ 1040202 w 1228797"/>
              <a:gd name="connsiteY145" fmla="*/ 90297 h 152590"/>
              <a:gd name="connsiteX146" fmla="*/ 1036106 w 1228797"/>
              <a:gd name="connsiteY146" fmla="*/ 88583 h 152590"/>
              <a:gd name="connsiteX147" fmla="*/ 1008579 w 1228797"/>
              <a:gd name="connsiteY147" fmla="*/ 88583 h 152590"/>
              <a:gd name="connsiteX148" fmla="*/ 1002292 w 1228797"/>
              <a:gd name="connsiteY148" fmla="*/ 82296 h 152590"/>
              <a:gd name="connsiteX149" fmla="*/ 1002292 w 1228797"/>
              <a:gd name="connsiteY149" fmla="*/ 69437 h 152590"/>
              <a:gd name="connsiteX150" fmla="*/ 1002292 w 1228797"/>
              <a:gd name="connsiteY150" fmla="*/ 69245 h 152590"/>
              <a:gd name="connsiteX151" fmla="*/ 1008579 w 1228797"/>
              <a:gd name="connsiteY151" fmla="*/ 63151 h 152590"/>
              <a:gd name="connsiteX152" fmla="*/ 1065729 w 1228797"/>
              <a:gd name="connsiteY152" fmla="*/ 63151 h 152590"/>
              <a:gd name="connsiteX153" fmla="*/ 1066205 w 1228797"/>
              <a:gd name="connsiteY153" fmla="*/ 63151 h 152590"/>
              <a:gd name="connsiteX154" fmla="*/ 1066777 w 1228797"/>
              <a:gd name="connsiteY154" fmla="*/ 63151 h 152590"/>
              <a:gd name="connsiteX155" fmla="*/ 1068205 w 1228797"/>
              <a:gd name="connsiteY155" fmla="*/ 68771 h 152590"/>
              <a:gd name="connsiteX156" fmla="*/ 1068205 w 1228797"/>
              <a:gd name="connsiteY156" fmla="*/ 80391 h 152590"/>
              <a:gd name="connsiteX157" fmla="*/ 1043155 w 1228797"/>
              <a:gd name="connsiteY157" fmla="*/ 136112 h 152590"/>
              <a:gd name="connsiteX158" fmla="*/ 1040869 w 1228797"/>
              <a:gd name="connsiteY158" fmla="*/ 138113 h 152590"/>
              <a:gd name="connsiteX159" fmla="*/ 1039630 w 1228797"/>
              <a:gd name="connsiteY159" fmla="*/ 139065 h 152590"/>
              <a:gd name="connsiteX160" fmla="*/ 1037249 w 1228797"/>
              <a:gd name="connsiteY160" fmla="*/ 140780 h 152590"/>
              <a:gd name="connsiteX161" fmla="*/ 1036011 w 1228797"/>
              <a:gd name="connsiteY161" fmla="*/ 141637 h 152590"/>
              <a:gd name="connsiteX162" fmla="*/ 1033630 w 1228797"/>
              <a:gd name="connsiteY162" fmla="*/ 143161 h 152590"/>
              <a:gd name="connsiteX163" fmla="*/ 1032391 w 1228797"/>
              <a:gd name="connsiteY163" fmla="*/ 143923 h 152590"/>
              <a:gd name="connsiteX164" fmla="*/ 1029915 w 1228797"/>
              <a:gd name="connsiteY164" fmla="*/ 145352 h 152590"/>
              <a:gd name="connsiteX165" fmla="*/ 1029343 w 1228797"/>
              <a:gd name="connsiteY165" fmla="*/ 145352 h 152590"/>
              <a:gd name="connsiteX166" fmla="*/ 1025343 w 1228797"/>
              <a:gd name="connsiteY166" fmla="*/ 147257 h 152590"/>
              <a:gd name="connsiteX167" fmla="*/ 1024676 w 1228797"/>
              <a:gd name="connsiteY167" fmla="*/ 147257 h 152590"/>
              <a:gd name="connsiteX168" fmla="*/ 1022104 w 1228797"/>
              <a:gd name="connsiteY168" fmla="*/ 148209 h 152590"/>
              <a:gd name="connsiteX169" fmla="*/ 1020866 w 1228797"/>
              <a:gd name="connsiteY169" fmla="*/ 148209 h 152590"/>
              <a:gd name="connsiteX170" fmla="*/ 1020104 w 1228797"/>
              <a:gd name="connsiteY170" fmla="*/ 148209 h 152590"/>
              <a:gd name="connsiteX171" fmla="*/ 1018009 w 1228797"/>
              <a:gd name="connsiteY171" fmla="*/ 148971 h 152590"/>
              <a:gd name="connsiteX172" fmla="*/ 1017151 w 1228797"/>
              <a:gd name="connsiteY172" fmla="*/ 148971 h 152590"/>
              <a:gd name="connsiteX173" fmla="*/ 1015913 w 1228797"/>
              <a:gd name="connsiteY173" fmla="*/ 148971 h 152590"/>
              <a:gd name="connsiteX174" fmla="*/ 1015056 w 1228797"/>
              <a:gd name="connsiteY174" fmla="*/ 148971 h 152590"/>
              <a:gd name="connsiteX175" fmla="*/ 1013151 w 1228797"/>
              <a:gd name="connsiteY175" fmla="*/ 149447 h 152590"/>
              <a:gd name="connsiteX176" fmla="*/ 1012103 w 1228797"/>
              <a:gd name="connsiteY176" fmla="*/ 149447 h 152590"/>
              <a:gd name="connsiteX177" fmla="*/ 1010960 w 1228797"/>
              <a:gd name="connsiteY177" fmla="*/ 149447 h 152590"/>
              <a:gd name="connsiteX178" fmla="*/ 1009912 w 1228797"/>
              <a:gd name="connsiteY178" fmla="*/ 149447 h 152590"/>
              <a:gd name="connsiteX179" fmla="*/ 1008103 w 1228797"/>
              <a:gd name="connsiteY179" fmla="*/ 149447 h 152590"/>
              <a:gd name="connsiteX180" fmla="*/ 1006960 w 1228797"/>
              <a:gd name="connsiteY180" fmla="*/ 149447 h 152590"/>
              <a:gd name="connsiteX181" fmla="*/ 1005817 w 1228797"/>
              <a:gd name="connsiteY181" fmla="*/ 149447 h 152590"/>
              <a:gd name="connsiteX182" fmla="*/ 1004578 w 1228797"/>
              <a:gd name="connsiteY182" fmla="*/ 149447 h 152590"/>
              <a:gd name="connsiteX183" fmla="*/ 1002864 w 1228797"/>
              <a:gd name="connsiteY183" fmla="*/ 149447 h 152590"/>
              <a:gd name="connsiteX184" fmla="*/ 995720 w 1228797"/>
              <a:gd name="connsiteY184" fmla="*/ 149447 h 152590"/>
              <a:gd name="connsiteX185" fmla="*/ 990386 w 1228797"/>
              <a:gd name="connsiteY185" fmla="*/ 149447 h 152590"/>
              <a:gd name="connsiteX186" fmla="*/ 918425 w 1228797"/>
              <a:gd name="connsiteY186" fmla="*/ 72152 h 152590"/>
              <a:gd name="connsiteX187" fmla="*/ 995720 w 1228797"/>
              <a:gd name="connsiteY187" fmla="*/ 191 h 152590"/>
              <a:gd name="connsiteX188" fmla="*/ 836558 w 1228797"/>
              <a:gd name="connsiteY188" fmla="*/ 191 h 152590"/>
              <a:gd name="connsiteX189" fmla="*/ 911234 w 1228797"/>
              <a:gd name="connsiteY189" fmla="*/ 74867 h 152590"/>
              <a:gd name="connsiteX190" fmla="*/ 836558 w 1228797"/>
              <a:gd name="connsiteY190" fmla="*/ 149543 h 152590"/>
              <a:gd name="connsiteX191" fmla="*/ 761882 w 1228797"/>
              <a:gd name="connsiteY191" fmla="*/ 74867 h 152590"/>
              <a:gd name="connsiteX192" fmla="*/ 836558 w 1228797"/>
              <a:gd name="connsiteY192" fmla="*/ 191 h 152590"/>
              <a:gd name="connsiteX193" fmla="*/ 200954 w 1228797"/>
              <a:gd name="connsiteY193" fmla="*/ 0 h 152590"/>
              <a:gd name="connsiteX194" fmla="*/ 275821 w 1228797"/>
              <a:gd name="connsiteY194" fmla="*/ 74867 h 152590"/>
              <a:gd name="connsiteX195" fmla="*/ 200954 w 1228797"/>
              <a:gd name="connsiteY195" fmla="*/ 149733 h 152590"/>
              <a:gd name="connsiteX196" fmla="*/ 126088 w 1228797"/>
              <a:gd name="connsiteY196" fmla="*/ 74867 h 152590"/>
              <a:gd name="connsiteX197" fmla="*/ 200954 w 1228797"/>
              <a:gd name="connsiteY197" fmla="*/ 0 h 152590"/>
            </a:gdLst>
            <a:ahLst/>
            <a:cxnLst/>
            <a:rect l="l" t="t" r="r" b="b"/>
            <a:pathLst>
              <a:path w="1228797" h="152590">
                <a:moveTo>
                  <a:pt x="353068" y="146933"/>
                </a:moveTo>
                <a:lnTo>
                  <a:pt x="353259" y="146971"/>
                </a:lnTo>
                <a:lnTo>
                  <a:pt x="352878" y="146971"/>
                </a:lnTo>
                <a:close/>
                <a:moveTo>
                  <a:pt x="463654" y="28766"/>
                </a:moveTo>
                <a:cubicBezTo>
                  <a:pt x="460187" y="28766"/>
                  <a:pt x="457368" y="31580"/>
                  <a:pt x="457368" y="35052"/>
                </a:cubicBezTo>
                <a:lnTo>
                  <a:pt x="457368" y="66866"/>
                </a:lnTo>
                <a:cubicBezTo>
                  <a:pt x="457311" y="70284"/>
                  <a:pt x="460044" y="73099"/>
                  <a:pt x="463464" y="73152"/>
                </a:cubicBezTo>
                <a:cubicBezTo>
                  <a:pt x="463530" y="73153"/>
                  <a:pt x="463588" y="73153"/>
                  <a:pt x="463654" y="73152"/>
                </a:cubicBezTo>
                <a:lnTo>
                  <a:pt x="502611" y="73152"/>
                </a:lnTo>
                <a:cubicBezTo>
                  <a:pt x="514613" y="73223"/>
                  <a:pt x="524576" y="63892"/>
                  <a:pt x="525281" y="51911"/>
                </a:cubicBezTo>
                <a:cubicBezTo>
                  <a:pt x="525910" y="39775"/>
                  <a:pt x="516585" y="29427"/>
                  <a:pt x="504450" y="28795"/>
                </a:cubicBezTo>
                <a:cubicBezTo>
                  <a:pt x="504031" y="28773"/>
                  <a:pt x="503602" y="28763"/>
                  <a:pt x="503183" y="28766"/>
                </a:cubicBezTo>
                <a:close/>
                <a:moveTo>
                  <a:pt x="1154216" y="28194"/>
                </a:moveTo>
                <a:lnTo>
                  <a:pt x="1154216" y="28765"/>
                </a:lnTo>
                <a:cubicBezTo>
                  <a:pt x="1127022" y="28713"/>
                  <a:pt x="1104934" y="50717"/>
                  <a:pt x="1104877" y="77914"/>
                </a:cubicBezTo>
                <a:cubicBezTo>
                  <a:pt x="1104820" y="105111"/>
                  <a:pt x="1126832" y="127201"/>
                  <a:pt x="1154026" y="127254"/>
                </a:cubicBezTo>
                <a:cubicBezTo>
                  <a:pt x="1181220" y="127306"/>
                  <a:pt x="1203308" y="105301"/>
                  <a:pt x="1203365" y="78105"/>
                </a:cubicBezTo>
                <a:cubicBezTo>
                  <a:pt x="1203365" y="78073"/>
                  <a:pt x="1203365" y="78041"/>
                  <a:pt x="1203365" y="78009"/>
                </a:cubicBezTo>
                <a:cubicBezTo>
                  <a:pt x="1203632" y="50761"/>
                  <a:pt x="1181753" y="28458"/>
                  <a:pt x="1154502" y="28195"/>
                </a:cubicBezTo>
                <a:cubicBezTo>
                  <a:pt x="1154407" y="28195"/>
                  <a:pt x="1154312" y="28194"/>
                  <a:pt x="1154216" y="28194"/>
                </a:cubicBezTo>
                <a:close/>
                <a:moveTo>
                  <a:pt x="836558" y="25718"/>
                </a:moveTo>
                <a:cubicBezTo>
                  <a:pt x="809364" y="25718"/>
                  <a:pt x="787314" y="47766"/>
                  <a:pt x="787314" y="74962"/>
                </a:cubicBezTo>
                <a:cubicBezTo>
                  <a:pt x="787314" y="102159"/>
                  <a:pt x="809364" y="124207"/>
                  <a:pt x="836558" y="124207"/>
                </a:cubicBezTo>
                <a:cubicBezTo>
                  <a:pt x="863752" y="124207"/>
                  <a:pt x="885802" y="102159"/>
                  <a:pt x="885802" y="74962"/>
                </a:cubicBezTo>
                <a:cubicBezTo>
                  <a:pt x="885802" y="74931"/>
                  <a:pt x="885802" y="74898"/>
                  <a:pt x="885802" y="74867"/>
                </a:cubicBezTo>
                <a:cubicBezTo>
                  <a:pt x="885745" y="47707"/>
                  <a:pt x="863714" y="25718"/>
                  <a:pt x="836558" y="25718"/>
                </a:cubicBezTo>
                <a:close/>
                <a:moveTo>
                  <a:pt x="200954" y="25527"/>
                </a:moveTo>
                <a:lnTo>
                  <a:pt x="200954" y="25908"/>
                </a:lnTo>
                <a:cubicBezTo>
                  <a:pt x="173652" y="25856"/>
                  <a:pt x="151477" y="47945"/>
                  <a:pt x="151424" y="75248"/>
                </a:cubicBezTo>
                <a:cubicBezTo>
                  <a:pt x="151372" y="102550"/>
                  <a:pt x="173462" y="124725"/>
                  <a:pt x="200764" y="124778"/>
                </a:cubicBezTo>
                <a:cubicBezTo>
                  <a:pt x="228063" y="124830"/>
                  <a:pt x="250237" y="102740"/>
                  <a:pt x="250294" y="75438"/>
                </a:cubicBezTo>
                <a:cubicBezTo>
                  <a:pt x="250294" y="75374"/>
                  <a:pt x="250294" y="75311"/>
                  <a:pt x="250294" y="75248"/>
                </a:cubicBezTo>
                <a:cubicBezTo>
                  <a:pt x="250456" y="47946"/>
                  <a:pt x="228444" y="25686"/>
                  <a:pt x="201145" y="25528"/>
                </a:cubicBezTo>
                <a:cubicBezTo>
                  <a:pt x="201078" y="25527"/>
                  <a:pt x="201021" y="25527"/>
                  <a:pt x="200954" y="25527"/>
                </a:cubicBezTo>
                <a:close/>
                <a:moveTo>
                  <a:pt x="437841" y="3429"/>
                </a:moveTo>
                <a:lnTo>
                  <a:pt x="502040" y="3429"/>
                </a:lnTo>
                <a:cubicBezTo>
                  <a:pt x="514623" y="3414"/>
                  <a:pt x="526748" y="8180"/>
                  <a:pt x="535949" y="16764"/>
                </a:cubicBezTo>
                <a:cubicBezTo>
                  <a:pt x="545074" y="25190"/>
                  <a:pt x="550427" y="36928"/>
                  <a:pt x="550808" y="49340"/>
                </a:cubicBezTo>
                <a:cubicBezTo>
                  <a:pt x="551303" y="66268"/>
                  <a:pt x="542883" y="82215"/>
                  <a:pt x="528615" y="91345"/>
                </a:cubicBezTo>
                <a:cubicBezTo>
                  <a:pt x="525881" y="92959"/>
                  <a:pt x="524852" y="96397"/>
                  <a:pt x="526233" y="99251"/>
                </a:cubicBezTo>
                <a:lnTo>
                  <a:pt x="544712" y="138017"/>
                </a:lnTo>
                <a:cubicBezTo>
                  <a:pt x="546188" y="141161"/>
                  <a:pt x="544826" y="144904"/>
                  <a:pt x="541683" y="146377"/>
                </a:cubicBezTo>
                <a:cubicBezTo>
                  <a:pt x="540845" y="146772"/>
                  <a:pt x="539930" y="146974"/>
                  <a:pt x="538997" y="146971"/>
                </a:cubicBezTo>
                <a:lnTo>
                  <a:pt x="525567" y="146971"/>
                </a:lnTo>
                <a:cubicBezTo>
                  <a:pt x="523166" y="146983"/>
                  <a:pt x="520976" y="145611"/>
                  <a:pt x="519947" y="143447"/>
                </a:cubicBezTo>
                <a:lnTo>
                  <a:pt x="500230" y="102203"/>
                </a:lnTo>
                <a:cubicBezTo>
                  <a:pt x="499221" y="100023"/>
                  <a:pt x="497011" y="98643"/>
                  <a:pt x="494611" y="98679"/>
                </a:cubicBezTo>
                <a:lnTo>
                  <a:pt x="463654" y="98679"/>
                </a:lnTo>
                <a:cubicBezTo>
                  <a:pt x="460235" y="98626"/>
                  <a:pt x="457425" y="101355"/>
                  <a:pt x="457368" y="104773"/>
                </a:cubicBezTo>
                <a:cubicBezTo>
                  <a:pt x="457368" y="104838"/>
                  <a:pt x="457368" y="104902"/>
                  <a:pt x="457368" y="104966"/>
                </a:cubicBezTo>
                <a:lnTo>
                  <a:pt x="457368" y="140684"/>
                </a:lnTo>
                <a:cubicBezTo>
                  <a:pt x="457368" y="144156"/>
                  <a:pt x="454558" y="146971"/>
                  <a:pt x="451081" y="146971"/>
                </a:cubicBezTo>
                <a:lnTo>
                  <a:pt x="437841" y="146971"/>
                </a:lnTo>
                <a:cubicBezTo>
                  <a:pt x="434365" y="146971"/>
                  <a:pt x="431555" y="144156"/>
                  <a:pt x="431555" y="140684"/>
                </a:cubicBezTo>
                <a:lnTo>
                  <a:pt x="431555" y="9716"/>
                </a:lnTo>
                <a:cubicBezTo>
                  <a:pt x="431603" y="6265"/>
                  <a:pt x="434393" y="3480"/>
                  <a:pt x="437841" y="3429"/>
                </a:cubicBezTo>
                <a:close/>
                <a:moveTo>
                  <a:pt x="293633" y="3429"/>
                </a:moveTo>
                <a:lnTo>
                  <a:pt x="306777" y="3429"/>
                </a:lnTo>
                <a:cubicBezTo>
                  <a:pt x="310101" y="3631"/>
                  <a:pt x="312692" y="6387"/>
                  <a:pt x="312683" y="9715"/>
                </a:cubicBezTo>
                <a:lnTo>
                  <a:pt x="312683" y="80677"/>
                </a:lnTo>
                <a:cubicBezTo>
                  <a:pt x="311454" y="102842"/>
                  <a:pt x="328427" y="121805"/>
                  <a:pt x="350592" y="123032"/>
                </a:cubicBezTo>
                <a:cubicBezTo>
                  <a:pt x="372757" y="124258"/>
                  <a:pt x="391721" y="107284"/>
                  <a:pt x="392950" y="85118"/>
                </a:cubicBezTo>
                <a:cubicBezTo>
                  <a:pt x="393026" y="83830"/>
                  <a:pt x="393035" y="82538"/>
                  <a:pt x="392978" y="81248"/>
                </a:cubicBezTo>
                <a:lnTo>
                  <a:pt x="392978" y="9715"/>
                </a:lnTo>
                <a:cubicBezTo>
                  <a:pt x="393026" y="6265"/>
                  <a:pt x="395817" y="3480"/>
                  <a:pt x="399265" y="3429"/>
                </a:cubicBezTo>
                <a:lnTo>
                  <a:pt x="412505" y="3429"/>
                </a:lnTo>
                <a:cubicBezTo>
                  <a:pt x="415943" y="3481"/>
                  <a:pt x="418696" y="6281"/>
                  <a:pt x="418696" y="9715"/>
                </a:cubicBezTo>
                <a:lnTo>
                  <a:pt x="418696" y="81153"/>
                </a:lnTo>
                <a:cubicBezTo>
                  <a:pt x="418696" y="108416"/>
                  <a:pt x="402119" y="131807"/>
                  <a:pt x="378496" y="141799"/>
                </a:cubicBezTo>
                <a:lnTo>
                  <a:pt x="353068" y="146933"/>
                </a:lnTo>
                <a:lnTo>
                  <a:pt x="327634" y="141836"/>
                </a:lnTo>
                <a:cubicBezTo>
                  <a:pt x="303998" y="131878"/>
                  <a:pt x="287389" y="108511"/>
                  <a:pt x="287346" y="81248"/>
                </a:cubicBezTo>
                <a:cubicBezTo>
                  <a:pt x="287346" y="81217"/>
                  <a:pt x="287346" y="81184"/>
                  <a:pt x="287346" y="81153"/>
                </a:cubicBezTo>
                <a:lnTo>
                  <a:pt x="287346" y="9715"/>
                </a:lnTo>
                <a:cubicBezTo>
                  <a:pt x="287394" y="6265"/>
                  <a:pt x="290184" y="3480"/>
                  <a:pt x="293633" y="3429"/>
                </a:cubicBezTo>
                <a:close/>
                <a:moveTo>
                  <a:pt x="6264" y="3333"/>
                </a:moveTo>
                <a:lnTo>
                  <a:pt x="18646" y="3333"/>
                </a:lnTo>
                <a:cubicBezTo>
                  <a:pt x="20692" y="3332"/>
                  <a:pt x="22611" y="4327"/>
                  <a:pt x="23790" y="6000"/>
                </a:cubicBezTo>
                <a:lnTo>
                  <a:pt x="61890" y="59817"/>
                </a:lnTo>
                <a:cubicBezTo>
                  <a:pt x="63109" y="61430"/>
                  <a:pt x="65011" y="62381"/>
                  <a:pt x="67033" y="62388"/>
                </a:cubicBezTo>
                <a:cubicBezTo>
                  <a:pt x="69032" y="62397"/>
                  <a:pt x="70913" y="61439"/>
                  <a:pt x="72081" y="59817"/>
                </a:cubicBezTo>
                <a:lnTo>
                  <a:pt x="110181" y="6000"/>
                </a:lnTo>
                <a:cubicBezTo>
                  <a:pt x="111360" y="4327"/>
                  <a:pt x="113279" y="3332"/>
                  <a:pt x="115325" y="3333"/>
                </a:cubicBezTo>
                <a:lnTo>
                  <a:pt x="127707" y="3333"/>
                </a:lnTo>
                <a:cubicBezTo>
                  <a:pt x="131179" y="3293"/>
                  <a:pt x="134026" y="6076"/>
                  <a:pt x="134065" y="9548"/>
                </a:cubicBezTo>
                <a:cubicBezTo>
                  <a:pt x="134082" y="10908"/>
                  <a:pt x="133655" y="12237"/>
                  <a:pt x="132851" y="13335"/>
                </a:cubicBezTo>
                <a:lnTo>
                  <a:pt x="81702" y="83724"/>
                </a:lnTo>
                <a:cubicBezTo>
                  <a:pt x="80555" y="85300"/>
                  <a:pt x="79953" y="87206"/>
                  <a:pt x="79987" y="89154"/>
                </a:cubicBezTo>
                <a:lnTo>
                  <a:pt x="79987" y="140684"/>
                </a:lnTo>
                <a:cubicBezTo>
                  <a:pt x="79987" y="144156"/>
                  <a:pt x="77172" y="146970"/>
                  <a:pt x="73701" y="146970"/>
                </a:cubicBezTo>
                <a:lnTo>
                  <a:pt x="60270" y="146970"/>
                </a:lnTo>
                <a:cubicBezTo>
                  <a:pt x="56798" y="146970"/>
                  <a:pt x="53984" y="144156"/>
                  <a:pt x="53984" y="140684"/>
                </a:cubicBezTo>
                <a:lnTo>
                  <a:pt x="53984" y="89154"/>
                </a:lnTo>
                <a:cubicBezTo>
                  <a:pt x="54018" y="87206"/>
                  <a:pt x="53416" y="85300"/>
                  <a:pt x="52269" y="83724"/>
                </a:cubicBezTo>
                <a:lnTo>
                  <a:pt x="1215" y="13335"/>
                </a:lnTo>
                <a:cubicBezTo>
                  <a:pt x="-836" y="10533"/>
                  <a:pt x="-229" y="6600"/>
                  <a:pt x="2572" y="4549"/>
                </a:cubicBezTo>
                <a:cubicBezTo>
                  <a:pt x="3643" y="3764"/>
                  <a:pt x="4936" y="3338"/>
                  <a:pt x="6264" y="3333"/>
                </a:cubicBezTo>
                <a:close/>
                <a:moveTo>
                  <a:pt x="1154026" y="3238"/>
                </a:moveTo>
                <a:cubicBezTo>
                  <a:pt x="1195269" y="3186"/>
                  <a:pt x="1228740" y="36577"/>
                  <a:pt x="1228797" y="77819"/>
                </a:cubicBezTo>
                <a:cubicBezTo>
                  <a:pt x="1228797" y="77850"/>
                  <a:pt x="1228797" y="77883"/>
                  <a:pt x="1228797" y="77914"/>
                </a:cubicBezTo>
                <a:cubicBezTo>
                  <a:pt x="1228740" y="119097"/>
                  <a:pt x="1195402" y="152485"/>
                  <a:pt x="1154216" y="152590"/>
                </a:cubicBezTo>
                <a:cubicBezTo>
                  <a:pt x="1112973" y="152642"/>
                  <a:pt x="1079502" y="119252"/>
                  <a:pt x="1079445" y="78009"/>
                </a:cubicBezTo>
                <a:cubicBezTo>
                  <a:pt x="1079388" y="36767"/>
                  <a:pt x="1112783" y="3290"/>
                  <a:pt x="1154026" y="3238"/>
                </a:cubicBezTo>
                <a:close/>
                <a:moveTo>
                  <a:pt x="646058" y="2096"/>
                </a:moveTo>
                <a:lnTo>
                  <a:pt x="659774" y="2096"/>
                </a:lnTo>
                <a:cubicBezTo>
                  <a:pt x="663250" y="2096"/>
                  <a:pt x="666060" y="4911"/>
                  <a:pt x="666060" y="8382"/>
                </a:cubicBezTo>
                <a:lnTo>
                  <a:pt x="666060" y="116491"/>
                </a:lnTo>
                <a:cubicBezTo>
                  <a:pt x="666060" y="119963"/>
                  <a:pt x="668870" y="122778"/>
                  <a:pt x="672346" y="122778"/>
                </a:cubicBezTo>
                <a:lnTo>
                  <a:pt x="750166" y="122778"/>
                </a:lnTo>
                <a:cubicBezTo>
                  <a:pt x="753633" y="122778"/>
                  <a:pt x="756452" y="125592"/>
                  <a:pt x="756452" y="129064"/>
                </a:cubicBezTo>
                <a:lnTo>
                  <a:pt x="756452" y="141733"/>
                </a:lnTo>
                <a:cubicBezTo>
                  <a:pt x="756509" y="145151"/>
                  <a:pt x="753776" y="147966"/>
                  <a:pt x="750356" y="148019"/>
                </a:cubicBezTo>
                <a:cubicBezTo>
                  <a:pt x="750290" y="148020"/>
                  <a:pt x="750232" y="148020"/>
                  <a:pt x="750166" y="148019"/>
                </a:cubicBezTo>
                <a:lnTo>
                  <a:pt x="646058" y="148019"/>
                </a:lnTo>
                <a:cubicBezTo>
                  <a:pt x="642581" y="148019"/>
                  <a:pt x="639771" y="145204"/>
                  <a:pt x="639771" y="141733"/>
                </a:cubicBezTo>
                <a:lnTo>
                  <a:pt x="639771" y="8382"/>
                </a:lnTo>
                <a:cubicBezTo>
                  <a:pt x="639819" y="4932"/>
                  <a:pt x="642609" y="2147"/>
                  <a:pt x="646058" y="2096"/>
                </a:cubicBezTo>
                <a:close/>
                <a:moveTo>
                  <a:pt x="995720" y="191"/>
                </a:moveTo>
                <a:cubicBezTo>
                  <a:pt x="1011922" y="355"/>
                  <a:pt x="1027629" y="5769"/>
                  <a:pt x="1040488" y="15621"/>
                </a:cubicBezTo>
                <a:cubicBezTo>
                  <a:pt x="1044298" y="18466"/>
                  <a:pt x="1047831" y="21654"/>
                  <a:pt x="1051060" y="25146"/>
                </a:cubicBezTo>
                <a:cubicBezTo>
                  <a:pt x="1051127" y="25235"/>
                  <a:pt x="1051194" y="25326"/>
                  <a:pt x="1051251" y="25418"/>
                </a:cubicBezTo>
                <a:cubicBezTo>
                  <a:pt x="1053146" y="28264"/>
                  <a:pt x="1052384" y="32107"/>
                  <a:pt x="1049536" y="34004"/>
                </a:cubicBezTo>
                <a:lnTo>
                  <a:pt x="1038964" y="41434"/>
                </a:lnTo>
                <a:cubicBezTo>
                  <a:pt x="1036478" y="43261"/>
                  <a:pt x="1033020" y="42976"/>
                  <a:pt x="1030867" y="40767"/>
                </a:cubicBezTo>
                <a:cubicBezTo>
                  <a:pt x="1029962" y="39830"/>
                  <a:pt x="1029010" y="38939"/>
                  <a:pt x="1028010" y="38100"/>
                </a:cubicBezTo>
                <a:cubicBezTo>
                  <a:pt x="1027753" y="37997"/>
                  <a:pt x="1027524" y="37834"/>
                  <a:pt x="1027343" y="37624"/>
                </a:cubicBezTo>
                <a:cubicBezTo>
                  <a:pt x="1018532" y="30242"/>
                  <a:pt x="1007407" y="26196"/>
                  <a:pt x="995911" y="26194"/>
                </a:cubicBezTo>
                <a:lnTo>
                  <a:pt x="993815" y="26194"/>
                </a:lnTo>
                <a:cubicBezTo>
                  <a:pt x="992672" y="26099"/>
                  <a:pt x="991529" y="26099"/>
                  <a:pt x="990386" y="26194"/>
                </a:cubicBezTo>
                <a:cubicBezTo>
                  <a:pt x="987414" y="26512"/>
                  <a:pt x="984481" y="27118"/>
                  <a:pt x="981623" y="28004"/>
                </a:cubicBezTo>
                <a:cubicBezTo>
                  <a:pt x="964526" y="33101"/>
                  <a:pt x="951524" y="47046"/>
                  <a:pt x="947638" y="64456"/>
                </a:cubicBezTo>
                <a:cubicBezTo>
                  <a:pt x="941704" y="90998"/>
                  <a:pt x="958411" y="117323"/>
                  <a:pt x="984957" y="123254"/>
                </a:cubicBezTo>
                <a:lnTo>
                  <a:pt x="988957" y="124016"/>
                </a:lnTo>
                <a:lnTo>
                  <a:pt x="992291" y="122968"/>
                </a:lnTo>
                <a:lnTo>
                  <a:pt x="1001816" y="122968"/>
                </a:lnTo>
                <a:cubicBezTo>
                  <a:pt x="1004274" y="122753"/>
                  <a:pt x="1006731" y="122403"/>
                  <a:pt x="1009150" y="121920"/>
                </a:cubicBezTo>
                <a:lnTo>
                  <a:pt x="1010484" y="121920"/>
                </a:lnTo>
                <a:lnTo>
                  <a:pt x="1011817" y="121920"/>
                </a:lnTo>
                <a:lnTo>
                  <a:pt x="1017437" y="119920"/>
                </a:lnTo>
                <a:lnTo>
                  <a:pt x="1018580" y="119444"/>
                </a:lnTo>
                <a:lnTo>
                  <a:pt x="1019723" y="118967"/>
                </a:lnTo>
                <a:lnTo>
                  <a:pt x="1020866" y="118396"/>
                </a:lnTo>
                <a:lnTo>
                  <a:pt x="1023438" y="117062"/>
                </a:lnTo>
                <a:lnTo>
                  <a:pt x="1024200" y="116491"/>
                </a:lnTo>
                <a:cubicBezTo>
                  <a:pt x="1031496" y="110931"/>
                  <a:pt x="1037316" y="103671"/>
                  <a:pt x="1041154" y="95345"/>
                </a:cubicBezTo>
                <a:cubicBezTo>
                  <a:pt x="1041764" y="93613"/>
                  <a:pt x="1041393" y="91690"/>
                  <a:pt x="1040202" y="90297"/>
                </a:cubicBezTo>
                <a:cubicBezTo>
                  <a:pt x="1039135" y="89178"/>
                  <a:pt x="1037649" y="88556"/>
                  <a:pt x="1036106" y="88583"/>
                </a:cubicBezTo>
                <a:lnTo>
                  <a:pt x="1008579" y="88583"/>
                </a:lnTo>
                <a:cubicBezTo>
                  <a:pt x="1005102" y="88583"/>
                  <a:pt x="1002292" y="85768"/>
                  <a:pt x="1002292" y="82296"/>
                </a:cubicBezTo>
                <a:lnTo>
                  <a:pt x="1002292" y="69437"/>
                </a:lnTo>
                <a:cubicBezTo>
                  <a:pt x="1002292" y="69373"/>
                  <a:pt x="1002292" y="69310"/>
                  <a:pt x="1002292" y="69245"/>
                </a:cubicBezTo>
                <a:cubicBezTo>
                  <a:pt x="1002350" y="65826"/>
                  <a:pt x="1005159" y="63097"/>
                  <a:pt x="1008579" y="63151"/>
                </a:cubicBezTo>
                <a:lnTo>
                  <a:pt x="1065729" y="63151"/>
                </a:lnTo>
                <a:lnTo>
                  <a:pt x="1066205" y="63151"/>
                </a:lnTo>
                <a:lnTo>
                  <a:pt x="1066777" y="63151"/>
                </a:lnTo>
                <a:cubicBezTo>
                  <a:pt x="1068139" y="64680"/>
                  <a:pt x="1068672" y="66776"/>
                  <a:pt x="1068205" y="68771"/>
                </a:cubicBezTo>
                <a:lnTo>
                  <a:pt x="1068205" y="80391"/>
                </a:lnTo>
                <a:cubicBezTo>
                  <a:pt x="1068244" y="101700"/>
                  <a:pt x="1059119" y="121997"/>
                  <a:pt x="1043155" y="136112"/>
                </a:cubicBezTo>
                <a:lnTo>
                  <a:pt x="1040869" y="138113"/>
                </a:lnTo>
                <a:lnTo>
                  <a:pt x="1039630" y="139065"/>
                </a:lnTo>
                <a:cubicBezTo>
                  <a:pt x="1038878" y="139697"/>
                  <a:pt x="1038087" y="140270"/>
                  <a:pt x="1037249" y="140780"/>
                </a:cubicBezTo>
                <a:lnTo>
                  <a:pt x="1036011" y="141637"/>
                </a:lnTo>
                <a:lnTo>
                  <a:pt x="1033630" y="143161"/>
                </a:lnTo>
                <a:lnTo>
                  <a:pt x="1032391" y="143923"/>
                </a:lnTo>
                <a:lnTo>
                  <a:pt x="1029915" y="145352"/>
                </a:lnTo>
                <a:lnTo>
                  <a:pt x="1029343" y="145352"/>
                </a:lnTo>
                <a:lnTo>
                  <a:pt x="1025343" y="147257"/>
                </a:lnTo>
                <a:lnTo>
                  <a:pt x="1024676" y="147257"/>
                </a:lnTo>
                <a:lnTo>
                  <a:pt x="1022104" y="148209"/>
                </a:lnTo>
                <a:lnTo>
                  <a:pt x="1020866" y="148209"/>
                </a:lnTo>
                <a:lnTo>
                  <a:pt x="1020104" y="148209"/>
                </a:lnTo>
                <a:lnTo>
                  <a:pt x="1018009" y="148971"/>
                </a:lnTo>
                <a:lnTo>
                  <a:pt x="1017151" y="148971"/>
                </a:lnTo>
                <a:lnTo>
                  <a:pt x="1015913" y="148971"/>
                </a:lnTo>
                <a:lnTo>
                  <a:pt x="1015056" y="148971"/>
                </a:lnTo>
                <a:lnTo>
                  <a:pt x="1013151" y="149447"/>
                </a:lnTo>
                <a:lnTo>
                  <a:pt x="1012103" y="149447"/>
                </a:lnTo>
                <a:lnTo>
                  <a:pt x="1010960" y="149447"/>
                </a:lnTo>
                <a:lnTo>
                  <a:pt x="1009912" y="149447"/>
                </a:lnTo>
                <a:lnTo>
                  <a:pt x="1008103" y="149447"/>
                </a:lnTo>
                <a:lnTo>
                  <a:pt x="1006960" y="149447"/>
                </a:lnTo>
                <a:lnTo>
                  <a:pt x="1005817" y="149447"/>
                </a:lnTo>
                <a:lnTo>
                  <a:pt x="1004578" y="149447"/>
                </a:lnTo>
                <a:lnTo>
                  <a:pt x="1002864" y="149447"/>
                </a:lnTo>
                <a:lnTo>
                  <a:pt x="995720" y="149447"/>
                </a:lnTo>
                <a:cubicBezTo>
                  <a:pt x="993939" y="149511"/>
                  <a:pt x="992167" y="149511"/>
                  <a:pt x="990386" y="149447"/>
                </a:cubicBezTo>
                <a:cubicBezTo>
                  <a:pt x="949171" y="147975"/>
                  <a:pt x="916948" y="113368"/>
                  <a:pt x="918425" y="72152"/>
                </a:cubicBezTo>
                <a:cubicBezTo>
                  <a:pt x="919901" y="30936"/>
                  <a:pt x="954505" y="-1282"/>
                  <a:pt x="995720" y="191"/>
                </a:cubicBezTo>
                <a:close/>
                <a:moveTo>
                  <a:pt x="836558" y="191"/>
                </a:moveTo>
                <a:cubicBezTo>
                  <a:pt x="877801" y="191"/>
                  <a:pt x="911234" y="33625"/>
                  <a:pt x="911234" y="74867"/>
                </a:cubicBezTo>
                <a:cubicBezTo>
                  <a:pt x="911234" y="116109"/>
                  <a:pt x="877801" y="149543"/>
                  <a:pt x="836558" y="149543"/>
                </a:cubicBezTo>
                <a:cubicBezTo>
                  <a:pt x="795315" y="149543"/>
                  <a:pt x="761882" y="116109"/>
                  <a:pt x="761882" y="74867"/>
                </a:cubicBezTo>
                <a:cubicBezTo>
                  <a:pt x="761882" y="33625"/>
                  <a:pt x="795315" y="191"/>
                  <a:pt x="836558" y="191"/>
                </a:cubicBezTo>
                <a:close/>
                <a:moveTo>
                  <a:pt x="200954" y="0"/>
                </a:moveTo>
                <a:cubicBezTo>
                  <a:pt x="242302" y="0"/>
                  <a:pt x="275821" y="33518"/>
                  <a:pt x="275821" y="74867"/>
                </a:cubicBezTo>
                <a:cubicBezTo>
                  <a:pt x="275821" y="116215"/>
                  <a:pt x="242302" y="149733"/>
                  <a:pt x="200954" y="149733"/>
                </a:cubicBezTo>
                <a:cubicBezTo>
                  <a:pt x="159606" y="149733"/>
                  <a:pt x="126088" y="116215"/>
                  <a:pt x="126088" y="74867"/>
                </a:cubicBezTo>
                <a:cubicBezTo>
                  <a:pt x="126088" y="33518"/>
                  <a:pt x="159606" y="0"/>
                  <a:pt x="200954" y="0"/>
                </a:cubicBezTo>
                <a:close/>
              </a:path>
            </a:pathLst>
          </a:custGeom>
          <a:solidFill>
            <a:schemeClr val="accent1"/>
          </a:solidFill>
          <a:ln w="9525" cap="flat">
            <a:noFill/>
            <a:miter/>
          </a:ln>
        </p:spPr>
        <p:txBody>
          <a:bodyPr vert="horz" wrap="square" lIns="91440" tIns="45720" rIns="91440" bIns="45720" rtlCol="0" anchor="ctr"/>
          <a:lstStyle/>
          <a:p>
            <a:pPr algn="l"/>
            <a:endParaRPr kumimoji="1" lang="zh-CN"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8831182" y="4082717"/>
            <a:ext cx="1393321" cy="1427746"/>
          </a:xfrm>
          <a:custGeom>
            <a:avLst/>
            <a:gdLst>
              <a:gd name="connsiteX0" fmla="*/ 850231 w 1393321"/>
              <a:gd name="connsiteY0" fmla="*/ 0 h 1427746"/>
              <a:gd name="connsiteX1" fmla="*/ 1325603 w 1393321"/>
              <a:gd name="connsiteY1" fmla="*/ 145206 h 1427746"/>
              <a:gd name="connsiteX2" fmla="*/ 1393321 w 1393321"/>
              <a:gd name="connsiteY2" fmla="*/ 201079 h 1427746"/>
              <a:gd name="connsiteX3" fmla="*/ 1393321 w 1393321"/>
              <a:gd name="connsiteY3" fmla="*/ 1319791 h 1427746"/>
              <a:gd name="connsiteX4" fmla="*/ 1285366 w 1393321"/>
              <a:gd name="connsiteY4" fmla="*/ 1427746 h 1427746"/>
              <a:gd name="connsiteX5" fmla="*/ 229482 w 1393321"/>
              <a:gd name="connsiteY5" fmla="*/ 1427746 h 1427746"/>
              <a:gd name="connsiteX6" fmla="*/ 145206 w 1393321"/>
              <a:gd name="connsiteY6" fmla="*/ 1325603 h 1427746"/>
              <a:gd name="connsiteX7" fmla="*/ 0 w 1393321"/>
              <a:gd name="connsiteY7" fmla="*/ 850231 h 1427746"/>
              <a:gd name="connsiteX8" fmla="*/ 850231 w 1393321"/>
              <a:gd name="connsiteY8" fmla="*/ 0 h 1427746"/>
            </a:gdLst>
            <a:ahLst/>
            <a:cxnLst/>
            <a:rect l="l" t="t" r="r" b="b"/>
            <a:pathLst>
              <a:path w="1393321" h="1427746">
                <a:moveTo>
                  <a:pt x="850231" y="0"/>
                </a:moveTo>
                <a:cubicBezTo>
                  <a:pt x="1026320" y="0"/>
                  <a:pt x="1189906" y="53531"/>
                  <a:pt x="1325603" y="145206"/>
                </a:cubicBezTo>
                <a:lnTo>
                  <a:pt x="1393321" y="201079"/>
                </a:lnTo>
                <a:lnTo>
                  <a:pt x="1393321" y="1319791"/>
                </a:lnTo>
                <a:cubicBezTo>
                  <a:pt x="1393321" y="1379413"/>
                  <a:pt x="1344988" y="1427746"/>
                  <a:pt x="1285366" y="1427746"/>
                </a:cubicBezTo>
                <a:lnTo>
                  <a:pt x="229482" y="1427746"/>
                </a:lnTo>
                <a:lnTo>
                  <a:pt x="145206" y="1325603"/>
                </a:lnTo>
                <a:cubicBezTo>
                  <a:pt x="53530" y="1189906"/>
                  <a:pt x="0" y="1026320"/>
                  <a:pt x="0" y="850231"/>
                </a:cubicBezTo>
                <a:cubicBezTo>
                  <a:pt x="0" y="380661"/>
                  <a:pt x="380661" y="0"/>
                  <a:pt x="850231" y="0"/>
                </a:cubicBezTo>
                <a:close/>
              </a:path>
            </a:pathLst>
          </a:custGeom>
          <a:solidFill>
            <a:schemeClr val="accent1">
              <a:lumMod val="20000"/>
              <a:lumOff val="80000"/>
            </a:schemeClr>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1954797" y="1764631"/>
            <a:ext cx="8269705" cy="3745832"/>
          </a:xfrm>
          <a:custGeom>
            <a:avLst/>
            <a:gdLst>
              <a:gd name="connsiteX0" fmla="*/ 107955 w 8269705"/>
              <a:gd name="connsiteY0" fmla="*/ 0 h 3745832"/>
              <a:gd name="connsiteX1" fmla="*/ 8161750 w 8269705"/>
              <a:gd name="connsiteY1" fmla="*/ 0 h 3745832"/>
              <a:gd name="connsiteX2" fmla="*/ 8269705 w 8269705"/>
              <a:gd name="connsiteY2" fmla="*/ 107955 h 3745832"/>
              <a:gd name="connsiteX3" fmla="*/ 8269705 w 8269705"/>
              <a:gd name="connsiteY3" fmla="*/ 2519165 h 3745832"/>
              <a:gd name="connsiteX4" fmla="*/ 8201987 w 8269705"/>
              <a:gd name="connsiteY4" fmla="*/ 2463292 h 3745832"/>
              <a:gd name="connsiteX5" fmla="*/ 7726615 w 8269705"/>
              <a:gd name="connsiteY5" fmla="*/ 2318086 h 3745832"/>
              <a:gd name="connsiteX6" fmla="*/ 6876384 w 8269705"/>
              <a:gd name="connsiteY6" fmla="*/ 3168317 h 3745832"/>
              <a:gd name="connsiteX7" fmla="*/ 7021590 w 8269705"/>
              <a:gd name="connsiteY7" fmla="*/ 3643689 h 3745832"/>
              <a:gd name="connsiteX8" fmla="*/ 7105866 w 8269705"/>
              <a:gd name="connsiteY8" fmla="*/ 3745832 h 3745832"/>
              <a:gd name="connsiteX9" fmla="*/ 107955 w 8269705"/>
              <a:gd name="connsiteY9" fmla="*/ 3745832 h 3745832"/>
              <a:gd name="connsiteX10" fmla="*/ 0 w 8269705"/>
              <a:gd name="connsiteY10" fmla="*/ 3637877 h 3745832"/>
              <a:gd name="connsiteX11" fmla="*/ 0 w 8269705"/>
              <a:gd name="connsiteY11" fmla="*/ 107955 h 3745832"/>
              <a:gd name="connsiteX12" fmla="*/ 107955 w 8269705"/>
              <a:gd name="connsiteY12" fmla="*/ 0 h 3745832"/>
            </a:gdLst>
            <a:ahLst/>
            <a:cxnLst/>
            <a:rect l="l" t="t" r="r" b="b"/>
            <a:pathLst>
              <a:path w="8269705" h="3745832">
                <a:moveTo>
                  <a:pt x="107955" y="0"/>
                </a:moveTo>
                <a:lnTo>
                  <a:pt x="8161750" y="0"/>
                </a:lnTo>
                <a:cubicBezTo>
                  <a:pt x="8221372" y="0"/>
                  <a:pt x="8269705" y="48333"/>
                  <a:pt x="8269705" y="107955"/>
                </a:cubicBezTo>
                <a:lnTo>
                  <a:pt x="8269705" y="2519165"/>
                </a:lnTo>
                <a:lnTo>
                  <a:pt x="8201987" y="2463292"/>
                </a:lnTo>
                <a:cubicBezTo>
                  <a:pt x="8066290" y="2371617"/>
                  <a:pt x="7902704" y="2318086"/>
                  <a:pt x="7726615" y="2318086"/>
                </a:cubicBezTo>
                <a:cubicBezTo>
                  <a:pt x="7257045" y="2318086"/>
                  <a:pt x="6876384" y="2698747"/>
                  <a:pt x="6876384" y="3168317"/>
                </a:cubicBezTo>
                <a:cubicBezTo>
                  <a:pt x="6876384" y="3344406"/>
                  <a:pt x="6929914" y="3507992"/>
                  <a:pt x="7021590" y="3643689"/>
                </a:cubicBezTo>
                <a:lnTo>
                  <a:pt x="7105866" y="3745832"/>
                </a:lnTo>
                <a:lnTo>
                  <a:pt x="107955" y="3745832"/>
                </a:lnTo>
                <a:cubicBezTo>
                  <a:pt x="48333" y="3745832"/>
                  <a:pt x="0" y="3697499"/>
                  <a:pt x="0" y="3637877"/>
                </a:cubicBezTo>
                <a:lnTo>
                  <a:pt x="0" y="107955"/>
                </a:lnTo>
                <a:cubicBezTo>
                  <a:pt x="0" y="48333"/>
                  <a:pt x="48333" y="0"/>
                  <a:pt x="107955" y="0"/>
                </a:cubicBezTo>
                <a:close/>
              </a:path>
            </a:pathLst>
          </a:cu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1954796" y="1652337"/>
            <a:ext cx="8269705" cy="569496"/>
          </a:xfrm>
          <a:prstGeom prst="round2SameRect">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2225509" y="2470484"/>
            <a:ext cx="7740982" cy="1612234"/>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随着信息技术的快速发展和互联网的普及，数据量呈爆炸式增长。在这个大数据时代，越来越多的企业和组织面临着巨大的数据挖掘和分析的需求。Web大数据平台作为一种常见的数据分析工具，具有集中管理、共享协作、实时监控等优点，越来越受到各行各业的关注和应用。
在Web大数据平台中，数据的可视化是一种重要的方式，能够直观、清晰地展示数据的特征和关系。通过图表、图形等可视化手段，可以帮助用户更好地理解数据，从而更准确地做出决策和分析。因此，如何利用合适的可视化组件和数据图表来实现数据的有效展示和分析，成为了Web大数据平台前端开发中的重要问题。本项目以当下最流行的前端开发框架vue为基础，选用DataV作为可视化实现的工具。</a:t>
            </a:r>
            <a:endParaRPr kumimoji="1" lang="zh-CN" altLang="en-US"/>
          </a:p>
        </p:txBody>
      </p:sp>
      <p:sp>
        <p:nvSpPr>
          <p:cNvPr id="8" name="标题 1"/>
          <p:cNvSpPr txBox="1"/>
          <p:nvPr/>
        </p:nvSpPr>
        <p:spPr>
          <a:xfrm>
            <a:off x="9362367" y="4596185"/>
            <a:ext cx="537326" cy="497065"/>
          </a:xfrm>
          <a:custGeom>
            <a:avLst/>
            <a:gdLst>
              <a:gd name="connsiteX0" fmla="*/ 56258 w 778320"/>
              <a:gd name="connsiteY0" fmla="*/ 333700 h 720001"/>
              <a:gd name="connsiteX1" fmla="*/ 56258 w 778320"/>
              <a:gd name="connsiteY1" fmla="*/ 627457 h 720001"/>
              <a:gd name="connsiteX2" fmla="*/ 66946 w 778320"/>
              <a:gd name="connsiteY2" fmla="*/ 653054 h 720001"/>
              <a:gd name="connsiteX3" fmla="*/ 92544 w 778320"/>
              <a:gd name="connsiteY3" fmla="*/ 663743 h 720001"/>
              <a:gd name="connsiteX4" fmla="*/ 685683 w 778320"/>
              <a:gd name="connsiteY4" fmla="*/ 663743 h 720001"/>
              <a:gd name="connsiteX5" fmla="*/ 711281 w 778320"/>
              <a:gd name="connsiteY5" fmla="*/ 653054 h 720001"/>
              <a:gd name="connsiteX6" fmla="*/ 721969 w 778320"/>
              <a:gd name="connsiteY6" fmla="*/ 627457 h 720001"/>
              <a:gd name="connsiteX7" fmla="*/ 721969 w 778320"/>
              <a:gd name="connsiteY7" fmla="*/ 333700 h 720001"/>
              <a:gd name="connsiteX8" fmla="*/ 92544 w 778320"/>
              <a:gd name="connsiteY8" fmla="*/ 142049 h 720001"/>
              <a:gd name="connsiteX9" fmla="*/ 56258 w 778320"/>
              <a:gd name="connsiteY9" fmla="*/ 178336 h 720001"/>
              <a:gd name="connsiteX10" fmla="*/ 56258 w 778320"/>
              <a:gd name="connsiteY10" fmla="*/ 277443 h 720001"/>
              <a:gd name="connsiteX11" fmla="*/ 721969 w 778320"/>
              <a:gd name="connsiteY11" fmla="*/ 277443 h 720001"/>
              <a:gd name="connsiteX12" fmla="*/ 721969 w 778320"/>
              <a:gd name="connsiteY12" fmla="*/ 178336 h 720001"/>
              <a:gd name="connsiteX13" fmla="*/ 685683 w 778320"/>
              <a:gd name="connsiteY13" fmla="*/ 142049 h 720001"/>
              <a:gd name="connsiteX14" fmla="*/ 561355 w 778320"/>
              <a:gd name="connsiteY14" fmla="*/ 142049 h 720001"/>
              <a:gd name="connsiteX15" fmla="*/ 561355 w 778320"/>
              <a:gd name="connsiteY15" fmla="*/ 201026 h 720001"/>
              <a:gd name="connsiteX16" fmla="*/ 533226 w 778320"/>
              <a:gd name="connsiteY16" fmla="*/ 229249 h 720001"/>
              <a:gd name="connsiteX17" fmla="*/ 505097 w 778320"/>
              <a:gd name="connsiteY17" fmla="*/ 201120 h 720001"/>
              <a:gd name="connsiteX18" fmla="*/ 505097 w 778320"/>
              <a:gd name="connsiteY18" fmla="*/ 142049 h 720001"/>
              <a:gd name="connsiteX19" fmla="*/ 273129 w 778320"/>
              <a:gd name="connsiteY19" fmla="*/ 142049 h 720001"/>
              <a:gd name="connsiteX20" fmla="*/ 273129 w 778320"/>
              <a:gd name="connsiteY20" fmla="*/ 201026 h 720001"/>
              <a:gd name="connsiteX21" fmla="*/ 245001 w 778320"/>
              <a:gd name="connsiteY21" fmla="*/ 229249 h 720001"/>
              <a:gd name="connsiteX22" fmla="*/ 216872 w 778320"/>
              <a:gd name="connsiteY22" fmla="*/ 201120 h 720001"/>
              <a:gd name="connsiteX23" fmla="*/ 216872 w 778320"/>
              <a:gd name="connsiteY23" fmla="*/ 142049 h 720001"/>
              <a:gd name="connsiteX24" fmla="*/ 245001 w 778320"/>
              <a:gd name="connsiteY24" fmla="*/ 0 h 720001"/>
              <a:gd name="connsiteX25" fmla="*/ 273129 w 778320"/>
              <a:gd name="connsiteY25" fmla="*/ 28129 h 720001"/>
              <a:gd name="connsiteX26" fmla="*/ 273129 w 778320"/>
              <a:gd name="connsiteY26" fmla="*/ 85792 h 720001"/>
              <a:gd name="connsiteX27" fmla="*/ 505097 w 778320"/>
              <a:gd name="connsiteY27" fmla="*/ 85792 h 720001"/>
              <a:gd name="connsiteX28" fmla="*/ 505097 w 778320"/>
              <a:gd name="connsiteY28" fmla="*/ 28129 h 720001"/>
              <a:gd name="connsiteX29" fmla="*/ 533226 w 778320"/>
              <a:gd name="connsiteY29" fmla="*/ 0 h 720001"/>
              <a:gd name="connsiteX30" fmla="*/ 561355 w 778320"/>
              <a:gd name="connsiteY30" fmla="*/ 28129 h 720001"/>
              <a:gd name="connsiteX31" fmla="*/ 561355 w 778320"/>
              <a:gd name="connsiteY31" fmla="*/ 85792 h 720001"/>
              <a:gd name="connsiteX32" fmla="*/ 685683 w 778320"/>
              <a:gd name="connsiteY32" fmla="*/ 85792 h 720001"/>
              <a:gd name="connsiteX33" fmla="*/ 778320 w 778320"/>
              <a:gd name="connsiteY33" fmla="*/ 178336 h 720001"/>
              <a:gd name="connsiteX34" fmla="*/ 778320 w 778320"/>
              <a:gd name="connsiteY34" fmla="*/ 627457 h 720001"/>
              <a:gd name="connsiteX35" fmla="*/ 685777 w 778320"/>
              <a:gd name="connsiteY35" fmla="*/ 720001 h 720001"/>
              <a:gd name="connsiteX36" fmla="*/ 92544 w 778320"/>
              <a:gd name="connsiteY36" fmla="*/ 720001 h 720001"/>
              <a:gd name="connsiteX37" fmla="*/ 0 w 778320"/>
              <a:gd name="connsiteY37" fmla="*/ 627457 h 720001"/>
              <a:gd name="connsiteX38" fmla="*/ 0 w 778320"/>
              <a:gd name="connsiteY38" fmla="*/ 333700 h 720001"/>
              <a:gd name="connsiteX39" fmla="*/ 0 w 778320"/>
              <a:gd name="connsiteY39" fmla="*/ 277443 h 720001"/>
              <a:gd name="connsiteX40" fmla="*/ 0 w 778320"/>
              <a:gd name="connsiteY40" fmla="*/ 178336 h 720001"/>
              <a:gd name="connsiteX41" fmla="*/ 92544 w 778320"/>
              <a:gd name="connsiteY41" fmla="*/ 85792 h 720001"/>
              <a:gd name="connsiteX42" fmla="*/ 216872 w 778320"/>
              <a:gd name="connsiteY42" fmla="*/ 85792 h 720001"/>
              <a:gd name="connsiteX43" fmla="*/ 216872 w 778320"/>
              <a:gd name="connsiteY43" fmla="*/ 28129 h 720001"/>
              <a:gd name="connsiteX44" fmla="*/ 245001 w 778320"/>
              <a:gd name="connsiteY44" fmla="*/ 0 h 720001"/>
            </a:gdLst>
            <a:ahLst/>
            <a:cxnLst/>
            <a:rect l="l" t="t" r="r" b="b"/>
            <a:pathLst>
              <a:path w="778320" h="720001">
                <a:moveTo>
                  <a:pt x="56258" y="333700"/>
                </a:moveTo>
                <a:lnTo>
                  <a:pt x="56258" y="627457"/>
                </a:lnTo>
                <a:cubicBezTo>
                  <a:pt x="56258" y="637115"/>
                  <a:pt x="60008" y="646116"/>
                  <a:pt x="66946" y="653054"/>
                </a:cubicBezTo>
                <a:cubicBezTo>
                  <a:pt x="73885" y="659899"/>
                  <a:pt x="82980" y="663743"/>
                  <a:pt x="92544" y="663743"/>
                </a:cubicBezTo>
                <a:lnTo>
                  <a:pt x="685683" y="663743"/>
                </a:lnTo>
                <a:cubicBezTo>
                  <a:pt x="695341" y="663743"/>
                  <a:pt x="704342" y="659993"/>
                  <a:pt x="711281" y="653054"/>
                </a:cubicBezTo>
                <a:cubicBezTo>
                  <a:pt x="718125" y="646116"/>
                  <a:pt x="721969" y="637021"/>
                  <a:pt x="721969" y="627457"/>
                </a:cubicBezTo>
                <a:lnTo>
                  <a:pt x="721969" y="333700"/>
                </a:lnTo>
                <a:close/>
                <a:moveTo>
                  <a:pt x="92544" y="142049"/>
                </a:moveTo>
                <a:cubicBezTo>
                  <a:pt x="72478" y="142049"/>
                  <a:pt x="56258" y="158364"/>
                  <a:pt x="56258" y="178336"/>
                </a:cubicBezTo>
                <a:lnTo>
                  <a:pt x="56258" y="277443"/>
                </a:lnTo>
                <a:lnTo>
                  <a:pt x="721969" y="277443"/>
                </a:lnTo>
                <a:lnTo>
                  <a:pt x="721969" y="178336"/>
                </a:lnTo>
                <a:cubicBezTo>
                  <a:pt x="721969" y="158270"/>
                  <a:pt x="705655" y="142049"/>
                  <a:pt x="685683" y="142049"/>
                </a:cubicBezTo>
                <a:lnTo>
                  <a:pt x="561355" y="142049"/>
                </a:lnTo>
                <a:lnTo>
                  <a:pt x="561355" y="201026"/>
                </a:lnTo>
                <a:cubicBezTo>
                  <a:pt x="561355" y="216591"/>
                  <a:pt x="548790" y="229249"/>
                  <a:pt x="533226" y="229249"/>
                </a:cubicBezTo>
                <a:cubicBezTo>
                  <a:pt x="517661" y="229249"/>
                  <a:pt x="505097" y="216685"/>
                  <a:pt x="505097" y="201120"/>
                </a:cubicBezTo>
                <a:lnTo>
                  <a:pt x="505097" y="142049"/>
                </a:lnTo>
                <a:lnTo>
                  <a:pt x="273129" y="142049"/>
                </a:lnTo>
                <a:lnTo>
                  <a:pt x="273129" y="201026"/>
                </a:lnTo>
                <a:cubicBezTo>
                  <a:pt x="273129" y="216591"/>
                  <a:pt x="260565" y="229249"/>
                  <a:pt x="245001" y="229249"/>
                </a:cubicBezTo>
                <a:cubicBezTo>
                  <a:pt x="229436" y="229249"/>
                  <a:pt x="216872" y="216685"/>
                  <a:pt x="216872" y="201120"/>
                </a:cubicBezTo>
                <a:lnTo>
                  <a:pt x="216872" y="142049"/>
                </a:lnTo>
                <a:close/>
                <a:moveTo>
                  <a:pt x="245001" y="0"/>
                </a:moveTo>
                <a:cubicBezTo>
                  <a:pt x="260565" y="0"/>
                  <a:pt x="273129" y="12564"/>
                  <a:pt x="273129" y="28129"/>
                </a:cubicBezTo>
                <a:lnTo>
                  <a:pt x="273129" y="85792"/>
                </a:lnTo>
                <a:lnTo>
                  <a:pt x="505097" y="85792"/>
                </a:lnTo>
                <a:lnTo>
                  <a:pt x="505097" y="28129"/>
                </a:lnTo>
                <a:cubicBezTo>
                  <a:pt x="505097" y="12564"/>
                  <a:pt x="517661" y="0"/>
                  <a:pt x="533226" y="0"/>
                </a:cubicBezTo>
                <a:cubicBezTo>
                  <a:pt x="548790" y="0"/>
                  <a:pt x="561355" y="12564"/>
                  <a:pt x="561355" y="28129"/>
                </a:cubicBezTo>
                <a:lnTo>
                  <a:pt x="561355" y="85792"/>
                </a:lnTo>
                <a:lnTo>
                  <a:pt x="685683" y="85792"/>
                </a:lnTo>
                <a:cubicBezTo>
                  <a:pt x="736784" y="85792"/>
                  <a:pt x="778227" y="127235"/>
                  <a:pt x="778320" y="178336"/>
                </a:cubicBezTo>
                <a:lnTo>
                  <a:pt x="778320" y="627457"/>
                </a:lnTo>
                <a:cubicBezTo>
                  <a:pt x="778320" y="678370"/>
                  <a:pt x="736690" y="720001"/>
                  <a:pt x="685777" y="720001"/>
                </a:cubicBezTo>
                <a:lnTo>
                  <a:pt x="92544" y="720001"/>
                </a:lnTo>
                <a:cubicBezTo>
                  <a:pt x="41631" y="720001"/>
                  <a:pt x="0" y="678370"/>
                  <a:pt x="0" y="627457"/>
                </a:cubicBezTo>
                <a:lnTo>
                  <a:pt x="0" y="333700"/>
                </a:lnTo>
                <a:lnTo>
                  <a:pt x="0" y="277443"/>
                </a:lnTo>
                <a:lnTo>
                  <a:pt x="0" y="178336"/>
                </a:lnTo>
                <a:cubicBezTo>
                  <a:pt x="0" y="127235"/>
                  <a:pt x="41443" y="85792"/>
                  <a:pt x="92544" y="85792"/>
                </a:cubicBezTo>
                <a:lnTo>
                  <a:pt x="216872" y="85792"/>
                </a:lnTo>
                <a:lnTo>
                  <a:pt x="216872" y="28129"/>
                </a:lnTo>
                <a:cubicBezTo>
                  <a:pt x="216872" y="12564"/>
                  <a:pt x="229436" y="0"/>
                  <a:pt x="245001" y="0"/>
                </a:cubicBezTo>
                <a:close/>
              </a:path>
            </a:pathLst>
          </a:custGeom>
          <a:solidFill>
            <a:schemeClr val="accent1"/>
          </a:solidFill>
          <a:ln w="1860" cap="flat">
            <a:noFill/>
            <a:miter/>
          </a:ln>
        </p:spPr>
        <p:txBody>
          <a:bodyPr vert="horz" wrap="square" lIns="91440" tIns="45720" rIns="91440" bIns="45720" rtlCol="0" anchor="ctr"/>
          <a:lstStyle/>
          <a:p>
            <a:pPr algn="l"/>
            <a:endParaRPr kumimoji="1" lang="zh-CN" altLang="en-US"/>
          </a:p>
        </p:txBody>
      </p:sp>
      <p:sp>
        <p:nvSpPr>
          <p:cNvPr id="9" name="标题 1"/>
          <p:cNvSpPr txBox="1"/>
          <p:nvPr/>
        </p:nvSpPr>
        <p:spPr>
          <a:xfrm>
            <a:off x="2225509" y="1669267"/>
            <a:ext cx="1525744" cy="535635"/>
          </a:xfrm>
          <a:prstGeom prst="rect">
            <a:avLst/>
          </a:prstGeom>
          <a:noFill/>
          <a:ln cap="sq">
            <a:noFill/>
          </a:ln>
        </p:spPr>
        <p:txBody>
          <a:bodyPr vert="horz" wrap="square" lIns="0" tIns="0" rIns="0" bIns="0" rtlCol="0" anchor="t"/>
          <a:lstStyle/>
          <a:p>
            <a:pPr algn="l"/>
            <a:r>
              <a:rPr kumimoji="1" lang="en-US" altLang="zh-CN" sz="2800">
                <a:ln w="12700">
                  <a:noFill/>
                </a:ln>
                <a:solidFill>
                  <a:schemeClr val="accent1"/>
                </a:solidFill>
                <a:latin typeface="Source Han Sans"/>
                <a:ea typeface="Source Han Sans"/>
                <a:cs typeface="Source Han Sans"/>
              </a:rPr>
              <a:t>01</a:t>
            </a:r>
            <a:endParaRPr kumimoji="1" lang="zh-CN" altLang="en-US"/>
          </a:p>
        </p:txBody>
      </p:sp>
      <p:sp>
        <p:nvSpPr>
          <p:cNvPr id="10" name="标题 1"/>
          <p:cNvSpPr txBox="1"/>
          <p:nvPr/>
        </p:nvSpPr>
        <p:spPr>
          <a:xfrm>
            <a:off x="9334624" y="1872917"/>
            <a:ext cx="128337" cy="128337"/>
          </a:xfrm>
          <a:prstGeom prst="ellipse">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9552990" y="1872917"/>
            <a:ext cx="128337" cy="128337"/>
          </a:xfrm>
          <a:prstGeom prst="ellipse">
            <a:avLst/>
          </a:prstGeom>
          <a:solidFill>
            <a:schemeClr val="accent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9771356" y="1872917"/>
            <a:ext cx="128337" cy="128337"/>
          </a:xfrm>
          <a:prstGeom prst="ellipse">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项目背景</a:t>
            </a:r>
            <a:endParaRPr kumimoji="1" lang="zh-CN" altLang="en-US"/>
          </a:p>
        </p:txBody>
      </p:sp>
      <p:cxnSp>
        <p:nvCxnSpPr>
          <p:cNvPr id="14"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5" name="组合 14"/>
          <p:cNvGrpSpPr/>
          <p:nvPr/>
        </p:nvGrpSpPr>
        <p:grpSpPr>
          <a:xfrm>
            <a:off x="203200" y="561165"/>
            <a:ext cx="381000" cy="158750"/>
            <a:chOff x="203200" y="561165"/>
            <a:chExt cx="381000" cy="158750"/>
          </a:xfrm>
        </p:grpSpPr>
        <p:sp>
          <p:nvSpPr>
            <p:cNvPr id="16"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7"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8115300" y="1118931"/>
            <a:ext cx="3403599" cy="5015170"/>
          </a:xfrm>
          <a:prstGeom prst="rect">
            <a:avLst/>
          </a:prstGeom>
        </p:spPr>
      </p:pic>
      <p:sp>
        <p:nvSpPr>
          <p:cNvPr id="5" name="标题 1"/>
          <p:cNvSpPr txBox="1"/>
          <p:nvPr/>
        </p:nvSpPr>
        <p:spPr>
          <a:xfrm>
            <a:off x="660400" y="1590758"/>
            <a:ext cx="8354060" cy="4061460"/>
          </a:xfrm>
          <a:prstGeom prst="roundRect">
            <a:avLst>
              <a:gd name="adj" fmla="val 3521"/>
            </a:avLst>
          </a:prstGeom>
          <a:solidFill>
            <a:schemeClr val="bg1"/>
          </a:solidFill>
          <a:ln w="12700" cap="sq">
            <a:noFill/>
            <a:miter/>
          </a:ln>
          <a:effectLst>
            <a:outerShdw blurRad="203200" dist="38100" dir="2700000" algn="tl" rotWithShape="0">
              <a:srgbClr val="000000">
                <a:alpha val="8000"/>
              </a:srgbClr>
            </a:outerShdw>
          </a:effectLst>
        </p:spPr>
        <p:txBody>
          <a:bodyPr vert="horz" wrap="square" lIns="91440" tIns="45720" rIns="91440" bIns="45720" rtlCol="0" anchor="ctr"/>
          <a:lstStyle/>
          <a:p>
            <a:pPr algn="ctr"/>
            <a:endParaRPr kumimoji="1" lang="zh-CN" altLang="en-US"/>
          </a:p>
        </p:txBody>
      </p:sp>
      <p:sp>
        <p:nvSpPr>
          <p:cNvPr id="6" name="标题 1"/>
          <p:cNvSpPr txBox="1"/>
          <p:nvPr/>
        </p:nvSpPr>
        <p:spPr>
          <a:xfrm>
            <a:off x="976464" y="1973580"/>
            <a:ext cx="7721932" cy="3274778"/>
          </a:xfrm>
          <a:prstGeom prst="rect">
            <a:avLst/>
          </a:prstGeom>
          <a:noFill/>
          <a:ln>
            <a:noFill/>
          </a:ln>
        </p:spPr>
        <p:txBody>
          <a:bodyPr vert="horz" wrap="square" lIns="0" tIns="0" rIns="0" bIns="0" rtlCol="0" anchor="t"/>
          <a:lstStyle/>
          <a:p>
            <a:pPr algn="l"/>
            <a:endParaRPr kumimoji="1" lang="zh-CN" altLang="en-US"/>
          </a:p>
        </p:txBody>
      </p:sp>
      <p:sp>
        <p:nvSpPr>
          <p:cNvPr id="7" name="标题 1"/>
          <p:cNvSpPr txBox="1"/>
          <p:nvPr/>
        </p:nvSpPr>
        <p:spPr>
          <a:xfrm>
            <a:off x="571058" y="5385849"/>
            <a:ext cx="278848" cy="287793"/>
          </a:xfrm>
          <a:prstGeom prst="ellipse">
            <a:avLst/>
          </a:prstGeom>
          <a:noFill/>
          <a:ln w="57150" cap="sq">
            <a:solidFill>
              <a:schemeClr val="accent2"/>
            </a:solidFill>
            <a:miter/>
          </a:ln>
        </p:spPr>
        <p:txBody>
          <a:bodyPr vert="horz" wrap="square" lIns="91440" tIns="45720" rIns="91440" bIns="45720" rtlCol="0" anchor="ctr"/>
          <a:lstStyle/>
          <a:p>
            <a:pPr algn="ctr"/>
            <a:endParaRPr kumimoji="1" lang="zh-CN" altLang="en-US"/>
          </a:p>
        </p:txBody>
      </p:sp>
      <p:sp>
        <p:nvSpPr>
          <p:cNvPr id="8" name="标题 1"/>
          <p:cNvSpPr txBox="1"/>
          <p:nvPr/>
        </p:nvSpPr>
        <p:spPr>
          <a:xfrm flipH="1" flipV="1">
            <a:off x="8702040" y="1755322"/>
            <a:ext cx="150964" cy="155807"/>
          </a:xfrm>
          <a:prstGeom prst="ellipse">
            <a:avLst/>
          </a:prstGeom>
          <a:solidFill>
            <a:schemeClr val="bg1">
              <a:lumMod val="95000"/>
            </a:schemeClr>
          </a:solidFill>
          <a:ln w="5715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1、创建project文件夹并切换至project目录</a:t>
            </a:r>
            <a:endParaRPr kumimoji="1" lang="zh-CN" altLang="en-US"/>
          </a:p>
        </p:txBody>
      </p:sp>
      <p:cxnSp>
        <p:nvCxnSpPr>
          <p:cNvPr id="10"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1" name="组合 10"/>
          <p:cNvGrpSpPr/>
          <p:nvPr/>
        </p:nvGrpSpPr>
        <p:grpSpPr>
          <a:xfrm>
            <a:off x="203200" y="561165"/>
            <a:ext cx="381000" cy="158750"/>
            <a:chOff x="203200" y="561165"/>
            <a:chExt cx="381000" cy="158750"/>
          </a:xfrm>
        </p:grpSpPr>
        <p:sp>
          <p:nvSpPr>
            <p:cNvPr id="12"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15" name="文本框 14">
            <a:extLst>
              <a:ext uri="{FF2B5EF4-FFF2-40B4-BE49-F238E27FC236}">
                <a16:creationId xmlns:a16="http://schemas.microsoft.com/office/drawing/2014/main" id="{12915B97-6724-532E-989C-6E57D0A862F6}"/>
              </a:ext>
            </a:extLst>
          </p:cNvPr>
          <p:cNvSpPr txBox="1"/>
          <p:nvPr/>
        </p:nvSpPr>
        <p:spPr>
          <a:xfrm>
            <a:off x="1108214" y="3001284"/>
            <a:ext cx="6105644" cy="646331"/>
          </a:xfrm>
          <a:prstGeom prst="rect">
            <a:avLst/>
          </a:prstGeom>
          <a:solidFill>
            <a:schemeClr val="bg1">
              <a:lumMod val="85000"/>
            </a:schemeClr>
          </a:solidFill>
        </p:spPr>
        <p:txBody>
          <a:bodyPr wrap="square">
            <a:spAutoFit/>
          </a:bodyPr>
          <a:lstStyle/>
          <a:p>
            <a:r>
              <a:rPr lang="zh-CN" altLang="en-US" dirty="0"/>
              <a:t>cd ~</a:t>
            </a:r>
          </a:p>
          <a:p>
            <a:r>
              <a:rPr lang="zh-CN" altLang="en-US" dirty="0"/>
              <a:t>mkdir project &amp;&amp; cd project</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584200" y="3587208"/>
            <a:ext cx="4932000" cy="2268000"/>
          </a:xfrm>
          <a:prstGeom prst="rect">
            <a:avLst/>
          </a:prstGeom>
          <a:noFill/>
          <a:ln w="12700" cap="sq">
            <a:noFill/>
            <a:miter/>
          </a:ln>
        </p:spPr>
        <p:txBody>
          <a:bodyPr vert="horz" wrap="square" lIns="0" tIns="0" rIns="0" bIns="0" rtlCol="0" anchor="t"/>
          <a:lstStyle/>
          <a:p>
            <a:pPr algn="l"/>
            <a:r>
              <a:rPr kumimoji="1" lang="en-US" altLang="zh-CN" sz="1400" dirty="0" err="1">
                <a:ln w="12700">
                  <a:noFill/>
                </a:ln>
                <a:solidFill>
                  <a:schemeClr val="tx1">
                    <a:lumMod val="85000"/>
                    <a:lumOff val="15000"/>
                  </a:schemeClr>
                </a:solidFill>
                <a:latin typeface="Source Han Sans"/>
                <a:ea typeface="Source Han Sans"/>
                <a:cs typeface="Source Han Sans"/>
              </a:rPr>
              <a:t>运行后，显示如下</a:t>
            </a:r>
            <a:r>
              <a:rPr kumimoji="1" lang="en-US" altLang="zh-CN" sz="1400" dirty="0">
                <a:ln w="12700">
                  <a:noFill/>
                </a:ln>
                <a:solidFill>
                  <a:schemeClr val="tx1">
                    <a:lumMod val="85000"/>
                    <a:lumOff val="15000"/>
                  </a:schemeClr>
                </a:solidFill>
                <a:latin typeface="Source Han Sans"/>
                <a:ea typeface="Source Han Sans"/>
                <a:cs typeface="Source Han Sans"/>
              </a:rPr>
              <a:t>：</a:t>
            </a:r>
            <a:endParaRPr kumimoji="1" lang="zh-CN" altLang="en-US" dirty="0"/>
          </a:p>
        </p:txBody>
      </p:sp>
      <p:cxnSp>
        <p:nvCxnSpPr>
          <p:cNvPr id="6" name="标题 1"/>
          <p:cNvCxnSpPr/>
          <p:nvPr/>
        </p:nvCxnSpPr>
        <p:spPr>
          <a:xfrm>
            <a:off x="660400" y="2147681"/>
            <a:ext cx="4932000" cy="0"/>
          </a:xfrm>
          <a:prstGeom prst="line">
            <a:avLst/>
          </a:prstGeom>
          <a:noFill/>
          <a:ln w="12700" cap="sq">
            <a:solidFill>
              <a:schemeClr val="tx1">
                <a:lumMod val="75000"/>
                <a:lumOff val="25000"/>
              </a:schemeClr>
            </a:solidFill>
            <a:miter/>
          </a:ln>
        </p:spPr>
      </p:cxnSp>
      <p:cxnSp>
        <p:nvCxnSpPr>
          <p:cNvPr id="7" name="标题 1"/>
          <p:cNvCxnSpPr/>
          <p:nvPr/>
        </p:nvCxnSpPr>
        <p:spPr>
          <a:xfrm>
            <a:off x="660400" y="5116719"/>
            <a:ext cx="4932000" cy="0"/>
          </a:xfrm>
          <a:prstGeom prst="line">
            <a:avLst/>
          </a:prstGeom>
          <a:noFill/>
          <a:ln w="12700" cap="sq">
            <a:solidFill>
              <a:schemeClr val="tx1">
                <a:lumMod val="75000"/>
                <a:lumOff val="25000"/>
              </a:schemeClr>
            </a:solidFill>
            <a:miter/>
          </a:ln>
        </p:spPr>
      </p:cxnSp>
      <p:sp>
        <p:nvSpPr>
          <p:cNvPr id="8"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2、创建vue项目，项目名称datav-project</a:t>
            </a:r>
            <a:endParaRPr kumimoji="1" lang="zh-CN" altLang="en-US"/>
          </a:p>
        </p:txBody>
      </p:sp>
      <p:cxnSp>
        <p:nvCxnSpPr>
          <p:cNvPr id="9"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0" name="组合 9"/>
          <p:cNvGrpSpPr/>
          <p:nvPr/>
        </p:nvGrpSpPr>
        <p:grpSpPr>
          <a:xfrm>
            <a:off x="203200" y="561165"/>
            <a:ext cx="381000" cy="158750"/>
            <a:chOff x="203200" y="561165"/>
            <a:chExt cx="381000" cy="158750"/>
          </a:xfrm>
        </p:grpSpPr>
        <p:sp>
          <p:nvSpPr>
            <p:cNvPr id="11"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14" name="文本框 13">
            <a:extLst>
              <a:ext uri="{FF2B5EF4-FFF2-40B4-BE49-F238E27FC236}">
                <a16:creationId xmlns:a16="http://schemas.microsoft.com/office/drawing/2014/main" id="{758EF434-8811-AC5F-5166-A0F11037C623}"/>
              </a:ext>
            </a:extLst>
          </p:cNvPr>
          <p:cNvSpPr txBox="1"/>
          <p:nvPr/>
        </p:nvSpPr>
        <p:spPr>
          <a:xfrm>
            <a:off x="584200" y="2568083"/>
            <a:ext cx="6105644" cy="369332"/>
          </a:xfrm>
          <a:prstGeom prst="rect">
            <a:avLst/>
          </a:prstGeom>
          <a:solidFill>
            <a:schemeClr val="bg1">
              <a:lumMod val="85000"/>
            </a:schemeClr>
          </a:solidFill>
        </p:spPr>
        <p:txBody>
          <a:bodyPr wrap="square">
            <a:spAutoFit/>
          </a:bodyPr>
          <a:lstStyle/>
          <a:p>
            <a:r>
              <a:rPr lang="zh-CN" altLang="en-US" dirty="0"/>
              <a:t>vue create datav-project</a:t>
            </a:r>
          </a:p>
        </p:txBody>
      </p:sp>
      <p:pic>
        <p:nvPicPr>
          <p:cNvPr id="16" name="图片 15">
            <a:extLst>
              <a:ext uri="{FF2B5EF4-FFF2-40B4-BE49-F238E27FC236}">
                <a16:creationId xmlns:a16="http://schemas.microsoft.com/office/drawing/2014/main" id="{69AE2FFB-ED99-4BC7-2756-A564C59B91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0200" y="3210271"/>
            <a:ext cx="8810625" cy="2971800"/>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flipH="1">
            <a:off x="6979920" y="5108868"/>
            <a:ext cx="5239936" cy="1747367"/>
          </a:xfrm>
          <a:custGeom>
            <a:avLst/>
            <a:gdLst>
              <a:gd name="connsiteX0" fmla="*/ -944 w 7972010"/>
              <a:gd name="connsiteY0" fmla="*/ 178627 h 2658434"/>
              <a:gd name="connsiteX1" fmla="*/ 2048272 w 7972010"/>
              <a:gd name="connsiteY1" fmla="*/ 970679 h 2658434"/>
              <a:gd name="connsiteX2" fmla="*/ 5612511 w 7972010"/>
              <a:gd name="connsiteY2" fmla="*/ 1986707 h 2658434"/>
              <a:gd name="connsiteX3" fmla="*/ 7971066 w 7972010"/>
              <a:gd name="connsiteY3" fmla="*/ 2658192 h 2658434"/>
              <a:gd name="connsiteX4" fmla="*/ -944 w 7972010"/>
              <a:gd name="connsiteY4" fmla="*/ 2658192 h 2658434"/>
            </a:gdLst>
            <a:ahLst/>
            <a:cxnLst/>
            <a:rect l="l" t="t" r="r" b="b"/>
            <a:pathLst>
              <a:path w="7972010" h="2658434">
                <a:moveTo>
                  <a:pt x="-944" y="178627"/>
                </a:moveTo>
                <a:cubicBezTo>
                  <a:pt x="-944" y="178627"/>
                  <a:pt x="722464" y="-561942"/>
                  <a:pt x="2048272" y="970679"/>
                </a:cubicBezTo>
                <a:cubicBezTo>
                  <a:pt x="2840324" y="1900461"/>
                  <a:pt x="3459886" y="3038817"/>
                  <a:pt x="5612511" y="1986707"/>
                </a:cubicBezTo>
                <a:cubicBezTo>
                  <a:pt x="5990935" y="1797054"/>
                  <a:pt x="7420149" y="1177494"/>
                  <a:pt x="7971066" y="2658192"/>
                </a:cubicBezTo>
                <a:lnTo>
                  <a:pt x="-944" y="2658192"/>
                </a:lnTo>
                <a:close/>
              </a:path>
            </a:pathLst>
          </a:custGeom>
          <a:gradFill>
            <a:gsLst>
              <a:gs pos="0">
                <a:schemeClr val="accent1">
                  <a:lumMod val="20000"/>
                  <a:lumOff val="80000"/>
                  <a:alpha val="0"/>
                </a:schemeClr>
              </a:gs>
              <a:gs pos="100000">
                <a:schemeClr val="accent1">
                  <a:lumMod val="40000"/>
                  <a:lumOff val="60000"/>
                </a:schemeClr>
              </a:gs>
            </a:gsLst>
            <a:lin ang="9000000" scaled="0"/>
          </a:gradFill>
          <a:ln w="35472" cap="flat">
            <a:noFill/>
            <a:miter/>
          </a:ln>
        </p:spPr>
        <p:txBody>
          <a:bodyPr vert="horz" wrap="square" lIns="91440" tIns="45720" rIns="91440" bIns="45720" rtlCol="0" anchor="ctr"/>
          <a:lstStyle/>
          <a:p>
            <a:pPr algn="l"/>
            <a:endParaRPr kumimoji="1" lang="zh-CN" altLang="en-US"/>
          </a:p>
        </p:txBody>
      </p:sp>
      <p:sp>
        <p:nvSpPr>
          <p:cNvPr id="5" name="标题 1"/>
          <p:cNvSpPr txBox="1"/>
          <p:nvPr/>
        </p:nvSpPr>
        <p:spPr>
          <a:xfrm>
            <a:off x="1304710" y="1710234"/>
            <a:ext cx="5344154" cy="2755698"/>
          </a:xfrm>
          <a:prstGeom prst="rect">
            <a:avLst/>
          </a:prstGeom>
          <a:noFill/>
          <a:ln>
            <a:noFill/>
          </a:ln>
        </p:spPr>
        <p:txBody>
          <a:bodyPr vert="horz" wrap="square" lIns="0" tIns="0" rIns="0" bIns="0" rtlCol="0" anchor="t"/>
          <a:lstStyle/>
          <a:p>
            <a:pPr algn="l"/>
            <a:r>
              <a:rPr kumimoji="1" lang="en-US" altLang="zh-CN" sz="1400" dirty="0" err="1">
                <a:ln w="12700">
                  <a:noFill/>
                </a:ln>
                <a:solidFill>
                  <a:srgbClr val="262626">
                    <a:alpha val="100000"/>
                  </a:srgbClr>
                </a:solidFill>
                <a:latin typeface="Source Han Sans"/>
                <a:ea typeface="Source Han Sans"/>
                <a:cs typeface="Source Han Sans"/>
              </a:rPr>
              <a:t>选择创建vue</a:t>
            </a:r>
            <a:r>
              <a:rPr kumimoji="1" lang="en-US" altLang="zh-CN" sz="1400" dirty="0">
                <a:ln w="12700">
                  <a:noFill/>
                </a:ln>
                <a:solidFill>
                  <a:srgbClr val="262626">
                    <a:alpha val="100000"/>
                  </a:srgbClr>
                </a:solidFill>
                <a:latin typeface="Source Han Sans"/>
                <a:ea typeface="Source Han Sans"/>
                <a:cs typeface="Source Han Sans"/>
              </a:rPr>
              <a:t> 2项目，然后回车等待项目创建完成
</a:t>
            </a:r>
          </a:p>
          <a:p>
            <a:pPr algn="l"/>
            <a:endParaRPr kumimoji="1" lang="en-US" altLang="zh-CN" sz="1400" dirty="0">
              <a:ln w="12700">
                <a:noFill/>
              </a:ln>
              <a:solidFill>
                <a:srgbClr val="262626">
                  <a:alpha val="100000"/>
                </a:srgbClr>
              </a:solidFill>
              <a:latin typeface="Source Han Sans"/>
              <a:ea typeface="Source Han Sans"/>
              <a:cs typeface="Source Han Sans"/>
            </a:endParaRPr>
          </a:p>
          <a:p>
            <a:pPr algn="l"/>
            <a:endParaRPr kumimoji="1" lang="en-US" altLang="zh-CN" sz="1400" dirty="0">
              <a:ln w="12700">
                <a:noFill/>
              </a:ln>
              <a:solidFill>
                <a:srgbClr val="262626">
                  <a:alpha val="100000"/>
                </a:srgbClr>
              </a:solidFill>
              <a:latin typeface="Source Han Sans"/>
              <a:ea typeface="Source Han Sans"/>
              <a:cs typeface="Source Han Sans"/>
            </a:endParaRPr>
          </a:p>
          <a:p>
            <a:pPr algn="l"/>
            <a:endParaRPr kumimoji="1" lang="en-US" altLang="zh-CN" sz="1400" dirty="0">
              <a:ln w="12700">
                <a:noFill/>
              </a:ln>
              <a:solidFill>
                <a:srgbClr val="262626">
                  <a:alpha val="100000"/>
                </a:srgbClr>
              </a:solidFill>
              <a:latin typeface="Source Han Sans"/>
              <a:ea typeface="Source Han Sans"/>
              <a:cs typeface="Source Han Sans"/>
            </a:endParaRPr>
          </a:p>
          <a:p>
            <a:pPr algn="l"/>
            <a:endParaRPr kumimoji="1" lang="en-US" altLang="zh-CN" sz="1400" dirty="0">
              <a:ln w="12700">
                <a:noFill/>
              </a:ln>
              <a:solidFill>
                <a:srgbClr val="262626">
                  <a:alpha val="100000"/>
                </a:srgbClr>
              </a:solidFill>
              <a:latin typeface="Source Han Sans"/>
              <a:ea typeface="Source Han Sans"/>
              <a:cs typeface="Source Han Sans"/>
            </a:endParaRPr>
          </a:p>
          <a:p>
            <a:pPr algn="l"/>
            <a:endParaRPr kumimoji="1" lang="en-US" altLang="zh-CN" sz="1400" dirty="0">
              <a:ln w="12700">
                <a:noFill/>
              </a:ln>
              <a:solidFill>
                <a:srgbClr val="262626">
                  <a:alpha val="100000"/>
                </a:srgbClr>
              </a:solidFill>
              <a:latin typeface="Source Han Sans"/>
              <a:ea typeface="Source Han Sans"/>
              <a:cs typeface="Source Han Sans"/>
            </a:endParaRPr>
          </a:p>
          <a:p>
            <a:pPr algn="l"/>
            <a:endParaRPr kumimoji="1" lang="en-US" altLang="zh-CN" sz="1400" dirty="0">
              <a:ln w="12700">
                <a:noFill/>
              </a:ln>
              <a:solidFill>
                <a:srgbClr val="262626">
                  <a:alpha val="100000"/>
                </a:srgbClr>
              </a:solidFill>
              <a:latin typeface="Source Han Sans"/>
              <a:ea typeface="Source Han Sans"/>
              <a:cs typeface="Source Han Sans"/>
            </a:endParaRPr>
          </a:p>
          <a:p>
            <a:pPr algn="l"/>
            <a:r>
              <a:rPr kumimoji="1" lang="en-US" altLang="zh-CN" sz="1400" dirty="0" err="1">
                <a:ln w="12700">
                  <a:noFill/>
                </a:ln>
                <a:solidFill>
                  <a:srgbClr val="262626">
                    <a:alpha val="100000"/>
                  </a:srgbClr>
                </a:solidFill>
                <a:latin typeface="Source Han Sans"/>
                <a:ea typeface="Source Han Sans"/>
                <a:cs typeface="Source Han Sans"/>
              </a:rPr>
              <a:t>项目创建成功后，显示如下</a:t>
            </a:r>
            <a:r>
              <a:rPr kumimoji="1" lang="en-US" altLang="zh-CN" sz="1400" dirty="0">
                <a:ln w="12700">
                  <a:noFill/>
                </a:ln>
                <a:solidFill>
                  <a:srgbClr val="262626">
                    <a:alpha val="100000"/>
                  </a:srgbClr>
                </a:solidFill>
                <a:latin typeface="Source Han Sans"/>
                <a:ea typeface="Source Han Sans"/>
                <a:cs typeface="Source Han Sans"/>
              </a:rPr>
              <a:t>：</a:t>
            </a:r>
            <a:endParaRPr kumimoji="1" lang="zh-CN" altLang="en-US" dirty="0"/>
          </a:p>
        </p:txBody>
      </p:sp>
      <p:sp>
        <p:nvSpPr>
          <p:cNvPr id="6" name="标题 1"/>
          <p:cNvSpPr txBox="1"/>
          <p:nvPr/>
        </p:nvSpPr>
        <p:spPr>
          <a:xfrm>
            <a:off x="852406" y="1674727"/>
            <a:ext cx="452304" cy="470322"/>
          </a:xfrm>
          <a:custGeom>
            <a:avLst/>
            <a:gdLst>
              <a:gd name="connsiteX0" fmla="*/ 337768 w 1372282"/>
              <a:gd name="connsiteY0" fmla="*/ 1315328 h 1426949"/>
              <a:gd name="connsiteX1" fmla="*/ 530173 w 1372282"/>
              <a:gd name="connsiteY1" fmla="*/ 1315328 h 1426949"/>
              <a:gd name="connsiteX2" fmla="*/ 842109 w 1372282"/>
              <a:gd name="connsiteY2" fmla="*/ 1315328 h 1426949"/>
              <a:gd name="connsiteX3" fmla="*/ 1034514 w 1372282"/>
              <a:gd name="connsiteY3" fmla="*/ 1315328 h 1426949"/>
              <a:gd name="connsiteX4" fmla="*/ 1090325 w 1372282"/>
              <a:gd name="connsiteY4" fmla="*/ 1371139 h 1426949"/>
              <a:gd name="connsiteX5" fmla="*/ 1034514 w 1372282"/>
              <a:gd name="connsiteY5" fmla="*/ 1426949 h 1426949"/>
              <a:gd name="connsiteX6" fmla="*/ 842109 w 1372282"/>
              <a:gd name="connsiteY6" fmla="*/ 1426949 h 1426949"/>
              <a:gd name="connsiteX7" fmla="*/ 530173 w 1372282"/>
              <a:gd name="connsiteY7" fmla="*/ 1426949 h 1426949"/>
              <a:gd name="connsiteX8" fmla="*/ 337768 w 1372282"/>
              <a:gd name="connsiteY8" fmla="*/ 1426949 h 1426949"/>
              <a:gd name="connsiteX9" fmla="*/ 281957 w 1372282"/>
              <a:gd name="connsiteY9" fmla="*/ 1371139 h 1426949"/>
              <a:gd name="connsiteX10" fmla="*/ 337768 w 1372282"/>
              <a:gd name="connsiteY10" fmla="*/ 1315328 h 1426949"/>
              <a:gd name="connsiteX11" fmla="*/ 686154 w 1372282"/>
              <a:gd name="connsiteY11" fmla="*/ 111621 h 1426949"/>
              <a:gd name="connsiteX12" fmla="*/ 237624 w 1372282"/>
              <a:gd name="connsiteY12" fmla="*/ 560152 h 1426949"/>
              <a:gd name="connsiteX13" fmla="*/ 237624 w 1372282"/>
              <a:gd name="connsiteY13" fmla="*/ 985614 h 1426949"/>
              <a:gd name="connsiteX14" fmla="*/ 229252 w 1372282"/>
              <a:gd name="connsiteY14" fmla="*/ 1014822 h 1426949"/>
              <a:gd name="connsiteX15" fmla="*/ 155768 w 1372282"/>
              <a:gd name="connsiteY15" fmla="*/ 1134814 h 1426949"/>
              <a:gd name="connsiteX16" fmla="*/ 1214680 w 1372282"/>
              <a:gd name="connsiteY16" fmla="*/ 1134814 h 1426949"/>
              <a:gd name="connsiteX17" fmla="*/ 1143429 w 1372282"/>
              <a:gd name="connsiteY17" fmla="*/ 1023565 h 1426949"/>
              <a:gd name="connsiteX18" fmla="*/ 1134685 w 1372282"/>
              <a:gd name="connsiteY18" fmla="*/ 993428 h 1426949"/>
              <a:gd name="connsiteX19" fmla="*/ 1134685 w 1372282"/>
              <a:gd name="connsiteY19" fmla="*/ 560152 h 1426949"/>
              <a:gd name="connsiteX20" fmla="*/ 686154 w 1372282"/>
              <a:gd name="connsiteY20" fmla="*/ 111621 h 1426949"/>
              <a:gd name="connsiteX21" fmla="*/ 686154 w 1372282"/>
              <a:gd name="connsiteY21" fmla="*/ 0 h 1426949"/>
              <a:gd name="connsiteX22" fmla="*/ 903815 w 1372282"/>
              <a:gd name="connsiteY22" fmla="*/ 44276 h 1426949"/>
              <a:gd name="connsiteX23" fmla="*/ 1081851 w 1372282"/>
              <a:gd name="connsiteY23" fmla="*/ 164455 h 1426949"/>
              <a:gd name="connsiteX24" fmla="*/ 1202030 w 1372282"/>
              <a:gd name="connsiteY24" fmla="*/ 342491 h 1426949"/>
              <a:gd name="connsiteX25" fmla="*/ 1246306 w 1372282"/>
              <a:gd name="connsiteY25" fmla="*/ 560152 h 1426949"/>
              <a:gd name="connsiteX26" fmla="*/ 1246306 w 1372282"/>
              <a:gd name="connsiteY26" fmla="*/ 977243 h 1426949"/>
              <a:gd name="connsiteX27" fmla="*/ 1363508 w 1372282"/>
              <a:gd name="connsiteY27" fmla="*/ 1160487 h 1426949"/>
              <a:gd name="connsiteX28" fmla="*/ 1365369 w 1372282"/>
              <a:gd name="connsiteY28" fmla="*/ 1217414 h 1426949"/>
              <a:gd name="connsiteX29" fmla="*/ 1316628 w 1372282"/>
              <a:gd name="connsiteY29" fmla="*/ 1246436 h 1426949"/>
              <a:gd name="connsiteX30" fmla="*/ 55867 w 1372282"/>
              <a:gd name="connsiteY30" fmla="*/ 1246436 h 1426949"/>
              <a:gd name="connsiteX31" fmla="*/ 7126 w 1372282"/>
              <a:gd name="connsiteY31" fmla="*/ 1217786 h 1426949"/>
              <a:gd name="connsiteX32" fmla="*/ 8242 w 1372282"/>
              <a:gd name="connsiteY32" fmla="*/ 1161232 h 1426949"/>
              <a:gd name="connsiteX33" fmla="*/ 126002 w 1372282"/>
              <a:gd name="connsiteY33" fmla="*/ 969801 h 1426949"/>
              <a:gd name="connsiteX34" fmla="*/ 126002 w 1372282"/>
              <a:gd name="connsiteY34" fmla="*/ 560152 h 1426949"/>
              <a:gd name="connsiteX35" fmla="*/ 170279 w 1372282"/>
              <a:gd name="connsiteY35" fmla="*/ 342491 h 1426949"/>
              <a:gd name="connsiteX36" fmla="*/ 290458 w 1372282"/>
              <a:gd name="connsiteY36" fmla="*/ 164455 h 1426949"/>
              <a:gd name="connsiteX37" fmla="*/ 468493 w 1372282"/>
              <a:gd name="connsiteY37" fmla="*/ 44276 h 1426949"/>
              <a:gd name="connsiteX38" fmla="*/ 686154 w 1372282"/>
              <a:gd name="connsiteY38" fmla="*/ 0 h 1426949"/>
            </a:gdLst>
            <a:ahLst/>
            <a:cxnLst/>
            <a:rect l="l" t="t" r="r" b="b"/>
            <a:pathLst>
              <a:path w="1372282" h="1426949">
                <a:moveTo>
                  <a:pt x="337768" y="1315328"/>
                </a:moveTo>
                <a:lnTo>
                  <a:pt x="530173" y="1315328"/>
                </a:lnTo>
                <a:lnTo>
                  <a:pt x="842109" y="1315328"/>
                </a:lnTo>
                <a:lnTo>
                  <a:pt x="1034514" y="1315328"/>
                </a:lnTo>
                <a:cubicBezTo>
                  <a:pt x="1065396" y="1315328"/>
                  <a:pt x="1090325" y="1340257"/>
                  <a:pt x="1090325" y="1371139"/>
                </a:cubicBezTo>
                <a:cubicBezTo>
                  <a:pt x="1090325" y="1402021"/>
                  <a:pt x="1065210" y="1426949"/>
                  <a:pt x="1034514" y="1426949"/>
                </a:cubicBezTo>
                <a:lnTo>
                  <a:pt x="842109" y="1426949"/>
                </a:lnTo>
                <a:lnTo>
                  <a:pt x="530173" y="1426949"/>
                </a:lnTo>
                <a:lnTo>
                  <a:pt x="337768" y="1426949"/>
                </a:lnTo>
                <a:cubicBezTo>
                  <a:pt x="306886" y="1426949"/>
                  <a:pt x="281957" y="1402021"/>
                  <a:pt x="281957" y="1371139"/>
                </a:cubicBezTo>
                <a:cubicBezTo>
                  <a:pt x="281957" y="1340257"/>
                  <a:pt x="306886" y="1315328"/>
                  <a:pt x="337768" y="1315328"/>
                </a:cubicBezTo>
                <a:close/>
                <a:moveTo>
                  <a:pt x="686154" y="111621"/>
                </a:moveTo>
                <a:cubicBezTo>
                  <a:pt x="438914" y="111621"/>
                  <a:pt x="237624" y="312725"/>
                  <a:pt x="237624" y="560152"/>
                </a:cubicBezTo>
                <a:lnTo>
                  <a:pt x="237624" y="985614"/>
                </a:lnTo>
                <a:cubicBezTo>
                  <a:pt x="237624" y="996032"/>
                  <a:pt x="234833" y="1006078"/>
                  <a:pt x="229252" y="1014822"/>
                </a:cubicBezTo>
                <a:lnTo>
                  <a:pt x="155768" y="1134814"/>
                </a:lnTo>
                <a:lnTo>
                  <a:pt x="1214680" y="1134814"/>
                </a:lnTo>
                <a:lnTo>
                  <a:pt x="1143429" y="1023565"/>
                </a:lnTo>
                <a:cubicBezTo>
                  <a:pt x="1137662" y="1014636"/>
                  <a:pt x="1134685" y="1004218"/>
                  <a:pt x="1134685" y="993428"/>
                </a:cubicBezTo>
                <a:lnTo>
                  <a:pt x="1134685" y="560152"/>
                </a:lnTo>
                <a:cubicBezTo>
                  <a:pt x="1134685" y="312911"/>
                  <a:pt x="933581" y="111621"/>
                  <a:pt x="686154" y="111621"/>
                </a:cubicBezTo>
                <a:close/>
                <a:moveTo>
                  <a:pt x="686154" y="0"/>
                </a:moveTo>
                <a:cubicBezTo>
                  <a:pt x="761499" y="0"/>
                  <a:pt x="834610" y="14883"/>
                  <a:pt x="903815" y="44276"/>
                </a:cubicBezTo>
                <a:cubicBezTo>
                  <a:pt x="970416" y="72554"/>
                  <a:pt x="1030319" y="113109"/>
                  <a:pt x="1081851" y="164455"/>
                </a:cubicBezTo>
                <a:cubicBezTo>
                  <a:pt x="1133383" y="215987"/>
                  <a:pt x="1173753" y="275890"/>
                  <a:pt x="1202030" y="342491"/>
                </a:cubicBezTo>
                <a:cubicBezTo>
                  <a:pt x="1231423" y="411510"/>
                  <a:pt x="1246306" y="484808"/>
                  <a:pt x="1246306" y="560152"/>
                </a:cubicBezTo>
                <a:lnTo>
                  <a:pt x="1246306" y="977243"/>
                </a:lnTo>
                <a:lnTo>
                  <a:pt x="1363508" y="1160487"/>
                </a:lnTo>
                <a:cubicBezTo>
                  <a:pt x="1374484" y="1177603"/>
                  <a:pt x="1375229" y="1199555"/>
                  <a:pt x="1365369" y="1217414"/>
                </a:cubicBezTo>
                <a:cubicBezTo>
                  <a:pt x="1355695" y="1235273"/>
                  <a:pt x="1336905" y="1246436"/>
                  <a:pt x="1316628" y="1246436"/>
                </a:cubicBezTo>
                <a:lnTo>
                  <a:pt x="55867" y="1246436"/>
                </a:lnTo>
                <a:cubicBezTo>
                  <a:pt x="35589" y="1246436"/>
                  <a:pt x="16986" y="1235460"/>
                  <a:pt x="7126" y="1217786"/>
                </a:cubicBezTo>
                <a:cubicBezTo>
                  <a:pt x="-2734" y="1200113"/>
                  <a:pt x="-2362" y="1178533"/>
                  <a:pt x="8242" y="1161232"/>
                </a:cubicBezTo>
                <a:lnTo>
                  <a:pt x="126002" y="969801"/>
                </a:lnTo>
                <a:lnTo>
                  <a:pt x="126002" y="560152"/>
                </a:lnTo>
                <a:cubicBezTo>
                  <a:pt x="126002" y="484808"/>
                  <a:pt x="140885" y="411696"/>
                  <a:pt x="170279" y="342491"/>
                </a:cubicBezTo>
                <a:cubicBezTo>
                  <a:pt x="198556" y="275890"/>
                  <a:pt x="239112" y="215987"/>
                  <a:pt x="290458" y="164455"/>
                </a:cubicBezTo>
                <a:cubicBezTo>
                  <a:pt x="341803" y="112923"/>
                  <a:pt x="401893" y="72554"/>
                  <a:pt x="468493" y="44276"/>
                </a:cubicBezTo>
                <a:cubicBezTo>
                  <a:pt x="537512" y="14883"/>
                  <a:pt x="610810" y="0"/>
                  <a:pt x="686154" y="0"/>
                </a:cubicBezTo>
                <a:close/>
              </a:path>
            </a:pathLst>
          </a:custGeom>
          <a:solidFill>
            <a:schemeClr val="accent1"/>
          </a:solidFill>
          <a:ln w="1860" cap="flat">
            <a:noFill/>
            <a:miter/>
          </a:ln>
        </p:spPr>
        <p:txBody>
          <a:bodyPr vert="horz" wrap="square" lIns="91440" tIns="45720" rIns="91440" bIns="45720" rtlCol="0" anchor="ctr"/>
          <a:lstStyle/>
          <a:p>
            <a:pPr algn="l"/>
            <a:endParaRPr kumimoji="1" lang="zh-CN" altLang="en-US"/>
          </a:p>
        </p:txBody>
      </p:sp>
      <p:sp>
        <p:nvSpPr>
          <p:cNvPr id="10"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2、创建vue项目，项目名称datav-project</a:t>
            </a:r>
            <a:endParaRPr kumimoji="1" lang="zh-CN" altLang="en-US"/>
          </a:p>
        </p:txBody>
      </p:sp>
      <p:cxnSp>
        <p:nvCxnSpPr>
          <p:cNvPr id="11"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2" name="组合 11"/>
          <p:cNvGrpSpPr/>
          <p:nvPr/>
        </p:nvGrpSpPr>
        <p:grpSpPr>
          <a:xfrm>
            <a:off x="203200" y="561165"/>
            <a:ext cx="381000" cy="158750"/>
            <a:chOff x="203200" y="561165"/>
            <a:chExt cx="381000" cy="158750"/>
          </a:xfrm>
        </p:grpSpPr>
        <p:sp>
          <p:nvSpPr>
            <p:cNvPr id="13"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4"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pic>
        <p:nvPicPr>
          <p:cNvPr id="16" name="图片 15">
            <a:extLst>
              <a:ext uri="{FF2B5EF4-FFF2-40B4-BE49-F238E27FC236}">
                <a16:creationId xmlns:a16="http://schemas.microsoft.com/office/drawing/2014/main" id="{BE4C606F-991E-1FD3-F00D-3ADE691A96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24848" y="1043161"/>
            <a:ext cx="5899243" cy="1908111"/>
          </a:xfrm>
          <a:prstGeom prst="rect">
            <a:avLst/>
          </a:prstGeom>
        </p:spPr>
      </p:pic>
      <p:pic>
        <p:nvPicPr>
          <p:cNvPr id="18" name="图片 17">
            <a:extLst>
              <a:ext uri="{FF2B5EF4-FFF2-40B4-BE49-F238E27FC236}">
                <a16:creationId xmlns:a16="http://schemas.microsoft.com/office/drawing/2014/main" id="{EB85FA1B-70DE-D3E9-E856-797AD055A6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24845" y="2557821"/>
            <a:ext cx="5899246" cy="4253695"/>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584200" y="1192835"/>
            <a:ext cx="10858500" cy="1917700"/>
          </a:xfrm>
          <a:prstGeom prst="roundRect">
            <a:avLst>
              <a:gd name="adj" fmla="val 9425"/>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nvGrpSpPr>
          <p:cNvPr id="6" name="组合 5"/>
          <p:cNvGrpSpPr/>
          <p:nvPr/>
        </p:nvGrpSpPr>
        <p:grpSpPr>
          <a:xfrm>
            <a:off x="870334" y="1414890"/>
            <a:ext cx="440411" cy="445458"/>
            <a:chOff x="946534" y="4540055"/>
            <a:chExt cx="440411" cy="445458"/>
          </a:xfrm>
        </p:grpSpPr>
        <p:sp>
          <p:nvSpPr>
            <p:cNvPr id="7" name="标题 1"/>
            <p:cNvSpPr txBox="1"/>
            <p:nvPr/>
          </p:nvSpPr>
          <p:spPr>
            <a:xfrm rot="2700000">
              <a:off x="986363" y="4796658"/>
              <a:ext cx="440412" cy="27999"/>
            </a:xfrm>
            <a:prstGeom prst="rect">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rot="5400000">
              <a:off x="1152740" y="4746262"/>
              <a:ext cx="440412" cy="27999"/>
            </a:xfrm>
            <a:prstGeom prst="rect">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rot="21600000" flipV="1">
              <a:off x="946534" y="4957514"/>
              <a:ext cx="440412" cy="27999"/>
            </a:xfrm>
            <a:prstGeom prst="rect">
              <a:avLst/>
            </a:prstGeom>
            <a:solidFill>
              <a:schemeClr val="bg1"/>
            </a:solidFill>
            <a:ln w="12700" cap="sq">
              <a:noFill/>
              <a:miter/>
            </a:ln>
          </p:spPr>
          <p:txBody>
            <a:bodyPr vert="horz" wrap="square" lIns="91440" tIns="45720" rIns="91440" bIns="45720" rtlCol="0" anchor="ctr"/>
            <a:lstStyle/>
            <a:p>
              <a:pPr algn="ctr"/>
              <a:endParaRPr kumimoji="1" lang="zh-CN" altLang="en-US"/>
            </a:p>
          </p:txBody>
        </p:sp>
      </p:grpSp>
      <p:sp>
        <p:nvSpPr>
          <p:cNvPr id="10" name="标题 1"/>
          <p:cNvSpPr txBox="1"/>
          <p:nvPr/>
        </p:nvSpPr>
        <p:spPr>
          <a:xfrm>
            <a:off x="9930763" y="1538532"/>
            <a:ext cx="1181636" cy="1279984"/>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ahLst/>
            <a:cxn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bg1">
              <a:alpha val="41000"/>
            </a:schemeClr>
          </a:solidFill>
          <a:ln w="1860" cap="flat">
            <a:noFill/>
            <a:miter/>
          </a:ln>
        </p:spPr>
        <p:txBody>
          <a:bodyPr vert="horz" wrap="square" lIns="91440" tIns="45720" rIns="91440" bIns="45720" rtlCol="0" anchor="ctr"/>
          <a:lstStyle/>
          <a:p>
            <a:pPr algn="l"/>
            <a:endParaRPr kumimoji="1" lang="zh-CN" altLang="en-US"/>
          </a:p>
        </p:txBody>
      </p:sp>
      <p:sp>
        <p:nvSpPr>
          <p:cNvPr id="11" name="标题 1"/>
          <p:cNvSpPr txBox="1"/>
          <p:nvPr/>
        </p:nvSpPr>
        <p:spPr>
          <a:xfrm>
            <a:off x="1521749" y="1324915"/>
            <a:ext cx="7957531" cy="1684020"/>
          </a:xfrm>
          <a:prstGeom prst="rect">
            <a:avLst/>
          </a:prstGeom>
          <a:noFill/>
          <a:ln>
            <a:noFill/>
          </a:ln>
        </p:spPr>
        <p:txBody>
          <a:bodyPr vert="horz" wrap="square" lIns="0" tIns="0" rIns="0" bIns="0" rtlCol="0" anchor="t"/>
          <a:lstStyle/>
          <a:p>
            <a:pPr algn="l"/>
            <a:r>
              <a:rPr kumimoji="1" lang="en-US" altLang="zh-CN" sz="1400" dirty="0" err="1">
                <a:ln w="12700">
                  <a:noFill/>
                </a:ln>
                <a:solidFill>
                  <a:schemeClr val="bg1"/>
                </a:solidFill>
                <a:latin typeface="Source Han Sans"/>
                <a:ea typeface="Source Han Sans"/>
                <a:cs typeface="Source Han Sans"/>
              </a:rPr>
              <a:t>使用vscode工具打开创建好的datav</a:t>
            </a:r>
            <a:r>
              <a:rPr kumimoji="1" lang="en-US" altLang="zh-CN" sz="1400" dirty="0">
                <a:ln w="12700">
                  <a:noFill/>
                </a:ln>
                <a:solidFill>
                  <a:schemeClr val="bg1"/>
                </a:solidFill>
                <a:latin typeface="Source Han Sans"/>
                <a:ea typeface="Source Han Sans"/>
                <a:cs typeface="Source Han Sans"/>
              </a:rPr>
              <a:t>- </a:t>
            </a:r>
            <a:r>
              <a:rPr kumimoji="1" lang="en-US" altLang="zh-CN" sz="1400" dirty="0" err="1">
                <a:ln w="12700">
                  <a:noFill/>
                </a:ln>
                <a:solidFill>
                  <a:schemeClr val="bg1"/>
                </a:solidFill>
                <a:latin typeface="Source Han Sans"/>
                <a:ea typeface="Source Han Sans"/>
                <a:cs typeface="Source Han Sans"/>
              </a:rPr>
              <a:t>project项目</a:t>
            </a:r>
            <a:r>
              <a:rPr kumimoji="1" lang="en-US" altLang="zh-CN" sz="1400" dirty="0">
                <a:ln w="12700">
                  <a:noFill/>
                </a:ln>
                <a:solidFill>
                  <a:schemeClr val="bg1"/>
                </a:solidFill>
                <a:latin typeface="Source Han Sans"/>
                <a:ea typeface="Source Han Sans"/>
                <a:cs typeface="Source Han Sans"/>
              </a:rPr>
              <a:t>。</a:t>
            </a:r>
          </a:p>
          <a:p>
            <a:pPr algn="l"/>
            <a:endParaRPr kumimoji="1" lang="en-US" altLang="zh-CN" sz="1400" dirty="0">
              <a:ln w="12700">
                <a:noFill/>
              </a:ln>
              <a:solidFill>
                <a:schemeClr val="bg1"/>
              </a:solidFill>
              <a:latin typeface="Source Han Sans"/>
              <a:ea typeface="Source Han Sans"/>
              <a:cs typeface="Source Han Sans"/>
            </a:endParaRPr>
          </a:p>
          <a:p>
            <a:pPr algn="l"/>
            <a:r>
              <a:rPr kumimoji="1" lang="en-US" altLang="zh-CN" sz="1400" dirty="0">
                <a:ln w="12700">
                  <a:noFill/>
                </a:ln>
                <a:solidFill>
                  <a:schemeClr val="bg1"/>
                </a:solidFill>
                <a:latin typeface="Source Han Sans"/>
                <a:ea typeface="Source Han Sans"/>
                <a:cs typeface="Source Han Sans"/>
              </a:rPr>
              <a:t>
</a:t>
            </a:r>
            <a:r>
              <a:rPr kumimoji="1" lang="en-US" altLang="zh-CN" sz="1400" dirty="0" err="1">
                <a:ln w="12700">
                  <a:noFill/>
                </a:ln>
                <a:solidFill>
                  <a:schemeClr val="bg1"/>
                </a:solidFill>
                <a:latin typeface="Source Han Sans"/>
                <a:ea typeface="Source Han Sans"/>
                <a:cs typeface="Source Han Sans"/>
              </a:rPr>
              <a:t>选择open</a:t>
            </a:r>
            <a:r>
              <a:rPr kumimoji="1" lang="en-US" altLang="zh-CN" sz="1400" dirty="0">
                <a:ln w="12700">
                  <a:noFill/>
                </a:ln>
                <a:solidFill>
                  <a:schemeClr val="bg1"/>
                </a:solidFill>
                <a:latin typeface="Source Han Sans"/>
                <a:ea typeface="Source Han Sans"/>
                <a:cs typeface="Source Han Sans"/>
              </a:rPr>
              <a:t> folder </a:t>
            </a:r>
            <a:r>
              <a:rPr kumimoji="1" lang="en-US" altLang="zh-CN" sz="1400" dirty="0" err="1">
                <a:ln w="12700">
                  <a:noFill/>
                </a:ln>
                <a:solidFill>
                  <a:schemeClr val="bg1"/>
                </a:solidFill>
                <a:latin typeface="Source Han Sans"/>
                <a:ea typeface="Source Han Sans"/>
                <a:cs typeface="Source Han Sans"/>
              </a:rPr>
              <a:t>找到我们项目所在目录</a:t>
            </a:r>
            <a:r>
              <a:rPr kumimoji="1" lang="en-US" altLang="zh-CN" sz="1400" dirty="0">
                <a:ln w="12700">
                  <a:noFill/>
                </a:ln>
                <a:solidFill>
                  <a:schemeClr val="bg1"/>
                </a:solidFill>
                <a:latin typeface="Source Han Sans"/>
                <a:ea typeface="Source Han Sans"/>
                <a:cs typeface="Source Han Sans"/>
              </a:rPr>
              <a:t>/home/ubuntu/project/</a:t>
            </a:r>
            <a:r>
              <a:rPr kumimoji="1" lang="en-US" altLang="zh-CN" sz="1400" dirty="0" err="1">
                <a:ln w="12700">
                  <a:noFill/>
                </a:ln>
                <a:solidFill>
                  <a:schemeClr val="bg1"/>
                </a:solidFill>
                <a:latin typeface="Source Han Sans"/>
                <a:ea typeface="Source Han Sans"/>
                <a:cs typeface="Source Han Sans"/>
              </a:rPr>
              <a:t>datav</a:t>
            </a:r>
            <a:r>
              <a:rPr kumimoji="1" lang="en-US" altLang="zh-CN" sz="1400" dirty="0">
                <a:ln w="12700">
                  <a:noFill/>
                </a:ln>
                <a:solidFill>
                  <a:schemeClr val="bg1"/>
                </a:solidFill>
                <a:latin typeface="Source Han Sans"/>
                <a:ea typeface="Source Han Sans"/>
                <a:cs typeface="Source Han Sans"/>
              </a:rPr>
              <a:t>- </a:t>
            </a:r>
            <a:r>
              <a:rPr kumimoji="1" lang="en-US" altLang="zh-CN" sz="1400" dirty="0" err="1">
                <a:ln w="12700">
                  <a:noFill/>
                </a:ln>
                <a:solidFill>
                  <a:schemeClr val="bg1"/>
                </a:solidFill>
                <a:latin typeface="Source Han Sans"/>
                <a:ea typeface="Source Han Sans"/>
                <a:cs typeface="Source Han Sans"/>
              </a:rPr>
              <a:t>project，操作如下图所示</a:t>
            </a:r>
            <a:r>
              <a:rPr kumimoji="1" lang="en-US" altLang="zh-CN" sz="1400" dirty="0">
                <a:ln w="12700">
                  <a:noFill/>
                </a:ln>
                <a:solidFill>
                  <a:schemeClr val="bg1"/>
                </a:solidFill>
                <a:latin typeface="Source Han Sans"/>
                <a:ea typeface="Source Han Sans"/>
                <a:cs typeface="Source Han Sans"/>
              </a:rPr>
              <a:t>：</a:t>
            </a:r>
            <a:endParaRPr kumimoji="1" lang="zh-CN" altLang="en-US" dirty="0"/>
          </a:p>
        </p:txBody>
      </p:sp>
      <p:sp>
        <p:nvSpPr>
          <p:cNvPr id="12"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3、打开项目</a:t>
            </a:r>
            <a:endParaRPr kumimoji="1" lang="zh-CN" altLang="en-US"/>
          </a:p>
        </p:txBody>
      </p:sp>
      <p:cxnSp>
        <p:nvCxnSpPr>
          <p:cNvPr id="13"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4" name="组合 13"/>
          <p:cNvGrpSpPr/>
          <p:nvPr/>
        </p:nvGrpSpPr>
        <p:grpSpPr>
          <a:xfrm>
            <a:off x="203200" y="561165"/>
            <a:ext cx="381000" cy="158750"/>
            <a:chOff x="203200" y="561165"/>
            <a:chExt cx="381000" cy="158750"/>
          </a:xfrm>
        </p:grpSpPr>
        <p:sp>
          <p:nvSpPr>
            <p:cNvPr id="15"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6"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pic>
        <p:nvPicPr>
          <p:cNvPr id="18" name="图片 17">
            <a:extLst>
              <a:ext uri="{FF2B5EF4-FFF2-40B4-BE49-F238E27FC236}">
                <a16:creationId xmlns:a16="http://schemas.microsoft.com/office/drawing/2014/main" id="{13CE7060-2782-7739-3E81-68ACEDB03F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4355" y="2558333"/>
            <a:ext cx="5491165" cy="3941314"/>
          </a:xfrm>
          <a:prstGeom prst="rect">
            <a:avLst/>
          </a:prstGeom>
        </p:spPr>
      </p:pic>
      <p:pic>
        <p:nvPicPr>
          <p:cNvPr id="20" name="图片 19">
            <a:extLst>
              <a:ext uri="{FF2B5EF4-FFF2-40B4-BE49-F238E27FC236}">
                <a16:creationId xmlns:a16="http://schemas.microsoft.com/office/drawing/2014/main" id="{D9E4CC9B-4440-B8F3-B5CB-9B6A27EB4D1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45309" y="2567833"/>
            <a:ext cx="5629753" cy="3941314"/>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8737600" y="4074160"/>
            <a:ext cx="3556000" cy="3556000"/>
          </a:xfrm>
          <a:prstGeom prst="ellipse">
            <a:avLst/>
          </a:prstGeom>
          <a:noFill/>
          <a:ln w="12700" cap="sq">
            <a:solidFill>
              <a:schemeClr val="accent1">
                <a:shade val="15000"/>
              </a:schemeClr>
            </a:solidFill>
            <a:miter/>
          </a:ln>
        </p:spPr>
        <p:txBody>
          <a:bodyPr vert="horz" wrap="square" lIns="91440" tIns="45720" rIns="91440" bIns="45720" rtlCol="0" anchor="ctr"/>
          <a:lstStyle/>
          <a:p>
            <a:pPr algn="ctr"/>
            <a:endParaRPr kumimoji="1" lang="zh-CN" altLang="en-US"/>
          </a:p>
        </p:txBody>
      </p:sp>
      <p:pic>
        <p:nvPicPr>
          <p:cNvPr id="5" name="图片 4"/>
          <p:cNvPicPr>
            <a:picLocks noChangeAspect="1"/>
          </p:cNvPicPr>
          <p:nvPr/>
        </p:nvPicPr>
        <p:blipFill>
          <a:blip r:embed="rId3">
            <a:alphaModFix/>
          </a:blip>
          <a:srcRect/>
          <a:stretch>
            <a:fillRect/>
          </a:stretch>
        </p:blipFill>
        <p:spPr>
          <a:xfrm>
            <a:off x="6827520" y="2164080"/>
            <a:ext cx="7376160" cy="5200650"/>
          </a:xfrm>
          <a:prstGeom prst="rect">
            <a:avLst/>
          </a:prstGeom>
        </p:spPr>
      </p:pic>
      <p:sp>
        <p:nvSpPr>
          <p:cNvPr id="6" name="标题 1"/>
          <p:cNvSpPr txBox="1"/>
          <p:nvPr/>
        </p:nvSpPr>
        <p:spPr>
          <a:xfrm>
            <a:off x="660400" y="2235200"/>
            <a:ext cx="304800" cy="304800"/>
          </a:xfrm>
          <a:prstGeom prst="ellipse">
            <a:avLst/>
          </a:prstGeom>
          <a:solidFill>
            <a:schemeClr val="accent1"/>
          </a:soli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endParaRPr kumimoji="1" lang="zh-CN" altLang="en-US"/>
          </a:p>
        </p:txBody>
      </p:sp>
      <p:sp>
        <p:nvSpPr>
          <p:cNvPr id="7" name="标题 1"/>
          <p:cNvSpPr txBox="1"/>
          <p:nvPr/>
        </p:nvSpPr>
        <p:spPr>
          <a:xfrm>
            <a:off x="8909108" y="4245668"/>
            <a:ext cx="3212984" cy="3212984"/>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33310" y="5438052"/>
            <a:ext cx="764580" cy="828216"/>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ahLst/>
            <a:cxn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pic>
        <p:nvPicPr>
          <p:cNvPr id="9" name="图片 8"/>
          <p:cNvPicPr>
            <a:picLocks noChangeAspect="1"/>
          </p:cNvPicPr>
          <p:nvPr/>
        </p:nvPicPr>
        <p:blipFill>
          <a:blip r:embed="rId4">
            <a:alphaModFix/>
          </a:blip>
          <a:srcRect/>
          <a:stretch>
            <a:fillRect/>
          </a:stretch>
        </p:blipFill>
        <p:spPr>
          <a:xfrm>
            <a:off x="6754282" y="1130300"/>
            <a:ext cx="1465158" cy="1465158"/>
          </a:xfrm>
          <a:prstGeom prst="rect">
            <a:avLst/>
          </a:prstGeom>
        </p:spPr>
      </p:pic>
      <p:sp>
        <p:nvSpPr>
          <p:cNvPr id="10" name="标题 1"/>
          <p:cNvSpPr txBox="1"/>
          <p:nvPr/>
        </p:nvSpPr>
        <p:spPr>
          <a:xfrm>
            <a:off x="660400" y="2697480"/>
            <a:ext cx="5598160" cy="2981960"/>
          </a:xfrm>
          <a:prstGeom prst="rect">
            <a:avLst/>
          </a:prstGeom>
          <a:noFill/>
          <a:ln>
            <a:noFill/>
          </a:ln>
        </p:spPr>
        <p:txBody>
          <a:bodyPr vert="horz" wrap="square" lIns="0" tIns="0" rIns="0" bIns="0" rtlCol="0" anchor="t"/>
          <a:lstStyle/>
          <a:p>
            <a:pPr algn="l"/>
            <a:r>
              <a:rPr kumimoji="1" lang="en-US" altLang="zh-CN" sz="1400">
                <a:ln w="12700">
                  <a:noFill/>
                </a:ln>
                <a:solidFill>
                  <a:schemeClr val="tx1"/>
                </a:solidFill>
                <a:latin typeface="Source Han Sans"/>
                <a:ea typeface="Source Han Sans"/>
                <a:cs typeface="Source Han Sans"/>
              </a:rPr>
              <a:t>打开项目后的vscode如下图所示：</a:t>
            </a:r>
            <a:endParaRPr kumimoji="1" lang="zh-CN" altLang="en-US"/>
          </a:p>
        </p:txBody>
      </p:sp>
      <p:sp>
        <p:nvSpPr>
          <p:cNvPr id="11"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3、打开项目</a:t>
            </a:r>
            <a:endParaRPr kumimoji="1" lang="zh-CN" altLang="en-US"/>
          </a:p>
        </p:txBody>
      </p:sp>
      <p:cxnSp>
        <p:nvCxnSpPr>
          <p:cNvPr id="12"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3" name="组合 12"/>
          <p:cNvGrpSpPr/>
          <p:nvPr/>
        </p:nvGrpSpPr>
        <p:grpSpPr>
          <a:xfrm>
            <a:off x="203200" y="561165"/>
            <a:ext cx="381000" cy="158750"/>
            <a:chOff x="203200" y="561165"/>
            <a:chExt cx="381000" cy="158750"/>
          </a:xfrm>
        </p:grpSpPr>
        <p:sp>
          <p:nvSpPr>
            <p:cNvPr id="14"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5"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pic>
        <p:nvPicPr>
          <p:cNvPr id="17" name="图片 16">
            <a:extLst>
              <a:ext uri="{FF2B5EF4-FFF2-40B4-BE49-F238E27FC236}">
                <a16:creationId xmlns:a16="http://schemas.microsoft.com/office/drawing/2014/main" id="{B776F05A-7B70-3548-8FA7-26B260FCECD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02468" y="1342103"/>
            <a:ext cx="6795422" cy="4834327"/>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rot="271834">
            <a:off x="2813050" y="1620253"/>
            <a:ext cx="6553200" cy="3858126"/>
          </a:xfrm>
          <a:prstGeom prst="roundRect">
            <a:avLst>
              <a:gd name="adj" fmla="val 3153"/>
            </a:avLst>
          </a:prstGeom>
          <a:solidFill>
            <a:schemeClr val="accent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2813050" y="1620253"/>
            <a:ext cx="6553200" cy="3858126"/>
          </a:xfrm>
          <a:prstGeom prst="roundRect">
            <a:avLst>
              <a:gd name="adj" fmla="val 3153"/>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5576303" y="1925053"/>
            <a:ext cx="1026694" cy="1026694"/>
          </a:xfrm>
          <a:prstGeom prst="ellipse">
            <a:avLst/>
          </a:prstGeom>
          <a:solidFill>
            <a:schemeClr val="bg1"/>
          </a:solidFill>
          <a:ln w="28575" cap="sq">
            <a:solidFill>
              <a:schemeClr val="accent1"/>
            </a:solid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3077745" y="3256547"/>
            <a:ext cx="6023810" cy="1981199"/>
          </a:xfrm>
          <a:prstGeom prst="rect">
            <a:avLst/>
          </a:prstGeom>
          <a:noFill/>
          <a:ln>
            <a:noFill/>
          </a:ln>
        </p:spPr>
        <p:txBody>
          <a:bodyPr vert="horz" wrap="square" lIns="0" tIns="0" rIns="0" bIns="0" rtlCol="0" anchor="t"/>
          <a:lstStyle/>
          <a:p>
            <a:pPr algn="l">
              <a:lnSpc>
                <a:spcPct val="150000"/>
              </a:lnSpc>
            </a:pPr>
            <a:r>
              <a:rPr kumimoji="1" lang="en-US" altLang="zh-CN" sz="1400">
                <a:ln w="12700">
                  <a:noFill/>
                </a:ln>
                <a:solidFill>
                  <a:schemeClr val="tx1">
                    <a:lumMod val="85000"/>
                    <a:lumOff val="15000"/>
                  </a:schemeClr>
                </a:solidFill>
                <a:latin typeface="Source Han Sans"/>
                <a:ea typeface="Source Han Sans"/>
                <a:cs typeface="Source Han Sans"/>
              </a:rPr>
              <a:t>1、要求同学们掌握DataV平台的基本功能和界面，包括大屏编辑器、组件面板等。
2、要求同学们掌握使用DataV组件绘制图表、动态环图、胶囊图、水位图、轮播图、排名轮播图</a:t>
            </a:r>
            <a:endParaRPr kumimoji="1" lang="zh-CN" altLang="en-US"/>
          </a:p>
        </p:txBody>
      </p:sp>
      <p:sp>
        <p:nvSpPr>
          <p:cNvPr id="8" name="标题 1"/>
          <p:cNvSpPr txBox="1"/>
          <p:nvPr/>
        </p:nvSpPr>
        <p:spPr>
          <a:xfrm>
            <a:off x="5843834" y="2215539"/>
            <a:ext cx="491633" cy="445722"/>
          </a:xfrm>
          <a:custGeom>
            <a:avLst/>
            <a:gdLst>
              <a:gd name="connsiteX0" fmla="*/ 351048 w 1543905"/>
              <a:gd name="connsiteY0" fmla="*/ 523317 h 1399728"/>
              <a:gd name="connsiteX1" fmla="*/ 351048 w 1543905"/>
              <a:gd name="connsiteY1" fmla="*/ 523317 h 1399728"/>
              <a:gd name="connsiteX2" fmla="*/ 351420 w 1543905"/>
              <a:gd name="connsiteY2" fmla="*/ 523503 h 1399728"/>
              <a:gd name="connsiteX3" fmla="*/ 351420 w 1543905"/>
              <a:gd name="connsiteY3" fmla="*/ 1020031 h 1399728"/>
              <a:gd name="connsiteX4" fmla="*/ 351048 w 1543905"/>
              <a:gd name="connsiteY4" fmla="*/ 1020403 h 1399728"/>
              <a:gd name="connsiteX5" fmla="*/ 163525 w 1543905"/>
              <a:gd name="connsiteY5" fmla="*/ 1020403 h 1399728"/>
              <a:gd name="connsiteX6" fmla="*/ 163153 w 1543905"/>
              <a:gd name="connsiteY6" fmla="*/ 1020031 h 1399728"/>
              <a:gd name="connsiteX7" fmla="*/ 163153 w 1543905"/>
              <a:gd name="connsiteY7" fmla="*/ 523503 h 1399728"/>
              <a:gd name="connsiteX8" fmla="*/ 163153 w 1543905"/>
              <a:gd name="connsiteY8" fmla="*/ 523317 h 1399728"/>
              <a:gd name="connsiteX9" fmla="*/ 163339 w 1543905"/>
              <a:gd name="connsiteY9" fmla="*/ 523131 h 1399728"/>
              <a:gd name="connsiteX10" fmla="*/ 351048 w 1543905"/>
              <a:gd name="connsiteY10" fmla="*/ 523131 h 1399728"/>
              <a:gd name="connsiteX11" fmla="*/ 351048 w 1543905"/>
              <a:gd name="connsiteY11" fmla="*/ 411696 h 1399728"/>
              <a:gd name="connsiteX12" fmla="*/ 163339 w 1543905"/>
              <a:gd name="connsiteY12" fmla="*/ 411696 h 1399728"/>
              <a:gd name="connsiteX13" fmla="*/ 51346 w 1543905"/>
              <a:gd name="connsiteY13" fmla="*/ 523689 h 1399728"/>
              <a:gd name="connsiteX14" fmla="*/ 51346 w 1543905"/>
              <a:gd name="connsiteY14" fmla="*/ 1020217 h 1399728"/>
              <a:gd name="connsiteX15" fmla="*/ 163339 w 1543905"/>
              <a:gd name="connsiteY15" fmla="*/ 1132210 h 1399728"/>
              <a:gd name="connsiteX16" fmla="*/ 351048 w 1543905"/>
              <a:gd name="connsiteY16" fmla="*/ 1132210 h 1399728"/>
              <a:gd name="connsiteX17" fmla="*/ 463042 w 1543905"/>
              <a:gd name="connsiteY17" fmla="*/ 1020217 h 1399728"/>
              <a:gd name="connsiteX18" fmla="*/ 463042 w 1543905"/>
              <a:gd name="connsiteY18" fmla="*/ 523503 h 1399728"/>
              <a:gd name="connsiteX19" fmla="*/ 351048 w 1543905"/>
              <a:gd name="connsiteY19" fmla="*/ 411696 h 1399728"/>
              <a:gd name="connsiteX20" fmla="*/ 865808 w 1543905"/>
              <a:gd name="connsiteY20" fmla="*/ 111621 h 1399728"/>
              <a:gd name="connsiteX21" fmla="*/ 866180 w 1543905"/>
              <a:gd name="connsiteY21" fmla="*/ 111807 h 1399728"/>
              <a:gd name="connsiteX22" fmla="*/ 866180 w 1543905"/>
              <a:gd name="connsiteY22" fmla="*/ 1020031 h 1399728"/>
              <a:gd name="connsiteX23" fmla="*/ 865808 w 1543905"/>
              <a:gd name="connsiteY23" fmla="*/ 1020403 h 1399728"/>
              <a:gd name="connsiteX24" fmla="*/ 678284 w 1543905"/>
              <a:gd name="connsiteY24" fmla="*/ 1020403 h 1399728"/>
              <a:gd name="connsiteX25" fmla="*/ 677912 w 1543905"/>
              <a:gd name="connsiteY25" fmla="*/ 1020031 h 1399728"/>
              <a:gd name="connsiteX26" fmla="*/ 677912 w 1543905"/>
              <a:gd name="connsiteY26" fmla="*/ 111993 h 1399728"/>
              <a:gd name="connsiteX27" fmla="*/ 677912 w 1543905"/>
              <a:gd name="connsiteY27" fmla="*/ 111807 h 1399728"/>
              <a:gd name="connsiteX28" fmla="*/ 678098 w 1543905"/>
              <a:gd name="connsiteY28" fmla="*/ 111621 h 1399728"/>
              <a:gd name="connsiteX29" fmla="*/ 865808 w 1543905"/>
              <a:gd name="connsiteY29" fmla="*/ 111621 h 1399728"/>
              <a:gd name="connsiteX30" fmla="*/ 865808 w 1543905"/>
              <a:gd name="connsiteY30" fmla="*/ 0 h 1399728"/>
              <a:gd name="connsiteX31" fmla="*/ 677912 w 1543905"/>
              <a:gd name="connsiteY31" fmla="*/ 0 h 1399728"/>
              <a:gd name="connsiteX32" fmla="*/ 565919 w 1543905"/>
              <a:gd name="connsiteY32" fmla="*/ 111993 h 1399728"/>
              <a:gd name="connsiteX33" fmla="*/ 565919 w 1543905"/>
              <a:gd name="connsiteY33" fmla="*/ 1020217 h 1399728"/>
              <a:gd name="connsiteX34" fmla="*/ 677912 w 1543905"/>
              <a:gd name="connsiteY34" fmla="*/ 1132210 h 1399728"/>
              <a:gd name="connsiteX35" fmla="*/ 865622 w 1543905"/>
              <a:gd name="connsiteY35" fmla="*/ 1132210 h 1399728"/>
              <a:gd name="connsiteX36" fmla="*/ 977615 w 1543905"/>
              <a:gd name="connsiteY36" fmla="*/ 1020217 h 1399728"/>
              <a:gd name="connsiteX37" fmla="*/ 977615 w 1543905"/>
              <a:gd name="connsiteY37" fmla="*/ 111993 h 1399728"/>
              <a:gd name="connsiteX38" fmla="*/ 865808 w 1543905"/>
              <a:gd name="connsiteY38" fmla="*/ 0 h 1399728"/>
              <a:gd name="connsiteX39" fmla="*/ 1380381 w 1543905"/>
              <a:gd name="connsiteY39" fmla="*/ 729072 h 1399728"/>
              <a:gd name="connsiteX40" fmla="*/ 1380753 w 1543905"/>
              <a:gd name="connsiteY40" fmla="*/ 729258 h 1399728"/>
              <a:gd name="connsiteX41" fmla="*/ 1380753 w 1543905"/>
              <a:gd name="connsiteY41" fmla="*/ 1020031 h 1399728"/>
              <a:gd name="connsiteX42" fmla="*/ 1380381 w 1543905"/>
              <a:gd name="connsiteY42" fmla="*/ 1020403 h 1399728"/>
              <a:gd name="connsiteX43" fmla="*/ 1192858 w 1543905"/>
              <a:gd name="connsiteY43" fmla="*/ 1020403 h 1399728"/>
              <a:gd name="connsiteX44" fmla="*/ 1192485 w 1543905"/>
              <a:gd name="connsiteY44" fmla="*/ 1020031 h 1399728"/>
              <a:gd name="connsiteX45" fmla="*/ 1192485 w 1543905"/>
              <a:gd name="connsiteY45" fmla="*/ 729444 h 1399728"/>
              <a:gd name="connsiteX46" fmla="*/ 1192485 w 1543905"/>
              <a:gd name="connsiteY46" fmla="*/ 729258 h 1399728"/>
              <a:gd name="connsiteX47" fmla="*/ 1192671 w 1543905"/>
              <a:gd name="connsiteY47" fmla="*/ 729072 h 1399728"/>
              <a:gd name="connsiteX48" fmla="*/ 1380381 w 1543905"/>
              <a:gd name="connsiteY48" fmla="*/ 729072 h 1399728"/>
              <a:gd name="connsiteX49" fmla="*/ 1380381 w 1543905"/>
              <a:gd name="connsiteY49" fmla="*/ 617451 h 1399728"/>
              <a:gd name="connsiteX50" fmla="*/ 1192671 w 1543905"/>
              <a:gd name="connsiteY50" fmla="*/ 617451 h 1399728"/>
              <a:gd name="connsiteX51" fmla="*/ 1080678 w 1543905"/>
              <a:gd name="connsiteY51" fmla="*/ 729444 h 1399728"/>
              <a:gd name="connsiteX52" fmla="*/ 1080678 w 1543905"/>
              <a:gd name="connsiteY52" fmla="*/ 1020031 h 1399728"/>
              <a:gd name="connsiteX53" fmla="*/ 1192671 w 1543905"/>
              <a:gd name="connsiteY53" fmla="*/ 1132024 h 1399728"/>
              <a:gd name="connsiteX54" fmla="*/ 1380381 w 1543905"/>
              <a:gd name="connsiteY54" fmla="*/ 1132024 h 1399728"/>
              <a:gd name="connsiteX55" fmla="*/ 1492374 w 1543905"/>
              <a:gd name="connsiteY55" fmla="*/ 1020031 h 1399728"/>
              <a:gd name="connsiteX56" fmla="*/ 1492374 w 1543905"/>
              <a:gd name="connsiteY56" fmla="*/ 729444 h 1399728"/>
              <a:gd name="connsiteX57" fmla="*/ 1380381 w 1543905"/>
              <a:gd name="connsiteY57" fmla="*/ 617451 h 1399728"/>
              <a:gd name="connsiteX58" fmla="*/ 1481956 w 1543905"/>
              <a:gd name="connsiteY58" fmla="*/ 1276201 h 1399728"/>
              <a:gd name="connsiteX59" fmla="*/ 61764 w 1543905"/>
              <a:gd name="connsiteY59" fmla="*/ 1276201 h 1399728"/>
              <a:gd name="connsiteX60" fmla="*/ 0 w 1543905"/>
              <a:gd name="connsiteY60" fmla="*/ 1337965 h 1399728"/>
              <a:gd name="connsiteX61" fmla="*/ 61764 w 1543905"/>
              <a:gd name="connsiteY61" fmla="*/ 1399729 h 1399728"/>
              <a:gd name="connsiteX62" fmla="*/ 1482142 w 1543905"/>
              <a:gd name="connsiteY62" fmla="*/ 1399729 h 1399728"/>
              <a:gd name="connsiteX63" fmla="*/ 1543906 w 1543905"/>
              <a:gd name="connsiteY63" fmla="*/ 1337965 h 1399728"/>
              <a:gd name="connsiteX64" fmla="*/ 1481956 w 1543905"/>
              <a:gd name="connsiteY64" fmla="*/ 1276201 h 1399728"/>
            </a:gdLst>
            <a:ahLst/>
            <a:cxnLst/>
            <a:rect l="l" t="t" r="r" b="b"/>
            <a:pathLst>
              <a:path w="1543905" h="1399728">
                <a:moveTo>
                  <a:pt x="351048" y="523317"/>
                </a:moveTo>
                <a:cubicBezTo>
                  <a:pt x="351234" y="523317"/>
                  <a:pt x="351234" y="523317"/>
                  <a:pt x="351048" y="523317"/>
                </a:cubicBezTo>
                <a:cubicBezTo>
                  <a:pt x="351234" y="523317"/>
                  <a:pt x="351420" y="523503"/>
                  <a:pt x="351420" y="523503"/>
                </a:cubicBezTo>
                <a:lnTo>
                  <a:pt x="351420" y="1020031"/>
                </a:lnTo>
                <a:lnTo>
                  <a:pt x="351048" y="1020403"/>
                </a:lnTo>
                <a:lnTo>
                  <a:pt x="163525" y="1020403"/>
                </a:lnTo>
                <a:lnTo>
                  <a:pt x="163153" y="1020031"/>
                </a:lnTo>
                <a:lnTo>
                  <a:pt x="163153" y="523503"/>
                </a:lnTo>
                <a:lnTo>
                  <a:pt x="163153" y="523317"/>
                </a:lnTo>
                <a:lnTo>
                  <a:pt x="163339" y="523131"/>
                </a:lnTo>
                <a:lnTo>
                  <a:pt x="351048" y="523131"/>
                </a:lnTo>
                <a:moveTo>
                  <a:pt x="351048" y="411696"/>
                </a:moveTo>
                <a:lnTo>
                  <a:pt x="163339" y="411696"/>
                </a:lnTo>
                <a:cubicBezTo>
                  <a:pt x="101575" y="411696"/>
                  <a:pt x="51346" y="461739"/>
                  <a:pt x="51346" y="523689"/>
                </a:cubicBezTo>
                <a:lnTo>
                  <a:pt x="51346" y="1020217"/>
                </a:lnTo>
                <a:cubicBezTo>
                  <a:pt x="51346" y="1081795"/>
                  <a:pt x="101761" y="1132210"/>
                  <a:pt x="163339" y="1132210"/>
                </a:cubicBezTo>
                <a:lnTo>
                  <a:pt x="351048" y="1132210"/>
                </a:lnTo>
                <a:cubicBezTo>
                  <a:pt x="412626" y="1132210"/>
                  <a:pt x="463042" y="1081795"/>
                  <a:pt x="463042" y="1020217"/>
                </a:cubicBezTo>
                <a:lnTo>
                  <a:pt x="463042" y="523503"/>
                </a:lnTo>
                <a:cubicBezTo>
                  <a:pt x="463042" y="461739"/>
                  <a:pt x="412998" y="411696"/>
                  <a:pt x="351048" y="411696"/>
                </a:cubicBezTo>
                <a:close/>
                <a:moveTo>
                  <a:pt x="865808" y="111621"/>
                </a:moveTo>
                <a:cubicBezTo>
                  <a:pt x="865994" y="111621"/>
                  <a:pt x="866180" y="111807"/>
                  <a:pt x="866180" y="111807"/>
                </a:cubicBezTo>
                <a:lnTo>
                  <a:pt x="866180" y="1020031"/>
                </a:lnTo>
                <a:lnTo>
                  <a:pt x="865808" y="1020403"/>
                </a:lnTo>
                <a:lnTo>
                  <a:pt x="678284" y="1020403"/>
                </a:lnTo>
                <a:lnTo>
                  <a:pt x="677912" y="1020031"/>
                </a:lnTo>
                <a:lnTo>
                  <a:pt x="677912" y="111993"/>
                </a:lnTo>
                <a:lnTo>
                  <a:pt x="677912" y="111807"/>
                </a:lnTo>
                <a:lnTo>
                  <a:pt x="678098" y="111621"/>
                </a:lnTo>
                <a:lnTo>
                  <a:pt x="865808" y="111621"/>
                </a:lnTo>
                <a:moveTo>
                  <a:pt x="865808" y="0"/>
                </a:moveTo>
                <a:lnTo>
                  <a:pt x="677912" y="0"/>
                </a:lnTo>
                <a:cubicBezTo>
                  <a:pt x="616148" y="0"/>
                  <a:pt x="565919" y="50043"/>
                  <a:pt x="565919" y="111993"/>
                </a:cubicBezTo>
                <a:lnTo>
                  <a:pt x="565919" y="1020217"/>
                </a:lnTo>
                <a:cubicBezTo>
                  <a:pt x="565919" y="1081795"/>
                  <a:pt x="616335" y="1132210"/>
                  <a:pt x="677912" y="1132210"/>
                </a:cubicBezTo>
                <a:lnTo>
                  <a:pt x="865622" y="1132210"/>
                </a:lnTo>
                <a:cubicBezTo>
                  <a:pt x="927199" y="1132210"/>
                  <a:pt x="977615" y="1081795"/>
                  <a:pt x="977615" y="1020217"/>
                </a:cubicBezTo>
                <a:lnTo>
                  <a:pt x="977615" y="111993"/>
                </a:lnTo>
                <a:cubicBezTo>
                  <a:pt x="977615" y="50043"/>
                  <a:pt x="927571" y="0"/>
                  <a:pt x="865808" y="0"/>
                </a:cubicBezTo>
                <a:close/>
                <a:moveTo>
                  <a:pt x="1380381" y="729072"/>
                </a:moveTo>
                <a:cubicBezTo>
                  <a:pt x="1380567" y="729072"/>
                  <a:pt x="1380753" y="729258"/>
                  <a:pt x="1380753" y="729258"/>
                </a:cubicBezTo>
                <a:lnTo>
                  <a:pt x="1380753" y="1020031"/>
                </a:lnTo>
                <a:lnTo>
                  <a:pt x="1380381" y="1020403"/>
                </a:lnTo>
                <a:lnTo>
                  <a:pt x="1192858" y="1020403"/>
                </a:lnTo>
                <a:lnTo>
                  <a:pt x="1192485" y="1020031"/>
                </a:lnTo>
                <a:lnTo>
                  <a:pt x="1192485" y="729444"/>
                </a:lnTo>
                <a:lnTo>
                  <a:pt x="1192485" y="729258"/>
                </a:lnTo>
                <a:lnTo>
                  <a:pt x="1192671" y="729072"/>
                </a:lnTo>
                <a:lnTo>
                  <a:pt x="1380381" y="729072"/>
                </a:lnTo>
                <a:moveTo>
                  <a:pt x="1380381" y="617451"/>
                </a:moveTo>
                <a:lnTo>
                  <a:pt x="1192671" y="617451"/>
                </a:lnTo>
                <a:cubicBezTo>
                  <a:pt x="1130908" y="617451"/>
                  <a:pt x="1080678" y="667494"/>
                  <a:pt x="1080678" y="729444"/>
                </a:cubicBezTo>
                <a:lnTo>
                  <a:pt x="1080678" y="1020031"/>
                </a:lnTo>
                <a:cubicBezTo>
                  <a:pt x="1080678" y="1081608"/>
                  <a:pt x="1131094" y="1132024"/>
                  <a:pt x="1192671" y="1132024"/>
                </a:cubicBezTo>
                <a:lnTo>
                  <a:pt x="1380381" y="1132024"/>
                </a:lnTo>
                <a:cubicBezTo>
                  <a:pt x="1441959" y="1132024"/>
                  <a:pt x="1492374" y="1081608"/>
                  <a:pt x="1492374" y="1020031"/>
                </a:cubicBezTo>
                <a:lnTo>
                  <a:pt x="1492374" y="729444"/>
                </a:lnTo>
                <a:cubicBezTo>
                  <a:pt x="1492374" y="667680"/>
                  <a:pt x="1442145" y="617451"/>
                  <a:pt x="1380381" y="617451"/>
                </a:cubicBezTo>
                <a:close/>
                <a:moveTo>
                  <a:pt x="1481956" y="1276201"/>
                </a:moveTo>
                <a:lnTo>
                  <a:pt x="61764" y="1276201"/>
                </a:lnTo>
                <a:cubicBezTo>
                  <a:pt x="27719" y="1276201"/>
                  <a:pt x="0" y="1303920"/>
                  <a:pt x="0" y="1337965"/>
                </a:cubicBezTo>
                <a:cubicBezTo>
                  <a:pt x="0" y="1372009"/>
                  <a:pt x="27719" y="1399729"/>
                  <a:pt x="61764" y="1399729"/>
                </a:cubicBezTo>
                <a:lnTo>
                  <a:pt x="1482142" y="1399729"/>
                </a:lnTo>
                <a:cubicBezTo>
                  <a:pt x="1516187" y="1399729"/>
                  <a:pt x="1543906" y="1372009"/>
                  <a:pt x="1543906" y="1337965"/>
                </a:cubicBezTo>
                <a:cubicBezTo>
                  <a:pt x="1543720" y="1303734"/>
                  <a:pt x="1516187" y="1276201"/>
                  <a:pt x="1481956" y="1276201"/>
                </a:cubicBezTo>
                <a:close/>
              </a:path>
            </a:pathLst>
          </a:custGeom>
          <a:solidFill>
            <a:schemeClr val="accent1"/>
          </a:solidFill>
          <a:ln w="1860" cap="flat">
            <a:noFill/>
            <a:miter/>
          </a:ln>
        </p:spPr>
        <p:txBody>
          <a:bodyPr vert="horz" wrap="square" lIns="91440" tIns="45720" rIns="91440" bIns="45720" rtlCol="0" anchor="ctr"/>
          <a:lstStyle/>
          <a:p>
            <a:pPr algn="l"/>
            <a:endParaRPr kumimoji="1" lang="zh-CN" altLang="en-US"/>
          </a:p>
        </p:txBody>
      </p:sp>
      <p:sp>
        <p:nvSpPr>
          <p:cNvPr id="9"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项目要求</a:t>
            </a:r>
            <a:endParaRPr kumimoji="1" lang="zh-CN" altLang="en-US"/>
          </a:p>
        </p:txBody>
      </p:sp>
      <p:cxnSp>
        <p:nvCxnSpPr>
          <p:cNvPr id="10"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1" name="组合 10"/>
          <p:cNvGrpSpPr/>
          <p:nvPr/>
        </p:nvGrpSpPr>
        <p:grpSpPr>
          <a:xfrm>
            <a:off x="203200" y="561165"/>
            <a:ext cx="381000" cy="158750"/>
            <a:chOff x="203200" y="561165"/>
            <a:chExt cx="381000" cy="158750"/>
          </a:xfrm>
        </p:grpSpPr>
        <p:sp>
          <p:nvSpPr>
            <p:cNvPr id="12"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4、安装@jiaminghi/data-view数据可视化的库或插件</a:t>
            </a:r>
            <a:endParaRPr kumimoji="1" lang="zh-CN" altLang="en-US"/>
          </a:p>
        </p:txBody>
      </p:sp>
      <p:cxnSp>
        <p:nvCxnSpPr>
          <p:cNvPr id="9"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0" name="组合 9"/>
          <p:cNvGrpSpPr/>
          <p:nvPr/>
        </p:nvGrpSpPr>
        <p:grpSpPr>
          <a:xfrm>
            <a:off x="203200" y="561165"/>
            <a:ext cx="381000" cy="158750"/>
            <a:chOff x="203200" y="561165"/>
            <a:chExt cx="381000" cy="158750"/>
          </a:xfrm>
        </p:grpSpPr>
        <p:sp>
          <p:nvSpPr>
            <p:cNvPr id="11"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pic>
        <p:nvPicPr>
          <p:cNvPr id="14" name="图片 13">
            <a:extLst>
              <a:ext uri="{FF2B5EF4-FFF2-40B4-BE49-F238E27FC236}">
                <a16:creationId xmlns:a16="http://schemas.microsoft.com/office/drawing/2014/main" id="{2783A58B-35E6-461D-D7C8-DF37A485EE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8160" y="2106991"/>
            <a:ext cx="5327827" cy="3792159"/>
          </a:xfrm>
          <a:prstGeom prst="rect">
            <a:avLst/>
          </a:prstGeom>
        </p:spPr>
      </p:pic>
      <p:pic>
        <p:nvPicPr>
          <p:cNvPr id="16" name="图片 15">
            <a:extLst>
              <a:ext uri="{FF2B5EF4-FFF2-40B4-BE49-F238E27FC236}">
                <a16:creationId xmlns:a16="http://schemas.microsoft.com/office/drawing/2014/main" id="{69063629-DDD2-EBEE-DB81-531D673F3D0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91275" y="2551419"/>
            <a:ext cx="5327828" cy="979431"/>
          </a:xfrm>
          <a:prstGeom prst="rect">
            <a:avLst/>
          </a:prstGeom>
        </p:spPr>
      </p:pic>
      <p:pic>
        <p:nvPicPr>
          <p:cNvPr id="18" name="图片 17">
            <a:extLst>
              <a:ext uri="{FF2B5EF4-FFF2-40B4-BE49-F238E27FC236}">
                <a16:creationId xmlns:a16="http://schemas.microsoft.com/office/drawing/2014/main" id="{CB245917-AB5E-6C0E-961F-4E399704397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10564" y="4328888"/>
            <a:ext cx="5276611" cy="1352088"/>
          </a:xfrm>
          <a:prstGeom prst="rect">
            <a:avLst/>
          </a:prstGeom>
        </p:spPr>
      </p:pic>
      <p:sp>
        <p:nvSpPr>
          <p:cNvPr id="20" name="文本框 19">
            <a:extLst>
              <a:ext uri="{FF2B5EF4-FFF2-40B4-BE49-F238E27FC236}">
                <a16:creationId xmlns:a16="http://schemas.microsoft.com/office/drawing/2014/main" id="{F30ED906-9BDC-F6E2-2E4F-3BCAD880F7DB}"/>
              </a:ext>
            </a:extLst>
          </p:cNvPr>
          <p:cNvSpPr txBox="1"/>
          <p:nvPr/>
        </p:nvSpPr>
        <p:spPr>
          <a:xfrm>
            <a:off x="660400" y="1513900"/>
            <a:ext cx="6105644" cy="369332"/>
          </a:xfrm>
          <a:prstGeom prst="rect">
            <a:avLst/>
          </a:prstGeom>
          <a:noFill/>
        </p:spPr>
        <p:txBody>
          <a:bodyPr wrap="square">
            <a:spAutoFit/>
          </a:bodyPr>
          <a:lstStyle/>
          <a:p>
            <a:r>
              <a:rPr lang="zh-CN" altLang="en-US" dirty="0"/>
              <a:t>选择新建终端</a:t>
            </a:r>
          </a:p>
        </p:txBody>
      </p:sp>
      <p:sp>
        <p:nvSpPr>
          <p:cNvPr id="22" name="文本框 21">
            <a:extLst>
              <a:ext uri="{FF2B5EF4-FFF2-40B4-BE49-F238E27FC236}">
                <a16:creationId xmlns:a16="http://schemas.microsoft.com/office/drawing/2014/main" id="{94D1B60B-A82E-FC7D-CD55-2351C9649C60}"/>
              </a:ext>
            </a:extLst>
          </p:cNvPr>
          <p:cNvSpPr txBox="1"/>
          <p:nvPr/>
        </p:nvSpPr>
        <p:spPr>
          <a:xfrm>
            <a:off x="6305309" y="1259551"/>
            <a:ext cx="6105644" cy="369332"/>
          </a:xfrm>
          <a:prstGeom prst="rect">
            <a:avLst/>
          </a:prstGeom>
          <a:noFill/>
        </p:spPr>
        <p:txBody>
          <a:bodyPr wrap="square">
            <a:spAutoFit/>
          </a:bodyPr>
          <a:lstStyle/>
          <a:p>
            <a:r>
              <a:rPr lang="zh-CN" altLang="en-US" dirty="0"/>
              <a:t>在终端中输入安装指令：</a:t>
            </a:r>
          </a:p>
        </p:txBody>
      </p:sp>
      <p:sp>
        <p:nvSpPr>
          <p:cNvPr id="24" name="文本框 23">
            <a:extLst>
              <a:ext uri="{FF2B5EF4-FFF2-40B4-BE49-F238E27FC236}">
                <a16:creationId xmlns:a16="http://schemas.microsoft.com/office/drawing/2014/main" id="{001F9F66-3F38-A4E4-72AE-C4805BACF3C4}"/>
              </a:ext>
            </a:extLst>
          </p:cNvPr>
          <p:cNvSpPr txBox="1"/>
          <p:nvPr/>
        </p:nvSpPr>
        <p:spPr>
          <a:xfrm>
            <a:off x="6305309" y="1802994"/>
            <a:ext cx="5381866" cy="369332"/>
          </a:xfrm>
          <a:prstGeom prst="rect">
            <a:avLst/>
          </a:prstGeom>
          <a:solidFill>
            <a:schemeClr val="bg1">
              <a:lumMod val="85000"/>
            </a:schemeClr>
          </a:solidFill>
        </p:spPr>
        <p:txBody>
          <a:bodyPr wrap="square">
            <a:spAutoFit/>
          </a:bodyPr>
          <a:lstStyle/>
          <a:p>
            <a:r>
              <a:rPr lang="zh-CN" altLang="en-US" dirty="0"/>
              <a:t>npm install @jiaminghi/data-view</a:t>
            </a:r>
          </a:p>
        </p:txBody>
      </p:sp>
      <p:sp>
        <p:nvSpPr>
          <p:cNvPr id="26" name="文本框 25">
            <a:extLst>
              <a:ext uri="{FF2B5EF4-FFF2-40B4-BE49-F238E27FC236}">
                <a16:creationId xmlns:a16="http://schemas.microsoft.com/office/drawing/2014/main" id="{61383A14-24BD-A600-BF9B-A77A17BFD614}"/>
              </a:ext>
            </a:extLst>
          </p:cNvPr>
          <p:cNvSpPr txBox="1"/>
          <p:nvPr/>
        </p:nvSpPr>
        <p:spPr>
          <a:xfrm>
            <a:off x="6391275" y="3796835"/>
            <a:ext cx="6204030" cy="369332"/>
          </a:xfrm>
          <a:prstGeom prst="rect">
            <a:avLst/>
          </a:prstGeom>
          <a:noFill/>
        </p:spPr>
        <p:txBody>
          <a:bodyPr wrap="square">
            <a:spAutoFit/>
          </a:bodyPr>
          <a:lstStyle/>
          <a:p>
            <a:r>
              <a:rPr lang="zh-CN" altLang="en-US" dirty="0"/>
              <a:t>安装成功如下图所示：</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3406775" y="2594045"/>
            <a:ext cx="4514850" cy="1152455"/>
          </a:xfrm>
          <a:prstGeom prst="rect">
            <a:avLst/>
          </a:prstGeom>
          <a:noFill/>
          <a:ln>
            <a:noFill/>
          </a:ln>
        </p:spPr>
        <p:txBody>
          <a:bodyPr vert="horz" wrap="square" lIns="91440" tIns="45720" rIns="91440" bIns="45720" rtlCol="0" anchor="t"/>
          <a:lstStyle/>
          <a:p>
            <a:pPr algn="l"/>
            <a:endParaRPr kumimoji="1" lang="zh-CN" altLang="en-US"/>
          </a:p>
        </p:txBody>
      </p:sp>
      <p:grpSp>
        <p:nvGrpSpPr>
          <p:cNvPr id="12" name="组合 11"/>
          <p:cNvGrpSpPr/>
          <p:nvPr/>
        </p:nvGrpSpPr>
        <p:grpSpPr>
          <a:xfrm>
            <a:off x="602177" y="2617787"/>
            <a:ext cx="5450443" cy="2257425"/>
            <a:chOff x="3035300" y="2295525"/>
            <a:chExt cx="6103939" cy="2257425"/>
          </a:xfrm>
        </p:grpSpPr>
        <p:sp>
          <p:nvSpPr>
            <p:cNvPr id="13" name="标题 1"/>
            <p:cNvSpPr txBox="1"/>
            <p:nvPr/>
          </p:nvSpPr>
          <p:spPr>
            <a:xfrm>
              <a:off x="3035300" y="2295525"/>
              <a:ext cx="6103939" cy="2257425"/>
            </a:xfrm>
            <a:prstGeom prst="rect">
              <a:avLst/>
            </a:prstGeom>
            <a:solidFill>
              <a:schemeClr val="accent1"/>
            </a:solidFill>
            <a:ln w="12700" cap="sq">
              <a:noFill/>
              <a:miter/>
            </a:ln>
            <a:effectLst>
              <a:outerShdw blurRad="762000" dist="254000" dir="5400000" algn="ctr" rotWithShape="0">
                <a:srgbClr val="000000">
                  <a:alpha val="20000"/>
                </a:srgbClr>
              </a:outerShdw>
            </a:effectLst>
          </p:spPr>
          <p:txBody>
            <a:bodyPr vert="horz" wrap="square" lIns="457200" tIns="365760" rIns="1371600" bIns="0" rtlCol="0" anchor="t"/>
            <a:lstStyle/>
            <a:p>
              <a:pPr algn="l"/>
              <a:endParaRPr kumimoji="1" lang="zh-CN" altLang="en-US"/>
            </a:p>
          </p:txBody>
        </p:sp>
        <p:cxnSp>
          <p:nvCxnSpPr>
            <p:cNvPr id="14" name="标题 1"/>
            <p:cNvCxnSpPr/>
            <p:nvPr/>
          </p:nvCxnSpPr>
          <p:spPr>
            <a:xfrm>
              <a:off x="9112567" y="2295525"/>
              <a:ext cx="0" cy="2256594"/>
            </a:xfrm>
            <a:prstGeom prst="line">
              <a:avLst/>
            </a:prstGeom>
            <a:noFill/>
            <a:ln w="50800" cap="sq">
              <a:solidFill>
                <a:srgbClr val="FFFFFF">
                  <a:alpha val="100000"/>
                </a:srgbClr>
              </a:solidFill>
              <a:miter/>
            </a:ln>
          </p:spPr>
        </p:cxnSp>
      </p:grpSp>
      <p:sp>
        <p:nvSpPr>
          <p:cNvPr id="15" name="标题 1"/>
          <p:cNvSpPr txBox="1"/>
          <p:nvPr/>
        </p:nvSpPr>
        <p:spPr>
          <a:xfrm>
            <a:off x="1096923" y="2875235"/>
            <a:ext cx="5114447" cy="1714227"/>
          </a:xfrm>
          <a:prstGeom prst="rect">
            <a:avLst/>
          </a:prstGeom>
          <a:noFill/>
          <a:ln>
            <a:noFill/>
          </a:ln>
        </p:spPr>
        <p:txBody>
          <a:bodyPr vert="horz" wrap="square" lIns="0" tIns="0" rIns="0" bIns="0" rtlCol="0" anchor="t"/>
          <a:lstStyle/>
          <a:p>
            <a:pPr algn="l"/>
            <a:r>
              <a:rPr kumimoji="1" lang="en-US" altLang="zh-CN" sz="1400">
                <a:ln w="12700">
                  <a:noFill/>
                </a:ln>
                <a:solidFill>
                  <a:schemeClr val="bg1"/>
                </a:solidFill>
                <a:latin typeface="Source Han Sans"/>
                <a:ea typeface="Source Han Sans"/>
                <a:cs typeface="Source Han Sans"/>
              </a:rPr>
              <a:t>将HelloWorld.vue组件删除掉，使用右键Delete</a:t>
            </a:r>
            <a:endParaRPr kumimoji="1" lang="zh-CN" altLang="en-US"/>
          </a:p>
        </p:txBody>
      </p:sp>
      <p:sp>
        <p:nvSpPr>
          <p:cNvPr id="16" name="标题 1"/>
          <p:cNvSpPr txBox="1"/>
          <p:nvPr/>
        </p:nvSpPr>
        <p:spPr>
          <a:xfrm>
            <a:off x="660400" y="438150"/>
            <a:ext cx="10671175" cy="468000"/>
          </a:xfrm>
          <a:prstGeom prst="rect">
            <a:avLst/>
          </a:prstGeom>
          <a:noFill/>
          <a:ln>
            <a:noFill/>
          </a:ln>
        </p:spPr>
        <p:txBody>
          <a:bodyPr vert="horz" wrap="square" lIns="0" tIns="0" rIns="0" bIns="0" rtlCol="0" anchor="ctr"/>
          <a:lstStyle/>
          <a:p>
            <a:pPr algn="l"/>
            <a:r>
              <a:rPr kumimoji="1" lang="en-US" altLang="zh-CN" sz="2800" dirty="0">
                <a:ln w="12700">
                  <a:noFill/>
                </a:ln>
                <a:solidFill>
                  <a:schemeClr val="tx1">
                    <a:lumMod val="85000"/>
                    <a:lumOff val="15000"/>
                  </a:schemeClr>
                </a:solidFill>
                <a:latin typeface="Source Han Sans CN Bold"/>
                <a:ea typeface="Source Han Sans CN Bold"/>
                <a:cs typeface="Source Han Sans CN Bold"/>
              </a:rPr>
              <a:t>5、初始化项目，将项目中默认的内容删掉</a:t>
            </a:r>
            <a:endParaRPr kumimoji="1" lang="zh-CN" altLang="en-US" dirty="0"/>
          </a:p>
        </p:txBody>
      </p:sp>
      <p:cxnSp>
        <p:nvCxnSpPr>
          <p:cNvPr id="17"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8" name="组合 17"/>
          <p:cNvGrpSpPr/>
          <p:nvPr/>
        </p:nvGrpSpPr>
        <p:grpSpPr>
          <a:xfrm>
            <a:off x="203200" y="561165"/>
            <a:ext cx="381000" cy="158750"/>
            <a:chOff x="203200" y="561165"/>
            <a:chExt cx="381000" cy="158750"/>
          </a:xfrm>
        </p:grpSpPr>
        <p:sp>
          <p:nvSpPr>
            <p:cNvPr id="19"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20"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pic>
        <p:nvPicPr>
          <p:cNvPr id="22" name="图片 21">
            <a:extLst>
              <a:ext uri="{FF2B5EF4-FFF2-40B4-BE49-F238E27FC236}">
                <a16:creationId xmlns:a16="http://schemas.microsoft.com/office/drawing/2014/main" id="{0ED8E63E-7E1E-C779-FF6A-EA921988CB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09065" y="1151520"/>
            <a:ext cx="4647566" cy="5268330"/>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3075038" y="1415702"/>
            <a:ext cx="7897762" cy="1028700"/>
          </a:xfrm>
          <a:prstGeom prst="roundRect">
            <a:avLst>
              <a:gd name="adj" fmla="val 2295"/>
            </a:avLst>
          </a:prstGeom>
          <a:solidFill>
            <a:schemeClr val="bg1">
              <a:lumMod val="95000"/>
            </a:schemeClr>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1894421" y="1421056"/>
            <a:ext cx="1907582" cy="1028700"/>
          </a:xfrm>
          <a:custGeom>
            <a:avLst/>
            <a:gdLst>
              <a:gd name="connsiteX0" fmla="*/ 98961 w 2564026"/>
              <a:gd name="connsiteY0" fmla="*/ 0 h 1382700"/>
              <a:gd name="connsiteX1" fmla="*/ 1668879 w 2564026"/>
              <a:gd name="connsiteY1" fmla="*/ 0 h 1382700"/>
              <a:gd name="connsiteX2" fmla="*/ 1690872 w 2564026"/>
              <a:gd name="connsiteY2" fmla="*/ 4440 h 1382700"/>
              <a:gd name="connsiteX3" fmla="*/ 1711613 w 2564026"/>
              <a:gd name="connsiteY3" fmla="*/ 2994 h 1382700"/>
              <a:gd name="connsiteX4" fmla="*/ 1748861 w 2564026"/>
              <a:gd name="connsiteY4" fmla="*/ 15519 h 1382700"/>
              <a:gd name="connsiteX5" fmla="*/ 2514529 w 2564026"/>
              <a:gd name="connsiteY5" fmla="*/ 457578 h 1382700"/>
              <a:gd name="connsiteX6" fmla="*/ 2550752 w 2564026"/>
              <a:gd name="connsiteY6" fmla="*/ 592762 h 1382700"/>
              <a:gd name="connsiteX7" fmla="*/ 2135363 w 2564026"/>
              <a:gd name="connsiteY7" fmla="*/ 1312237 h 1382700"/>
              <a:gd name="connsiteX8" fmla="*/ 2123557 w 2564026"/>
              <a:gd name="connsiteY8" fmla="*/ 1325621 h 1382700"/>
              <a:gd name="connsiteX9" fmla="*/ 2104615 w 2564026"/>
              <a:gd name="connsiteY9" fmla="*/ 1353715 h 1382700"/>
              <a:gd name="connsiteX10" fmla="*/ 2034639 w 2564026"/>
              <a:gd name="connsiteY10" fmla="*/ 1382700 h 1382700"/>
              <a:gd name="connsiteX11" fmla="*/ 98961 w 2564026"/>
              <a:gd name="connsiteY11" fmla="*/ 1382700 h 1382700"/>
              <a:gd name="connsiteX12" fmla="*/ 0 w 2564026"/>
              <a:gd name="connsiteY12" fmla="*/ 1283739 h 1382700"/>
              <a:gd name="connsiteX13" fmla="*/ 0 w 2564026"/>
              <a:gd name="connsiteY13" fmla="*/ 929739 h 1382700"/>
              <a:gd name="connsiteX14" fmla="*/ 0 w 2564026"/>
              <a:gd name="connsiteY14" fmla="*/ 452961 h 1382700"/>
              <a:gd name="connsiteX15" fmla="*/ 0 w 2564026"/>
              <a:gd name="connsiteY15" fmla="*/ 98961 h 1382700"/>
              <a:gd name="connsiteX16" fmla="*/ 98961 w 2564026"/>
              <a:gd name="connsiteY16" fmla="*/ 0 h 1382700"/>
            </a:gdLst>
            <a:ahLst/>
            <a:cxnLst/>
            <a:rect l="l" t="t" r="r" b="b"/>
            <a:pathLst>
              <a:path w="2564026" h="1382700">
                <a:moveTo>
                  <a:pt x="98961" y="0"/>
                </a:moveTo>
                <a:lnTo>
                  <a:pt x="1668879" y="0"/>
                </a:lnTo>
                <a:lnTo>
                  <a:pt x="1690872" y="4440"/>
                </a:lnTo>
                <a:lnTo>
                  <a:pt x="1711613" y="2994"/>
                </a:lnTo>
                <a:cubicBezTo>
                  <a:pt x="1724370" y="4577"/>
                  <a:pt x="1737028" y="8687"/>
                  <a:pt x="1748861" y="15519"/>
                </a:cubicBezTo>
                <a:lnTo>
                  <a:pt x="2514529" y="457578"/>
                </a:lnTo>
                <a:cubicBezTo>
                  <a:pt x="2561862" y="484906"/>
                  <a:pt x="2578079" y="545429"/>
                  <a:pt x="2550752" y="592762"/>
                </a:cubicBezTo>
                <a:lnTo>
                  <a:pt x="2135363" y="1312237"/>
                </a:lnTo>
                <a:lnTo>
                  <a:pt x="2123557" y="1325621"/>
                </a:lnTo>
                <a:lnTo>
                  <a:pt x="2104615" y="1353715"/>
                </a:lnTo>
                <a:cubicBezTo>
                  <a:pt x="2086707" y="1371624"/>
                  <a:pt x="2061967" y="1382700"/>
                  <a:pt x="2034639" y="1382700"/>
                </a:cubicBezTo>
                <a:lnTo>
                  <a:pt x="98961" y="1382700"/>
                </a:lnTo>
                <a:cubicBezTo>
                  <a:pt x="44306" y="1382700"/>
                  <a:pt x="0" y="1338394"/>
                  <a:pt x="0" y="1283739"/>
                </a:cubicBezTo>
                <a:lnTo>
                  <a:pt x="0" y="929739"/>
                </a:lnTo>
                <a:lnTo>
                  <a:pt x="0" y="452961"/>
                </a:lnTo>
                <a:lnTo>
                  <a:pt x="0" y="98961"/>
                </a:lnTo>
                <a:cubicBezTo>
                  <a:pt x="0" y="44306"/>
                  <a:pt x="44306" y="0"/>
                  <a:pt x="98961" y="0"/>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4118092" y="1741750"/>
            <a:ext cx="7776862" cy="2080591"/>
          </a:xfrm>
          <a:prstGeom prst="rect">
            <a:avLst/>
          </a:prstGeom>
          <a:noFill/>
          <a:ln>
            <a:noFill/>
          </a:ln>
        </p:spPr>
        <p:txBody>
          <a:bodyPr vert="horz" wrap="square" lIns="0" tIns="0" rIns="0" bIns="0" rtlCol="0" anchor="t"/>
          <a:lstStyle/>
          <a:p>
            <a:pPr algn="l"/>
            <a:r>
              <a:rPr kumimoji="1" lang="en-US" altLang="zh-CN" dirty="0" err="1">
                <a:ln w="12700">
                  <a:noFill/>
                </a:ln>
                <a:solidFill>
                  <a:schemeClr val="tx1"/>
                </a:solidFill>
                <a:latin typeface="Source Han Sans"/>
                <a:ea typeface="Source Han Sans"/>
                <a:cs typeface="Source Han Sans"/>
              </a:rPr>
              <a:t>向样式style标签内容添加一些全局样式，App.vue完整代码如下</a:t>
            </a:r>
            <a:endParaRPr kumimoji="1" lang="zh-CN" altLang="en-US" sz="2400" dirty="0"/>
          </a:p>
        </p:txBody>
      </p:sp>
      <p:sp>
        <p:nvSpPr>
          <p:cNvPr id="7" name="标题 1"/>
          <p:cNvSpPr txBox="1"/>
          <p:nvPr/>
        </p:nvSpPr>
        <p:spPr>
          <a:xfrm>
            <a:off x="2274392" y="1593038"/>
            <a:ext cx="888561" cy="684737"/>
          </a:xfrm>
          <a:prstGeom prst="rect">
            <a:avLst/>
          </a:prstGeom>
          <a:noFill/>
          <a:ln>
            <a:noFill/>
          </a:ln>
        </p:spPr>
        <p:txBody>
          <a:bodyPr vert="horz" wrap="square" lIns="0" tIns="0" rIns="0" bIns="0" rtlCol="0" anchor="ctr"/>
          <a:lstStyle/>
          <a:p>
            <a:pPr algn="ctr"/>
            <a:r>
              <a:rPr kumimoji="1" lang="en-US" altLang="zh-CN" sz="4800">
                <a:ln w="12700">
                  <a:noFill/>
                </a:ln>
                <a:solidFill>
                  <a:schemeClr val="bg1"/>
                </a:solidFill>
                <a:latin typeface="Source Han Sans"/>
                <a:ea typeface="Source Han Sans"/>
                <a:cs typeface="Source Han Sans"/>
              </a:rPr>
              <a:t>01</a:t>
            </a:r>
            <a:endParaRPr kumimoji="1" lang="zh-CN" altLang="en-US"/>
          </a:p>
        </p:txBody>
      </p:sp>
      <p:sp>
        <p:nvSpPr>
          <p:cNvPr id="8"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5、初始化项目，将项目中默认的内容删掉</a:t>
            </a:r>
            <a:endParaRPr kumimoji="1" lang="zh-CN" altLang="en-US"/>
          </a:p>
        </p:txBody>
      </p:sp>
      <p:cxnSp>
        <p:nvCxnSpPr>
          <p:cNvPr id="9"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0" name="组合 9"/>
          <p:cNvGrpSpPr/>
          <p:nvPr/>
        </p:nvGrpSpPr>
        <p:grpSpPr>
          <a:xfrm>
            <a:off x="203200" y="561165"/>
            <a:ext cx="381000" cy="158750"/>
            <a:chOff x="203200" y="561165"/>
            <a:chExt cx="381000" cy="158750"/>
          </a:xfrm>
        </p:grpSpPr>
        <p:sp>
          <p:nvSpPr>
            <p:cNvPr id="11"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14" name="文本框 13">
            <a:extLst>
              <a:ext uri="{FF2B5EF4-FFF2-40B4-BE49-F238E27FC236}">
                <a16:creationId xmlns:a16="http://schemas.microsoft.com/office/drawing/2014/main" id="{EBC89746-CD57-7C69-5448-C9C803C0D8B3}"/>
              </a:ext>
            </a:extLst>
          </p:cNvPr>
          <p:cNvSpPr txBox="1"/>
          <p:nvPr/>
        </p:nvSpPr>
        <p:spPr>
          <a:xfrm>
            <a:off x="3210622" y="2696586"/>
            <a:ext cx="6105644" cy="3754874"/>
          </a:xfrm>
          <a:prstGeom prst="rect">
            <a:avLst/>
          </a:prstGeom>
          <a:solidFill>
            <a:schemeClr val="bg1">
              <a:lumMod val="85000"/>
            </a:schemeClr>
          </a:solidFill>
        </p:spPr>
        <p:txBody>
          <a:bodyPr wrap="square">
            <a:spAutoFit/>
          </a:bodyPr>
          <a:lstStyle/>
          <a:p>
            <a:r>
              <a:rPr lang="zh-CN" altLang="en-US" sz="1400" dirty="0"/>
              <a:t>&lt;template&gt;</a:t>
            </a:r>
          </a:p>
          <a:p>
            <a:r>
              <a:rPr lang="zh-CN" altLang="en-US" sz="1400" dirty="0"/>
              <a:t>  &lt;div id="app"&gt;</a:t>
            </a:r>
          </a:p>
          <a:p>
            <a:r>
              <a:rPr lang="zh-CN" altLang="en-US" sz="1400" dirty="0"/>
              <a:t>  &lt;/div&gt;</a:t>
            </a:r>
          </a:p>
          <a:p>
            <a:r>
              <a:rPr lang="zh-CN" altLang="en-US" sz="1400" dirty="0"/>
              <a:t>&lt;/template&gt;</a:t>
            </a:r>
          </a:p>
          <a:p>
            <a:endParaRPr lang="zh-CN" altLang="en-US" sz="1400" dirty="0"/>
          </a:p>
          <a:p>
            <a:r>
              <a:rPr lang="zh-CN" altLang="en-US" sz="1400" dirty="0"/>
              <a:t>&lt;script&gt; </a:t>
            </a:r>
          </a:p>
          <a:p>
            <a:r>
              <a:rPr lang="zh-CN" altLang="en-US" sz="1400" dirty="0"/>
              <a:t>export default {</a:t>
            </a:r>
          </a:p>
          <a:p>
            <a:r>
              <a:rPr lang="zh-CN" altLang="en-US" sz="1400" dirty="0"/>
              <a:t>}</a:t>
            </a:r>
          </a:p>
          <a:p>
            <a:r>
              <a:rPr lang="zh-CN" altLang="en-US" sz="1400" dirty="0"/>
              <a:t>&lt;/script&gt;</a:t>
            </a:r>
          </a:p>
          <a:p>
            <a:r>
              <a:rPr lang="zh-CN" altLang="en-US" sz="1400" dirty="0"/>
              <a:t>&lt;style lang="scss"&gt;</a:t>
            </a:r>
          </a:p>
          <a:p>
            <a:r>
              <a:rPr lang="zh-CN" altLang="en-US" sz="1400" dirty="0"/>
              <a:t>*{</a:t>
            </a:r>
          </a:p>
          <a:p>
            <a:r>
              <a:rPr lang="zh-CN" altLang="en-US" sz="1400" dirty="0"/>
              <a:t>  margin: 0;</a:t>
            </a:r>
          </a:p>
          <a:p>
            <a:r>
              <a:rPr lang="zh-CN" altLang="en-US" sz="1400" dirty="0"/>
              <a:t>  padding: 0;</a:t>
            </a:r>
          </a:p>
          <a:p>
            <a:r>
              <a:rPr lang="zh-CN" altLang="en-US" sz="1400" dirty="0"/>
              <a:t>  list-style: none;</a:t>
            </a:r>
          </a:p>
          <a:p>
            <a:r>
              <a:rPr lang="zh-CN" altLang="en-US" sz="1400" dirty="0"/>
              <a:t>  box-sizing: border-box;</a:t>
            </a:r>
          </a:p>
          <a:p>
            <a:r>
              <a:rPr lang="zh-CN" altLang="en-US" sz="1400" dirty="0"/>
              <a:t>}</a:t>
            </a:r>
          </a:p>
          <a:p>
            <a:r>
              <a:rPr lang="zh-CN" altLang="en-US" sz="1400" dirty="0"/>
              <a:t>&lt;/style&gt;</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flipH="1">
            <a:off x="5166462" y="2"/>
            <a:ext cx="7025538" cy="6857999"/>
          </a:xfrm>
          <a:custGeom>
            <a:avLst/>
            <a:gdLst>
              <a:gd name="connsiteX0" fmla="*/ 5056574 w 7025538"/>
              <a:gd name="connsiteY0" fmla="*/ 838490 h 6857999"/>
              <a:gd name="connsiteX1" fmla="*/ 5876606 w 7025538"/>
              <a:gd name="connsiteY1" fmla="*/ 1839004 h 6857999"/>
              <a:gd name="connsiteX2" fmla="*/ 5982870 w 7025538"/>
              <a:gd name="connsiteY2" fmla="*/ 1861059 h 6857999"/>
              <a:gd name="connsiteX3" fmla="*/ 5477618 w 7025538"/>
              <a:gd name="connsiteY3" fmla="*/ 3172355 h 6857999"/>
              <a:gd name="connsiteX4" fmla="*/ 1223073 w 7025538"/>
              <a:gd name="connsiteY4" fmla="*/ 4640043 h 6857999"/>
              <a:gd name="connsiteX5" fmla="*/ 6259556 w 7025538"/>
              <a:gd name="connsiteY5" fmla="*/ 3388899 h 6857999"/>
              <a:gd name="connsiteX6" fmla="*/ 6933225 w 7025538"/>
              <a:gd name="connsiteY6" fmla="*/ 4591922 h 6857999"/>
              <a:gd name="connsiteX7" fmla="*/ 4046070 w 7025538"/>
              <a:gd name="connsiteY7" fmla="*/ 5806976 h 6857999"/>
              <a:gd name="connsiteX8" fmla="*/ 1062676 w 7025538"/>
              <a:gd name="connsiteY8" fmla="*/ 6789445 h 6857999"/>
              <a:gd name="connsiteX9" fmla="*/ 930562 w 7025538"/>
              <a:gd name="connsiteY9" fmla="*/ 6845038 h 6857999"/>
              <a:gd name="connsiteX10" fmla="*/ 894556 w 7025538"/>
              <a:gd name="connsiteY10" fmla="*/ 6857999 h 6857999"/>
              <a:gd name="connsiteX11" fmla="*/ 0 w 7025538"/>
              <a:gd name="connsiteY11" fmla="*/ 6857999 h 6857999"/>
              <a:gd name="connsiteX12" fmla="*/ 0 w 7025538"/>
              <a:gd name="connsiteY12" fmla="*/ 4680804 h 6857999"/>
              <a:gd name="connsiteX13" fmla="*/ 12918 w 7025538"/>
              <a:gd name="connsiteY13" fmla="*/ 4671227 h 6857999"/>
              <a:gd name="connsiteX14" fmla="*/ 334872 w 7025538"/>
              <a:gd name="connsiteY14" fmla="*/ 4437534 h 6857999"/>
              <a:gd name="connsiteX15" fmla="*/ 70467 w 7025538"/>
              <a:gd name="connsiteY15" fmla="*/ 4560155 h 6857999"/>
              <a:gd name="connsiteX16" fmla="*/ 0 w 7025538"/>
              <a:gd name="connsiteY16" fmla="*/ 4596381 h 6857999"/>
              <a:gd name="connsiteX17" fmla="*/ 0 w 7025538"/>
              <a:gd name="connsiteY17" fmla="*/ 2288281 h 6857999"/>
              <a:gd name="connsiteX18" fmla="*/ 11402 w 7025538"/>
              <a:gd name="connsiteY18" fmla="*/ 2282895 h 6857999"/>
              <a:gd name="connsiteX19" fmla="*/ 5056574 w 7025538"/>
              <a:gd name="connsiteY19" fmla="*/ 838490 h 6857999"/>
              <a:gd name="connsiteX20" fmla="*/ 1144220 w 7025538"/>
              <a:gd name="connsiteY20" fmla="*/ 0 h 6857999"/>
              <a:gd name="connsiteX21" fmla="*/ 3756814 w 7025538"/>
              <a:gd name="connsiteY21" fmla="*/ 0 h 6857999"/>
              <a:gd name="connsiteX22" fmla="*/ 3682102 w 7025538"/>
              <a:gd name="connsiteY22" fmla="*/ 29298 h 6857999"/>
              <a:gd name="connsiteX23" fmla="*/ 112268 w 7025538"/>
              <a:gd name="connsiteY23" fmla="*/ 1956120 h 6857999"/>
              <a:gd name="connsiteX24" fmla="*/ 0 w 7025538"/>
              <a:gd name="connsiteY24" fmla="*/ 2033382 h 6857999"/>
              <a:gd name="connsiteX25" fmla="*/ 0 w 7025538"/>
              <a:gd name="connsiteY25" fmla="*/ 671889 h 6857999"/>
              <a:gd name="connsiteX26" fmla="*/ 108722 w 7025538"/>
              <a:gd name="connsiteY26" fmla="*/ 607161 h 6857999"/>
              <a:gd name="connsiteX27" fmla="*/ 1003278 w 7025538"/>
              <a:gd name="connsiteY27" fmla="*/ 81086 h 6857999"/>
            </a:gdLst>
            <a:ahLst/>
            <a:cxnLst/>
            <a:rect l="l" t="t" r="r" b="b"/>
            <a:pathLst>
              <a:path w="7025538" h="6857999">
                <a:moveTo>
                  <a:pt x="5056574" y="838490"/>
                </a:moveTo>
                <a:cubicBezTo>
                  <a:pt x="5056574" y="838490"/>
                  <a:pt x="6131238" y="832475"/>
                  <a:pt x="5876606" y="1839004"/>
                </a:cubicBezTo>
                <a:cubicBezTo>
                  <a:pt x="5912696" y="1845019"/>
                  <a:pt x="5946780" y="1853039"/>
                  <a:pt x="5982870" y="1861059"/>
                </a:cubicBezTo>
                <a:cubicBezTo>
                  <a:pt x="6470077" y="1979357"/>
                  <a:pt x="6464062" y="3042027"/>
                  <a:pt x="5477618" y="3172355"/>
                </a:cubicBezTo>
                <a:cubicBezTo>
                  <a:pt x="4479143" y="3304687"/>
                  <a:pt x="2345856" y="3886149"/>
                  <a:pt x="1223073" y="4640043"/>
                </a:cubicBezTo>
                <a:cubicBezTo>
                  <a:pt x="1223073" y="4640043"/>
                  <a:pt x="3725275" y="3453060"/>
                  <a:pt x="6259556" y="3388899"/>
                </a:cubicBezTo>
                <a:cubicBezTo>
                  <a:pt x="6259556" y="3388899"/>
                  <a:pt x="7342239" y="3412959"/>
                  <a:pt x="6933225" y="4591922"/>
                </a:cubicBezTo>
                <a:cubicBezTo>
                  <a:pt x="6618445" y="5496195"/>
                  <a:pt x="5621975" y="5446069"/>
                  <a:pt x="4046070" y="5806976"/>
                </a:cubicBezTo>
                <a:cubicBezTo>
                  <a:pt x="2442094" y="6175903"/>
                  <a:pt x="2153379" y="6292195"/>
                  <a:pt x="1062676" y="6789445"/>
                </a:cubicBezTo>
                <a:cubicBezTo>
                  <a:pt x="1020071" y="6808869"/>
                  <a:pt x="975972" y="6827387"/>
                  <a:pt x="930562" y="6845038"/>
                </a:cubicBezTo>
                <a:lnTo>
                  <a:pt x="894556" y="6857999"/>
                </a:lnTo>
                <a:lnTo>
                  <a:pt x="0" y="6857999"/>
                </a:lnTo>
                <a:lnTo>
                  <a:pt x="0" y="4680804"/>
                </a:lnTo>
                <a:lnTo>
                  <a:pt x="12918" y="4671227"/>
                </a:lnTo>
                <a:cubicBezTo>
                  <a:pt x="115547" y="4595651"/>
                  <a:pt x="223095" y="4517485"/>
                  <a:pt x="334872" y="4437534"/>
                </a:cubicBezTo>
                <a:cubicBezTo>
                  <a:pt x="245150" y="4477134"/>
                  <a:pt x="156931" y="4517987"/>
                  <a:pt x="70467" y="4560155"/>
                </a:cubicBezTo>
                <a:lnTo>
                  <a:pt x="0" y="4596381"/>
                </a:lnTo>
                <a:lnTo>
                  <a:pt x="0" y="2288281"/>
                </a:lnTo>
                <a:lnTo>
                  <a:pt x="11402" y="2282895"/>
                </a:lnTo>
                <a:cubicBezTo>
                  <a:pt x="1035646" y="1802650"/>
                  <a:pt x="3220039" y="885734"/>
                  <a:pt x="5056574" y="838490"/>
                </a:cubicBezTo>
                <a:close/>
                <a:moveTo>
                  <a:pt x="1144220" y="0"/>
                </a:moveTo>
                <a:lnTo>
                  <a:pt x="3756814" y="0"/>
                </a:lnTo>
                <a:lnTo>
                  <a:pt x="3682102" y="29298"/>
                </a:lnTo>
                <a:cubicBezTo>
                  <a:pt x="3018906" y="292645"/>
                  <a:pt x="1698222" y="885048"/>
                  <a:pt x="112268" y="1956120"/>
                </a:cubicBezTo>
                <a:lnTo>
                  <a:pt x="0" y="2033382"/>
                </a:lnTo>
                <a:lnTo>
                  <a:pt x="0" y="671889"/>
                </a:lnTo>
                <a:lnTo>
                  <a:pt x="108722" y="607161"/>
                </a:lnTo>
                <a:cubicBezTo>
                  <a:pt x="394902" y="437022"/>
                  <a:pt x="725118" y="241979"/>
                  <a:pt x="1003278" y="81086"/>
                </a:cubicBezTo>
                <a:close/>
              </a:path>
            </a:pathLst>
          </a:custGeom>
          <a:blipFill>
            <a:blip r:embed="rId3"/>
            <a:srcRect/>
            <a:stretch>
              <a:fillRect/>
            </a:stretch>
          </a:blipFill>
          <a:ln w="12700" cap="sq">
            <a:noFill/>
            <a:miter/>
          </a:ln>
          <a:effectLst/>
        </p:spPr>
        <p:txBody>
          <a:bodyPr vert="horz" wrap="square" lIns="91440" tIns="45720" rIns="91440" bIns="45720" rtlCol="0" anchor="ctr"/>
          <a:lstStyle/>
          <a:p>
            <a:pPr algn="ctr"/>
            <a:endParaRPr kumimoji="1" lang="zh-CN" altLang="en-US"/>
          </a:p>
        </p:txBody>
      </p:sp>
      <p:sp>
        <p:nvSpPr>
          <p:cNvPr id="5" name="标题 1"/>
          <p:cNvSpPr txBox="1"/>
          <p:nvPr/>
        </p:nvSpPr>
        <p:spPr>
          <a:xfrm>
            <a:off x="1190625" y="1419225"/>
            <a:ext cx="3459663" cy="2861867"/>
          </a:xfrm>
          <a:prstGeom prst="rect">
            <a:avLst/>
          </a:prstGeom>
          <a:noFill/>
          <a:ln>
            <a:noFill/>
          </a:ln>
        </p:spPr>
        <p:txBody>
          <a:bodyPr vert="horz" wrap="square" lIns="91440" tIns="45720" rIns="91440" bIns="45720" rtlCol="0" anchor="b"/>
          <a:lstStyle/>
          <a:p>
            <a:pPr algn="l"/>
            <a:r>
              <a:rPr kumimoji="1" lang="en-US" altLang="zh-CN" sz="1400" dirty="0" err="1">
                <a:ln w="12700">
                  <a:noFill/>
                </a:ln>
                <a:solidFill>
                  <a:schemeClr val="tx1"/>
                </a:solidFill>
                <a:latin typeface="Source Han Sans"/>
                <a:ea typeface="Source Han Sans"/>
                <a:cs typeface="Source Han Sans"/>
              </a:rPr>
              <a:t>打开main.js文件导入DataV组件</a:t>
            </a:r>
            <a:endParaRPr kumimoji="1" lang="en-US" altLang="zh-CN" sz="1400" dirty="0">
              <a:ln w="12700">
                <a:noFill/>
              </a:ln>
              <a:solidFill>
                <a:schemeClr val="tx1"/>
              </a:solidFill>
              <a:latin typeface="Source Han Sans"/>
              <a:ea typeface="Source Han Sans"/>
              <a:cs typeface="Source Han Sans"/>
            </a:endParaRPr>
          </a:p>
          <a:p>
            <a:pPr algn="l"/>
            <a:endParaRPr kumimoji="1" lang="en-US" altLang="zh-CN" sz="1400" dirty="0">
              <a:ln w="12700">
                <a:noFill/>
              </a:ln>
              <a:latin typeface="Source Han Sans"/>
              <a:ea typeface="Source Han Sans"/>
              <a:cs typeface="Source Han Sans"/>
            </a:endParaRPr>
          </a:p>
          <a:p>
            <a:pPr algn="l"/>
            <a:endParaRPr kumimoji="1" lang="en-US" altLang="zh-CN" sz="1400" dirty="0">
              <a:ln w="12700">
                <a:noFill/>
              </a:ln>
              <a:solidFill>
                <a:schemeClr val="tx1"/>
              </a:solidFill>
              <a:latin typeface="Source Han Sans"/>
              <a:ea typeface="Source Han Sans"/>
              <a:cs typeface="Source Han Sans"/>
            </a:endParaRPr>
          </a:p>
          <a:p>
            <a:pPr algn="l"/>
            <a:endParaRPr kumimoji="1" lang="en-US" altLang="zh-CN" sz="1400" dirty="0">
              <a:ln w="12700">
                <a:noFill/>
              </a:ln>
              <a:latin typeface="Source Han Sans"/>
              <a:ea typeface="Source Han Sans"/>
              <a:cs typeface="Source Han Sans"/>
            </a:endParaRPr>
          </a:p>
          <a:p>
            <a:pPr algn="l"/>
            <a:endParaRPr kumimoji="1" lang="en-US" altLang="zh-CN" sz="1400" dirty="0">
              <a:ln w="12700">
                <a:noFill/>
              </a:ln>
              <a:solidFill>
                <a:schemeClr val="tx1"/>
              </a:solidFill>
              <a:latin typeface="Source Han Sans"/>
              <a:ea typeface="Source Han Sans"/>
              <a:cs typeface="Source Han Sans"/>
            </a:endParaRPr>
          </a:p>
          <a:p>
            <a:pPr algn="l"/>
            <a:endParaRPr kumimoji="1" lang="en-US" altLang="zh-CN" sz="1400" dirty="0">
              <a:ln w="12700">
                <a:noFill/>
              </a:ln>
              <a:latin typeface="Source Han Sans"/>
              <a:ea typeface="Source Han Sans"/>
              <a:cs typeface="Source Han Sans"/>
            </a:endParaRPr>
          </a:p>
          <a:p>
            <a:pPr algn="l"/>
            <a:endParaRPr kumimoji="1" lang="en-US" altLang="zh-CN" sz="1400" dirty="0">
              <a:ln w="12700">
                <a:noFill/>
              </a:ln>
              <a:solidFill>
                <a:schemeClr val="tx1"/>
              </a:solidFill>
              <a:latin typeface="Source Han Sans"/>
              <a:ea typeface="Source Han Sans"/>
              <a:cs typeface="Source Han Sans"/>
            </a:endParaRPr>
          </a:p>
          <a:p>
            <a:pPr algn="l"/>
            <a:endParaRPr kumimoji="1" lang="en-US" altLang="zh-CN" sz="1400" dirty="0">
              <a:ln w="12700">
                <a:noFill/>
              </a:ln>
              <a:latin typeface="Source Han Sans"/>
              <a:ea typeface="Source Han Sans"/>
              <a:cs typeface="Source Han Sans"/>
            </a:endParaRPr>
          </a:p>
          <a:p>
            <a:pPr algn="l"/>
            <a:endParaRPr kumimoji="1" lang="en-US" altLang="zh-CN" sz="1400" dirty="0">
              <a:ln w="12700">
                <a:noFill/>
              </a:ln>
              <a:solidFill>
                <a:schemeClr val="tx1"/>
              </a:solidFill>
              <a:latin typeface="Source Han Sans"/>
              <a:ea typeface="Source Han Sans"/>
              <a:cs typeface="Source Han Sans"/>
            </a:endParaRPr>
          </a:p>
          <a:p>
            <a:pPr algn="l"/>
            <a:r>
              <a:rPr kumimoji="1" lang="en-US" altLang="zh-CN" sz="1400" dirty="0">
                <a:ln w="12700">
                  <a:noFill/>
                </a:ln>
                <a:solidFill>
                  <a:schemeClr val="tx1"/>
                </a:solidFill>
                <a:latin typeface="Source Han Sans"/>
                <a:ea typeface="Source Han Sans"/>
                <a:cs typeface="Source Han Sans"/>
              </a:rPr>
              <a:t>
</a:t>
            </a:r>
            <a:r>
              <a:rPr kumimoji="1" lang="en-US" altLang="zh-CN" sz="1400" dirty="0" err="1">
                <a:ln w="12700">
                  <a:noFill/>
                </a:ln>
                <a:solidFill>
                  <a:schemeClr val="tx1"/>
                </a:solidFill>
                <a:latin typeface="Source Han Sans"/>
                <a:ea typeface="Source Han Sans"/>
                <a:cs typeface="Source Han Sans"/>
              </a:rPr>
              <a:t>导入组件之后main.js完整代码如下</a:t>
            </a:r>
            <a:endParaRPr kumimoji="1" lang="zh-CN" altLang="en-US" dirty="0"/>
          </a:p>
        </p:txBody>
      </p:sp>
      <p:sp>
        <p:nvSpPr>
          <p:cNvPr id="6" name="标题 1"/>
          <p:cNvSpPr txBox="1"/>
          <p:nvPr/>
        </p:nvSpPr>
        <p:spPr>
          <a:xfrm>
            <a:off x="1248514" y="4810122"/>
            <a:ext cx="1103086" cy="111890"/>
          </a:xfrm>
          <a:prstGeom prst="roundRect">
            <a:avLst>
              <a:gd name="adj" fmla="val 50000"/>
            </a:avLst>
          </a:prstGeom>
          <a:solidFill>
            <a:schemeClr val="tx1">
              <a:lumMod val="75000"/>
              <a:lumOff val="25000"/>
            </a:schemeClr>
          </a:solidFill>
          <a:ln w="1270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6、导入DataV组件到全局</a:t>
            </a:r>
            <a:endParaRPr kumimoji="1" lang="zh-CN" altLang="en-US"/>
          </a:p>
        </p:txBody>
      </p:sp>
      <p:cxnSp>
        <p:nvCxnSpPr>
          <p:cNvPr id="8"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9" name="组合 8"/>
          <p:cNvGrpSpPr/>
          <p:nvPr/>
        </p:nvGrpSpPr>
        <p:grpSpPr>
          <a:xfrm>
            <a:off x="203200" y="561165"/>
            <a:ext cx="381000" cy="158750"/>
            <a:chOff x="203200" y="561165"/>
            <a:chExt cx="381000" cy="158750"/>
          </a:xfrm>
        </p:grpSpPr>
        <p:sp>
          <p:nvSpPr>
            <p:cNvPr id="10"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13" name="文本框 12">
            <a:extLst>
              <a:ext uri="{FF2B5EF4-FFF2-40B4-BE49-F238E27FC236}">
                <a16:creationId xmlns:a16="http://schemas.microsoft.com/office/drawing/2014/main" id="{4073B783-099E-B97E-2A1A-E6F53FCFC7A4}"/>
              </a:ext>
            </a:extLst>
          </p:cNvPr>
          <p:cNvSpPr txBox="1"/>
          <p:nvPr/>
        </p:nvSpPr>
        <p:spPr>
          <a:xfrm>
            <a:off x="4412328" y="1594533"/>
            <a:ext cx="6105644" cy="646331"/>
          </a:xfrm>
          <a:prstGeom prst="rect">
            <a:avLst/>
          </a:prstGeom>
          <a:solidFill>
            <a:schemeClr val="bg1">
              <a:lumMod val="85000"/>
            </a:schemeClr>
          </a:solidFill>
        </p:spPr>
        <p:txBody>
          <a:bodyPr wrap="square">
            <a:spAutoFit/>
          </a:bodyPr>
          <a:lstStyle/>
          <a:p>
            <a:r>
              <a:rPr lang="zh-CN" altLang="en-US" dirty="0"/>
              <a:t>import dataV from '@jiaminghi/data-view'</a:t>
            </a:r>
          </a:p>
          <a:p>
            <a:r>
              <a:rPr lang="zh-CN" altLang="en-US" dirty="0"/>
              <a:t>Vue.use(dataV)</a:t>
            </a:r>
          </a:p>
        </p:txBody>
      </p:sp>
      <p:sp>
        <p:nvSpPr>
          <p:cNvPr id="15" name="文本框 14">
            <a:extLst>
              <a:ext uri="{FF2B5EF4-FFF2-40B4-BE49-F238E27FC236}">
                <a16:creationId xmlns:a16="http://schemas.microsoft.com/office/drawing/2014/main" id="{1735DB0F-E400-57B3-E052-FD598D8D2E61}"/>
              </a:ext>
            </a:extLst>
          </p:cNvPr>
          <p:cNvSpPr txBox="1"/>
          <p:nvPr/>
        </p:nvSpPr>
        <p:spPr>
          <a:xfrm>
            <a:off x="4412920" y="2541841"/>
            <a:ext cx="6105644" cy="3416320"/>
          </a:xfrm>
          <a:prstGeom prst="rect">
            <a:avLst/>
          </a:prstGeom>
          <a:solidFill>
            <a:schemeClr val="bg1">
              <a:lumMod val="85000"/>
            </a:schemeClr>
          </a:solidFill>
        </p:spPr>
        <p:txBody>
          <a:bodyPr wrap="square">
            <a:spAutoFit/>
          </a:bodyPr>
          <a:lstStyle/>
          <a:p>
            <a:r>
              <a:rPr lang="zh-CN" altLang="en-US" dirty="0"/>
              <a:t>import Vue from 'vue'</a:t>
            </a:r>
          </a:p>
          <a:p>
            <a:r>
              <a:rPr lang="zh-CN" altLang="en-US" dirty="0"/>
              <a:t>import App from './App.vue'</a:t>
            </a:r>
          </a:p>
          <a:p>
            <a:endParaRPr lang="zh-CN" altLang="en-US" dirty="0"/>
          </a:p>
          <a:p>
            <a:r>
              <a:rPr lang="zh-CN" altLang="en-US" dirty="0"/>
              <a:t>Vue.config.productionTip = false</a:t>
            </a:r>
          </a:p>
          <a:p>
            <a:r>
              <a:rPr lang="zh-CN" altLang="en-US" dirty="0"/>
              <a:t>//导入DataV</a:t>
            </a:r>
          </a:p>
          <a:p>
            <a:r>
              <a:rPr lang="zh-CN" altLang="en-US" dirty="0"/>
              <a:t>import dataV from '@jiaminghi/data-view'</a:t>
            </a:r>
          </a:p>
          <a:p>
            <a:r>
              <a:rPr lang="zh-CN" altLang="en-US" dirty="0"/>
              <a:t>//注册DataV</a:t>
            </a:r>
          </a:p>
          <a:p>
            <a:r>
              <a:rPr lang="zh-CN" altLang="en-US" dirty="0"/>
              <a:t>Vue.use(dataV)</a:t>
            </a:r>
          </a:p>
          <a:p>
            <a:endParaRPr lang="zh-CN" altLang="en-US" dirty="0"/>
          </a:p>
          <a:p>
            <a:r>
              <a:rPr lang="zh-CN" altLang="en-US" dirty="0"/>
              <a:t>new Vue({</a:t>
            </a:r>
          </a:p>
          <a:p>
            <a:r>
              <a:rPr lang="zh-CN" altLang="en-US" dirty="0"/>
              <a:t>  render: h =&gt; h(App),</a:t>
            </a:r>
          </a:p>
          <a:p>
            <a:r>
              <a:rPr lang="zh-CN" altLang="en-US" dirty="0"/>
              <a:t>}).$mount('#app')</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670442" y="1873467"/>
            <a:ext cx="10848457" cy="3443337"/>
          </a:xfrm>
          <a:prstGeom prst="roundRect">
            <a:avLst/>
          </a:prstGeom>
          <a:solidFill>
            <a:schemeClr val="bg1"/>
          </a:solidFill>
          <a:ln w="12700" cap="sq">
            <a:noFill/>
            <a:miter/>
          </a:ln>
          <a:effectLst>
            <a:outerShdw blurRad="190500" algn="ctr" rotWithShape="0">
              <a:schemeClr val="accent1">
                <a:alpha val="8000"/>
              </a:schemeClr>
            </a:outerShdw>
          </a:effectLst>
        </p:spPr>
        <p:txBody>
          <a:bodyPr vert="horz" wrap="square" lIns="91440" tIns="45720" rIns="91440" bIns="45720" rtlCol="0" anchor="ctr"/>
          <a:lstStyle/>
          <a:p>
            <a:pPr algn="ctr"/>
            <a:endParaRPr kumimoji="1" lang="zh-CN" altLang="en-US"/>
          </a:p>
        </p:txBody>
      </p:sp>
      <p:sp>
        <p:nvSpPr>
          <p:cNvPr id="5" name="标题 1"/>
          <p:cNvSpPr txBox="1"/>
          <p:nvPr/>
        </p:nvSpPr>
        <p:spPr>
          <a:xfrm rot="18647919">
            <a:off x="594194" y="1588638"/>
            <a:ext cx="633316" cy="633316"/>
          </a:xfrm>
          <a:prstGeom prst="flowChartConnector">
            <a:avLst/>
          </a:prstGeom>
          <a:solidFill>
            <a:schemeClr val="accent1"/>
          </a:solidFill>
          <a:ln w="25400" cap="sq">
            <a:noFill/>
            <a:miter/>
          </a:ln>
          <a:effectLst>
            <a:outerShdw blurRad="50800" dist="38100" dir="2700000" algn="tl" rotWithShape="0">
              <a:schemeClr val="accent1">
                <a:lumMod val="20000"/>
                <a:lumOff val="80000"/>
                <a:alpha val="40000"/>
              </a:schemeClr>
            </a:outerShdw>
          </a:effectLst>
        </p:spPr>
        <p:txBody>
          <a:bodyPr vert="horz" wrap="square" lIns="91440" tIns="45720" rIns="91440" bIns="45720" rtlCol="0" anchor="ctr"/>
          <a:lstStyle/>
          <a:p>
            <a:pPr algn="ctr"/>
            <a:endParaRPr kumimoji="1" lang="zh-CN" altLang="en-US"/>
          </a:p>
        </p:txBody>
      </p:sp>
      <p:sp>
        <p:nvSpPr>
          <p:cNvPr id="6" name="标题 1"/>
          <p:cNvSpPr txBox="1"/>
          <p:nvPr/>
        </p:nvSpPr>
        <p:spPr>
          <a:xfrm>
            <a:off x="670471" y="1650765"/>
            <a:ext cx="1163730" cy="470963"/>
          </a:xfrm>
          <a:prstGeom prst="rect">
            <a:avLst/>
          </a:prstGeom>
          <a:noFill/>
          <a:ln>
            <a:noFill/>
          </a:ln>
        </p:spPr>
        <p:txBody>
          <a:bodyPr vert="horz" wrap="square" lIns="91440" tIns="45720" rIns="91440" bIns="45720" rtlCol="0" anchor="t"/>
          <a:lstStyle/>
          <a:p>
            <a:pPr algn="l"/>
            <a:r>
              <a:rPr kumimoji="1" lang="en-US" altLang="zh-CN" sz="1800">
                <a:ln w="12700">
                  <a:noFill/>
                </a:ln>
                <a:solidFill>
                  <a:schemeClr val="bg1"/>
                </a:solidFill>
                <a:latin typeface="OPPOSans H"/>
                <a:ea typeface="OPPOSans H"/>
                <a:cs typeface="OPPOSans H"/>
              </a:rPr>
              <a:t>01</a:t>
            </a:r>
            <a:endParaRPr kumimoji="1" lang="zh-CN" altLang="en-US"/>
          </a:p>
        </p:txBody>
      </p:sp>
      <p:sp>
        <p:nvSpPr>
          <p:cNvPr id="7" name="标题 1"/>
          <p:cNvSpPr txBox="1"/>
          <p:nvPr/>
        </p:nvSpPr>
        <p:spPr>
          <a:xfrm>
            <a:off x="817192" y="2268476"/>
            <a:ext cx="10374683" cy="2611516"/>
          </a:xfrm>
          <a:prstGeom prst="rect">
            <a:avLst/>
          </a:prstGeom>
          <a:noFill/>
          <a:ln>
            <a:noFill/>
          </a:ln>
        </p:spPr>
        <p:txBody>
          <a:bodyPr vert="horz" wrap="square" lIns="91440" tIns="45720" rIns="91440" bIns="4572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其中sass当前版本1.64.1，sass- loader版本13.3.2</a:t>
            </a:r>
            <a:endParaRPr kumimoji="1" lang="zh-CN" altLang="en-US"/>
          </a:p>
        </p:txBody>
      </p:sp>
      <p:sp>
        <p:nvSpPr>
          <p:cNvPr id="8"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7、安装sass sass-loader组件</a:t>
            </a:r>
            <a:endParaRPr kumimoji="1" lang="zh-CN" altLang="en-US"/>
          </a:p>
        </p:txBody>
      </p:sp>
      <p:cxnSp>
        <p:nvCxnSpPr>
          <p:cNvPr id="9"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0" name="组合 9"/>
          <p:cNvGrpSpPr/>
          <p:nvPr/>
        </p:nvGrpSpPr>
        <p:grpSpPr>
          <a:xfrm>
            <a:off x="203200" y="561165"/>
            <a:ext cx="381000" cy="158750"/>
            <a:chOff x="203200" y="561165"/>
            <a:chExt cx="381000" cy="158750"/>
          </a:xfrm>
        </p:grpSpPr>
        <p:sp>
          <p:nvSpPr>
            <p:cNvPr id="11"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14" name="文本框 13">
            <a:extLst>
              <a:ext uri="{FF2B5EF4-FFF2-40B4-BE49-F238E27FC236}">
                <a16:creationId xmlns:a16="http://schemas.microsoft.com/office/drawing/2014/main" id="{F8A82515-7F92-CB6E-4C80-DE1BCEAB9F5F}"/>
              </a:ext>
            </a:extLst>
          </p:cNvPr>
          <p:cNvSpPr txBox="1"/>
          <p:nvPr/>
        </p:nvSpPr>
        <p:spPr>
          <a:xfrm>
            <a:off x="817192" y="2842103"/>
            <a:ext cx="6198242" cy="369332"/>
          </a:xfrm>
          <a:prstGeom prst="rect">
            <a:avLst/>
          </a:prstGeom>
          <a:solidFill>
            <a:schemeClr val="bg1">
              <a:lumMod val="85000"/>
            </a:schemeClr>
          </a:solidFill>
        </p:spPr>
        <p:txBody>
          <a:bodyPr wrap="square">
            <a:spAutoFit/>
          </a:bodyPr>
          <a:lstStyle/>
          <a:p>
            <a:r>
              <a:rPr lang="zh-CN" altLang="en-US" dirty="0"/>
              <a:t>npm i sass sass-loader</a:t>
            </a:r>
          </a:p>
        </p:txBody>
      </p:sp>
      <p:pic>
        <p:nvPicPr>
          <p:cNvPr id="16" name="图片 15">
            <a:extLst>
              <a:ext uri="{FF2B5EF4-FFF2-40B4-BE49-F238E27FC236}">
                <a16:creationId xmlns:a16="http://schemas.microsoft.com/office/drawing/2014/main" id="{F18C3BDA-25F0-A664-0E03-39E35B17AE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11563" y="3362594"/>
            <a:ext cx="7448550" cy="3295650"/>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974081" y="3686085"/>
            <a:ext cx="3378925" cy="2281647"/>
          </a:xfrm>
          <a:prstGeom prst="roundRect">
            <a:avLst>
              <a:gd name="adj" fmla="val 5119"/>
            </a:avLst>
          </a:prstGeom>
          <a:gradFill>
            <a:gsLst>
              <a:gs pos="0">
                <a:schemeClr val="accent1">
                  <a:lumMod val="60000"/>
                  <a:lumOff val="40000"/>
                </a:schemeClr>
              </a:gs>
              <a:gs pos="85000">
                <a:schemeClr val="accent1"/>
              </a:gs>
            </a:gsLst>
            <a:lin ang="5400000" scaled="0"/>
          </a:gradFill>
          <a:ln w="12700" cap="sq">
            <a:noFill/>
            <a:miter/>
          </a:ln>
        </p:spPr>
        <p:txBody>
          <a:bodyPr vert="horz" wrap="square" lIns="91440" tIns="45720" rIns="91440" bIns="45720" rtlCol="0" anchor="ctr"/>
          <a:lstStyle/>
          <a:p>
            <a:pPr algn="ctr"/>
            <a:endParaRPr kumimoji="1" lang="zh-CN" altLang="en-US"/>
          </a:p>
        </p:txBody>
      </p:sp>
      <p:pic>
        <p:nvPicPr>
          <p:cNvPr id="5" name="图片 4"/>
          <p:cNvPicPr>
            <a:picLocks noChangeAspect="1"/>
          </p:cNvPicPr>
          <p:nvPr/>
        </p:nvPicPr>
        <p:blipFill>
          <a:blip r:embed="rId3">
            <a:alphaModFix/>
          </a:blip>
          <a:srcRect/>
          <a:stretch>
            <a:fillRect/>
          </a:stretch>
        </p:blipFill>
        <p:spPr>
          <a:xfrm>
            <a:off x="1047378" y="3754666"/>
            <a:ext cx="3232331" cy="2144484"/>
          </a:xfrm>
          <a:prstGeom prst="rect">
            <a:avLst/>
          </a:prstGeom>
        </p:spPr>
      </p:pic>
      <p:sp>
        <p:nvSpPr>
          <p:cNvPr id="6" name="标题 1"/>
          <p:cNvSpPr txBox="1"/>
          <p:nvPr/>
        </p:nvSpPr>
        <p:spPr>
          <a:xfrm>
            <a:off x="863057" y="1365867"/>
            <a:ext cx="8485490" cy="1913201"/>
          </a:xfrm>
          <a:prstGeom prst="rect">
            <a:avLst/>
          </a:prstGeom>
          <a:noFill/>
          <a:ln>
            <a:noFill/>
          </a:ln>
        </p:spPr>
        <p:txBody>
          <a:bodyPr vert="horz" wrap="square" lIns="0" tIns="0" rIns="0" bIns="0" rtlCol="0" anchor="t"/>
          <a:lstStyle/>
          <a:p>
            <a:pPr>
              <a:lnSpc>
                <a:spcPct val="150000"/>
              </a:lnSpc>
            </a:pPr>
            <a:r>
              <a:rPr kumimoji="1" lang="en-US" altLang="zh-CN" sz="1400" dirty="0">
                <a:ln w="12700">
                  <a:noFill/>
                </a:ln>
                <a:solidFill>
                  <a:schemeClr val="tx1"/>
                </a:solidFill>
                <a:latin typeface="Source Han Sans"/>
                <a:ea typeface="Source Han Sans"/>
                <a:cs typeface="Source Han Sans"/>
              </a:rPr>
              <a:t>我们需要设计我们大屏的布局，此处比较简单我们设计两行三列的一个布局格式，另外我们还需要使用全局容器组件，让我们的整个大屏能够实现自由缩放。数字部分代表我们后期需要填充的图表。
</a:t>
            </a:r>
            <a:r>
              <a:rPr kumimoji="1" lang="en-US" altLang="zh-CN" sz="1400" dirty="0" err="1">
                <a:ln w="12700">
                  <a:noFill/>
                </a:ln>
                <a:solidFill>
                  <a:schemeClr val="tx1"/>
                </a:solidFill>
                <a:latin typeface="Source Han Sans"/>
                <a:ea typeface="Source Han Sans"/>
                <a:cs typeface="Source Han Sans"/>
              </a:rPr>
              <a:t>编辑App.vue组件</a:t>
            </a:r>
            <a:r>
              <a:rPr kumimoji="1" lang="en-US" altLang="zh-CN" sz="1400" dirty="0">
                <a:ln w="12700">
                  <a:noFill/>
                </a:ln>
                <a:solidFill>
                  <a:schemeClr val="tx1"/>
                </a:solidFill>
                <a:latin typeface="Source Han Sans"/>
                <a:ea typeface="Source Han Sans"/>
                <a:cs typeface="Source Han Sans"/>
              </a:rPr>
              <a:t> </a:t>
            </a:r>
            <a:r>
              <a:rPr kumimoji="1" lang="en-US" altLang="zh-CN" sz="1400" dirty="0" err="1">
                <a:ln w="12700">
                  <a:noFill/>
                </a:ln>
                <a:solidFill>
                  <a:schemeClr val="tx1"/>
                </a:solidFill>
                <a:latin typeface="Source Han Sans"/>
                <a:ea typeface="Source Han Sans"/>
                <a:cs typeface="Source Han Sans"/>
              </a:rPr>
              <a:t>设计一个两行三列的布局</a:t>
            </a:r>
            <a:r>
              <a:rPr kumimoji="1" lang="en-US" altLang="zh-CN" sz="1400" dirty="0">
                <a:ln w="12700">
                  <a:noFill/>
                </a:ln>
                <a:solidFill>
                  <a:schemeClr val="tx1"/>
                </a:solidFill>
                <a:latin typeface="Source Han Sans"/>
                <a:ea typeface="Source Han Sans"/>
                <a:cs typeface="Source Han Sans"/>
              </a:rPr>
              <a:t>。
</a:t>
            </a:r>
            <a:r>
              <a:rPr kumimoji="1" lang="en-US" altLang="zh-CN" sz="1400" dirty="0" err="1">
                <a:ln w="12700">
                  <a:noFill/>
                </a:ln>
                <a:solidFill>
                  <a:schemeClr val="tx1"/>
                </a:solidFill>
                <a:latin typeface="Source Han Sans"/>
                <a:ea typeface="Source Han Sans"/>
                <a:cs typeface="Source Han Sans"/>
              </a:rPr>
              <a:t>最终App.vue</a:t>
            </a:r>
            <a:r>
              <a:rPr kumimoji="1" lang="en-US" altLang="zh-CN" sz="1400" dirty="0">
                <a:ln w="12700">
                  <a:noFill/>
                </a:ln>
                <a:solidFill>
                  <a:schemeClr val="tx1"/>
                </a:solidFill>
                <a:latin typeface="Source Han Sans"/>
                <a:ea typeface="Source Han Sans"/>
                <a:cs typeface="Source Han Sans"/>
              </a:rPr>
              <a:t> </a:t>
            </a:r>
            <a:r>
              <a:rPr kumimoji="1" lang="en-US" altLang="zh-CN" sz="1400" dirty="0" err="1">
                <a:ln w="12700">
                  <a:noFill/>
                </a:ln>
                <a:solidFill>
                  <a:schemeClr val="tx1"/>
                </a:solidFill>
                <a:latin typeface="Source Han Sans"/>
                <a:ea typeface="Source Han Sans"/>
                <a:cs typeface="Source Han Sans"/>
              </a:rPr>
              <a:t>的template标签内的代码如下</a:t>
            </a:r>
            <a:endParaRPr kumimoji="1" lang="zh-CN" altLang="en-US" dirty="0"/>
          </a:p>
        </p:txBody>
      </p:sp>
      <p:sp>
        <p:nvSpPr>
          <p:cNvPr id="7"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8、设计大屏的布局</a:t>
            </a:r>
            <a:endParaRPr kumimoji="1" lang="zh-CN" altLang="en-US"/>
          </a:p>
        </p:txBody>
      </p:sp>
      <p:cxnSp>
        <p:nvCxnSpPr>
          <p:cNvPr id="8"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9" name="组合 8"/>
          <p:cNvGrpSpPr/>
          <p:nvPr/>
        </p:nvGrpSpPr>
        <p:grpSpPr>
          <a:xfrm>
            <a:off x="203200" y="561165"/>
            <a:ext cx="381000" cy="158750"/>
            <a:chOff x="203200" y="561165"/>
            <a:chExt cx="381000" cy="158750"/>
          </a:xfrm>
        </p:grpSpPr>
        <p:sp>
          <p:nvSpPr>
            <p:cNvPr id="10"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13" name="文本框 12">
            <a:extLst>
              <a:ext uri="{FF2B5EF4-FFF2-40B4-BE49-F238E27FC236}">
                <a16:creationId xmlns:a16="http://schemas.microsoft.com/office/drawing/2014/main" id="{DCAE69DD-20A5-C204-C851-692D8C8129E5}"/>
              </a:ext>
            </a:extLst>
          </p:cNvPr>
          <p:cNvSpPr txBox="1"/>
          <p:nvPr/>
        </p:nvSpPr>
        <p:spPr>
          <a:xfrm>
            <a:off x="5543019" y="2618995"/>
            <a:ext cx="6105644" cy="3970318"/>
          </a:xfrm>
          <a:prstGeom prst="rect">
            <a:avLst/>
          </a:prstGeom>
          <a:solidFill>
            <a:schemeClr val="bg1">
              <a:lumMod val="85000"/>
            </a:schemeClr>
          </a:solidFill>
        </p:spPr>
        <p:txBody>
          <a:bodyPr wrap="square">
            <a:spAutoFit/>
          </a:bodyPr>
          <a:lstStyle/>
          <a:p>
            <a:r>
              <a:rPr lang="zh-CN" altLang="en-US" sz="1400" dirty="0"/>
              <a:t>&lt;template&gt;</a:t>
            </a:r>
          </a:p>
          <a:p>
            <a:r>
              <a:rPr lang="zh-CN" altLang="en-US" sz="1400" dirty="0"/>
              <a:t>  &lt;div id="app"&gt;</a:t>
            </a:r>
          </a:p>
          <a:p>
            <a:r>
              <a:rPr lang="zh-CN" altLang="en-US" sz="1400" dirty="0"/>
              <a:t>    &lt;dv-full-screen-container&gt;</a:t>
            </a:r>
          </a:p>
          <a:p>
            <a:r>
              <a:rPr lang="zh-CN" altLang="en-US" sz="1400" dirty="0"/>
              <a:t>      &lt;div class="container"&gt;</a:t>
            </a:r>
          </a:p>
          <a:p>
            <a:r>
              <a:rPr lang="zh-CN" altLang="en-US" sz="1400" dirty="0"/>
              <a:t>        &lt;div class="row"&gt;</a:t>
            </a:r>
          </a:p>
          <a:p>
            <a:r>
              <a:rPr lang="zh-CN" altLang="en-US" sz="1400" dirty="0"/>
              <a:t>          &lt;div class="cell"&gt;1&lt;/div&gt;</a:t>
            </a:r>
          </a:p>
          <a:p>
            <a:r>
              <a:rPr lang="zh-CN" altLang="en-US" sz="1400" dirty="0"/>
              <a:t>          &lt;div class="cell"&gt;2&lt;/div&gt;</a:t>
            </a:r>
          </a:p>
          <a:p>
            <a:r>
              <a:rPr lang="zh-CN" altLang="en-US" sz="1400" dirty="0"/>
              <a:t>          &lt;div class="cell"&gt;3&lt;/div&gt;</a:t>
            </a:r>
          </a:p>
          <a:p>
            <a:r>
              <a:rPr lang="zh-CN" altLang="en-US" sz="1400" dirty="0"/>
              <a:t>      &lt;/div&gt;</a:t>
            </a:r>
          </a:p>
          <a:p>
            <a:r>
              <a:rPr lang="zh-CN" altLang="en-US" sz="1400" dirty="0"/>
              <a:t>      &lt;div class="row"&gt;</a:t>
            </a:r>
          </a:p>
          <a:p>
            <a:r>
              <a:rPr lang="zh-CN" altLang="en-US" sz="1400" dirty="0"/>
              <a:t>        &lt;div class="cell"&gt;4&lt;/div&gt;</a:t>
            </a:r>
          </a:p>
          <a:p>
            <a:r>
              <a:rPr lang="zh-CN" altLang="en-US" sz="1400" dirty="0"/>
              <a:t>        &lt;div class="cell"&gt;5&lt;/div&gt;</a:t>
            </a:r>
          </a:p>
          <a:p>
            <a:r>
              <a:rPr lang="zh-CN" altLang="en-US" sz="1400" dirty="0"/>
              <a:t>        &lt;div class="cell"&gt;6&lt;/div&gt;</a:t>
            </a:r>
          </a:p>
          <a:p>
            <a:r>
              <a:rPr lang="zh-CN" altLang="en-US" sz="1400" dirty="0"/>
              <a:t>      &lt;/div&gt;</a:t>
            </a:r>
          </a:p>
          <a:p>
            <a:r>
              <a:rPr lang="zh-CN" altLang="en-US" sz="1400" dirty="0"/>
              <a:t>      &lt;/div&gt;</a:t>
            </a:r>
          </a:p>
          <a:p>
            <a:r>
              <a:rPr lang="zh-CN" altLang="en-US" sz="1400" dirty="0"/>
              <a:t>    &lt;/dv-full-screen-container&gt;</a:t>
            </a:r>
          </a:p>
          <a:p>
            <a:r>
              <a:rPr lang="zh-CN" altLang="en-US" sz="1400" dirty="0"/>
              <a:t>  &lt;/div&gt;</a:t>
            </a:r>
          </a:p>
          <a:p>
            <a:r>
              <a:rPr lang="zh-CN" altLang="en-US" sz="1400" dirty="0"/>
              <a:t>&lt;/template&gt;</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rot="16200000">
            <a:off x="2049865" y="-103029"/>
            <a:ext cx="878031" cy="3656959"/>
          </a:xfrm>
          <a:prstGeom prst="roundRect">
            <a:avLst>
              <a:gd name="adj" fmla="val 11237"/>
            </a:avLst>
          </a:prstGeom>
          <a:solidFill>
            <a:schemeClr val="bg1"/>
          </a:solidFill>
          <a:ln w="12700" cap="sq">
            <a:noFill/>
            <a:miter/>
          </a:ln>
          <a:effectLst>
            <a:outerShdw blurRad="165100" dist="152400" dir="5400000" sx="97000" sy="97000" algn="t" rotWithShape="0">
              <a:schemeClr val="accent1">
                <a:alpha val="16000"/>
              </a:schemeClr>
            </a:outerShdw>
          </a:effectLst>
        </p:spPr>
        <p:txBody>
          <a:bodyPr vert="horz" wrap="square" lIns="91440" tIns="45720" rIns="91440" bIns="45720" rtlCol="0" anchor="ctr"/>
          <a:lstStyle/>
          <a:p>
            <a:pPr algn="ctr"/>
            <a:endParaRPr kumimoji="1" lang="zh-CN" altLang="en-US"/>
          </a:p>
        </p:txBody>
      </p:sp>
      <p:sp>
        <p:nvSpPr>
          <p:cNvPr id="8" name="标题 1"/>
          <p:cNvSpPr txBox="1"/>
          <p:nvPr/>
        </p:nvSpPr>
        <p:spPr>
          <a:xfrm>
            <a:off x="776511" y="1583258"/>
            <a:ext cx="3874457" cy="2029521"/>
          </a:xfrm>
          <a:prstGeom prst="rect">
            <a:avLst/>
          </a:prstGeom>
          <a:noFill/>
          <a:ln>
            <a:noFill/>
          </a:ln>
          <a:effectLst/>
        </p:spPr>
        <p:txBody>
          <a:bodyPr vert="horz" wrap="square" lIns="0" tIns="0" rIns="0" bIns="0" rtlCol="0" anchor="t"/>
          <a:lstStyle/>
          <a:p>
            <a:pPr algn="l"/>
            <a:r>
              <a:rPr kumimoji="1" lang="en-US" altLang="zh-CN" sz="1400" dirty="0" err="1">
                <a:ln w="12700">
                  <a:noFill/>
                </a:ln>
                <a:solidFill>
                  <a:schemeClr val="tx1"/>
                </a:solidFill>
                <a:latin typeface="Source Han Sans"/>
                <a:ea typeface="Source Han Sans"/>
                <a:cs typeface="Source Han Sans"/>
              </a:rPr>
              <a:t>App.vue的样式标签style内的代码如下</a:t>
            </a:r>
            <a:r>
              <a:rPr kumimoji="1" lang="en-US" altLang="zh-CN" sz="1400" dirty="0">
                <a:ln w="12700">
                  <a:noFill/>
                </a:ln>
                <a:solidFill>
                  <a:schemeClr val="tx1"/>
                </a:solidFill>
                <a:latin typeface="Source Han Sans"/>
                <a:ea typeface="Source Han Sans"/>
                <a:cs typeface="Source Han Sans"/>
              </a:rPr>
              <a:t>：</a:t>
            </a:r>
            <a:endParaRPr kumimoji="1" lang="zh-CN" altLang="en-US" dirty="0"/>
          </a:p>
        </p:txBody>
      </p:sp>
      <p:sp>
        <p:nvSpPr>
          <p:cNvPr id="9"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8、设计大屏的布局</a:t>
            </a:r>
            <a:endParaRPr kumimoji="1" lang="zh-CN" altLang="en-US"/>
          </a:p>
        </p:txBody>
      </p:sp>
      <p:cxnSp>
        <p:nvCxnSpPr>
          <p:cNvPr id="10"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1" name="组合 10"/>
          <p:cNvGrpSpPr/>
          <p:nvPr/>
        </p:nvGrpSpPr>
        <p:grpSpPr>
          <a:xfrm>
            <a:off x="203200" y="561165"/>
            <a:ext cx="381000" cy="158750"/>
            <a:chOff x="203200" y="561165"/>
            <a:chExt cx="381000" cy="158750"/>
          </a:xfrm>
        </p:grpSpPr>
        <p:sp>
          <p:nvSpPr>
            <p:cNvPr id="12"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15" name="文本框 14">
            <a:extLst>
              <a:ext uri="{FF2B5EF4-FFF2-40B4-BE49-F238E27FC236}">
                <a16:creationId xmlns:a16="http://schemas.microsoft.com/office/drawing/2014/main" id="{B498708A-CC87-FDA2-E055-659E4ACBF9FD}"/>
              </a:ext>
            </a:extLst>
          </p:cNvPr>
          <p:cNvSpPr txBox="1"/>
          <p:nvPr/>
        </p:nvSpPr>
        <p:spPr>
          <a:xfrm>
            <a:off x="776508" y="2598018"/>
            <a:ext cx="2777898" cy="3785652"/>
          </a:xfrm>
          <a:prstGeom prst="rect">
            <a:avLst/>
          </a:prstGeom>
          <a:solidFill>
            <a:schemeClr val="bg1">
              <a:lumMod val="85000"/>
            </a:schemeClr>
          </a:solidFill>
        </p:spPr>
        <p:txBody>
          <a:bodyPr wrap="square">
            <a:spAutoFit/>
          </a:bodyPr>
          <a:lstStyle/>
          <a:p>
            <a:r>
              <a:rPr lang="zh-CN" altLang="en-US" sz="1600" dirty="0"/>
              <a:t>&lt;style lang="scss"&gt;</a:t>
            </a:r>
            <a:endParaRPr lang="en-US" altLang="zh-CN" sz="1600" dirty="0"/>
          </a:p>
          <a:p>
            <a:r>
              <a:rPr lang="zh-CN" altLang="en-US" sz="1600" dirty="0"/>
              <a:t>body{</a:t>
            </a:r>
            <a:endParaRPr lang="en-US" altLang="zh-CN" sz="1600" dirty="0"/>
          </a:p>
          <a:p>
            <a:r>
              <a:rPr lang="zh-CN" altLang="en-US" sz="1600" dirty="0"/>
              <a:t>  background-color: black;</a:t>
            </a:r>
            <a:endParaRPr lang="en-US" altLang="zh-CN" sz="1600" dirty="0"/>
          </a:p>
          <a:p>
            <a:r>
              <a:rPr lang="zh-CN" altLang="en-US" sz="1600" dirty="0"/>
              <a:t>}</a:t>
            </a:r>
            <a:endParaRPr lang="en-US" altLang="zh-CN" sz="1600" dirty="0"/>
          </a:p>
          <a:p>
            <a:r>
              <a:rPr lang="zh-CN" altLang="en-US" sz="1600" dirty="0"/>
              <a:t>*{</a:t>
            </a:r>
            <a:endParaRPr lang="en-US" altLang="zh-CN" sz="1600" dirty="0"/>
          </a:p>
          <a:p>
            <a:r>
              <a:rPr lang="zh-CN" altLang="en-US" sz="1600" dirty="0"/>
              <a:t>  margin: 0;</a:t>
            </a:r>
            <a:endParaRPr lang="en-US" altLang="zh-CN" sz="1600" dirty="0"/>
          </a:p>
          <a:p>
            <a:r>
              <a:rPr lang="zh-CN" altLang="en-US" sz="1600" dirty="0"/>
              <a:t>  padding: 0;</a:t>
            </a:r>
            <a:endParaRPr lang="en-US" altLang="zh-CN" sz="1600" dirty="0"/>
          </a:p>
          <a:p>
            <a:r>
              <a:rPr lang="zh-CN" altLang="en-US" sz="1600" dirty="0"/>
              <a:t>  list-style: none;</a:t>
            </a:r>
            <a:endParaRPr lang="en-US" altLang="zh-CN" sz="1600" dirty="0"/>
          </a:p>
          <a:p>
            <a:r>
              <a:rPr lang="zh-CN" altLang="en-US" sz="1600" dirty="0"/>
              <a:t>  box-sizing: border-box;</a:t>
            </a:r>
            <a:endParaRPr lang="en-US" altLang="zh-CN" sz="1600" dirty="0"/>
          </a:p>
          <a:p>
            <a:r>
              <a:rPr lang="zh-CN" altLang="en-US" sz="1600" dirty="0"/>
              <a:t> }</a:t>
            </a:r>
            <a:endParaRPr lang="en-US" altLang="zh-CN" sz="1600" dirty="0"/>
          </a:p>
          <a:p>
            <a:r>
              <a:rPr lang="zh-CN" altLang="en-US" sz="1600" dirty="0"/>
              <a:t>.container{</a:t>
            </a:r>
            <a:endParaRPr lang="en-US" altLang="zh-CN" sz="1600" dirty="0"/>
          </a:p>
          <a:p>
            <a:r>
              <a:rPr lang="zh-CN" altLang="en-US" sz="1600" dirty="0"/>
              <a:t>  height: 100vh;</a:t>
            </a:r>
            <a:endParaRPr lang="en-US" altLang="zh-CN" sz="1600" dirty="0"/>
          </a:p>
          <a:p>
            <a:r>
              <a:rPr lang="zh-CN" altLang="en-US" sz="1600" dirty="0"/>
              <a:t>  display: flex;</a:t>
            </a:r>
            <a:endParaRPr lang="en-US" altLang="zh-CN" sz="1600" dirty="0"/>
          </a:p>
          <a:p>
            <a:r>
              <a:rPr lang="zh-CN" altLang="en-US" sz="1600" dirty="0"/>
              <a:t>  flex-direction:</a:t>
            </a:r>
            <a:endParaRPr lang="en-US" altLang="zh-CN" sz="1600" dirty="0"/>
          </a:p>
          <a:p>
            <a:r>
              <a:rPr lang="zh-CN" altLang="en-US" sz="1600" dirty="0"/>
              <a:t> column;  </a:t>
            </a:r>
            <a:endParaRPr lang="en-US" altLang="zh-CN" sz="1600" dirty="0"/>
          </a:p>
        </p:txBody>
      </p:sp>
      <p:sp>
        <p:nvSpPr>
          <p:cNvPr id="17" name="文本框 16">
            <a:extLst>
              <a:ext uri="{FF2B5EF4-FFF2-40B4-BE49-F238E27FC236}">
                <a16:creationId xmlns:a16="http://schemas.microsoft.com/office/drawing/2014/main" id="{24C93CC6-ED5F-97FD-B0E7-C5FB9137B060}"/>
              </a:ext>
            </a:extLst>
          </p:cNvPr>
          <p:cNvSpPr txBox="1"/>
          <p:nvPr/>
        </p:nvSpPr>
        <p:spPr>
          <a:xfrm>
            <a:off x="4488212" y="2645956"/>
            <a:ext cx="6105644" cy="3754874"/>
          </a:xfrm>
          <a:prstGeom prst="rect">
            <a:avLst/>
          </a:prstGeom>
          <a:solidFill>
            <a:schemeClr val="bg1">
              <a:lumMod val="85000"/>
            </a:schemeClr>
          </a:solidFill>
        </p:spPr>
        <p:txBody>
          <a:bodyPr wrap="square">
            <a:spAutoFit/>
          </a:bodyPr>
          <a:lstStyle/>
          <a:p>
            <a:r>
              <a:rPr lang="zh-CN" altLang="en-US" sz="1400" dirty="0"/>
              <a:t>.row{</a:t>
            </a:r>
            <a:endParaRPr lang="en-US" altLang="zh-CN" sz="1400" dirty="0"/>
          </a:p>
          <a:p>
            <a:r>
              <a:rPr lang="zh-CN" altLang="en-US" sz="1400" dirty="0"/>
              <a:t>    float: 1;</a:t>
            </a:r>
            <a:endParaRPr lang="en-US" altLang="zh-CN" sz="1400" dirty="0"/>
          </a:p>
          <a:p>
            <a:r>
              <a:rPr lang="zh-CN" altLang="en-US" sz="1400" dirty="0"/>
              <a:t>    height: 50%;</a:t>
            </a:r>
            <a:endParaRPr lang="en-US" altLang="zh-CN" sz="1400" dirty="0"/>
          </a:p>
          <a:p>
            <a:r>
              <a:rPr lang="zh-CN" altLang="en-US" sz="1400" dirty="0"/>
              <a:t>    width: 100%;</a:t>
            </a:r>
            <a:endParaRPr lang="en-US" altLang="zh-CN" sz="1400" dirty="0"/>
          </a:p>
          <a:p>
            <a:r>
              <a:rPr lang="zh-CN" altLang="en-US" sz="1400" dirty="0"/>
              <a:t>    display: flex; </a:t>
            </a:r>
            <a:endParaRPr lang="en-US" altLang="zh-CN" sz="1400" dirty="0"/>
          </a:p>
          <a:p>
            <a:r>
              <a:rPr lang="en-US" altLang="zh-CN" sz="1400" dirty="0"/>
              <a:t> </a:t>
            </a:r>
            <a:r>
              <a:rPr lang="zh-CN" altLang="en-US" sz="1400" dirty="0"/>
              <a:t>   color: white;    </a:t>
            </a:r>
            <a:endParaRPr lang="en-US" altLang="zh-CN" sz="1400" dirty="0"/>
          </a:p>
          <a:p>
            <a:r>
              <a:rPr lang="zh-CN" altLang="en-US" sz="1400" dirty="0"/>
              <a:t>.cell{</a:t>
            </a:r>
            <a:endParaRPr lang="en-US" altLang="zh-CN" sz="1400" dirty="0"/>
          </a:p>
          <a:p>
            <a:r>
              <a:rPr lang="zh-CN" altLang="en-US" sz="1400" dirty="0"/>
              <a:t>      flex: 1;</a:t>
            </a:r>
            <a:endParaRPr lang="en-US" altLang="zh-CN" sz="1400" dirty="0"/>
          </a:p>
          <a:p>
            <a:r>
              <a:rPr lang="zh-CN" altLang="en-US" sz="1400" dirty="0"/>
              <a:t>      .title{</a:t>
            </a:r>
            <a:endParaRPr lang="en-US" altLang="zh-CN" sz="1400" dirty="0"/>
          </a:p>
          <a:p>
            <a:r>
              <a:rPr lang="zh-CN" altLang="en-US" sz="1400" dirty="0"/>
              <a:t>        font-size: 30px;</a:t>
            </a:r>
            <a:endParaRPr lang="en-US" altLang="zh-CN" sz="1400" dirty="0"/>
          </a:p>
          <a:p>
            <a:r>
              <a:rPr lang="zh-CN" altLang="en-US" sz="1400" dirty="0"/>
              <a:t>        text-align: center;</a:t>
            </a:r>
            <a:endParaRPr lang="en-US" altLang="zh-CN" sz="1400" dirty="0"/>
          </a:p>
          <a:p>
            <a:r>
              <a:rPr lang="zh-CN" altLang="en-US" sz="1400" dirty="0"/>
              <a:t>        // padding-top: 30px;</a:t>
            </a:r>
            <a:endParaRPr lang="en-US" altLang="zh-CN" sz="1400" dirty="0"/>
          </a:p>
          <a:p>
            <a:r>
              <a:rPr lang="zh-CN" altLang="en-US" sz="1400" dirty="0"/>
              <a:t>      }</a:t>
            </a:r>
            <a:endParaRPr lang="en-US" altLang="zh-CN" sz="1400" dirty="0"/>
          </a:p>
          <a:p>
            <a:r>
              <a:rPr lang="zh-CN" altLang="en-US" sz="1400" dirty="0"/>
              <a:t>    }</a:t>
            </a:r>
            <a:endParaRPr lang="en-US" altLang="zh-CN" sz="1400" dirty="0"/>
          </a:p>
          <a:p>
            <a:r>
              <a:rPr lang="zh-CN" altLang="en-US" sz="1400" dirty="0"/>
              <a:t>  }</a:t>
            </a:r>
            <a:endParaRPr lang="en-US" altLang="zh-CN" sz="1400" dirty="0"/>
          </a:p>
          <a:p>
            <a:r>
              <a:rPr lang="zh-CN" altLang="en-US" sz="1400" dirty="0"/>
              <a:t>}</a:t>
            </a:r>
            <a:endParaRPr lang="en-US" altLang="zh-CN" sz="1400" dirty="0"/>
          </a:p>
          <a:p>
            <a:r>
              <a:rPr lang="zh-CN" altLang="en-US" sz="1400" dirty="0"/>
              <a:t>&lt;/style&gt;</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1137036" y="1677394"/>
            <a:ext cx="5774303" cy="3930925"/>
          </a:xfrm>
          <a:prstGeom prst="roundRect">
            <a:avLst>
              <a:gd name="adj" fmla="val 3877"/>
            </a:avLst>
          </a:prstGeom>
          <a:no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1798320" y="1947212"/>
            <a:ext cx="4930140" cy="3478228"/>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此时App.vue完整代码如下:</a:t>
            </a:r>
            <a:endParaRPr kumimoji="1" lang="zh-CN" altLang="en-US"/>
          </a:p>
        </p:txBody>
      </p:sp>
      <p:sp>
        <p:nvSpPr>
          <p:cNvPr id="6" name="标题 1"/>
          <p:cNvSpPr txBox="1"/>
          <p:nvPr/>
        </p:nvSpPr>
        <p:spPr>
          <a:xfrm>
            <a:off x="664155" y="3165778"/>
            <a:ext cx="954157" cy="954157"/>
          </a:xfrm>
          <a:prstGeom prst="ellipse">
            <a:avLst/>
          </a:prstGeom>
          <a:gradFill>
            <a:gsLst>
              <a:gs pos="0">
                <a:schemeClr val="accent1"/>
              </a:gs>
              <a:gs pos="100000">
                <a:schemeClr val="accent1">
                  <a:lumMod val="75000"/>
                </a:schemeClr>
              </a:gs>
            </a:gsLst>
            <a:lin ang="5400000" scaled="0"/>
          </a:gradFill>
          <a:ln w="12700" cap="sq">
            <a:solidFill>
              <a:schemeClr val="accent1">
                <a:lumMod val="40000"/>
                <a:lumOff val="60000"/>
              </a:schemeClr>
            </a:solid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722970" y="3224593"/>
            <a:ext cx="836526" cy="836526"/>
          </a:xfrm>
          <a:prstGeom prst="ellipse">
            <a:avLst/>
          </a:prstGeom>
          <a:gradFill>
            <a:gsLst>
              <a:gs pos="0">
                <a:schemeClr val="accent1"/>
              </a:gs>
              <a:gs pos="100000">
                <a:schemeClr val="accent1">
                  <a:lumMod val="75000"/>
                </a:schemeClr>
              </a:gs>
            </a:gsLst>
            <a:lin ang="5400000" scaled="0"/>
          </a:gradFill>
          <a:ln w="12700" cap="sq">
            <a:solidFill>
              <a:schemeClr val="accent1">
                <a:lumMod val="40000"/>
                <a:lumOff val="60000"/>
              </a:schemeClr>
            </a:solid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7267491" y="1645589"/>
            <a:ext cx="4251408" cy="3965271"/>
          </a:xfrm>
          <a:prstGeom prst="roundRect">
            <a:avLst>
              <a:gd name="adj" fmla="val 5401"/>
            </a:avLst>
          </a:prstGeom>
          <a:noFill/>
          <a:ln w="12700" cap="sq">
            <a:solidFill>
              <a:schemeClr val="accent1"/>
            </a:solidFill>
            <a:miter/>
          </a:ln>
        </p:spPr>
        <p:txBody>
          <a:bodyPr vert="horz" wrap="square" lIns="91440" tIns="45720" rIns="91440" bIns="45720" rtlCol="0" anchor="ctr"/>
          <a:lstStyle/>
          <a:p>
            <a:pPr algn="ctr"/>
            <a:endParaRPr kumimoji="1" lang="zh-CN" altLang="en-US"/>
          </a:p>
        </p:txBody>
      </p:sp>
      <p:pic>
        <p:nvPicPr>
          <p:cNvPr id="9" name="图片 8"/>
          <p:cNvPicPr>
            <a:picLocks noChangeAspect="1"/>
          </p:cNvPicPr>
          <p:nvPr/>
        </p:nvPicPr>
        <p:blipFill>
          <a:blip r:embed="rId3">
            <a:alphaModFix/>
          </a:blip>
          <a:srcRect/>
          <a:stretch>
            <a:fillRect/>
          </a:stretch>
        </p:blipFill>
        <p:spPr>
          <a:xfrm>
            <a:off x="7361798" y="1733551"/>
            <a:ext cx="4062794" cy="3789349"/>
          </a:xfrm>
          <a:prstGeom prst="rect">
            <a:avLst/>
          </a:prstGeom>
        </p:spPr>
      </p:pic>
      <p:sp>
        <p:nvSpPr>
          <p:cNvPr id="10" name="标题 1"/>
          <p:cNvSpPr txBox="1"/>
          <p:nvPr/>
        </p:nvSpPr>
        <p:spPr>
          <a:xfrm>
            <a:off x="972822" y="3479878"/>
            <a:ext cx="336823" cy="325956"/>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ahLst/>
            <a:cxn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sp>
        <p:nvSpPr>
          <p:cNvPr id="11"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8、设计大屏的布局</a:t>
            </a:r>
            <a:endParaRPr kumimoji="1" lang="zh-CN" altLang="en-US"/>
          </a:p>
        </p:txBody>
      </p:sp>
      <p:cxnSp>
        <p:nvCxnSpPr>
          <p:cNvPr id="12"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3" name="组合 12"/>
          <p:cNvGrpSpPr/>
          <p:nvPr/>
        </p:nvGrpSpPr>
        <p:grpSpPr>
          <a:xfrm>
            <a:off x="203200" y="561165"/>
            <a:ext cx="381000" cy="158750"/>
            <a:chOff x="203200" y="561165"/>
            <a:chExt cx="381000" cy="158750"/>
          </a:xfrm>
        </p:grpSpPr>
        <p:sp>
          <p:nvSpPr>
            <p:cNvPr id="14"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5"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17" name="文本框 16">
            <a:extLst>
              <a:ext uri="{FF2B5EF4-FFF2-40B4-BE49-F238E27FC236}">
                <a16:creationId xmlns:a16="http://schemas.microsoft.com/office/drawing/2014/main" id="{D09AA323-DA52-1603-C79C-89763A6C50FE}"/>
              </a:ext>
            </a:extLst>
          </p:cNvPr>
          <p:cNvSpPr txBox="1"/>
          <p:nvPr/>
        </p:nvSpPr>
        <p:spPr>
          <a:xfrm>
            <a:off x="7113133" y="1025608"/>
            <a:ext cx="4560124" cy="5816977"/>
          </a:xfrm>
          <a:prstGeom prst="rect">
            <a:avLst/>
          </a:prstGeom>
          <a:solidFill>
            <a:schemeClr val="bg1">
              <a:lumMod val="85000"/>
            </a:schemeClr>
          </a:solidFill>
        </p:spPr>
        <p:txBody>
          <a:bodyPr wrap="square">
            <a:spAutoFit/>
          </a:bodyPr>
          <a:lstStyle/>
          <a:p>
            <a:r>
              <a:rPr lang="zh-CN" altLang="en-US" sz="1200" dirty="0"/>
              <a:t>&lt;style lang="scss"&gt;</a:t>
            </a:r>
          </a:p>
          <a:p>
            <a:r>
              <a:rPr lang="zh-CN" altLang="en-US" sz="1200" dirty="0"/>
              <a:t>body{</a:t>
            </a:r>
          </a:p>
          <a:p>
            <a:r>
              <a:rPr lang="zh-CN" altLang="en-US" sz="1200" dirty="0"/>
              <a:t>  background-color: black;</a:t>
            </a:r>
          </a:p>
          <a:p>
            <a:r>
              <a:rPr lang="zh-CN" altLang="en-US" sz="1200" dirty="0"/>
              <a:t>}</a:t>
            </a:r>
          </a:p>
          <a:p>
            <a:r>
              <a:rPr lang="zh-CN" altLang="en-US" sz="1200" dirty="0"/>
              <a:t>*{</a:t>
            </a:r>
          </a:p>
          <a:p>
            <a:r>
              <a:rPr lang="zh-CN" altLang="en-US" sz="1200" dirty="0"/>
              <a:t>  margin: 0;</a:t>
            </a:r>
          </a:p>
          <a:p>
            <a:r>
              <a:rPr lang="zh-CN" altLang="en-US" sz="1200" dirty="0"/>
              <a:t>  padding: 0;</a:t>
            </a:r>
          </a:p>
          <a:p>
            <a:r>
              <a:rPr lang="zh-CN" altLang="en-US" sz="1200" dirty="0"/>
              <a:t>  list-style: none;</a:t>
            </a:r>
          </a:p>
          <a:p>
            <a:r>
              <a:rPr lang="zh-CN" altLang="en-US" sz="1200" dirty="0"/>
              <a:t>  box-sizing: border-box;</a:t>
            </a:r>
          </a:p>
          <a:p>
            <a:r>
              <a:rPr lang="zh-CN" altLang="en-US" sz="1200" dirty="0"/>
              <a:t>}</a:t>
            </a:r>
          </a:p>
          <a:p>
            <a:r>
              <a:rPr lang="zh-CN" altLang="en-US" sz="1200" dirty="0"/>
              <a:t>.container{</a:t>
            </a:r>
          </a:p>
          <a:p>
            <a:r>
              <a:rPr lang="zh-CN" altLang="en-US" sz="1200" dirty="0"/>
              <a:t>  height: 100vh;</a:t>
            </a:r>
          </a:p>
          <a:p>
            <a:r>
              <a:rPr lang="zh-CN" altLang="en-US" sz="1200" dirty="0"/>
              <a:t>  display: flex;</a:t>
            </a:r>
          </a:p>
          <a:p>
            <a:r>
              <a:rPr lang="zh-CN" altLang="en-US" sz="1200" dirty="0"/>
              <a:t>  flex-direction: column;</a:t>
            </a:r>
          </a:p>
          <a:p>
            <a:r>
              <a:rPr lang="zh-CN" altLang="en-US" sz="1200" dirty="0"/>
              <a:t>  .row{</a:t>
            </a:r>
          </a:p>
          <a:p>
            <a:r>
              <a:rPr lang="zh-CN" altLang="en-US" sz="1200" dirty="0"/>
              <a:t>    float: 1;</a:t>
            </a:r>
          </a:p>
          <a:p>
            <a:r>
              <a:rPr lang="zh-CN" altLang="en-US" sz="1200" dirty="0"/>
              <a:t>    height: 50%;</a:t>
            </a:r>
          </a:p>
          <a:p>
            <a:r>
              <a:rPr lang="zh-CN" altLang="en-US" sz="1200" dirty="0"/>
              <a:t>    width: 100%;</a:t>
            </a:r>
          </a:p>
          <a:p>
            <a:r>
              <a:rPr lang="zh-CN" altLang="en-US" sz="1200" dirty="0"/>
              <a:t>    display: flex;</a:t>
            </a:r>
          </a:p>
          <a:p>
            <a:r>
              <a:rPr lang="zh-CN" altLang="en-US" sz="1200" dirty="0"/>
              <a:t>    color: white;</a:t>
            </a:r>
          </a:p>
          <a:p>
            <a:r>
              <a:rPr lang="zh-CN" altLang="en-US" sz="1200" dirty="0"/>
              <a:t>    .cell{</a:t>
            </a:r>
          </a:p>
          <a:p>
            <a:r>
              <a:rPr lang="zh-CN" altLang="en-US" sz="1200" dirty="0"/>
              <a:t>      flex: 1;</a:t>
            </a:r>
          </a:p>
          <a:p>
            <a:r>
              <a:rPr lang="zh-CN" altLang="en-US" sz="1200" dirty="0"/>
              <a:t>      .title{</a:t>
            </a:r>
          </a:p>
          <a:p>
            <a:r>
              <a:rPr lang="zh-CN" altLang="en-US" sz="1200" dirty="0"/>
              <a:t>        font-size: 30px;</a:t>
            </a:r>
          </a:p>
          <a:p>
            <a:r>
              <a:rPr lang="zh-CN" altLang="en-US" sz="1200" dirty="0"/>
              <a:t>        text-align: center;</a:t>
            </a:r>
          </a:p>
          <a:p>
            <a:r>
              <a:rPr lang="zh-CN" altLang="en-US" sz="1200" dirty="0"/>
              <a:t>        // padding-top: 30px;</a:t>
            </a:r>
          </a:p>
          <a:p>
            <a:r>
              <a:rPr lang="zh-CN" altLang="en-US" sz="1200" dirty="0"/>
              <a:t>      }</a:t>
            </a:r>
          </a:p>
          <a:p>
            <a:r>
              <a:rPr lang="zh-CN" altLang="en-US" sz="1200" dirty="0"/>
              <a:t>    }</a:t>
            </a:r>
          </a:p>
          <a:p>
            <a:r>
              <a:rPr lang="zh-CN" altLang="en-US" sz="1200" dirty="0"/>
              <a:t>}</a:t>
            </a:r>
          </a:p>
          <a:p>
            <a:r>
              <a:rPr lang="zh-CN" altLang="en-US" sz="1200" dirty="0"/>
              <a:t>}</a:t>
            </a:r>
          </a:p>
          <a:p>
            <a:r>
              <a:rPr lang="zh-CN" altLang="en-US" sz="1200" dirty="0"/>
              <a:t>&lt;/style&gt;</a:t>
            </a:r>
          </a:p>
        </p:txBody>
      </p:sp>
      <p:sp>
        <p:nvSpPr>
          <p:cNvPr id="19" name="文本框 18">
            <a:extLst>
              <a:ext uri="{FF2B5EF4-FFF2-40B4-BE49-F238E27FC236}">
                <a16:creationId xmlns:a16="http://schemas.microsoft.com/office/drawing/2014/main" id="{65336A32-F884-37D3-1310-2D4B89E2FC09}"/>
              </a:ext>
            </a:extLst>
          </p:cNvPr>
          <p:cNvSpPr txBox="1"/>
          <p:nvPr/>
        </p:nvSpPr>
        <p:spPr>
          <a:xfrm>
            <a:off x="2590534" y="2319977"/>
            <a:ext cx="3180842" cy="4339650"/>
          </a:xfrm>
          <a:prstGeom prst="rect">
            <a:avLst/>
          </a:prstGeom>
          <a:solidFill>
            <a:schemeClr val="bg1">
              <a:lumMod val="85000"/>
            </a:schemeClr>
          </a:solidFill>
        </p:spPr>
        <p:txBody>
          <a:bodyPr wrap="square">
            <a:spAutoFit/>
          </a:bodyPr>
          <a:lstStyle/>
          <a:p>
            <a:r>
              <a:rPr lang="zh-CN" altLang="en-US" sz="1200" dirty="0"/>
              <a:t>&lt;template&gt;</a:t>
            </a:r>
          </a:p>
          <a:p>
            <a:r>
              <a:rPr lang="zh-CN" altLang="en-US" sz="1200" dirty="0"/>
              <a:t>  &lt;div id="app"&gt;</a:t>
            </a:r>
          </a:p>
          <a:p>
            <a:r>
              <a:rPr lang="zh-CN" altLang="en-US" sz="1200" dirty="0"/>
              <a:t>    &lt;dv-full-screen-container&gt;</a:t>
            </a:r>
          </a:p>
          <a:p>
            <a:r>
              <a:rPr lang="zh-CN" altLang="en-US" sz="1200" dirty="0"/>
              <a:t>      &lt;div class="container"&gt;</a:t>
            </a:r>
          </a:p>
          <a:p>
            <a:r>
              <a:rPr lang="zh-CN" altLang="en-US" sz="1200" dirty="0"/>
              <a:t>        &lt;div class="row"&gt;</a:t>
            </a:r>
          </a:p>
          <a:p>
            <a:r>
              <a:rPr lang="zh-CN" altLang="en-US" sz="1200" dirty="0"/>
              <a:t>          &lt;div class="cell"&gt;1&lt;/div&gt;</a:t>
            </a:r>
          </a:p>
          <a:p>
            <a:r>
              <a:rPr lang="zh-CN" altLang="en-US" sz="1200" dirty="0"/>
              <a:t>          &lt;div class="cell"&gt;2&lt;/div&gt;</a:t>
            </a:r>
          </a:p>
          <a:p>
            <a:r>
              <a:rPr lang="zh-CN" altLang="en-US" sz="1200" dirty="0"/>
              <a:t>          &lt;div class="cell"&gt;3&lt;/div&gt;</a:t>
            </a:r>
          </a:p>
          <a:p>
            <a:r>
              <a:rPr lang="zh-CN" altLang="en-US" sz="1200" dirty="0"/>
              <a:t>      &lt;/div&gt;</a:t>
            </a:r>
          </a:p>
          <a:p>
            <a:r>
              <a:rPr lang="zh-CN" altLang="en-US" sz="1200" dirty="0"/>
              <a:t>      &lt;div class="row"&gt;</a:t>
            </a:r>
          </a:p>
          <a:p>
            <a:r>
              <a:rPr lang="zh-CN" altLang="en-US" sz="1200" dirty="0"/>
              <a:t>        &lt;div class="cell"&gt;4&lt;/div&gt;</a:t>
            </a:r>
          </a:p>
          <a:p>
            <a:r>
              <a:rPr lang="zh-CN" altLang="en-US" sz="1200" dirty="0"/>
              <a:t>        &lt;div class="cell"&gt;5&lt;/div&gt;</a:t>
            </a:r>
          </a:p>
          <a:p>
            <a:r>
              <a:rPr lang="zh-CN" altLang="en-US" sz="1200" dirty="0"/>
              <a:t>        &lt;div class="cell"&gt;6&lt;/div&gt;</a:t>
            </a:r>
          </a:p>
          <a:p>
            <a:r>
              <a:rPr lang="zh-CN" altLang="en-US" sz="1200" dirty="0"/>
              <a:t>      &lt;/div&gt;</a:t>
            </a:r>
          </a:p>
          <a:p>
            <a:r>
              <a:rPr lang="zh-CN" altLang="en-US" sz="1200" dirty="0"/>
              <a:t>      &lt;/div&gt;</a:t>
            </a:r>
          </a:p>
          <a:p>
            <a:r>
              <a:rPr lang="zh-CN" altLang="en-US" sz="1200" dirty="0"/>
              <a:t>    &lt;/dv-full-screen-container&gt;</a:t>
            </a:r>
          </a:p>
          <a:p>
            <a:r>
              <a:rPr lang="zh-CN" altLang="en-US" sz="1200" dirty="0"/>
              <a:t>  &lt;/div&gt;</a:t>
            </a:r>
          </a:p>
          <a:p>
            <a:r>
              <a:rPr lang="zh-CN" altLang="en-US" sz="1200" dirty="0"/>
              <a:t>&lt;/template&gt;</a:t>
            </a:r>
          </a:p>
          <a:p>
            <a:endParaRPr lang="zh-CN" altLang="en-US" sz="1200" dirty="0"/>
          </a:p>
          <a:p>
            <a:r>
              <a:rPr lang="zh-CN" altLang="en-US" sz="1200" dirty="0"/>
              <a:t>&lt;script&gt; </a:t>
            </a:r>
          </a:p>
          <a:p>
            <a:r>
              <a:rPr lang="zh-CN" altLang="en-US" sz="1200" dirty="0"/>
              <a:t>export default {</a:t>
            </a:r>
          </a:p>
          <a:p>
            <a:r>
              <a:rPr lang="zh-CN" altLang="en-US" sz="1200" dirty="0"/>
              <a:t>}</a:t>
            </a:r>
          </a:p>
          <a:p>
            <a:r>
              <a:rPr lang="zh-CN" altLang="en-US" sz="1200" dirty="0"/>
              <a:t>&lt;/script&gt;</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rot="1800000">
            <a:off x="1886592" y="2262130"/>
            <a:ext cx="6071690" cy="5314804"/>
          </a:xfrm>
          <a:custGeom>
            <a:avLst/>
            <a:gdLst>
              <a:gd name="connsiteX0" fmla="*/ 540465 w 3772447"/>
              <a:gd name="connsiteY0" fmla="*/ 0 h 2778256"/>
              <a:gd name="connsiteX1" fmla="*/ 3726786 w 3772447"/>
              <a:gd name="connsiteY1" fmla="*/ 62639 h 2778256"/>
              <a:gd name="connsiteX2" fmla="*/ 3772447 w 3772447"/>
              <a:gd name="connsiteY2" fmla="*/ 2778256 h 2778256"/>
              <a:gd name="connsiteX3" fmla="*/ 0 w 3772447"/>
              <a:gd name="connsiteY3" fmla="*/ 2778256 h 2778256"/>
              <a:gd name="connsiteX4" fmla="*/ 540465 w 3772447"/>
              <a:gd name="connsiteY4" fmla="*/ 0 h 2778256"/>
            </a:gdLst>
            <a:ahLst/>
            <a:cxnLst/>
            <a:rect l="l" t="t" r="r" b="b"/>
            <a:pathLst>
              <a:path w="3772447" h="2778256">
                <a:moveTo>
                  <a:pt x="540465" y="0"/>
                </a:moveTo>
                <a:lnTo>
                  <a:pt x="3726786" y="62639"/>
                </a:lnTo>
                <a:lnTo>
                  <a:pt x="3772447" y="2778256"/>
                </a:lnTo>
                <a:lnTo>
                  <a:pt x="0" y="2778256"/>
                </a:lnTo>
                <a:lnTo>
                  <a:pt x="540465" y="0"/>
                </a:lnTo>
                <a:close/>
              </a:path>
            </a:pathLst>
          </a:custGeom>
          <a:gradFill>
            <a:gsLst>
              <a:gs pos="6000">
                <a:schemeClr val="accent1">
                  <a:lumMod val="20000"/>
                  <a:lumOff val="80000"/>
                </a:schemeClr>
              </a:gs>
              <a:gs pos="60000">
                <a:schemeClr val="bg1"/>
              </a:gs>
            </a:gsLst>
            <a:lin ang="600000" scaled="0"/>
          </a:gra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964610" y="1503664"/>
            <a:ext cx="3415326" cy="4174287"/>
          </a:xfrm>
          <a:prstGeom prst="round2DiagRect">
            <a:avLst/>
          </a:prstGeom>
          <a:solidFill>
            <a:schemeClr val="bg1"/>
          </a:solidFill>
          <a:ln w="9525" cap="flat">
            <a:noFill/>
            <a:miter/>
          </a:ln>
          <a:effectLst>
            <a:outerShdw blurRad="508000" dist="127000" dir="2700000" algn="tl" rotWithShape="0">
              <a:schemeClr val="accent1">
                <a:alpha val="20000"/>
              </a:schemeClr>
            </a:outerShdw>
          </a:effectLst>
        </p:spPr>
        <p:txBody>
          <a:bodyPr vert="horz" wrap="square" lIns="91440" tIns="45720" rIns="91440" bIns="45720" rtlCol="0" anchor="ctr"/>
          <a:lstStyle/>
          <a:p>
            <a:pPr algn="ctr"/>
            <a:endParaRPr kumimoji="1" lang="zh-CN" altLang="en-US"/>
          </a:p>
        </p:txBody>
      </p:sp>
      <p:sp>
        <p:nvSpPr>
          <p:cNvPr id="6" name="标题 1"/>
          <p:cNvSpPr txBox="1"/>
          <p:nvPr/>
        </p:nvSpPr>
        <p:spPr>
          <a:xfrm>
            <a:off x="5193928" y="2114761"/>
            <a:ext cx="720000" cy="72000"/>
          </a:xfrm>
          <a:prstGeom prst="rect">
            <a:avLst/>
          </a:prstGeom>
          <a:gradFill>
            <a:gsLst>
              <a:gs pos="6000">
                <a:schemeClr val="accent1"/>
              </a:gs>
              <a:gs pos="100000">
                <a:schemeClr val="accent1">
                  <a:lumMod val="40000"/>
                  <a:lumOff val="60000"/>
                </a:schemeClr>
              </a:gs>
            </a:gsLst>
            <a:lin ang="0" scaled="0"/>
          </a:gradFill>
          <a:ln w="9525" cap="flat">
            <a:noFill/>
            <a:miter/>
          </a:ln>
          <a:effectLst/>
        </p:spPr>
        <p:txBody>
          <a:bodyPr vert="horz" wrap="square" lIns="91440" tIns="45720" rIns="91440" bIns="45720" rtlCol="0" anchor="t"/>
          <a:lstStyle/>
          <a:p>
            <a:pPr algn="l"/>
            <a:endParaRPr kumimoji="1" lang="zh-CN" altLang="en-US"/>
          </a:p>
        </p:txBody>
      </p:sp>
      <p:pic>
        <p:nvPicPr>
          <p:cNvPr id="7" name="图片 6"/>
          <p:cNvPicPr>
            <a:picLocks noChangeAspect="1"/>
          </p:cNvPicPr>
          <p:nvPr/>
        </p:nvPicPr>
        <p:blipFill>
          <a:blip r:embed="rId3">
            <a:alphaModFix/>
          </a:blip>
          <a:srcRect/>
          <a:stretch>
            <a:fillRect/>
          </a:stretch>
        </p:blipFill>
        <p:spPr>
          <a:xfrm>
            <a:off x="1160273" y="1700807"/>
            <a:ext cx="3024000" cy="3780000"/>
          </a:xfrm>
          <a:prstGeom prst="rect">
            <a:avLst/>
          </a:prstGeom>
        </p:spPr>
      </p:pic>
      <p:sp>
        <p:nvSpPr>
          <p:cNvPr id="8" name="标题 1"/>
          <p:cNvSpPr txBox="1"/>
          <p:nvPr/>
        </p:nvSpPr>
        <p:spPr>
          <a:xfrm>
            <a:off x="5193928" y="2472856"/>
            <a:ext cx="6324972" cy="3205095"/>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在终端输入启动指令：</a:t>
            </a:r>
            <a:endParaRPr kumimoji="1" lang="zh-CN" altLang="en-US"/>
          </a:p>
        </p:txBody>
      </p:sp>
      <p:sp>
        <p:nvSpPr>
          <p:cNvPr id="9"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9、启动项目观察效果</a:t>
            </a:r>
            <a:endParaRPr kumimoji="1" lang="zh-CN" altLang="en-US"/>
          </a:p>
        </p:txBody>
      </p:sp>
      <p:cxnSp>
        <p:nvCxnSpPr>
          <p:cNvPr id="10"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1" name="组合 10"/>
          <p:cNvGrpSpPr/>
          <p:nvPr/>
        </p:nvGrpSpPr>
        <p:grpSpPr>
          <a:xfrm>
            <a:off x="203200" y="561165"/>
            <a:ext cx="381000" cy="158750"/>
            <a:chOff x="203200" y="561165"/>
            <a:chExt cx="381000" cy="158750"/>
          </a:xfrm>
        </p:grpSpPr>
        <p:sp>
          <p:nvSpPr>
            <p:cNvPr id="12"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15" name="文本框 14">
            <a:extLst>
              <a:ext uri="{FF2B5EF4-FFF2-40B4-BE49-F238E27FC236}">
                <a16:creationId xmlns:a16="http://schemas.microsoft.com/office/drawing/2014/main" id="{D18B56DE-B686-31D8-B31D-3322D630D5C6}"/>
              </a:ext>
            </a:extLst>
          </p:cNvPr>
          <p:cNvSpPr txBox="1"/>
          <p:nvPr/>
        </p:nvSpPr>
        <p:spPr>
          <a:xfrm>
            <a:off x="5121739" y="2880492"/>
            <a:ext cx="6105644" cy="369332"/>
          </a:xfrm>
          <a:prstGeom prst="rect">
            <a:avLst/>
          </a:prstGeom>
          <a:solidFill>
            <a:schemeClr val="bg1">
              <a:lumMod val="85000"/>
            </a:schemeClr>
          </a:solidFill>
        </p:spPr>
        <p:txBody>
          <a:bodyPr wrap="square">
            <a:spAutoFit/>
          </a:bodyPr>
          <a:lstStyle/>
          <a:p>
            <a:r>
              <a:rPr lang="zh-CN" altLang="en-US" dirty="0"/>
              <a:t>npm run serve</a:t>
            </a:r>
          </a:p>
        </p:txBody>
      </p:sp>
      <p:pic>
        <p:nvPicPr>
          <p:cNvPr id="17" name="图片 16">
            <a:extLst>
              <a:ext uri="{FF2B5EF4-FFF2-40B4-BE49-F238E27FC236}">
                <a16:creationId xmlns:a16="http://schemas.microsoft.com/office/drawing/2014/main" id="{6B90B12B-68D9-5784-1CFA-46C706245E6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66700" y="3555580"/>
            <a:ext cx="5965027" cy="3131068"/>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2175652" y="1402850"/>
            <a:ext cx="7840696" cy="4458700"/>
          </a:xfrm>
          <a:prstGeom prst="rect">
            <a:avLst/>
          </a:prstGeom>
        </p:spPr>
      </p:pic>
      <p:sp>
        <p:nvSpPr>
          <p:cNvPr id="5" name="标题 1"/>
          <p:cNvSpPr txBox="1"/>
          <p:nvPr/>
        </p:nvSpPr>
        <p:spPr>
          <a:xfrm>
            <a:off x="696000" y="1203056"/>
            <a:ext cx="10800000" cy="1440000"/>
          </a:xfrm>
          <a:prstGeom prst="rect">
            <a:avLst/>
          </a:prstGeom>
          <a:solidFill>
            <a:schemeClr val="accent1">
              <a:alpha val="80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1208654" y="1203056"/>
            <a:ext cx="9774693" cy="1440000"/>
          </a:xfrm>
          <a:prstGeom prst="rect">
            <a:avLst/>
          </a:prstGeom>
          <a:noFill/>
          <a:ln>
            <a:noFill/>
          </a:ln>
        </p:spPr>
        <p:txBody>
          <a:bodyPr vert="horz" wrap="square" lIns="0" tIns="0" rIns="0" bIns="0" rtlCol="0" anchor="ctr"/>
          <a:lstStyle/>
          <a:p>
            <a:pPr algn="ctr"/>
            <a:r>
              <a:rPr kumimoji="1" lang="en-US" altLang="zh-CN" sz="1400" dirty="0" err="1">
                <a:ln w="12700">
                  <a:noFill/>
                </a:ln>
                <a:solidFill>
                  <a:schemeClr val="bg1"/>
                </a:solidFill>
                <a:latin typeface="Source Han Sans"/>
                <a:ea typeface="Source Han Sans"/>
                <a:cs typeface="Source Han Sans"/>
              </a:rPr>
              <a:t>启动成功在浏览器中输入网址，界面效果如下图</a:t>
            </a:r>
            <a:r>
              <a:rPr kumimoji="1" lang="en-US" altLang="zh-CN" sz="1400" dirty="0">
                <a:ln w="12700">
                  <a:noFill/>
                </a:ln>
                <a:solidFill>
                  <a:schemeClr val="bg1"/>
                </a:solidFill>
                <a:latin typeface="Source Han Sans"/>
                <a:ea typeface="Source Han Sans"/>
                <a:cs typeface="Source Han Sans"/>
              </a:rPr>
              <a:t>：
</a:t>
            </a:r>
            <a:r>
              <a:rPr kumimoji="1" lang="en-US" altLang="zh-CN" sz="1400" dirty="0" err="1">
                <a:ln w="12700">
                  <a:noFill/>
                </a:ln>
                <a:solidFill>
                  <a:schemeClr val="bg1"/>
                </a:solidFill>
                <a:latin typeface="Source Han Sans"/>
                <a:ea typeface="Source Han Sans"/>
                <a:cs typeface="Source Han Sans"/>
              </a:rPr>
              <a:t>接下来我们就可以把对应的数字换成图表即可</a:t>
            </a:r>
            <a:r>
              <a:rPr kumimoji="1" lang="en-US" altLang="zh-CN" sz="1400" dirty="0">
                <a:ln w="12700">
                  <a:noFill/>
                </a:ln>
                <a:solidFill>
                  <a:schemeClr val="bg1"/>
                </a:solidFill>
                <a:latin typeface="Source Han Sans"/>
                <a:ea typeface="Source Han Sans"/>
                <a:cs typeface="Source Han Sans"/>
              </a:rPr>
              <a:t>。</a:t>
            </a:r>
            <a:endParaRPr kumimoji="1" lang="zh-CN" altLang="en-US" dirty="0"/>
          </a:p>
        </p:txBody>
      </p:sp>
      <p:sp>
        <p:nvSpPr>
          <p:cNvPr id="7" name="标题 1"/>
          <p:cNvSpPr txBox="1"/>
          <p:nvPr/>
        </p:nvSpPr>
        <p:spPr>
          <a:xfrm flipH="1" flipV="1">
            <a:off x="10533400" y="4874201"/>
            <a:ext cx="675000" cy="535680"/>
          </a:xfrm>
          <a:custGeom>
            <a:avLst/>
            <a:gdLst>
              <a:gd name="connsiteX0" fmla="*/ 270000 w 675000"/>
              <a:gd name="connsiteY0" fmla="*/ 535680 h 535680"/>
              <a:gd name="connsiteX1" fmla="*/ 0 w 675000"/>
              <a:gd name="connsiteY1" fmla="*/ 535680 h 535680"/>
              <a:gd name="connsiteX2" fmla="*/ 0 w 675000"/>
              <a:gd name="connsiteY2" fmla="*/ 265680 h 535680"/>
              <a:gd name="connsiteX3" fmla="*/ 270000 w 675000"/>
              <a:gd name="connsiteY3" fmla="*/ 0 h 535680"/>
              <a:gd name="connsiteX4" fmla="*/ 270000 w 675000"/>
              <a:gd name="connsiteY4" fmla="*/ 115830 h 535680"/>
              <a:gd name="connsiteX5" fmla="*/ 115965 w 675000"/>
              <a:gd name="connsiteY5" fmla="*/ 265680 h 535680"/>
              <a:gd name="connsiteX6" fmla="*/ 270000 w 675000"/>
              <a:gd name="connsiteY6" fmla="*/ 265680 h 535680"/>
              <a:gd name="connsiteX7" fmla="*/ 675000 w 675000"/>
              <a:gd name="connsiteY7" fmla="*/ 535680 h 535680"/>
              <a:gd name="connsiteX8" fmla="*/ 405000 w 675000"/>
              <a:gd name="connsiteY8" fmla="*/ 535680 h 535680"/>
              <a:gd name="connsiteX9" fmla="*/ 405000 w 675000"/>
              <a:gd name="connsiteY9" fmla="*/ 265680 h 535680"/>
              <a:gd name="connsiteX10" fmla="*/ 675000 w 675000"/>
              <a:gd name="connsiteY10" fmla="*/ 0 h 535680"/>
              <a:gd name="connsiteX11" fmla="*/ 675000 w 675000"/>
              <a:gd name="connsiteY11" fmla="*/ 115830 h 535680"/>
              <a:gd name="connsiteX12" fmla="*/ 520965 w 675000"/>
              <a:gd name="connsiteY12" fmla="*/ 265680 h 535680"/>
              <a:gd name="connsiteX13" fmla="*/ 675000 w 675000"/>
              <a:gd name="connsiteY13" fmla="*/ 265680 h 535680"/>
            </a:gdLst>
            <a:ahLst/>
            <a:cxnLst/>
            <a:rect l="l" t="t" r="r" b="b"/>
            <a:pathLst>
              <a:path w="675000" h="535680">
                <a:moveTo>
                  <a:pt x="270000" y="535680"/>
                </a:moveTo>
                <a:lnTo>
                  <a:pt x="0" y="535680"/>
                </a:lnTo>
                <a:lnTo>
                  <a:pt x="0" y="265680"/>
                </a:lnTo>
                <a:cubicBezTo>
                  <a:pt x="2360" y="118253"/>
                  <a:pt x="122554" y="-19"/>
                  <a:pt x="270000" y="0"/>
                </a:cubicBezTo>
                <a:lnTo>
                  <a:pt x="270000" y="115830"/>
                </a:lnTo>
                <a:cubicBezTo>
                  <a:pt x="186566" y="115871"/>
                  <a:pt x="118303" y="182278"/>
                  <a:pt x="115965" y="265680"/>
                </a:cubicBezTo>
                <a:lnTo>
                  <a:pt x="270000" y="265680"/>
                </a:lnTo>
                <a:close/>
                <a:moveTo>
                  <a:pt x="675000" y="535680"/>
                </a:moveTo>
                <a:lnTo>
                  <a:pt x="405000" y="535680"/>
                </a:lnTo>
                <a:lnTo>
                  <a:pt x="405000" y="265680"/>
                </a:lnTo>
                <a:cubicBezTo>
                  <a:pt x="407360" y="118253"/>
                  <a:pt x="527554" y="-19"/>
                  <a:pt x="675000" y="0"/>
                </a:cubicBezTo>
                <a:lnTo>
                  <a:pt x="675000" y="115830"/>
                </a:lnTo>
                <a:cubicBezTo>
                  <a:pt x="591566" y="115871"/>
                  <a:pt x="523303" y="182278"/>
                  <a:pt x="520965" y="265680"/>
                </a:cubicBezTo>
                <a:lnTo>
                  <a:pt x="675000" y="265680"/>
                </a:lnTo>
                <a:close/>
              </a:path>
            </a:pathLst>
          </a:custGeom>
          <a:solidFill>
            <a:schemeClr val="accent1">
              <a:lumMod val="20000"/>
              <a:lumOff val="80000"/>
            </a:schemeClr>
          </a:solidFill>
          <a:ln w="8578" cap="flat">
            <a:noFill/>
            <a:miter/>
          </a:ln>
        </p:spPr>
        <p:txBody>
          <a:bodyPr vert="horz" wrap="square" lIns="91440" tIns="45720" rIns="91440" bIns="45720" rtlCol="0" anchor="ctr"/>
          <a:lstStyle/>
          <a:p>
            <a:pPr algn="l"/>
            <a:endParaRPr kumimoji="1" lang="zh-CN" altLang="en-US"/>
          </a:p>
        </p:txBody>
      </p:sp>
      <p:sp>
        <p:nvSpPr>
          <p:cNvPr id="8" name="标题 1"/>
          <p:cNvSpPr txBox="1"/>
          <p:nvPr/>
        </p:nvSpPr>
        <p:spPr>
          <a:xfrm>
            <a:off x="919150" y="1790799"/>
            <a:ext cx="562500" cy="446400"/>
          </a:xfrm>
          <a:custGeom>
            <a:avLst/>
            <a:gdLst>
              <a:gd name="connsiteX0" fmla="*/ 562500 w 562500"/>
              <a:gd name="connsiteY0" fmla="*/ 0 h 446400"/>
              <a:gd name="connsiteX1" fmla="*/ 562500 w 562500"/>
              <a:gd name="connsiteY1" fmla="*/ 96525 h 446400"/>
              <a:gd name="connsiteX2" fmla="*/ 434138 w 562500"/>
              <a:gd name="connsiteY2" fmla="*/ 221400 h 446400"/>
              <a:gd name="connsiteX3" fmla="*/ 562500 w 562500"/>
              <a:gd name="connsiteY3" fmla="*/ 221400 h 446400"/>
              <a:gd name="connsiteX4" fmla="*/ 562500 w 562500"/>
              <a:gd name="connsiteY4" fmla="*/ 446400 h 446400"/>
              <a:gd name="connsiteX5" fmla="*/ 337500 w 562500"/>
              <a:gd name="connsiteY5" fmla="*/ 446400 h 446400"/>
              <a:gd name="connsiteX6" fmla="*/ 337500 w 562500"/>
              <a:gd name="connsiteY6" fmla="*/ 221400 h 446400"/>
              <a:gd name="connsiteX7" fmla="*/ 562500 w 562500"/>
              <a:gd name="connsiteY7" fmla="*/ 0 h 446400"/>
              <a:gd name="connsiteX8" fmla="*/ 225000 w 562500"/>
              <a:gd name="connsiteY8" fmla="*/ 0 h 446400"/>
              <a:gd name="connsiteX9" fmla="*/ 225000 w 562500"/>
              <a:gd name="connsiteY9" fmla="*/ 96525 h 446400"/>
              <a:gd name="connsiteX10" fmla="*/ 96638 w 562500"/>
              <a:gd name="connsiteY10" fmla="*/ 221400 h 446400"/>
              <a:gd name="connsiteX11" fmla="*/ 225000 w 562500"/>
              <a:gd name="connsiteY11" fmla="*/ 221400 h 446400"/>
              <a:gd name="connsiteX12" fmla="*/ 225000 w 562500"/>
              <a:gd name="connsiteY12" fmla="*/ 446400 h 446400"/>
              <a:gd name="connsiteX13" fmla="*/ 0 w 562500"/>
              <a:gd name="connsiteY13" fmla="*/ 446400 h 446400"/>
              <a:gd name="connsiteX14" fmla="*/ 0 w 562500"/>
              <a:gd name="connsiteY14" fmla="*/ 221400 h 446400"/>
              <a:gd name="connsiteX15" fmla="*/ 225000 w 562500"/>
              <a:gd name="connsiteY15" fmla="*/ 0 h 446400"/>
            </a:gdLst>
            <a:ahLst/>
            <a:cxnLst/>
            <a:rect l="l" t="t" r="r" b="b"/>
            <a:pathLst>
              <a:path w="562500" h="446400">
                <a:moveTo>
                  <a:pt x="562500" y="0"/>
                </a:moveTo>
                <a:lnTo>
                  <a:pt x="562500" y="96525"/>
                </a:lnTo>
                <a:cubicBezTo>
                  <a:pt x="492972" y="96559"/>
                  <a:pt x="436086" y="151899"/>
                  <a:pt x="434138" y="221400"/>
                </a:cubicBezTo>
                <a:lnTo>
                  <a:pt x="562500" y="221400"/>
                </a:lnTo>
                <a:lnTo>
                  <a:pt x="562500" y="446400"/>
                </a:lnTo>
                <a:lnTo>
                  <a:pt x="337500" y="446400"/>
                </a:lnTo>
                <a:lnTo>
                  <a:pt x="337500" y="221400"/>
                </a:lnTo>
                <a:cubicBezTo>
                  <a:pt x="339467" y="98544"/>
                  <a:pt x="439629" y="-16"/>
                  <a:pt x="562500" y="0"/>
                </a:cubicBezTo>
                <a:close/>
                <a:moveTo>
                  <a:pt x="225000" y="0"/>
                </a:moveTo>
                <a:lnTo>
                  <a:pt x="225000" y="96525"/>
                </a:lnTo>
                <a:cubicBezTo>
                  <a:pt x="155472" y="96559"/>
                  <a:pt x="98586" y="151899"/>
                  <a:pt x="96638" y="221400"/>
                </a:cubicBezTo>
                <a:lnTo>
                  <a:pt x="225000" y="221400"/>
                </a:lnTo>
                <a:lnTo>
                  <a:pt x="225000" y="446400"/>
                </a:lnTo>
                <a:lnTo>
                  <a:pt x="0" y="446400"/>
                </a:lnTo>
                <a:lnTo>
                  <a:pt x="0" y="221400"/>
                </a:lnTo>
                <a:cubicBezTo>
                  <a:pt x="1967" y="98544"/>
                  <a:pt x="102129" y="-16"/>
                  <a:pt x="225000" y="0"/>
                </a:cubicBezTo>
                <a:close/>
              </a:path>
            </a:pathLst>
          </a:custGeom>
          <a:solidFill>
            <a:schemeClr val="accent1">
              <a:lumMod val="20000"/>
              <a:lumOff val="80000"/>
            </a:schemeClr>
          </a:solidFill>
          <a:ln w="7127" cap="flat">
            <a:noFill/>
            <a:miter/>
          </a:ln>
        </p:spPr>
        <p:txBody>
          <a:bodyPr vert="horz" wrap="square" lIns="91440" tIns="45720" rIns="91440" bIns="45720" rtlCol="0" anchor="ctr"/>
          <a:lstStyle/>
          <a:p>
            <a:pPr algn="l"/>
            <a:endParaRPr kumimoji="1" lang="zh-CN" altLang="en-US"/>
          </a:p>
        </p:txBody>
      </p:sp>
      <p:sp>
        <p:nvSpPr>
          <p:cNvPr id="9"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9、启动项目观察效果</a:t>
            </a:r>
            <a:endParaRPr kumimoji="1" lang="zh-CN" altLang="en-US"/>
          </a:p>
        </p:txBody>
      </p:sp>
      <p:cxnSp>
        <p:nvCxnSpPr>
          <p:cNvPr id="10"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1" name="组合 10"/>
          <p:cNvGrpSpPr/>
          <p:nvPr/>
        </p:nvGrpSpPr>
        <p:grpSpPr>
          <a:xfrm>
            <a:off x="203200" y="561165"/>
            <a:ext cx="381000" cy="158750"/>
            <a:chOff x="203200" y="561165"/>
            <a:chExt cx="381000" cy="158750"/>
          </a:xfrm>
        </p:grpSpPr>
        <p:sp>
          <p:nvSpPr>
            <p:cNvPr id="12"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pic>
        <p:nvPicPr>
          <p:cNvPr id="15" name="图片 14">
            <a:extLst>
              <a:ext uri="{FF2B5EF4-FFF2-40B4-BE49-F238E27FC236}">
                <a16:creationId xmlns:a16="http://schemas.microsoft.com/office/drawing/2014/main" id="{FE479A84-D5C3-8E84-5CB1-25265D7C65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90680" y="2237199"/>
            <a:ext cx="6401189" cy="433354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学习目标</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02</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sp>
        <p:nvSpPr>
          <p:cNvPr id="11" name="标题 1"/>
          <p:cNvSpPr txBox="1"/>
          <p:nvPr/>
        </p:nvSpPr>
        <p:spPr>
          <a:xfrm>
            <a:off x="10346359" y="769180"/>
            <a:ext cx="1398931" cy="173717"/>
          </a:xfrm>
          <a:custGeom>
            <a:avLst/>
            <a:gdLst>
              <a:gd name="connsiteX0" fmla="*/ 353068 w 1228797"/>
              <a:gd name="connsiteY0" fmla="*/ 146933 h 152590"/>
              <a:gd name="connsiteX1" fmla="*/ 353259 w 1228797"/>
              <a:gd name="connsiteY1" fmla="*/ 146971 h 152590"/>
              <a:gd name="connsiteX2" fmla="*/ 352878 w 1228797"/>
              <a:gd name="connsiteY2" fmla="*/ 146971 h 152590"/>
              <a:gd name="connsiteX3" fmla="*/ 463654 w 1228797"/>
              <a:gd name="connsiteY3" fmla="*/ 28766 h 152590"/>
              <a:gd name="connsiteX4" fmla="*/ 457368 w 1228797"/>
              <a:gd name="connsiteY4" fmla="*/ 35052 h 152590"/>
              <a:gd name="connsiteX5" fmla="*/ 457368 w 1228797"/>
              <a:gd name="connsiteY5" fmla="*/ 66866 h 152590"/>
              <a:gd name="connsiteX6" fmla="*/ 463464 w 1228797"/>
              <a:gd name="connsiteY6" fmla="*/ 73152 h 152590"/>
              <a:gd name="connsiteX7" fmla="*/ 463654 w 1228797"/>
              <a:gd name="connsiteY7" fmla="*/ 73152 h 152590"/>
              <a:gd name="connsiteX8" fmla="*/ 502611 w 1228797"/>
              <a:gd name="connsiteY8" fmla="*/ 73152 h 152590"/>
              <a:gd name="connsiteX9" fmla="*/ 525281 w 1228797"/>
              <a:gd name="connsiteY9" fmla="*/ 51911 h 152590"/>
              <a:gd name="connsiteX10" fmla="*/ 504450 w 1228797"/>
              <a:gd name="connsiteY10" fmla="*/ 28795 h 152590"/>
              <a:gd name="connsiteX11" fmla="*/ 503183 w 1228797"/>
              <a:gd name="connsiteY11" fmla="*/ 28766 h 152590"/>
              <a:gd name="connsiteX12" fmla="*/ 1154216 w 1228797"/>
              <a:gd name="connsiteY12" fmla="*/ 28194 h 152590"/>
              <a:gd name="connsiteX13" fmla="*/ 1154216 w 1228797"/>
              <a:gd name="connsiteY13" fmla="*/ 28765 h 152590"/>
              <a:gd name="connsiteX14" fmla="*/ 1104877 w 1228797"/>
              <a:gd name="connsiteY14" fmla="*/ 77914 h 152590"/>
              <a:gd name="connsiteX15" fmla="*/ 1154026 w 1228797"/>
              <a:gd name="connsiteY15" fmla="*/ 127254 h 152590"/>
              <a:gd name="connsiteX16" fmla="*/ 1203365 w 1228797"/>
              <a:gd name="connsiteY16" fmla="*/ 78105 h 152590"/>
              <a:gd name="connsiteX17" fmla="*/ 1203365 w 1228797"/>
              <a:gd name="connsiteY17" fmla="*/ 78009 h 152590"/>
              <a:gd name="connsiteX18" fmla="*/ 1154502 w 1228797"/>
              <a:gd name="connsiteY18" fmla="*/ 28195 h 152590"/>
              <a:gd name="connsiteX19" fmla="*/ 1154216 w 1228797"/>
              <a:gd name="connsiteY19" fmla="*/ 28194 h 152590"/>
              <a:gd name="connsiteX20" fmla="*/ 836558 w 1228797"/>
              <a:gd name="connsiteY20" fmla="*/ 25718 h 152590"/>
              <a:gd name="connsiteX21" fmla="*/ 787314 w 1228797"/>
              <a:gd name="connsiteY21" fmla="*/ 74962 h 152590"/>
              <a:gd name="connsiteX22" fmla="*/ 836558 w 1228797"/>
              <a:gd name="connsiteY22" fmla="*/ 124207 h 152590"/>
              <a:gd name="connsiteX23" fmla="*/ 885802 w 1228797"/>
              <a:gd name="connsiteY23" fmla="*/ 74962 h 152590"/>
              <a:gd name="connsiteX24" fmla="*/ 885802 w 1228797"/>
              <a:gd name="connsiteY24" fmla="*/ 74867 h 152590"/>
              <a:gd name="connsiteX25" fmla="*/ 836558 w 1228797"/>
              <a:gd name="connsiteY25" fmla="*/ 25718 h 152590"/>
              <a:gd name="connsiteX26" fmla="*/ 200954 w 1228797"/>
              <a:gd name="connsiteY26" fmla="*/ 25527 h 152590"/>
              <a:gd name="connsiteX27" fmla="*/ 200954 w 1228797"/>
              <a:gd name="connsiteY27" fmla="*/ 25908 h 152590"/>
              <a:gd name="connsiteX28" fmla="*/ 151424 w 1228797"/>
              <a:gd name="connsiteY28" fmla="*/ 75248 h 152590"/>
              <a:gd name="connsiteX29" fmla="*/ 200764 w 1228797"/>
              <a:gd name="connsiteY29" fmla="*/ 124778 h 152590"/>
              <a:gd name="connsiteX30" fmla="*/ 250294 w 1228797"/>
              <a:gd name="connsiteY30" fmla="*/ 75438 h 152590"/>
              <a:gd name="connsiteX31" fmla="*/ 250294 w 1228797"/>
              <a:gd name="connsiteY31" fmla="*/ 75248 h 152590"/>
              <a:gd name="connsiteX32" fmla="*/ 201145 w 1228797"/>
              <a:gd name="connsiteY32" fmla="*/ 25528 h 152590"/>
              <a:gd name="connsiteX33" fmla="*/ 200954 w 1228797"/>
              <a:gd name="connsiteY33" fmla="*/ 25527 h 152590"/>
              <a:gd name="connsiteX34" fmla="*/ 437841 w 1228797"/>
              <a:gd name="connsiteY34" fmla="*/ 3429 h 152590"/>
              <a:gd name="connsiteX35" fmla="*/ 502040 w 1228797"/>
              <a:gd name="connsiteY35" fmla="*/ 3429 h 152590"/>
              <a:gd name="connsiteX36" fmla="*/ 535949 w 1228797"/>
              <a:gd name="connsiteY36" fmla="*/ 16764 h 152590"/>
              <a:gd name="connsiteX37" fmla="*/ 550808 w 1228797"/>
              <a:gd name="connsiteY37" fmla="*/ 49340 h 152590"/>
              <a:gd name="connsiteX38" fmla="*/ 528615 w 1228797"/>
              <a:gd name="connsiteY38" fmla="*/ 91345 h 152590"/>
              <a:gd name="connsiteX39" fmla="*/ 526233 w 1228797"/>
              <a:gd name="connsiteY39" fmla="*/ 99251 h 152590"/>
              <a:gd name="connsiteX40" fmla="*/ 544712 w 1228797"/>
              <a:gd name="connsiteY40" fmla="*/ 138017 h 152590"/>
              <a:gd name="connsiteX41" fmla="*/ 541683 w 1228797"/>
              <a:gd name="connsiteY41" fmla="*/ 146377 h 152590"/>
              <a:gd name="connsiteX42" fmla="*/ 538997 w 1228797"/>
              <a:gd name="connsiteY42" fmla="*/ 146971 h 152590"/>
              <a:gd name="connsiteX43" fmla="*/ 525567 w 1228797"/>
              <a:gd name="connsiteY43" fmla="*/ 146971 h 152590"/>
              <a:gd name="connsiteX44" fmla="*/ 519947 w 1228797"/>
              <a:gd name="connsiteY44" fmla="*/ 143447 h 152590"/>
              <a:gd name="connsiteX45" fmla="*/ 500230 w 1228797"/>
              <a:gd name="connsiteY45" fmla="*/ 102203 h 152590"/>
              <a:gd name="connsiteX46" fmla="*/ 494611 w 1228797"/>
              <a:gd name="connsiteY46" fmla="*/ 98679 h 152590"/>
              <a:gd name="connsiteX47" fmla="*/ 463654 w 1228797"/>
              <a:gd name="connsiteY47" fmla="*/ 98679 h 152590"/>
              <a:gd name="connsiteX48" fmla="*/ 457368 w 1228797"/>
              <a:gd name="connsiteY48" fmla="*/ 104773 h 152590"/>
              <a:gd name="connsiteX49" fmla="*/ 457368 w 1228797"/>
              <a:gd name="connsiteY49" fmla="*/ 104966 h 152590"/>
              <a:gd name="connsiteX50" fmla="*/ 457368 w 1228797"/>
              <a:gd name="connsiteY50" fmla="*/ 140684 h 152590"/>
              <a:gd name="connsiteX51" fmla="*/ 451081 w 1228797"/>
              <a:gd name="connsiteY51" fmla="*/ 146971 h 152590"/>
              <a:gd name="connsiteX52" fmla="*/ 437841 w 1228797"/>
              <a:gd name="connsiteY52" fmla="*/ 146971 h 152590"/>
              <a:gd name="connsiteX53" fmla="*/ 431555 w 1228797"/>
              <a:gd name="connsiteY53" fmla="*/ 140684 h 152590"/>
              <a:gd name="connsiteX54" fmla="*/ 431555 w 1228797"/>
              <a:gd name="connsiteY54" fmla="*/ 9716 h 152590"/>
              <a:gd name="connsiteX55" fmla="*/ 437841 w 1228797"/>
              <a:gd name="connsiteY55" fmla="*/ 3429 h 152590"/>
              <a:gd name="connsiteX56" fmla="*/ 293633 w 1228797"/>
              <a:gd name="connsiteY56" fmla="*/ 3429 h 152590"/>
              <a:gd name="connsiteX57" fmla="*/ 306777 w 1228797"/>
              <a:gd name="connsiteY57" fmla="*/ 3429 h 152590"/>
              <a:gd name="connsiteX58" fmla="*/ 312683 w 1228797"/>
              <a:gd name="connsiteY58" fmla="*/ 9715 h 152590"/>
              <a:gd name="connsiteX59" fmla="*/ 312683 w 1228797"/>
              <a:gd name="connsiteY59" fmla="*/ 80677 h 152590"/>
              <a:gd name="connsiteX60" fmla="*/ 350592 w 1228797"/>
              <a:gd name="connsiteY60" fmla="*/ 123032 h 152590"/>
              <a:gd name="connsiteX61" fmla="*/ 392950 w 1228797"/>
              <a:gd name="connsiteY61" fmla="*/ 85118 h 152590"/>
              <a:gd name="connsiteX62" fmla="*/ 392978 w 1228797"/>
              <a:gd name="connsiteY62" fmla="*/ 81248 h 152590"/>
              <a:gd name="connsiteX63" fmla="*/ 392978 w 1228797"/>
              <a:gd name="connsiteY63" fmla="*/ 9715 h 152590"/>
              <a:gd name="connsiteX64" fmla="*/ 399265 w 1228797"/>
              <a:gd name="connsiteY64" fmla="*/ 3429 h 152590"/>
              <a:gd name="connsiteX65" fmla="*/ 412505 w 1228797"/>
              <a:gd name="connsiteY65" fmla="*/ 3429 h 152590"/>
              <a:gd name="connsiteX66" fmla="*/ 418696 w 1228797"/>
              <a:gd name="connsiteY66" fmla="*/ 9715 h 152590"/>
              <a:gd name="connsiteX67" fmla="*/ 418696 w 1228797"/>
              <a:gd name="connsiteY67" fmla="*/ 81153 h 152590"/>
              <a:gd name="connsiteX68" fmla="*/ 378496 w 1228797"/>
              <a:gd name="connsiteY68" fmla="*/ 141799 h 152590"/>
              <a:gd name="connsiteX69" fmla="*/ 353068 w 1228797"/>
              <a:gd name="connsiteY69" fmla="*/ 146933 h 152590"/>
              <a:gd name="connsiteX70" fmla="*/ 327634 w 1228797"/>
              <a:gd name="connsiteY70" fmla="*/ 141836 h 152590"/>
              <a:gd name="connsiteX71" fmla="*/ 287346 w 1228797"/>
              <a:gd name="connsiteY71" fmla="*/ 81248 h 152590"/>
              <a:gd name="connsiteX72" fmla="*/ 287346 w 1228797"/>
              <a:gd name="connsiteY72" fmla="*/ 81153 h 152590"/>
              <a:gd name="connsiteX73" fmla="*/ 287346 w 1228797"/>
              <a:gd name="connsiteY73" fmla="*/ 9715 h 152590"/>
              <a:gd name="connsiteX74" fmla="*/ 293633 w 1228797"/>
              <a:gd name="connsiteY74" fmla="*/ 3429 h 152590"/>
              <a:gd name="connsiteX75" fmla="*/ 6264 w 1228797"/>
              <a:gd name="connsiteY75" fmla="*/ 3333 h 152590"/>
              <a:gd name="connsiteX76" fmla="*/ 18646 w 1228797"/>
              <a:gd name="connsiteY76" fmla="*/ 3333 h 152590"/>
              <a:gd name="connsiteX77" fmla="*/ 23790 w 1228797"/>
              <a:gd name="connsiteY77" fmla="*/ 6000 h 152590"/>
              <a:gd name="connsiteX78" fmla="*/ 61890 w 1228797"/>
              <a:gd name="connsiteY78" fmla="*/ 59817 h 152590"/>
              <a:gd name="connsiteX79" fmla="*/ 67033 w 1228797"/>
              <a:gd name="connsiteY79" fmla="*/ 62388 h 152590"/>
              <a:gd name="connsiteX80" fmla="*/ 72081 w 1228797"/>
              <a:gd name="connsiteY80" fmla="*/ 59817 h 152590"/>
              <a:gd name="connsiteX81" fmla="*/ 110181 w 1228797"/>
              <a:gd name="connsiteY81" fmla="*/ 6000 h 152590"/>
              <a:gd name="connsiteX82" fmla="*/ 115325 w 1228797"/>
              <a:gd name="connsiteY82" fmla="*/ 3333 h 152590"/>
              <a:gd name="connsiteX83" fmla="*/ 127707 w 1228797"/>
              <a:gd name="connsiteY83" fmla="*/ 3333 h 152590"/>
              <a:gd name="connsiteX84" fmla="*/ 134065 w 1228797"/>
              <a:gd name="connsiteY84" fmla="*/ 9548 h 152590"/>
              <a:gd name="connsiteX85" fmla="*/ 132851 w 1228797"/>
              <a:gd name="connsiteY85" fmla="*/ 13335 h 152590"/>
              <a:gd name="connsiteX86" fmla="*/ 81702 w 1228797"/>
              <a:gd name="connsiteY86" fmla="*/ 83724 h 152590"/>
              <a:gd name="connsiteX87" fmla="*/ 79987 w 1228797"/>
              <a:gd name="connsiteY87" fmla="*/ 89154 h 152590"/>
              <a:gd name="connsiteX88" fmla="*/ 79987 w 1228797"/>
              <a:gd name="connsiteY88" fmla="*/ 140684 h 152590"/>
              <a:gd name="connsiteX89" fmla="*/ 73701 w 1228797"/>
              <a:gd name="connsiteY89" fmla="*/ 146970 h 152590"/>
              <a:gd name="connsiteX90" fmla="*/ 60270 w 1228797"/>
              <a:gd name="connsiteY90" fmla="*/ 146970 h 152590"/>
              <a:gd name="connsiteX91" fmla="*/ 53984 w 1228797"/>
              <a:gd name="connsiteY91" fmla="*/ 140684 h 152590"/>
              <a:gd name="connsiteX92" fmla="*/ 53984 w 1228797"/>
              <a:gd name="connsiteY92" fmla="*/ 89154 h 152590"/>
              <a:gd name="connsiteX93" fmla="*/ 52269 w 1228797"/>
              <a:gd name="connsiteY93" fmla="*/ 83724 h 152590"/>
              <a:gd name="connsiteX94" fmla="*/ 1215 w 1228797"/>
              <a:gd name="connsiteY94" fmla="*/ 13335 h 152590"/>
              <a:gd name="connsiteX95" fmla="*/ 2572 w 1228797"/>
              <a:gd name="connsiteY95" fmla="*/ 4549 h 152590"/>
              <a:gd name="connsiteX96" fmla="*/ 6264 w 1228797"/>
              <a:gd name="connsiteY96" fmla="*/ 3333 h 152590"/>
              <a:gd name="connsiteX97" fmla="*/ 1154026 w 1228797"/>
              <a:gd name="connsiteY97" fmla="*/ 3238 h 152590"/>
              <a:gd name="connsiteX98" fmla="*/ 1228797 w 1228797"/>
              <a:gd name="connsiteY98" fmla="*/ 77819 h 152590"/>
              <a:gd name="connsiteX99" fmla="*/ 1228797 w 1228797"/>
              <a:gd name="connsiteY99" fmla="*/ 77914 h 152590"/>
              <a:gd name="connsiteX100" fmla="*/ 1154216 w 1228797"/>
              <a:gd name="connsiteY100" fmla="*/ 152590 h 152590"/>
              <a:gd name="connsiteX101" fmla="*/ 1079445 w 1228797"/>
              <a:gd name="connsiteY101" fmla="*/ 78009 h 152590"/>
              <a:gd name="connsiteX102" fmla="*/ 1154026 w 1228797"/>
              <a:gd name="connsiteY102" fmla="*/ 3238 h 152590"/>
              <a:gd name="connsiteX103" fmla="*/ 646058 w 1228797"/>
              <a:gd name="connsiteY103" fmla="*/ 2096 h 152590"/>
              <a:gd name="connsiteX104" fmla="*/ 659774 w 1228797"/>
              <a:gd name="connsiteY104" fmla="*/ 2096 h 152590"/>
              <a:gd name="connsiteX105" fmla="*/ 666060 w 1228797"/>
              <a:gd name="connsiteY105" fmla="*/ 8382 h 152590"/>
              <a:gd name="connsiteX106" fmla="*/ 666060 w 1228797"/>
              <a:gd name="connsiteY106" fmla="*/ 116491 h 152590"/>
              <a:gd name="connsiteX107" fmla="*/ 672346 w 1228797"/>
              <a:gd name="connsiteY107" fmla="*/ 122778 h 152590"/>
              <a:gd name="connsiteX108" fmla="*/ 750166 w 1228797"/>
              <a:gd name="connsiteY108" fmla="*/ 122778 h 152590"/>
              <a:gd name="connsiteX109" fmla="*/ 756452 w 1228797"/>
              <a:gd name="connsiteY109" fmla="*/ 129064 h 152590"/>
              <a:gd name="connsiteX110" fmla="*/ 756452 w 1228797"/>
              <a:gd name="connsiteY110" fmla="*/ 141733 h 152590"/>
              <a:gd name="connsiteX111" fmla="*/ 750356 w 1228797"/>
              <a:gd name="connsiteY111" fmla="*/ 148019 h 152590"/>
              <a:gd name="connsiteX112" fmla="*/ 750166 w 1228797"/>
              <a:gd name="connsiteY112" fmla="*/ 148019 h 152590"/>
              <a:gd name="connsiteX113" fmla="*/ 646058 w 1228797"/>
              <a:gd name="connsiteY113" fmla="*/ 148019 h 152590"/>
              <a:gd name="connsiteX114" fmla="*/ 639771 w 1228797"/>
              <a:gd name="connsiteY114" fmla="*/ 141733 h 152590"/>
              <a:gd name="connsiteX115" fmla="*/ 639771 w 1228797"/>
              <a:gd name="connsiteY115" fmla="*/ 8382 h 152590"/>
              <a:gd name="connsiteX116" fmla="*/ 646058 w 1228797"/>
              <a:gd name="connsiteY116" fmla="*/ 2096 h 152590"/>
              <a:gd name="connsiteX117" fmla="*/ 995720 w 1228797"/>
              <a:gd name="connsiteY117" fmla="*/ 191 h 152590"/>
              <a:gd name="connsiteX118" fmla="*/ 1040488 w 1228797"/>
              <a:gd name="connsiteY118" fmla="*/ 15621 h 152590"/>
              <a:gd name="connsiteX119" fmla="*/ 1051060 w 1228797"/>
              <a:gd name="connsiteY119" fmla="*/ 25146 h 152590"/>
              <a:gd name="connsiteX120" fmla="*/ 1051251 w 1228797"/>
              <a:gd name="connsiteY120" fmla="*/ 25418 h 152590"/>
              <a:gd name="connsiteX121" fmla="*/ 1049536 w 1228797"/>
              <a:gd name="connsiteY121" fmla="*/ 34004 h 152590"/>
              <a:gd name="connsiteX122" fmla="*/ 1038964 w 1228797"/>
              <a:gd name="connsiteY122" fmla="*/ 41434 h 152590"/>
              <a:gd name="connsiteX123" fmla="*/ 1030867 w 1228797"/>
              <a:gd name="connsiteY123" fmla="*/ 40767 h 152590"/>
              <a:gd name="connsiteX124" fmla="*/ 1028010 w 1228797"/>
              <a:gd name="connsiteY124" fmla="*/ 38100 h 152590"/>
              <a:gd name="connsiteX125" fmla="*/ 1027343 w 1228797"/>
              <a:gd name="connsiteY125" fmla="*/ 37624 h 152590"/>
              <a:gd name="connsiteX126" fmla="*/ 995911 w 1228797"/>
              <a:gd name="connsiteY126" fmla="*/ 26194 h 152590"/>
              <a:gd name="connsiteX127" fmla="*/ 993815 w 1228797"/>
              <a:gd name="connsiteY127" fmla="*/ 26194 h 152590"/>
              <a:gd name="connsiteX128" fmla="*/ 990386 w 1228797"/>
              <a:gd name="connsiteY128" fmla="*/ 26194 h 152590"/>
              <a:gd name="connsiteX129" fmla="*/ 981623 w 1228797"/>
              <a:gd name="connsiteY129" fmla="*/ 28004 h 152590"/>
              <a:gd name="connsiteX130" fmla="*/ 947638 w 1228797"/>
              <a:gd name="connsiteY130" fmla="*/ 64456 h 152590"/>
              <a:gd name="connsiteX131" fmla="*/ 984957 w 1228797"/>
              <a:gd name="connsiteY131" fmla="*/ 123254 h 152590"/>
              <a:gd name="connsiteX132" fmla="*/ 988957 w 1228797"/>
              <a:gd name="connsiteY132" fmla="*/ 124016 h 152590"/>
              <a:gd name="connsiteX133" fmla="*/ 992291 w 1228797"/>
              <a:gd name="connsiteY133" fmla="*/ 122968 h 152590"/>
              <a:gd name="connsiteX134" fmla="*/ 1001816 w 1228797"/>
              <a:gd name="connsiteY134" fmla="*/ 122968 h 152590"/>
              <a:gd name="connsiteX135" fmla="*/ 1009150 w 1228797"/>
              <a:gd name="connsiteY135" fmla="*/ 121920 h 152590"/>
              <a:gd name="connsiteX136" fmla="*/ 1010484 w 1228797"/>
              <a:gd name="connsiteY136" fmla="*/ 121920 h 152590"/>
              <a:gd name="connsiteX137" fmla="*/ 1011817 w 1228797"/>
              <a:gd name="connsiteY137" fmla="*/ 121920 h 152590"/>
              <a:gd name="connsiteX138" fmla="*/ 1017437 w 1228797"/>
              <a:gd name="connsiteY138" fmla="*/ 119920 h 152590"/>
              <a:gd name="connsiteX139" fmla="*/ 1018580 w 1228797"/>
              <a:gd name="connsiteY139" fmla="*/ 119444 h 152590"/>
              <a:gd name="connsiteX140" fmla="*/ 1019723 w 1228797"/>
              <a:gd name="connsiteY140" fmla="*/ 118967 h 152590"/>
              <a:gd name="connsiteX141" fmla="*/ 1020866 w 1228797"/>
              <a:gd name="connsiteY141" fmla="*/ 118396 h 152590"/>
              <a:gd name="connsiteX142" fmla="*/ 1023438 w 1228797"/>
              <a:gd name="connsiteY142" fmla="*/ 117062 h 152590"/>
              <a:gd name="connsiteX143" fmla="*/ 1024200 w 1228797"/>
              <a:gd name="connsiteY143" fmla="*/ 116491 h 152590"/>
              <a:gd name="connsiteX144" fmla="*/ 1041154 w 1228797"/>
              <a:gd name="connsiteY144" fmla="*/ 95345 h 152590"/>
              <a:gd name="connsiteX145" fmla="*/ 1040202 w 1228797"/>
              <a:gd name="connsiteY145" fmla="*/ 90297 h 152590"/>
              <a:gd name="connsiteX146" fmla="*/ 1036106 w 1228797"/>
              <a:gd name="connsiteY146" fmla="*/ 88583 h 152590"/>
              <a:gd name="connsiteX147" fmla="*/ 1008579 w 1228797"/>
              <a:gd name="connsiteY147" fmla="*/ 88583 h 152590"/>
              <a:gd name="connsiteX148" fmla="*/ 1002292 w 1228797"/>
              <a:gd name="connsiteY148" fmla="*/ 82296 h 152590"/>
              <a:gd name="connsiteX149" fmla="*/ 1002292 w 1228797"/>
              <a:gd name="connsiteY149" fmla="*/ 69437 h 152590"/>
              <a:gd name="connsiteX150" fmla="*/ 1002292 w 1228797"/>
              <a:gd name="connsiteY150" fmla="*/ 69245 h 152590"/>
              <a:gd name="connsiteX151" fmla="*/ 1008579 w 1228797"/>
              <a:gd name="connsiteY151" fmla="*/ 63151 h 152590"/>
              <a:gd name="connsiteX152" fmla="*/ 1065729 w 1228797"/>
              <a:gd name="connsiteY152" fmla="*/ 63151 h 152590"/>
              <a:gd name="connsiteX153" fmla="*/ 1066205 w 1228797"/>
              <a:gd name="connsiteY153" fmla="*/ 63151 h 152590"/>
              <a:gd name="connsiteX154" fmla="*/ 1066777 w 1228797"/>
              <a:gd name="connsiteY154" fmla="*/ 63151 h 152590"/>
              <a:gd name="connsiteX155" fmla="*/ 1068205 w 1228797"/>
              <a:gd name="connsiteY155" fmla="*/ 68771 h 152590"/>
              <a:gd name="connsiteX156" fmla="*/ 1068205 w 1228797"/>
              <a:gd name="connsiteY156" fmla="*/ 80391 h 152590"/>
              <a:gd name="connsiteX157" fmla="*/ 1043155 w 1228797"/>
              <a:gd name="connsiteY157" fmla="*/ 136112 h 152590"/>
              <a:gd name="connsiteX158" fmla="*/ 1040869 w 1228797"/>
              <a:gd name="connsiteY158" fmla="*/ 138113 h 152590"/>
              <a:gd name="connsiteX159" fmla="*/ 1039630 w 1228797"/>
              <a:gd name="connsiteY159" fmla="*/ 139065 h 152590"/>
              <a:gd name="connsiteX160" fmla="*/ 1037249 w 1228797"/>
              <a:gd name="connsiteY160" fmla="*/ 140780 h 152590"/>
              <a:gd name="connsiteX161" fmla="*/ 1036011 w 1228797"/>
              <a:gd name="connsiteY161" fmla="*/ 141637 h 152590"/>
              <a:gd name="connsiteX162" fmla="*/ 1033630 w 1228797"/>
              <a:gd name="connsiteY162" fmla="*/ 143161 h 152590"/>
              <a:gd name="connsiteX163" fmla="*/ 1032391 w 1228797"/>
              <a:gd name="connsiteY163" fmla="*/ 143923 h 152590"/>
              <a:gd name="connsiteX164" fmla="*/ 1029915 w 1228797"/>
              <a:gd name="connsiteY164" fmla="*/ 145352 h 152590"/>
              <a:gd name="connsiteX165" fmla="*/ 1029343 w 1228797"/>
              <a:gd name="connsiteY165" fmla="*/ 145352 h 152590"/>
              <a:gd name="connsiteX166" fmla="*/ 1025343 w 1228797"/>
              <a:gd name="connsiteY166" fmla="*/ 147257 h 152590"/>
              <a:gd name="connsiteX167" fmla="*/ 1024676 w 1228797"/>
              <a:gd name="connsiteY167" fmla="*/ 147257 h 152590"/>
              <a:gd name="connsiteX168" fmla="*/ 1022104 w 1228797"/>
              <a:gd name="connsiteY168" fmla="*/ 148209 h 152590"/>
              <a:gd name="connsiteX169" fmla="*/ 1020866 w 1228797"/>
              <a:gd name="connsiteY169" fmla="*/ 148209 h 152590"/>
              <a:gd name="connsiteX170" fmla="*/ 1020104 w 1228797"/>
              <a:gd name="connsiteY170" fmla="*/ 148209 h 152590"/>
              <a:gd name="connsiteX171" fmla="*/ 1018009 w 1228797"/>
              <a:gd name="connsiteY171" fmla="*/ 148971 h 152590"/>
              <a:gd name="connsiteX172" fmla="*/ 1017151 w 1228797"/>
              <a:gd name="connsiteY172" fmla="*/ 148971 h 152590"/>
              <a:gd name="connsiteX173" fmla="*/ 1015913 w 1228797"/>
              <a:gd name="connsiteY173" fmla="*/ 148971 h 152590"/>
              <a:gd name="connsiteX174" fmla="*/ 1015056 w 1228797"/>
              <a:gd name="connsiteY174" fmla="*/ 148971 h 152590"/>
              <a:gd name="connsiteX175" fmla="*/ 1013151 w 1228797"/>
              <a:gd name="connsiteY175" fmla="*/ 149447 h 152590"/>
              <a:gd name="connsiteX176" fmla="*/ 1012103 w 1228797"/>
              <a:gd name="connsiteY176" fmla="*/ 149447 h 152590"/>
              <a:gd name="connsiteX177" fmla="*/ 1010960 w 1228797"/>
              <a:gd name="connsiteY177" fmla="*/ 149447 h 152590"/>
              <a:gd name="connsiteX178" fmla="*/ 1009912 w 1228797"/>
              <a:gd name="connsiteY178" fmla="*/ 149447 h 152590"/>
              <a:gd name="connsiteX179" fmla="*/ 1008103 w 1228797"/>
              <a:gd name="connsiteY179" fmla="*/ 149447 h 152590"/>
              <a:gd name="connsiteX180" fmla="*/ 1006960 w 1228797"/>
              <a:gd name="connsiteY180" fmla="*/ 149447 h 152590"/>
              <a:gd name="connsiteX181" fmla="*/ 1005817 w 1228797"/>
              <a:gd name="connsiteY181" fmla="*/ 149447 h 152590"/>
              <a:gd name="connsiteX182" fmla="*/ 1004578 w 1228797"/>
              <a:gd name="connsiteY182" fmla="*/ 149447 h 152590"/>
              <a:gd name="connsiteX183" fmla="*/ 1002864 w 1228797"/>
              <a:gd name="connsiteY183" fmla="*/ 149447 h 152590"/>
              <a:gd name="connsiteX184" fmla="*/ 995720 w 1228797"/>
              <a:gd name="connsiteY184" fmla="*/ 149447 h 152590"/>
              <a:gd name="connsiteX185" fmla="*/ 990386 w 1228797"/>
              <a:gd name="connsiteY185" fmla="*/ 149447 h 152590"/>
              <a:gd name="connsiteX186" fmla="*/ 918425 w 1228797"/>
              <a:gd name="connsiteY186" fmla="*/ 72152 h 152590"/>
              <a:gd name="connsiteX187" fmla="*/ 995720 w 1228797"/>
              <a:gd name="connsiteY187" fmla="*/ 191 h 152590"/>
              <a:gd name="connsiteX188" fmla="*/ 836558 w 1228797"/>
              <a:gd name="connsiteY188" fmla="*/ 191 h 152590"/>
              <a:gd name="connsiteX189" fmla="*/ 911234 w 1228797"/>
              <a:gd name="connsiteY189" fmla="*/ 74867 h 152590"/>
              <a:gd name="connsiteX190" fmla="*/ 836558 w 1228797"/>
              <a:gd name="connsiteY190" fmla="*/ 149543 h 152590"/>
              <a:gd name="connsiteX191" fmla="*/ 761882 w 1228797"/>
              <a:gd name="connsiteY191" fmla="*/ 74867 h 152590"/>
              <a:gd name="connsiteX192" fmla="*/ 836558 w 1228797"/>
              <a:gd name="connsiteY192" fmla="*/ 191 h 152590"/>
              <a:gd name="connsiteX193" fmla="*/ 200954 w 1228797"/>
              <a:gd name="connsiteY193" fmla="*/ 0 h 152590"/>
              <a:gd name="connsiteX194" fmla="*/ 275821 w 1228797"/>
              <a:gd name="connsiteY194" fmla="*/ 74867 h 152590"/>
              <a:gd name="connsiteX195" fmla="*/ 200954 w 1228797"/>
              <a:gd name="connsiteY195" fmla="*/ 149733 h 152590"/>
              <a:gd name="connsiteX196" fmla="*/ 126088 w 1228797"/>
              <a:gd name="connsiteY196" fmla="*/ 74867 h 152590"/>
              <a:gd name="connsiteX197" fmla="*/ 200954 w 1228797"/>
              <a:gd name="connsiteY197" fmla="*/ 0 h 152590"/>
            </a:gdLst>
            <a:ahLst/>
            <a:cxnLst/>
            <a:rect l="l" t="t" r="r" b="b"/>
            <a:pathLst>
              <a:path w="1228797" h="152590">
                <a:moveTo>
                  <a:pt x="353068" y="146933"/>
                </a:moveTo>
                <a:lnTo>
                  <a:pt x="353259" y="146971"/>
                </a:lnTo>
                <a:lnTo>
                  <a:pt x="352878" y="146971"/>
                </a:lnTo>
                <a:close/>
                <a:moveTo>
                  <a:pt x="463654" y="28766"/>
                </a:moveTo>
                <a:cubicBezTo>
                  <a:pt x="460187" y="28766"/>
                  <a:pt x="457368" y="31580"/>
                  <a:pt x="457368" y="35052"/>
                </a:cubicBezTo>
                <a:lnTo>
                  <a:pt x="457368" y="66866"/>
                </a:lnTo>
                <a:cubicBezTo>
                  <a:pt x="457311" y="70284"/>
                  <a:pt x="460044" y="73099"/>
                  <a:pt x="463464" y="73152"/>
                </a:cubicBezTo>
                <a:cubicBezTo>
                  <a:pt x="463530" y="73153"/>
                  <a:pt x="463588" y="73153"/>
                  <a:pt x="463654" y="73152"/>
                </a:cubicBezTo>
                <a:lnTo>
                  <a:pt x="502611" y="73152"/>
                </a:lnTo>
                <a:cubicBezTo>
                  <a:pt x="514613" y="73223"/>
                  <a:pt x="524576" y="63892"/>
                  <a:pt x="525281" y="51911"/>
                </a:cubicBezTo>
                <a:cubicBezTo>
                  <a:pt x="525910" y="39775"/>
                  <a:pt x="516585" y="29427"/>
                  <a:pt x="504450" y="28795"/>
                </a:cubicBezTo>
                <a:cubicBezTo>
                  <a:pt x="504031" y="28773"/>
                  <a:pt x="503602" y="28763"/>
                  <a:pt x="503183" y="28766"/>
                </a:cubicBezTo>
                <a:close/>
                <a:moveTo>
                  <a:pt x="1154216" y="28194"/>
                </a:moveTo>
                <a:lnTo>
                  <a:pt x="1154216" y="28765"/>
                </a:lnTo>
                <a:cubicBezTo>
                  <a:pt x="1127022" y="28713"/>
                  <a:pt x="1104934" y="50717"/>
                  <a:pt x="1104877" y="77914"/>
                </a:cubicBezTo>
                <a:cubicBezTo>
                  <a:pt x="1104820" y="105111"/>
                  <a:pt x="1126832" y="127201"/>
                  <a:pt x="1154026" y="127254"/>
                </a:cubicBezTo>
                <a:cubicBezTo>
                  <a:pt x="1181220" y="127306"/>
                  <a:pt x="1203308" y="105301"/>
                  <a:pt x="1203365" y="78105"/>
                </a:cubicBezTo>
                <a:cubicBezTo>
                  <a:pt x="1203365" y="78073"/>
                  <a:pt x="1203365" y="78041"/>
                  <a:pt x="1203365" y="78009"/>
                </a:cubicBezTo>
                <a:cubicBezTo>
                  <a:pt x="1203632" y="50761"/>
                  <a:pt x="1181753" y="28458"/>
                  <a:pt x="1154502" y="28195"/>
                </a:cubicBezTo>
                <a:cubicBezTo>
                  <a:pt x="1154407" y="28195"/>
                  <a:pt x="1154312" y="28194"/>
                  <a:pt x="1154216" y="28194"/>
                </a:cubicBezTo>
                <a:close/>
                <a:moveTo>
                  <a:pt x="836558" y="25718"/>
                </a:moveTo>
                <a:cubicBezTo>
                  <a:pt x="809364" y="25718"/>
                  <a:pt x="787314" y="47766"/>
                  <a:pt x="787314" y="74962"/>
                </a:cubicBezTo>
                <a:cubicBezTo>
                  <a:pt x="787314" y="102159"/>
                  <a:pt x="809364" y="124207"/>
                  <a:pt x="836558" y="124207"/>
                </a:cubicBezTo>
                <a:cubicBezTo>
                  <a:pt x="863752" y="124207"/>
                  <a:pt x="885802" y="102159"/>
                  <a:pt x="885802" y="74962"/>
                </a:cubicBezTo>
                <a:cubicBezTo>
                  <a:pt x="885802" y="74931"/>
                  <a:pt x="885802" y="74898"/>
                  <a:pt x="885802" y="74867"/>
                </a:cubicBezTo>
                <a:cubicBezTo>
                  <a:pt x="885745" y="47707"/>
                  <a:pt x="863714" y="25718"/>
                  <a:pt x="836558" y="25718"/>
                </a:cubicBezTo>
                <a:close/>
                <a:moveTo>
                  <a:pt x="200954" y="25527"/>
                </a:moveTo>
                <a:lnTo>
                  <a:pt x="200954" y="25908"/>
                </a:lnTo>
                <a:cubicBezTo>
                  <a:pt x="173652" y="25856"/>
                  <a:pt x="151477" y="47945"/>
                  <a:pt x="151424" y="75248"/>
                </a:cubicBezTo>
                <a:cubicBezTo>
                  <a:pt x="151372" y="102550"/>
                  <a:pt x="173462" y="124725"/>
                  <a:pt x="200764" y="124778"/>
                </a:cubicBezTo>
                <a:cubicBezTo>
                  <a:pt x="228063" y="124830"/>
                  <a:pt x="250237" y="102740"/>
                  <a:pt x="250294" y="75438"/>
                </a:cubicBezTo>
                <a:cubicBezTo>
                  <a:pt x="250294" y="75374"/>
                  <a:pt x="250294" y="75311"/>
                  <a:pt x="250294" y="75248"/>
                </a:cubicBezTo>
                <a:cubicBezTo>
                  <a:pt x="250456" y="47946"/>
                  <a:pt x="228444" y="25686"/>
                  <a:pt x="201145" y="25528"/>
                </a:cubicBezTo>
                <a:cubicBezTo>
                  <a:pt x="201078" y="25527"/>
                  <a:pt x="201021" y="25527"/>
                  <a:pt x="200954" y="25527"/>
                </a:cubicBezTo>
                <a:close/>
                <a:moveTo>
                  <a:pt x="437841" y="3429"/>
                </a:moveTo>
                <a:lnTo>
                  <a:pt x="502040" y="3429"/>
                </a:lnTo>
                <a:cubicBezTo>
                  <a:pt x="514623" y="3414"/>
                  <a:pt x="526748" y="8180"/>
                  <a:pt x="535949" y="16764"/>
                </a:cubicBezTo>
                <a:cubicBezTo>
                  <a:pt x="545074" y="25190"/>
                  <a:pt x="550427" y="36928"/>
                  <a:pt x="550808" y="49340"/>
                </a:cubicBezTo>
                <a:cubicBezTo>
                  <a:pt x="551303" y="66268"/>
                  <a:pt x="542883" y="82215"/>
                  <a:pt x="528615" y="91345"/>
                </a:cubicBezTo>
                <a:cubicBezTo>
                  <a:pt x="525881" y="92959"/>
                  <a:pt x="524852" y="96397"/>
                  <a:pt x="526233" y="99251"/>
                </a:cubicBezTo>
                <a:lnTo>
                  <a:pt x="544712" y="138017"/>
                </a:lnTo>
                <a:cubicBezTo>
                  <a:pt x="546188" y="141161"/>
                  <a:pt x="544826" y="144904"/>
                  <a:pt x="541683" y="146377"/>
                </a:cubicBezTo>
                <a:cubicBezTo>
                  <a:pt x="540845" y="146772"/>
                  <a:pt x="539930" y="146974"/>
                  <a:pt x="538997" y="146971"/>
                </a:cubicBezTo>
                <a:lnTo>
                  <a:pt x="525567" y="146971"/>
                </a:lnTo>
                <a:cubicBezTo>
                  <a:pt x="523166" y="146983"/>
                  <a:pt x="520976" y="145611"/>
                  <a:pt x="519947" y="143447"/>
                </a:cubicBezTo>
                <a:lnTo>
                  <a:pt x="500230" y="102203"/>
                </a:lnTo>
                <a:cubicBezTo>
                  <a:pt x="499221" y="100023"/>
                  <a:pt x="497011" y="98643"/>
                  <a:pt x="494611" y="98679"/>
                </a:cubicBezTo>
                <a:lnTo>
                  <a:pt x="463654" y="98679"/>
                </a:lnTo>
                <a:cubicBezTo>
                  <a:pt x="460235" y="98626"/>
                  <a:pt x="457425" y="101355"/>
                  <a:pt x="457368" y="104773"/>
                </a:cubicBezTo>
                <a:cubicBezTo>
                  <a:pt x="457368" y="104838"/>
                  <a:pt x="457368" y="104902"/>
                  <a:pt x="457368" y="104966"/>
                </a:cubicBezTo>
                <a:lnTo>
                  <a:pt x="457368" y="140684"/>
                </a:lnTo>
                <a:cubicBezTo>
                  <a:pt x="457368" y="144156"/>
                  <a:pt x="454558" y="146971"/>
                  <a:pt x="451081" y="146971"/>
                </a:cubicBezTo>
                <a:lnTo>
                  <a:pt x="437841" y="146971"/>
                </a:lnTo>
                <a:cubicBezTo>
                  <a:pt x="434365" y="146971"/>
                  <a:pt x="431555" y="144156"/>
                  <a:pt x="431555" y="140684"/>
                </a:cubicBezTo>
                <a:lnTo>
                  <a:pt x="431555" y="9716"/>
                </a:lnTo>
                <a:cubicBezTo>
                  <a:pt x="431603" y="6265"/>
                  <a:pt x="434393" y="3480"/>
                  <a:pt x="437841" y="3429"/>
                </a:cubicBezTo>
                <a:close/>
                <a:moveTo>
                  <a:pt x="293633" y="3429"/>
                </a:moveTo>
                <a:lnTo>
                  <a:pt x="306777" y="3429"/>
                </a:lnTo>
                <a:cubicBezTo>
                  <a:pt x="310101" y="3631"/>
                  <a:pt x="312692" y="6387"/>
                  <a:pt x="312683" y="9715"/>
                </a:cubicBezTo>
                <a:lnTo>
                  <a:pt x="312683" y="80677"/>
                </a:lnTo>
                <a:cubicBezTo>
                  <a:pt x="311454" y="102842"/>
                  <a:pt x="328427" y="121805"/>
                  <a:pt x="350592" y="123032"/>
                </a:cubicBezTo>
                <a:cubicBezTo>
                  <a:pt x="372757" y="124258"/>
                  <a:pt x="391721" y="107284"/>
                  <a:pt x="392950" y="85118"/>
                </a:cubicBezTo>
                <a:cubicBezTo>
                  <a:pt x="393026" y="83830"/>
                  <a:pt x="393035" y="82538"/>
                  <a:pt x="392978" y="81248"/>
                </a:cubicBezTo>
                <a:lnTo>
                  <a:pt x="392978" y="9715"/>
                </a:lnTo>
                <a:cubicBezTo>
                  <a:pt x="393026" y="6265"/>
                  <a:pt x="395817" y="3480"/>
                  <a:pt x="399265" y="3429"/>
                </a:cubicBezTo>
                <a:lnTo>
                  <a:pt x="412505" y="3429"/>
                </a:lnTo>
                <a:cubicBezTo>
                  <a:pt x="415943" y="3481"/>
                  <a:pt x="418696" y="6281"/>
                  <a:pt x="418696" y="9715"/>
                </a:cubicBezTo>
                <a:lnTo>
                  <a:pt x="418696" y="81153"/>
                </a:lnTo>
                <a:cubicBezTo>
                  <a:pt x="418696" y="108416"/>
                  <a:pt x="402119" y="131807"/>
                  <a:pt x="378496" y="141799"/>
                </a:cubicBezTo>
                <a:lnTo>
                  <a:pt x="353068" y="146933"/>
                </a:lnTo>
                <a:lnTo>
                  <a:pt x="327634" y="141836"/>
                </a:lnTo>
                <a:cubicBezTo>
                  <a:pt x="303998" y="131878"/>
                  <a:pt x="287389" y="108511"/>
                  <a:pt x="287346" y="81248"/>
                </a:cubicBezTo>
                <a:cubicBezTo>
                  <a:pt x="287346" y="81217"/>
                  <a:pt x="287346" y="81184"/>
                  <a:pt x="287346" y="81153"/>
                </a:cubicBezTo>
                <a:lnTo>
                  <a:pt x="287346" y="9715"/>
                </a:lnTo>
                <a:cubicBezTo>
                  <a:pt x="287394" y="6265"/>
                  <a:pt x="290184" y="3480"/>
                  <a:pt x="293633" y="3429"/>
                </a:cubicBezTo>
                <a:close/>
                <a:moveTo>
                  <a:pt x="6264" y="3333"/>
                </a:moveTo>
                <a:lnTo>
                  <a:pt x="18646" y="3333"/>
                </a:lnTo>
                <a:cubicBezTo>
                  <a:pt x="20692" y="3332"/>
                  <a:pt x="22611" y="4327"/>
                  <a:pt x="23790" y="6000"/>
                </a:cubicBezTo>
                <a:lnTo>
                  <a:pt x="61890" y="59817"/>
                </a:lnTo>
                <a:cubicBezTo>
                  <a:pt x="63109" y="61430"/>
                  <a:pt x="65011" y="62381"/>
                  <a:pt x="67033" y="62388"/>
                </a:cubicBezTo>
                <a:cubicBezTo>
                  <a:pt x="69032" y="62397"/>
                  <a:pt x="70913" y="61439"/>
                  <a:pt x="72081" y="59817"/>
                </a:cubicBezTo>
                <a:lnTo>
                  <a:pt x="110181" y="6000"/>
                </a:lnTo>
                <a:cubicBezTo>
                  <a:pt x="111360" y="4327"/>
                  <a:pt x="113279" y="3332"/>
                  <a:pt x="115325" y="3333"/>
                </a:cubicBezTo>
                <a:lnTo>
                  <a:pt x="127707" y="3333"/>
                </a:lnTo>
                <a:cubicBezTo>
                  <a:pt x="131179" y="3293"/>
                  <a:pt x="134026" y="6076"/>
                  <a:pt x="134065" y="9548"/>
                </a:cubicBezTo>
                <a:cubicBezTo>
                  <a:pt x="134082" y="10908"/>
                  <a:pt x="133655" y="12237"/>
                  <a:pt x="132851" y="13335"/>
                </a:cubicBezTo>
                <a:lnTo>
                  <a:pt x="81702" y="83724"/>
                </a:lnTo>
                <a:cubicBezTo>
                  <a:pt x="80555" y="85300"/>
                  <a:pt x="79953" y="87206"/>
                  <a:pt x="79987" y="89154"/>
                </a:cubicBezTo>
                <a:lnTo>
                  <a:pt x="79987" y="140684"/>
                </a:lnTo>
                <a:cubicBezTo>
                  <a:pt x="79987" y="144156"/>
                  <a:pt x="77172" y="146970"/>
                  <a:pt x="73701" y="146970"/>
                </a:cubicBezTo>
                <a:lnTo>
                  <a:pt x="60270" y="146970"/>
                </a:lnTo>
                <a:cubicBezTo>
                  <a:pt x="56798" y="146970"/>
                  <a:pt x="53984" y="144156"/>
                  <a:pt x="53984" y="140684"/>
                </a:cubicBezTo>
                <a:lnTo>
                  <a:pt x="53984" y="89154"/>
                </a:lnTo>
                <a:cubicBezTo>
                  <a:pt x="54018" y="87206"/>
                  <a:pt x="53416" y="85300"/>
                  <a:pt x="52269" y="83724"/>
                </a:cubicBezTo>
                <a:lnTo>
                  <a:pt x="1215" y="13335"/>
                </a:lnTo>
                <a:cubicBezTo>
                  <a:pt x="-836" y="10533"/>
                  <a:pt x="-229" y="6600"/>
                  <a:pt x="2572" y="4549"/>
                </a:cubicBezTo>
                <a:cubicBezTo>
                  <a:pt x="3643" y="3764"/>
                  <a:pt x="4936" y="3338"/>
                  <a:pt x="6264" y="3333"/>
                </a:cubicBezTo>
                <a:close/>
                <a:moveTo>
                  <a:pt x="1154026" y="3238"/>
                </a:moveTo>
                <a:cubicBezTo>
                  <a:pt x="1195269" y="3186"/>
                  <a:pt x="1228740" y="36577"/>
                  <a:pt x="1228797" y="77819"/>
                </a:cubicBezTo>
                <a:cubicBezTo>
                  <a:pt x="1228797" y="77850"/>
                  <a:pt x="1228797" y="77883"/>
                  <a:pt x="1228797" y="77914"/>
                </a:cubicBezTo>
                <a:cubicBezTo>
                  <a:pt x="1228740" y="119097"/>
                  <a:pt x="1195402" y="152485"/>
                  <a:pt x="1154216" y="152590"/>
                </a:cubicBezTo>
                <a:cubicBezTo>
                  <a:pt x="1112973" y="152642"/>
                  <a:pt x="1079502" y="119252"/>
                  <a:pt x="1079445" y="78009"/>
                </a:cubicBezTo>
                <a:cubicBezTo>
                  <a:pt x="1079388" y="36767"/>
                  <a:pt x="1112783" y="3290"/>
                  <a:pt x="1154026" y="3238"/>
                </a:cubicBezTo>
                <a:close/>
                <a:moveTo>
                  <a:pt x="646058" y="2096"/>
                </a:moveTo>
                <a:lnTo>
                  <a:pt x="659774" y="2096"/>
                </a:lnTo>
                <a:cubicBezTo>
                  <a:pt x="663250" y="2096"/>
                  <a:pt x="666060" y="4911"/>
                  <a:pt x="666060" y="8382"/>
                </a:cubicBezTo>
                <a:lnTo>
                  <a:pt x="666060" y="116491"/>
                </a:lnTo>
                <a:cubicBezTo>
                  <a:pt x="666060" y="119963"/>
                  <a:pt x="668870" y="122778"/>
                  <a:pt x="672346" y="122778"/>
                </a:cubicBezTo>
                <a:lnTo>
                  <a:pt x="750166" y="122778"/>
                </a:lnTo>
                <a:cubicBezTo>
                  <a:pt x="753633" y="122778"/>
                  <a:pt x="756452" y="125592"/>
                  <a:pt x="756452" y="129064"/>
                </a:cubicBezTo>
                <a:lnTo>
                  <a:pt x="756452" y="141733"/>
                </a:lnTo>
                <a:cubicBezTo>
                  <a:pt x="756509" y="145151"/>
                  <a:pt x="753776" y="147966"/>
                  <a:pt x="750356" y="148019"/>
                </a:cubicBezTo>
                <a:cubicBezTo>
                  <a:pt x="750290" y="148020"/>
                  <a:pt x="750232" y="148020"/>
                  <a:pt x="750166" y="148019"/>
                </a:cubicBezTo>
                <a:lnTo>
                  <a:pt x="646058" y="148019"/>
                </a:lnTo>
                <a:cubicBezTo>
                  <a:pt x="642581" y="148019"/>
                  <a:pt x="639771" y="145204"/>
                  <a:pt x="639771" y="141733"/>
                </a:cubicBezTo>
                <a:lnTo>
                  <a:pt x="639771" y="8382"/>
                </a:lnTo>
                <a:cubicBezTo>
                  <a:pt x="639819" y="4932"/>
                  <a:pt x="642609" y="2147"/>
                  <a:pt x="646058" y="2096"/>
                </a:cubicBezTo>
                <a:close/>
                <a:moveTo>
                  <a:pt x="995720" y="191"/>
                </a:moveTo>
                <a:cubicBezTo>
                  <a:pt x="1011922" y="355"/>
                  <a:pt x="1027629" y="5769"/>
                  <a:pt x="1040488" y="15621"/>
                </a:cubicBezTo>
                <a:cubicBezTo>
                  <a:pt x="1044298" y="18466"/>
                  <a:pt x="1047831" y="21654"/>
                  <a:pt x="1051060" y="25146"/>
                </a:cubicBezTo>
                <a:cubicBezTo>
                  <a:pt x="1051127" y="25235"/>
                  <a:pt x="1051194" y="25326"/>
                  <a:pt x="1051251" y="25418"/>
                </a:cubicBezTo>
                <a:cubicBezTo>
                  <a:pt x="1053146" y="28264"/>
                  <a:pt x="1052384" y="32107"/>
                  <a:pt x="1049536" y="34004"/>
                </a:cubicBezTo>
                <a:lnTo>
                  <a:pt x="1038964" y="41434"/>
                </a:lnTo>
                <a:cubicBezTo>
                  <a:pt x="1036478" y="43261"/>
                  <a:pt x="1033020" y="42976"/>
                  <a:pt x="1030867" y="40767"/>
                </a:cubicBezTo>
                <a:cubicBezTo>
                  <a:pt x="1029962" y="39830"/>
                  <a:pt x="1029010" y="38939"/>
                  <a:pt x="1028010" y="38100"/>
                </a:cubicBezTo>
                <a:cubicBezTo>
                  <a:pt x="1027753" y="37997"/>
                  <a:pt x="1027524" y="37834"/>
                  <a:pt x="1027343" y="37624"/>
                </a:cubicBezTo>
                <a:cubicBezTo>
                  <a:pt x="1018532" y="30242"/>
                  <a:pt x="1007407" y="26196"/>
                  <a:pt x="995911" y="26194"/>
                </a:cubicBezTo>
                <a:lnTo>
                  <a:pt x="993815" y="26194"/>
                </a:lnTo>
                <a:cubicBezTo>
                  <a:pt x="992672" y="26099"/>
                  <a:pt x="991529" y="26099"/>
                  <a:pt x="990386" y="26194"/>
                </a:cubicBezTo>
                <a:cubicBezTo>
                  <a:pt x="987414" y="26512"/>
                  <a:pt x="984481" y="27118"/>
                  <a:pt x="981623" y="28004"/>
                </a:cubicBezTo>
                <a:cubicBezTo>
                  <a:pt x="964526" y="33101"/>
                  <a:pt x="951524" y="47046"/>
                  <a:pt x="947638" y="64456"/>
                </a:cubicBezTo>
                <a:cubicBezTo>
                  <a:pt x="941704" y="90998"/>
                  <a:pt x="958411" y="117323"/>
                  <a:pt x="984957" y="123254"/>
                </a:cubicBezTo>
                <a:lnTo>
                  <a:pt x="988957" y="124016"/>
                </a:lnTo>
                <a:lnTo>
                  <a:pt x="992291" y="122968"/>
                </a:lnTo>
                <a:lnTo>
                  <a:pt x="1001816" y="122968"/>
                </a:lnTo>
                <a:cubicBezTo>
                  <a:pt x="1004274" y="122753"/>
                  <a:pt x="1006731" y="122403"/>
                  <a:pt x="1009150" y="121920"/>
                </a:cubicBezTo>
                <a:lnTo>
                  <a:pt x="1010484" y="121920"/>
                </a:lnTo>
                <a:lnTo>
                  <a:pt x="1011817" y="121920"/>
                </a:lnTo>
                <a:lnTo>
                  <a:pt x="1017437" y="119920"/>
                </a:lnTo>
                <a:lnTo>
                  <a:pt x="1018580" y="119444"/>
                </a:lnTo>
                <a:lnTo>
                  <a:pt x="1019723" y="118967"/>
                </a:lnTo>
                <a:lnTo>
                  <a:pt x="1020866" y="118396"/>
                </a:lnTo>
                <a:lnTo>
                  <a:pt x="1023438" y="117062"/>
                </a:lnTo>
                <a:lnTo>
                  <a:pt x="1024200" y="116491"/>
                </a:lnTo>
                <a:cubicBezTo>
                  <a:pt x="1031496" y="110931"/>
                  <a:pt x="1037316" y="103671"/>
                  <a:pt x="1041154" y="95345"/>
                </a:cubicBezTo>
                <a:cubicBezTo>
                  <a:pt x="1041764" y="93613"/>
                  <a:pt x="1041393" y="91690"/>
                  <a:pt x="1040202" y="90297"/>
                </a:cubicBezTo>
                <a:cubicBezTo>
                  <a:pt x="1039135" y="89178"/>
                  <a:pt x="1037649" y="88556"/>
                  <a:pt x="1036106" y="88583"/>
                </a:cubicBezTo>
                <a:lnTo>
                  <a:pt x="1008579" y="88583"/>
                </a:lnTo>
                <a:cubicBezTo>
                  <a:pt x="1005102" y="88583"/>
                  <a:pt x="1002292" y="85768"/>
                  <a:pt x="1002292" y="82296"/>
                </a:cubicBezTo>
                <a:lnTo>
                  <a:pt x="1002292" y="69437"/>
                </a:lnTo>
                <a:cubicBezTo>
                  <a:pt x="1002292" y="69373"/>
                  <a:pt x="1002292" y="69310"/>
                  <a:pt x="1002292" y="69245"/>
                </a:cubicBezTo>
                <a:cubicBezTo>
                  <a:pt x="1002350" y="65826"/>
                  <a:pt x="1005159" y="63097"/>
                  <a:pt x="1008579" y="63151"/>
                </a:cubicBezTo>
                <a:lnTo>
                  <a:pt x="1065729" y="63151"/>
                </a:lnTo>
                <a:lnTo>
                  <a:pt x="1066205" y="63151"/>
                </a:lnTo>
                <a:lnTo>
                  <a:pt x="1066777" y="63151"/>
                </a:lnTo>
                <a:cubicBezTo>
                  <a:pt x="1068139" y="64680"/>
                  <a:pt x="1068672" y="66776"/>
                  <a:pt x="1068205" y="68771"/>
                </a:cubicBezTo>
                <a:lnTo>
                  <a:pt x="1068205" y="80391"/>
                </a:lnTo>
                <a:cubicBezTo>
                  <a:pt x="1068244" y="101700"/>
                  <a:pt x="1059119" y="121997"/>
                  <a:pt x="1043155" y="136112"/>
                </a:cubicBezTo>
                <a:lnTo>
                  <a:pt x="1040869" y="138113"/>
                </a:lnTo>
                <a:lnTo>
                  <a:pt x="1039630" y="139065"/>
                </a:lnTo>
                <a:cubicBezTo>
                  <a:pt x="1038878" y="139697"/>
                  <a:pt x="1038087" y="140270"/>
                  <a:pt x="1037249" y="140780"/>
                </a:cubicBezTo>
                <a:lnTo>
                  <a:pt x="1036011" y="141637"/>
                </a:lnTo>
                <a:lnTo>
                  <a:pt x="1033630" y="143161"/>
                </a:lnTo>
                <a:lnTo>
                  <a:pt x="1032391" y="143923"/>
                </a:lnTo>
                <a:lnTo>
                  <a:pt x="1029915" y="145352"/>
                </a:lnTo>
                <a:lnTo>
                  <a:pt x="1029343" y="145352"/>
                </a:lnTo>
                <a:lnTo>
                  <a:pt x="1025343" y="147257"/>
                </a:lnTo>
                <a:lnTo>
                  <a:pt x="1024676" y="147257"/>
                </a:lnTo>
                <a:lnTo>
                  <a:pt x="1022104" y="148209"/>
                </a:lnTo>
                <a:lnTo>
                  <a:pt x="1020866" y="148209"/>
                </a:lnTo>
                <a:lnTo>
                  <a:pt x="1020104" y="148209"/>
                </a:lnTo>
                <a:lnTo>
                  <a:pt x="1018009" y="148971"/>
                </a:lnTo>
                <a:lnTo>
                  <a:pt x="1017151" y="148971"/>
                </a:lnTo>
                <a:lnTo>
                  <a:pt x="1015913" y="148971"/>
                </a:lnTo>
                <a:lnTo>
                  <a:pt x="1015056" y="148971"/>
                </a:lnTo>
                <a:lnTo>
                  <a:pt x="1013151" y="149447"/>
                </a:lnTo>
                <a:lnTo>
                  <a:pt x="1012103" y="149447"/>
                </a:lnTo>
                <a:lnTo>
                  <a:pt x="1010960" y="149447"/>
                </a:lnTo>
                <a:lnTo>
                  <a:pt x="1009912" y="149447"/>
                </a:lnTo>
                <a:lnTo>
                  <a:pt x="1008103" y="149447"/>
                </a:lnTo>
                <a:lnTo>
                  <a:pt x="1006960" y="149447"/>
                </a:lnTo>
                <a:lnTo>
                  <a:pt x="1005817" y="149447"/>
                </a:lnTo>
                <a:lnTo>
                  <a:pt x="1004578" y="149447"/>
                </a:lnTo>
                <a:lnTo>
                  <a:pt x="1002864" y="149447"/>
                </a:lnTo>
                <a:lnTo>
                  <a:pt x="995720" y="149447"/>
                </a:lnTo>
                <a:cubicBezTo>
                  <a:pt x="993939" y="149511"/>
                  <a:pt x="992167" y="149511"/>
                  <a:pt x="990386" y="149447"/>
                </a:cubicBezTo>
                <a:cubicBezTo>
                  <a:pt x="949171" y="147975"/>
                  <a:pt x="916948" y="113368"/>
                  <a:pt x="918425" y="72152"/>
                </a:cubicBezTo>
                <a:cubicBezTo>
                  <a:pt x="919901" y="30936"/>
                  <a:pt x="954505" y="-1282"/>
                  <a:pt x="995720" y="191"/>
                </a:cubicBezTo>
                <a:close/>
                <a:moveTo>
                  <a:pt x="836558" y="191"/>
                </a:moveTo>
                <a:cubicBezTo>
                  <a:pt x="877801" y="191"/>
                  <a:pt x="911234" y="33625"/>
                  <a:pt x="911234" y="74867"/>
                </a:cubicBezTo>
                <a:cubicBezTo>
                  <a:pt x="911234" y="116109"/>
                  <a:pt x="877801" y="149543"/>
                  <a:pt x="836558" y="149543"/>
                </a:cubicBezTo>
                <a:cubicBezTo>
                  <a:pt x="795315" y="149543"/>
                  <a:pt x="761882" y="116109"/>
                  <a:pt x="761882" y="74867"/>
                </a:cubicBezTo>
                <a:cubicBezTo>
                  <a:pt x="761882" y="33625"/>
                  <a:pt x="795315" y="191"/>
                  <a:pt x="836558" y="191"/>
                </a:cubicBezTo>
                <a:close/>
                <a:moveTo>
                  <a:pt x="200954" y="0"/>
                </a:moveTo>
                <a:cubicBezTo>
                  <a:pt x="242302" y="0"/>
                  <a:pt x="275821" y="33518"/>
                  <a:pt x="275821" y="74867"/>
                </a:cubicBezTo>
                <a:cubicBezTo>
                  <a:pt x="275821" y="116215"/>
                  <a:pt x="242302" y="149733"/>
                  <a:pt x="200954" y="149733"/>
                </a:cubicBezTo>
                <a:cubicBezTo>
                  <a:pt x="159606" y="149733"/>
                  <a:pt x="126088" y="116215"/>
                  <a:pt x="126088" y="74867"/>
                </a:cubicBezTo>
                <a:cubicBezTo>
                  <a:pt x="126088" y="33518"/>
                  <a:pt x="159606" y="0"/>
                  <a:pt x="200954" y="0"/>
                </a:cubicBezTo>
                <a:close/>
              </a:path>
            </a:pathLst>
          </a:custGeom>
          <a:solidFill>
            <a:schemeClr val="accent1"/>
          </a:solidFill>
          <a:ln w="9525" cap="flat">
            <a:noFill/>
            <a:miter/>
          </a:ln>
        </p:spPr>
        <p:txBody>
          <a:bodyPr vert="horz" wrap="square" lIns="91440" tIns="45720" rIns="91440" bIns="45720" rtlCol="0" anchor="ctr"/>
          <a:lstStyle/>
          <a:p>
            <a:pPr algn="l"/>
            <a:endParaRPr kumimoji="1" lang="zh-CN" altLang="en-US"/>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4628439" y="3053487"/>
            <a:ext cx="2639796" cy="1320984"/>
          </a:xfrm>
          <a:prstGeom prst="rect">
            <a:avLst/>
          </a:prstGeom>
        </p:spPr>
      </p:pic>
      <p:sp>
        <p:nvSpPr>
          <p:cNvPr id="5" name="标题 1"/>
          <p:cNvSpPr txBox="1"/>
          <p:nvPr/>
        </p:nvSpPr>
        <p:spPr>
          <a:xfrm>
            <a:off x="5315051" y="2095500"/>
            <a:ext cx="1266572" cy="641518"/>
          </a:xfrm>
          <a:prstGeom prst="rect">
            <a:avLst/>
          </a:prstGeom>
          <a:noFill/>
          <a:ln>
            <a:noFill/>
          </a:ln>
        </p:spPr>
        <p:txBody>
          <a:bodyPr vert="horz" wrap="square" lIns="0" tIns="0" rIns="0" bIns="0" rtlCol="0" anchor="t"/>
          <a:lstStyle/>
          <a:p>
            <a:pPr algn="ctr"/>
            <a:r>
              <a:rPr kumimoji="1" lang="en-US" altLang="zh-CN" sz="4800">
                <a:ln w="12700">
                  <a:noFill/>
                </a:ln>
                <a:solidFill>
                  <a:schemeClr val="accent1"/>
                </a:solidFill>
                <a:latin typeface="Source Han Sans"/>
                <a:ea typeface="Source Han Sans"/>
                <a:cs typeface="Source Han Sans"/>
              </a:rPr>
              <a:t>01</a:t>
            </a:r>
            <a:endParaRPr kumimoji="1" lang="zh-CN" altLang="en-US"/>
          </a:p>
        </p:txBody>
      </p:sp>
      <p:sp>
        <p:nvSpPr>
          <p:cNvPr id="6" name="标题 1"/>
          <p:cNvSpPr txBox="1"/>
          <p:nvPr/>
        </p:nvSpPr>
        <p:spPr>
          <a:xfrm rot="10800000">
            <a:off x="4603875" y="1512246"/>
            <a:ext cx="2688926" cy="1312762"/>
          </a:xfrm>
          <a:custGeom>
            <a:avLst/>
            <a:gdLst>
              <a:gd name="connsiteX0" fmla="*/ 0 w 2688926"/>
              <a:gd name="connsiteY0" fmla="*/ 0 h 1312762"/>
              <a:gd name="connsiteX1" fmla="*/ 325445 w 2688926"/>
              <a:gd name="connsiteY1" fmla="*/ 0 h 1312762"/>
              <a:gd name="connsiteX2" fmla="*/ 329029 w 2688926"/>
              <a:gd name="connsiteY2" fmla="*/ 70974 h 1312762"/>
              <a:gd name="connsiteX3" fmla="*/ 1344463 w 2688926"/>
              <a:gd name="connsiteY3" fmla="*/ 987317 h 1312762"/>
              <a:gd name="connsiteX4" fmla="*/ 2359897 w 2688926"/>
              <a:gd name="connsiteY4" fmla="*/ 70974 h 1312762"/>
              <a:gd name="connsiteX5" fmla="*/ 2363481 w 2688926"/>
              <a:gd name="connsiteY5" fmla="*/ 0 h 1312762"/>
              <a:gd name="connsiteX6" fmla="*/ 2688926 w 2688926"/>
              <a:gd name="connsiteY6" fmla="*/ 0 h 1312762"/>
              <a:gd name="connsiteX7" fmla="*/ 2683662 w 2688926"/>
              <a:gd name="connsiteY7" fmla="*/ 104249 h 1312762"/>
              <a:gd name="connsiteX8" fmla="*/ 1344463 w 2688926"/>
              <a:gd name="connsiteY8" fmla="*/ 1312762 h 1312762"/>
              <a:gd name="connsiteX9" fmla="*/ 5264 w 2688926"/>
              <a:gd name="connsiteY9" fmla="*/ 104249 h 1312762"/>
            </a:gdLst>
            <a:ahLst/>
            <a:cxnLst/>
            <a:rect l="l" t="t" r="r" b="b"/>
            <a:pathLst>
              <a:path w="2688926" h="1312762">
                <a:moveTo>
                  <a:pt x="0" y="0"/>
                </a:moveTo>
                <a:lnTo>
                  <a:pt x="325445" y="0"/>
                </a:lnTo>
                <a:lnTo>
                  <a:pt x="329029" y="70974"/>
                </a:lnTo>
                <a:cubicBezTo>
                  <a:pt x="381299" y="585670"/>
                  <a:pt x="815977" y="987317"/>
                  <a:pt x="1344463" y="987317"/>
                </a:cubicBezTo>
                <a:cubicBezTo>
                  <a:pt x="1872950" y="987317"/>
                  <a:pt x="2307627" y="585670"/>
                  <a:pt x="2359897" y="70974"/>
                </a:cubicBezTo>
                <a:lnTo>
                  <a:pt x="2363481" y="0"/>
                </a:lnTo>
                <a:lnTo>
                  <a:pt x="2688926" y="0"/>
                </a:lnTo>
                <a:lnTo>
                  <a:pt x="2683662" y="104249"/>
                </a:lnTo>
                <a:cubicBezTo>
                  <a:pt x="2614726" y="783053"/>
                  <a:pt x="2041455" y="1312762"/>
                  <a:pt x="1344463" y="1312762"/>
                </a:cubicBezTo>
                <a:cubicBezTo>
                  <a:pt x="647471" y="1312762"/>
                  <a:pt x="74200" y="783053"/>
                  <a:pt x="5264" y="104249"/>
                </a:cubicBezTo>
                <a:close/>
              </a:path>
            </a:pathLst>
          </a:custGeom>
          <a:gradFill>
            <a:gsLst>
              <a:gs pos="0">
                <a:schemeClr val="accent1">
                  <a:lumMod val="60000"/>
                  <a:lumOff val="40000"/>
                  <a:alpha val="100000"/>
                </a:schemeClr>
              </a:gs>
              <a:gs pos="100000">
                <a:schemeClr val="accent1">
                  <a:lumMod val="20000"/>
                  <a:lumOff val="80000"/>
                  <a:alpha val="100000"/>
                </a:schemeClr>
              </a:gs>
            </a:gsLst>
            <a:lin ang="10800000" scaled="0"/>
          </a:gradFill>
          <a:ln w="1270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1967229" y="4623216"/>
            <a:ext cx="8257542" cy="1312763"/>
          </a:xfrm>
          <a:prstGeom prst="rect">
            <a:avLst/>
          </a:prstGeom>
          <a:noFill/>
          <a:ln>
            <a:noFill/>
          </a:ln>
        </p:spPr>
        <p:txBody>
          <a:bodyPr vert="horz" wrap="square" lIns="0" tIns="0" rIns="0" bIns="0" rtlCol="0" anchor="t"/>
          <a:lstStyle/>
          <a:p>
            <a:pPr algn="ctr"/>
            <a:r>
              <a:rPr kumimoji="1" lang="en-US" altLang="zh-CN" sz="1400">
                <a:ln w="12700">
                  <a:noFill/>
                </a:ln>
                <a:solidFill>
                  <a:schemeClr val="tx1">
                    <a:lumMod val="85000"/>
                    <a:lumOff val="15000"/>
                  </a:schemeClr>
                </a:solidFill>
                <a:latin typeface="Source Han Sans"/>
                <a:ea typeface="Source Han Sans"/>
                <a:cs typeface="Source Han Sans"/>
              </a:rPr>
              <a:t>此功能模块在大屏左侧，显示不同品牌手机可点击查看不同品牌手机数据，选中状态的手机高亮显示。
我们在项目的components文件夹下创建RingChart.vue组件。</a:t>
            </a:r>
            <a:endParaRPr kumimoji="1" lang="zh-CN" altLang="en-US"/>
          </a:p>
        </p:txBody>
      </p:sp>
      <p:sp>
        <p:nvSpPr>
          <p:cNvPr id="8"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10、热门手机销量排行</a:t>
            </a:r>
            <a:endParaRPr kumimoji="1" lang="zh-CN" altLang="en-US"/>
          </a:p>
        </p:txBody>
      </p:sp>
      <p:cxnSp>
        <p:nvCxnSpPr>
          <p:cNvPr id="9"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0" name="组合 9"/>
          <p:cNvGrpSpPr/>
          <p:nvPr/>
        </p:nvGrpSpPr>
        <p:grpSpPr>
          <a:xfrm>
            <a:off x="203200" y="561165"/>
            <a:ext cx="381000" cy="158750"/>
            <a:chOff x="203200" y="561165"/>
            <a:chExt cx="381000" cy="158750"/>
          </a:xfrm>
        </p:grpSpPr>
        <p:sp>
          <p:nvSpPr>
            <p:cNvPr id="11"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pic>
        <p:nvPicPr>
          <p:cNvPr id="14" name="图片 13">
            <a:extLst>
              <a:ext uri="{FF2B5EF4-FFF2-40B4-BE49-F238E27FC236}">
                <a16:creationId xmlns:a16="http://schemas.microsoft.com/office/drawing/2014/main" id="{B4E9029D-D867-DBBE-6210-E24463DCF8E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59292" y="1829524"/>
            <a:ext cx="2409825" cy="2447925"/>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1628777" y="2642937"/>
            <a:ext cx="1572126" cy="1572126"/>
          </a:xfrm>
          <a:prstGeom prst="rect">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3457573" y="3064043"/>
            <a:ext cx="7221288" cy="1151020"/>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开发RingChart.vue的代码，其中的template标签完整代码如下：</a:t>
            </a:r>
            <a:endParaRPr kumimoji="1" lang="zh-CN" altLang="en-US"/>
          </a:p>
        </p:txBody>
      </p:sp>
      <p:sp>
        <p:nvSpPr>
          <p:cNvPr id="6" name="标题 1"/>
          <p:cNvSpPr txBox="1"/>
          <p:nvPr/>
        </p:nvSpPr>
        <p:spPr>
          <a:xfrm>
            <a:off x="3457570" y="2550694"/>
            <a:ext cx="1628277" cy="529390"/>
          </a:xfrm>
          <a:prstGeom prst="rect">
            <a:avLst/>
          </a:prstGeom>
          <a:noFill/>
          <a:ln>
            <a:noFill/>
          </a:ln>
        </p:spPr>
        <p:txBody>
          <a:bodyPr vert="horz" wrap="square" lIns="0" tIns="0" rIns="0" bIns="0" rtlCol="0" anchor="t"/>
          <a:lstStyle/>
          <a:p>
            <a:pPr algn="l"/>
            <a:r>
              <a:rPr kumimoji="1" lang="en-US" altLang="zh-CN" sz="2800">
                <a:ln w="12700">
                  <a:noFill/>
                </a:ln>
                <a:solidFill>
                  <a:schemeClr val="accent1"/>
                </a:solidFill>
                <a:latin typeface="Source Han Sans"/>
                <a:ea typeface="Source Han Sans"/>
                <a:cs typeface="Source Han Sans"/>
              </a:rPr>
              <a:t>01</a:t>
            </a:r>
            <a:endParaRPr kumimoji="1" lang="zh-CN" altLang="en-US"/>
          </a:p>
        </p:txBody>
      </p:sp>
      <p:sp>
        <p:nvSpPr>
          <p:cNvPr id="7" name="标题 1"/>
          <p:cNvSpPr txBox="1"/>
          <p:nvPr/>
        </p:nvSpPr>
        <p:spPr>
          <a:xfrm>
            <a:off x="2150146" y="3153762"/>
            <a:ext cx="529388" cy="550476"/>
          </a:xfrm>
          <a:custGeom>
            <a:avLst/>
            <a:gdLst>
              <a:gd name="connsiteX0" fmla="*/ 337768 w 1372282"/>
              <a:gd name="connsiteY0" fmla="*/ 1315328 h 1426949"/>
              <a:gd name="connsiteX1" fmla="*/ 530173 w 1372282"/>
              <a:gd name="connsiteY1" fmla="*/ 1315328 h 1426949"/>
              <a:gd name="connsiteX2" fmla="*/ 842109 w 1372282"/>
              <a:gd name="connsiteY2" fmla="*/ 1315328 h 1426949"/>
              <a:gd name="connsiteX3" fmla="*/ 1034514 w 1372282"/>
              <a:gd name="connsiteY3" fmla="*/ 1315328 h 1426949"/>
              <a:gd name="connsiteX4" fmla="*/ 1090325 w 1372282"/>
              <a:gd name="connsiteY4" fmla="*/ 1371139 h 1426949"/>
              <a:gd name="connsiteX5" fmla="*/ 1034514 w 1372282"/>
              <a:gd name="connsiteY5" fmla="*/ 1426949 h 1426949"/>
              <a:gd name="connsiteX6" fmla="*/ 842109 w 1372282"/>
              <a:gd name="connsiteY6" fmla="*/ 1426949 h 1426949"/>
              <a:gd name="connsiteX7" fmla="*/ 530173 w 1372282"/>
              <a:gd name="connsiteY7" fmla="*/ 1426949 h 1426949"/>
              <a:gd name="connsiteX8" fmla="*/ 337768 w 1372282"/>
              <a:gd name="connsiteY8" fmla="*/ 1426949 h 1426949"/>
              <a:gd name="connsiteX9" fmla="*/ 281957 w 1372282"/>
              <a:gd name="connsiteY9" fmla="*/ 1371139 h 1426949"/>
              <a:gd name="connsiteX10" fmla="*/ 337768 w 1372282"/>
              <a:gd name="connsiteY10" fmla="*/ 1315328 h 1426949"/>
              <a:gd name="connsiteX11" fmla="*/ 686154 w 1372282"/>
              <a:gd name="connsiteY11" fmla="*/ 111621 h 1426949"/>
              <a:gd name="connsiteX12" fmla="*/ 237624 w 1372282"/>
              <a:gd name="connsiteY12" fmla="*/ 560152 h 1426949"/>
              <a:gd name="connsiteX13" fmla="*/ 237624 w 1372282"/>
              <a:gd name="connsiteY13" fmla="*/ 985614 h 1426949"/>
              <a:gd name="connsiteX14" fmla="*/ 229252 w 1372282"/>
              <a:gd name="connsiteY14" fmla="*/ 1014822 h 1426949"/>
              <a:gd name="connsiteX15" fmla="*/ 155768 w 1372282"/>
              <a:gd name="connsiteY15" fmla="*/ 1134814 h 1426949"/>
              <a:gd name="connsiteX16" fmla="*/ 1214680 w 1372282"/>
              <a:gd name="connsiteY16" fmla="*/ 1134814 h 1426949"/>
              <a:gd name="connsiteX17" fmla="*/ 1143429 w 1372282"/>
              <a:gd name="connsiteY17" fmla="*/ 1023565 h 1426949"/>
              <a:gd name="connsiteX18" fmla="*/ 1134685 w 1372282"/>
              <a:gd name="connsiteY18" fmla="*/ 993428 h 1426949"/>
              <a:gd name="connsiteX19" fmla="*/ 1134685 w 1372282"/>
              <a:gd name="connsiteY19" fmla="*/ 560152 h 1426949"/>
              <a:gd name="connsiteX20" fmla="*/ 686154 w 1372282"/>
              <a:gd name="connsiteY20" fmla="*/ 111621 h 1426949"/>
              <a:gd name="connsiteX21" fmla="*/ 686154 w 1372282"/>
              <a:gd name="connsiteY21" fmla="*/ 0 h 1426949"/>
              <a:gd name="connsiteX22" fmla="*/ 903815 w 1372282"/>
              <a:gd name="connsiteY22" fmla="*/ 44276 h 1426949"/>
              <a:gd name="connsiteX23" fmla="*/ 1081851 w 1372282"/>
              <a:gd name="connsiteY23" fmla="*/ 164455 h 1426949"/>
              <a:gd name="connsiteX24" fmla="*/ 1202030 w 1372282"/>
              <a:gd name="connsiteY24" fmla="*/ 342491 h 1426949"/>
              <a:gd name="connsiteX25" fmla="*/ 1246306 w 1372282"/>
              <a:gd name="connsiteY25" fmla="*/ 560152 h 1426949"/>
              <a:gd name="connsiteX26" fmla="*/ 1246306 w 1372282"/>
              <a:gd name="connsiteY26" fmla="*/ 977243 h 1426949"/>
              <a:gd name="connsiteX27" fmla="*/ 1363508 w 1372282"/>
              <a:gd name="connsiteY27" fmla="*/ 1160487 h 1426949"/>
              <a:gd name="connsiteX28" fmla="*/ 1365369 w 1372282"/>
              <a:gd name="connsiteY28" fmla="*/ 1217414 h 1426949"/>
              <a:gd name="connsiteX29" fmla="*/ 1316628 w 1372282"/>
              <a:gd name="connsiteY29" fmla="*/ 1246436 h 1426949"/>
              <a:gd name="connsiteX30" fmla="*/ 55867 w 1372282"/>
              <a:gd name="connsiteY30" fmla="*/ 1246436 h 1426949"/>
              <a:gd name="connsiteX31" fmla="*/ 7126 w 1372282"/>
              <a:gd name="connsiteY31" fmla="*/ 1217786 h 1426949"/>
              <a:gd name="connsiteX32" fmla="*/ 8242 w 1372282"/>
              <a:gd name="connsiteY32" fmla="*/ 1161232 h 1426949"/>
              <a:gd name="connsiteX33" fmla="*/ 126002 w 1372282"/>
              <a:gd name="connsiteY33" fmla="*/ 969801 h 1426949"/>
              <a:gd name="connsiteX34" fmla="*/ 126002 w 1372282"/>
              <a:gd name="connsiteY34" fmla="*/ 560152 h 1426949"/>
              <a:gd name="connsiteX35" fmla="*/ 170279 w 1372282"/>
              <a:gd name="connsiteY35" fmla="*/ 342491 h 1426949"/>
              <a:gd name="connsiteX36" fmla="*/ 290458 w 1372282"/>
              <a:gd name="connsiteY36" fmla="*/ 164455 h 1426949"/>
              <a:gd name="connsiteX37" fmla="*/ 468493 w 1372282"/>
              <a:gd name="connsiteY37" fmla="*/ 44276 h 1426949"/>
              <a:gd name="connsiteX38" fmla="*/ 686154 w 1372282"/>
              <a:gd name="connsiteY38" fmla="*/ 0 h 1426949"/>
            </a:gdLst>
            <a:ahLst/>
            <a:cxnLst/>
            <a:rect l="l" t="t" r="r" b="b"/>
            <a:pathLst>
              <a:path w="1372282" h="1426949">
                <a:moveTo>
                  <a:pt x="337768" y="1315328"/>
                </a:moveTo>
                <a:lnTo>
                  <a:pt x="530173" y="1315328"/>
                </a:lnTo>
                <a:lnTo>
                  <a:pt x="842109" y="1315328"/>
                </a:lnTo>
                <a:lnTo>
                  <a:pt x="1034514" y="1315328"/>
                </a:lnTo>
                <a:cubicBezTo>
                  <a:pt x="1065396" y="1315328"/>
                  <a:pt x="1090325" y="1340257"/>
                  <a:pt x="1090325" y="1371139"/>
                </a:cubicBezTo>
                <a:cubicBezTo>
                  <a:pt x="1090325" y="1402021"/>
                  <a:pt x="1065210" y="1426949"/>
                  <a:pt x="1034514" y="1426949"/>
                </a:cubicBezTo>
                <a:lnTo>
                  <a:pt x="842109" y="1426949"/>
                </a:lnTo>
                <a:lnTo>
                  <a:pt x="530173" y="1426949"/>
                </a:lnTo>
                <a:lnTo>
                  <a:pt x="337768" y="1426949"/>
                </a:lnTo>
                <a:cubicBezTo>
                  <a:pt x="306886" y="1426949"/>
                  <a:pt x="281957" y="1402021"/>
                  <a:pt x="281957" y="1371139"/>
                </a:cubicBezTo>
                <a:cubicBezTo>
                  <a:pt x="281957" y="1340257"/>
                  <a:pt x="306886" y="1315328"/>
                  <a:pt x="337768" y="1315328"/>
                </a:cubicBezTo>
                <a:close/>
                <a:moveTo>
                  <a:pt x="686154" y="111621"/>
                </a:moveTo>
                <a:cubicBezTo>
                  <a:pt x="438914" y="111621"/>
                  <a:pt x="237624" y="312725"/>
                  <a:pt x="237624" y="560152"/>
                </a:cubicBezTo>
                <a:lnTo>
                  <a:pt x="237624" y="985614"/>
                </a:lnTo>
                <a:cubicBezTo>
                  <a:pt x="237624" y="996032"/>
                  <a:pt x="234833" y="1006078"/>
                  <a:pt x="229252" y="1014822"/>
                </a:cubicBezTo>
                <a:lnTo>
                  <a:pt x="155768" y="1134814"/>
                </a:lnTo>
                <a:lnTo>
                  <a:pt x="1214680" y="1134814"/>
                </a:lnTo>
                <a:lnTo>
                  <a:pt x="1143429" y="1023565"/>
                </a:lnTo>
                <a:cubicBezTo>
                  <a:pt x="1137662" y="1014636"/>
                  <a:pt x="1134685" y="1004218"/>
                  <a:pt x="1134685" y="993428"/>
                </a:cubicBezTo>
                <a:lnTo>
                  <a:pt x="1134685" y="560152"/>
                </a:lnTo>
                <a:cubicBezTo>
                  <a:pt x="1134685" y="312911"/>
                  <a:pt x="933581" y="111621"/>
                  <a:pt x="686154" y="111621"/>
                </a:cubicBezTo>
                <a:close/>
                <a:moveTo>
                  <a:pt x="686154" y="0"/>
                </a:moveTo>
                <a:cubicBezTo>
                  <a:pt x="761499" y="0"/>
                  <a:pt x="834610" y="14883"/>
                  <a:pt x="903815" y="44276"/>
                </a:cubicBezTo>
                <a:cubicBezTo>
                  <a:pt x="970416" y="72554"/>
                  <a:pt x="1030319" y="113109"/>
                  <a:pt x="1081851" y="164455"/>
                </a:cubicBezTo>
                <a:cubicBezTo>
                  <a:pt x="1133383" y="215987"/>
                  <a:pt x="1173753" y="275890"/>
                  <a:pt x="1202030" y="342491"/>
                </a:cubicBezTo>
                <a:cubicBezTo>
                  <a:pt x="1231423" y="411510"/>
                  <a:pt x="1246306" y="484808"/>
                  <a:pt x="1246306" y="560152"/>
                </a:cubicBezTo>
                <a:lnTo>
                  <a:pt x="1246306" y="977243"/>
                </a:lnTo>
                <a:lnTo>
                  <a:pt x="1363508" y="1160487"/>
                </a:lnTo>
                <a:cubicBezTo>
                  <a:pt x="1374484" y="1177603"/>
                  <a:pt x="1375229" y="1199555"/>
                  <a:pt x="1365369" y="1217414"/>
                </a:cubicBezTo>
                <a:cubicBezTo>
                  <a:pt x="1355695" y="1235273"/>
                  <a:pt x="1336905" y="1246436"/>
                  <a:pt x="1316628" y="1246436"/>
                </a:cubicBezTo>
                <a:lnTo>
                  <a:pt x="55867" y="1246436"/>
                </a:lnTo>
                <a:cubicBezTo>
                  <a:pt x="35589" y="1246436"/>
                  <a:pt x="16986" y="1235460"/>
                  <a:pt x="7126" y="1217786"/>
                </a:cubicBezTo>
                <a:cubicBezTo>
                  <a:pt x="-2734" y="1200113"/>
                  <a:pt x="-2362" y="1178533"/>
                  <a:pt x="8242" y="1161232"/>
                </a:cubicBezTo>
                <a:lnTo>
                  <a:pt x="126002" y="969801"/>
                </a:lnTo>
                <a:lnTo>
                  <a:pt x="126002" y="560152"/>
                </a:lnTo>
                <a:cubicBezTo>
                  <a:pt x="126002" y="484808"/>
                  <a:pt x="140885" y="411696"/>
                  <a:pt x="170279" y="342491"/>
                </a:cubicBezTo>
                <a:cubicBezTo>
                  <a:pt x="198556" y="275890"/>
                  <a:pt x="239112" y="215987"/>
                  <a:pt x="290458" y="164455"/>
                </a:cubicBezTo>
                <a:cubicBezTo>
                  <a:pt x="341803" y="112923"/>
                  <a:pt x="401893" y="72554"/>
                  <a:pt x="468493" y="44276"/>
                </a:cubicBezTo>
                <a:cubicBezTo>
                  <a:pt x="537512" y="14883"/>
                  <a:pt x="610810" y="0"/>
                  <a:pt x="686154" y="0"/>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sp>
        <p:nvSpPr>
          <p:cNvPr id="8" name="标题 1"/>
          <p:cNvSpPr txBox="1"/>
          <p:nvPr/>
        </p:nvSpPr>
        <p:spPr>
          <a:xfrm>
            <a:off x="1500440" y="2558715"/>
            <a:ext cx="256674" cy="256674"/>
          </a:xfrm>
          <a:prstGeom prst="rect">
            <a:avLst/>
          </a:prstGeom>
          <a:solidFill>
            <a:schemeClr val="accent1">
              <a:lumMod val="40000"/>
              <a:lumOff val="60000"/>
            </a:schemeClr>
          </a:soli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10、热门手机销量排行</a:t>
            </a:r>
            <a:endParaRPr kumimoji="1" lang="zh-CN" altLang="en-US"/>
          </a:p>
        </p:txBody>
      </p:sp>
      <p:cxnSp>
        <p:nvCxnSpPr>
          <p:cNvPr id="10"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1" name="组合 10"/>
          <p:cNvGrpSpPr/>
          <p:nvPr/>
        </p:nvGrpSpPr>
        <p:grpSpPr>
          <a:xfrm>
            <a:off x="203200" y="561165"/>
            <a:ext cx="381000" cy="158750"/>
            <a:chOff x="203200" y="561165"/>
            <a:chExt cx="381000" cy="158750"/>
          </a:xfrm>
        </p:grpSpPr>
        <p:sp>
          <p:nvSpPr>
            <p:cNvPr id="12"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15" name="文本框 14">
            <a:extLst>
              <a:ext uri="{FF2B5EF4-FFF2-40B4-BE49-F238E27FC236}">
                <a16:creationId xmlns:a16="http://schemas.microsoft.com/office/drawing/2014/main" id="{C2D25CB0-862B-A042-07FD-A01CCBF39DEA}"/>
              </a:ext>
            </a:extLst>
          </p:cNvPr>
          <p:cNvSpPr txBox="1"/>
          <p:nvPr/>
        </p:nvSpPr>
        <p:spPr>
          <a:xfrm>
            <a:off x="3457570" y="3357514"/>
            <a:ext cx="6105644" cy="3323987"/>
          </a:xfrm>
          <a:prstGeom prst="rect">
            <a:avLst/>
          </a:prstGeom>
          <a:solidFill>
            <a:schemeClr val="bg1">
              <a:lumMod val="85000"/>
            </a:schemeClr>
          </a:solidFill>
        </p:spPr>
        <p:txBody>
          <a:bodyPr wrap="square">
            <a:spAutoFit/>
          </a:bodyPr>
          <a:lstStyle/>
          <a:p>
            <a:r>
              <a:rPr lang="zh-CN" altLang="en-US" sz="1400" dirty="0"/>
              <a:t>&lt;template&gt;</a:t>
            </a:r>
          </a:p>
          <a:p>
            <a:r>
              <a:rPr lang="zh-CN" altLang="en-US" sz="1400" dirty="0"/>
              <a:t>  &lt;div class="box"&gt;</a:t>
            </a:r>
          </a:p>
          <a:p>
            <a:r>
              <a:rPr lang="zh-CN" altLang="en-US" sz="1400" dirty="0"/>
              <a:t>    &lt;div class="title"&gt;热门手机销量排行&lt;/div&gt;</a:t>
            </a:r>
          </a:p>
          <a:p>
            <a:r>
              <a:rPr lang="zh-CN" altLang="en-US" sz="1400" dirty="0"/>
              <a:t>    &lt;div class="content"&gt;</a:t>
            </a:r>
          </a:p>
          <a:p>
            <a:r>
              <a:rPr lang="zh-CN" altLang="en-US" sz="1400" dirty="0"/>
              <a:t>      &lt;div class="list"&gt;</a:t>
            </a:r>
          </a:p>
          <a:p>
            <a:r>
              <a:rPr lang="zh-CN" altLang="en-US" sz="1400" dirty="0"/>
              <a:t>        &lt;div class="item" :class="{active:activeIndex===index}" </a:t>
            </a:r>
          </a:p>
          <a:p>
            <a:r>
              <a:rPr lang="zh-CN" altLang="en-US" sz="1400" dirty="0"/>
              <a:t>        v-for="(item,index) in list" :key="item.id" @click="activeIndex=index"&gt;</a:t>
            </a:r>
          </a:p>
          <a:p>
            <a:r>
              <a:rPr lang="zh-CN" altLang="en-US" sz="1400" dirty="0"/>
              <a:t>          {{ item.name }}</a:t>
            </a:r>
          </a:p>
          <a:p>
            <a:r>
              <a:rPr lang="zh-CN" altLang="en-US" sz="1400" dirty="0"/>
              <a:t>        &lt;/div&gt;</a:t>
            </a:r>
          </a:p>
          <a:p>
            <a:r>
              <a:rPr lang="zh-CN" altLang="en-US" sz="1400" dirty="0"/>
              <a:t>      &lt;/div&gt;</a:t>
            </a:r>
          </a:p>
          <a:p>
            <a:r>
              <a:rPr lang="zh-CN" altLang="en-US" sz="1400" dirty="0"/>
              <a:t>      &lt;dv-active-ring-chart :config="config" style="width:350px;height:350px" /&gt;</a:t>
            </a:r>
          </a:p>
          <a:p>
            <a:r>
              <a:rPr lang="zh-CN" altLang="en-US" sz="1400" dirty="0"/>
              <a:t>    &lt;/div&gt;</a:t>
            </a:r>
          </a:p>
          <a:p>
            <a:r>
              <a:rPr lang="zh-CN" altLang="en-US" sz="1400" dirty="0"/>
              <a:t>  &lt;/div&gt;</a:t>
            </a:r>
          </a:p>
          <a:p>
            <a:r>
              <a:rPr lang="zh-CN" altLang="en-US" sz="1400" dirty="0"/>
              <a:t>&lt;/template&gt;</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660400" y="1535650"/>
            <a:ext cx="3116603" cy="4411925"/>
          </a:xfrm>
          <a:prstGeom prst="roundRect">
            <a:avLst>
              <a:gd name="adj" fmla="val 3605"/>
            </a:avLst>
          </a:prstGeom>
          <a:gradFill>
            <a:gsLst>
              <a:gs pos="0">
                <a:schemeClr val="accent1">
                  <a:lumMod val="60000"/>
                  <a:lumOff val="40000"/>
                </a:schemeClr>
              </a:gs>
              <a:gs pos="73000">
                <a:schemeClr val="accent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rot="5400000">
            <a:off x="2913003" y="276114"/>
            <a:ext cx="3713016" cy="6930997"/>
          </a:xfrm>
          <a:prstGeom prst="roundRect">
            <a:avLst>
              <a:gd name="adj" fmla="val 4663"/>
            </a:avLst>
          </a:prstGeom>
          <a:solidFill>
            <a:schemeClr val="bg1"/>
          </a:solidFill>
          <a:ln w="12700" cap="sq">
            <a:noFill/>
            <a:miter/>
          </a:ln>
          <a:effectLst>
            <a:outerShdw blurRad="355600" dist="38100" dir="2700000" algn="tl" rotWithShape="0">
              <a:srgbClr val="000000">
                <a:alpha val="10000"/>
              </a:srgbClr>
            </a:outerShdw>
          </a:effectLst>
        </p:spPr>
        <p:txBody>
          <a:bodyPr vert="horz" wrap="square" lIns="91440" tIns="45720" rIns="91440" bIns="45720" rtlCol="0" anchor="ctr"/>
          <a:lstStyle/>
          <a:p>
            <a:pPr algn="ctr"/>
            <a:endParaRPr kumimoji="1" lang="zh-CN" altLang="en-US"/>
          </a:p>
        </p:txBody>
      </p:sp>
      <p:sp>
        <p:nvSpPr>
          <p:cNvPr id="7" name="标题 1"/>
          <p:cNvSpPr txBox="1"/>
          <p:nvPr/>
        </p:nvSpPr>
        <p:spPr>
          <a:xfrm>
            <a:off x="1683078" y="2194560"/>
            <a:ext cx="6234102" cy="3131819"/>
          </a:xfrm>
          <a:prstGeom prst="rect">
            <a:avLst/>
          </a:prstGeom>
          <a:noFill/>
          <a:ln>
            <a:noFill/>
          </a:ln>
        </p:spPr>
        <p:txBody>
          <a:bodyPr vert="horz" wrap="square" lIns="0" tIns="0" rIns="0" bIns="0" rtlCol="0" anchor="t"/>
          <a:lstStyle/>
          <a:p>
            <a:pPr algn="l"/>
            <a:r>
              <a:rPr kumimoji="1" lang="en-US" altLang="zh-CN" sz="1400">
                <a:ln w="12700">
                  <a:noFill/>
                </a:ln>
                <a:solidFill>
                  <a:schemeClr val="tx1"/>
                </a:solidFill>
                <a:latin typeface="Source Han Sans"/>
                <a:ea typeface="Source Han Sans"/>
                <a:cs typeface="Source Han Sans"/>
              </a:rPr>
              <a:t>RingChart.vue 的script标签完整代码如下:</a:t>
            </a:r>
            <a:endParaRPr kumimoji="1" lang="zh-CN" altLang="en-US"/>
          </a:p>
        </p:txBody>
      </p:sp>
      <p:sp>
        <p:nvSpPr>
          <p:cNvPr id="8" name="标题 1"/>
          <p:cNvSpPr txBox="1"/>
          <p:nvPr/>
        </p:nvSpPr>
        <p:spPr>
          <a:xfrm rot="16200000" flipH="1">
            <a:off x="7838970" y="2058373"/>
            <a:ext cx="223652" cy="223652"/>
          </a:xfrm>
          <a:custGeom>
            <a:avLst/>
            <a:gdLst>
              <a:gd name="connsiteX0" fmla="*/ 0 w 1272540"/>
              <a:gd name="connsiteY0" fmla="*/ 636270 h 1272540"/>
              <a:gd name="connsiteX1" fmla="*/ 152400 w 1272540"/>
              <a:gd name="connsiteY1" fmla="*/ 483870 h 1272540"/>
              <a:gd name="connsiteX2" fmla="*/ 483870 w 1272540"/>
              <a:gd name="connsiteY2" fmla="*/ 483870 h 1272540"/>
              <a:gd name="connsiteX3" fmla="*/ 483870 w 1272540"/>
              <a:gd name="connsiteY3" fmla="*/ 152400 h 1272540"/>
              <a:gd name="connsiteX4" fmla="*/ 636270 w 1272540"/>
              <a:gd name="connsiteY4" fmla="*/ 0 h 1272540"/>
              <a:gd name="connsiteX5" fmla="*/ 788670 w 1272540"/>
              <a:gd name="connsiteY5" fmla="*/ 152400 h 1272540"/>
              <a:gd name="connsiteX6" fmla="*/ 788670 w 1272540"/>
              <a:gd name="connsiteY6" fmla="*/ 483870 h 1272540"/>
              <a:gd name="connsiteX7" fmla="*/ 1120140 w 1272540"/>
              <a:gd name="connsiteY7" fmla="*/ 483870 h 1272540"/>
              <a:gd name="connsiteX8" fmla="*/ 1272540 w 1272540"/>
              <a:gd name="connsiteY8" fmla="*/ 636270 h 1272540"/>
              <a:gd name="connsiteX9" fmla="*/ 1120140 w 1272540"/>
              <a:gd name="connsiteY9" fmla="*/ 788670 h 1272540"/>
              <a:gd name="connsiteX10" fmla="*/ 788670 w 1272540"/>
              <a:gd name="connsiteY10" fmla="*/ 788670 h 1272540"/>
              <a:gd name="connsiteX11" fmla="*/ 788670 w 1272540"/>
              <a:gd name="connsiteY11" fmla="*/ 1120140 h 1272540"/>
              <a:gd name="connsiteX12" fmla="*/ 636270 w 1272540"/>
              <a:gd name="connsiteY12" fmla="*/ 1272540 h 1272540"/>
              <a:gd name="connsiteX13" fmla="*/ 483870 w 1272540"/>
              <a:gd name="connsiteY13" fmla="*/ 1120140 h 1272540"/>
              <a:gd name="connsiteX14" fmla="*/ 483870 w 1272540"/>
              <a:gd name="connsiteY14" fmla="*/ 788670 h 1272540"/>
              <a:gd name="connsiteX15" fmla="*/ 152400 w 1272540"/>
              <a:gd name="connsiteY15" fmla="*/ 788670 h 1272540"/>
              <a:gd name="connsiteX16" fmla="*/ 0 w 1272540"/>
              <a:gd name="connsiteY16" fmla="*/ 636270 h 1272540"/>
            </a:gdLst>
            <a:ahLst/>
            <a:cxnLst/>
            <a:rect l="l" t="t" r="r" b="b"/>
            <a:pathLst>
              <a:path w="1272540" h="1272540">
                <a:moveTo>
                  <a:pt x="0" y="636270"/>
                </a:moveTo>
                <a:cubicBezTo>
                  <a:pt x="0" y="552102"/>
                  <a:pt x="68232" y="483870"/>
                  <a:pt x="152400" y="483870"/>
                </a:cubicBezTo>
                <a:lnTo>
                  <a:pt x="483870" y="483870"/>
                </a:lnTo>
                <a:lnTo>
                  <a:pt x="483870" y="152400"/>
                </a:lnTo>
                <a:cubicBezTo>
                  <a:pt x="483870" y="68232"/>
                  <a:pt x="552102" y="0"/>
                  <a:pt x="636270" y="0"/>
                </a:cubicBezTo>
                <a:cubicBezTo>
                  <a:pt x="720438" y="0"/>
                  <a:pt x="788670" y="68232"/>
                  <a:pt x="788670" y="152400"/>
                </a:cubicBezTo>
                <a:lnTo>
                  <a:pt x="788670" y="483870"/>
                </a:lnTo>
                <a:lnTo>
                  <a:pt x="1120140" y="483870"/>
                </a:lnTo>
                <a:cubicBezTo>
                  <a:pt x="1204308" y="483870"/>
                  <a:pt x="1272540" y="552102"/>
                  <a:pt x="1272540" y="636270"/>
                </a:cubicBezTo>
                <a:cubicBezTo>
                  <a:pt x="1272540" y="720438"/>
                  <a:pt x="1204308" y="788670"/>
                  <a:pt x="1120140" y="788670"/>
                </a:cubicBezTo>
                <a:lnTo>
                  <a:pt x="788670" y="788670"/>
                </a:lnTo>
                <a:lnTo>
                  <a:pt x="788670" y="1120140"/>
                </a:lnTo>
                <a:cubicBezTo>
                  <a:pt x="788670" y="1204308"/>
                  <a:pt x="720438" y="1272540"/>
                  <a:pt x="636270" y="1272540"/>
                </a:cubicBezTo>
                <a:cubicBezTo>
                  <a:pt x="552102" y="1272540"/>
                  <a:pt x="483870" y="1204308"/>
                  <a:pt x="483870" y="1120140"/>
                </a:cubicBezTo>
                <a:lnTo>
                  <a:pt x="483870" y="788670"/>
                </a:lnTo>
                <a:lnTo>
                  <a:pt x="152400" y="788670"/>
                </a:lnTo>
                <a:cubicBezTo>
                  <a:pt x="68232" y="788670"/>
                  <a:pt x="0" y="720438"/>
                  <a:pt x="0" y="636270"/>
                </a:cubicBezTo>
                <a:close/>
              </a:path>
            </a:pathLst>
          </a:custGeom>
          <a:solidFill>
            <a:schemeClr val="accent1">
              <a:alpha val="75000"/>
            </a:schemeClr>
          </a:soli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10、热门手机销量排行</a:t>
            </a:r>
            <a:endParaRPr kumimoji="1" lang="zh-CN" altLang="en-US"/>
          </a:p>
        </p:txBody>
      </p:sp>
      <p:cxnSp>
        <p:nvCxnSpPr>
          <p:cNvPr id="10"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1" name="组合 10"/>
          <p:cNvGrpSpPr/>
          <p:nvPr/>
        </p:nvGrpSpPr>
        <p:grpSpPr>
          <a:xfrm>
            <a:off x="203200" y="561165"/>
            <a:ext cx="381000" cy="158750"/>
            <a:chOff x="203200" y="561165"/>
            <a:chExt cx="381000" cy="158750"/>
          </a:xfrm>
        </p:grpSpPr>
        <p:sp>
          <p:nvSpPr>
            <p:cNvPr id="12"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15" name="文本框 14">
            <a:extLst>
              <a:ext uri="{FF2B5EF4-FFF2-40B4-BE49-F238E27FC236}">
                <a16:creationId xmlns:a16="http://schemas.microsoft.com/office/drawing/2014/main" id="{645948AF-0E2C-BD94-3D8C-25D0D03FA805}"/>
              </a:ext>
            </a:extLst>
          </p:cNvPr>
          <p:cNvSpPr txBox="1"/>
          <p:nvPr/>
        </p:nvSpPr>
        <p:spPr>
          <a:xfrm>
            <a:off x="1664857" y="2475918"/>
            <a:ext cx="2871913" cy="3970318"/>
          </a:xfrm>
          <a:prstGeom prst="rect">
            <a:avLst/>
          </a:prstGeom>
          <a:solidFill>
            <a:schemeClr val="bg1">
              <a:lumMod val="85000"/>
            </a:schemeClr>
          </a:solidFill>
        </p:spPr>
        <p:txBody>
          <a:bodyPr wrap="square">
            <a:spAutoFit/>
          </a:bodyPr>
          <a:lstStyle/>
          <a:p>
            <a:r>
              <a:rPr lang="zh-CN" altLang="en-US" sz="1200" dirty="0"/>
              <a:t>&lt;script&gt;</a:t>
            </a:r>
          </a:p>
          <a:p>
            <a:r>
              <a:rPr lang="zh-CN" altLang="en-US" sz="1200" dirty="0"/>
              <a:t>  export default {</a:t>
            </a:r>
          </a:p>
          <a:p>
            <a:r>
              <a:rPr lang="zh-CN" altLang="en-US" sz="1200" dirty="0"/>
              <a:t>    data(){</a:t>
            </a:r>
          </a:p>
          <a:p>
            <a:r>
              <a:rPr lang="zh-CN" altLang="en-US" sz="1200" dirty="0"/>
              <a:t>      return{</a:t>
            </a:r>
          </a:p>
          <a:p>
            <a:r>
              <a:rPr lang="zh-CN" altLang="en-US" sz="1200" dirty="0"/>
              <a:t>        activeIndex:0,</a:t>
            </a:r>
          </a:p>
          <a:p>
            <a:r>
              <a:rPr lang="zh-CN" altLang="en-US" sz="1200" dirty="0"/>
              <a:t>        list:[</a:t>
            </a:r>
          </a:p>
          <a:p>
            <a:r>
              <a:rPr lang="zh-CN" altLang="en-US" sz="1200" dirty="0"/>
              <a:t>            {</a:t>
            </a:r>
          </a:p>
          <a:p>
            <a:r>
              <a:rPr lang="zh-CN" altLang="en-US" sz="1200" dirty="0"/>
              <a:t>              id:1,</a:t>
            </a:r>
          </a:p>
          <a:p>
            <a:r>
              <a:rPr lang="zh-CN" altLang="en-US" sz="1200" dirty="0"/>
              <a:t>              name:'苹果手机',</a:t>
            </a:r>
          </a:p>
          <a:p>
            <a:r>
              <a:rPr lang="zh-CN" altLang="en-US" sz="1200" dirty="0"/>
              <a:t>              data:[</a:t>
            </a:r>
          </a:p>
          <a:p>
            <a:r>
              <a:rPr lang="zh-CN" altLang="en-US" sz="1200" dirty="0"/>
              <a:t>                {name:'一季度',value:255},</a:t>
            </a:r>
          </a:p>
          <a:p>
            <a:r>
              <a:rPr lang="zh-CN" altLang="en-US" sz="1200" dirty="0"/>
              <a:t>                {name:'二季度',value:300},</a:t>
            </a:r>
          </a:p>
          <a:p>
            <a:r>
              <a:rPr lang="zh-CN" altLang="en-US" sz="1200" dirty="0"/>
              <a:t>                {name:'三季度',value:200},</a:t>
            </a:r>
          </a:p>
          <a:p>
            <a:r>
              <a:rPr lang="zh-CN" altLang="en-US" sz="1200" dirty="0"/>
              <a:t>                {name:'四季度',value:400},</a:t>
            </a:r>
          </a:p>
          <a:p>
            <a:r>
              <a:rPr lang="zh-CN" altLang="en-US" sz="1200" dirty="0"/>
              <a:t>              ]</a:t>
            </a:r>
          </a:p>
          <a:p>
            <a:r>
              <a:rPr lang="zh-CN" altLang="en-US" sz="1200" dirty="0"/>
              <a:t>            },</a:t>
            </a:r>
          </a:p>
          <a:p>
            <a:r>
              <a:rPr lang="zh-CN" altLang="en-US" sz="1200" dirty="0"/>
              <a:t>            {</a:t>
            </a:r>
            <a:endParaRPr lang="en-US" altLang="zh-CN" sz="1200" dirty="0"/>
          </a:p>
          <a:p>
            <a:r>
              <a:rPr lang="zh-CN" altLang="en-US" sz="1200" dirty="0"/>
              <a:t>              id:2,</a:t>
            </a:r>
          </a:p>
          <a:p>
            <a:r>
              <a:rPr lang="zh-CN" altLang="en-US" sz="1200" dirty="0"/>
              <a:t>              name:'华为手机',</a:t>
            </a:r>
          </a:p>
          <a:p>
            <a:r>
              <a:rPr lang="zh-CN" altLang="en-US" sz="1200" dirty="0"/>
              <a:t>              data:[</a:t>
            </a:r>
          </a:p>
          <a:p>
            <a:r>
              <a:rPr lang="zh-CN" altLang="en-US" sz="1200" dirty="0"/>
              <a:t>                {name:'一季度',value:300},</a:t>
            </a:r>
          </a:p>
        </p:txBody>
      </p:sp>
      <p:sp>
        <p:nvSpPr>
          <p:cNvPr id="17" name="文本框 16">
            <a:extLst>
              <a:ext uri="{FF2B5EF4-FFF2-40B4-BE49-F238E27FC236}">
                <a16:creationId xmlns:a16="http://schemas.microsoft.com/office/drawing/2014/main" id="{97A50D14-38EA-0D37-0CEE-1C042496D34C}"/>
              </a:ext>
            </a:extLst>
          </p:cNvPr>
          <p:cNvSpPr txBox="1"/>
          <p:nvPr/>
        </p:nvSpPr>
        <p:spPr>
          <a:xfrm>
            <a:off x="4739241" y="2475918"/>
            <a:ext cx="2975467" cy="3970318"/>
          </a:xfrm>
          <a:prstGeom prst="rect">
            <a:avLst/>
          </a:prstGeom>
          <a:solidFill>
            <a:schemeClr val="bg1">
              <a:lumMod val="85000"/>
            </a:schemeClr>
          </a:solidFill>
        </p:spPr>
        <p:txBody>
          <a:bodyPr wrap="square">
            <a:spAutoFit/>
          </a:bodyPr>
          <a:lstStyle/>
          <a:p>
            <a:r>
              <a:rPr lang="zh-CN" altLang="en-US" sz="1200" dirty="0"/>
              <a:t>                {name:'二季度',value:200},</a:t>
            </a:r>
          </a:p>
          <a:p>
            <a:r>
              <a:rPr lang="zh-CN" altLang="en-US" sz="1200" dirty="0"/>
              <a:t>                {name:'三季度',value:260},</a:t>
            </a:r>
          </a:p>
          <a:p>
            <a:r>
              <a:rPr lang="zh-CN" altLang="en-US" sz="1200" dirty="0"/>
              <a:t>                {name:'四季度',value:420},</a:t>
            </a:r>
          </a:p>
          <a:p>
            <a:r>
              <a:rPr lang="zh-CN" altLang="en-US" sz="1200" dirty="0"/>
              <a:t>              ]</a:t>
            </a:r>
          </a:p>
          <a:p>
            <a:r>
              <a:rPr lang="zh-CN" altLang="en-US" sz="1200" dirty="0"/>
              <a:t>            },</a:t>
            </a:r>
          </a:p>
          <a:p>
            <a:r>
              <a:rPr lang="zh-CN" altLang="en-US" sz="1200" dirty="0"/>
              <a:t>            {</a:t>
            </a:r>
          </a:p>
          <a:p>
            <a:r>
              <a:rPr lang="zh-CN" altLang="en-US" sz="1200" dirty="0"/>
              <a:t>              id:3,</a:t>
            </a:r>
          </a:p>
          <a:p>
            <a:r>
              <a:rPr lang="zh-CN" altLang="en-US" sz="1200" dirty="0"/>
              <a:t>              name:'小米手机',</a:t>
            </a:r>
          </a:p>
          <a:p>
            <a:r>
              <a:rPr lang="zh-CN" altLang="en-US" sz="1200" dirty="0"/>
              <a:t>              data:[</a:t>
            </a:r>
          </a:p>
          <a:p>
            <a:r>
              <a:rPr lang="zh-CN" altLang="en-US" sz="1200" dirty="0"/>
              <a:t>                {name:'一季度',value:280},</a:t>
            </a:r>
          </a:p>
          <a:p>
            <a:r>
              <a:rPr lang="zh-CN" altLang="en-US" sz="1200" dirty="0"/>
              <a:t>                {name:'二季度',value:270},</a:t>
            </a:r>
          </a:p>
          <a:p>
            <a:r>
              <a:rPr lang="zh-CN" altLang="en-US" sz="1200" dirty="0"/>
              <a:t>                {name:'三季度',value:300},</a:t>
            </a:r>
          </a:p>
          <a:p>
            <a:r>
              <a:rPr lang="zh-CN" altLang="en-US" sz="1200" dirty="0"/>
              <a:t>                {name:'四季度',value:350},</a:t>
            </a:r>
            <a:endParaRPr lang="en-US" altLang="zh-CN" sz="1200" dirty="0"/>
          </a:p>
          <a:p>
            <a:r>
              <a:rPr lang="zh-CN" altLang="en-US" sz="1200" dirty="0"/>
              <a:t>               ]</a:t>
            </a:r>
          </a:p>
          <a:p>
            <a:r>
              <a:rPr lang="zh-CN" altLang="en-US" sz="1200" dirty="0"/>
              <a:t>            },</a:t>
            </a:r>
          </a:p>
          <a:p>
            <a:r>
              <a:rPr lang="zh-CN" altLang="en-US" sz="1200" dirty="0"/>
              <a:t>            {</a:t>
            </a:r>
          </a:p>
          <a:p>
            <a:r>
              <a:rPr lang="zh-CN" altLang="en-US" sz="1200" dirty="0"/>
              <a:t>              id:4,</a:t>
            </a:r>
          </a:p>
          <a:p>
            <a:r>
              <a:rPr lang="zh-CN" altLang="en-US" sz="1200" dirty="0"/>
              <a:t>              name:'vivo手机',</a:t>
            </a:r>
          </a:p>
          <a:p>
            <a:r>
              <a:rPr lang="zh-CN" altLang="en-US" sz="1200" dirty="0"/>
              <a:t>              data:[</a:t>
            </a:r>
          </a:p>
          <a:p>
            <a:r>
              <a:rPr lang="zh-CN" altLang="en-US" sz="1200" dirty="0"/>
              <a:t>                {name:'一季度',value:100},</a:t>
            </a:r>
          </a:p>
          <a:p>
            <a:r>
              <a:rPr lang="zh-CN" altLang="en-US" sz="1200" dirty="0"/>
              <a:t>                {name:'二季度',value:300},</a:t>
            </a:r>
          </a:p>
        </p:txBody>
      </p:sp>
      <p:sp>
        <p:nvSpPr>
          <p:cNvPr id="19" name="文本框 18">
            <a:extLst>
              <a:ext uri="{FF2B5EF4-FFF2-40B4-BE49-F238E27FC236}">
                <a16:creationId xmlns:a16="http://schemas.microsoft.com/office/drawing/2014/main" id="{E1B24046-0439-590E-73C2-B314AADDCE30}"/>
              </a:ext>
            </a:extLst>
          </p:cNvPr>
          <p:cNvSpPr txBox="1"/>
          <p:nvPr/>
        </p:nvSpPr>
        <p:spPr>
          <a:xfrm>
            <a:off x="8091170" y="1000655"/>
            <a:ext cx="3440430" cy="5632311"/>
          </a:xfrm>
          <a:prstGeom prst="rect">
            <a:avLst/>
          </a:prstGeom>
          <a:solidFill>
            <a:schemeClr val="bg1">
              <a:lumMod val="85000"/>
            </a:schemeClr>
          </a:solidFill>
        </p:spPr>
        <p:txBody>
          <a:bodyPr wrap="square">
            <a:spAutoFit/>
          </a:bodyPr>
          <a:lstStyle/>
          <a:p>
            <a:r>
              <a:rPr lang="zh-CN" altLang="en-US" sz="1200" dirty="0"/>
              <a:t>                {name:'三季度',value:400},</a:t>
            </a:r>
          </a:p>
          <a:p>
            <a:r>
              <a:rPr lang="zh-CN" altLang="en-US" sz="1200" dirty="0"/>
              <a:t>                {name:'四季度',value:500},</a:t>
            </a:r>
          </a:p>
          <a:p>
            <a:r>
              <a:rPr lang="zh-CN" altLang="en-US" sz="1200" dirty="0"/>
              <a:t>              ]</a:t>
            </a:r>
          </a:p>
          <a:p>
            <a:r>
              <a:rPr lang="zh-CN" altLang="en-US" sz="1200" dirty="0"/>
              <a:t>            }</a:t>
            </a:r>
          </a:p>
          <a:p>
            <a:r>
              <a:rPr lang="zh-CN" altLang="en-US" sz="1200" dirty="0"/>
              <a:t>          ],</a:t>
            </a:r>
          </a:p>
          <a:p>
            <a:r>
              <a:rPr lang="zh-CN" altLang="en-US" sz="1200" dirty="0"/>
              <a:t>        config:{</a:t>
            </a:r>
          </a:p>
          <a:p>
            <a:r>
              <a:rPr lang="zh-CN" altLang="en-US" sz="1200" dirty="0"/>
              <a:t>          data: [],</a:t>
            </a:r>
          </a:p>
          <a:p>
            <a:r>
              <a:rPr lang="zh-CN" altLang="en-US" sz="1200" dirty="0"/>
              <a:t>          showOriginValue:true</a:t>
            </a:r>
          </a:p>
          <a:p>
            <a:r>
              <a:rPr lang="zh-CN" altLang="en-US" sz="1200" dirty="0"/>
              <a:t>        }</a:t>
            </a:r>
          </a:p>
          <a:p>
            <a:r>
              <a:rPr lang="zh-CN" altLang="en-US" sz="1200" dirty="0"/>
              <a:t>      }</a:t>
            </a:r>
          </a:p>
          <a:p>
            <a:r>
              <a:rPr lang="zh-CN" altLang="en-US" sz="1200" dirty="0"/>
              <a:t>    },</a:t>
            </a:r>
          </a:p>
          <a:p>
            <a:r>
              <a:rPr lang="zh-CN" altLang="en-US" sz="1200" dirty="0"/>
              <a:t>    created(){</a:t>
            </a:r>
          </a:p>
          <a:p>
            <a:r>
              <a:rPr lang="zh-CN" altLang="en-US" sz="1200" dirty="0"/>
              <a:t>      this.config.data=this.list[this.activeIndex].data</a:t>
            </a:r>
          </a:p>
          <a:p>
            <a:r>
              <a:rPr lang="zh-CN" altLang="en-US" sz="1200" dirty="0"/>
              <a:t>    },</a:t>
            </a:r>
          </a:p>
          <a:p>
            <a:r>
              <a:rPr lang="zh-CN" altLang="en-US" sz="1200" dirty="0"/>
              <a:t>    methods:{</a:t>
            </a:r>
          </a:p>
          <a:p>
            <a:r>
              <a:rPr lang="zh-CN" altLang="en-US" sz="1200" dirty="0"/>
              <a:t>      change(index){</a:t>
            </a:r>
          </a:p>
          <a:p>
            <a:r>
              <a:rPr lang="zh-CN" altLang="en-US" sz="1200" dirty="0"/>
              <a:t>        this.activeIndex=index</a:t>
            </a:r>
          </a:p>
          <a:p>
            <a:r>
              <a:rPr lang="zh-CN" altLang="en-US" sz="1200" dirty="0"/>
              <a:t>        </a:t>
            </a:r>
          </a:p>
          <a:p>
            <a:r>
              <a:rPr lang="zh-CN" altLang="en-US" sz="1200" dirty="0"/>
              <a:t>      }</a:t>
            </a:r>
          </a:p>
          <a:p>
            <a:r>
              <a:rPr lang="zh-CN" altLang="en-US" sz="1200" dirty="0"/>
              <a:t>    },</a:t>
            </a:r>
          </a:p>
          <a:p>
            <a:r>
              <a:rPr lang="zh-CN" altLang="en-US" sz="1200" dirty="0"/>
              <a:t>    watch:{</a:t>
            </a:r>
          </a:p>
          <a:p>
            <a:r>
              <a:rPr lang="zh-CN" altLang="en-US" sz="1200" dirty="0"/>
              <a:t>      activeIndex(){</a:t>
            </a:r>
          </a:p>
          <a:p>
            <a:r>
              <a:rPr lang="zh-CN" altLang="en-US" sz="1200" dirty="0"/>
              <a:t>        this.config={</a:t>
            </a:r>
          </a:p>
          <a:p>
            <a:r>
              <a:rPr lang="zh-CN" altLang="en-US" sz="1200" dirty="0"/>
              <a:t>          ...this.config,</a:t>
            </a:r>
          </a:p>
          <a:p>
            <a:r>
              <a:rPr lang="zh-CN" altLang="en-US" sz="1200" dirty="0"/>
              <a:t>          data:this.list[this.activeIndex].data</a:t>
            </a:r>
          </a:p>
          <a:p>
            <a:r>
              <a:rPr lang="zh-CN" altLang="en-US" sz="1200" dirty="0"/>
              <a:t>        }</a:t>
            </a:r>
          </a:p>
          <a:p>
            <a:r>
              <a:rPr lang="zh-CN" altLang="en-US" sz="1200" dirty="0"/>
              <a:t>      }</a:t>
            </a:r>
          </a:p>
          <a:p>
            <a:r>
              <a:rPr lang="zh-CN" altLang="en-US" sz="1200" dirty="0"/>
              <a:t>    }</a:t>
            </a:r>
          </a:p>
          <a:p>
            <a:r>
              <a:rPr lang="zh-CN" altLang="en-US" sz="1200" dirty="0"/>
              <a:t>  }</a:t>
            </a:r>
          </a:p>
          <a:p>
            <a:r>
              <a:rPr lang="zh-CN" altLang="en-US" sz="1200" dirty="0"/>
              <a:t>&lt;/script&gt;</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660400" y="1538421"/>
            <a:ext cx="4104788" cy="3030201"/>
          </a:xfrm>
          <a:prstGeom prst="roundRect">
            <a:avLst>
              <a:gd name="adj" fmla="val 3892"/>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660400" y="1444980"/>
            <a:ext cx="4104788" cy="482230"/>
          </a:xfrm>
          <a:prstGeom prst="round2SameRect">
            <a:avLst>
              <a:gd name="adj1" fmla="val 12769"/>
              <a:gd name="adj2" fmla="val 0"/>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894006" y="1622688"/>
            <a:ext cx="126815" cy="126815"/>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1067542" y="1622688"/>
            <a:ext cx="126815" cy="126815"/>
          </a:xfrm>
          <a:prstGeom prst="ellipse">
            <a:avLst/>
          </a:prstGeom>
          <a:no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241078" y="1622688"/>
            <a:ext cx="126815" cy="126815"/>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9" name="图片 8"/>
          <p:cNvPicPr>
            <a:picLocks noChangeAspect="1"/>
          </p:cNvPicPr>
          <p:nvPr/>
        </p:nvPicPr>
        <p:blipFill>
          <a:blip r:embed="rId3">
            <a:alphaModFix/>
          </a:blip>
          <a:srcRect/>
          <a:stretch>
            <a:fillRect/>
          </a:stretch>
        </p:blipFill>
        <p:spPr>
          <a:xfrm>
            <a:off x="779752" y="2019691"/>
            <a:ext cx="3866084" cy="2449780"/>
          </a:xfrm>
          <a:prstGeom prst="rect">
            <a:avLst/>
          </a:prstGeom>
        </p:spPr>
      </p:pic>
      <p:sp>
        <p:nvSpPr>
          <p:cNvPr id="10" name="标题 1"/>
          <p:cNvSpPr txBox="1"/>
          <p:nvPr/>
        </p:nvSpPr>
        <p:spPr>
          <a:xfrm>
            <a:off x="-1666572" y="4839672"/>
            <a:ext cx="7964846" cy="916070"/>
          </a:xfrm>
          <a:prstGeom prst="rect">
            <a:avLst/>
          </a:prstGeom>
          <a:noFill/>
          <a:ln>
            <a:noFill/>
          </a:ln>
        </p:spPr>
        <p:txBody>
          <a:bodyPr vert="horz" wrap="square" lIns="0" tIns="0" rIns="0" bIns="0" rtlCol="0" anchor="t"/>
          <a:lstStyle/>
          <a:p>
            <a:pPr algn="ctr"/>
            <a:r>
              <a:rPr kumimoji="1" lang="en-US" altLang="zh-CN" sz="1400">
                <a:ln w="12700">
                  <a:noFill/>
                </a:ln>
                <a:solidFill>
                  <a:schemeClr val="tx1">
                    <a:lumMod val="85000"/>
                    <a:lumOff val="15000"/>
                  </a:schemeClr>
                </a:solidFill>
                <a:latin typeface="Source Han Sans"/>
                <a:ea typeface="Source Han Sans"/>
                <a:cs typeface="Source Han Sans"/>
              </a:rPr>
              <a:t>RingChart.vue 的style标签完整代码如下</a:t>
            </a:r>
            <a:endParaRPr kumimoji="1" lang="zh-CN" altLang="en-US"/>
          </a:p>
        </p:txBody>
      </p:sp>
      <p:sp>
        <p:nvSpPr>
          <p:cNvPr id="11"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10、热门手机销量排行</a:t>
            </a:r>
            <a:endParaRPr kumimoji="1" lang="zh-CN" altLang="en-US"/>
          </a:p>
        </p:txBody>
      </p:sp>
      <p:cxnSp>
        <p:nvCxnSpPr>
          <p:cNvPr id="12"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3" name="组合 12"/>
          <p:cNvGrpSpPr/>
          <p:nvPr/>
        </p:nvGrpSpPr>
        <p:grpSpPr>
          <a:xfrm>
            <a:off x="203200" y="561165"/>
            <a:ext cx="381000" cy="158750"/>
            <a:chOff x="203200" y="561165"/>
            <a:chExt cx="381000" cy="158750"/>
          </a:xfrm>
        </p:grpSpPr>
        <p:sp>
          <p:nvSpPr>
            <p:cNvPr id="14"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5"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17" name="文本框 16">
            <a:extLst>
              <a:ext uri="{FF2B5EF4-FFF2-40B4-BE49-F238E27FC236}">
                <a16:creationId xmlns:a16="http://schemas.microsoft.com/office/drawing/2014/main" id="{0A1D0D8E-EB1F-104E-92B3-7360680A3A7A}"/>
              </a:ext>
            </a:extLst>
          </p:cNvPr>
          <p:cNvSpPr txBox="1"/>
          <p:nvPr/>
        </p:nvSpPr>
        <p:spPr>
          <a:xfrm>
            <a:off x="5838520" y="1043161"/>
            <a:ext cx="4248348" cy="5478423"/>
          </a:xfrm>
          <a:prstGeom prst="rect">
            <a:avLst/>
          </a:prstGeom>
          <a:solidFill>
            <a:schemeClr val="bg1">
              <a:lumMod val="85000"/>
            </a:schemeClr>
          </a:solidFill>
        </p:spPr>
        <p:txBody>
          <a:bodyPr wrap="square">
            <a:spAutoFit/>
          </a:bodyPr>
          <a:lstStyle/>
          <a:p>
            <a:r>
              <a:rPr lang="zh-CN" altLang="en-US" sz="1400" dirty="0"/>
              <a:t>&lt;style lang="scss" scoped&gt;</a:t>
            </a:r>
          </a:p>
          <a:p>
            <a:r>
              <a:rPr lang="zh-CN" altLang="en-US" sz="1400" dirty="0"/>
              <a:t>.box{</a:t>
            </a:r>
          </a:p>
          <a:p>
            <a:r>
              <a:rPr lang="zh-CN" altLang="en-US" sz="1400" dirty="0"/>
              <a:t>  padding: 10px;</a:t>
            </a:r>
          </a:p>
          <a:p>
            <a:r>
              <a:rPr lang="zh-CN" altLang="en-US" sz="1400" dirty="0"/>
              <a:t>  .title{</a:t>
            </a:r>
          </a:p>
          <a:p>
            <a:r>
              <a:rPr lang="zh-CN" altLang="en-US" sz="1400" dirty="0"/>
              <a:t>    font-size: 20px;</a:t>
            </a:r>
          </a:p>
          <a:p>
            <a:r>
              <a:rPr lang="zh-CN" altLang="en-US" sz="1400" dirty="0"/>
              <a:t>    text-align: center;</a:t>
            </a:r>
          </a:p>
          <a:p>
            <a:r>
              <a:rPr lang="zh-CN" altLang="en-US" sz="1400" dirty="0"/>
              <a:t>  }</a:t>
            </a:r>
          </a:p>
          <a:p>
            <a:r>
              <a:rPr lang="zh-CN" altLang="en-US" sz="1400" dirty="0"/>
              <a:t>  .content{</a:t>
            </a:r>
          </a:p>
          <a:p>
            <a:r>
              <a:rPr lang="zh-CN" altLang="en-US" sz="1400" dirty="0"/>
              <a:t>    display: flex;</a:t>
            </a:r>
          </a:p>
          <a:p>
            <a:r>
              <a:rPr lang="zh-CN" altLang="en-US" sz="1400" dirty="0"/>
              <a:t>    align-items: center;</a:t>
            </a:r>
          </a:p>
          <a:p>
            <a:r>
              <a:rPr lang="zh-CN" altLang="en-US" sz="1400" dirty="0"/>
              <a:t>    .list{</a:t>
            </a:r>
          </a:p>
          <a:p>
            <a:r>
              <a:rPr lang="zh-CN" altLang="en-US" sz="1400" dirty="0"/>
              <a:t>      padding-left: 20px;</a:t>
            </a:r>
          </a:p>
          <a:p>
            <a:r>
              <a:rPr lang="zh-CN" altLang="en-US" sz="1400" dirty="0"/>
              <a:t>      .item{</a:t>
            </a:r>
          </a:p>
          <a:p>
            <a:r>
              <a:rPr lang="zh-CN" altLang="en-US" sz="1400" dirty="0"/>
              <a:t>        margin: 10px 0;</a:t>
            </a:r>
          </a:p>
          <a:p>
            <a:r>
              <a:rPr lang="zh-CN" altLang="en-US" sz="1400" dirty="0"/>
              <a:t>        cursor: pointer;</a:t>
            </a:r>
          </a:p>
          <a:p>
            <a:r>
              <a:rPr lang="zh-CN" altLang="en-US" sz="1400" dirty="0"/>
              <a:t>        background-color: rgba(255,255,255, 0.2);</a:t>
            </a:r>
          </a:p>
          <a:p>
            <a:r>
              <a:rPr lang="zh-CN" altLang="en-US" sz="1400" dirty="0"/>
              <a:t>        padding:4px 10px;</a:t>
            </a:r>
          </a:p>
          <a:p>
            <a:r>
              <a:rPr lang="zh-CN" altLang="en-US" sz="1400" dirty="0"/>
              <a:t>        &amp;.active{</a:t>
            </a:r>
          </a:p>
          <a:p>
            <a:r>
              <a:rPr lang="zh-CN" altLang="en-US" sz="1400" dirty="0"/>
              <a:t>          background-color: rgba( 255,255,255, 0.6);</a:t>
            </a:r>
          </a:p>
          <a:p>
            <a:r>
              <a:rPr lang="zh-CN" altLang="en-US" sz="1400" dirty="0"/>
              <a:t>        }</a:t>
            </a:r>
          </a:p>
          <a:p>
            <a:r>
              <a:rPr lang="zh-CN" altLang="en-US" sz="1400" dirty="0"/>
              <a:t>      }</a:t>
            </a:r>
          </a:p>
          <a:p>
            <a:r>
              <a:rPr lang="zh-CN" altLang="en-US" sz="1400" dirty="0"/>
              <a:t>    }</a:t>
            </a:r>
          </a:p>
          <a:p>
            <a:r>
              <a:rPr lang="zh-CN" altLang="en-US" sz="1400" dirty="0"/>
              <a:t>  }</a:t>
            </a:r>
          </a:p>
          <a:p>
            <a:r>
              <a:rPr lang="zh-CN" altLang="en-US" sz="1400" dirty="0"/>
              <a:t>}</a:t>
            </a:r>
          </a:p>
          <a:p>
            <a:r>
              <a:rPr lang="zh-CN" altLang="en-US" sz="1400" dirty="0"/>
              <a:t>&lt;/style&gt;</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791103" y="1410957"/>
            <a:ext cx="9983734" cy="1913201"/>
          </a:xfrm>
          <a:prstGeom prst="rect">
            <a:avLst/>
          </a:prstGeom>
          <a:noFill/>
          <a:ln>
            <a:noFill/>
          </a:ln>
        </p:spPr>
        <p:txBody>
          <a:bodyPr vert="horz" wrap="square" lIns="0" tIns="0" rIns="0" bIns="0" rtlCol="0" anchor="t"/>
          <a:lstStyle/>
          <a:p>
            <a:r>
              <a:rPr kumimoji="1" lang="en-US" altLang="zh-CN" sz="1400" dirty="0" err="1">
                <a:ln w="12700">
                  <a:noFill/>
                </a:ln>
                <a:solidFill>
                  <a:schemeClr val="tx1"/>
                </a:solidFill>
                <a:latin typeface="Source Han Sans"/>
                <a:ea typeface="Source Han Sans"/>
                <a:cs typeface="Source Han Sans"/>
              </a:rPr>
              <a:t>在App.vue组件中引入此模块，并且我们选择边框的样式为dv</a:t>
            </a:r>
            <a:r>
              <a:rPr kumimoji="1" lang="en-US" altLang="zh-CN" sz="1400" dirty="0">
                <a:ln w="12700">
                  <a:noFill/>
                </a:ln>
                <a:solidFill>
                  <a:schemeClr val="tx1"/>
                </a:solidFill>
                <a:latin typeface="Source Han Sans"/>
                <a:ea typeface="Source Han Sans"/>
                <a:cs typeface="Source Han Sans"/>
              </a:rPr>
              <a:t>- border- box- 12。具体操作为，将App.vue文件中template标签内数字1替换成如下代码：</a:t>
            </a:r>
          </a:p>
          <a:p>
            <a:endParaRPr kumimoji="1" lang="en-US" altLang="zh-CN" sz="1400" dirty="0">
              <a:ln w="12700">
                <a:noFill/>
              </a:ln>
              <a:latin typeface="Source Han Sans"/>
              <a:ea typeface="Source Han Sans"/>
              <a:cs typeface="Source Han Sans"/>
            </a:endParaRPr>
          </a:p>
          <a:p>
            <a:endParaRPr kumimoji="1" lang="en-US" altLang="zh-CN" sz="1400" dirty="0">
              <a:ln w="12700">
                <a:noFill/>
              </a:ln>
              <a:solidFill>
                <a:schemeClr val="tx1"/>
              </a:solidFill>
              <a:latin typeface="Source Han Sans"/>
              <a:ea typeface="Source Han Sans"/>
              <a:cs typeface="Source Han Sans"/>
            </a:endParaRPr>
          </a:p>
          <a:p>
            <a:endParaRPr kumimoji="1" lang="en-US" altLang="zh-CN" sz="1400" dirty="0">
              <a:ln w="12700">
                <a:noFill/>
              </a:ln>
              <a:latin typeface="Source Han Sans"/>
              <a:ea typeface="Source Han Sans"/>
              <a:cs typeface="Source Han Sans"/>
            </a:endParaRPr>
          </a:p>
          <a:p>
            <a:endParaRPr kumimoji="1" lang="en-US" altLang="zh-CN" sz="1400" dirty="0">
              <a:ln w="12700">
                <a:noFill/>
              </a:ln>
              <a:latin typeface="Source Han Sans"/>
              <a:ea typeface="Source Han Sans"/>
              <a:cs typeface="Source Han Sans"/>
            </a:endParaRPr>
          </a:p>
          <a:p>
            <a:endParaRPr kumimoji="1" lang="en-US" altLang="zh-CN" sz="1400" dirty="0">
              <a:ln w="12700">
                <a:noFill/>
              </a:ln>
              <a:latin typeface="Source Han Sans"/>
              <a:ea typeface="Source Han Sans"/>
              <a:cs typeface="Source Han Sans"/>
            </a:endParaRPr>
          </a:p>
          <a:p>
            <a:r>
              <a:rPr kumimoji="1" lang="en-US" altLang="zh-CN" sz="1400" dirty="0">
                <a:ln w="12700">
                  <a:noFill/>
                </a:ln>
                <a:solidFill>
                  <a:schemeClr val="tx1"/>
                </a:solidFill>
                <a:latin typeface="Source Han Sans"/>
                <a:ea typeface="Source Han Sans"/>
                <a:cs typeface="Source Han Sans"/>
              </a:rPr>
              <a:t>
</a:t>
            </a:r>
            <a:r>
              <a:rPr kumimoji="1" lang="en-US" altLang="zh-CN" sz="1400" dirty="0" err="1">
                <a:ln w="12700">
                  <a:noFill/>
                </a:ln>
                <a:solidFill>
                  <a:schemeClr val="tx1"/>
                </a:solidFill>
                <a:latin typeface="Source Han Sans"/>
                <a:ea typeface="Source Han Sans"/>
                <a:cs typeface="Source Han Sans"/>
              </a:rPr>
              <a:t>在App.vue文件中script标签内导入并组件注册，此时完整的script代码如下</a:t>
            </a:r>
            <a:r>
              <a:rPr kumimoji="1" lang="en-US" altLang="zh-CN" sz="1400" dirty="0">
                <a:ln w="12700">
                  <a:noFill/>
                </a:ln>
                <a:solidFill>
                  <a:schemeClr val="tx1"/>
                </a:solidFill>
                <a:latin typeface="Source Han Sans"/>
                <a:ea typeface="Source Han Sans"/>
                <a:cs typeface="Source Han Sans"/>
              </a:rPr>
              <a:t>：</a:t>
            </a:r>
          </a:p>
          <a:p>
            <a:endParaRPr kumimoji="1" lang="en-US" altLang="zh-CN" sz="1400" dirty="0">
              <a:ln w="12700">
                <a:noFill/>
              </a:ln>
              <a:latin typeface="Source Han Sans"/>
              <a:ea typeface="Source Han Sans"/>
              <a:cs typeface="Source Han Sans"/>
            </a:endParaRPr>
          </a:p>
          <a:p>
            <a:endParaRPr kumimoji="1" lang="en-US" altLang="zh-CN" sz="1400" dirty="0">
              <a:ln w="12700">
                <a:noFill/>
              </a:ln>
              <a:latin typeface="Source Han Sans"/>
              <a:ea typeface="Source Han Sans"/>
              <a:cs typeface="Source Han Sans"/>
            </a:endParaRPr>
          </a:p>
          <a:p>
            <a:endParaRPr kumimoji="1" lang="en-US" altLang="zh-CN" sz="1400" dirty="0">
              <a:ln w="12700">
                <a:noFill/>
              </a:ln>
              <a:latin typeface="Source Han Sans"/>
              <a:ea typeface="Source Han Sans"/>
              <a:cs typeface="Source Han Sans"/>
            </a:endParaRPr>
          </a:p>
          <a:p>
            <a:endParaRPr kumimoji="1" lang="en-US" altLang="zh-CN" sz="1400" dirty="0">
              <a:ln w="12700">
                <a:noFill/>
              </a:ln>
              <a:solidFill>
                <a:schemeClr val="tx1"/>
              </a:solidFill>
              <a:latin typeface="Source Han Sans"/>
              <a:ea typeface="Source Han Sans"/>
              <a:cs typeface="Source Han Sans"/>
            </a:endParaRPr>
          </a:p>
          <a:p>
            <a:endParaRPr kumimoji="1" lang="en-US" altLang="zh-CN" sz="1400" dirty="0">
              <a:ln w="12700">
                <a:noFill/>
              </a:ln>
              <a:latin typeface="Source Han Sans"/>
              <a:ea typeface="Source Han Sans"/>
              <a:cs typeface="Source Han Sans"/>
            </a:endParaRPr>
          </a:p>
          <a:p>
            <a:endParaRPr kumimoji="1" lang="en-US" altLang="zh-CN" sz="1400" dirty="0">
              <a:ln w="12700">
                <a:noFill/>
              </a:ln>
              <a:solidFill>
                <a:schemeClr val="tx1"/>
              </a:solidFill>
              <a:latin typeface="Source Han Sans"/>
              <a:ea typeface="Source Han Sans"/>
              <a:cs typeface="Source Han Sans"/>
            </a:endParaRPr>
          </a:p>
          <a:p>
            <a:endParaRPr kumimoji="1" lang="en-US" altLang="zh-CN" sz="1400" dirty="0">
              <a:ln w="12700">
                <a:noFill/>
              </a:ln>
              <a:latin typeface="Source Han Sans"/>
              <a:ea typeface="Source Han Sans"/>
              <a:cs typeface="Source Han Sans"/>
            </a:endParaRPr>
          </a:p>
          <a:p>
            <a:endParaRPr kumimoji="1" lang="en-US" altLang="zh-CN" sz="1400" dirty="0">
              <a:ln w="12700">
                <a:noFill/>
              </a:ln>
              <a:solidFill>
                <a:schemeClr val="tx1"/>
              </a:solidFill>
              <a:latin typeface="Source Han Sans"/>
              <a:ea typeface="Source Han Sans"/>
              <a:cs typeface="Source Han Sans"/>
            </a:endParaRPr>
          </a:p>
          <a:p>
            <a:endParaRPr kumimoji="1" lang="en-US" altLang="zh-CN" sz="1400" dirty="0">
              <a:ln w="12700">
                <a:noFill/>
              </a:ln>
              <a:latin typeface="Source Han Sans"/>
              <a:ea typeface="Source Han Sans"/>
              <a:cs typeface="Source Han Sans"/>
            </a:endParaRPr>
          </a:p>
          <a:p>
            <a:r>
              <a:rPr kumimoji="1" lang="en-US" altLang="zh-CN" sz="1400" dirty="0">
                <a:ln w="12700">
                  <a:noFill/>
                </a:ln>
                <a:solidFill>
                  <a:schemeClr val="tx1"/>
                </a:solidFill>
                <a:latin typeface="Source Han Sans"/>
                <a:ea typeface="Source Han Sans"/>
                <a:cs typeface="Source Han Sans"/>
              </a:rPr>
              <a:t>
将App.vue文件中template标签内数字2的位置替换如下代码：</a:t>
            </a:r>
            <a:endParaRPr kumimoji="1" lang="zh-CN" altLang="en-US" dirty="0"/>
          </a:p>
        </p:txBody>
      </p:sp>
      <p:sp>
        <p:nvSpPr>
          <p:cNvPr id="7"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10、热门手机销量排行</a:t>
            </a:r>
            <a:endParaRPr kumimoji="1" lang="zh-CN" altLang="en-US"/>
          </a:p>
        </p:txBody>
      </p:sp>
      <p:cxnSp>
        <p:nvCxnSpPr>
          <p:cNvPr id="8"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9" name="组合 8"/>
          <p:cNvGrpSpPr/>
          <p:nvPr/>
        </p:nvGrpSpPr>
        <p:grpSpPr>
          <a:xfrm>
            <a:off x="203200" y="561165"/>
            <a:ext cx="381000" cy="158750"/>
            <a:chOff x="203200" y="561165"/>
            <a:chExt cx="381000" cy="158750"/>
          </a:xfrm>
        </p:grpSpPr>
        <p:sp>
          <p:nvSpPr>
            <p:cNvPr id="10"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13" name="文本框 12">
            <a:extLst>
              <a:ext uri="{FF2B5EF4-FFF2-40B4-BE49-F238E27FC236}">
                <a16:creationId xmlns:a16="http://schemas.microsoft.com/office/drawing/2014/main" id="{02AB83EA-2B0E-2F9D-2C34-197010C38B83}"/>
              </a:ext>
            </a:extLst>
          </p:cNvPr>
          <p:cNvSpPr txBox="1"/>
          <p:nvPr/>
        </p:nvSpPr>
        <p:spPr>
          <a:xfrm>
            <a:off x="2574041" y="2095630"/>
            <a:ext cx="6103854" cy="738664"/>
          </a:xfrm>
          <a:prstGeom prst="rect">
            <a:avLst/>
          </a:prstGeom>
          <a:solidFill>
            <a:schemeClr val="bg1">
              <a:lumMod val="85000"/>
            </a:schemeClr>
          </a:solidFill>
        </p:spPr>
        <p:txBody>
          <a:bodyPr wrap="square">
            <a:spAutoFit/>
          </a:bodyPr>
          <a:lstStyle/>
          <a:p>
            <a:r>
              <a:rPr lang="zh-CN" altLang="en-US" sz="1400" dirty="0"/>
              <a:t>&lt;dv-border-box-12&gt;</a:t>
            </a:r>
          </a:p>
          <a:p>
            <a:r>
              <a:rPr lang="zh-CN" altLang="en-US" sz="1400" dirty="0"/>
              <a:t>   &lt;RingChart&gt;&lt;/RingChart&gt;</a:t>
            </a:r>
          </a:p>
          <a:p>
            <a:r>
              <a:rPr lang="zh-CN" altLang="en-US" sz="1400" dirty="0"/>
              <a:t>&lt;/dv-border-box-12&gt;</a:t>
            </a:r>
          </a:p>
        </p:txBody>
      </p:sp>
      <p:sp>
        <p:nvSpPr>
          <p:cNvPr id="15" name="文本框 14">
            <a:extLst>
              <a:ext uri="{FF2B5EF4-FFF2-40B4-BE49-F238E27FC236}">
                <a16:creationId xmlns:a16="http://schemas.microsoft.com/office/drawing/2014/main" id="{00932C43-FBA7-5665-3AC5-BF4B67EFF071}"/>
              </a:ext>
            </a:extLst>
          </p:cNvPr>
          <p:cNvSpPr txBox="1"/>
          <p:nvPr/>
        </p:nvSpPr>
        <p:spPr>
          <a:xfrm>
            <a:off x="2574041" y="3533843"/>
            <a:ext cx="6103854" cy="1815882"/>
          </a:xfrm>
          <a:prstGeom prst="rect">
            <a:avLst/>
          </a:prstGeom>
          <a:solidFill>
            <a:schemeClr val="bg1">
              <a:lumMod val="85000"/>
            </a:schemeClr>
          </a:solidFill>
        </p:spPr>
        <p:txBody>
          <a:bodyPr wrap="square">
            <a:spAutoFit/>
          </a:bodyPr>
          <a:lstStyle/>
          <a:p>
            <a:r>
              <a:rPr lang="zh-CN" altLang="en-US" sz="1400" dirty="0"/>
              <a:t>&lt;script&gt; </a:t>
            </a:r>
          </a:p>
          <a:p>
            <a:r>
              <a:rPr lang="zh-CN" altLang="en-US" sz="1400" dirty="0"/>
              <a:t>import RingChart from './components/RingChart.vue';</a:t>
            </a:r>
          </a:p>
          <a:p>
            <a:r>
              <a:rPr lang="zh-CN" altLang="en-US" sz="1400" dirty="0"/>
              <a:t>export default {</a:t>
            </a:r>
          </a:p>
          <a:p>
            <a:r>
              <a:rPr lang="zh-CN" altLang="en-US" sz="1400" dirty="0"/>
              <a:t>  components:{</a:t>
            </a:r>
          </a:p>
          <a:p>
            <a:r>
              <a:rPr lang="zh-CN" altLang="en-US" sz="1400" dirty="0"/>
              <a:t>    RingChart</a:t>
            </a:r>
          </a:p>
          <a:p>
            <a:r>
              <a:rPr lang="zh-CN" altLang="en-US" sz="1400" dirty="0"/>
              <a:t>  }</a:t>
            </a:r>
          </a:p>
          <a:p>
            <a:r>
              <a:rPr lang="zh-CN" altLang="en-US" sz="1400" dirty="0"/>
              <a:t>}</a:t>
            </a:r>
          </a:p>
          <a:p>
            <a:r>
              <a:rPr lang="zh-CN" altLang="en-US" sz="1400" dirty="0"/>
              <a:t>&lt;/script&gt;</a:t>
            </a:r>
          </a:p>
        </p:txBody>
      </p:sp>
      <p:sp>
        <p:nvSpPr>
          <p:cNvPr id="17" name="文本框 16">
            <a:extLst>
              <a:ext uri="{FF2B5EF4-FFF2-40B4-BE49-F238E27FC236}">
                <a16:creationId xmlns:a16="http://schemas.microsoft.com/office/drawing/2014/main" id="{4F72F463-FAC0-C5D1-0777-1ED197999A54}"/>
              </a:ext>
            </a:extLst>
          </p:cNvPr>
          <p:cNvSpPr txBox="1"/>
          <p:nvPr/>
        </p:nvSpPr>
        <p:spPr>
          <a:xfrm>
            <a:off x="2574041" y="5736297"/>
            <a:ext cx="6103854" cy="738664"/>
          </a:xfrm>
          <a:prstGeom prst="rect">
            <a:avLst/>
          </a:prstGeom>
          <a:solidFill>
            <a:schemeClr val="bg1">
              <a:lumMod val="85000"/>
            </a:schemeClr>
          </a:solidFill>
        </p:spPr>
        <p:txBody>
          <a:bodyPr wrap="square">
            <a:spAutoFit/>
          </a:bodyPr>
          <a:lstStyle/>
          <a:p>
            <a:r>
              <a:rPr lang="zh-CN" altLang="en-US" sz="1400" dirty="0"/>
              <a:t>&lt;dv-border-box-12&gt;</a:t>
            </a:r>
          </a:p>
          <a:p>
            <a:r>
              <a:rPr lang="zh-CN" altLang="en-US" sz="1400" dirty="0"/>
              <a:t>      &lt;div class="title"&gt;零售数据驾驶舱&lt;/div&gt;</a:t>
            </a:r>
          </a:p>
          <a:p>
            <a:r>
              <a:rPr lang="zh-CN" altLang="en-US" sz="1400" dirty="0"/>
              <a:t>&lt;/dv-border-box-12&gt;</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4583777" y="1414121"/>
            <a:ext cx="6589160" cy="2158746"/>
          </a:xfrm>
          <a:prstGeom prst="roundRect">
            <a:avLst>
              <a:gd name="adj" fmla="val 14556"/>
            </a:avLst>
          </a:prstGeom>
          <a:solidFill>
            <a:schemeClr val="bg1"/>
          </a:solidFill>
          <a:ln w="12700" cap="sq">
            <a:noFill/>
            <a:miter/>
          </a:ln>
          <a:effectLst>
            <a:outerShdw blurRad="190500" sx="102000" sy="102000" algn="ctr" rotWithShape="0">
              <a:schemeClr val="accent1">
                <a:alpha val="9000"/>
              </a:schemeClr>
            </a:outerShdw>
          </a:effectLst>
        </p:spPr>
        <p:txBody>
          <a:bodyPr vert="horz" wrap="square" lIns="91440" tIns="45720" rIns="91440" bIns="45720" rtlCol="0" anchor="ctr"/>
          <a:lstStyle/>
          <a:p>
            <a:pPr algn="ctr"/>
            <a:endParaRPr kumimoji="1" lang="zh-CN" altLang="en-US"/>
          </a:p>
        </p:txBody>
      </p:sp>
      <p:sp>
        <p:nvSpPr>
          <p:cNvPr id="5" name="标题 1"/>
          <p:cNvSpPr txBox="1"/>
          <p:nvPr/>
        </p:nvSpPr>
        <p:spPr>
          <a:xfrm>
            <a:off x="4702696" y="1902399"/>
            <a:ext cx="6358933" cy="1565715"/>
          </a:xfrm>
          <a:prstGeom prst="rect">
            <a:avLst/>
          </a:prstGeom>
          <a:noFill/>
          <a:ln>
            <a:noFill/>
          </a:ln>
        </p:spPr>
        <p:txBody>
          <a:bodyPr vert="horz" wrap="square" lIns="91440" tIns="45720" rIns="91440" bIns="45720" rtlCol="0" anchor="t"/>
          <a:lstStyle/>
          <a:p>
            <a:pPr algn="l"/>
            <a:r>
              <a:rPr kumimoji="1" lang="en-US" altLang="zh-CN" sz="1400" dirty="0" err="1">
                <a:ln w="12700">
                  <a:noFill/>
                </a:ln>
                <a:solidFill>
                  <a:srgbClr val="191B1F">
                    <a:alpha val="100000"/>
                  </a:srgbClr>
                </a:solidFill>
                <a:latin typeface="Source Han Sans"/>
                <a:ea typeface="Source Han Sans"/>
                <a:cs typeface="Source Han Sans"/>
              </a:rPr>
              <a:t>到此我们第一个图表已经开发完成，查看效果</a:t>
            </a:r>
            <a:r>
              <a:rPr kumimoji="1" lang="en-US" altLang="zh-CN" sz="1400" dirty="0">
                <a:ln w="12700">
                  <a:noFill/>
                </a:ln>
                <a:solidFill>
                  <a:srgbClr val="191B1F">
                    <a:alpha val="100000"/>
                  </a:srgbClr>
                </a:solidFill>
                <a:latin typeface="Source Han Sans"/>
                <a:ea typeface="Source Han Sans"/>
                <a:cs typeface="Source Han Sans"/>
              </a:rPr>
              <a:t> </a:t>
            </a:r>
            <a:r>
              <a:rPr kumimoji="1" lang="en-US" altLang="zh-CN" sz="1400" dirty="0" err="1">
                <a:ln w="12700">
                  <a:noFill/>
                </a:ln>
                <a:solidFill>
                  <a:srgbClr val="191B1F">
                    <a:alpha val="100000"/>
                  </a:srgbClr>
                </a:solidFill>
                <a:latin typeface="Source Han Sans"/>
                <a:ea typeface="Source Han Sans"/>
                <a:cs typeface="Source Han Sans"/>
              </a:rPr>
              <a:t>浏览器输入地址http</a:t>
            </a:r>
            <a:r>
              <a:rPr kumimoji="1" lang="en-US" altLang="zh-CN" sz="1400" dirty="0">
                <a:ln w="12700">
                  <a:noFill/>
                </a:ln>
                <a:solidFill>
                  <a:srgbClr val="191B1F">
                    <a:alpha val="100000"/>
                  </a:srgbClr>
                </a:solidFill>
                <a:latin typeface="Source Han Sans"/>
                <a:ea typeface="Source Han Sans"/>
                <a:cs typeface="Source Han Sans"/>
              </a:rPr>
              <a:t>://localhost:8080，显示如下：</a:t>
            </a:r>
            <a:endParaRPr kumimoji="1" lang="zh-CN" altLang="en-US" dirty="0"/>
          </a:p>
        </p:txBody>
      </p:sp>
      <p:sp>
        <p:nvSpPr>
          <p:cNvPr id="6" name="标题 1"/>
          <p:cNvSpPr txBox="1"/>
          <p:nvPr/>
        </p:nvSpPr>
        <p:spPr>
          <a:xfrm>
            <a:off x="4702697" y="1485391"/>
            <a:ext cx="6120000" cy="505752"/>
          </a:xfrm>
          <a:prstGeom prst="rect">
            <a:avLst/>
          </a:prstGeom>
          <a:noFill/>
          <a:ln>
            <a:noFill/>
          </a:ln>
        </p:spPr>
        <p:txBody>
          <a:bodyPr vert="horz" wrap="square" lIns="91440" tIns="45720" rIns="91440" bIns="45720" rtlCol="0" anchor="ctr"/>
          <a:lstStyle/>
          <a:p>
            <a:pPr algn="l"/>
            <a:r>
              <a:rPr kumimoji="1" lang="en-US" altLang="zh-CN" sz="1600">
                <a:ln w="12700">
                  <a:noFill/>
                </a:ln>
                <a:solidFill>
                  <a:schemeClr val="accent1"/>
                </a:solidFill>
                <a:latin typeface="OPPOSans H"/>
                <a:ea typeface="OPPOSans H"/>
                <a:cs typeface="OPPOSans H"/>
              </a:rPr>
              <a:t>01</a:t>
            </a:r>
            <a:endParaRPr kumimoji="1" lang="zh-CN" altLang="en-US"/>
          </a:p>
        </p:txBody>
      </p:sp>
      <p:pic>
        <p:nvPicPr>
          <p:cNvPr id="7" name="图片 6"/>
          <p:cNvPicPr>
            <a:picLocks noChangeAspect="1"/>
          </p:cNvPicPr>
          <p:nvPr/>
        </p:nvPicPr>
        <p:blipFill>
          <a:blip r:embed="rId3">
            <a:alphaModFix/>
          </a:blip>
          <a:srcRect/>
          <a:stretch>
            <a:fillRect/>
          </a:stretch>
        </p:blipFill>
        <p:spPr>
          <a:xfrm>
            <a:off x="1019063" y="2250037"/>
            <a:ext cx="3032152" cy="3032152"/>
          </a:xfrm>
          <a:prstGeom prst="rect">
            <a:avLst/>
          </a:prstGeom>
        </p:spPr>
      </p:pic>
      <p:sp>
        <p:nvSpPr>
          <p:cNvPr id="8" name="标题 1"/>
          <p:cNvSpPr txBox="1"/>
          <p:nvPr/>
        </p:nvSpPr>
        <p:spPr>
          <a:xfrm>
            <a:off x="1399568" y="2630542"/>
            <a:ext cx="2271142" cy="2271142"/>
          </a:xfrm>
          <a:prstGeom prst="flowChartConnector">
            <a:avLst/>
          </a:prstGeom>
          <a:solidFill>
            <a:schemeClr val="accent1">
              <a:alpha val="80000"/>
            </a:schemeClr>
          </a:soli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2138058" y="3406113"/>
            <a:ext cx="794163" cy="720001"/>
          </a:xfrm>
          <a:custGeom>
            <a:avLst/>
            <a:gdLst>
              <a:gd name="connsiteX0" fmla="*/ 31770 w 794163"/>
              <a:gd name="connsiteY0" fmla="*/ 656460 h 720001"/>
              <a:gd name="connsiteX1" fmla="*/ 762297 w 794163"/>
              <a:gd name="connsiteY1" fmla="*/ 656460 h 720001"/>
              <a:gd name="connsiteX2" fmla="*/ 794163 w 794163"/>
              <a:gd name="connsiteY2" fmla="*/ 688230 h 720001"/>
              <a:gd name="connsiteX3" fmla="*/ 762392 w 794163"/>
              <a:gd name="connsiteY3" fmla="*/ 720001 h 720001"/>
              <a:gd name="connsiteX4" fmla="*/ 31770 w 794163"/>
              <a:gd name="connsiteY4" fmla="*/ 720001 h 720001"/>
              <a:gd name="connsiteX5" fmla="*/ 0 w 794163"/>
              <a:gd name="connsiteY5" fmla="*/ 688230 h 720001"/>
              <a:gd name="connsiteX6" fmla="*/ 31770 w 794163"/>
              <a:gd name="connsiteY6" fmla="*/ 656460 h 720001"/>
              <a:gd name="connsiteX7" fmla="*/ 613493 w 794163"/>
              <a:gd name="connsiteY7" fmla="*/ 317608 h 720001"/>
              <a:gd name="connsiteX8" fmla="*/ 710048 w 794163"/>
              <a:gd name="connsiteY8" fmla="*/ 317608 h 720001"/>
              <a:gd name="connsiteX9" fmla="*/ 767655 w 794163"/>
              <a:gd name="connsiteY9" fmla="*/ 375216 h 720001"/>
              <a:gd name="connsiteX10" fmla="*/ 767655 w 794163"/>
              <a:gd name="connsiteY10" fmla="*/ 524689 h 720001"/>
              <a:gd name="connsiteX11" fmla="*/ 710048 w 794163"/>
              <a:gd name="connsiteY11" fmla="*/ 582297 h 720001"/>
              <a:gd name="connsiteX12" fmla="*/ 613493 w 794163"/>
              <a:gd name="connsiteY12" fmla="*/ 582297 h 720001"/>
              <a:gd name="connsiteX13" fmla="*/ 555885 w 794163"/>
              <a:gd name="connsiteY13" fmla="*/ 524689 h 720001"/>
              <a:gd name="connsiteX14" fmla="*/ 555885 w 794163"/>
              <a:gd name="connsiteY14" fmla="*/ 375216 h 720001"/>
              <a:gd name="connsiteX15" fmla="*/ 613493 w 794163"/>
              <a:gd name="connsiteY15" fmla="*/ 317608 h 720001"/>
              <a:gd name="connsiteX16" fmla="*/ 84019 w 794163"/>
              <a:gd name="connsiteY16" fmla="*/ 211770 h 720001"/>
              <a:gd name="connsiteX17" fmla="*/ 180574 w 794163"/>
              <a:gd name="connsiteY17" fmla="*/ 211770 h 720001"/>
              <a:gd name="connsiteX18" fmla="*/ 238182 w 794163"/>
              <a:gd name="connsiteY18" fmla="*/ 269282 h 720001"/>
              <a:gd name="connsiteX19" fmla="*/ 238182 w 794163"/>
              <a:gd name="connsiteY19" fmla="*/ 524785 h 720001"/>
              <a:gd name="connsiteX20" fmla="*/ 180574 w 794163"/>
              <a:gd name="connsiteY20" fmla="*/ 582393 h 720001"/>
              <a:gd name="connsiteX21" fmla="*/ 84019 w 794163"/>
              <a:gd name="connsiteY21" fmla="*/ 582393 h 720001"/>
              <a:gd name="connsiteX22" fmla="*/ 26411 w 794163"/>
              <a:gd name="connsiteY22" fmla="*/ 524785 h 720001"/>
              <a:gd name="connsiteX23" fmla="*/ 26411 w 794163"/>
              <a:gd name="connsiteY23" fmla="*/ 269378 h 720001"/>
              <a:gd name="connsiteX24" fmla="*/ 84019 w 794163"/>
              <a:gd name="connsiteY24" fmla="*/ 211770 h 720001"/>
              <a:gd name="connsiteX25" fmla="*/ 348708 w 794163"/>
              <a:gd name="connsiteY25" fmla="*/ 0 h 720001"/>
              <a:gd name="connsiteX26" fmla="*/ 445359 w 794163"/>
              <a:gd name="connsiteY26" fmla="*/ 0 h 720001"/>
              <a:gd name="connsiteX27" fmla="*/ 502871 w 794163"/>
              <a:gd name="connsiteY27" fmla="*/ 57607 h 720001"/>
              <a:gd name="connsiteX28" fmla="*/ 502871 w 794163"/>
              <a:gd name="connsiteY28" fmla="*/ 524785 h 720001"/>
              <a:gd name="connsiteX29" fmla="*/ 445263 w 794163"/>
              <a:gd name="connsiteY29" fmla="*/ 582393 h 720001"/>
              <a:gd name="connsiteX30" fmla="*/ 348708 w 794163"/>
              <a:gd name="connsiteY30" fmla="*/ 582393 h 720001"/>
              <a:gd name="connsiteX31" fmla="*/ 291100 w 794163"/>
              <a:gd name="connsiteY31" fmla="*/ 524785 h 720001"/>
              <a:gd name="connsiteX32" fmla="*/ 291100 w 794163"/>
              <a:gd name="connsiteY32" fmla="*/ 57607 h 720001"/>
              <a:gd name="connsiteX33" fmla="*/ 348708 w 794163"/>
              <a:gd name="connsiteY33" fmla="*/ 0 h 720001"/>
            </a:gdLst>
            <a:ahLst/>
            <a:cxnLst/>
            <a:rect l="l" t="t" r="r" b="b"/>
            <a:pathLst>
              <a:path w="794163" h="720001">
                <a:moveTo>
                  <a:pt x="31770" y="656460"/>
                </a:moveTo>
                <a:lnTo>
                  <a:pt x="762297" y="656460"/>
                </a:lnTo>
                <a:cubicBezTo>
                  <a:pt x="779904" y="656460"/>
                  <a:pt x="794067" y="670622"/>
                  <a:pt x="794163" y="688230"/>
                </a:cubicBezTo>
                <a:cubicBezTo>
                  <a:pt x="794163" y="705742"/>
                  <a:pt x="779904" y="720001"/>
                  <a:pt x="762392" y="720001"/>
                </a:cubicBezTo>
                <a:lnTo>
                  <a:pt x="31770" y="720001"/>
                </a:lnTo>
                <a:cubicBezTo>
                  <a:pt x="14258" y="720001"/>
                  <a:pt x="0" y="705742"/>
                  <a:pt x="0" y="688230"/>
                </a:cubicBezTo>
                <a:cubicBezTo>
                  <a:pt x="0" y="670718"/>
                  <a:pt x="14258" y="656460"/>
                  <a:pt x="31770" y="656460"/>
                </a:cubicBezTo>
                <a:close/>
                <a:moveTo>
                  <a:pt x="613493" y="317608"/>
                </a:moveTo>
                <a:lnTo>
                  <a:pt x="710048" y="317608"/>
                </a:lnTo>
                <a:cubicBezTo>
                  <a:pt x="741818" y="317608"/>
                  <a:pt x="767655" y="343445"/>
                  <a:pt x="767655" y="375216"/>
                </a:cubicBezTo>
                <a:lnTo>
                  <a:pt x="767655" y="524689"/>
                </a:lnTo>
                <a:cubicBezTo>
                  <a:pt x="767655" y="556364"/>
                  <a:pt x="741723" y="582297"/>
                  <a:pt x="710048" y="582297"/>
                </a:cubicBezTo>
                <a:lnTo>
                  <a:pt x="613493" y="582297"/>
                </a:lnTo>
                <a:cubicBezTo>
                  <a:pt x="581818" y="582297"/>
                  <a:pt x="555885" y="556364"/>
                  <a:pt x="555885" y="524689"/>
                </a:cubicBezTo>
                <a:lnTo>
                  <a:pt x="555885" y="375216"/>
                </a:lnTo>
                <a:cubicBezTo>
                  <a:pt x="555885" y="343349"/>
                  <a:pt x="581722" y="317608"/>
                  <a:pt x="613493" y="317608"/>
                </a:cubicBezTo>
                <a:close/>
                <a:moveTo>
                  <a:pt x="84019" y="211770"/>
                </a:moveTo>
                <a:lnTo>
                  <a:pt x="180574" y="211770"/>
                </a:lnTo>
                <a:cubicBezTo>
                  <a:pt x="212440" y="211770"/>
                  <a:pt x="238182" y="237512"/>
                  <a:pt x="238182" y="269282"/>
                </a:cubicBezTo>
                <a:lnTo>
                  <a:pt x="238182" y="524785"/>
                </a:lnTo>
                <a:cubicBezTo>
                  <a:pt x="238182" y="556460"/>
                  <a:pt x="212248" y="582393"/>
                  <a:pt x="180574" y="582393"/>
                </a:cubicBezTo>
                <a:lnTo>
                  <a:pt x="84019" y="582393"/>
                </a:lnTo>
                <a:cubicBezTo>
                  <a:pt x="52344" y="582393"/>
                  <a:pt x="26411" y="556460"/>
                  <a:pt x="26411" y="524785"/>
                </a:cubicBezTo>
                <a:lnTo>
                  <a:pt x="26411" y="269378"/>
                </a:lnTo>
                <a:cubicBezTo>
                  <a:pt x="26411" y="237512"/>
                  <a:pt x="52248" y="211770"/>
                  <a:pt x="84019" y="211770"/>
                </a:cubicBezTo>
                <a:close/>
                <a:moveTo>
                  <a:pt x="348708" y="0"/>
                </a:moveTo>
                <a:lnTo>
                  <a:pt x="445359" y="0"/>
                </a:lnTo>
                <a:cubicBezTo>
                  <a:pt x="477129" y="0"/>
                  <a:pt x="502871" y="25741"/>
                  <a:pt x="502871" y="57607"/>
                </a:cubicBezTo>
                <a:lnTo>
                  <a:pt x="502871" y="524785"/>
                </a:lnTo>
                <a:cubicBezTo>
                  <a:pt x="502871" y="556460"/>
                  <a:pt x="476937" y="582393"/>
                  <a:pt x="445263" y="582393"/>
                </a:cubicBezTo>
                <a:lnTo>
                  <a:pt x="348708" y="582393"/>
                </a:lnTo>
                <a:cubicBezTo>
                  <a:pt x="317033" y="582393"/>
                  <a:pt x="291100" y="556460"/>
                  <a:pt x="291100" y="524785"/>
                </a:cubicBezTo>
                <a:lnTo>
                  <a:pt x="291100" y="57607"/>
                </a:lnTo>
                <a:cubicBezTo>
                  <a:pt x="291100" y="25741"/>
                  <a:pt x="316937" y="0"/>
                  <a:pt x="348708" y="0"/>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sp>
        <p:nvSpPr>
          <p:cNvPr id="10"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10、热门手机销量排行</a:t>
            </a:r>
            <a:endParaRPr kumimoji="1" lang="zh-CN" altLang="en-US"/>
          </a:p>
        </p:txBody>
      </p:sp>
      <p:cxnSp>
        <p:nvCxnSpPr>
          <p:cNvPr id="11"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2" name="组合 11"/>
          <p:cNvGrpSpPr/>
          <p:nvPr/>
        </p:nvGrpSpPr>
        <p:grpSpPr>
          <a:xfrm>
            <a:off x="203200" y="561165"/>
            <a:ext cx="381000" cy="158750"/>
            <a:chOff x="203200" y="561165"/>
            <a:chExt cx="381000" cy="158750"/>
          </a:xfrm>
        </p:grpSpPr>
        <p:sp>
          <p:nvSpPr>
            <p:cNvPr id="13"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4"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pic>
        <p:nvPicPr>
          <p:cNvPr id="16" name="图片 15">
            <a:extLst>
              <a:ext uri="{FF2B5EF4-FFF2-40B4-BE49-F238E27FC236}">
                <a16:creationId xmlns:a16="http://schemas.microsoft.com/office/drawing/2014/main" id="{DE2C26A2-B3D9-A636-3F39-B3A1F27F6FA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36524" y="2640691"/>
            <a:ext cx="5555908" cy="3858956"/>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3983416" y="2213530"/>
            <a:ext cx="1332399" cy="2642405"/>
          </a:xfrm>
          <a:prstGeom prst="rect">
            <a:avLst/>
          </a:prstGeom>
          <a:noFill/>
          <a:ln>
            <a:noFill/>
          </a:ln>
        </p:spPr>
      </p:pic>
      <p:sp>
        <p:nvSpPr>
          <p:cNvPr id="5" name="标题 1"/>
          <p:cNvSpPr txBox="1"/>
          <p:nvPr/>
        </p:nvSpPr>
        <p:spPr>
          <a:xfrm rot="2700000">
            <a:off x="4755406" y="3192964"/>
            <a:ext cx="822960" cy="822960"/>
          </a:xfrm>
          <a:prstGeom prst="rect">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6050361" y="1702434"/>
            <a:ext cx="5211552" cy="1902833"/>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此功能模块展示的是新增会员信息，点击天数按钮可以展示7天、15天、30天新增会员信息，此功能模块实现类似第一个“热门手机销量排行”图表，不再详细描述。我们在项目的components文件夹下创建CapsuleChart.vue组件。CapsuleChart.vue 的template标签的完整代码如下：</a:t>
            </a:r>
            <a:endParaRPr kumimoji="1" lang="zh-CN" altLang="en-US"/>
          </a:p>
        </p:txBody>
      </p:sp>
      <p:sp>
        <p:nvSpPr>
          <p:cNvPr id="7" name="标题 1"/>
          <p:cNvSpPr txBox="1"/>
          <p:nvPr/>
        </p:nvSpPr>
        <p:spPr>
          <a:xfrm>
            <a:off x="6248510" y="1380770"/>
            <a:ext cx="1905000" cy="254000"/>
          </a:xfrm>
          <a:prstGeom prst="rect">
            <a:avLst/>
          </a:prstGeom>
          <a:noFill/>
          <a:ln>
            <a:noFill/>
          </a:ln>
        </p:spPr>
        <p:txBody>
          <a:bodyPr vert="horz" wrap="square" lIns="0" tIns="0" rIns="0" bIns="0" rtlCol="0" anchor="t">
            <a:spAutoFit/>
          </a:bodyPr>
          <a:lstStyle/>
          <a:p>
            <a:pPr algn="l"/>
            <a:r>
              <a:rPr kumimoji="1" lang="en-US" altLang="zh-CN" sz="2000">
                <a:ln w="12700">
                  <a:noFill/>
                </a:ln>
                <a:solidFill>
                  <a:schemeClr val="accent2">
                    <a:lumMod val="75000"/>
                  </a:schemeClr>
                </a:solidFill>
                <a:latin typeface="Source Han Sans"/>
                <a:ea typeface="Source Han Sans"/>
                <a:cs typeface="Source Han Sans"/>
              </a:rPr>
              <a:t>01</a:t>
            </a:r>
            <a:endParaRPr kumimoji="1" lang="zh-CN" altLang="en-US"/>
          </a:p>
        </p:txBody>
      </p:sp>
      <p:sp>
        <p:nvSpPr>
          <p:cNvPr id="8" name="标题 1"/>
          <p:cNvSpPr txBox="1"/>
          <p:nvPr/>
        </p:nvSpPr>
        <p:spPr>
          <a:xfrm rot="13500000">
            <a:off x="6050521" y="1485717"/>
            <a:ext cx="97447" cy="97447"/>
          </a:xfrm>
          <a:prstGeom prst="rtTriangle">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1402080" y="2151038"/>
            <a:ext cx="5594774" cy="2898159"/>
          </a:xfrm>
          <a:custGeom>
            <a:avLst/>
            <a:gdLst>
              <a:gd name="connsiteX0" fmla="*/ 0 w 5594774"/>
              <a:gd name="connsiteY0" fmla="*/ 0 h 2898159"/>
              <a:gd name="connsiteX1" fmla="*/ 4145694 w 5594774"/>
              <a:gd name="connsiteY1" fmla="*/ 0 h 2898159"/>
              <a:gd name="connsiteX2" fmla="*/ 4145694 w 5594774"/>
              <a:gd name="connsiteY2" fmla="*/ 1 h 2898159"/>
              <a:gd name="connsiteX3" fmla="*/ 4145695 w 5594774"/>
              <a:gd name="connsiteY3" fmla="*/ 1 h 2898159"/>
              <a:gd name="connsiteX4" fmla="*/ 5594774 w 5594774"/>
              <a:gd name="connsiteY4" fmla="*/ 1449080 h 2898159"/>
              <a:gd name="connsiteX5" fmla="*/ 4145695 w 5594774"/>
              <a:gd name="connsiteY5" fmla="*/ 2898159 h 2898159"/>
              <a:gd name="connsiteX6" fmla="*/ 4145691 w 5594774"/>
              <a:gd name="connsiteY6" fmla="*/ 2898155 h 2898159"/>
              <a:gd name="connsiteX7" fmla="*/ 0 w 5594774"/>
              <a:gd name="connsiteY7" fmla="*/ 2898155 h 2898159"/>
            </a:gdLst>
            <a:ahLst/>
            <a:cxnLst/>
            <a:rect l="l" t="t" r="r" b="b"/>
            <a:pathLst>
              <a:path w="5594774" h="2898159">
                <a:moveTo>
                  <a:pt x="0" y="0"/>
                </a:moveTo>
                <a:lnTo>
                  <a:pt x="4145694" y="0"/>
                </a:lnTo>
                <a:lnTo>
                  <a:pt x="4145694" y="1"/>
                </a:lnTo>
                <a:lnTo>
                  <a:pt x="4145695" y="1"/>
                </a:lnTo>
                <a:lnTo>
                  <a:pt x="5594774" y="1449080"/>
                </a:lnTo>
                <a:lnTo>
                  <a:pt x="4145695" y="2898159"/>
                </a:lnTo>
                <a:lnTo>
                  <a:pt x="4145691" y="2898155"/>
                </a:lnTo>
                <a:lnTo>
                  <a:pt x="0" y="2898155"/>
                </a:ln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4970767" y="3414652"/>
            <a:ext cx="392238" cy="379584"/>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ahLst/>
            <a:cxn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pic>
        <p:nvPicPr>
          <p:cNvPr id="11" name="图片 10"/>
          <p:cNvPicPr>
            <a:picLocks noChangeAspect="1"/>
          </p:cNvPicPr>
          <p:nvPr/>
        </p:nvPicPr>
        <p:blipFill>
          <a:blip r:embed="rId4">
            <a:alphaModFix/>
          </a:blip>
          <a:srcRect/>
          <a:stretch>
            <a:fillRect/>
          </a:stretch>
        </p:blipFill>
        <p:spPr>
          <a:xfrm>
            <a:off x="-966430" y="2240285"/>
            <a:ext cx="5027890" cy="2719666"/>
          </a:xfrm>
          <a:prstGeom prst="rect">
            <a:avLst/>
          </a:prstGeom>
        </p:spPr>
      </p:pic>
      <p:sp>
        <p:nvSpPr>
          <p:cNvPr id="12"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11、新增会员信息</a:t>
            </a:r>
            <a:endParaRPr kumimoji="1" lang="zh-CN" altLang="en-US"/>
          </a:p>
        </p:txBody>
      </p:sp>
      <p:cxnSp>
        <p:nvCxnSpPr>
          <p:cNvPr id="13"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4" name="组合 13"/>
          <p:cNvGrpSpPr/>
          <p:nvPr/>
        </p:nvGrpSpPr>
        <p:grpSpPr>
          <a:xfrm>
            <a:off x="203200" y="561165"/>
            <a:ext cx="381000" cy="158750"/>
            <a:chOff x="203200" y="561165"/>
            <a:chExt cx="381000" cy="158750"/>
          </a:xfrm>
        </p:grpSpPr>
        <p:sp>
          <p:nvSpPr>
            <p:cNvPr id="15"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6"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20" name="文本框 19">
            <a:extLst>
              <a:ext uri="{FF2B5EF4-FFF2-40B4-BE49-F238E27FC236}">
                <a16:creationId xmlns:a16="http://schemas.microsoft.com/office/drawing/2014/main" id="{443578B8-E2E4-D955-A2A6-904BCBD7367A}"/>
              </a:ext>
            </a:extLst>
          </p:cNvPr>
          <p:cNvSpPr txBox="1"/>
          <p:nvPr/>
        </p:nvSpPr>
        <p:spPr>
          <a:xfrm>
            <a:off x="5315815" y="3256793"/>
            <a:ext cx="6806152" cy="2677656"/>
          </a:xfrm>
          <a:prstGeom prst="rect">
            <a:avLst/>
          </a:prstGeom>
          <a:solidFill>
            <a:schemeClr val="bg1">
              <a:lumMod val="85000"/>
            </a:schemeClr>
          </a:solidFill>
        </p:spPr>
        <p:txBody>
          <a:bodyPr wrap="square">
            <a:spAutoFit/>
          </a:bodyPr>
          <a:lstStyle/>
          <a:p>
            <a:r>
              <a:rPr lang="zh-CN" altLang="en-US" sz="1400" dirty="0"/>
              <a:t>&lt;template&gt;</a:t>
            </a:r>
          </a:p>
          <a:p>
            <a:r>
              <a:rPr lang="zh-CN" altLang="en-US" sz="1400" dirty="0"/>
              <a:t>  &lt;div class="box"&gt;</a:t>
            </a:r>
          </a:p>
          <a:p>
            <a:r>
              <a:rPr lang="zh-CN" altLang="en-US" sz="1400" dirty="0"/>
              <a:t>    &lt;div class="title"&gt;新增会员信息&lt;/div&gt;</a:t>
            </a:r>
          </a:p>
          <a:p>
            <a:r>
              <a:rPr lang="zh-CN" altLang="en-US" sz="1400" dirty="0"/>
              <a:t>    &lt;div class="list"&gt;</a:t>
            </a:r>
          </a:p>
          <a:p>
            <a:r>
              <a:rPr lang="zh-CN" altLang="en-US" sz="1400" dirty="0"/>
              <a:t>      &lt;div class="item" v-for="(item,index) in list" :class="{active:activeIndex===index}"</a:t>
            </a:r>
          </a:p>
          <a:p>
            <a:r>
              <a:rPr lang="zh-CN" altLang="en-US" sz="1400" dirty="0"/>
              <a:t>      :key="item.id"  @click="change(index)"&gt;</a:t>
            </a:r>
          </a:p>
          <a:p>
            <a:r>
              <a:rPr lang="zh-CN" altLang="en-US" sz="1400" dirty="0"/>
              <a:t>        {{ item.name }}</a:t>
            </a:r>
          </a:p>
          <a:p>
            <a:r>
              <a:rPr lang="zh-CN" altLang="en-US" sz="1400" dirty="0"/>
              <a:t>      &lt;/div&gt;</a:t>
            </a:r>
          </a:p>
          <a:p>
            <a:r>
              <a:rPr lang="zh-CN" altLang="en-US" sz="1400" dirty="0"/>
              <a:t>    &lt;/div&gt;</a:t>
            </a:r>
          </a:p>
          <a:p>
            <a:r>
              <a:rPr lang="zh-CN" altLang="en-US" sz="1400" dirty="0"/>
              <a:t>    &lt;dv-capsule-chart :config="config" style="width:100%;height:300px" /&gt;</a:t>
            </a:r>
          </a:p>
          <a:p>
            <a:r>
              <a:rPr lang="zh-CN" altLang="en-US" sz="1400" dirty="0"/>
              <a:t>  &lt;/div&gt;</a:t>
            </a:r>
          </a:p>
          <a:p>
            <a:r>
              <a:rPr lang="zh-CN" altLang="en-US" sz="1400" dirty="0"/>
              <a:t>&lt;/template&gt;</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660400" y="4193600"/>
            <a:ext cx="396240" cy="396240"/>
          </a:xfrm>
          <a:prstGeom prst="ellipse">
            <a:avLst/>
          </a:prstGeom>
          <a:solidFill>
            <a:schemeClr val="accent1">
              <a:alpha val="45000"/>
            </a:schemeClr>
          </a:solidFill>
          <a:ln w="1270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rot="13500000">
            <a:off x="765787" y="4325630"/>
            <a:ext cx="156256" cy="156256"/>
          </a:xfrm>
          <a:prstGeom prst="corner">
            <a:avLst>
              <a:gd name="adj1" fmla="val 23334"/>
              <a:gd name="adj2" fmla="val 23889"/>
            </a:avLst>
          </a:prstGeom>
          <a:solidFill>
            <a:schemeClr val="bg1"/>
          </a:solidFill>
          <a:ln w="12700" cap="sq">
            <a:noFill/>
            <a:miter/>
          </a:ln>
          <a:effectLst>
            <a:outerShdw blurRad="50800" dist="38100" dir="5400000" algn="t" rotWithShape="0">
              <a:srgbClr val="000000">
                <a:alpha val="25000"/>
              </a:srgbClr>
            </a:outerShdw>
          </a:effectLst>
        </p:spPr>
        <p:txBody>
          <a:bodyPr vert="horz" wrap="square" lIns="91440" tIns="45720" rIns="91440" bIns="45720" rtlCol="0" anchor="ctr"/>
          <a:lstStyle/>
          <a:p>
            <a:pPr algn="ctr"/>
            <a:endParaRPr kumimoji="1" lang="zh-CN" altLang="en-US"/>
          </a:p>
        </p:txBody>
      </p:sp>
      <p:cxnSp>
        <p:nvCxnSpPr>
          <p:cNvPr id="8" name="标题 1"/>
          <p:cNvCxnSpPr/>
          <p:nvPr/>
        </p:nvCxnSpPr>
        <p:spPr>
          <a:xfrm flipH="1">
            <a:off x="-518160" y="4384072"/>
            <a:ext cx="929640" cy="0"/>
          </a:xfrm>
          <a:prstGeom prst="line">
            <a:avLst/>
          </a:prstGeom>
          <a:noFill/>
          <a:ln w="15875" cap="sq">
            <a:solidFill>
              <a:schemeClr val="accent1"/>
            </a:solidFill>
            <a:miter/>
          </a:ln>
        </p:spPr>
      </p:cxnSp>
      <p:cxnSp>
        <p:nvCxnSpPr>
          <p:cNvPr id="9" name="标题 1"/>
          <p:cNvCxnSpPr/>
          <p:nvPr/>
        </p:nvCxnSpPr>
        <p:spPr>
          <a:xfrm flipH="1">
            <a:off x="1238491" y="4384072"/>
            <a:ext cx="10953509" cy="0"/>
          </a:xfrm>
          <a:prstGeom prst="line">
            <a:avLst/>
          </a:prstGeom>
          <a:noFill/>
          <a:ln w="15875" cap="sq">
            <a:solidFill>
              <a:schemeClr val="accent1"/>
            </a:solidFill>
            <a:miter/>
          </a:ln>
        </p:spPr>
      </p:cxnSp>
      <p:sp>
        <p:nvSpPr>
          <p:cNvPr id="10" name="标题 1"/>
          <p:cNvSpPr txBox="1"/>
          <p:nvPr/>
        </p:nvSpPr>
        <p:spPr>
          <a:xfrm>
            <a:off x="361950" y="1502585"/>
            <a:ext cx="10858501" cy="1430020"/>
          </a:xfrm>
          <a:prstGeom prst="rect">
            <a:avLst/>
          </a:prstGeom>
          <a:noFill/>
          <a:ln>
            <a:noFill/>
          </a:ln>
        </p:spPr>
        <p:txBody>
          <a:bodyPr vert="horz" wrap="square" lIns="0" tIns="0" rIns="0" bIns="0" rtlCol="0" anchor="t"/>
          <a:lstStyle/>
          <a:p>
            <a:pPr algn="l"/>
            <a:r>
              <a:rPr kumimoji="1" lang="en-US" altLang="zh-CN" sz="1400" dirty="0">
                <a:ln w="12700">
                  <a:noFill/>
                </a:ln>
                <a:solidFill>
                  <a:schemeClr val="tx1">
                    <a:lumMod val="85000"/>
                    <a:lumOff val="15000"/>
                  </a:schemeClr>
                </a:solidFill>
                <a:latin typeface="Source Han Sans"/>
                <a:ea typeface="Source Han Sans"/>
                <a:cs typeface="Source Han Sans"/>
              </a:rPr>
              <a:t>​          </a:t>
            </a:r>
            <a:r>
              <a:rPr kumimoji="1" lang="en-US" altLang="zh-CN" sz="1400" dirty="0" err="1">
                <a:ln w="12700">
                  <a:noFill/>
                </a:ln>
                <a:solidFill>
                  <a:schemeClr val="tx1">
                    <a:lumMod val="85000"/>
                    <a:lumOff val="15000"/>
                  </a:schemeClr>
                </a:solidFill>
                <a:latin typeface="Source Han Sans"/>
                <a:ea typeface="Source Han Sans"/>
                <a:cs typeface="Source Han Sans"/>
              </a:rPr>
              <a:t>CapsuleChart.vue的script标签的代码如下</a:t>
            </a:r>
            <a:r>
              <a:rPr kumimoji="1" lang="en-US" altLang="zh-CN" sz="1400" dirty="0">
                <a:ln w="12700">
                  <a:noFill/>
                </a:ln>
                <a:solidFill>
                  <a:schemeClr val="tx1">
                    <a:lumMod val="85000"/>
                    <a:lumOff val="15000"/>
                  </a:schemeClr>
                </a:solidFill>
                <a:latin typeface="Source Han Sans"/>
                <a:ea typeface="Source Han Sans"/>
                <a:cs typeface="Source Han Sans"/>
              </a:rPr>
              <a:t>：</a:t>
            </a:r>
            <a:endParaRPr kumimoji="1" lang="zh-CN" altLang="en-US" dirty="0"/>
          </a:p>
        </p:txBody>
      </p:sp>
      <p:sp>
        <p:nvSpPr>
          <p:cNvPr id="11"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11、新增会员信息</a:t>
            </a:r>
            <a:endParaRPr kumimoji="1" lang="zh-CN" altLang="en-US"/>
          </a:p>
        </p:txBody>
      </p:sp>
      <p:cxnSp>
        <p:nvCxnSpPr>
          <p:cNvPr id="12"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3" name="组合 12"/>
          <p:cNvGrpSpPr/>
          <p:nvPr/>
        </p:nvGrpSpPr>
        <p:grpSpPr>
          <a:xfrm>
            <a:off x="203200" y="561165"/>
            <a:ext cx="381000" cy="158750"/>
            <a:chOff x="203200" y="561165"/>
            <a:chExt cx="381000" cy="158750"/>
          </a:xfrm>
        </p:grpSpPr>
        <p:sp>
          <p:nvSpPr>
            <p:cNvPr id="14"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5"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17" name="文本框 16">
            <a:extLst>
              <a:ext uri="{FF2B5EF4-FFF2-40B4-BE49-F238E27FC236}">
                <a16:creationId xmlns:a16="http://schemas.microsoft.com/office/drawing/2014/main" id="{0F9746FF-31B1-72C8-9BEA-1D3BDEEE2BDC}"/>
              </a:ext>
            </a:extLst>
          </p:cNvPr>
          <p:cNvSpPr txBox="1"/>
          <p:nvPr/>
        </p:nvSpPr>
        <p:spPr>
          <a:xfrm>
            <a:off x="788709" y="2077264"/>
            <a:ext cx="3151695" cy="4185761"/>
          </a:xfrm>
          <a:prstGeom prst="rect">
            <a:avLst/>
          </a:prstGeom>
          <a:solidFill>
            <a:schemeClr val="bg1">
              <a:lumMod val="85000"/>
            </a:schemeClr>
          </a:solidFill>
        </p:spPr>
        <p:txBody>
          <a:bodyPr wrap="square">
            <a:spAutoFit/>
          </a:bodyPr>
          <a:lstStyle/>
          <a:p>
            <a:r>
              <a:rPr lang="zh-CN" altLang="en-US" sz="1400" dirty="0"/>
              <a:t>&lt;script&gt;</a:t>
            </a:r>
          </a:p>
          <a:p>
            <a:r>
              <a:rPr lang="zh-CN" altLang="en-US" sz="1400" dirty="0"/>
              <a:t>  export default {</a:t>
            </a:r>
          </a:p>
          <a:p>
            <a:r>
              <a:rPr lang="zh-CN" altLang="en-US" sz="1400" dirty="0"/>
              <a:t>    data(){</a:t>
            </a:r>
          </a:p>
          <a:p>
            <a:r>
              <a:rPr lang="zh-CN" altLang="en-US" sz="1400" dirty="0"/>
              <a:t>      return{</a:t>
            </a:r>
          </a:p>
          <a:p>
            <a:r>
              <a:rPr lang="zh-CN" altLang="en-US" sz="1400" dirty="0"/>
              <a:t>        activeIndex:0,</a:t>
            </a:r>
          </a:p>
          <a:p>
            <a:r>
              <a:rPr lang="zh-CN" altLang="en-US" sz="1400" dirty="0"/>
              <a:t>        list:[</a:t>
            </a:r>
          </a:p>
          <a:p>
            <a:r>
              <a:rPr lang="zh-CN" altLang="en-US" sz="1400" dirty="0"/>
              <a:t>          {</a:t>
            </a:r>
          </a:p>
          <a:p>
            <a:r>
              <a:rPr lang="zh-CN" altLang="en-US" sz="1400" dirty="0"/>
              <a:t>            id:1,</a:t>
            </a:r>
          </a:p>
          <a:p>
            <a:r>
              <a:rPr lang="zh-CN" altLang="en-US" sz="1400" dirty="0"/>
              <a:t>            name:'7天',</a:t>
            </a:r>
          </a:p>
          <a:p>
            <a:r>
              <a:rPr lang="zh-CN" altLang="en-US" sz="1400" dirty="0"/>
              <a:t>            data:[</a:t>
            </a:r>
          </a:p>
          <a:p>
            <a:r>
              <a:rPr lang="zh-CN" altLang="en-US" sz="1400" dirty="0"/>
              <a:t>              {name:'南京市',value:90},</a:t>
            </a:r>
          </a:p>
          <a:p>
            <a:r>
              <a:rPr lang="zh-CN" altLang="en-US" sz="1400" dirty="0"/>
              <a:t>              {name:'苏州市',value:120},</a:t>
            </a:r>
          </a:p>
          <a:p>
            <a:r>
              <a:rPr lang="zh-CN" altLang="en-US" sz="1400" dirty="0"/>
              <a:t>              {name:'无锡市',value:60},</a:t>
            </a:r>
          </a:p>
          <a:p>
            <a:r>
              <a:rPr lang="zh-CN" altLang="en-US" sz="1400" dirty="0"/>
              <a:t>              {name:'徐州市',value:70},</a:t>
            </a:r>
          </a:p>
          <a:p>
            <a:r>
              <a:rPr lang="zh-CN" altLang="en-US" sz="1400" dirty="0"/>
              <a:t>            ]</a:t>
            </a:r>
          </a:p>
          <a:p>
            <a:r>
              <a:rPr lang="zh-CN" altLang="en-US" sz="1400" dirty="0"/>
              <a:t>          },</a:t>
            </a:r>
          </a:p>
          <a:p>
            <a:r>
              <a:rPr lang="zh-CN" altLang="en-US" sz="1400" dirty="0"/>
              <a:t>          {</a:t>
            </a:r>
          </a:p>
          <a:p>
            <a:r>
              <a:rPr lang="zh-CN" altLang="en-US" sz="1400" dirty="0"/>
              <a:t>            id:2,</a:t>
            </a:r>
          </a:p>
          <a:p>
            <a:r>
              <a:rPr lang="zh-CN" altLang="en-US" sz="1400" dirty="0"/>
              <a:t>            name:'15天',</a:t>
            </a:r>
          </a:p>
        </p:txBody>
      </p:sp>
      <p:sp>
        <p:nvSpPr>
          <p:cNvPr id="19" name="文本框 18">
            <a:extLst>
              <a:ext uri="{FF2B5EF4-FFF2-40B4-BE49-F238E27FC236}">
                <a16:creationId xmlns:a16="http://schemas.microsoft.com/office/drawing/2014/main" id="{3CB3C79D-30C9-A5A2-444F-A4FF211DA65B}"/>
              </a:ext>
            </a:extLst>
          </p:cNvPr>
          <p:cNvSpPr txBox="1"/>
          <p:nvPr/>
        </p:nvSpPr>
        <p:spPr>
          <a:xfrm>
            <a:off x="4040304" y="2077263"/>
            <a:ext cx="3151695" cy="4185761"/>
          </a:xfrm>
          <a:prstGeom prst="rect">
            <a:avLst/>
          </a:prstGeom>
          <a:solidFill>
            <a:schemeClr val="bg1">
              <a:lumMod val="85000"/>
            </a:schemeClr>
          </a:solidFill>
        </p:spPr>
        <p:txBody>
          <a:bodyPr wrap="square">
            <a:spAutoFit/>
          </a:bodyPr>
          <a:lstStyle/>
          <a:p>
            <a:r>
              <a:rPr lang="zh-CN" altLang="en-US" sz="1400" dirty="0"/>
              <a:t> data:[</a:t>
            </a:r>
          </a:p>
          <a:p>
            <a:r>
              <a:rPr lang="zh-CN" altLang="en-US" sz="1400" dirty="0"/>
              <a:t>              {name:'济南市',value:180},</a:t>
            </a:r>
          </a:p>
          <a:p>
            <a:r>
              <a:rPr lang="zh-CN" altLang="en-US" sz="1400" dirty="0"/>
              <a:t>              {name:'青岛市',value:240},</a:t>
            </a:r>
          </a:p>
          <a:p>
            <a:r>
              <a:rPr lang="zh-CN" altLang="en-US" sz="1400" dirty="0"/>
              <a:t>              {name:'烟台市',value:120},</a:t>
            </a:r>
          </a:p>
          <a:p>
            <a:r>
              <a:rPr lang="zh-CN" altLang="en-US" sz="1400" dirty="0"/>
              <a:t>              {name:'威海市',value:140},</a:t>
            </a:r>
          </a:p>
          <a:p>
            <a:r>
              <a:rPr lang="zh-CN" altLang="en-US" sz="1400" dirty="0"/>
              <a:t>            ]</a:t>
            </a:r>
          </a:p>
          <a:p>
            <a:r>
              <a:rPr lang="zh-CN" altLang="en-US" sz="1400" dirty="0"/>
              <a:t>          },</a:t>
            </a:r>
          </a:p>
          <a:p>
            <a:r>
              <a:rPr lang="zh-CN" altLang="en-US" sz="1400" dirty="0"/>
              <a:t>          {</a:t>
            </a:r>
          </a:p>
          <a:p>
            <a:r>
              <a:rPr lang="zh-CN" altLang="en-US" sz="1400" dirty="0"/>
              <a:t>            id:3,</a:t>
            </a:r>
          </a:p>
          <a:p>
            <a:r>
              <a:rPr lang="zh-CN" altLang="en-US" sz="1400" dirty="0"/>
              <a:t>            name:'30天',</a:t>
            </a:r>
          </a:p>
          <a:p>
            <a:r>
              <a:rPr lang="zh-CN" altLang="en-US" sz="1400" dirty="0"/>
              <a:t>            data:[</a:t>
            </a:r>
          </a:p>
          <a:p>
            <a:r>
              <a:rPr lang="zh-CN" altLang="en-US" sz="1400" dirty="0"/>
              <a:t>              {name:'广州市',value:360},</a:t>
            </a:r>
          </a:p>
          <a:p>
            <a:r>
              <a:rPr lang="zh-CN" altLang="en-US" sz="1400" dirty="0"/>
              <a:t>              {name:'深圳市',value:480},</a:t>
            </a:r>
          </a:p>
          <a:p>
            <a:r>
              <a:rPr lang="zh-CN" altLang="en-US" sz="1400" dirty="0"/>
              <a:t>              {name:'佛山市',value:240},</a:t>
            </a:r>
          </a:p>
          <a:p>
            <a:r>
              <a:rPr lang="zh-CN" altLang="en-US" sz="1400" dirty="0"/>
              <a:t>              {name:'湛江市',value:280},</a:t>
            </a:r>
          </a:p>
          <a:p>
            <a:r>
              <a:rPr lang="zh-CN" altLang="en-US" sz="1400" dirty="0"/>
              <a:t>            ]</a:t>
            </a:r>
          </a:p>
          <a:p>
            <a:r>
              <a:rPr lang="zh-CN" altLang="en-US" sz="1400" dirty="0"/>
              <a:t>          }</a:t>
            </a:r>
          </a:p>
          <a:p>
            <a:r>
              <a:rPr lang="zh-CN" altLang="en-US" sz="1400" dirty="0"/>
              <a:t>        ],</a:t>
            </a:r>
          </a:p>
          <a:p>
            <a:r>
              <a:rPr lang="zh-CN" altLang="en-US" sz="1400" dirty="0"/>
              <a:t>        config:{</a:t>
            </a:r>
          </a:p>
        </p:txBody>
      </p:sp>
      <p:sp>
        <p:nvSpPr>
          <p:cNvPr id="21" name="文本框 20">
            <a:extLst>
              <a:ext uri="{FF2B5EF4-FFF2-40B4-BE49-F238E27FC236}">
                <a16:creationId xmlns:a16="http://schemas.microsoft.com/office/drawing/2014/main" id="{1DB7C97B-2180-2650-878A-409ABB9D6550}"/>
              </a:ext>
            </a:extLst>
          </p:cNvPr>
          <p:cNvSpPr txBox="1"/>
          <p:nvPr/>
        </p:nvSpPr>
        <p:spPr>
          <a:xfrm>
            <a:off x="7358111" y="2098442"/>
            <a:ext cx="4173489" cy="3970318"/>
          </a:xfrm>
          <a:prstGeom prst="rect">
            <a:avLst/>
          </a:prstGeom>
          <a:solidFill>
            <a:schemeClr val="bg1">
              <a:lumMod val="85000"/>
            </a:schemeClr>
          </a:solidFill>
        </p:spPr>
        <p:txBody>
          <a:bodyPr wrap="square">
            <a:spAutoFit/>
          </a:bodyPr>
          <a:lstStyle/>
          <a:p>
            <a:r>
              <a:rPr lang="zh-CN" altLang="en-US" sz="1200" dirty="0"/>
              <a:t> data: [],</a:t>
            </a:r>
          </a:p>
          <a:p>
            <a:r>
              <a:rPr lang="zh-CN" altLang="en-US" sz="1200" dirty="0"/>
              <a:t>          colors: ['#e062ae', '#fb7293', '#e690d1', '#32c5e9', '#96bfff'],</a:t>
            </a:r>
          </a:p>
          <a:p>
            <a:r>
              <a:rPr lang="zh-CN" altLang="en-US" sz="1200" dirty="0"/>
              <a:t>          unit: '人'</a:t>
            </a:r>
          </a:p>
          <a:p>
            <a:r>
              <a:rPr lang="zh-CN" altLang="en-US" sz="1200" dirty="0"/>
              <a:t>        }</a:t>
            </a:r>
          </a:p>
          <a:p>
            <a:r>
              <a:rPr lang="zh-CN" altLang="en-US" sz="1200" dirty="0"/>
              <a:t>      }</a:t>
            </a:r>
          </a:p>
          <a:p>
            <a:r>
              <a:rPr lang="zh-CN" altLang="en-US" sz="1200" dirty="0"/>
              <a:t>    },</a:t>
            </a:r>
          </a:p>
          <a:p>
            <a:r>
              <a:rPr lang="zh-CN" altLang="en-US" sz="1200" dirty="0"/>
              <a:t>    created(){</a:t>
            </a:r>
          </a:p>
          <a:p>
            <a:r>
              <a:rPr lang="zh-CN" altLang="en-US" sz="1200" dirty="0"/>
              <a:t>      this.config.data=this.list[this.activeIndex].data</a:t>
            </a:r>
          </a:p>
          <a:p>
            <a:r>
              <a:rPr lang="zh-CN" altLang="en-US" sz="1200" dirty="0"/>
              <a:t>    },</a:t>
            </a:r>
          </a:p>
          <a:p>
            <a:r>
              <a:rPr lang="zh-CN" altLang="en-US" sz="1200" dirty="0"/>
              <a:t>    methods:{</a:t>
            </a:r>
          </a:p>
          <a:p>
            <a:r>
              <a:rPr lang="zh-CN" altLang="en-US" sz="1200" dirty="0"/>
              <a:t>      change(index){</a:t>
            </a:r>
          </a:p>
          <a:p>
            <a:r>
              <a:rPr lang="zh-CN" altLang="en-US" sz="1200" dirty="0"/>
              <a:t>        this.activeIndex=index</a:t>
            </a:r>
          </a:p>
          <a:p>
            <a:r>
              <a:rPr lang="zh-CN" altLang="en-US" sz="1200" dirty="0"/>
              <a:t>        this.config={</a:t>
            </a:r>
          </a:p>
          <a:p>
            <a:r>
              <a:rPr lang="zh-CN" altLang="en-US" sz="1200" dirty="0"/>
              <a:t>          ...this.config,</a:t>
            </a:r>
          </a:p>
          <a:p>
            <a:r>
              <a:rPr lang="zh-CN" altLang="en-US" sz="1200" dirty="0"/>
              <a:t>          data:this.list[this.activeIndex].data</a:t>
            </a:r>
          </a:p>
          <a:p>
            <a:r>
              <a:rPr lang="zh-CN" altLang="en-US" sz="1200" dirty="0"/>
              <a:t>        }</a:t>
            </a:r>
          </a:p>
          <a:p>
            <a:r>
              <a:rPr lang="zh-CN" altLang="en-US" sz="1200" dirty="0"/>
              <a:t>      }</a:t>
            </a:r>
          </a:p>
          <a:p>
            <a:r>
              <a:rPr lang="zh-CN" altLang="en-US" sz="1200" dirty="0"/>
              <a:t>    }</a:t>
            </a:r>
          </a:p>
          <a:p>
            <a:r>
              <a:rPr lang="zh-CN" altLang="en-US" sz="1200" dirty="0"/>
              <a:t>  }</a:t>
            </a:r>
          </a:p>
          <a:p>
            <a:r>
              <a:rPr lang="zh-CN" altLang="en-US" sz="1200" dirty="0"/>
              <a:t>&lt;/script&gt;</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flipV="1">
            <a:off x="584200" y="2024982"/>
            <a:ext cx="6015790" cy="3874168"/>
          </a:xfrm>
          <a:custGeom>
            <a:avLst/>
            <a:gdLst>
              <a:gd name="connsiteX0" fmla="*/ 121647 w 5001127"/>
              <a:gd name="connsiteY0" fmla="*/ 4106779 h 4106779"/>
              <a:gd name="connsiteX1" fmla="*/ 4879480 w 5001127"/>
              <a:gd name="connsiteY1" fmla="*/ 4106779 h 4106779"/>
              <a:gd name="connsiteX2" fmla="*/ 5001127 w 5001127"/>
              <a:gd name="connsiteY2" fmla="*/ 3985132 h 4106779"/>
              <a:gd name="connsiteX3" fmla="*/ 5001127 w 5001127"/>
              <a:gd name="connsiteY3" fmla="*/ 370300 h 4106779"/>
              <a:gd name="connsiteX4" fmla="*/ 4879480 w 5001127"/>
              <a:gd name="connsiteY4" fmla="*/ 248653 h 4106779"/>
              <a:gd name="connsiteX5" fmla="*/ 2667343 w 5001127"/>
              <a:gd name="connsiteY5" fmla="*/ 248653 h 4106779"/>
              <a:gd name="connsiteX6" fmla="*/ 2500563 w 5001127"/>
              <a:gd name="connsiteY6" fmla="*/ 0 h 4106779"/>
              <a:gd name="connsiteX7" fmla="*/ 2333784 w 5001127"/>
              <a:gd name="connsiteY7" fmla="*/ 248653 h 4106779"/>
              <a:gd name="connsiteX8" fmla="*/ 121647 w 5001127"/>
              <a:gd name="connsiteY8" fmla="*/ 248653 h 4106779"/>
              <a:gd name="connsiteX9" fmla="*/ 0 w 5001127"/>
              <a:gd name="connsiteY9" fmla="*/ 370300 h 4106779"/>
              <a:gd name="connsiteX10" fmla="*/ 0 w 5001127"/>
              <a:gd name="connsiteY10" fmla="*/ 3985132 h 4106779"/>
              <a:gd name="connsiteX11" fmla="*/ 121647 w 5001127"/>
              <a:gd name="connsiteY11" fmla="*/ 4106779 h 4106779"/>
            </a:gdLst>
            <a:ahLst/>
            <a:cxnLst/>
            <a:rect l="l" t="t" r="r" b="b"/>
            <a:pathLst>
              <a:path w="5001127" h="4106779">
                <a:moveTo>
                  <a:pt x="121647" y="4106779"/>
                </a:moveTo>
                <a:lnTo>
                  <a:pt x="4879480" y="4106779"/>
                </a:lnTo>
                <a:cubicBezTo>
                  <a:pt x="4946664" y="4106779"/>
                  <a:pt x="5001127" y="4052316"/>
                  <a:pt x="5001127" y="3985132"/>
                </a:cubicBezTo>
                <a:lnTo>
                  <a:pt x="5001127" y="370300"/>
                </a:lnTo>
                <a:cubicBezTo>
                  <a:pt x="5001127" y="303116"/>
                  <a:pt x="4946664" y="248653"/>
                  <a:pt x="4879480" y="248653"/>
                </a:cubicBezTo>
                <a:lnTo>
                  <a:pt x="2667343" y="248653"/>
                </a:lnTo>
                <a:lnTo>
                  <a:pt x="2500563" y="0"/>
                </a:lnTo>
                <a:lnTo>
                  <a:pt x="2333784" y="248653"/>
                </a:lnTo>
                <a:lnTo>
                  <a:pt x="121647" y="248653"/>
                </a:lnTo>
                <a:cubicBezTo>
                  <a:pt x="54463" y="248653"/>
                  <a:pt x="0" y="303116"/>
                  <a:pt x="0" y="370300"/>
                </a:cubicBezTo>
                <a:lnTo>
                  <a:pt x="0" y="3985132"/>
                </a:lnTo>
                <a:cubicBezTo>
                  <a:pt x="0" y="4052316"/>
                  <a:pt x="54463" y="4106779"/>
                  <a:pt x="121647" y="4106779"/>
                </a:cubicBezTo>
                <a:close/>
              </a:path>
            </a:pathLst>
          </a:cu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3119521" y="1567783"/>
            <a:ext cx="945148" cy="945148"/>
          </a:xfrm>
          <a:prstGeom prst="flowChartConnector">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1828247" y="3404648"/>
            <a:ext cx="5355940" cy="2486508"/>
          </a:xfrm>
          <a:prstGeom prst="rect">
            <a:avLst/>
          </a:prstGeom>
          <a:noFill/>
          <a:ln>
            <a:noFill/>
          </a:ln>
        </p:spPr>
        <p:txBody>
          <a:bodyPr vert="horz" wrap="square" lIns="0" tIns="0" rIns="0" bIns="0" rtlCol="0" anchor="t"/>
          <a:lstStyle/>
          <a:p>
            <a:pPr algn="l"/>
            <a:r>
              <a:rPr kumimoji="1" lang="en-US" altLang="zh-CN" sz="1400" dirty="0" err="1">
                <a:ln w="12700">
                  <a:noFill/>
                </a:ln>
                <a:solidFill>
                  <a:schemeClr val="tx1">
                    <a:lumMod val="85000"/>
                    <a:lumOff val="15000"/>
                  </a:schemeClr>
                </a:solidFill>
                <a:latin typeface="Source Han Sans"/>
                <a:ea typeface="Source Han Sans"/>
                <a:cs typeface="Source Han Sans"/>
              </a:rPr>
              <a:t>CapsuleChart.vue的style标签代码如下</a:t>
            </a:r>
            <a:r>
              <a:rPr kumimoji="1" lang="en-US" altLang="zh-CN" sz="1400" dirty="0">
                <a:ln w="12700">
                  <a:noFill/>
                </a:ln>
                <a:solidFill>
                  <a:schemeClr val="tx1">
                    <a:lumMod val="85000"/>
                    <a:lumOff val="15000"/>
                  </a:schemeClr>
                </a:solidFill>
                <a:latin typeface="Source Han Sans"/>
                <a:ea typeface="Source Han Sans"/>
                <a:cs typeface="Source Han Sans"/>
              </a:rPr>
              <a:t>:</a:t>
            </a:r>
            <a:endParaRPr kumimoji="1" lang="zh-CN" altLang="en-US" dirty="0"/>
          </a:p>
        </p:txBody>
      </p:sp>
      <p:sp>
        <p:nvSpPr>
          <p:cNvPr id="7" name="标题 1"/>
          <p:cNvSpPr txBox="1"/>
          <p:nvPr/>
        </p:nvSpPr>
        <p:spPr>
          <a:xfrm>
            <a:off x="3360308" y="1837431"/>
            <a:ext cx="463575" cy="405853"/>
          </a:xfrm>
          <a:custGeom>
            <a:avLst/>
            <a:gdLst>
              <a:gd name="connsiteX0" fmla="*/ 411292 w 822400"/>
              <a:gd name="connsiteY0" fmla="*/ 234366 h 720000"/>
              <a:gd name="connsiteX1" fmla="*/ 285658 w 822400"/>
              <a:gd name="connsiteY1" fmla="*/ 360000 h 720000"/>
              <a:gd name="connsiteX2" fmla="*/ 411292 w 822400"/>
              <a:gd name="connsiteY2" fmla="*/ 485635 h 720000"/>
              <a:gd name="connsiteX3" fmla="*/ 536927 w 822400"/>
              <a:gd name="connsiteY3" fmla="*/ 360000 h 720000"/>
              <a:gd name="connsiteX4" fmla="*/ 411292 w 822400"/>
              <a:gd name="connsiteY4" fmla="*/ 234366 h 720000"/>
              <a:gd name="connsiteX5" fmla="*/ 411292 w 822400"/>
              <a:gd name="connsiteY5" fmla="*/ 178938 h 720000"/>
              <a:gd name="connsiteX6" fmla="*/ 592354 w 822400"/>
              <a:gd name="connsiteY6" fmla="*/ 360000 h 720000"/>
              <a:gd name="connsiteX7" fmla="*/ 411292 w 822400"/>
              <a:gd name="connsiteY7" fmla="*/ 541063 h 720000"/>
              <a:gd name="connsiteX8" fmla="*/ 230230 w 822400"/>
              <a:gd name="connsiteY8" fmla="*/ 360000 h 720000"/>
              <a:gd name="connsiteX9" fmla="*/ 411292 w 822400"/>
              <a:gd name="connsiteY9" fmla="*/ 178938 h 720000"/>
              <a:gd name="connsiteX10" fmla="*/ 235403 w 822400"/>
              <a:gd name="connsiteY10" fmla="*/ 55427 h 720000"/>
              <a:gd name="connsiteX11" fmla="*/ 59514 w 822400"/>
              <a:gd name="connsiteY11" fmla="*/ 360000 h 720000"/>
              <a:gd name="connsiteX12" fmla="*/ 235403 w 822400"/>
              <a:gd name="connsiteY12" fmla="*/ 664573 h 720000"/>
              <a:gd name="connsiteX13" fmla="*/ 587089 w 822400"/>
              <a:gd name="connsiteY13" fmla="*/ 664573 h 720000"/>
              <a:gd name="connsiteX14" fmla="*/ 762978 w 822400"/>
              <a:gd name="connsiteY14" fmla="*/ 360000 h 720000"/>
              <a:gd name="connsiteX15" fmla="*/ 587089 w 822400"/>
              <a:gd name="connsiteY15" fmla="*/ 55427 h 720000"/>
              <a:gd name="connsiteX16" fmla="*/ 219883 w 822400"/>
              <a:gd name="connsiteY16" fmla="*/ 0 h 720000"/>
              <a:gd name="connsiteX17" fmla="*/ 602516 w 822400"/>
              <a:gd name="connsiteY17" fmla="*/ 0 h 720000"/>
              <a:gd name="connsiteX18" fmla="*/ 627274 w 822400"/>
              <a:gd name="connsiteY18" fmla="*/ 14319 h 720000"/>
              <a:gd name="connsiteX19" fmla="*/ 818590 w 822400"/>
              <a:gd name="connsiteY19" fmla="*/ 345682 h 720000"/>
              <a:gd name="connsiteX20" fmla="*/ 818590 w 822400"/>
              <a:gd name="connsiteY20" fmla="*/ 374319 h 720000"/>
              <a:gd name="connsiteX21" fmla="*/ 627366 w 822400"/>
              <a:gd name="connsiteY21" fmla="*/ 705682 h 720000"/>
              <a:gd name="connsiteX22" fmla="*/ 602608 w 822400"/>
              <a:gd name="connsiteY22" fmla="*/ 720000 h 720000"/>
              <a:gd name="connsiteX23" fmla="*/ 219976 w 822400"/>
              <a:gd name="connsiteY23" fmla="*/ 720000 h 720000"/>
              <a:gd name="connsiteX24" fmla="*/ 195218 w 822400"/>
              <a:gd name="connsiteY24" fmla="*/ 705682 h 720000"/>
              <a:gd name="connsiteX25" fmla="*/ 3810 w 822400"/>
              <a:gd name="connsiteY25" fmla="*/ 374319 h 720000"/>
              <a:gd name="connsiteX26" fmla="*/ 3810 w 822400"/>
              <a:gd name="connsiteY26" fmla="*/ 345682 h 720000"/>
              <a:gd name="connsiteX27" fmla="*/ 195126 w 822400"/>
              <a:gd name="connsiteY27" fmla="*/ 14319 h 720000"/>
              <a:gd name="connsiteX28" fmla="*/ 219883 w 822400"/>
              <a:gd name="connsiteY28" fmla="*/ 0 h 720000"/>
            </a:gdLst>
            <a:ahLst/>
            <a:cxnLst/>
            <a:rect l="l" t="t" r="r" b="b"/>
            <a:pathLst>
              <a:path w="822400" h="720000">
                <a:moveTo>
                  <a:pt x="411292" y="234366"/>
                </a:moveTo>
                <a:cubicBezTo>
                  <a:pt x="342008" y="234366"/>
                  <a:pt x="285658" y="290716"/>
                  <a:pt x="285658" y="360000"/>
                </a:cubicBezTo>
                <a:cubicBezTo>
                  <a:pt x="285658" y="429284"/>
                  <a:pt x="342008" y="485635"/>
                  <a:pt x="411292" y="485635"/>
                </a:cubicBezTo>
                <a:cubicBezTo>
                  <a:pt x="480576" y="485635"/>
                  <a:pt x="536927" y="429284"/>
                  <a:pt x="536927" y="360000"/>
                </a:cubicBezTo>
                <a:cubicBezTo>
                  <a:pt x="536927" y="290716"/>
                  <a:pt x="480576" y="234366"/>
                  <a:pt x="411292" y="234366"/>
                </a:cubicBezTo>
                <a:close/>
                <a:moveTo>
                  <a:pt x="411292" y="178938"/>
                </a:moveTo>
                <a:cubicBezTo>
                  <a:pt x="511153" y="178938"/>
                  <a:pt x="592354" y="260139"/>
                  <a:pt x="592354" y="360000"/>
                </a:cubicBezTo>
                <a:cubicBezTo>
                  <a:pt x="592354" y="459861"/>
                  <a:pt x="511153" y="541063"/>
                  <a:pt x="411292" y="541063"/>
                </a:cubicBezTo>
                <a:cubicBezTo>
                  <a:pt x="311431" y="541063"/>
                  <a:pt x="230230" y="459861"/>
                  <a:pt x="230230" y="360000"/>
                </a:cubicBezTo>
                <a:cubicBezTo>
                  <a:pt x="230230" y="260139"/>
                  <a:pt x="311431" y="178938"/>
                  <a:pt x="411292" y="178938"/>
                </a:cubicBezTo>
                <a:close/>
                <a:moveTo>
                  <a:pt x="235403" y="55427"/>
                </a:moveTo>
                <a:lnTo>
                  <a:pt x="59514" y="360000"/>
                </a:lnTo>
                <a:lnTo>
                  <a:pt x="235403" y="664573"/>
                </a:lnTo>
                <a:lnTo>
                  <a:pt x="587089" y="664573"/>
                </a:lnTo>
                <a:lnTo>
                  <a:pt x="762978" y="360000"/>
                </a:lnTo>
                <a:lnTo>
                  <a:pt x="587089" y="55427"/>
                </a:lnTo>
                <a:close/>
                <a:moveTo>
                  <a:pt x="219883" y="0"/>
                </a:moveTo>
                <a:lnTo>
                  <a:pt x="602516" y="0"/>
                </a:lnTo>
                <a:cubicBezTo>
                  <a:pt x="612678" y="0"/>
                  <a:pt x="622193" y="5450"/>
                  <a:pt x="627274" y="14319"/>
                </a:cubicBezTo>
                <a:lnTo>
                  <a:pt x="818590" y="345682"/>
                </a:lnTo>
                <a:cubicBezTo>
                  <a:pt x="823671" y="354550"/>
                  <a:pt x="823671" y="365451"/>
                  <a:pt x="818590" y="374319"/>
                </a:cubicBezTo>
                <a:lnTo>
                  <a:pt x="627366" y="705682"/>
                </a:lnTo>
                <a:cubicBezTo>
                  <a:pt x="622285" y="714550"/>
                  <a:pt x="612770" y="720000"/>
                  <a:pt x="602608" y="720000"/>
                </a:cubicBezTo>
                <a:lnTo>
                  <a:pt x="219976" y="720000"/>
                </a:lnTo>
                <a:cubicBezTo>
                  <a:pt x="209814" y="720000"/>
                  <a:pt x="200299" y="714550"/>
                  <a:pt x="195218" y="705682"/>
                </a:cubicBezTo>
                <a:lnTo>
                  <a:pt x="3810" y="374319"/>
                </a:lnTo>
                <a:cubicBezTo>
                  <a:pt x="-1271" y="365543"/>
                  <a:pt x="-1271" y="354550"/>
                  <a:pt x="3810" y="345682"/>
                </a:cubicBezTo>
                <a:lnTo>
                  <a:pt x="195126" y="14319"/>
                </a:lnTo>
                <a:cubicBezTo>
                  <a:pt x="200207" y="5450"/>
                  <a:pt x="209721" y="0"/>
                  <a:pt x="219883" y="0"/>
                </a:cubicBezTo>
                <a:close/>
              </a:path>
            </a:pathLst>
          </a:custGeom>
          <a:solidFill>
            <a:schemeClr val="accent1"/>
          </a:solidFill>
          <a:ln w="1553" cap="flat">
            <a:noFill/>
            <a:miter/>
          </a:ln>
        </p:spPr>
        <p:txBody>
          <a:bodyPr vert="horz" wrap="square" lIns="91440" tIns="45720" rIns="91440" bIns="45720" rtlCol="0" anchor="ctr"/>
          <a:lstStyle/>
          <a:p>
            <a:pPr algn="l"/>
            <a:endParaRPr kumimoji="1" lang="zh-CN" altLang="en-US"/>
          </a:p>
        </p:txBody>
      </p:sp>
      <p:sp>
        <p:nvSpPr>
          <p:cNvPr id="8"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11、新增会员信息</a:t>
            </a:r>
            <a:endParaRPr kumimoji="1" lang="zh-CN" altLang="en-US"/>
          </a:p>
        </p:txBody>
      </p:sp>
      <p:cxnSp>
        <p:nvCxnSpPr>
          <p:cNvPr id="9"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0" name="组合 9"/>
          <p:cNvGrpSpPr/>
          <p:nvPr/>
        </p:nvGrpSpPr>
        <p:grpSpPr>
          <a:xfrm>
            <a:off x="203200" y="561165"/>
            <a:ext cx="381000" cy="158750"/>
            <a:chOff x="203200" y="561165"/>
            <a:chExt cx="381000" cy="158750"/>
          </a:xfrm>
        </p:grpSpPr>
        <p:sp>
          <p:nvSpPr>
            <p:cNvPr id="11"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14" name="文本框 13">
            <a:extLst>
              <a:ext uri="{FF2B5EF4-FFF2-40B4-BE49-F238E27FC236}">
                <a16:creationId xmlns:a16="http://schemas.microsoft.com/office/drawing/2014/main" id="{36AE96A0-BB6D-D9A9-1F47-88CAA86B30DA}"/>
              </a:ext>
            </a:extLst>
          </p:cNvPr>
          <p:cNvSpPr txBox="1"/>
          <p:nvPr/>
        </p:nvSpPr>
        <p:spPr>
          <a:xfrm>
            <a:off x="6988300" y="1571012"/>
            <a:ext cx="4712765" cy="4832092"/>
          </a:xfrm>
          <a:prstGeom prst="rect">
            <a:avLst/>
          </a:prstGeom>
          <a:solidFill>
            <a:schemeClr val="bg1">
              <a:lumMod val="85000"/>
            </a:schemeClr>
          </a:solidFill>
        </p:spPr>
        <p:txBody>
          <a:bodyPr wrap="square">
            <a:spAutoFit/>
          </a:bodyPr>
          <a:lstStyle/>
          <a:p>
            <a:r>
              <a:rPr lang="zh-CN" altLang="en-US" sz="1400" dirty="0"/>
              <a:t>&lt;style lang="scss" scoped&gt;</a:t>
            </a:r>
          </a:p>
          <a:p>
            <a:r>
              <a:rPr lang="zh-CN" altLang="en-US" sz="1400" dirty="0"/>
              <a:t>.box{</a:t>
            </a:r>
          </a:p>
          <a:p>
            <a:r>
              <a:rPr lang="zh-CN" altLang="en-US" sz="1400" dirty="0"/>
              <a:t>  padding: 10px;</a:t>
            </a:r>
          </a:p>
          <a:p>
            <a:r>
              <a:rPr lang="zh-CN" altLang="en-US" sz="1400" dirty="0"/>
              <a:t>  .title{</a:t>
            </a:r>
          </a:p>
          <a:p>
            <a:r>
              <a:rPr lang="zh-CN" altLang="en-US" sz="1400" dirty="0"/>
              <a:t>    font-size: 20px;</a:t>
            </a:r>
          </a:p>
          <a:p>
            <a:r>
              <a:rPr lang="zh-CN" altLang="en-US" sz="1400" dirty="0"/>
              <a:t>    text-align: center;</a:t>
            </a:r>
          </a:p>
          <a:p>
            <a:r>
              <a:rPr lang="zh-CN" altLang="en-US" sz="1400" dirty="0"/>
              <a:t>  }</a:t>
            </a:r>
          </a:p>
          <a:p>
            <a:r>
              <a:rPr lang="zh-CN" altLang="en-US" sz="1400" dirty="0"/>
              <a:t>  .list{</a:t>
            </a:r>
          </a:p>
          <a:p>
            <a:r>
              <a:rPr lang="zh-CN" altLang="en-US" sz="1400" dirty="0"/>
              <a:t>    display: flex;</a:t>
            </a:r>
          </a:p>
          <a:p>
            <a:r>
              <a:rPr lang="zh-CN" altLang="en-US" sz="1400" dirty="0"/>
              <a:t>    justify-content: center;</a:t>
            </a:r>
          </a:p>
          <a:p>
            <a:r>
              <a:rPr lang="zh-CN" altLang="en-US" sz="1400" dirty="0"/>
              <a:t>    .item{</a:t>
            </a:r>
          </a:p>
          <a:p>
            <a:r>
              <a:rPr lang="zh-CN" altLang="en-US" sz="1400" dirty="0"/>
              <a:t>      padding:4px 10px;</a:t>
            </a:r>
          </a:p>
          <a:p>
            <a:r>
              <a:rPr lang="zh-CN" altLang="en-US" sz="1400" dirty="0"/>
              <a:t>      margin: 10px 0;</a:t>
            </a:r>
          </a:p>
          <a:p>
            <a:r>
              <a:rPr lang="zh-CN" altLang="en-US" sz="1400" dirty="0"/>
              <a:t>      cursor: pointer;</a:t>
            </a:r>
          </a:p>
          <a:p>
            <a:r>
              <a:rPr lang="zh-CN" altLang="en-US" sz="1400" dirty="0"/>
              <a:t>      background-color: rgba(255,255,255, 0.2);</a:t>
            </a:r>
          </a:p>
          <a:p>
            <a:r>
              <a:rPr lang="zh-CN" altLang="en-US" sz="1400" dirty="0"/>
              <a:t>      &amp;.active{</a:t>
            </a:r>
          </a:p>
          <a:p>
            <a:r>
              <a:rPr lang="zh-CN" altLang="en-US" sz="1400" dirty="0"/>
              <a:t>          background-color: rgba( 255,255,255, 0.6);</a:t>
            </a:r>
          </a:p>
          <a:p>
            <a:r>
              <a:rPr lang="zh-CN" altLang="en-US" sz="1400" dirty="0"/>
              <a:t>        }</a:t>
            </a:r>
          </a:p>
          <a:p>
            <a:r>
              <a:rPr lang="zh-CN" altLang="en-US" sz="1400" dirty="0"/>
              <a:t>    }</a:t>
            </a:r>
          </a:p>
          <a:p>
            <a:r>
              <a:rPr lang="zh-CN" altLang="en-US" sz="1400" dirty="0"/>
              <a:t>  }</a:t>
            </a:r>
          </a:p>
          <a:p>
            <a:r>
              <a:rPr lang="zh-CN" altLang="en-US" sz="1400" dirty="0"/>
              <a:t>}</a:t>
            </a:r>
          </a:p>
          <a:p>
            <a:r>
              <a:rPr lang="zh-CN" altLang="en-US" sz="1400" dirty="0"/>
              <a:t>&lt;/style&gt;</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rot="5400000" flipH="1">
            <a:off x="1100554" y="2185804"/>
            <a:ext cx="2493725" cy="2493725"/>
          </a:xfrm>
          <a:prstGeom prst="blockArc">
            <a:avLst>
              <a:gd name="adj1" fmla="val 10800000"/>
              <a:gd name="adj2" fmla="val 0"/>
              <a:gd name="adj3" fmla="val 10062"/>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pic>
        <p:nvPicPr>
          <p:cNvPr id="5" name="图片 4"/>
          <p:cNvPicPr>
            <a:picLocks noChangeAspect="1"/>
          </p:cNvPicPr>
          <p:nvPr/>
        </p:nvPicPr>
        <p:blipFill>
          <a:blip r:embed="rId3">
            <a:alphaModFix/>
          </a:blip>
          <a:srcRect/>
          <a:stretch>
            <a:fillRect/>
          </a:stretch>
        </p:blipFill>
        <p:spPr>
          <a:xfrm>
            <a:off x="1089970" y="2178470"/>
            <a:ext cx="1268081" cy="2501059"/>
          </a:xfrm>
          <a:prstGeom prst="rect">
            <a:avLst/>
          </a:prstGeom>
        </p:spPr>
      </p:pic>
      <p:sp>
        <p:nvSpPr>
          <p:cNvPr id="6" name="标题 1"/>
          <p:cNvSpPr txBox="1"/>
          <p:nvPr/>
        </p:nvSpPr>
        <p:spPr>
          <a:xfrm>
            <a:off x="1467562" y="2538511"/>
            <a:ext cx="1780977" cy="1780977"/>
          </a:xfrm>
          <a:prstGeom prst="ellipse">
            <a:avLst/>
          </a:prstGeom>
          <a:gradFill>
            <a:gsLst>
              <a:gs pos="0">
                <a:schemeClr val="accent1"/>
              </a:gs>
              <a:gs pos="100000">
                <a:schemeClr val="accent2"/>
              </a:gs>
            </a:gsLst>
            <a:lin ang="10800000" scaled="0"/>
          </a:gradFill>
          <a:ln w="1270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2058985" y="3152343"/>
            <a:ext cx="598133" cy="553314"/>
          </a:xfrm>
          <a:custGeom>
            <a:avLst/>
            <a:gdLst>
              <a:gd name="connsiteX0" fmla="*/ 56258 w 778320"/>
              <a:gd name="connsiteY0" fmla="*/ 333700 h 720001"/>
              <a:gd name="connsiteX1" fmla="*/ 56258 w 778320"/>
              <a:gd name="connsiteY1" fmla="*/ 627457 h 720001"/>
              <a:gd name="connsiteX2" fmla="*/ 66946 w 778320"/>
              <a:gd name="connsiteY2" fmla="*/ 653054 h 720001"/>
              <a:gd name="connsiteX3" fmla="*/ 92544 w 778320"/>
              <a:gd name="connsiteY3" fmla="*/ 663743 h 720001"/>
              <a:gd name="connsiteX4" fmla="*/ 685683 w 778320"/>
              <a:gd name="connsiteY4" fmla="*/ 663743 h 720001"/>
              <a:gd name="connsiteX5" fmla="*/ 711281 w 778320"/>
              <a:gd name="connsiteY5" fmla="*/ 653054 h 720001"/>
              <a:gd name="connsiteX6" fmla="*/ 721969 w 778320"/>
              <a:gd name="connsiteY6" fmla="*/ 627457 h 720001"/>
              <a:gd name="connsiteX7" fmla="*/ 721969 w 778320"/>
              <a:gd name="connsiteY7" fmla="*/ 333700 h 720001"/>
              <a:gd name="connsiteX8" fmla="*/ 92544 w 778320"/>
              <a:gd name="connsiteY8" fmla="*/ 142049 h 720001"/>
              <a:gd name="connsiteX9" fmla="*/ 56258 w 778320"/>
              <a:gd name="connsiteY9" fmla="*/ 178336 h 720001"/>
              <a:gd name="connsiteX10" fmla="*/ 56258 w 778320"/>
              <a:gd name="connsiteY10" fmla="*/ 277443 h 720001"/>
              <a:gd name="connsiteX11" fmla="*/ 721969 w 778320"/>
              <a:gd name="connsiteY11" fmla="*/ 277443 h 720001"/>
              <a:gd name="connsiteX12" fmla="*/ 721969 w 778320"/>
              <a:gd name="connsiteY12" fmla="*/ 178336 h 720001"/>
              <a:gd name="connsiteX13" fmla="*/ 685683 w 778320"/>
              <a:gd name="connsiteY13" fmla="*/ 142049 h 720001"/>
              <a:gd name="connsiteX14" fmla="*/ 561355 w 778320"/>
              <a:gd name="connsiteY14" fmla="*/ 142049 h 720001"/>
              <a:gd name="connsiteX15" fmla="*/ 561355 w 778320"/>
              <a:gd name="connsiteY15" fmla="*/ 201026 h 720001"/>
              <a:gd name="connsiteX16" fmla="*/ 533226 w 778320"/>
              <a:gd name="connsiteY16" fmla="*/ 229249 h 720001"/>
              <a:gd name="connsiteX17" fmla="*/ 505097 w 778320"/>
              <a:gd name="connsiteY17" fmla="*/ 201120 h 720001"/>
              <a:gd name="connsiteX18" fmla="*/ 505097 w 778320"/>
              <a:gd name="connsiteY18" fmla="*/ 142049 h 720001"/>
              <a:gd name="connsiteX19" fmla="*/ 273129 w 778320"/>
              <a:gd name="connsiteY19" fmla="*/ 142049 h 720001"/>
              <a:gd name="connsiteX20" fmla="*/ 273129 w 778320"/>
              <a:gd name="connsiteY20" fmla="*/ 201026 h 720001"/>
              <a:gd name="connsiteX21" fmla="*/ 245001 w 778320"/>
              <a:gd name="connsiteY21" fmla="*/ 229249 h 720001"/>
              <a:gd name="connsiteX22" fmla="*/ 216872 w 778320"/>
              <a:gd name="connsiteY22" fmla="*/ 201120 h 720001"/>
              <a:gd name="connsiteX23" fmla="*/ 216872 w 778320"/>
              <a:gd name="connsiteY23" fmla="*/ 142049 h 720001"/>
              <a:gd name="connsiteX24" fmla="*/ 245001 w 778320"/>
              <a:gd name="connsiteY24" fmla="*/ 0 h 720001"/>
              <a:gd name="connsiteX25" fmla="*/ 273129 w 778320"/>
              <a:gd name="connsiteY25" fmla="*/ 28129 h 720001"/>
              <a:gd name="connsiteX26" fmla="*/ 273129 w 778320"/>
              <a:gd name="connsiteY26" fmla="*/ 85792 h 720001"/>
              <a:gd name="connsiteX27" fmla="*/ 505097 w 778320"/>
              <a:gd name="connsiteY27" fmla="*/ 85792 h 720001"/>
              <a:gd name="connsiteX28" fmla="*/ 505097 w 778320"/>
              <a:gd name="connsiteY28" fmla="*/ 28129 h 720001"/>
              <a:gd name="connsiteX29" fmla="*/ 533226 w 778320"/>
              <a:gd name="connsiteY29" fmla="*/ 0 h 720001"/>
              <a:gd name="connsiteX30" fmla="*/ 561355 w 778320"/>
              <a:gd name="connsiteY30" fmla="*/ 28129 h 720001"/>
              <a:gd name="connsiteX31" fmla="*/ 561355 w 778320"/>
              <a:gd name="connsiteY31" fmla="*/ 85792 h 720001"/>
              <a:gd name="connsiteX32" fmla="*/ 685683 w 778320"/>
              <a:gd name="connsiteY32" fmla="*/ 85792 h 720001"/>
              <a:gd name="connsiteX33" fmla="*/ 778320 w 778320"/>
              <a:gd name="connsiteY33" fmla="*/ 178336 h 720001"/>
              <a:gd name="connsiteX34" fmla="*/ 778320 w 778320"/>
              <a:gd name="connsiteY34" fmla="*/ 627457 h 720001"/>
              <a:gd name="connsiteX35" fmla="*/ 685777 w 778320"/>
              <a:gd name="connsiteY35" fmla="*/ 720001 h 720001"/>
              <a:gd name="connsiteX36" fmla="*/ 92544 w 778320"/>
              <a:gd name="connsiteY36" fmla="*/ 720001 h 720001"/>
              <a:gd name="connsiteX37" fmla="*/ 0 w 778320"/>
              <a:gd name="connsiteY37" fmla="*/ 627457 h 720001"/>
              <a:gd name="connsiteX38" fmla="*/ 0 w 778320"/>
              <a:gd name="connsiteY38" fmla="*/ 333700 h 720001"/>
              <a:gd name="connsiteX39" fmla="*/ 0 w 778320"/>
              <a:gd name="connsiteY39" fmla="*/ 277443 h 720001"/>
              <a:gd name="connsiteX40" fmla="*/ 0 w 778320"/>
              <a:gd name="connsiteY40" fmla="*/ 178336 h 720001"/>
              <a:gd name="connsiteX41" fmla="*/ 92544 w 778320"/>
              <a:gd name="connsiteY41" fmla="*/ 85792 h 720001"/>
              <a:gd name="connsiteX42" fmla="*/ 216872 w 778320"/>
              <a:gd name="connsiteY42" fmla="*/ 85792 h 720001"/>
              <a:gd name="connsiteX43" fmla="*/ 216872 w 778320"/>
              <a:gd name="connsiteY43" fmla="*/ 28129 h 720001"/>
              <a:gd name="connsiteX44" fmla="*/ 245001 w 778320"/>
              <a:gd name="connsiteY44" fmla="*/ 0 h 720001"/>
            </a:gdLst>
            <a:ahLst/>
            <a:cxnLst/>
            <a:rect l="l" t="t" r="r" b="b"/>
            <a:pathLst>
              <a:path w="778320" h="720001">
                <a:moveTo>
                  <a:pt x="56258" y="333700"/>
                </a:moveTo>
                <a:lnTo>
                  <a:pt x="56258" y="627457"/>
                </a:lnTo>
                <a:cubicBezTo>
                  <a:pt x="56258" y="637115"/>
                  <a:pt x="60008" y="646116"/>
                  <a:pt x="66946" y="653054"/>
                </a:cubicBezTo>
                <a:cubicBezTo>
                  <a:pt x="73885" y="659899"/>
                  <a:pt x="82980" y="663743"/>
                  <a:pt x="92544" y="663743"/>
                </a:cubicBezTo>
                <a:lnTo>
                  <a:pt x="685683" y="663743"/>
                </a:lnTo>
                <a:cubicBezTo>
                  <a:pt x="695341" y="663743"/>
                  <a:pt x="704342" y="659993"/>
                  <a:pt x="711281" y="653054"/>
                </a:cubicBezTo>
                <a:cubicBezTo>
                  <a:pt x="718125" y="646116"/>
                  <a:pt x="721969" y="637021"/>
                  <a:pt x="721969" y="627457"/>
                </a:cubicBezTo>
                <a:lnTo>
                  <a:pt x="721969" y="333700"/>
                </a:lnTo>
                <a:close/>
                <a:moveTo>
                  <a:pt x="92544" y="142049"/>
                </a:moveTo>
                <a:cubicBezTo>
                  <a:pt x="72478" y="142049"/>
                  <a:pt x="56258" y="158364"/>
                  <a:pt x="56258" y="178336"/>
                </a:cubicBezTo>
                <a:lnTo>
                  <a:pt x="56258" y="277443"/>
                </a:lnTo>
                <a:lnTo>
                  <a:pt x="721969" y="277443"/>
                </a:lnTo>
                <a:lnTo>
                  <a:pt x="721969" y="178336"/>
                </a:lnTo>
                <a:cubicBezTo>
                  <a:pt x="721969" y="158270"/>
                  <a:pt x="705655" y="142049"/>
                  <a:pt x="685683" y="142049"/>
                </a:cubicBezTo>
                <a:lnTo>
                  <a:pt x="561355" y="142049"/>
                </a:lnTo>
                <a:lnTo>
                  <a:pt x="561355" y="201026"/>
                </a:lnTo>
                <a:cubicBezTo>
                  <a:pt x="561355" y="216591"/>
                  <a:pt x="548790" y="229249"/>
                  <a:pt x="533226" y="229249"/>
                </a:cubicBezTo>
                <a:cubicBezTo>
                  <a:pt x="517661" y="229249"/>
                  <a:pt x="505097" y="216685"/>
                  <a:pt x="505097" y="201120"/>
                </a:cubicBezTo>
                <a:lnTo>
                  <a:pt x="505097" y="142049"/>
                </a:lnTo>
                <a:lnTo>
                  <a:pt x="273129" y="142049"/>
                </a:lnTo>
                <a:lnTo>
                  <a:pt x="273129" y="201026"/>
                </a:lnTo>
                <a:cubicBezTo>
                  <a:pt x="273129" y="216591"/>
                  <a:pt x="260565" y="229249"/>
                  <a:pt x="245001" y="229249"/>
                </a:cubicBezTo>
                <a:cubicBezTo>
                  <a:pt x="229436" y="229249"/>
                  <a:pt x="216872" y="216685"/>
                  <a:pt x="216872" y="201120"/>
                </a:cubicBezTo>
                <a:lnTo>
                  <a:pt x="216872" y="142049"/>
                </a:lnTo>
                <a:close/>
                <a:moveTo>
                  <a:pt x="245001" y="0"/>
                </a:moveTo>
                <a:cubicBezTo>
                  <a:pt x="260565" y="0"/>
                  <a:pt x="273129" y="12564"/>
                  <a:pt x="273129" y="28129"/>
                </a:cubicBezTo>
                <a:lnTo>
                  <a:pt x="273129" y="85792"/>
                </a:lnTo>
                <a:lnTo>
                  <a:pt x="505097" y="85792"/>
                </a:lnTo>
                <a:lnTo>
                  <a:pt x="505097" y="28129"/>
                </a:lnTo>
                <a:cubicBezTo>
                  <a:pt x="505097" y="12564"/>
                  <a:pt x="517661" y="0"/>
                  <a:pt x="533226" y="0"/>
                </a:cubicBezTo>
                <a:cubicBezTo>
                  <a:pt x="548790" y="0"/>
                  <a:pt x="561355" y="12564"/>
                  <a:pt x="561355" y="28129"/>
                </a:cubicBezTo>
                <a:lnTo>
                  <a:pt x="561355" y="85792"/>
                </a:lnTo>
                <a:lnTo>
                  <a:pt x="685683" y="85792"/>
                </a:lnTo>
                <a:cubicBezTo>
                  <a:pt x="736784" y="85792"/>
                  <a:pt x="778227" y="127235"/>
                  <a:pt x="778320" y="178336"/>
                </a:cubicBezTo>
                <a:lnTo>
                  <a:pt x="778320" y="627457"/>
                </a:lnTo>
                <a:cubicBezTo>
                  <a:pt x="778320" y="678370"/>
                  <a:pt x="736690" y="720001"/>
                  <a:pt x="685777" y="720001"/>
                </a:cubicBezTo>
                <a:lnTo>
                  <a:pt x="92544" y="720001"/>
                </a:lnTo>
                <a:cubicBezTo>
                  <a:pt x="41631" y="720001"/>
                  <a:pt x="0" y="678370"/>
                  <a:pt x="0" y="627457"/>
                </a:cubicBezTo>
                <a:lnTo>
                  <a:pt x="0" y="333700"/>
                </a:lnTo>
                <a:lnTo>
                  <a:pt x="0" y="277443"/>
                </a:lnTo>
                <a:lnTo>
                  <a:pt x="0" y="178336"/>
                </a:lnTo>
                <a:cubicBezTo>
                  <a:pt x="0" y="127235"/>
                  <a:pt x="41443" y="85792"/>
                  <a:pt x="92544" y="85792"/>
                </a:cubicBezTo>
                <a:lnTo>
                  <a:pt x="216872" y="85792"/>
                </a:lnTo>
                <a:lnTo>
                  <a:pt x="216872" y="28129"/>
                </a:lnTo>
                <a:cubicBezTo>
                  <a:pt x="216872" y="12564"/>
                  <a:pt x="229436" y="0"/>
                  <a:pt x="245001" y="0"/>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sp>
        <p:nvSpPr>
          <p:cNvPr id="8" name="标题 1"/>
          <p:cNvSpPr txBox="1"/>
          <p:nvPr/>
        </p:nvSpPr>
        <p:spPr>
          <a:xfrm>
            <a:off x="3839962" y="2156920"/>
            <a:ext cx="7249368" cy="1167145"/>
          </a:xfrm>
          <a:prstGeom prst="rect">
            <a:avLst/>
          </a:prstGeom>
          <a:noFill/>
          <a:ln cap="sq">
            <a:noFill/>
          </a:ln>
        </p:spPr>
        <p:txBody>
          <a:bodyPr vert="horz" wrap="square" lIns="0" tIns="0" rIns="0" bIns="0" rtlCol="0" anchor="t"/>
          <a:lstStyle/>
          <a:p>
            <a:pPr algn="l"/>
            <a:r>
              <a:rPr kumimoji="1" lang="en-US" altLang="zh-CN" sz="1400" dirty="0" err="1">
                <a:ln w="12700">
                  <a:noFill/>
                </a:ln>
                <a:solidFill>
                  <a:schemeClr val="tx1">
                    <a:lumMod val="85000"/>
                    <a:lumOff val="15000"/>
                  </a:schemeClr>
                </a:solidFill>
                <a:latin typeface="Source Han Sans"/>
                <a:ea typeface="Source Han Sans"/>
                <a:cs typeface="Source Han Sans"/>
              </a:rPr>
              <a:t>在App组件中引入此模块，并且我们选择边框的样式为dv</a:t>
            </a:r>
            <a:r>
              <a:rPr kumimoji="1" lang="en-US" altLang="zh-CN" sz="1400" dirty="0">
                <a:ln w="12700">
                  <a:noFill/>
                </a:ln>
                <a:solidFill>
                  <a:schemeClr val="tx1">
                    <a:lumMod val="85000"/>
                    <a:lumOff val="15000"/>
                  </a:schemeClr>
                </a:solidFill>
                <a:latin typeface="Source Han Sans"/>
                <a:ea typeface="Source Han Sans"/>
                <a:cs typeface="Source Han Sans"/>
              </a:rPr>
              <a:t>- border- box- 12，将App.vue文件中template标签内数字3替换成如下代码：</a:t>
            </a: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r>
              <a:rPr kumimoji="1" lang="en-US" altLang="zh-CN" sz="1400" dirty="0">
                <a:ln w="12700">
                  <a:noFill/>
                </a:ln>
                <a:solidFill>
                  <a:schemeClr val="tx1">
                    <a:lumMod val="85000"/>
                    <a:lumOff val="15000"/>
                  </a:schemeClr>
                </a:solidFill>
                <a:latin typeface="Source Han Sans"/>
                <a:ea typeface="Source Han Sans"/>
                <a:cs typeface="Source Han Sans"/>
              </a:rPr>
              <a:t>
</a:t>
            </a:r>
            <a:r>
              <a:rPr kumimoji="1" lang="en-US" altLang="zh-CN" sz="1400" dirty="0" err="1">
                <a:ln w="12700">
                  <a:noFill/>
                </a:ln>
                <a:solidFill>
                  <a:schemeClr val="tx1">
                    <a:lumMod val="85000"/>
                    <a:lumOff val="15000"/>
                  </a:schemeClr>
                </a:solidFill>
                <a:latin typeface="Source Han Sans"/>
                <a:ea typeface="Source Han Sans"/>
                <a:cs typeface="Source Han Sans"/>
              </a:rPr>
              <a:t>在App.vue的script中导入并组件注册，此时完整的script代码如下</a:t>
            </a:r>
            <a:r>
              <a:rPr kumimoji="1" lang="en-US" altLang="zh-CN" sz="1400" dirty="0">
                <a:ln w="12700">
                  <a:noFill/>
                </a:ln>
                <a:solidFill>
                  <a:schemeClr val="tx1">
                    <a:lumMod val="85000"/>
                    <a:lumOff val="15000"/>
                  </a:schemeClr>
                </a:solidFill>
                <a:latin typeface="Source Han Sans"/>
                <a:ea typeface="Source Han Sans"/>
                <a:cs typeface="Source Han Sans"/>
              </a:rPr>
              <a:t>：</a:t>
            </a:r>
            <a:endParaRPr kumimoji="1" lang="zh-CN" altLang="en-US" dirty="0"/>
          </a:p>
        </p:txBody>
      </p:sp>
      <p:sp>
        <p:nvSpPr>
          <p:cNvPr id="9" name="标题 1"/>
          <p:cNvSpPr txBox="1"/>
          <p:nvPr/>
        </p:nvSpPr>
        <p:spPr>
          <a:xfrm>
            <a:off x="3839962" y="1551542"/>
            <a:ext cx="1210010" cy="471694"/>
          </a:xfrm>
          <a:prstGeom prst="roundRect">
            <a:avLst>
              <a:gd name="adj" fmla="val 50000"/>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4016459" y="1570364"/>
            <a:ext cx="857016" cy="401966"/>
          </a:xfrm>
          <a:prstGeom prst="rect">
            <a:avLst/>
          </a:prstGeom>
          <a:noFill/>
          <a:ln cap="sq">
            <a:noFill/>
          </a:ln>
        </p:spPr>
        <p:txBody>
          <a:bodyPr vert="horz" wrap="square" lIns="0" tIns="0" rIns="0" bIns="0" rtlCol="0" anchor="ctr"/>
          <a:lstStyle/>
          <a:p>
            <a:pPr algn="ctr"/>
            <a:r>
              <a:rPr kumimoji="1" lang="en-US" altLang="zh-CN" sz="2800">
                <a:ln w="12700">
                  <a:noFill/>
                </a:ln>
                <a:solidFill>
                  <a:schemeClr val="accent1"/>
                </a:solidFill>
                <a:latin typeface="Source Han Sans"/>
                <a:ea typeface="Source Han Sans"/>
                <a:cs typeface="Source Han Sans"/>
              </a:rPr>
              <a:t>01</a:t>
            </a:r>
            <a:endParaRPr kumimoji="1" lang="zh-CN" altLang="en-US"/>
          </a:p>
        </p:txBody>
      </p:sp>
      <p:sp>
        <p:nvSpPr>
          <p:cNvPr id="11"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11、新增会员信息</a:t>
            </a:r>
            <a:endParaRPr kumimoji="1" lang="zh-CN" altLang="en-US"/>
          </a:p>
        </p:txBody>
      </p:sp>
      <p:cxnSp>
        <p:nvCxnSpPr>
          <p:cNvPr id="12"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3" name="组合 12"/>
          <p:cNvGrpSpPr/>
          <p:nvPr/>
        </p:nvGrpSpPr>
        <p:grpSpPr>
          <a:xfrm>
            <a:off x="203200" y="561165"/>
            <a:ext cx="381000" cy="158750"/>
            <a:chOff x="203200" y="561165"/>
            <a:chExt cx="381000" cy="158750"/>
          </a:xfrm>
        </p:grpSpPr>
        <p:sp>
          <p:nvSpPr>
            <p:cNvPr id="14"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5"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17" name="文本框 16">
            <a:extLst>
              <a:ext uri="{FF2B5EF4-FFF2-40B4-BE49-F238E27FC236}">
                <a16:creationId xmlns:a16="http://schemas.microsoft.com/office/drawing/2014/main" id="{1FD22D45-5BA1-440B-63A2-A51807115698}"/>
              </a:ext>
            </a:extLst>
          </p:cNvPr>
          <p:cNvSpPr txBox="1"/>
          <p:nvPr/>
        </p:nvSpPr>
        <p:spPr>
          <a:xfrm>
            <a:off x="3839962" y="2658412"/>
            <a:ext cx="6105644" cy="738664"/>
          </a:xfrm>
          <a:prstGeom prst="rect">
            <a:avLst/>
          </a:prstGeom>
          <a:solidFill>
            <a:schemeClr val="bg1">
              <a:lumMod val="85000"/>
            </a:schemeClr>
          </a:solidFill>
        </p:spPr>
        <p:txBody>
          <a:bodyPr wrap="square">
            <a:spAutoFit/>
          </a:bodyPr>
          <a:lstStyle/>
          <a:p>
            <a:r>
              <a:rPr lang="zh-CN" altLang="en-US" sz="1400" dirty="0"/>
              <a:t>&lt;dv-border-box-12&gt;</a:t>
            </a:r>
          </a:p>
          <a:p>
            <a:r>
              <a:rPr lang="zh-CN" altLang="en-US" sz="1400" dirty="0"/>
              <a:t>       &lt;CapsuleChart&gt;&lt;/CapsuleChart&gt;</a:t>
            </a:r>
          </a:p>
          <a:p>
            <a:r>
              <a:rPr lang="zh-CN" altLang="en-US" sz="1400" dirty="0"/>
              <a:t>&lt;/dv-border-box-12&gt;</a:t>
            </a:r>
          </a:p>
        </p:txBody>
      </p:sp>
      <p:sp>
        <p:nvSpPr>
          <p:cNvPr id="19" name="文本框 18">
            <a:extLst>
              <a:ext uri="{FF2B5EF4-FFF2-40B4-BE49-F238E27FC236}">
                <a16:creationId xmlns:a16="http://schemas.microsoft.com/office/drawing/2014/main" id="{75C7A847-2468-0759-798B-9FB90DEB8E60}"/>
              </a:ext>
            </a:extLst>
          </p:cNvPr>
          <p:cNvSpPr txBox="1"/>
          <p:nvPr/>
        </p:nvSpPr>
        <p:spPr>
          <a:xfrm>
            <a:off x="3839962" y="3799667"/>
            <a:ext cx="6105644" cy="2246769"/>
          </a:xfrm>
          <a:prstGeom prst="rect">
            <a:avLst/>
          </a:prstGeom>
          <a:solidFill>
            <a:schemeClr val="bg1">
              <a:lumMod val="85000"/>
            </a:schemeClr>
          </a:solidFill>
        </p:spPr>
        <p:txBody>
          <a:bodyPr wrap="square">
            <a:spAutoFit/>
          </a:bodyPr>
          <a:lstStyle/>
          <a:p>
            <a:r>
              <a:rPr lang="zh-CN" altLang="en-US" sz="1400" dirty="0"/>
              <a:t>&lt;script&gt; </a:t>
            </a:r>
          </a:p>
          <a:p>
            <a:r>
              <a:rPr lang="zh-CN" altLang="en-US" sz="1400" dirty="0"/>
              <a:t>import RingChart from './components/RingChart.vue';</a:t>
            </a:r>
          </a:p>
          <a:p>
            <a:r>
              <a:rPr lang="zh-CN" altLang="en-US" sz="1400" dirty="0"/>
              <a:t>import CapsuleChart from './components/CapsuleChart.vue';</a:t>
            </a:r>
          </a:p>
          <a:p>
            <a:r>
              <a:rPr lang="zh-CN" altLang="en-US" sz="1400" dirty="0"/>
              <a:t>export default {</a:t>
            </a:r>
          </a:p>
          <a:p>
            <a:r>
              <a:rPr lang="zh-CN" altLang="en-US" sz="1400" dirty="0"/>
              <a:t>  components:{</a:t>
            </a:r>
          </a:p>
          <a:p>
            <a:r>
              <a:rPr lang="zh-CN" altLang="en-US" sz="1400" dirty="0"/>
              <a:t>    RingChart,</a:t>
            </a:r>
          </a:p>
          <a:p>
            <a:r>
              <a:rPr lang="zh-CN" altLang="en-US" sz="1400" dirty="0"/>
              <a:t>    CapsuleChart</a:t>
            </a:r>
          </a:p>
          <a:p>
            <a:r>
              <a:rPr lang="zh-CN" altLang="en-US" sz="1400" dirty="0"/>
              <a:t>  }</a:t>
            </a:r>
          </a:p>
          <a:p>
            <a:r>
              <a:rPr lang="zh-CN" altLang="en-US" sz="1400" dirty="0"/>
              <a:t>}</a:t>
            </a:r>
          </a:p>
          <a:p>
            <a:r>
              <a:rPr lang="zh-CN" altLang="en-US" sz="1400" dirty="0"/>
              <a:t>&lt;/script&gt;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flipH="1">
            <a:off x="8156535" y="-14252"/>
            <a:ext cx="4035465" cy="6900558"/>
          </a:xfrm>
          <a:custGeom>
            <a:avLst/>
            <a:gdLst>
              <a:gd name="connsiteX0" fmla="*/ 662814 w 4035465"/>
              <a:gd name="connsiteY0" fmla="*/ 14252 h 6900558"/>
              <a:gd name="connsiteX1" fmla="*/ 1009947 w 4035465"/>
              <a:gd name="connsiteY1" fmla="*/ 23650 h 6900558"/>
              <a:gd name="connsiteX2" fmla="*/ 3505887 w 4035465"/>
              <a:gd name="connsiteY2" fmla="*/ 302197 h 6900558"/>
              <a:gd name="connsiteX3" fmla="*/ 4035465 w 4035465"/>
              <a:gd name="connsiteY3" fmla="*/ 895713 h 6900558"/>
              <a:gd name="connsiteX4" fmla="*/ 4035465 w 4035465"/>
              <a:gd name="connsiteY4" fmla="*/ 5999348 h 6900558"/>
              <a:gd name="connsiteX5" fmla="*/ 3505887 w 4035465"/>
              <a:gd name="connsiteY5" fmla="*/ 6589850 h 6900558"/>
              <a:gd name="connsiteX6" fmla="*/ 1107497 w 4035465"/>
              <a:gd name="connsiteY6" fmla="*/ 6853094 h 6900558"/>
              <a:gd name="connsiteX7" fmla="*/ 675057 w 4035465"/>
              <a:gd name="connsiteY7" fmla="*/ 6900558 h 6900558"/>
              <a:gd name="connsiteX8" fmla="*/ 0 w 4035465"/>
              <a:gd name="connsiteY8" fmla="*/ 6900558 h 6900558"/>
              <a:gd name="connsiteX9" fmla="*/ 0 w 4035465"/>
              <a:gd name="connsiteY9" fmla="*/ 14252 h 6900558"/>
              <a:gd name="connsiteX10" fmla="*/ 662814 w 4035465"/>
              <a:gd name="connsiteY10" fmla="*/ 14252 h 6900558"/>
              <a:gd name="connsiteX11" fmla="*/ 662814 w 4035465"/>
              <a:gd name="connsiteY11" fmla="*/ 14252 h 6900558"/>
              <a:gd name="connsiteX12" fmla="*/ 662814 w 4035465"/>
              <a:gd name="connsiteY12" fmla="*/ 14252 h 6900558"/>
              <a:gd name="connsiteX13" fmla="*/ 662912 w 4035465"/>
              <a:gd name="connsiteY13" fmla="*/ 0 h 6887210"/>
            </a:gdLst>
            <a:ahLst/>
            <a:cxnLst/>
            <a:rect l="l" t="t" r="r" b="b"/>
            <a:pathLst>
              <a:path w="4035465" h="6900558">
                <a:moveTo>
                  <a:pt x="662814" y="14252"/>
                </a:moveTo>
                <a:cubicBezTo>
                  <a:pt x="831138" y="15818"/>
                  <a:pt x="536102" y="-24341"/>
                  <a:pt x="1009947" y="23650"/>
                </a:cubicBezTo>
                <a:lnTo>
                  <a:pt x="3505887" y="302197"/>
                </a:lnTo>
                <a:cubicBezTo>
                  <a:pt x="3806784" y="338350"/>
                  <a:pt x="4035465" y="591424"/>
                  <a:pt x="4035465" y="895713"/>
                </a:cubicBezTo>
                <a:lnTo>
                  <a:pt x="4035465" y="5999348"/>
                </a:lnTo>
                <a:cubicBezTo>
                  <a:pt x="4035465" y="6303638"/>
                  <a:pt x="3806784" y="6556710"/>
                  <a:pt x="3505887" y="6589850"/>
                </a:cubicBezTo>
                <a:lnTo>
                  <a:pt x="1107497" y="6853094"/>
                </a:lnTo>
                <a:lnTo>
                  <a:pt x="675057" y="6900558"/>
                </a:lnTo>
                <a:lnTo>
                  <a:pt x="0" y="6900558"/>
                </a:lnTo>
                <a:lnTo>
                  <a:pt x="0" y="14252"/>
                </a:lnTo>
                <a:lnTo>
                  <a:pt x="662814" y="14252"/>
                </a:lnTo>
                <a:close/>
              </a:path>
            </a:pathLst>
          </a:custGeom>
          <a:solidFill>
            <a:schemeClr val="accent1">
              <a:lumMod val="75000"/>
            </a:schemeClr>
          </a:solidFill>
          <a:ln w="12700" cap="sq">
            <a:noFill/>
            <a:miter/>
          </a:ln>
          <a:effectLst/>
        </p:spPr>
        <p:txBody>
          <a:bodyPr vert="horz" wrap="square" lIns="91440" tIns="45720" rIns="91440" bIns="45720" rtlCol="0" anchor="ctr"/>
          <a:lstStyle/>
          <a:p>
            <a:pPr algn="ctr"/>
            <a:endParaRPr kumimoji="1" lang="zh-CN" altLang="en-US"/>
          </a:p>
        </p:txBody>
      </p:sp>
      <p:sp>
        <p:nvSpPr>
          <p:cNvPr id="5" name="标题 1"/>
          <p:cNvSpPr txBox="1"/>
          <p:nvPr/>
        </p:nvSpPr>
        <p:spPr>
          <a:xfrm flipH="1">
            <a:off x="11275617" y="1438391"/>
            <a:ext cx="534952" cy="531148"/>
          </a:xfrm>
          <a:custGeom>
            <a:avLst/>
            <a:gdLst>
              <a:gd name="T0" fmla="*/ 2454 w 2630"/>
              <a:gd name="T1" fmla="*/ 2350 h 2608"/>
              <a:gd name="T2" fmla="*/ 219 w 2630"/>
              <a:gd name="T3" fmla="*/ 2595 h 2608"/>
              <a:gd name="T4" fmla="*/ 0 w 2630"/>
              <a:gd name="T5" fmla="*/ 2398 h 2608"/>
              <a:gd name="T6" fmla="*/ 0 w 2630"/>
              <a:gd name="T7" fmla="*/ 210 h 2608"/>
              <a:gd name="T8" fmla="*/ 220 w 2630"/>
              <a:gd name="T9" fmla="*/ 14 h 2608"/>
              <a:gd name="T10" fmla="*/ 2454 w 2630"/>
              <a:gd name="T11" fmla="*/ 263 h 2608"/>
              <a:gd name="T12" fmla="*/ 2630 w 2630"/>
              <a:gd name="T13" fmla="*/ 460 h 2608"/>
              <a:gd name="T14" fmla="*/ 2630 w 2630"/>
              <a:gd name="T15" fmla="*/ 2154 h 2608"/>
              <a:gd name="T16" fmla="*/ 2454 w 2630"/>
              <a:gd name="T17" fmla="*/ 2350 h 2608"/>
            </a:gdLst>
            <a:ahLst/>
            <a:cxnLst/>
            <a:rect l="0" t="0" r="r" b="b"/>
            <a:pathLst>
              <a:path w="2630" h="2608">
                <a:moveTo>
                  <a:pt x="2454" y="2350"/>
                </a:moveTo>
                <a:cubicBezTo>
                  <a:pt x="219" y="2595"/>
                  <a:pt x="219" y="2595"/>
                  <a:pt x="219" y="2595"/>
                </a:cubicBezTo>
                <a:cubicBezTo>
                  <a:pt x="102" y="2608"/>
                  <a:pt x="0" y="2516"/>
                  <a:pt x="0" y="2398"/>
                </a:cubicBezTo>
                <a:cubicBezTo>
                  <a:pt x="0" y="210"/>
                  <a:pt x="0" y="210"/>
                  <a:pt x="0" y="210"/>
                </a:cubicBezTo>
                <a:cubicBezTo>
                  <a:pt x="0" y="92"/>
                  <a:pt x="103" y="0"/>
                  <a:pt x="220" y="14"/>
                </a:cubicBezTo>
                <a:cubicBezTo>
                  <a:pt x="2454" y="263"/>
                  <a:pt x="2454" y="263"/>
                  <a:pt x="2454" y="263"/>
                </a:cubicBezTo>
                <a:cubicBezTo>
                  <a:pt x="2554" y="275"/>
                  <a:pt x="2630" y="359"/>
                  <a:pt x="2630" y="460"/>
                </a:cubicBezTo>
                <a:cubicBezTo>
                  <a:pt x="2630" y="2154"/>
                  <a:pt x="2630" y="2154"/>
                  <a:pt x="2630" y="2154"/>
                </a:cubicBezTo>
                <a:cubicBezTo>
                  <a:pt x="2630" y="2255"/>
                  <a:pt x="2554" y="2339"/>
                  <a:pt x="2454" y="2350"/>
                </a:cubicBezTo>
                <a:close/>
              </a:path>
            </a:pathLst>
          </a:custGeom>
          <a:solidFill>
            <a:schemeClr val="bg1">
              <a:alpha val="10000"/>
            </a:schemeClr>
          </a:solidFill>
          <a:ln w="12700" cap="sq">
            <a:noFill/>
            <a:miter/>
          </a:ln>
          <a:effectLst>
            <a:outerShdw blurRad="520700" dist="165100" dir="5400000" algn="t" rotWithShape="0">
              <a:srgbClr val="000000">
                <a:alpha val="12000"/>
              </a:srgbClr>
            </a:outerShdw>
          </a:effectLst>
        </p:spPr>
        <p:txBody>
          <a:bodyPr vert="horz" wrap="square" lIns="91440" tIns="45720" rIns="91440" bIns="45720" rtlCol="0" anchor="ctr"/>
          <a:lstStyle/>
          <a:p>
            <a:pPr algn="ctr"/>
            <a:endParaRPr kumimoji="1" lang="zh-CN" altLang="en-US"/>
          </a:p>
        </p:txBody>
      </p:sp>
      <p:sp>
        <p:nvSpPr>
          <p:cNvPr id="6" name="标题 1"/>
          <p:cNvSpPr txBox="1"/>
          <p:nvPr/>
        </p:nvSpPr>
        <p:spPr>
          <a:xfrm flipH="1">
            <a:off x="10637612" y="5975644"/>
            <a:ext cx="534952" cy="531148"/>
          </a:xfrm>
          <a:custGeom>
            <a:avLst/>
            <a:gdLst>
              <a:gd name="T0" fmla="*/ 2454 w 2630"/>
              <a:gd name="T1" fmla="*/ 2350 h 2608"/>
              <a:gd name="T2" fmla="*/ 219 w 2630"/>
              <a:gd name="T3" fmla="*/ 2595 h 2608"/>
              <a:gd name="T4" fmla="*/ 0 w 2630"/>
              <a:gd name="T5" fmla="*/ 2398 h 2608"/>
              <a:gd name="T6" fmla="*/ 0 w 2630"/>
              <a:gd name="T7" fmla="*/ 210 h 2608"/>
              <a:gd name="T8" fmla="*/ 220 w 2630"/>
              <a:gd name="T9" fmla="*/ 14 h 2608"/>
              <a:gd name="T10" fmla="*/ 2454 w 2630"/>
              <a:gd name="T11" fmla="*/ 263 h 2608"/>
              <a:gd name="T12" fmla="*/ 2630 w 2630"/>
              <a:gd name="T13" fmla="*/ 460 h 2608"/>
              <a:gd name="T14" fmla="*/ 2630 w 2630"/>
              <a:gd name="T15" fmla="*/ 2154 h 2608"/>
              <a:gd name="T16" fmla="*/ 2454 w 2630"/>
              <a:gd name="T17" fmla="*/ 2350 h 2608"/>
            </a:gdLst>
            <a:ahLst/>
            <a:cxnLst/>
            <a:rect l="0" t="0" r="r" b="b"/>
            <a:pathLst>
              <a:path w="2630" h="2608">
                <a:moveTo>
                  <a:pt x="2454" y="2350"/>
                </a:moveTo>
                <a:cubicBezTo>
                  <a:pt x="219" y="2595"/>
                  <a:pt x="219" y="2595"/>
                  <a:pt x="219" y="2595"/>
                </a:cubicBezTo>
                <a:cubicBezTo>
                  <a:pt x="102" y="2608"/>
                  <a:pt x="0" y="2516"/>
                  <a:pt x="0" y="2398"/>
                </a:cubicBezTo>
                <a:cubicBezTo>
                  <a:pt x="0" y="210"/>
                  <a:pt x="0" y="210"/>
                  <a:pt x="0" y="210"/>
                </a:cubicBezTo>
                <a:cubicBezTo>
                  <a:pt x="0" y="92"/>
                  <a:pt x="103" y="0"/>
                  <a:pt x="220" y="14"/>
                </a:cubicBezTo>
                <a:cubicBezTo>
                  <a:pt x="2454" y="263"/>
                  <a:pt x="2454" y="263"/>
                  <a:pt x="2454" y="263"/>
                </a:cubicBezTo>
                <a:cubicBezTo>
                  <a:pt x="2554" y="275"/>
                  <a:pt x="2630" y="359"/>
                  <a:pt x="2630" y="460"/>
                </a:cubicBezTo>
                <a:cubicBezTo>
                  <a:pt x="2630" y="2154"/>
                  <a:pt x="2630" y="2154"/>
                  <a:pt x="2630" y="2154"/>
                </a:cubicBezTo>
                <a:cubicBezTo>
                  <a:pt x="2630" y="2255"/>
                  <a:pt x="2554" y="2339"/>
                  <a:pt x="2454" y="2350"/>
                </a:cubicBezTo>
                <a:close/>
              </a:path>
            </a:pathLst>
          </a:custGeom>
          <a:solidFill>
            <a:schemeClr val="bg1">
              <a:alpha val="10000"/>
            </a:schemeClr>
          </a:solidFill>
          <a:ln w="12700" cap="sq">
            <a:noFill/>
            <a:miter/>
          </a:ln>
          <a:effectLst>
            <a:outerShdw blurRad="520700" dist="165100" dir="5400000" algn="t" rotWithShape="0">
              <a:srgbClr val="000000">
                <a:alpha val="12000"/>
              </a:srgbClr>
            </a:outerShdw>
          </a:effectLst>
        </p:spPr>
        <p:txBody>
          <a:bodyPr vert="horz" wrap="square" lIns="91440" tIns="45720" rIns="91440" bIns="45720" rtlCol="0" anchor="ctr"/>
          <a:lstStyle/>
          <a:p>
            <a:pPr algn="ctr"/>
            <a:endParaRPr kumimoji="1" lang="zh-CN" altLang="en-US"/>
          </a:p>
        </p:txBody>
      </p:sp>
      <p:pic>
        <p:nvPicPr>
          <p:cNvPr id="7" name="图片 6"/>
          <p:cNvPicPr>
            <a:picLocks noChangeAspect="1"/>
          </p:cNvPicPr>
          <p:nvPr/>
        </p:nvPicPr>
        <p:blipFill>
          <a:blip r:embed="rId3">
            <a:alphaModFix/>
          </a:blip>
          <a:srcRect/>
          <a:stretch>
            <a:fillRect/>
          </a:stretch>
        </p:blipFill>
        <p:spPr>
          <a:xfrm flipH="1">
            <a:off x="5698293" y="1298433"/>
            <a:ext cx="4346404" cy="4275187"/>
          </a:xfrm>
          <a:prstGeom prst="rect">
            <a:avLst/>
          </a:prstGeom>
        </p:spPr>
      </p:pic>
      <p:sp>
        <p:nvSpPr>
          <p:cNvPr id="8" name="标题 1"/>
          <p:cNvSpPr txBox="1"/>
          <p:nvPr/>
        </p:nvSpPr>
        <p:spPr>
          <a:xfrm flipH="1">
            <a:off x="5183690" y="3914830"/>
            <a:ext cx="914442" cy="907940"/>
          </a:xfrm>
          <a:custGeom>
            <a:avLst/>
            <a:gdLst>
              <a:gd name="T0" fmla="*/ 2454 w 2630"/>
              <a:gd name="T1" fmla="*/ 2350 h 2608"/>
              <a:gd name="T2" fmla="*/ 219 w 2630"/>
              <a:gd name="T3" fmla="*/ 2595 h 2608"/>
              <a:gd name="T4" fmla="*/ 0 w 2630"/>
              <a:gd name="T5" fmla="*/ 2398 h 2608"/>
              <a:gd name="T6" fmla="*/ 0 w 2630"/>
              <a:gd name="T7" fmla="*/ 210 h 2608"/>
              <a:gd name="T8" fmla="*/ 220 w 2630"/>
              <a:gd name="T9" fmla="*/ 14 h 2608"/>
              <a:gd name="T10" fmla="*/ 2454 w 2630"/>
              <a:gd name="T11" fmla="*/ 263 h 2608"/>
              <a:gd name="T12" fmla="*/ 2630 w 2630"/>
              <a:gd name="T13" fmla="*/ 460 h 2608"/>
              <a:gd name="T14" fmla="*/ 2630 w 2630"/>
              <a:gd name="T15" fmla="*/ 2154 h 2608"/>
              <a:gd name="T16" fmla="*/ 2454 w 2630"/>
              <a:gd name="T17" fmla="*/ 2350 h 2608"/>
            </a:gdLst>
            <a:ahLst/>
            <a:cxnLst/>
            <a:rect l="0" t="0" r="r" b="b"/>
            <a:pathLst>
              <a:path w="2630" h="2608">
                <a:moveTo>
                  <a:pt x="2454" y="2350"/>
                </a:moveTo>
                <a:cubicBezTo>
                  <a:pt x="219" y="2595"/>
                  <a:pt x="219" y="2595"/>
                  <a:pt x="219" y="2595"/>
                </a:cubicBezTo>
                <a:cubicBezTo>
                  <a:pt x="102" y="2608"/>
                  <a:pt x="0" y="2516"/>
                  <a:pt x="0" y="2398"/>
                </a:cubicBezTo>
                <a:cubicBezTo>
                  <a:pt x="0" y="210"/>
                  <a:pt x="0" y="210"/>
                  <a:pt x="0" y="210"/>
                </a:cubicBezTo>
                <a:cubicBezTo>
                  <a:pt x="0" y="92"/>
                  <a:pt x="103" y="0"/>
                  <a:pt x="220" y="14"/>
                </a:cubicBezTo>
                <a:cubicBezTo>
                  <a:pt x="2454" y="263"/>
                  <a:pt x="2454" y="263"/>
                  <a:pt x="2454" y="263"/>
                </a:cubicBezTo>
                <a:cubicBezTo>
                  <a:pt x="2554" y="275"/>
                  <a:pt x="2630" y="359"/>
                  <a:pt x="2630" y="460"/>
                </a:cubicBezTo>
                <a:cubicBezTo>
                  <a:pt x="2630" y="2154"/>
                  <a:pt x="2630" y="2154"/>
                  <a:pt x="2630" y="2154"/>
                </a:cubicBezTo>
                <a:cubicBezTo>
                  <a:pt x="2630" y="2255"/>
                  <a:pt x="2554" y="2339"/>
                  <a:pt x="2454" y="2350"/>
                </a:cubicBezTo>
                <a:close/>
              </a:path>
            </a:pathLst>
          </a:custGeom>
          <a:solidFill>
            <a:schemeClr val="accent1"/>
          </a:solidFill>
          <a:ln w="12700" cap="sq">
            <a:noFill/>
            <a:miter/>
          </a:ln>
          <a:effectLst>
            <a:outerShdw blurRad="520700" dist="165100" dir="5400000" algn="t" rotWithShape="0">
              <a:srgbClr val="000000">
                <a:alpha val="12000"/>
              </a:srgbClr>
            </a:outerShdw>
          </a:effectLst>
        </p:spPr>
        <p:txBody>
          <a:bodyPr vert="horz" wrap="square" lIns="91440" tIns="45720" rIns="91440" bIns="45720" rtlCol="0" anchor="ctr"/>
          <a:lstStyle/>
          <a:p>
            <a:pPr algn="ctr"/>
            <a:endParaRPr kumimoji="1" lang="zh-CN" altLang="en-US"/>
          </a:p>
        </p:txBody>
      </p:sp>
      <p:sp>
        <p:nvSpPr>
          <p:cNvPr id="9" name="标题 1"/>
          <p:cNvSpPr txBox="1"/>
          <p:nvPr/>
        </p:nvSpPr>
        <p:spPr>
          <a:xfrm flipH="1">
            <a:off x="5436297" y="4177398"/>
            <a:ext cx="427144" cy="402593"/>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ahLst/>
            <a:cxn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cap="sq">
            <a:noFill/>
          </a:ln>
        </p:spPr>
        <p:txBody>
          <a:bodyPr vert="horz" wrap="square" lIns="91440" tIns="45720" rIns="91440" bIns="45720" rtlCol="0" anchor="t"/>
          <a:lstStyle/>
          <a:p>
            <a:pPr algn="l"/>
            <a:endParaRPr kumimoji="1" lang="zh-CN" altLang="en-US"/>
          </a:p>
        </p:txBody>
      </p:sp>
      <p:sp>
        <p:nvSpPr>
          <p:cNvPr id="10" name="标题 1"/>
          <p:cNvSpPr txBox="1"/>
          <p:nvPr/>
        </p:nvSpPr>
        <p:spPr>
          <a:xfrm>
            <a:off x="660399" y="1654629"/>
            <a:ext cx="4288599" cy="3640443"/>
          </a:xfrm>
          <a:prstGeom prst="rect">
            <a:avLst/>
          </a:prstGeom>
          <a:noFill/>
          <a:ln>
            <a:noFill/>
          </a:ln>
        </p:spPr>
        <p:txBody>
          <a:bodyPr vert="horz" wrap="square" lIns="91440" tIns="45720" rIns="91440" bIns="45720" rtlCol="0" anchor="t"/>
          <a:lstStyle/>
          <a:p>
            <a:pPr algn="l">
              <a:lnSpc>
                <a:spcPct val="200000"/>
              </a:lnSpc>
            </a:pPr>
            <a:r>
              <a:rPr kumimoji="1" lang="en-US" altLang="zh-CN" sz="1400" dirty="0" err="1">
                <a:ln w="12700">
                  <a:noFill/>
                </a:ln>
                <a:solidFill>
                  <a:schemeClr val="tx1">
                    <a:lumMod val="75000"/>
                    <a:lumOff val="25000"/>
                  </a:schemeClr>
                </a:solidFill>
                <a:latin typeface="Source Han Sans"/>
                <a:ea typeface="Source Han Sans"/>
                <a:cs typeface="Source Han Sans"/>
              </a:rPr>
              <a:t>通过本项目的学习，学生将建立对大屏数据可视化的基本理解和技能。最终具备以下技能</a:t>
            </a:r>
            <a:r>
              <a:rPr kumimoji="1" lang="en-US" altLang="zh-CN" sz="1400" dirty="0">
                <a:ln w="12700">
                  <a:noFill/>
                </a:ln>
                <a:solidFill>
                  <a:schemeClr val="tx1">
                    <a:lumMod val="75000"/>
                    <a:lumOff val="25000"/>
                  </a:schemeClr>
                </a:solidFill>
                <a:latin typeface="Source Han Sans"/>
                <a:ea typeface="Source Han Sans"/>
                <a:cs typeface="Source Han Sans"/>
              </a:rPr>
              <a:t>：
1.确立对大屏数据可视化的理解，掌握DataV平台的基本功能和界面，包括大屏编辑器、组件面板等。
2.能够使用DataV组件绘制图表、动态环图、胶囊图、水位图、轮播图、排名轮播图。</a:t>
            </a:r>
            <a:endParaRPr kumimoji="1" lang="zh-CN" altLang="en-US" dirty="0"/>
          </a:p>
        </p:txBody>
      </p:sp>
      <p:sp>
        <p:nvSpPr>
          <p:cNvPr id="11" name="标题 1"/>
          <p:cNvSpPr txBox="1"/>
          <p:nvPr/>
        </p:nvSpPr>
        <p:spPr>
          <a:xfrm>
            <a:off x="796908" y="5427842"/>
            <a:ext cx="70212" cy="70212"/>
          </a:xfrm>
          <a:prstGeom prst="ellipse">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974527" y="5427842"/>
            <a:ext cx="70212" cy="70212"/>
          </a:xfrm>
          <a:prstGeom prst="ellipse">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1152146" y="5427842"/>
            <a:ext cx="70212" cy="70212"/>
          </a:xfrm>
          <a:prstGeom prst="ellipse">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sp>
        <p:nvSpPr>
          <p:cNvPr id="14"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学习目标</a:t>
            </a:r>
            <a:endParaRPr kumimoji="1" lang="zh-CN" altLang="en-US"/>
          </a:p>
        </p:txBody>
      </p:sp>
      <p:cxnSp>
        <p:nvCxnSpPr>
          <p:cNvPr id="15"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6" name="组合 15"/>
          <p:cNvGrpSpPr/>
          <p:nvPr/>
        </p:nvGrpSpPr>
        <p:grpSpPr>
          <a:xfrm>
            <a:off x="203200" y="561165"/>
            <a:ext cx="381000" cy="158750"/>
            <a:chOff x="203200" y="561165"/>
            <a:chExt cx="381000" cy="158750"/>
          </a:xfrm>
        </p:grpSpPr>
        <p:sp>
          <p:nvSpPr>
            <p:cNvPr id="17"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8"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2091155" y="1989221"/>
            <a:ext cx="8702842" cy="3031958"/>
          </a:xfrm>
          <a:prstGeom prst="roundRect">
            <a:avLst>
              <a:gd name="adj" fmla="val 582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1385303" y="2312253"/>
            <a:ext cx="1772652" cy="2385895"/>
          </a:xfrm>
          <a:prstGeom prst="roundRect">
            <a:avLst>
              <a:gd name="adj" fmla="val 9640"/>
            </a:avLst>
          </a:prstGeom>
          <a:solidFill>
            <a:schemeClr val="accent2">
              <a:lumMod val="60000"/>
              <a:lumOff val="40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839745" y="3272589"/>
            <a:ext cx="6689558" cy="1425558"/>
          </a:xfrm>
          <a:prstGeom prst="rect">
            <a:avLst/>
          </a:prstGeom>
          <a:noFill/>
          <a:ln>
            <a:noFill/>
          </a:ln>
        </p:spPr>
        <p:txBody>
          <a:bodyPr vert="horz" wrap="square" lIns="0" tIns="0" rIns="0" bIns="0" rtlCol="0" anchor="t"/>
          <a:lstStyle/>
          <a:p>
            <a:pPr algn="l"/>
            <a:r>
              <a:rPr kumimoji="1" lang="en-US" altLang="zh-CN" sz="1400">
                <a:ln w="12700">
                  <a:noFill/>
                </a:ln>
                <a:solidFill>
                  <a:schemeClr val="bg1"/>
                </a:solidFill>
                <a:latin typeface="Source Han Sans"/>
                <a:ea typeface="Source Han Sans"/>
                <a:cs typeface="Source Han Sans"/>
              </a:rPr>
              <a:t>效果如图所示：</a:t>
            </a:r>
            <a:endParaRPr kumimoji="1" lang="zh-CN" altLang="en-US"/>
          </a:p>
        </p:txBody>
      </p:sp>
      <p:sp>
        <p:nvSpPr>
          <p:cNvPr id="7" name="标题 1"/>
          <p:cNvSpPr txBox="1"/>
          <p:nvPr/>
        </p:nvSpPr>
        <p:spPr>
          <a:xfrm>
            <a:off x="3839744" y="2452600"/>
            <a:ext cx="3614915" cy="529390"/>
          </a:xfrm>
          <a:prstGeom prst="rect">
            <a:avLst/>
          </a:prstGeom>
          <a:noFill/>
          <a:ln>
            <a:noFill/>
          </a:ln>
        </p:spPr>
        <p:txBody>
          <a:bodyPr vert="horz" wrap="square" lIns="0" tIns="0" rIns="0" bIns="0" rtlCol="0" anchor="t"/>
          <a:lstStyle/>
          <a:p>
            <a:pPr algn="l"/>
            <a:r>
              <a:rPr kumimoji="1" lang="en-US" altLang="zh-CN" sz="2800">
                <a:ln w="12700">
                  <a:noFill/>
                </a:ln>
                <a:solidFill>
                  <a:schemeClr val="bg1"/>
                </a:solidFill>
                <a:latin typeface="Source Han Sans"/>
                <a:ea typeface="Source Han Sans"/>
                <a:cs typeface="Source Han Sans"/>
              </a:rPr>
              <a:t>01</a:t>
            </a:r>
            <a:endParaRPr kumimoji="1" lang="zh-CN" altLang="en-US"/>
          </a:p>
        </p:txBody>
      </p:sp>
      <p:cxnSp>
        <p:nvCxnSpPr>
          <p:cNvPr id="8" name="标题 1"/>
          <p:cNvCxnSpPr/>
          <p:nvPr/>
        </p:nvCxnSpPr>
        <p:spPr>
          <a:xfrm>
            <a:off x="3831723" y="3094284"/>
            <a:ext cx="6689559" cy="0"/>
          </a:xfrm>
          <a:prstGeom prst="line">
            <a:avLst/>
          </a:prstGeom>
          <a:noFill/>
          <a:ln w="6350" cap="sq">
            <a:solidFill>
              <a:schemeClr val="bg1"/>
            </a:solidFill>
            <a:miter/>
          </a:ln>
        </p:spPr>
      </p:cxnSp>
      <p:pic>
        <p:nvPicPr>
          <p:cNvPr id="9" name="图片 8"/>
          <p:cNvPicPr>
            <a:picLocks noChangeAspect="1"/>
          </p:cNvPicPr>
          <p:nvPr/>
        </p:nvPicPr>
        <p:blipFill>
          <a:blip r:embed="rId3">
            <a:alphaModFix/>
          </a:blip>
          <a:srcRect/>
          <a:stretch>
            <a:fillRect/>
          </a:stretch>
        </p:blipFill>
        <p:spPr>
          <a:xfrm>
            <a:off x="1714166" y="2452600"/>
            <a:ext cx="1852863" cy="2105202"/>
          </a:xfrm>
          <a:prstGeom prst="rect">
            <a:avLst/>
          </a:prstGeom>
        </p:spPr>
      </p:pic>
      <p:sp>
        <p:nvSpPr>
          <p:cNvPr id="10"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11、新增会员信息</a:t>
            </a:r>
            <a:endParaRPr kumimoji="1" lang="zh-CN" altLang="en-US"/>
          </a:p>
        </p:txBody>
      </p:sp>
      <p:cxnSp>
        <p:nvCxnSpPr>
          <p:cNvPr id="11"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2" name="组合 11"/>
          <p:cNvGrpSpPr/>
          <p:nvPr/>
        </p:nvGrpSpPr>
        <p:grpSpPr>
          <a:xfrm>
            <a:off x="203200" y="561165"/>
            <a:ext cx="381000" cy="158750"/>
            <a:chOff x="203200" y="561165"/>
            <a:chExt cx="381000" cy="158750"/>
          </a:xfrm>
        </p:grpSpPr>
        <p:sp>
          <p:nvSpPr>
            <p:cNvPr id="13"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4"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pic>
        <p:nvPicPr>
          <p:cNvPr id="16" name="图片 15">
            <a:extLst>
              <a:ext uri="{FF2B5EF4-FFF2-40B4-BE49-F238E27FC236}">
                <a16:creationId xmlns:a16="http://schemas.microsoft.com/office/drawing/2014/main" id="{2899FCCF-2E3D-D0ED-BB4A-A5A6C9DD2C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56410" y="1978154"/>
            <a:ext cx="5757626" cy="3571123"/>
          </a:xfrm>
          <a:prstGeom prst="rect">
            <a:avLst/>
          </a:prstGeom>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0" y="6769099"/>
            <a:ext cx="12192000" cy="88901"/>
          </a:xfrm>
          <a:prstGeom prst="rect">
            <a:avLst/>
          </a:prstGeom>
          <a:solidFill>
            <a:schemeClr val="accent1"/>
          </a:solidFill>
          <a:ln w="12700" cap="sq">
            <a:noFill/>
            <a:miter/>
          </a:ln>
          <a:effectLst>
            <a:outerShdw blurRad="317500" algn="ctr" rotWithShape="0">
              <a:schemeClr val="accent1">
                <a:alpha val="20000"/>
              </a:schemeClr>
            </a:outerShdw>
          </a:effectLst>
        </p:spPr>
        <p:txBody>
          <a:bodyPr vert="horz" wrap="square" lIns="91440" tIns="45720" rIns="91440" bIns="45720" rtlCol="0" anchor="ctr"/>
          <a:lstStyle/>
          <a:p>
            <a:pPr algn="ctr"/>
            <a:endParaRPr kumimoji="1" lang="zh-CN" altLang="en-US"/>
          </a:p>
        </p:txBody>
      </p:sp>
      <p:sp>
        <p:nvSpPr>
          <p:cNvPr id="6" name="标题 1"/>
          <p:cNvSpPr txBox="1"/>
          <p:nvPr/>
        </p:nvSpPr>
        <p:spPr>
          <a:xfrm>
            <a:off x="584200" y="1838745"/>
            <a:ext cx="7306641" cy="3898778"/>
          </a:xfrm>
          <a:prstGeom prst="roundRect">
            <a:avLst>
              <a:gd name="adj" fmla="val 0"/>
            </a:avLst>
          </a:prstGeom>
          <a:solidFill>
            <a:schemeClr val="bg1"/>
          </a:solidFill>
          <a:ln w="3175" cap="sq">
            <a:gradFill>
              <a:gsLst>
                <a:gs pos="0">
                  <a:schemeClr val="accent1">
                    <a:alpha val="0"/>
                  </a:schemeClr>
                </a:gs>
                <a:gs pos="100000">
                  <a:schemeClr val="accent1">
                    <a:alpha val="45000"/>
                  </a:schemeClr>
                </a:gs>
              </a:gsLst>
              <a:lin ang="13500000" scaled="0"/>
            </a:gradFill>
            <a:miter/>
          </a:ln>
          <a:effectLst>
            <a:outerShdw blurRad="152400" dist="38100" dir="2700000" algn="tl" rotWithShape="0">
              <a:schemeClr val="accent1">
                <a:lumMod val="50000"/>
                <a:alpha val="19000"/>
              </a:schemeClr>
            </a:outerShdw>
          </a:effectLst>
        </p:spPr>
        <p:txBody>
          <a:bodyPr vert="horz" wrap="square" lIns="91440" tIns="45720" rIns="91440" bIns="45720" rtlCol="0" anchor="ctr"/>
          <a:lstStyle/>
          <a:p>
            <a:pPr algn="ctr"/>
            <a:endParaRPr kumimoji="1" lang="zh-CN" altLang="en-US"/>
          </a:p>
        </p:txBody>
      </p:sp>
      <p:sp>
        <p:nvSpPr>
          <p:cNvPr id="7" name="标题 1"/>
          <p:cNvSpPr txBox="1"/>
          <p:nvPr/>
        </p:nvSpPr>
        <p:spPr>
          <a:xfrm>
            <a:off x="591084" y="5710035"/>
            <a:ext cx="7309485" cy="36000"/>
          </a:xfrm>
          <a:prstGeom prst="rect">
            <a:avLst/>
          </a:prstGeom>
          <a:gradFill>
            <a:gsLst>
              <a:gs pos="0">
                <a:schemeClr val="accent1"/>
              </a:gs>
              <a:gs pos="100000">
                <a:schemeClr val="accent1">
                  <a:lumMod val="75000"/>
                </a:schemeClr>
              </a:gs>
            </a:gsLst>
            <a:lin ang="2700000" scaled="0"/>
          </a:gradFill>
          <a:ln w="12700" cap="flat">
            <a:noFill/>
            <a:miter/>
          </a:ln>
          <a:effectLst>
            <a:outerShdw blurRad="203200" dist="38100" dir="2700000" algn="tl" rotWithShape="0">
              <a:schemeClr val="accent1">
                <a:lumMod val="50000"/>
                <a:alpha val="40000"/>
              </a:schemeClr>
            </a:outerShdw>
          </a:effectLst>
        </p:spPr>
        <p:txBody>
          <a:bodyPr vert="horz" wrap="square" lIns="91440" tIns="45720" rIns="91440" bIns="45720" rtlCol="0" anchor="ctr"/>
          <a:lstStyle/>
          <a:p>
            <a:pPr algn="ctr"/>
            <a:endParaRPr kumimoji="1" lang="zh-CN" altLang="en-US"/>
          </a:p>
        </p:txBody>
      </p:sp>
      <p:sp>
        <p:nvSpPr>
          <p:cNvPr id="8" name="标题 1"/>
          <p:cNvSpPr txBox="1"/>
          <p:nvPr/>
        </p:nvSpPr>
        <p:spPr>
          <a:xfrm>
            <a:off x="937744" y="2248404"/>
            <a:ext cx="6616163" cy="2798422"/>
          </a:xfrm>
          <a:prstGeom prst="rect">
            <a:avLst/>
          </a:prstGeom>
          <a:noFill/>
          <a:ln>
            <a:noFill/>
          </a:ln>
        </p:spPr>
        <p:txBody>
          <a:bodyPr vert="horz" wrap="square" lIns="0" tIns="0" rIns="0" bIns="0" rtlCol="0" anchor="t"/>
          <a:lstStyle/>
          <a:p>
            <a:pPr algn="l"/>
            <a:r>
              <a:rPr kumimoji="1" lang="en-US" altLang="zh-CN" sz="1400" dirty="0">
                <a:ln w="12700">
                  <a:noFill/>
                </a:ln>
                <a:solidFill>
                  <a:srgbClr val="262626">
                    <a:alpha val="100000"/>
                  </a:srgbClr>
                </a:solidFill>
                <a:latin typeface="Source Han Sans"/>
                <a:ea typeface="Source Han Sans"/>
                <a:cs typeface="Source Han Sans"/>
              </a:rPr>
              <a:t>此功能模块展示的是销售数据信息，我们在项目的components文件夹下创建ScrollBoard.vue组件。ScrollBoard.vue的template标签的代码如下：</a:t>
            </a:r>
          </a:p>
          <a:p>
            <a:pPr algn="l"/>
            <a:endParaRPr kumimoji="1" lang="en-US" altLang="zh-CN" sz="1400" dirty="0">
              <a:ln w="12700">
                <a:noFill/>
              </a:ln>
              <a:solidFill>
                <a:srgbClr val="262626">
                  <a:alpha val="100000"/>
                </a:srgbClr>
              </a:solidFill>
              <a:latin typeface="Source Han Sans"/>
              <a:ea typeface="Source Han Sans"/>
              <a:cs typeface="Source Han Sans"/>
            </a:endParaRPr>
          </a:p>
          <a:p>
            <a:pPr algn="l"/>
            <a:endParaRPr kumimoji="1" lang="en-US" altLang="zh-CN" sz="1400" dirty="0">
              <a:ln w="12700">
                <a:noFill/>
              </a:ln>
              <a:solidFill>
                <a:srgbClr val="262626">
                  <a:alpha val="100000"/>
                </a:srgbClr>
              </a:solidFill>
              <a:latin typeface="Source Han Sans"/>
              <a:ea typeface="Source Han Sans"/>
              <a:cs typeface="Source Han Sans"/>
            </a:endParaRPr>
          </a:p>
          <a:p>
            <a:pPr algn="l"/>
            <a:endParaRPr kumimoji="1" lang="en-US" altLang="zh-CN" sz="1400" dirty="0">
              <a:ln w="12700">
                <a:noFill/>
              </a:ln>
              <a:solidFill>
                <a:srgbClr val="262626">
                  <a:alpha val="100000"/>
                </a:srgbClr>
              </a:solidFill>
              <a:latin typeface="Source Han Sans"/>
              <a:ea typeface="Source Han Sans"/>
              <a:cs typeface="Source Han Sans"/>
            </a:endParaRPr>
          </a:p>
          <a:p>
            <a:pPr algn="l"/>
            <a:endParaRPr kumimoji="1" lang="en-US" altLang="zh-CN" sz="1400" dirty="0">
              <a:ln w="12700">
                <a:noFill/>
              </a:ln>
              <a:solidFill>
                <a:srgbClr val="262626">
                  <a:alpha val="100000"/>
                </a:srgbClr>
              </a:solidFill>
              <a:latin typeface="Source Han Sans"/>
              <a:ea typeface="Source Han Sans"/>
              <a:cs typeface="Source Han Sans"/>
            </a:endParaRPr>
          </a:p>
          <a:p>
            <a:pPr algn="l"/>
            <a:endParaRPr kumimoji="1" lang="en-US" altLang="zh-CN" sz="1400" dirty="0">
              <a:ln w="12700">
                <a:noFill/>
              </a:ln>
              <a:solidFill>
                <a:srgbClr val="262626">
                  <a:alpha val="100000"/>
                </a:srgbClr>
              </a:solidFill>
              <a:latin typeface="Source Han Sans"/>
              <a:ea typeface="Source Han Sans"/>
              <a:cs typeface="Source Han Sans"/>
            </a:endParaRPr>
          </a:p>
          <a:p>
            <a:pPr algn="l"/>
            <a:endParaRPr kumimoji="1" lang="en-US" altLang="zh-CN" sz="1400" dirty="0">
              <a:ln w="12700">
                <a:noFill/>
              </a:ln>
              <a:solidFill>
                <a:srgbClr val="262626">
                  <a:alpha val="100000"/>
                </a:srgbClr>
              </a:solidFill>
              <a:latin typeface="Source Han Sans"/>
              <a:ea typeface="Source Han Sans"/>
              <a:cs typeface="Source Han Sans"/>
            </a:endParaRPr>
          </a:p>
          <a:p>
            <a:pPr algn="l"/>
            <a:r>
              <a:rPr kumimoji="1" lang="en-US" altLang="zh-CN" sz="1400" dirty="0">
                <a:ln w="12700">
                  <a:noFill/>
                </a:ln>
                <a:solidFill>
                  <a:srgbClr val="262626">
                    <a:alpha val="100000"/>
                  </a:srgbClr>
                </a:solidFill>
                <a:latin typeface="Source Han Sans"/>
                <a:ea typeface="Source Han Sans"/>
                <a:cs typeface="Source Han Sans"/>
              </a:rPr>
              <a:t>
</a:t>
            </a:r>
            <a:r>
              <a:rPr kumimoji="1" lang="en-US" altLang="zh-CN" sz="1400" dirty="0" err="1">
                <a:ln w="12700">
                  <a:noFill/>
                </a:ln>
                <a:solidFill>
                  <a:srgbClr val="262626">
                    <a:alpha val="100000"/>
                  </a:srgbClr>
                </a:solidFill>
                <a:latin typeface="Source Han Sans"/>
                <a:ea typeface="Source Han Sans"/>
                <a:cs typeface="Source Han Sans"/>
              </a:rPr>
              <a:t>ScrollBoard.vue的script标签的代码如下</a:t>
            </a:r>
            <a:r>
              <a:rPr kumimoji="1" lang="en-US" altLang="zh-CN" sz="1400" dirty="0">
                <a:ln w="12700">
                  <a:noFill/>
                </a:ln>
                <a:solidFill>
                  <a:srgbClr val="262626">
                    <a:alpha val="100000"/>
                  </a:srgbClr>
                </a:solidFill>
                <a:latin typeface="Source Han Sans"/>
                <a:ea typeface="Source Han Sans"/>
                <a:cs typeface="Source Han Sans"/>
              </a:rPr>
              <a:t>：</a:t>
            </a:r>
            <a:endParaRPr kumimoji="1" lang="zh-CN" altLang="en-US" dirty="0"/>
          </a:p>
        </p:txBody>
      </p:sp>
      <p:sp>
        <p:nvSpPr>
          <p:cNvPr id="9"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12、销售数据</a:t>
            </a:r>
            <a:endParaRPr kumimoji="1" lang="zh-CN" altLang="en-US"/>
          </a:p>
        </p:txBody>
      </p:sp>
      <p:cxnSp>
        <p:nvCxnSpPr>
          <p:cNvPr id="10"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1" name="组合 10"/>
          <p:cNvGrpSpPr/>
          <p:nvPr/>
        </p:nvGrpSpPr>
        <p:grpSpPr>
          <a:xfrm>
            <a:off x="203200" y="561165"/>
            <a:ext cx="381000" cy="158750"/>
            <a:chOff x="203200" y="561165"/>
            <a:chExt cx="381000" cy="158750"/>
          </a:xfrm>
        </p:grpSpPr>
        <p:sp>
          <p:nvSpPr>
            <p:cNvPr id="12"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15" name="文本框 14">
            <a:extLst>
              <a:ext uri="{FF2B5EF4-FFF2-40B4-BE49-F238E27FC236}">
                <a16:creationId xmlns:a16="http://schemas.microsoft.com/office/drawing/2014/main" id="{7DB64B84-DC5A-1725-60A2-C2ECDB2616B3}"/>
              </a:ext>
            </a:extLst>
          </p:cNvPr>
          <p:cNvSpPr txBox="1"/>
          <p:nvPr/>
        </p:nvSpPr>
        <p:spPr>
          <a:xfrm>
            <a:off x="928016" y="2718640"/>
            <a:ext cx="6418162" cy="1384995"/>
          </a:xfrm>
          <a:prstGeom prst="rect">
            <a:avLst/>
          </a:prstGeom>
          <a:solidFill>
            <a:schemeClr val="bg1">
              <a:lumMod val="85000"/>
            </a:schemeClr>
          </a:solidFill>
        </p:spPr>
        <p:txBody>
          <a:bodyPr wrap="square">
            <a:spAutoFit/>
          </a:bodyPr>
          <a:lstStyle/>
          <a:p>
            <a:r>
              <a:rPr lang="zh-CN" altLang="en-US" sz="1400" dirty="0"/>
              <a:t>&lt;template&gt;</a:t>
            </a:r>
          </a:p>
          <a:p>
            <a:r>
              <a:rPr lang="zh-CN" altLang="en-US" sz="1400" dirty="0"/>
              <a:t>  &lt;div class="box"&gt;</a:t>
            </a:r>
          </a:p>
          <a:p>
            <a:r>
              <a:rPr lang="zh-CN" altLang="en-US" sz="1400" dirty="0"/>
              <a:t>    &lt;div class="title"&gt;销售数据&lt;/div&gt;</a:t>
            </a:r>
          </a:p>
          <a:p>
            <a:r>
              <a:rPr lang="zh-CN" altLang="en-US" sz="1400" dirty="0"/>
              <a:t>    &lt;dv-scroll-board :config="config" style="width:100%;height:100%" /&gt;</a:t>
            </a:r>
          </a:p>
          <a:p>
            <a:r>
              <a:rPr lang="zh-CN" altLang="en-US" sz="1400" dirty="0"/>
              <a:t>  &lt;/div&gt;</a:t>
            </a:r>
          </a:p>
          <a:p>
            <a:r>
              <a:rPr lang="zh-CN" altLang="en-US" sz="1400" dirty="0"/>
              <a:t>&lt;/template&gt;</a:t>
            </a:r>
          </a:p>
        </p:txBody>
      </p:sp>
      <p:sp>
        <p:nvSpPr>
          <p:cNvPr id="17" name="文本框 16">
            <a:extLst>
              <a:ext uri="{FF2B5EF4-FFF2-40B4-BE49-F238E27FC236}">
                <a16:creationId xmlns:a16="http://schemas.microsoft.com/office/drawing/2014/main" id="{98DE2160-B1A8-C914-F82E-87677CD30494}"/>
              </a:ext>
            </a:extLst>
          </p:cNvPr>
          <p:cNvSpPr txBox="1"/>
          <p:nvPr/>
        </p:nvSpPr>
        <p:spPr>
          <a:xfrm>
            <a:off x="7230822" y="1372088"/>
            <a:ext cx="4745117" cy="4832092"/>
          </a:xfrm>
          <a:prstGeom prst="rect">
            <a:avLst/>
          </a:prstGeom>
          <a:solidFill>
            <a:schemeClr val="bg1">
              <a:lumMod val="85000"/>
            </a:schemeClr>
          </a:solidFill>
        </p:spPr>
        <p:txBody>
          <a:bodyPr wrap="square">
            <a:spAutoFit/>
          </a:bodyPr>
          <a:lstStyle/>
          <a:p>
            <a:r>
              <a:rPr lang="zh-CN" altLang="en-US" sz="1400" dirty="0"/>
              <a:t>&lt;script&gt;</a:t>
            </a:r>
          </a:p>
          <a:p>
            <a:r>
              <a:rPr lang="zh-CN" altLang="en-US" sz="1400" dirty="0"/>
              <a:t>  export default {</a:t>
            </a:r>
          </a:p>
          <a:p>
            <a:r>
              <a:rPr lang="zh-CN" altLang="en-US" sz="1400" dirty="0"/>
              <a:t>    data(){</a:t>
            </a:r>
          </a:p>
          <a:p>
            <a:r>
              <a:rPr lang="zh-CN" altLang="en-US" sz="1400" dirty="0"/>
              <a:t>      return{</a:t>
            </a:r>
          </a:p>
          <a:p>
            <a:r>
              <a:rPr lang="zh-CN" altLang="en-US" sz="1400" dirty="0"/>
              <a:t>        config:{</a:t>
            </a:r>
          </a:p>
          <a:p>
            <a:r>
              <a:rPr lang="zh-CN" altLang="en-US" sz="1400" dirty="0"/>
              <a:t>          header: ['销售价格', '销售市场', '销售任务','销售量'],</a:t>
            </a:r>
          </a:p>
          <a:p>
            <a:r>
              <a:rPr lang="zh-CN" altLang="en-US" sz="1400" dirty="0"/>
              <a:t>          data: [</a:t>
            </a:r>
          </a:p>
          <a:p>
            <a:r>
              <a:rPr lang="zh-CN" altLang="en-US" sz="1400" dirty="0"/>
              <a:t>            ['21449', '26667', '18248','20166'],</a:t>
            </a:r>
          </a:p>
          <a:p>
            <a:r>
              <a:rPr lang="zh-CN" altLang="en-US" sz="1400" dirty="0"/>
              <a:t>            ['21450', '26668', '18249','20167'],</a:t>
            </a:r>
          </a:p>
          <a:p>
            <a:r>
              <a:rPr lang="zh-CN" altLang="en-US" sz="1400" dirty="0"/>
              <a:t>            ['21451', '26669', '18250','20168'],</a:t>
            </a:r>
          </a:p>
          <a:p>
            <a:r>
              <a:rPr lang="zh-CN" altLang="en-US" sz="1400" dirty="0"/>
              <a:t>            ['21452', '26670', '18251','20169'],</a:t>
            </a:r>
          </a:p>
          <a:p>
            <a:r>
              <a:rPr lang="zh-CN" altLang="en-US" sz="1400" dirty="0"/>
              <a:t>            ['21453', '26671', '18252','20170'],</a:t>
            </a:r>
          </a:p>
          <a:p>
            <a:r>
              <a:rPr lang="zh-CN" altLang="en-US" sz="1400" dirty="0"/>
              <a:t>            ['21454', '26672', '18253','20171'],</a:t>
            </a:r>
          </a:p>
          <a:p>
            <a:r>
              <a:rPr lang="zh-CN" altLang="en-US" sz="1400" dirty="0"/>
              <a:t>            ['21455', '26673', '18254','20172'],</a:t>
            </a:r>
          </a:p>
          <a:p>
            <a:r>
              <a:rPr lang="zh-CN" altLang="en-US" sz="1400" dirty="0"/>
              <a:t>            ['21456', '26674', '18255','20173'],</a:t>
            </a:r>
          </a:p>
          <a:p>
            <a:r>
              <a:rPr lang="zh-CN" altLang="en-US" sz="1400" dirty="0"/>
              <a:t>            ['21457', '26675', '18256','20174'],</a:t>
            </a:r>
          </a:p>
          <a:p>
            <a:r>
              <a:rPr lang="zh-CN" altLang="en-US" sz="1400" dirty="0"/>
              <a:t>          ]</a:t>
            </a:r>
          </a:p>
          <a:p>
            <a:r>
              <a:rPr lang="zh-CN" altLang="en-US" sz="1400" dirty="0"/>
              <a:t>        }</a:t>
            </a:r>
          </a:p>
          <a:p>
            <a:r>
              <a:rPr lang="zh-CN" altLang="en-US" sz="1400" dirty="0"/>
              <a:t>      }</a:t>
            </a:r>
          </a:p>
          <a:p>
            <a:r>
              <a:rPr lang="zh-CN" altLang="en-US" sz="1400" dirty="0"/>
              <a:t>    }</a:t>
            </a:r>
          </a:p>
          <a:p>
            <a:r>
              <a:rPr lang="zh-CN" altLang="en-US" sz="1400" dirty="0"/>
              <a:t>  }</a:t>
            </a:r>
          </a:p>
          <a:p>
            <a:r>
              <a:rPr lang="zh-CN" altLang="en-US" sz="1400" dirty="0"/>
              <a:t>&lt;/script&gt;</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cxnSp>
        <p:nvCxnSpPr>
          <p:cNvPr id="5" name="标题 1"/>
          <p:cNvCxnSpPr/>
          <p:nvPr/>
        </p:nvCxnSpPr>
        <p:spPr>
          <a:xfrm>
            <a:off x="0" y="3892427"/>
            <a:ext cx="12192000" cy="0"/>
          </a:xfrm>
          <a:prstGeom prst="line">
            <a:avLst/>
          </a:prstGeom>
          <a:noFill/>
          <a:ln w="3175" cap="rnd">
            <a:solidFill>
              <a:schemeClr val="bg1">
                <a:lumMod val="85000"/>
              </a:schemeClr>
            </a:solidFill>
            <a:round/>
          </a:ln>
        </p:spPr>
      </p:cxnSp>
      <p:sp>
        <p:nvSpPr>
          <p:cNvPr id="6" name="标题 1"/>
          <p:cNvSpPr txBox="1"/>
          <p:nvPr/>
        </p:nvSpPr>
        <p:spPr>
          <a:xfrm flipH="1">
            <a:off x="5793121" y="3589547"/>
            <a:ext cx="605759" cy="605759"/>
          </a:xfrm>
          <a:prstGeom prst="ellipse">
            <a:avLst/>
          </a:prstGeom>
          <a:solidFill>
            <a:schemeClr val="accent1"/>
          </a:solidFill>
          <a:ln w="19050" cap="rnd">
            <a:noFill/>
            <a:round/>
            <a:headEnd/>
            <a:tailEnd/>
          </a:ln>
          <a:effectLst/>
        </p:spPr>
        <p:txBody>
          <a:bodyPr vert="horz" wrap="square" lIns="91440" tIns="45720" rIns="91440" bIns="45720" rtlCol="0" anchor="ctr"/>
          <a:lstStyle/>
          <a:p>
            <a:pPr algn="ctr"/>
            <a:endParaRPr kumimoji="1" lang="zh-CN" altLang="en-US"/>
          </a:p>
        </p:txBody>
      </p:sp>
      <p:sp>
        <p:nvSpPr>
          <p:cNvPr id="7" name="标题 1"/>
          <p:cNvSpPr txBox="1"/>
          <p:nvPr/>
        </p:nvSpPr>
        <p:spPr>
          <a:xfrm>
            <a:off x="5939211" y="3735638"/>
            <a:ext cx="313578" cy="313578"/>
          </a:xfrm>
          <a:custGeom>
            <a:avLst/>
            <a:gdLst>
              <a:gd name="connsiteX0" fmla="*/ 438553 w 720000"/>
              <a:gd name="connsiteY0" fmla="*/ 189601 h 720000"/>
              <a:gd name="connsiteX1" fmla="*/ 373556 w 720000"/>
              <a:gd name="connsiteY1" fmla="*/ 216451 h 720000"/>
              <a:gd name="connsiteX2" fmla="*/ 232180 w 720000"/>
              <a:gd name="connsiteY2" fmla="*/ 357827 h 720000"/>
              <a:gd name="connsiteX3" fmla="*/ 191861 w 720000"/>
              <a:gd name="connsiteY3" fmla="*/ 528226 h 720000"/>
              <a:gd name="connsiteX4" fmla="*/ 362260 w 720000"/>
              <a:gd name="connsiteY4" fmla="*/ 487907 h 720000"/>
              <a:gd name="connsiteX5" fmla="*/ 503636 w 720000"/>
              <a:gd name="connsiteY5" fmla="*/ 346444 h 720000"/>
              <a:gd name="connsiteX6" fmla="*/ 503636 w 720000"/>
              <a:gd name="connsiteY6" fmla="*/ 216365 h 720000"/>
              <a:gd name="connsiteX7" fmla="*/ 438553 w 720000"/>
              <a:gd name="connsiteY7" fmla="*/ 189601 h 720000"/>
              <a:gd name="connsiteX8" fmla="*/ 438553 w 720000"/>
              <a:gd name="connsiteY8" fmla="*/ 141636 h 720000"/>
              <a:gd name="connsiteX9" fmla="*/ 537524 w 720000"/>
              <a:gd name="connsiteY9" fmla="*/ 182476 h 720000"/>
              <a:gd name="connsiteX10" fmla="*/ 537524 w 720000"/>
              <a:gd name="connsiteY10" fmla="*/ 380420 h 720000"/>
              <a:gd name="connsiteX11" fmla="*/ 396149 w 720000"/>
              <a:gd name="connsiteY11" fmla="*/ 521796 h 720000"/>
              <a:gd name="connsiteX12" fmla="*/ 141637 w 720000"/>
              <a:gd name="connsiteY12" fmla="*/ 578364 h 720000"/>
              <a:gd name="connsiteX13" fmla="*/ 198205 w 720000"/>
              <a:gd name="connsiteY13" fmla="*/ 323852 h 720000"/>
              <a:gd name="connsiteX14" fmla="*/ 339581 w 720000"/>
              <a:gd name="connsiteY14" fmla="*/ 182476 h 720000"/>
              <a:gd name="connsiteX15" fmla="*/ 438553 w 720000"/>
              <a:gd name="connsiteY15" fmla="*/ 141636 h 720000"/>
              <a:gd name="connsiteX16" fmla="*/ 120000 w 720000"/>
              <a:gd name="connsiteY16" fmla="*/ 47965 h 720000"/>
              <a:gd name="connsiteX17" fmla="*/ 47965 w 720000"/>
              <a:gd name="connsiteY17" fmla="*/ 120000 h 720000"/>
              <a:gd name="connsiteX18" fmla="*/ 47965 w 720000"/>
              <a:gd name="connsiteY18" fmla="*/ 600000 h 720000"/>
              <a:gd name="connsiteX19" fmla="*/ 120000 w 720000"/>
              <a:gd name="connsiteY19" fmla="*/ 672035 h 720000"/>
              <a:gd name="connsiteX20" fmla="*/ 600000 w 720000"/>
              <a:gd name="connsiteY20" fmla="*/ 672035 h 720000"/>
              <a:gd name="connsiteX21" fmla="*/ 672035 w 720000"/>
              <a:gd name="connsiteY21" fmla="*/ 600000 h 720000"/>
              <a:gd name="connsiteX22" fmla="*/ 672035 w 720000"/>
              <a:gd name="connsiteY22" fmla="*/ 120000 h 720000"/>
              <a:gd name="connsiteX23" fmla="*/ 600000 w 720000"/>
              <a:gd name="connsiteY23" fmla="*/ 47965 h 720000"/>
              <a:gd name="connsiteX24" fmla="*/ 120000 w 720000"/>
              <a:gd name="connsiteY24" fmla="*/ 0 h 720000"/>
              <a:gd name="connsiteX25" fmla="*/ 600000 w 720000"/>
              <a:gd name="connsiteY25" fmla="*/ 0 h 720000"/>
              <a:gd name="connsiteX26" fmla="*/ 720000 w 720000"/>
              <a:gd name="connsiteY26" fmla="*/ 120000 h 720000"/>
              <a:gd name="connsiteX27" fmla="*/ 720000 w 720000"/>
              <a:gd name="connsiteY27" fmla="*/ 600000 h 720000"/>
              <a:gd name="connsiteX28" fmla="*/ 600000 w 720000"/>
              <a:gd name="connsiteY28" fmla="*/ 720000 h 720000"/>
              <a:gd name="connsiteX29" fmla="*/ 120000 w 720000"/>
              <a:gd name="connsiteY29" fmla="*/ 720000 h 720000"/>
              <a:gd name="connsiteX30" fmla="*/ 0 w 720000"/>
              <a:gd name="connsiteY30" fmla="*/ 600000 h 720000"/>
              <a:gd name="connsiteX31" fmla="*/ 0 w 720000"/>
              <a:gd name="connsiteY31" fmla="*/ 120000 h 720000"/>
              <a:gd name="connsiteX32" fmla="*/ 120000 w 720000"/>
              <a:gd name="connsiteY32" fmla="*/ 0 h 720000"/>
            </a:gdLst>
            <a:ahLst/>
            <a:cxnLst/>
            <a:rect l="l" t="t" r="r" b="b"/>
            <a:pathLst>
              <a:path w="720000" h="720000">
                <a:moveTo>
                  <a:pt x="438553" y="189601"/>
                </a:moveTo>
                <a:cubicBezTo>
                  <a:pt x="413875" y="189601"/>
                  <a:pt x="390761" y="199073"/>
                  <a:pt x="373556" y="216451"/>
                </a:cubicBezTo>
                <a:lnTo>
                  <a:pt x="232180" y="357827"/>
                </a:lnTo>
                <a:cubicBezTo>
                  <a:pt x="212456" y="377465"/>
                  <a:pt x="197336" y="453584"/>
                  <a:pt x="191861" y="528226"/>
                </a:cubicBezTo>
                <a:cubicBezTo>
                  <a:pt x="266503" y="522665"/>
                  <a:pt x="342622" y="507545"/>
                  <a:pt x="362260" y="487907"/>
                </a:cubicBezTo>
                <a:lnTo>
                  <a:pt x="503636" y="346444"/>
                </a:lnTo>
                <a:cubicBezTo>
                  <a:pt x="539523" y="310557"/>
                  <a:pt x="539523" y="252252"/>
                  <a:pt x="503636" y="216365"/>
                </a:cubicBezTo>
                <a:cubicBezTo>
                  <a:pt x="486344" y="199073"/>
                  <a:pt x="463230" y="189601"/>
                  <a:pt x="438553" y="189601"/>
                </a:cubicBezTo>
                <a:close/>
                <a:moveTo>
                  <a:pt x="438553" y="141636"/>
                </a:moveTo>
                <a:cubicBezTo>
                  <a:pt x="474440" y="141636"/>
                  <a:pt x="510327" y="155191"/>
                  <a:pt x="537524" y="182476"/>
                </a:cubicBezTo>
                <a:cubicBezTo>
                  <a:pt x="592007" y="236872"/>
                  <a:pt x="592007" y="325938"/>
                  <a:pt x="537524" y="380420"/>
                </a:cubicBezTo>
                <a:lnTo>
                  <a:pt x="396149" y="521796"/>
                </a:lnTo>
                <a:cubicBezTo>
                  <a:pt x="341753" y="576278"/>
                  <a:pt x="141637" y="578364"/>
                  <a:pt x="141637" y="578364"/>
                </a:cubicBezTo>
                <a:cubicBezTo>
                  <a:pt x="141637" y="578364"/>
                  <a:pt x="143723" y="378334"/>
                  <a:pt x="198205" y="323852"/>
                </a:cubicBezTo>
                <a:lnTo>
                  <a:pt x="339581" y="182476"/>
                </a:lnTo>
                <a:cubicBezTo>
                  <a:pt x="366778" y="155278"/>
                  <a:pt x="402666" y="141636"/>
                  <a:pt x="438553" y="141636"/>
                </a:cubicBezTo>
                <a:close/>
                <a:moveTo>
                  <a:pt x="120000" y="47965"/>
                </a:moveTo>
                <a:cubicBezTo>
                  <a:pt x="80290" y="47965"/>
                  <a:pt x="47965" y="80290"/>
                  <a:pt x="47965" y="120000"/>
                </a:cubicBezTo>
                <a:lnTo>
                  <a:pt x="47965" y="600000"/>
                </a:lnTo>
                <a:cubicBezTo>
                  <a:pt x="47965" y="639711"/>
                  <a:pt x="80290" y="672035"/>
                  <a:pt x="120000" y="672035"/>
                </a:cubicBezTo>
                <a:lnTo>
                  <a:pt x="600000" y="672035"/>
                </a:lnTo>
                <a:cubicBezTo>
                  <a:pt x="639711" y="672035"/>
                  <a:pt x="672035" y="639711"/>
                  <a:pt x="672035" y="600000"/>
                </a:cubicBezTo>
                <a:lnTo>
                  <a:pt x="672035" y="120000"/>
                </a:lnTo>
                <a:cubicBezTo>
                  <a:pt x="672035" y="80290"/>
                  <a:pt x="639711" y="47965"/>
                  <a:pt x="600000" y="47965"/>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chemeClr val="bg1"/>
          </a:solidFill>
          <a:ln w="9525" cap="flat">
            <a:noFill/>
            <a:miter/>
          </a:ln>
        </p:spPr>
        <p:txBody>
          <a:bodyPr vert="horz" wrap="square" lIns="91440" tIns="45720" rIns="91440" bIns="45720" rtlCol="0" anchor="ctr"/>
          <a:lstStyle/>
          <a:p>
            <a:pPr algn="l"/>
            <a:endParaRPr kumimoji="1" lang="zh-CN" altLang="en-US"/>
          </a:p>
        </p:txBody>
      </p:sp>
      <p:sp>
        <p:nvSpPr>
          <p:cNvPr id="9" name="标题 1"/>
          <p:cNvSpPr txBox="1"/>
          <p:nvPr/>
        </p:nvSpPr>
        <p:spPr>
          <a:xfrm>
            <a:off x="894145" y="1528863"/>
            <a:ext cx="10946756" cy="829347"/>
          </a:xfrm>
          <a:prstGeom prst="rect">
            <a:avLst/>
          </a:prstGeom>
          <a:noFill/>
          <a:ln>
            <a:noFill/>
          </a:ln>
        </p:spPr>
        <p:txBody>
          <a:bodyPr vert="horz" wrap="square" lIns="0" tIns="0" rIns="0" bIns="0" rtlCol="0" anchor="t"/>
          <a:lstStyle/>
          <a:p>
            <a:r>
              <a:rPr kumimoji="1" lang="en-US" altLang="zh-CN" sz="1400" dirty="0" err="1">
                <a:ln w="12700">
                  <a:noFill/>
                </a:ln>
                <a:solidFill>
                  <a:schemeClr val="tx1"/>
                </a:solidFill>
                <a:latin typeface="Source Han Sans"/>
                <a:ea typeface="Source Han Sans"/>
                <a:cs typeface="Source Han Sans"/>
              </a:rPr>
              <a:t>ScrollBoard.vue的style标签的代码如下</a:t>
            </a:r>
            <a:r>
              <a:rPr kumimoji="1" lang="en-US" altLang="zh-CN" sz="1400" dirty="0">
                <a:ln w="12700">
                  <a:noFill/>
                </a:ln>
                <a:solidFill>
                  <a:schemeClr val="tx1"/>
                </a:solidFill>
                <a:latin typeface="Source Han Sans"/>
                <a:ea typeface="Source Han Sans"/>
                <a:cs typeface="Source Han Sans"/>
              </a:rPr>
              <a:t>:</a:t>
            </a:r>
          </a:p>
          <a:p>
            <a:endParaRPr kumimoji="1" lang="en-US" altLang="zh-CN" sz="1400" dirty="0">
              <a:ln w="12700">
                <a:noFill/>
              </a:ln>
              <a:latin typeface="Source Han Sans"/>
              <a:ea typeface="Source Han Sans"/>
              <a:cs typeface="Source Han Sans"/>
            </a:endParaRPr>
          </a:p>
          <a:p>
            <a:endParaRPr kumimoji="1" lang="en-US" altLang="zh-CN" sz="1400" dirty="0">
              <a:ln w="12700">
                <a:noFill/>
              </a:ln>
              <a:latin typeface="Source Han Sans"/>
              <a:ea typeface="Source Han Sans"/>
              <a:cs typeface="Source Han Sans"/>
            </a:endParaRPr>
          </a:p>
          <a:p>
            <a:endParaRPr kumimoji="1" lang="en-US" altLang="zh-CN" sz="1400" dirty="0">
              <a:ln w="12700">
                <a:noFill/>
              </a:ln>
              <a:latin typeface="Source Han Sans"/>
              <a:ea typeface="Source Han Sans"/>
              <a:cs typeface="Source Han Sans"/>
            </a:endParaRPr>
          </a:p>
          <a:p>
            <a:endParaRPr kumimoji="1" lang="en-US" altLang="zh-CN" sz="1400" dirty="0">
              <a:ln w="12700">
                <a:noFill/>
              </a:ln>
              <a:solidFill>
                <a:schemeClr val="tx1"/>
              </a:solidFill>
              <a:latin typeface="Source Han Sans"/>
              <a:ea typeface="Source Han Sans"/>
              <a:cs typeface="Source Han Sans"/>
            </a:endParaRPr>
          </a:p>
          <a:p>
            <a:endParaRPr kumimoji="1" lang="en-US" altLang="zh-CN" sz="1400" dirty="0">
              <a:ln w="12700">
                <a:noFill/>
              </a:ln>
              <a:latin typeface="Source Han Sans"/>
              <a:ea typeface="Source Han Sans"/>
              <a:cs typeface="Source Han Sans"/>
            </a:endParaRPr>
          </a:p>
          <a:p>
            <a:endParaRPr kumimoji="1" lang="en-US" altLang="zh-CN" sz="1400" dirty="0">
              <a:ln w="12700">
                <a:noFill/>
              </a:ln>
              <a:solidFill>
                <a:schemeClr val="tx1"/>
              </a:solidFill>
              <a:latin typeface="Source Han Sans"/>
              <a:ea typeface="Source Han Sans"/>
              <a:cs typeface="Source Han Sans"/>
            </a:endParaRPr>
          </a:p>
          <a:p>
            <a:endParaRPr kumimoji="1" lang="en-US" altLang="zh-CN" sz="1400" dirty="0">
              <a:ln w="12700">
                <a:noFill/>
              </a:ln>
              <a:latin typeface="Source Han Sans"/>
              <a:ea typeface="Source Han Sans"/>
              <a:cs typeface="Source Han Sans"/>
            </a:endParaRPr>
          </a:p>
          <a:p>
            <a:endParaRPr kumimoji="1" lang="en-US" altLang="zh-CN" sz="1400" dirty="0">
              <a:ln w="12700">
                <a:noFill/>
              </a:ln>
              <a:solidFill>
                <a:schemeClr val="tx1"/>
              </a:solidFill>
              <a:latin typeface="Source Han Sans"/>
              <a:ea typeface="Source Han Sans"/>
              <a:cs typeface="Source Han Sans"/>
            </a:endParaRPr>
          </a:p>
          <a:p>
            <a:endParaRPr kumimoji="1" lang="en-US" altLang="zh-CN" sz="1400" dirty="0">
              <a:ln w="12700">
                <a:noFill/>
              </a:ln>
              <a:latin typeface="Source Han Sans"/>
              <a:ea typeface="Source Han Sans"/>
              <a:cs typeface="Source Han Sans"/>
            </a:endParaRPr>
          </a:p>
          <a:p>
            <a:endParaRPr kumimoji="1" lang="en-US" altLang="zh-CN" sz="1400" dirty="0">
              <a:ln w="12700">
                <a:noFill/>
              </a:ln>
              <a:solidFill>
                <a:schemeClr val="tx1"/>
              </a:solidFill>
              <a:latin typeface="Source Han Sans"/>
              <a:ea typeface="Source Han Sans"/>
              <a:cs typeface="Source Han Sans"/>
            </a:endParaRPr>
          </a:p>
          <a:p>
            <a:endParaRPr kumimoji="1" lang="en-US" altLang="zh-CN" sz="1400" dirty="0">
              <a:ln w="12700">
                <a:noFill/>
              </a:ln>
              <a:latin typeface="Source Han Sans"/>
              <a:ea typeface="Source Han Sans"/>
              <a:cs typeface="Source Han Sans"/>
            </a:endParaRPr>
          </a:p>
          <a:p>
            <a:endParaRPr kumimoji="1" lang="en-US" altLang="zh-CN" sz="1400" dirty="0">
              <a:ln w="12700">
                <a:noFill/>
              </a:ln>
              <a:latin typeface="Source Han Sans"/>
              <a:ea typeface="Source Han Sans"/>
              <a:cs typeface="Source Han Sans"/>
            </a:endParaRPr>
          </a:p>
          <a:p>
            <a:endParaRPr kumimoji="1" lang="en-US" altLang="zh-CN" sz="1400" dirty="0">
              <a:ln w="12700">
                <a:noFill/>
              </a:ln>
              <a:latin typeface="Source Han Sans"/>
              <a:ea typeface="Source Han Sans"/>
              <a:cs typeface="Source Han Sans"/>
            </a:endParaRPr>
          </a:p>
          <a:p>
            <a:endParaRPr kumimoji="1" lang="en-US" altLang="zh-CN" sz="1400" dirty="0">
              <a:ln w="12700">
                <a:noFill/>
              </a:ln>
              <a:solidFill>
                <a:schemeClr val="tx1"/>
              </a:solidFill>
              <a:latin typeface="Source Han Sans"/>
              <a:ea typeface="Source Han Sans"/>
              <a:cs typeface="Source Han Sans"/>
            </a:endParaRPr>
          </a:p>
          <a:p>
            <a:endParaRPr kumimoji="1" lang="en-US" altLang="zh-CN" sz="1400" dirty="0">
              <a:ln w="12700">
                <a:noFill/>
              </a:ln>
              <a:latin typeface="Source Han Sans"/>
              <a:ea typeface="Source Han Sans"/>
              <a:cs typeface="Source Han Sans"/>
            </a:endParaRPr>
          </a:p>
          <a:p>
            <a:r>
              <a:rPr kumimoji="1" lang="en-US" altLang="zh-CN" sz="1400" dirty="0">
                <a:ln w="12700">
                  <a:noFill/>
                </a:ln>
                <a:solidFill>
                  <a:schemeClr val="tx1"/>
                </a:solidFill>
                <a:latin typeface="Source Han Sans"/>
                <a:ea typeface="Source Han Sans"/>
                <a:cs typeface="Source Han Sans"/>
              </a:rPr>
              <a:t>
</a:t>
            </a:r>
            <a:r>
              <a:rPr kumimoji="1" lang="en-US" altLang="zh-CN" sz="1400" dirty="0" err="1">
                <a:ln w="12700">
                  <a:noFill/>
                </a:ln>
                <a:solidFill>
                  <a:schemeClr val="tx1"/>
                </a:solidFill>
                <a:latin typeface="Source Han Sans"/>
                <a:ea typeface="Source Han Sans"/>
                <a:cs typeface="Source Han Sans"/>
              </a:rPr>
              <a:t>在App组件中引入此模块，并且我们选择边框的样式为dv</a:t>
            </a:r>
            <a:r>
              <a:rPr kumimoji="1" lang="en-US" altLang="zh-CN" sz="1400" dirty="0">
                <a:ln w="12700">
                  <a:noFill/>
                </a:ln>
                <a:solidFill>
                  <a:schemeClr val="tx1"/>
                </a:solidFill>
                <a:latin typeface="Source Han Sans"/>
                <a:ea typeface="Source Han Sans"/>
                <a:cs typeface="Source Han Sans"/>
              </a:rPr>
              <a:t>- border- box- 12，将App.vue文件中template标签内数字4替换成如下代码：</a:t>
            </a:r>
            <a:endParaRPr kumimoji="1" lang="zh-CN" altLang="en-US" dirty="0"/>
          </a:p>
        </p:txBody>
      </p:sp>
      <p:sp>
        <p:nvSpPr>
          <p:cNvPr id="10"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12、销售数据</a:t>
            </a:r>
            <a:endParaRPr kumimoji="1" lang="zh-CN" altLang="en-US"/>
          </a:p>
        </p:txBody>
      </p:sp>
      <p:cxnSp>
        <p:nvCxnSpPr>
          <p:cNvPr id="11"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2" name="组合 11"/>
          <p:cNvGrpSpPr/>
          <p:nvPr/>
        </p:nvGrpSpPr>
        <p:grpSpPr>
          <a:xfrm>
            <a:off x="203200" y="561165"/>
            <a:ext cx="381000" cy="158750"/>
            <a:chOff x="203200" y="561165"/>
            <a:chExt cx="381000" cy="158750"/>
          </a:xfrm>
        </p:grpSpPr>
        <p:sp>
          <p:nvSpPr>
            <p:cNvPr id="13"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4"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16" name="文本框 15">
            <a:extLst>
              <a:ext uri="{FF2B5EF4-FFF2-40B4-BE49-F238E27FC236}">
                <a16:creationId xmlns:a16="http://schemas.microsoft.com/office/drawing/2014/main" id="{730C7672-3013-2496-728E-5B6814BB2D5E}"/>
              </a:ext>
            </a:extLst>
          </p:cNvPr>
          <p:cNvSpPr txBox="1"/>
          <p:nvPr/>
        </p:nvSpPr>
        <p:spPr>
          <a:xfrm>
            <a:off x="875102" y="1943536"/>
            <a:ext cx="6105644" cy="2893100"/>
          </a:xfrm>
          <a:prstGeom prst="rect">
            <a:avLst/>
          </a:prstGeom>
          <a:solidFill>
            <a:schemeClr val="bg1">
              <a:lumMod val="85000"/>
            </a:schemeClr>
          </a:solidFill>
        </p:spPr>
        <p:txBody>
          <a:bodyPr wrap="square">
            <a:spAutoFit/>
          </a:bodyPr>
          <a:lstStyle/>
          <a:p>
            <a:r>
              <a:rPr lang="zh-CN" altLang="en-US" sz="1400" dirty="0"/>
              <a:t>&lt;style lang="scss" scoped&gt;</a:t>
            </a:r>
          </a:p>
          <a:p>
            <a:r>
              <a:rPr lang="zh-CN" altLang="en-US" sz="1400" dirty="0"/>
              <a:t>.box{</a:t>
            </a:r>
          </a:p>
          <a:p>
            <a:r>
              <a:rPr lang="zh-CN" altLang="en-US" sz="1400" dirty="0"/>
              <a:t>  height: 100%;</a:t>
            </a:r>
          </a:p>
          <a:p>
            <a:r>
              <a:rPr lang="zh-CN" altLang="en-US" sz="1400" dirty="0"/>
              <a:t>  width: 100%;</a:t>
            </a:r>
          </a:p>
          <a:p>
            <a:r>
              <a:rPr lang="zh-CN" altLang="en-US" sz="1400" dirty="0"/>
              <a:t>  padding: 20px;</a:t>
            </a:r>
          </a:p>
          <a:p>
            <a:r>
              <a:rPr lang="zh-CN" altLang="en-US" sz="1400" dirty="0"/>
              <a:t>  padding-bottom: 55px;</a:t>
            </a:r>
          </a:p>
          <a:p>
            <a:r>
              <a:rPr lang="zh-CN" altLang="en-US" sz="1400" dirty="0"/>
              <a:t>  .title{</a:t>
            </a:r>
          </a:p>
          <a:p>
            <a:r>
              <a:rPr lang="zh-CN" altLang="en-US" sz="1400" dirty="0"/>
              <a:t>    font-size: 20px;</a:t>
            </a:r>
          </a:p>
          <a:p>
            <a:r>
              <a:rPr lang="zh-CN" altLang="en-US" sz="1400" dirty="0"/>
              <a:t>    text-align: center;</a:t>
            </a:r>
          </a:p>
          <a:p>
            <a:r>
              <a:rPr lang="zh-CN" altLang="en-US" sz="1400" dirty="0"/>
              <a:t>    margin-bottom: 10px;</a:t>
            </a:r>
          </a:p>
          <a:p>
            <a:r>
              <a:rPr lang="zh-CN" altLang="en-US" sz="1400" dirty="0"/>
              <a:t>  }</a:t>
            </a:r>
          </a:p>
          <a:p>
            <a:r>
              <a:rPr lang="zh-CN" altLang="en-US" sz="1400" dirty="0"/>
              <a:t>}</a:t>
            </a:r>
          </a:p>
          <a:p>
            <a:r>
              <a:rPr lang="zh-CN" altLang="en-US" sz="1400" dirty="0"/>
              <a:t>&lt;/style&gt;</a:t>
            </a:r>
          </a:p>
        </p:txBody>
      </p:sp>
      <p:sp>
        <p:nvSpPr>
          <p:cNvPr id="18" name="文本框 17">
            <a:extLst>
              <a:ext uri="{FF2B5EF4-FFF2-40B4-BE49-F238E27FC236}">
                <a16:creationId xmlns:a16="http://schemas.microsoft.com/office/drawing/2014/main" id="{7A4F527F-66C2-0726-737B-D4976B7368A1}"/>
              </a:ext>
            </a:extLst>
          </p:cNvPr>
          <p:cNvSpPr txBox="1"/>
          <p:nvPr/>
        </p:nvSpPr>
        <p:spPr>
          <a:xfrm>
            <a:off x="875102" y="5560794"/>
            <a:ext cx="6105644" cy="738664"/>
          </a:xfrm>
          <a:prstGeom prst="rect">
            <a:avLst/>
          </a:prstGeom>
          <a:solidFill>
            <a:schemeClr val="bg1">
              <a:lumMod val="85000"/>
            </a:schemeClr>
          </a:solidFill>
        </p:spPr>
        <p:txBody>
          <a:bodyPr wrap="square">
            <a:spAutoFit/>
          </a:bodyPr>
          <a:lstStyle/>
          <a:p>
            <a:r>
              <a:rPr lang="zh-CN" altLang="en-US" sz="1400" dirty="0"/>
              <a:t>&lt;dv-border-box-12&gt;</a:t>
            </a:r>
          </a:p>
          <a:p>
            <a:r>
              <a:rPr lang="zh-CN" altLang="en-US" sz="1400" dirty="0"/>
              <a:t> &lt;ScrollBoard&gt;&lt;/ScrollBoard&gt;</a:t>
            </a:r>
          </a:p>
          <a:p>
            <a:r>
              <a:rPr lang="zh-CN" altLang="en-US" sz="1400" dirty="0"/>
              <a:t>&lt;/dv-border-box-12&gt;</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1161236" y="2249905"/>
            <a:ext cx="2358189" cy="2358189"/>
          </a:xfrm>
          <a:prstGeom prst="ellipse">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pic>
        <p:nvPicPr>
          <p:cNvPr id="5" name="图片 4"/>
          <p:cNvPicPr>
            <a:picLocks noChangeAspect="1"/>
          </p:cNvPicPr>
          <p:nvPr/>
        </p:nvPicPr>
        <p:blipFill>
          <a:blip r:embed="rId3">
            <a:alphaModFix/>
          </a:blip>
          <a:srcRect/>
          <a:stretch>
            <a:fillRect/>
          </a:stretch>
        </p:blipFill>
        <p:spPr>
          <a:xfrm>
            <a:off x="1345720" y="2306053"/>
            <a:ext cx="2245896" cy="2245894"/>
          </a:xfrm>
          <a:prstGeom prst="rect">
            <a:avLst/>
          </a:prstGeom>
        </p:spPr>
      </p:pic>
      <p:sp>
        <p:nvSpPr>
          <p:cNvPr id="6" name="标题 1"/>
          <p:cNvSpPr txBox="1"/>
          <p:nvPr/>
        </p:nvSpPr>
        <p:spPr>
          <a:xfrm>
            <a:off x="2813573" y="2687053"/>
            <a:ext cx="1483896" cy="1483894"/>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3014718" y="2987841"/>
            <a:ext cx="1081605" cy="742177"/>
          </a:xfrm>
          <a:prstGeom prst="rect">
            <a:avLst/>
          </a:prstGeom>
          <a:noFill/>
          <a:ln cap="sq">
            <a:noFill/>
          </a:ln>
        </p:spPr>
        <p:txBody>
          <a:bodyPr vert="horz" wrap="square" lIns="0" tIns="0" rIns="0" bIns="0" rtlCol="0" anchor="ctr"/>
          <a:lstStyle/>
          <a:p>
            <a:pPr algn="ctr"/>
            <a:r>
              <a:rPr kumimoji="1" lang="en-US" altLang="zh-CN" sz="4000">
                <a:ln w="12700">
                  <a:noFill/>
                </a:ln>
                <a:solidFill>
                  <a:schemeClr val="bg1"/>
                </a:solidFill>
                <a:latin typeface="Source Han Sans"/>
                <a:ea typeface="Source Han Sans"/>
                <a:cs typeface="Source Han Sans"/>
              </a:rPr>
              <a:t>01</a:t>
            </a:r>
            <a:endParaRPr kumimoji="1" lang="zh-CN" altLang="en-US"/>
          </a:p>
        </p:txBody>
      </p:sp>
      <p:sp>
        <p:nvSpPr>
          <p:cNvPr id="8" name="标题 1"/>
          <p:cNvSpPr txBox="1"/>
          <p:nvPr/>
        </p:nvSpPr>
        <p:spPr>
          <a:xfrm>
            <a:off x="4511313" y="2133599"/>
            <a:ext cx="6519451" cy="1708483"/>
          </a:xfrm>
          <a:prstGeom prst="rect">
            <a:avLst/>
          </a:prstGeom>
          <a:noFill/>
          <a:ln cap="sq">
            <a:noFill/>
          </a:ln>
        </p:spPr>
        <p:txBody>
          <a:bodyPr vert="horz" wrap="square" lIns="0" tIns="0" rIns="0" bIns="0" rtlCol="0" anchor="ctr"/>
          <a:lstStyle/>
          <a:p>
            <a:pPr algn="l"/>
            <a:r>
              <a:rPr kumimoji="1" lang="en-US" altLang="zh-CN" sz="1400" dirty="0" err="1">
                <a:ln w="12700">
                  <a:noFill/>
                </a:ln>
                <a:solidFill>
                  <a:schemeClr val="tx1">
                    <a:lumMod val="85000"/>
                    <a:lumOff val="15000"/>
                  </a:schemeClr>
                </a:solidFill>
                <a:latin typeface="Source Han Sans"/>
                <a:ea typeface="Source Han Sans"/>
                <a:cs typeface="Source Han Sans"/>
              </a:rPr>
              <a:t>在App.vue的script中导入并组件注册，此时完整的script代码如下</a:t>
            </a:r>
            <a:r>
              <a:rPr kumimoji="1" lang="en-US" altLang="zh-CN" sz="1400" dirty="0">
                <a:ln w="12700">
                  <a:noFill/>
                </a:ln>
                <a:solidFill>
                  <a:schemeClr val="tx1">
                    <a:lumMod val="85000"/>
                    <a:lumOff val="15000"/>
                  </a:schemeClr>
                </a:solidFill>
                <a:latin typeface="Source Han Sans"/>
                <a:ea typeface="Source Han Sans"/>
                <a:cs typeface="Source Han Sans"/>
              </a:rPr>
              <a:t>：</a:t>
            </a: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r>
              <a:rPr kumimoji="1" lang="en-US" altLang="zh-CN" sz="1400" dirty="0">
                <a:ln w="12700">
                  <a:noFill/>
                </a:ln>
                <a:solidFill>
                  <a:schemeClr val="tx1">
                    <a:lumMod val="85000"/>
                    <a:lumOff val="15000"/>
                  </a:schemeClr>
                </a:solidFill>
                <a:latin typeface="Source Han Sans"/>
                <a:ea typeface="Source Han Sans"/>
                <a:cs typeface="Source Han Sans"/>
              </a:rPr>
              <a:t>
</a:t>
            </a:r>
            <a:r>
              <a:rPr kumimoji="1" lang="en-US" altLang="zh-CN" sz="1400" dirty="0" err="1">
                <a:ln w="12700">
                  <a:noFill/>
                </a:ln>
                <a:solidFill>
                  <a:schemeClr val="tx1">
                    <a:lumMod val="85000"/>
                    <a:lumOff val="15000"/>
                  </a:schemeClr>
                </a:solidFill>
                <a:latin typeface="Source Han Sans"/>
                <a:ea typeface="Source Han Sans"/>
                <a:cs typeface="Source Han Sans"/>
              </a:rPr>
              <a:t>效果图如图所示</a:t>
            </a:r>
            <a:r>
              <a:rPr kumimoji="1" lang="en-US" altLang="zh-CN" sz="1400" dirty="0">
                <a:ln w="12700">
                  <a:noFill/>
                </a:ln>
                <a:solidFill>
                  <a:schemeClr val="tx1">
                    <a:lumMod val="85000"/>
                    <a:lumOff val="15000"/>
                  </a:schemeClr>
                </a:solidFill>
                <a:latin typeface="Source Han Sans"/>
                <a:ea typeface="Source Han Sans"/>
                <a:cs typeface="Source Han Sans"/>
              </a:rPr>
              <a:t>：</a:t>
            </a:r>
            <a:endParaRPr kumimoji="1" lang="zh-CN" altLang="en-US" dirty="0"/>
          </a:p>
        </p:txBody>
      </p:sp>
      <p:sp>
        <p:nvSpPr>
          <p:cNvPr id="9"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12、销售数据</a:t>
            </a:r>
            <a:endParaRPr kumimoji="1" lang="zh-CN" altLang="en-US"/>
          </a:p>
        </p:txBody>
      </p:sp>
      <p:cxnSp>
        <p:nvCxnSpPr>
          <p:cNvPr id="10"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1" name="组合 10"/>
          <p:cNvGrpSpPr/>
          <p:nvPr/>
        </p:nvGrpSpPr>
        <p:grpSpPr>
          <a:xfrm>
            <a:off x="203200" y="561165"/>
            <a:ext cx="381000" cy="158750"/>
            <a:chOff x="203200" y="561165"/>
            <a:chExt cx="381000" cy="158750"/>
          </a:xfrm>
        </p:grpSpPr>
        <p:sp>
          <p:nvSpPr>
            <p:cNvPr id="12"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15" name="文本框 14">
            <a:extLst>
              <a:ext uri="{FF2B5EF4-FFF2-40B4-BE49-F238E27FC236}">
                <a16:creationId xmlns:a16="http://schemas.microsoft.com/office/drawing/2014/main" id="{45F9C512-4DC1-22A5-445E-92BC99F1F206}"/>
              </a:ext>
            </a:extLst>
          </p:cNvPr>
          <p:cNvSpPr txBox="1"/>
          <p:nvPr/>
        </p:nvSpPr>
        <p:spPr>
          <a:xfrm>
            <a:off x="4498613" y="1573078"/>
            <a:ext cx="6105644" cy="2677656"/>
          </a:xfrm>
          <a:prstGeom prst="rect">
            <a:avLst/>
          </a:prstGeom>
          <a:solidFill>
            <a:schemeClr val="bg1">
              <a:lumMod val="85000"/>
            </a:schemeClr>
          </a:solidFill>
        </p:spPr>
        <p:txBody>
          <a:bodyPr wrap="square">
            <a:spAutoFit/>
          </a:bodyPr>
          <a:lstStyle/>
          <a:p>
            <a:r>
              <a:rPr lang="zh-CN" altLang="en-US" sz="1400" dirty="0"/>
              <a:t>&lt;script&gt; </a:t>
            </a:r>
          </a:p>
          <a:p>
            <a:r>
              <a:rPr lang="zh-CN" altLang="en-US" sz="1400" dirty="0"/>
              <a:t>import RingChart from './components/RingChart.vue';</a:t>
            </a:r>
          </a:p>
          <a:p>
            <a:r>
              <a:rPr lang="zh-CN" altLang="en-US" sz="1400" dirty="0"/>
              <a:t>import CapsuleChart from './components/CapsuleChart.vue';</a:t>
            </a:r>
          </a:p>
          <a:p>
            <a:r>
              <a:rPr lang="zh-CN" altLang="en-US" sz="1400" dirty="0"/>
              <a:t>import ScrollBoard from './components/ScrollBoard.vue';</a:t>
            </a:r>
          </a:p>
          <a:p>
            <a:r>
              <a:rPr lang="zh-CN" altLang="en-US" sz="1400" dirty="0"/>
              <a:t>export default {</a:t>
            </a:r>
          </a:p>
          <a:p>
            <a:r>
              <a:rPr lang="zh-CN" altLang="en-US" sz="1400" dirty="0"/>
              <a:t>  components:{</a:t>
            </a:r>
          </a:p>
          <a:p>
            <a:r>
              <a:rPr lang="zh-CN" altLang="en-US" sz="1400" dirty="0"/>
              <a:t>    RingChart,</a:t>
            </a:r>
          </a:p>
          <a:p>
            <a:r>
              <a:rPr lang="zh-CN" altLang="en-US" sz="1400" dirty="0"/>
              <a:t>    CapsuleChart,</a:t>
            </a:r>
          </a:p>
          <a:p>
            <a:r>
              <a:rPr lang="zh-CN" altLang="en-US" sz="1400" dirty="0"/>
              <a:t>    ScrollBoard</a:t>
            </a:r>
          </a:p>
          <a:p>
            <a:r>
              <a:rPr lang="zh-CN" altLang="en-US" sz="1400" dirty="0"/>
              <a:t>  }</a:t>
            </a:r>
          </a:p>
          <a:p>
            <a:r>
              <a:rPr lang="zh-CN" altLang="en-US" sz="1400" dirty="0"/>
              <a:t>}</a:t>
            </a:r>
          </a:p>
          <a:p>
            <a:r>
              <a:rPr lang="zh-CN" altLang="en-US" sz="1400" dirty="0"/>
              <a:t>&lt;/script&gt;</a:t>
            </a:r>
          </a:p>
        </p:txBody>
      </p:sp>
      <p:pic>
        <p:nvPicPr>
          <p:cNvPr id="17" name="图片 16">
            <a:extLst>
              <a:ext uri="{FF2B5EF4-FFF2-40B4-BE49-F238E27FC236}">
                <a16:creationId xmlns:a16="http://schemas.microsoft.com/office/drawing/2014/main" id="{1E1C4913-E608-70C1-015C-6D2AC3AD478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32319" y="2692751"/>
            <a:ext cx="5363302" cy="3892037"/>
          </a:xfrm>
          <a:prstGeom prst="rect">
            <a:avLst/>
          </a:prstGeom>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6372225" y="1292200"/>
            <a:ext cx="5146675" cy="4680000"/>
          </a:xfrm>
          <a:prstGeom prst="rect">
            <a:avLst/>
          </a:prstGeom>
          <a:solidFill>
            <a:schemeClr val="bg1">
              <a:lumMod val="95000"/>
            </a:schemeClr>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6785562" y="2596633"/>
            <a:ext cx="4320000" cy="2520000"/>
          </a:xfrm>
          <a:prstGeom prst="rect">
            <a:avLst/>
          </a:prstGeom>
          <a:noFill/>
          <a:ln w="12700" cap="sq">
            <a:noFill/>
            <a:miter/>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此功能模块展示的是消费占比信息，我们在项目的components文件夹下创建WaterLevelPond.vue组件。
WaterLevelPond.vue的template标签代码如下：</a:t>
            </a:r>
            <a:endParaRPr kumimoji="1" lang="zh-CN" altLang="en-US"/>
          </a:p>
        </p:txBody>
      </p:sp>
      <p:sp>
        <p:nvSpPr>
          <p:cNvPr id="6" name="标题 1"/>
          <p:cNvSpPr txBox="1"/>
          <p:nvPr/>
        </p:nvSpPr>
        <p:spPr>
          <a:xfrm rot="10800000" flipH="1" flipV="1">
            <a:off x="6785562" y="1732411"/>
            <a:ext cx="720430" cy="571733"/>
          </a:xfrm>
          <a:custGeom>
            <a:avLst/>
            <a:gdLst>
              <a:gd name="connsiteX0" fmla="*/ 270000 w 675000"/>
              <a:gd name="connsiteY0" fmla="*/ 535680 h 535680"/>
              <a:gd name="connsiteX1" fmla="*/ 0 w 675000"/>
              <a:gd name="connsiteY1" fmla="*/ 535680 h 535680"/>
              <a:gd name="connsiteX2" fmla="*/ 0 w 675000"/>
              <a:gd name="connsiteY2" fmla="*/ 265680 h 535680"/>
              <a:gd name="connsiteX3" fmla="*/ 270000 w 675000"/>
              <a:gd name="connsiteY3" fmla="*/ 0 h 535680"/>
              <a:gd name="connsiteX4" fmla="*/ 270000 w 675000"/>
              <a:gd name="connsiteY4" fmla="*/ 115830 h 535680"/>
              <a:gd name="connsiteX5" fmla="*/ 115965 w 675000"/>
              <a:gd name="connsiteY5" fmla="*/ 265680 h 535680"/>
              <a:gd name="connsiteX6" fmla="*/ 270000 w 675000"/>
              <a:gd name="connsiteY6" fmla="*/ 265680 h 535680"/>
              <a:gd name="connsiteX7" fmla="*/ 675000 w 675000"/>
              <a:gd name="connsiteY7" fmla="*/ 535680 h 535680"/>
              <a:gd name="connsiteX8" fmla="*/ 405000 w 675000"/>
              <a:gd name="connsiteY8" fmla="*/ 535680 h 535680"/>
              <a:gd name="connsiteX9" fmla="*/ 405000 w 675000"/>
              <a:gd name="connsiteY9" fmla="*/ 265680 h 535680"/>
              <a:gd name="connsiteX10" fmla="*/ 675000 w 675000"/>
              <a:gd name="connsiteY10" fmla="*/ 0 h 535680"/>
              <a:gd name="connsiteX11" fmla="*/ 675000 w 675000"/>
              <a:gd name="connsiteY11" fmla="*/ 115830 h 535680"/>
              <a:gd name="connsiteX12" fmla="*/ 520965 w 675000"/>
              <a:gd name="connsiteY12" fmla="*/ 265680 h 535680"/>
              <a:gd name="connsiteX13" fmla="*/ 675000 w 675000"/>
              <a:gd name="connsiteY13" fmla="*/ 265680 h 535680"/>
            </a:gdLst>
            <a:ahLst/>
            <a:cxnLst/>
            <a:rect l="l" t="t" r="r" b="b"/>
            <a:pathLst>
              <a:path w="675000" h="535680">
                <a:moveTo>
                  <a:pt x="270000" y="535680"/>
                </a:moveTo>
                <a:lnTo>
                  <a:pt x="0" y="535680"/>
                </a:lnTo>
                <a:lnTo>
                  <a:pt x="0" y="265680"/>
                </a:lnTo>
                <a:cubicBezTo>
                  <a:pt x="2360" y="118253"/>
                  <a:pt x="122554" y="-19"/>
                  <a:pt x="270000" y="0"/>
                </a:cubicBezTo>
                <a:lnTo>
                  <a:pt x="270000" y="115830"/>
                </a:lnTo>
                <a:cubicBezTo>
                  <a:pt x="186566" y="115871"/>
                  <a:pt x="118303" y="182278"/>
                  <a:pt x="115965" y="265680"/>
                </a:cubicBezTo>
                <a:lnTo>
                  <a:pt x="270000" y="265680"/>
                </a:lnTo>
                <a:close/>
                <a:moveTo>
                  <a:pt x="675000" y="535680"/>
                </a:moveTo>
                <a:lnTo>
                  <a:pt x="405000" y="535680"/>
                </a:lnTo>
                <a:lnTo>
                  <a:pt x="405000" y="265680"/>
                </a:lnTo>
                <a:cubicBezTo>
                  <a:pt x="407360" y="118253"/>
                  <a:pt x="527554" y="-19"/>
                  <a:pt x="675000" y="0"/>
                </a:cubicBezTo>
                <a:lnTo>
                  <a:pt x="675000" y="115830"/>
                </a:lnTo>
                <a:cubicBezTo>
                  <a:pt x="591566" y="115871"/>
                  <a:pt x="523303" y="182278"/>
                  <a:pt x="520965" y="265680"/>
                </a:cubicBezTo>
                <a:lnTo>
                  <a:pt x="675000" y="265680"/>
                </a:lnTo>
                <a:close/>
              </a:path>
            </a:pathLst>
          </a:custGeom>
          <a:solidFill>
            <a:schemeClr val="bg1">
              <a:lumMod val="85000"/>
            </a:schemeClr>
          </a:solidFill>
          <a:ln w="8578" cap="flat">
            <a:noFill/>
            <a:miter/>
          </a:ln>
        </p:spPr>
        <p:txBody>
          <a:bodyPr vert="horz" wrap="square" lIns="91440" tIns="45720" rIns="91440" bIns="45720" rtlCol="0" anchor="ctr"/>
          <a:lstStyle/>
          <a:p>
            <a:pPr algn="l"/>
            <a:endParaRPr kumimoji="1" lang="zh-CN" altLang="en-US"/>
          </a:p>
        </p:txBody>
      </p:sp>
      <p:pic>
        <p:nvPicPr>
          <p:cNvPr id="7" name="图片 6"/>
          <p:cNvPicPr>
            <a:picLocks noChangeAspect="1"/>
          </p:cNvPicPr>
          <p:nvPr/>
        </p:nvPicPr>
        <p:blipFill>
          <a:blip r:embed="rId3">
            <a:alphaModFix/>
          </a:blip>
          <a:srcRect/>
          <a:stretch>
            <a:fillRect/>
          </a:stretch>
        </p:blipFill>
        <p:spPr>
          <a:xfrm>
            <a:off x="660400" y="1292200"/>
            <a:ext cx="5400000" cy="4680000"/>
          </a:xfrm>
          <a:prstGeom prst="rect">
            <a:avLst/>
          </a:prstGeom>
        </p:spPr>
      </p:pic>
      <p:sp>
        <p:nvSpPr>
          <p:cNvPr id="8"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13、消费占比</a:t>
            </a:r>
            <a:endParaRPr kumimoji="1" lang="zh-CN" altLang="en-US"/>
          </a:p>
        </p:txBody>
      </p:sp>
      <p:cxnSp>
        <p:nvCxnSpPr>
          <p:cNvPr id="9"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0" name="组合 9"/>
          <p:cNvGrpSpPr/>
          <p:nvPr/>
        </p:nvGrpSpPr>
        <p:grpSpPr>
          <a:xfrm>
            <a:off x="203200" y="561165"/>
            <a:ext cx="381000" cy="158750"/>
            <a:chOff x="203200" y="561165"/>
            <a:chExt cx="381000" cy="158750"/>
          </a:xfrm>
        </p:grpSpPr>
        <p:sp>
          <p:nvSpPr>
            <p:cNvPr id="11"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14" name="文本框 13">
            <a:extLst>
              <a:ext uri="{FF2B5EF4-FFF2-40B4-BE49-F238E27FC236}">
                <a16:creationId xmlns:a16="http://schemas.microsoft.com/office/drawing/2014/main" id="{8ED50C4C-EC33-9ED6-4E99-DEB1C893099C}"/>
              </a:ext>
            </a:extLst>
          </p:cNvPr>
          <p:cNvSpPr txBox="1"/>
          <p:nvPr/>
        </p:nvSpPr>
        <p:spPr>
          <a:xfrm>
            <a:off x="6245562" y="3440789"/>
            <a:ext cx="5400000" cy="2677656"/>
          </a:xfrm>
          <a:prstGeom prst="rect">
            <a:avLst/>
          </a:prstGeom>
          <a:solidFill>
            <a:schemeClr val="bg1">
              <a:lumMod val="85000"/>
            </a:schemeClr>
          </a:solidFill>
        </p:spPr>
        <p:txBody>
          <a:bodyPr wrap="square">
            <a:spAutoFit/>
          </a:bodyPr>
          <a:lstStyle/>
          <a:p>
            <a:r>
              <a:rPr lang="zh-CN" altLang="en-US" sz="1400" dirty="0"/>
              <a:t>&lt;template&gt;</a:t>
            </a:r>
          </a:p>
          <a:p>
            <a:r>
              <a:rPr lang="zh-CN" altLang="en-US" sz="1400" dirty="0"/>
              <a:t>  &lt;div class="box"&gt;</a:t>
            </a:r>
          </a:p>
          <a:p>
            <a:r>
              <a:rPr lang="zh-CN" altLang="en-US" sz="1400" dirty="0"/>
              <a:t>    &lt;div class="title"&gt;消费占比&lt;/div&gt;</a:t>
            </a:r>
          </a:p>
          <a:p>
            <a:r>
              <a:rPr lang="zh-CN" altLang="en-US" sz="1400" dirty="0"/>
              <a:t>    &lt;div class="content"&gt;</a:t>
            </a:r>
          </a:p>
          <a:p>
            <a:r>
              <a:rPr lang="zh-CN" altLang="en-US" sz="1400" dirty="0"/>
              <a:t>      &lt;div class="item" v-for="(item,index) in list" :key="index"&gt;</a:t>
            </a:r>
          </a:p>
          <a:p>
            <a:r>
              <a:rPr lang="zh-CN" altLang="en-US" sz="1400" dirty="0"/>
              <a:t>        &lt;dv-water-level-pond :config="item.config" style="width:180px;height:90%" /&gt;</a:t>
            </a:r>
          </a:p>
          <a:p>
            <a:r>
              <a:rPr lang="zh-CN" altLang="en-US" sz="1400" dirty="0"/>
              <a:t>        &lt;div class="name"&gt;{{ item.name }}&lt;/div&gt;</a:t>
            </a:r>
          </a:p>
          <a:p>
            <a:r>
              <a:rPr lang="zh-CN" altLang="en-US" sz="1400" dirty="0"/>
              <a:t>      &lt;/div&gt;</a:t>
            </a:r>
          </a:p>
          <a:p>
            <a:r>
              <a:rPr lang="zh-CN" altLang="en-US" sz="1400" dirty="0"/>
              <a:t>    &lt;/div&gt;</a:t>
            </a:r>
          </a:p>
          <a:p>
            <a:r>
              <a:rPr lang="zh-CN" altLang="en-US" sz="1400" dirty="0"/>
              <a:t>  &lt;/div&gt;</a:t>
            </a:r>
          </a:p>
          <a:p>
            <a:r>
              <a:rPr lang="zh-CN" altLang="en-US" sz="1400" dirty="0"/>
              <a:t>&lt;/template&gt;</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2263752" y="1335941"/>
            <a:ext cx="9774693" cy="352998"/>
          </a:xfrm>
          <a:prstGeom prst="rect">
            <a:avLst/>
          </a:prstGeom>
          <a:noFill/>
          <a:ln>
            <a:noFill/>
          </a:ln>
        </p:spPr>
        <p:txBody>
          <a:bodyPr vert="horz" wrap="square" lIns="0" tIns="0" rIns="0" bIns="0" rtlCol="0" anchor="b"/>
          <a:lstStyle/>
          <a:p>
            <a:pPr algn="ctr"/>
            <a:r>
              <a:rPr kumimoji="1" lang="en-US" altLang="zh-CN" sz="1400" dirty="0" err="1">
                <a:ln w="12700">
                  <a:noFill/>
                </a:ln>
                <a:solidFill>
                  <a:schemeClr val="tx1"/>
                </a:solidFill>
                <a:latin typeface="Source Han Sans"/>
                <a:ea typeface="Source Han Sans"/>
                <a:cs typeface="Source Han Sans"/>
              </a:rPr>
              <a:t>WaterLevelPond.vue的script标签的代码如下</a:t>
            </a:r>
            <a:r>
              <a:rPr kumimoji="1" lang="en-US" altLang="zh-CN" sz="1400" dirty="0">
                <a:ln w="12700">
                  <a:noFill/>
                </a:ln>
                <a:solidFill>
                  <a:schemeClr val="tx1"/>
                </a:solidFill>
                <a:latin typeface="Source Han Sans"/>
                <a:ea typeface="Source Han Sans"/>
                <a:cs typeface="Source Han Sans"/>
              </a:rPr>
              <a:t>:</a:t>
            </a:r>
            <a:endParaRPr kumimoji="1" lang="zh-CN" altLang="en-US" dirty="0"/>
          </a:p>
        </p:txBody>
      </p:sp>
      <p:sp>
        <p:nvSpPr>
          <p:cNvPr id="7"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13、消费占比</a:t>
            </a:r>
            <a:endParaRPr kumimoji="1" lang="zh-CN" altLang="en-US"/>
          </a:p>
        </p:txBody>
      </p:sp>
      <p:cxnSp>
        <p:nvCxnSpPr>
          <p:cNvPr id="8"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9" name="组合 8"/>
          <p:cNvGrpSpPr/>
          <p:nvPr/>
        </p:nvGrpSpPr>
        <p:grpSpPr>
          <a:xfrm>
            <a:off x="203200" y="561165"/>
            <a:ext cx="381000" cy="158750"/>
            <a:chOff x="203200" y="561165"/>
            <a:chExt cx="381000" cy="158750"/>
          </a:xfrm>
        </p:grpSpPr>
        <p:sp>
          <p:nvSpPr>
            <p:cNvPr id="10"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13" name="文本框 12">
            <a:extLst>
              <a:ext uri="{FF2B5EF4-FFF2-40B4-BE49-F238E27FC236}">
                <a16:creationId xmlns:a16="http://schemas.microsoft.com/office/drawing/2014/main" id="{ABEBF518-1C85-2538-FAC3-F272B0EE6D3A}"/>
              </a:ext>
            </a:extLst>
          </p:cNvPr>
          <p:cNvSpPr txBox="1"/>
          <p:nvPr/>
        </p:nvSpPr>
        <p:spPr>
          <a:xfrm>
            <a:off x="6294792" y="556747"/>
            <a:ext cx="3753091" cy="6124754"/>
          </a:xfrm>
          <a:prstGeom prst="rect">
            <a:avLst/>
          </a:prstGeom>
          <a:solidFill>
            <a:schemeClr val="bg1">
              <a:lumMod val="85000"/>
            </a:schemeClr>
          </a:solidFill>
        </p:spPr>
        <p:txBody>
          <a:bodyPr wrap="square">
            <a:spAutoFit/>
          </a:bodyPr>
          <a:lstStyle/>
          <a:p>
            <a:r>
              <a:rPr lang="zh-CN" altLang="en-US" sz="1400" dirty="0"/>
              <a:t>          {</a:t>
            </a:r>
          </a:p>
          <a:p>
            <a:r>
              <a:rPr lang="zh-CN" altLang="en-US" sz="1400" dirty="0"/>
              <a:t>            name:'女消费',</a:t>
            </a:r>
          </a:p>
          <a:p>
            <a:r>
              <a:rPr lang="zh-CN" altLang="en-US" sz="1400" dirty="0"/>
              <a:t>            config:{</a:t>
            </a:r>
          </a:p>
          <a:p>
            <a:r>
              <a:rPr lang="zh-CN" altLang="en-US" sz="1400" dirty="0"/>
              <a:t>              data: [64, 45],</a:t>
            </a:r>
          </a:p>
          <a:p>
            <a:r>
              <a:rPr lang="zh-CN" altLang="en-US" sz="1400" dirty="0"/>
              <a:t>              shape: 'roundRect',</a:t>
            </a:r>
          </a:p>
          <a:p>
            <a:r>
              <a:rPr lang="zh-CN" altLang="en-US" sz="1400" dirty="0"/>
              <a:t>              colors:[]</a:t>
            </a:r>
          </a:p>
          <a:p>
            <a:r>
              <a:rPr lang="zh-CN" altLang="en-US" sz="1400" dirty="0"/>
              <a:t>            }</a:t>
            </a:r>
          </a:p>
          <a:p>
            <a:r>
              <a:rPr lang="zh-CN" altLang="en-US" sz="1400" dirty="0"/>
              <a:t>          }</a:t>
            </a:r>
          </a:p>
          <a:p>
            <a:r>
              <a:rPr lang="zh-CN" altLang="en-US" sz="1400" dirty="0"/>
              <a:t>        ],</a:t>
            </a:r>
          </a:p>
          <a:p>
            <a:r>
              <a:rPr lang="zh-CN" altLang="en-US" sz="1400" dirty="0"/>
              <a:t>        config:{</a:t>
            </a:r>
          </a:p>
          <a:p>
            <a:r>
              <a:rPr lang="zh-CN" altLang="en-US" sz="1400" dirty="0"/>
              <a:t>          data: [66, 45],</a:t>
            </a:r>
          </a:p>
          <a:p>
            <a:r>
              <a:rPr lang="zh-CN" altLang="en-US" sz="1400" dirty="0"/>
              <a:t>          shape: 'roundRect'</a:t>
            </a:r>
          </a:p>
          <a:p>
            <a:r>
              <a:rPr lang="zh-CN" altLang="en-US" sz="1400" dirty="0"/>
              <a:t>        }</a:t>
            </a:r>
          </a:p>
          <a:p>
            <a:r>
              <a:rPr lang="zh-CN" altLang="en-US" sz="1400" dirty="0"/>
              <a:t>      }</a:t>
            </a:r>
          </a:p>
          <a:p>
            <a:r>
              <a:rPr lang="zh-CN" altLang="en-US" sz="1400" dirty="0"/>
              <a:t>    },</a:t>
            </a:r>
          </a:p>
          <a:p>
            <a:r>
              <a:rPr lang="zh-CN" altLang="en-US" sz="1400" dirty="0"/>
              <a:t>    created(){</a:t>
            </a:r>
          </a:p>
          <a:p>
            <a:r>
              <a:rPr lang="zh-CN" altLang="en-US" sz="1400" dirty="0"/>
              <a:t>      this.list.forEach(r=&gt;{</a:t>
            </a:r>
          </a:p>
          <a:p>
            <a:r>
              <a:rPr lang="zh-CN" altLang="en-US" sz="1400" dirty="0"/>
              <a:t>        if(r.config.data[0]&gt;=80){</a:t>
            </a:r>
          </a:p>
          <a:p>
            <a:r>
              <a:rPr lang="zh-CN" altLang="en-US" sz="1400" dirty="0"/>
              <a:t>          r.config.colors[0]='red'</a:t>
            </a:r>
          </a:p>
          <a:p>
            <a:r>
              <a:rPr lang="zh-CN" altLang="en-US" sz="1400" dirty="0"/>
              <a:t>        }else if(r.config.data[0]&gt;=50){</a:t>
            </a:r>
          </a:p>
          <a:p>
            <a:r>
              <a:rPr lang="zh-CN" altLang="en-US" sz="1400" dirty="0"/>
              <a:t>          r.config.colors[0]='orange'</a:t>
            </a:r>
          </a:p>
          <a:p>
            <a:r>
              <a:rPr lang="zh-CN" altLang="en-US" sz="1400" dirty="0"/>
              <a:t>        }else{</a:t>
            </a:r>
          </a:p>
          <a:p>
            <a:r>
              <a:rPr lang="zh-CN" altLang="en-US" sz="1400" dirty="0"/>
              <a:t>          r.config.colors[0]='green'</a:t>
            </a:r>
          </a:p>
          <a:p>
            <a:r>
              <a:rPr lang="zh-CN" altLang="en-US" sz="1400" dirty="0"/>
              <a:t>        }</a:t>
            </a:r>
          </a:p>
          <a:p>
            <a:r>
              <a:rPr lang="zh-CN" altLang="en-US" sz="1400" dirty="0"/>
              <a:t>      })</a:t>
            </a:r>
          </a:p>
          <a:p>
            <a:r>
              <a:rPr lang="zh-CN" altLang="en-US" sz="1400" dirty="0"/>
              <a:t>    }</a:t>
            </a:r>
          </a:p>
          <a:p>
            <a:r>
              <a:rPr lang="zh-CN" altLang="en-US" sz="1400" dirty="0"/>
              <a:t>  }</a:t>
            </a:r>
          </a:p>
          <a:p>
            <a:r>
              <a:rPr lang="zh-CN" altLang="en-US" sz="1400" dirty="0"/>
              <a:t>&lt;/script&gt;</a:t>
            </a:r>
          </a:p>
        </p:txBody>
      </p:sp>
      <p:sp>
        <p:nvSpPr>
          <p:cNvPr id="15" name="文本框 14">
            <a:extLst>
              <a:ext uri="{FF2B5EF4-FFF2-40B4-BE49-F238E27FC236}">
                <a16:creationId xmlns:a16="http://schemas.microsoft.com/office/drawing/2014/main" id="{F6A41FA4-D6E3-66DF-67E2-0FA504050D5B}"/>
              </a:ext>
            </a:extLst>
          </p:cNvPr>
          <p:cNvSpPr txBox="1"/>
          <p:nvPr/>
        </p:nvSpPr>
        <p:spPr>
          <a:xfrm>
            <a:off x="747048" y="1849409"/>
            <a:ext cx="3753091" cy="4832092"/>
          </a:xfrm>
          <a:prstGeom prst="rect">
            <a:avLst/>
          </a:prstGeom>
          <a:solidFill>
            <a:schemeClr val="bg1">
              <a:lumMod val="85000"/>
            </a:schemeClr>
          </a:solidFill>
        </p:spPr>
        <p:txBody>
          <a:bodyPr wrap="square">
            <a:spAutoFit/>
          </a:bodyPr>
          <a:lstStyle/>
          <a:p>
            <a:r>
              <a:rPr lang="zh-CN" altLang="en-US" sz="1400" dirty="0"/>
              <a:t>&lt;script&gt;</a:t>
            </a:r>
          </a:p>
          <a:p>
            <a:r>
              <a:rPr lang="zh-CN" altLang="en-US" sz="1400" dirty="0"/>
              <a:t>  export default {</a:t>
            </a:r>
          </a:p>
          <a:p>
            <a:r>
              <a:rPr lang="zh-CN" altLang="en-US" sz="1400" dirty="0"/>
              <a:t>    data(){</a:t>
            </a:r>
          </a:p>
          <a:p>
            <a:r>
              <a:rPr lang="zh-CN" altLang="en-US" sz="1400" dirty="0"/>
              <a:t>      return{</a:t>
            </a:r>
          </a:p>
          <a:p>
            <a:r>
              <a:rPr lang="zh-CN" altLang="en-US" sz="1400" dirty="0"/>
              <a:t>        list:[</a:t>
            </a:r>
          </a:p>
          <a:p>
            <a:r>
              <a:rPr lang="zh-CN" altLang="en-US" sz="1400" dirty="0"/>
              <a:t>          {</a:t>
            </a:r>
          </a:p>
          <a:p>
            <a:r>
              <a:rPr lang="zh-CN" altLang="en-US" sz="1400" dirty="0"/>
              <a:t>            name:'平均客单价',</a:t>
            </a:r>
          </a:p>
          <a:p>
            <a:r>
              <a:rPr lang="zh-CN" altLang="en-US" sz="1400" dirty="0"/>
              <a:t>            config:{</a:t>
            </a:r>
          </a:p>
          <a:p>
            <a:r>
              <a:rPr lang="zh-CN" altLang="en-US" sz="1400" dirty="0"/>
              <a:t>              data: [821, 45],</a:t>
            </a:r>
          </a:p>
          <a:p>
            <a:r>
              <a:rPr lang="zh-CN" altLang="en-US" sz="1400" dirty="0"/>
              <a:t>              shape: 'roundRect',</a:t>
            </a:r>
          </a:p>
          <a:p>
            <a:r>
              <a:rPr lang="zh-CN" altLang="en-US" sz="1400" dirty="0"/>
              <a:t>              colors:[],</a:t>
            </a:r>
          </a:p>
          <a:p>
            <a:r>
              <a:rPr lang="zh-CN" altLang="en-US" sz="1400" dirty="0"/>
              <a:t>              formatter:'{value}元'</a:t>
            </a:r>
          </a:p>
          <a:p>
            <a:r>
              <a:rPr lang="zh-CN" altLang="en-US" sz="1400" dirty="0"/>
              <a:t>            }</a:t>
            </a:r>
          </a:p>
          <a:p>
            <a:r>
              <a:rPr lang="zh-CN" altLang="en-US" sz="1400" dirty="0"/>
              <a:t>          },</a:t>
            </a:r>
          </a:p>
          <a:p>
            <a:r>
              <a:rPr lang="zh-CN" altLang="en-US" sz="1400" dirty="0"/>
              <a:t>          {</a:t>
            </a:r>
          </a:p>
          <a:p>
            <a:r>
              <a:rPr lang="zh-CN" altLang="en-US" sz="1400" dirty="0"/>
              <a:t>            name:'男消费',</a:t>
            </a:r>
          </a:p>
          <a:p>
            <a:r>
              <a:rPr lang="zh-CN" altLang="en-US" sz="1400" dirty="0"/>
              <a:t>            config:{</a:t>
            </a:r>
          </a:p>
          <a:p>
            <a:r>
              <a:rPr lang="zh-CN" altLang="en-US" sz="1400" dirty="0"/>
              <a:t>              data: [36, 45],</a:t>
            </a:r>
          </a:p>
          <a:p>
            <a:r>
              <a:rPr lang="zh-CN" altLang="en-US" sz="1400" dirty="0"/>
              <a:t>              shape: 'roundRect',</a:t>
            </a:r>
          </a:p>
          <a:p>
            <a:r>
              <a:rPr lang="zh-CN" altLang="en-US" sz="1400" dirty="0"/>
              <a:t>              colors:[]</a:t>
            </a:r>
          </a:p>
          <a:p>
            <a:r>
              <a:rPr lang="zh-CN" altLang="en-US" sz="1400" dirty="0"/>
              <a:t>            }</a:t>
            </a:r>
          </a:p>
          <a:p>
            <a:r>
              <a:rPr lang="zh-CN" altLang="en-US" sz="1400" dirty="0"/>
              <a:t>          },</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665480" y="1194298"/>
            <a:ext cx="514404" cy="514404"/>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1352540" y="1326027"/>
            <a:ext cx="10858500" cy="2726580"/>
          </a:xfrm>
          <a:prstGeom prst="rect">
            <a:avLst/>
          </a:prstGeom>
          <a:noFill/>
          <a:ln>
            <a:noFill/>
          </a:ln>
        </p:spPr>
        <p:txBody>
          <a:bodyPr vert="horz" wrap="square" lIns="0" tIns="0" rIns="0" bIns="0" rtlCol="0" anchor="t"/>
          <a:lstStyle/>
          <a:p>
            <a:pPr algn="l"/>
            <a:r>
              <a:rPr kumimoji="1" lang="en-US" altLang="zh-CN" sz="1400" dirty="0" err="1">
                <a:ln w="12700">
                  <a:noFill/>
                </a:ln>
                <a:solidFill>
                  <a:schemeClr val="tx1">
                    <a:lumMod val="75000"/>
                    <a:lumOff val="25000"/>
                  </a:schemeClr>
                </a:solidFill>
                <a:latin typeface="Source Han Sans"/>
                <a:ea typeface="Source Han Sans"/>
                <a:cs typeface="Source Han Sans"/>
              </a:rPr>
              <a:t>WaterLevelPond.vue的style标签代码如下</a:t>
            </a:r>
            <a:r>
              <a:rPr kumimoji="1" lang="en-US" altLang="zh-CN" sz="1400" dirty="0">
                <a:ln w="12700">
                  <a:noFill/>
                </a:ln>
                <a:solidFill>
                  <a:schemeClr val="tx1">
                    <a:lumMod val="75000"/>
                    <a:lumOff val="25000"/>
                  </a:schemeClr>
                </a:solidFill>
                <a:latin typeface="Source Han Sans"/>
                <a:ea typeface="Source Han Sans"/>
                <a:cs typeface="Source Han Sans"/>
              </a:rPr>
              <a:t>：</a:t>
            </a:r>
          </a:p>
          <a:p>
            <a:pPr algn="l"/>
            <a:endParaRPr kumimoji="1" lang="en-US" altLang="zh-CN" sz="1400" dirty="0">
              <a:ln w="12700">
                <a:noFill/>
              </a:ln>
              <a:solidFill>
                <a:schemeClr val="tx1">
                  <a:lumMod val="75000"/>
                  <a:lumOff val="25000"/>
                </a:schemeClr>
              </a:solidFill>
              <a:latin typeface="Source Han Sans"/>
              <a:ea typeface="Source Han Sans"/>
              <a:cs typeface="Source Han Sans"/>
            </a:endParaRPr>
          </a:p>
          <a:p>
            <a:pPr algn="l"/>
            <a:endParaRPr kumimoji="1" lang="en-US" altLang="zh-CN" sz="1400" dirty="0">
              <a:ln w="12700">
                <a:noFill/>
              </a:ln>
              <a:solidFill>
                <a:schemeClr val="tx1">
                  <a:lumMod val="75000"/>
                  <a:lumOff val="25000"/>
                </a:schemeClr>
              </a:solidFill>
              <a:latin typeface="Source Han Sans"/>
              <a:ea typeface="Source Han Sans"/>
              <a:cs typeface="Source Han Sans"/>
            </a:endParaRPr>
          </a:p>
          <a:p>
            <a:pPr algn="l"/>
            <a:endParaRPr kumimoji="1" lang="en-US" altLang="zh-CN" sz="1400" dirty="0">
              <a:ln w="12700">
                <a:noFill/>
              </a:ln>
              <a:solidFill>
                <a:schemeClr val="tx1">
                  <a:lumMod val="75000"/>
                  <a:lumOff val="25000"/>
                </a:schemeClr>
              </a:solidFill>
              <a:latin typeface="Source Han Sans"/>
              <a:ea typeface="Source Han Sans"/>
              <a:cs typeface="Source Han Sans"/>
            </a:endParaRPr>
          </a:p>
          <a:p>
            <a:pPr algn="l"/>
            <a:endParaRPr kumimoji="1" lang="en-US" altLang="zh-CN" sz="1400" dirty="0">
              <a:ln w="12700">
                <a:noFill/>
              </a:ln>
              <a:solidFill>
                <a:schemeClr val="tx1">
                  <a:lumMod val="75000"/>
                  <a:lumOff val="25000"/>
                </a:schemeClr>
              </a:solidFill>
              <a:latin typeface="Source Han Sans"/>
              <a:ea typeface="Source Han Sans"/>
              <a:cs typeface="Source Han Sans"/>
            </a:endParaRPr>
          </a:p>
          <a:p>
            <a:pPr algn="l"/>
            <a:endParaRPr kumimoji="1" lang="en-US" altLang="zh-CN" sz="1400" dirty="0">
              <a:ln w="12700">
                <a:noFill/>
              </a:ln>
              <a:solidFill>
                <a:schemeClr val="tx1">
                  <a:lumMod val="75000"/>
                  <a:lumOff val="25000"/>
                </a:schemeClr>
              </a:solidFill>
              <a:latin typeface="Source Han Sans"/>
              <a:ea typeface="Source Han Sans"/>
              <a:cs typeface="Source Han Sans"/>
            </a:endParaRPr>
          </a:p>
          <a:p>
            <a:pPr algn="l"/>
            <a:endParaRPr kumimoji="1" lang="en-US" altLang="zh-CN" sz="1400" dirty="0">
              <a:ln w="12700">
                <a:noFill/>
              </a:ln>
              <a:solidFill>
                <a:schemeClr val="tx1">
                  <a:lumMod val="75000"/>
                  <a:lumOff val="25000"/>
                </a:schemeClr>
              </a:solidFill>
              <a:latin typeface="Source Han Sans"/>
              <a:ea typeface="Source Han Sans"/>
              <a:cs typeface="Source Han Sans"/>
            </a:endParaRPr>
          </a:p>
          <a:p>
            <a:pPr algn="l"/>
            <a:endParaRPr kumimoji="1" lang="en-US" altLang="zh-CN" sz="1400" dirty="0">
              <a:ln w="12700">
                <a:noFill/>
              </a:ln>
              <a:solidFill>
                <a:schemeClr val="tx1">
                  <a:lumMod val="75000"/>
                  <a:lumOff val="25000"/>
                </a:schemeClr>
              </a:solidFill>
              <a:latin typeface="Source Han Sans"/>
              <a:ea typeface="Source Han Sans"/>
              <a:cs typeface="Source Han Sans"/>
            </a:endParaRPr>
          </a:p>
          <a:p>
            <a:pPr algn="l"/>
            <a:endParaRPr kumimoji="1" lang="en-US" altLang="zh-CN" sz="1400" dirty="0">
              <a:ln w="12700">
                <a:noFill/>
              </a:ln>
              <a:solidFill>
                <a:schemeClr val="tx1">
                  <a:lumMod val="75000"/>
                  <a:lumOff val="25000"/>
                </a:schemeClr>
              </a:solidFill>
              <a:latin typeface="Source Han Sans"/>
              <a:ea typeface="Source Han Sans"/>
              <a:cs typeface="Source Han Sans"/>
            </a:endParaRPr>
          </a:p>
          <a:p>
            <a:pPr algn="l"/>
            <a:endParaRPr kumimoji="1" lang="en-US" altLang="zh-CN" sz="1400" dirty="0">
              <a:ln w="12700">
                <a:noFill/>
              </a:ln>
              <a:solidFill>
                <a:schemeClr val="tx1">
                  <a:lumMod val="75000"/>
                  <a:lumOff val="25000"/>
                </a:schemeClr>
              </a:solidFill>
              <a:latin typeface="Source Han Sans"/>
              <a:ea typeface="Source Han Sans"/>
              <a:cs typeface="Source Han Sans"/>
            </a:endParaRPr>
          </a:p>
          <a:p>
            <a:pPr algn="l"/>
            <a:endParaRPr kumimoji="1" lang="en-US" altLang="zh-CN" sz="1400" dirty="0">
              <a:ln w="12700">
                <a:noFill/>
              </a:ln>
              <a:solidFill>
                <a:schemeClr val="tx1">
                  <a:lumMod val="75000"/>
                  <a:lumOff val="25000"/>
                </a:schemeClr>
              </a:solidFill>
              <a:latin typeface="Source Han Sans"/>
              <a:ea typeface="Source Han Sans"/>
              <a:cs typeface="Source Han Sans"/>
            </a:endParaRPr>
          </a:p>
          <a:p>
            <a:pPr algn="l"/>
            <a:endParaRPr kumimoji="1" lang="en-US" altLang="zh-CN" sz="1400" dirty="0">
              <a:ln w="12700">
                <a:noFill/>
              </a:ln>
              <a:solidFill>
                <a:schemeClr val="tx1">
                  <a:lumMod val="75000"/>
                  <a:lumOff val="25000"/>
                </a:schemeClr>
              </a:solidFill>
              <a:latin typeface="Source Han Sans"/>
              <a:ea typeface="Source Han Sans"/>
              <a:cs typeface="Source Han Sans"/>
            </a:endParaRPr>
          </a:p>
          <a:p>
            <a:pPr algn="l"/>
            <a:endParaRPr kumimoji="1" lang="en-US" altLang="zh-CN" sz="1400" dirty="0">
              <a:ln w="12700">
                <a:noFill/>
              </a:ln>
              <a:solidFill>
                <a:schemeClr val="tx1">
                  <a:lumMod val="75000"/>
                  <a:lumOff val="25000"/>
                </a:schemeClr>
              </a:solidFill>
              <a:latin typeface="Source Han Sans"/>
              <a:ea typeface="Source Han Sans"/>
              <a:cs typeface="Source Han Sans"/>
            </a:endParaRPr>
          </a:p>
        </p:txBody>
      </p:sp>
      <p:sp>
        <p:nvSpPr>
          <p:cNvPr id="6" name="标题 1"/>
          <p:cNvSpPr txBox="1"/>
          <p:nvPr/>
        </p:nvSpPr>
        <p:spPr>
          <a:xfrm>
            <a:off x="823838" y="1361887"/>
            <a:ext cx="197688" cy="179227"/>
          </a:xfrm>
          <a:custGeom>
            <a:avLst/>
            <a:gdLst>
              <a:gd name="connsiteX0" fmla="*/ 351048 w 1543905"/>
              <a:gd name="connsiteY0" fmla="*/ 523317 h 1399728"/>
              <a:gd name="connsiteX1" fmla="*/ 351048 w 1543905"/>
              <a:gd name="connsiteY1" fmla="*/ 523317 h 1399728"/>
              <a:gd name="connsiteX2" fmla="*/ 351420 w 1543905"/>
              <a:gd name="connsiteY2" fmla="*/ 523503 h 1399728"/>
              <a:gd name="connsiteX3" fmla="*/ 351420 w 1543905"/>
              <a:gd name="connsiteY3" fmla="*/ 1020031 h 1399728"/>
              <a:gd name="connsiteX4" fmla="*/ 351048 w 1543905"/>
              <a:gd name="connsiteY4" fmla="*/ 1020403 h 1399728"/>
              <a:gd name="connsiteX5" fmla="*/ 163525 w 1543905"/>
              <a:gd name="connsiteY5" fmla="*/ 1020403 h 1399728"/>
              <a:gd name="connsiteX6" fmla="*/ 163153 w 1543905"/>
              <a:gd name="connsiteY6" fmla="*/ 1020031 h 1399728"/>
              <a:gd name="connsiteX7" fmla="*/ 163153 w 1543905"/>
              <a:gd name="connsiteY7" fmla="*/ 523503 h 1399728"/>
              <a:gd name="connsiteX8" fmla="*/ 163153 w 1543905"/>
              <a:gd name="connsiteY8" fmla="*/ 523317 h 1399728"/>
              <a:gd name="connsiteX9" fmla="*/ 163339 w 1543905"/>
              <a:gd name="connsiteY9" fmla="*/ 523131 h 1399728"/>
              <a:gd name="connsiteX10" fmla="*/ 351048 w 1543905"/>
              <a:gd name="connsiteY10" fmla="*/ 523131 h 1399728"/>
              <a:gd name="connsiteX11" fmla="*/ 351048 w 1543905"/>
              <a:gd name="connsiteY11" fmla="*/ 411696 h 1399728"/>
              <a:gd name="connsiteX12" fmla="*/ 163339 w 1543905"/>
              <a:gd name="connsiteY12" fmla="*/ 411696 h 1399728"/>
              <a:gd name="connsiteX13" fmla="*/ 51346 w 1543905"/>
              <a:gd name="connsiteY13" fmla="*/ 523689 h 1399728"/>
              <a:gd name="connsiteX14" fmla="*/ 51346 w 1543905"/>
              <a:gd name="connsiteY14" fmla="*/ 1020217 h 1399728"/>
              <a:gd name="connsiteX15" fmla="*/ 163339 w 1543905"/>
              <a:gd name="connsiteY15" fmla="*/ 1132210 h 1399728"/>
              <a:gd name="connsiteX16" fmla="*/ 351048 w 1543905"/>
              <a:gd name="connsiteY16" fmla="*/ 1132210 h 1399728"/>
              <a:gd name="connsiteX17" fmla="*/ 463042 w 1543905"/>
              <a:gd name="connsiteY17" fmla="*/ 1020217 h 1399728"/>
              <a:gd name="connsiteX18" fmla="*/ 463042 w 1543905"/>
              <a:gd name="connsiteY18" fmla="*/ 523503 h 1399728"/>
              <a:gd name="connsiteX19" fmla="*/ 351048 w 1543905"/>
              <a:gd name="connsiteY19" fmla="*/ 411696 h 1399728"/>
              <a:gd name="connsiteX20" fmla="*/ 865808 w 1543905"/>
              <a:gd name="connsiteY20" fmla="*/ 111621 h 1399728"/>
              <a:gd name="connsiteX21" fmla="*/ 866180 w 1543905"/>
              <a:gd name="connsiteY21" fmla="*/ 111807 h 1399728"/>
              <a:gd name="connsiteX22" fmla="*/ 866180 w 1543905"/>
              <a:gd name="connsiteY22" fmla="*/ 1020031 h 1399728"/>
              <a:gd name="connsiteX23" fmla="*/ 865808 w 1543905"/>
              <a:gd name="connsiteY23" fmla="*/ 1020403 h 1399728"/>
              <a:gd name="connsiteX24" fmla="*/ 678284 w 1543905"/>
              <a:gd name="connsiteY24" fmla="*/ 1020403 h 1399728"/>
              <a:gd name="connsiteX25" fmla="*/ 677912 w 1543905"/>
              <a:gd name="connsiteY25" fmla="*/ 1020031 h 1399728"/>
              <a:gd name="connsiteX26" fmla="*/ 677912 w 1543905"/>
              <a:gd name="connsiteY26" fmla="*/ 111993 h 1399728"/>
              <a:gd name="connsiteX27" fmla="*/ 677912 w 1543905"/>
              <a:gd name="connsiteY27" fmla="*/ 111807 h 1399728"/>
              <a:gd name="connsiteX28" fmla="*/ 678098 w 1543905"/>
              <a:gd name="connsiteY28" fmla="*/ 111621 h 1399728"/>
              <a:gd name="connsiteX29" fmla="*/ 865808 w 1543905"/>
              <a:gd name="connsiteY29" fmla="*/ 111621 h 1399728"/>
              <a:gd name="connsiteX30" fmla="*/ 865808 w 1543905"/>
              <a:gd name="connsiteY30" fmla="*/ 0 h 1399728"/>
              <a:gd name="connsiteX31" fmla="*/ 677912 w 1543905"/>
              <a:gd name="connsiteY31" fmla="*/ 0 h 1399728"/>
              <a:gd name="connsiteX32" fmla="*/ 565919 w 1543905"/>
              <a:gd name="connsiteY32" fmla="*/ 111993 h 1399728"/>
              <a:gd name="connsiteX33" fmla="*/ 565919 w 1543905"/>
              <a:gd name="connsiteY33" fmla="*/ 1020217 h 1399728"/>
              <a:gd name="connsiteX34" fmla="*/ 677912 w 1543905"/>
              <a:gd name="connsiteY34" fmla="*/ 1132210 h 1399728"/>
              <a:gd name="connsiteX35" fmla="*/ 865622 w 1543905"/>
              <a:gd name="connsiteY35" fmla="*/ 1132210 h 1399728"/>
              <a:gd name="connsiteX36" fmla="*/ 977615 w 1543905"/>
              <a:gd name="connsiteY36" fmla="*/ 1020217 h 1399728"/>
              <a:gd name="connsiteX37" fmla="*/ 977615 w 1543905"/>
              <a:gd name="connsiteY37" fmla="*/ 111993 h 1399728"/>
              <a:gd name="connsiteX38" fmla="*/ 865808 w 1543905"/>
              <a:gd name="connsiteY38" fmla="*/ 0 h 1399728"/>
              <a:gd name="connsiteX39" fmla="*/ 1380381 w 1543905"/>
              <a:gd name="connsiteY39" fmla="*/ 729072 h 1399728"/>
              <a:gd name="connsiteX40" fmla="*/ 1380753 w 1543905"/>
              <a:gd name="connsiteY40" fmla="*/ 729258 h 1399728"/>
              <a:gd name="connsiteX41" fmla="*/ 1380753 w 1543905"/>
              <a:gd name="connsiteY41" fmla="*/ 1020031 h 1399728"/>
              <a:gd name="connsiteX42" fmla="*/ 1380381 w 1543905"/>
              <a:gd name="connsiteY42" fmla="*/ 1020403 h 1399728"/>
              <a:gd name="connsiteX43" fmla="*/ 1192858 w 1543905"/>
              <a:gd name="connsiteY43" fmla="*/ 1020403 h 1399728"/>
              <a:gd name="connsiteX44" fmla="*/ 1192485 w 1543905"/>
              <a:gd name="connsiteY44" fmla="*/ 1020031 h 1399728"/>
              <a:gd name="connsiteX45" fmla="*/ 1192485 w 1543905"/>
              <a:gd name="connsiteY45" fmla="*/ 729444 h 1399728"/>
              <a:gd name="connsiteX46" fmla="*/ 1192485 w 1543905"/>
              <a:gd name="connsiteY46" fmla="*/ 729258 h 1399728"/>
              <a:gd name="connsiteX47" fmla="*/ 1192671 w 1543905"/>
              <a:gd name="connsiteY47" fmla="*/ 729072 h 1399728"/>
              <a:gd name="connsiteX48" fmla="*/ 1380381 w 1543905"/>
              <a:gd name="connsiteY48" fmla="*/ 729072 h 1399728"/>
              <a:gd name="connsiteX49" fmla="*/ 1380381 w 1543905"/>
              <a:gd name="connsiteY49" fmla="*/ 617451 h 1399728"/>
              <a:gd name="connsiteX50" fmla="*/ 1192671 w 1543905"/>
              <a:gd name="connsiteY50" fmla="*/ 617451 h 1399728"/>
              <a:gd name="connsiteX51" fmla="*/ 1080678 w 1543905"/>
              <a:gd name="connsiteY51" fmla="*/ 729444 h 1399728"/>
              <a:gd name="connsiteX52" fmla="*/ 1080678 w 1543905"/>
              <a:gd name="connsiteY52" fmla="*/ 1020031 h 1399728"/>
              <a:gd name="connsiteX53" fmla="*/ 1192671 w 1543905"/>
              <a:gd name="connsiteY53" fmla="*/ 1132024 h 1399728"/>
              <a:gd name="connsiteX54" fmla="*/ 1380381 w 1543905"/>
              <a:gd name="connsiteY54" fmla="*/ 1132024 h 1399728"/>
              <a:gd name="connsiteX55" fmla="*/ 1492374 w 1543905"/>
              <a:gd name="connsiteY55" fmla="*/ 1020031 h 1399728"/>
              <a:gd name="connsiteX56" fmla="*/ 1492374 w 1543905"/>
              <a:gd name="connsiteY56" fmla="*/ 729444 h 1399728"/>
              <a:gd name="connsiteX57" fmla="*/ 1380381 w 1543905"/>
              <a:gd name="connsiteY57" fmla="*/ 617451 h 1399728"/>
              <a:gd name="connsiteX58" fmla="*/ 1481956 w 1543905"/>
              <a:gd name="connsiteY58" fmla="*/ 1276201 h 1399728"/>
              <a:gd name="connsiteX59" fmla="*/ 61764 w 1543905"/>
              <a:gd name="connsiteY59" fmla="*/ 1276201 h 1399728"/>
              <a:gd name="connsiteX60" fmla="*/ 0 w 1543905"/>
              <a:gd name="connsiteY60" fmla="*/ 1337965 h 1399728"/>
              <a:gd name="connsiteX61" fmla="*/ 61764 w 1543905"/>
              <a:gd name="connsiteY61" fmla="*/ 1399729 h 1399728"/>
              <a:gd name="connsiteX62" fmla="*/ 1482142 w 1543905"/>
              <a:gd name="connsiteY62" fmla="*/ 1399729 h 1399728"/>
              <a:gd name="connsiteX63" fmla="*/ 1543906 w 1543905"/>
              <a:gd name="connsiteY63" fmla="*/ 1337965 h 1399728"/>
              <a:gd name="connsiteX64" fmla="*/ 1481956 w 1543905"/>
              <a:gd name="connsiteY64" fmla="*/ 1276201 h 1399728"/>
            </a:gdLst>
            <a:ahLst/>
            <a:cxnLst/>
            <a:rect l="l" t="t" r="r" b="b"/>
            <a:pathLst>
              <a:path w="1543905" h="1399728">
                <a:moveTo>
                  <a:pt x="351048" y="523317"/>
                </a:moveTo>
                <a:cubicBezTo>
                  <a:pt x="351234" y="523317"/>
                  <a:pt x="351234" y="523317"/>
                  <a:pt x="351048" y="523317"/>
                </a:cubicBezTo>
                <a:cubicBezTo>
                  <a:pt x="351234" y="523317"/>
                  <a:pt x="351420" y="523503"/>
                  <a:pt x="351420" y="523503"/>
                </a:cubicBezTo>
                <a:lnTo>
                  <a:pt x="351420" y="1020031"/>
                </a:lnTo>
                <a:lnTo>
                  <a:pt x="351048" y="1020403"/>
                </a:lnTo>
                <a:lnTo>
                  <a:pt x="163525" y="1020403"/>
                </a:lnTo>
                <a:lnTo>
                  <a:pt x="163153" y="1020031"/>
                </a:lnTo>
                <a:lnTo>
                  <a:pt x="163153" y="523503"/>
                </a:lnTo>
                <a:lnTo>
                  <a:pt x="163153" y="523317"/>
                </a:lnTo>
                <a:lnTo>
                  <a:pt x="163339" y="523131"/>
                </a:lnTo>
                <a:lnTo>
                  <a:pt x="351048" y="523131"/>
                </a:lnTo>
                <a:moveTo>
                  <a:pt x="351048" y="411696"/>
                </a:moveTo>
                <a:lnTo>
                  <a:pt x="163339" y="411696"/>
                </a:lnTo>
                <a:cubicBezTo>
                  <a:pt x="101575" y="411696"/>
                  <a:pt x="51346" y="461739"/>
                  <a:pt x="51346" y="523689"/>
                </a:cubicBezTo>
                <a:lnTo>
                  <a:pt x="51346" y="1020217"/>
                </a:lnTo>
                <a:cubicBezTo>
                  <a:pt x="51346" y="1081795"/>
                  <a:pt x="101761" y="1132210"/>
                  <a:pt x="163339" y="1132210"/>
                </a:cubicBezTo>
                <a:lnTo>
                  <a:pt x="351048" y="1132210"/>
                </a:lnTo>
                <a:cubicBezTo>
                  <a:pt x="412626" y="1132210"/>
                  <a:pt x="463042" y="1081795"/>
                  <a:pt x="463042" y="1020217"/>
                </a:cubicBezTo>
                <a:lnTo>
                  <a:pt x="463042" y="523503"/>
                </a:lnTo>
                <a:cubicBezTo>
                  <a:pt x="463042" y="461739"/>
                  <a:pt x="412998" y="411696"/>
                  <a:pt x="351048" y="411696"/>
                </a:cubicBezTo>
                <a:close/>
                <a:moveTo>
                  <a:pt x="865808" y="111621"/>
                </a:moveTo>
                <a:cubicBezTo>
                  <a:pt x="865994" y="111621"/>
                  <a:pt x="866180" y="111807"/>
                  <a:pt x="866180" y="111807"/>
                </a:cubicBezTo>
                <a:lnTo>
                  <a:pt x="866180" y="1020031"/>
                </a:lnTo>
                <a:lnTo>
                  <a:pt x="865808" y="1020403"/>
                </a:lnTo>
                <a:lnTo>
                  <a:pt x="678284" y="1020403"/>
                </a:lnTo>
                <a:lnTo>
                  <a:pt x="677912" y="1020031"/>
                </a:lnTo>
                <a:lnTo>
                  <a:pt x="677912" y="111993"/>
                </a:lnTo>
                <a:lnTo>
                  <a:pt x="677912" y="111807"/>
                </a:lnTo>
                <a:lnTo>
                  <a:pt x="678098" y="111621"/>
                </a:lnTo>
                <a:lnTo>
                  <a:pt x="865808" y="111621"/>
                </a:lnTo>
                <a:moveTo>
                  <a:pt x="865808" y="0"/>
                </a:moveTo>
                <a:lnTo>
                  <a:pt x="677912" y="0"/>
                </a:lnTo>
                <a:cubicBezTo>
                  <a:pt x="616148" y="0"/>
                  <a:pt x="565919" y="50043"/>
                  <a:pt x="565919" y="111993"/>
                </a:cubicBezTo>
                <a:lnTo>
                  <a:pt x="565919" y="1020217"/>
                </a:lnTo>
                <a:cubicBezTo>
                  <a:pt x="565919" y="1081795"/>
                  <a:pt x="616335" y="1132210"/>
                  <a:pt x="677912" y="1132210"/>
                </a:cubicBezTo>
                <a:lnTo>
                  <a:pt x="865622" y="1132210"/>
                </a:lnTo>
                <a:cubicBezTo>
                  <a:pt x="927199" y="1132210"/>
                  <a:pt x="977615" y="1081795"/>
                  <a:pt x="977615" y="1020217"/>
                </a:cubicBezTo>
                <a:lnTo>
                  <a:pt x="977615" y="111993"/>
                </a:lnTo>
                <a:cubicBezTo>
                  <a:pt x="977615" y="50043"/>
                  <a:pt x="927571" y="0"/>
                  <a:pt x="865808" y="0"/>
                </a:cubicBezTo>
                <a:close/>
                <a:moveTo>
                  <a:pt x="1380381" y="729072"/>
                </a:moveTo>
                <a:cubicBezTo>
                  <a:pt x="1380567" y="729072"/>
                  <a:pt x="1380753" y="729258"/>
                  <a:pt x="1380753" y="729258"/>
                </a:cubicBezTo>
                <a:lnTo>
                  <a:pt x="1380753" y="1020031"/>
                </a:lnTo>
                <a:lnTo>
                  <a:pt x="1380381" y="1020403"/>
                </a:lnTo>
                <a:lnTo>
                  <a:pt x="1192858" y="1020403"/>
                </a:lnTo>
                <a:lnTo>
                  <a:pt x="1192485" y="1020031"/>
                </a:lnTo>
                <a:lnTo>
                  <a:pt x="1192485" y="729444"/>
                </a:lnTo>
                <a:lnTo>
                  <a:pt x="1192485" y="729258"/>
                </a:lnTo>
                <a:lnTo>
                  <a:pt x="1192671" y="729072"/>
                </a:lnTo>
                <a:lnTo>
                  <a:pt x="1380381" y="729072"/>
                </a:lnTo>
                <a:moveTo>
                  <a:pt x="1380381" y="617451"/>
                </a:moveTo>
                <a:lnTo>
                  <a:pt x="1192671" y="617451"/>
                </a:lnTo>
                <a:cubicBezTo>
                  <a:pt x="1130908" y="617451"/>
                  <a:pt x="1080678" y="667494"/>
                  <a:pt x="1080678" y="729444"/>
                </a:cubicBezTo>
                <a:lnTo>
                  <a:pt x="1080678" y="1020031"/>
                </a:lnTo>
                <a:cubicBezTo>
                  <a:pt x="1080678" y="1081608"/>
                  <a:pt x="1131094" y="1132024"/>
                  <a:pt x="1192671" y="1132024"/>
                </a:cubicBezTo>
                <a:lnTo>
                  <a:pt x="1380381" y="1132024"/>
                </a:lnTo>
                <a:cubicBezTo>
                  <a:pt x="1441959" y="1132024"/>
                  <a:pt x="1492374" y="1081608"/>
                  <a:pt x="1492374" y="1020031"/>
                </a:cubicBezTo>
                <a:lnTo>
                  <a:pt x="1492374" y="729444"/>
                </a:lnTo>
                <a:cubicBezTo>
                  <a:pt x="1492374" y="667680"/>
                  <a:pt x="1442145" y="617451"/>
                  <a:pt x="1380381" y="617451"/>
                </a:cubicBezTo>
                <a:close/>
                <a:moveTo>
                  <a:pt x="1481956" y="1276201"/>
                </a:moveTo>
                <a:lnTo>
                  <a:pt x="61764" y="1276201"/>
                </a:lnTo>
                <a:cubicBezTo>
                  <a:pt x="27719" y="1276201"/>
                  <a:pt x="0" y="1303920"/>
                  <a:pt x="0" y="1337965"/>
                </a:cubicBezTo>
                <a:cubicBezTo>
                  <a:pt x="0" y="1372009"/>
                  <a:pt x="27719" y="1399729"/>
                  <a:pt x="61764" y="1399729"/>
                </a:cubicBezTo>
                <a:lnTo>
                  <a:pt x="1482142" y="1399729"/>
                </a:lnTo>
                <a:cubicBezTo>
                  <a:pt x="1516187" y="1399729"/>
                  <a:pt x="1543906" y="1372009"/>
                  <a:pt x="1543906" y="1337965"/>
                </a:cubicBezTo>
                <a:cubicBezTo>
                  <a:pt x="1543720" y="1303734"/>
                  <a:pt x="1516187" y="1276201"/>
                  <a:pt x="1481956" y="1276201"/>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sp>
        <p:nvSpPr>
          <p:cNvPr id="7"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13、消费占比</a:t>
            </a:r>
            <a:endParaRPr kumimoji="1" lang="zh-CN" altLang="en-US"/>
          </a:p>
        </p:txBody>
      </p:sp>
      <p:cxnSp>
        <p:nvCxnSpPr>
          <p:cNvPr id="8"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9" name="组合 8"/>
          <p:cNvGrpSpPr/>
          <p:nvPr/>
        </p:nvGrpSpPr>
        <p:grpSpPr>
          <a:xfrm>
            <a:off x="203200" y="561165"/>
            <a:ext cx="381000" cy="158750"/>
            <a:chOff x="203200" y="561165"/>
            <a:chExt cx="381000" cy="158750"/>
          </a:xfrm>
        </p:grpSpPr>
        <p:sp>
          <p:nvSpPr>
            <p:cNvPr id="10"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13" name="文本框 12">
            <a:extLst>
              <a:ext uri="{FF2B5EF4-FFF2-40B4-BE49-F238E27FC236}">
                <a16:creationId xmlns:a16="http://schemas.microsoft.com/office/drawing/2014/main" id="{3D29BD9D-795C-71CA-A2E8-36C8A3AA91D1}"/>
              </a:ext>
            </a:extLst>
          </p:cNvPr>
          <p:cNvSpPr txBox="1"/>
          <p:nvPr/>
        </p:nvSpPr>
        <p:spPr>
          <a:xfrm>
            <a:off x="1352537" y="1882999"/>
            <a:ext cx="3181350" cy="4616648"/>
          </a:xfrm>
          <a:prstGeom prst="rect">
            <a:avLst/>
          </a:prstGeom>
          <a:solidFill>
            <a:schemeClr val="bg1">
              <a:lumMod val="85000"/>
            </a:schemeClr>
          </a:solidFill>
        </p:spPr>
        <p:txBody>
          <a:bodyPr wrap="square">
            <a:spAutoFit/>
          </a:bodyPr>
          <a:lstStyle/>
          <a:p>
            <a:r>
              <a:rPr lang="zh-CN" altLang="en-US" sz="1400" dirty="0"/>
              <a:t>&lt;style lang="scss" scoped&gt;</a:t>
            </a:r>
          </a:p>
          <a:p>
            <a:r>
              <a:rPr lang="zh-CN" altLang="en-US" sz="1400" dirty="0"/>
              <a:t>.box{</a:t>
            </a:r>
          </a:p>
          <a:p>
            <a:r>
              <a:rPr lang="zh-CN" altLang="en-US" sz="1400" dirty="0"/>
              <a:t>  padding: 20px;</a:t>
            </a:r>
          </a:p>
          <a:p>
            <a:r>
              <a:rPr lang="zh-CN" altLang="en-US" sz="1400" dirty="0"/>
              <a:t>  height: 100%;</a:t>
            </a:r>
          </a:p>
          <a:p>
            <a:r>
              <a:rPr lang="zh-CN" altLang="en-US" sz="1400" dirty="0"/>
              <a:t>  .title{</a:t>
            </a:r>
          </a:p>
          <a:p>
            <a:r>
              <a:rPr lang="zh-CN" altLang="en-US" sz="1400" dirty="0"/>
              <a:t>    font-size: 20px;</a:t>
            </a:r>
          </a:p>
          <a:p>
            <a:r>
              <a:rPr lang="zh-CN" altLang="en-US" sz="1400" dirty="0"/>
              <a:t>    text-align: center;</a:t>
            </a:r>
          </a:p>
          <a:p>
            <a:r>
              <a:rPr lang="zh-CN" altLang="en-US" sz="1400" dirty="0"/>
              <a:t>    margin-bottom: 20px;</a:t>
            </a:r>
          </a:p>
          <a:p>
            <a:r>
              <a:rPr lang="zh-CN" altLang="en-US" sz="1400" dirty="0"/>
              <a:t>  }</a:t>
            </a:r>
          </a:p>
          <a:p>
            <a:r>
              <a:rPr lang="zh-CN" altLang="en-US" sz="1400" dirty="0"/>
              <a:t>  .content{</a:t>
            </a:r>
          </a:p>
          <a:p>
            <a:r>
              <a:rPr lang="zh-CN" altLang="en-US" sz="1400" dirty="0"/>
              <a:t>    display: flex;</a:t>
            </a:r>
          </a:p>
          <a:p>
            <a:r>
              <a:rPr lang="zh-CN" altLang="en-US" sz="1400" dirty="0"/>
              <a:t>    justify-content: space-between;</a:t>
            </a:r>
          </a:p>
          <a:p>
            <a:r>
              <a:rPr lang="zh-CN" altLang="en-US" sz="1400" dirty="0"/>
              <a:t>    height: 85%;</a:t>
            </a:r>
          </a:p>
          <a:p>
            <a:r>
              <a:rPr lang="zh-CN" altLang="en-US" sz="1400" dirty="0"/>
              <a:t>    .item{</a:t>
            </a:r>
          </a:p>
          <a:p>
            <a:r>
              <a:rPr lang="zh-CN" altLang="en-US" sz="1400" dirty="0"/>
              <a:t>      display: flex;</a:t>
            </a:r>
          </a:p>
          <a:p>
            <a:r>
              <a:rPr lang="zh-CN" altLang="en-US" sz="1400" dirty="0"/>
              <a:t>      flex-direction: column;</a:t>
            </a:r>
          </a:p>
          <a:p>
            <a:r>
              <a:rPr lang="zh-CN" altLang="en-US" sz="1400" dirty="0"/>
              <a:t>      align-items: center;</a:t>
            </a:r>
          </a:p>
          <a:p>
            <a:r>
              <a:rPr lang="zh-CN" altLang="en-US" sz="1400" dirty="0"/>
              <a:t>    }</a:t>
            </a:r>
          </a:p>
          <a:p>
            <a:r>
              <a:rPr lang="zh-CN" altLang="en-US" sz="1400" dirty="0"/>
              <a:t>  }</a:t>
            </a:r>
          </a:p>
          <a:p>
            <a:r>
              <a:rPr lang="zh-CN" altLang="en-US" sz="1400" dirty="0"/>
              <a:t>}</a:t>
            </a:r>
          </a:p>
          <a:p>
            <a:r>
              <a:rPr lang="zh-CN" altLang="en-US" sz="1400" dirty="0"/>
              <a:t>&lt;/style&gt;</a:t>
            </a:r>
          </a:p>
        </p:txBody>
      </p:sp>
      <p:sp>
        <p:nvSpPr>
          <p:cNvPr id="15" name="文本框 14">
            <a:extLst>
              <a:ext uri="{FF2B5EF4-FFF2-40B4-BE49-F238E27FC236}">
                <a16:creationId xmlns:a16="http://schemas.microsoft.com/office/drawing/2014/main" id="{132655F2-EA3F-B529-4713-9755C5E12290}"/>
              </a:ext>
            </a:extLst>
          </p:cNvPr>
          <p:cNvSpPr txBox="1"/>
          <p:nvPr/>
        </p:nvSpPr>
        <p:spPr>
          <a:xfrm>
            <a:off x="5422900" y="2427707"/>
            <a:ext cx="6103620" cy="523220"/>
          </a:xfrm>
          <a:prstGeom prst="rect">
            <a:avLst/>
          </a:prstGeom>
          <a:noFill/>
        </p:spPr>
        <p:txBody>
          <a:bodyPr wrap="square">
            <a:spAutoFit/>
          </a:bodyPr>
          <a:lstStyle/>
          <a:p>
            <a:pPr algn="l"/>
            <a:r>
              <a:rPr kumimoji="1" lang="en-US" altLang="zh-CN" sz="1400" dirty="0" err="1">
                <a:ln w="12700">
                  <a:noFill/>
                </a:ln>
                <a:solidFill>
                  <a:schemeClr val="tx1">
                    <a:lumMod val="75000"/>
                    <a:lumOff val="25000"/>
                  </a:schemeClr>
                </a:solidFill>
                <a:latin typeface="Source Han Sans"/>
                <a:ea typeface="Source Han Sans"/>
                <a:cs typeface="Source Han Sans"/>
              </a:rPr>
              <a:t>App组件中引入此模块，并且我们选择边框的样式为dv</a:t>
            </a:r>
            <a:r>
              <a:rPr kumimoji="1" lang="en-US" altLang="zh-CN" sz="1400" dirty="0">
                <a:ln w="12700">
                  <a:noFill/>
                </a:ln>
                <a:solidFill>
                  <a:schemeClr val="tx1">
                    <a:lumMod val="75000"/>
                    <a:lumOff val="25000"/>
                  </a:schemeClr>
                </a:solidFill>
                <a:latin typeface="Source Han Sans"/>
                <a:ea typeface="Source Han Sans"/>
                <a:cs typeface="Source Han Sans"/>
              </a:rPr>
              <a:t>- border- box- 12,将App.vue文件中template标签内数字5替换成如下代码:</a:t>
            </a:r>
            <a:endParaRPr kumimoji="1" lang="zh-CN" altLang="en-US" sz="1400" dirty="0"/>
          </a:p>
        </p:txBody>
      </p:sp>
      <p:sp>
        <p:nvSpPr>
          <p:cNvPr id="17" name="文本框 16">
            <a:extLst>
              <a:ext uri="{FF2B5EF4-FFF2-40B4-BE49-F238E27FC236}">
                <a16:creationId xmlns:a16="http://schemas.microsoft.com/office/drawing/2014/main" id="{8950FFBD-00AE-182A-BED9-2E3E24E39DC9}"/>
              </a:ext>
            </a:extLst>
          </p:cNvPr>
          <p:cNvSpPr txBox="1"/>
          <p:nvPr/>
        </p:nvSpPr>
        <p:spPr>
          <a:xfrm>
            <a:off x="5422900" y="3821991"/>
            <a:ext cx="6103620" cy="738664"/>
          </a:xfrm>
          <a:prstGeom prst="rect">
            <a:avLst/>
          </a:prstGeom>
          <a:solidFill>
            <a:schemeClr val="bg1">
              <a:lumMod val="85000"/>
            </a:schemeClr>
          </a:solidFill>
        </p:spPr>
        <p:txBody>
          <a:bodyPr wrap="square">
            <a:spAutoFit/>
          </a:bodyPr>
          <a:lstStyle/>
          <a:p>
            <a:r>
              <a:rPr lang="zh-CN" altLang="en-US" sz="1400" dirty="0"/>
              <a:t>&lt;dv-border-box-12&gt;</a:t>
            </a:r>
          </a:p>
          <a:p>
            <a:r>
              <a:rPr lang="zh-CN" altLang="en-US" sz="1400" dirty="0"/>
              <a:t>   &lt;WaterLevelPond&gt;&lt;/WaterLevelPond&gt;</a:t>
            </a:r>
          </a:p>
          <a:p>
            <a:r>
              <a:rPr lang="zh-CN" altLang="en-US" sz="1400" dirty="0"/>
              <a:t>&lt;/dv-border-box-12&gt;</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660400" y="1595671"/>
            <a:ext cx="8281964" cy="1917030"/>
          </a:xfrm>
          <a:prstGeom prst="rect">
            <a:avLst/>
          </a:prstGeom>
          <a:noFill/>
          <a:ln>
            <a:noFill/>
          </a:ln>
        </p:spPr>
        <p:txBody>
          <a:bodyPr vert="horz" wrap="square" lIns="0" tIns="0" rIns="0" bIns="0" rtlCol="0" anchor="t"/>
          <a:lstStyle/>
          <a:p>
            <a:r>
              <a:rPr kumimoji="1" lang="en-US" altLang="zh-CN" sz="1400" dirty="0" err="1">
                <a:ln w="12700">
                  <a:noFill/>
                </a:ln>
                <a:solidFill>
                  <a:schemeClr val="tx1">
                    <a:lumMod val="85000"/>
                    <a:lumOff val="15000"/>
                  </a:schemeClr>
                </a:solidFill>
                <a:latin typeface="Source Han Sans"/>
                <a:ea typeface="Source Han Sans"/>
                <a:cs typeface="Source Han Sans"/>
              </a:rPr>
              <a:t>在App.vue的script中导入并组件注册，此时完整的script代码如下</a:t>
            </a:r>
            <a:r>
              <a:rPr kumimoji="1" lang="en-US" altLang="zh-CN" sz="1400" dirty="0">
                <a:ln w="12700">
                  <a:noFill/>
                </a:ln>
                <a:solidFill>
                  <a:schemeClr val="tx1">
                    <a:lumMod val="85000"/>
                    <a:lumOff val="15000"/>
                  </a:schemeClr>
                </a:solidFill>
                <a:latin typeface="Source Han Sans"/>
                <a:ea typeface="Source Han Sans"/>
                <a:cs typeface="Source Han Sans"/>
              </a:rPr>
              <a:t>:</a:t>
            </a:r>
          </a:p>
          <a:p>
            <a:r>
              <a:rPr kumimoji="1" lang="en-US" altLang="zh-CN" sz="1400" dirty="0">
                <a:ln w="12700">
                  <a:noFill/>
                </a:ln>
                <a:solidFill>
                  <a:schemeClr val="tx1">
                    <a:lumMod val="85000"/>
                    <a:lumOff val="15000"/>
                  </a:schemeClr>
                </a:solidFill>
                <a:latin typeface="Source Han Sans"/>
                <a:ea typeface="Source Han Sans"/>
                <a:cs typeface="Source Han Sans"/>
              </a:rPr>
              <a:t>
</a:t>
            </a:r>
          </a:p>
          <a:p>
            <a:endParaRPr kumimoji="1" lang="en-US" altLang="zh-CN" sz="1400" dirty="0">
              <a:ln w="12700">
                <a:noFill/>
              </a:ln>
              <a:solidFill>
                <a:schemeClr val="tx1">
                  <a:lumMod val="85000"/>
                  <a:lumOff val="15000"/>
                </a:schemeClr>
              </a:solidFill>
              <a:latin typeface="Source Han Sans"/>
              <a:ea typeface="Source Han Sans"/>
              <a:cs typeface="Source Han Sans"/>
            </a:endParaRPr>
          </a:p>
          <a:p>
            <a:endParaRPr kumimoji="1" lang="en-US" altLang="zh-CN" sz="1400" dirty="0">
              <a:ln w="12700">
                <a:noFill/>
              </a:ln>
              <a:solidFill>
                <a:schemeClr val="tx1">
                  <a:lumMod val="85000"/>
                  <a:lumOff val="15000"/>
                </a:schemeClr>
              </a:solidFill>
              <a:latin typeface="Source Han Sans"/>
              <a:ea typeface="Source Han Sans"/>
              <a:cs typeface="Source Han Sans"/>
            </a:endParaRPr>
          </a:p>
          <a:p>
            <a:endParaRPr kumimoji="1" lang="en-US" altLang="zh-CN" sz="1400" dirty="0">
              <a:ln w="12700">
                <a:noFill/>
              </a:ln>
              <a:solidFill>
                <a:schemeClr val="tx1">
                  <a:lumMod val="85000"/>
                  <a:lumOff val="15000"/>
                </a:schemeClr>
              </a:solidFill>
              <a:latin typeface="Source Han Sans"/>
              <a:ea typeface="Source Han Sans"/>
              <a:cs typeface="Source Han Sans"/>
            </a:endParaRPr>
          </a:p>
          <a:p>
            <a:endParaRPr kumimoji="1" lang="en-US" altLang="zh-CN" sz="1400" dirty="0">
              <a:ln w="12700">
                <a:noFill/>
              </a:ln>
              <a:solidFill>
                <a:schemeClr val="tx1">
                  <a:lumMod val="85000"/>
                  <a:lumOff val="15000"/>
                </a:schemeClr>
              </a:solidFill>
              <a:latin typeface="Source Han Sans"/>
              <a:ea typeface="Source Han Sans"/>
              <a:cs typeface="Source Han Sans"/>
            </a:endParaRPr>
          </a:p>
          <a:p>
            <a:endParaRPr kumimoji="1" lang="en-US" altLang="zh-CN" sz="1400" dirty="0">
              <a:ln w="12700">
                <a:noFill/>
              </a:ln>
              <a:solidFill>
                <a:schemeClr val="tx1">
                  <a:lumMod val="85000"/>
                  <a:lumOff val="15000"/>
                </a:schemeClr>
              </a:solidFill>
              <a:latin typeface="Source Han Sans"/>
              <a:ea typeface="Source Han Sans"/>
              <a:cs typeface="Source Han Sans"/>
            </a:endParaRPr>
          </a:p>
          <a:p>
            <a:endParaRPr kumimoji="1" lang="en-US" altLang="zh-CN" sz="1400" dirty="0">
              <a:ln w="12700">
                <a:noFill/>
              </a:ln>
              <a:solidFill>
                <a:schemeClr val="tx1">
                  <a:lumMod val="85000"/>
                  <a:lumOff val="15000"/>
                </a:schemeClr>
              </a:solidFill>
              <a:latin typeface="Source Han Sans"/>
              <a:ea typeface="Source Han Sans"/>
              <a:cs typeface="Source Han Sans"/>
            </a:endParaRPr>
          </a:p>
          <a:p>
            <a:endParaRPr kumimoji="1" lang="en-US" altLang="zh-CN" sz="1400" dirty="0">
              <a:ln w="12700">
                <a:noFill/>
              </a:ln>
              <a:solidFill>
                <a:schemeClr val="tx1">
                  <a:lumMod val="85000"/>
                  <a:lumOff val="15000"/>
                </a:schemeClr>
              </a:solidFill>
              <a:latin typeface="Source Han Sans"/>
              <a:ea typeface="Source Han Sans"/>
              <a:cs typeface="Source Han Sans"/>
            </a:endParaRPr>
          </a:p>
          <a:p>
            <a:endParaRPr kumimoji="1" lang="en-US" altLang="zh-CN" sz="1400" dirty="0">
              <a:ln w="12700">
                <a:noFill/>
              </a:ln>
              <a:solidFill>
                <a:schemeClr val="tx1">
                  <a:lumMod val="85000"/>
                  <a:lumOff val="15000"/>
                </a:schemeClr>
              </a:solidFill>
              <a:latin typeface="Source Han Sans"/>
              <a:ea typeface="Source Han Sans"/>
              <a:cs typeface="Source Han Sans"/>
            </a:endParaRPr>
          </a:p>
          <a:p>
            <a:endParaRPr kumimoji="1" lang="en-US" altLang="zh-CN" sz="1400" dirty="0">
              <a:ln w="12700">
                <a:noFill/>
              </a:ln>
              <a:solidFill>
                <a:schemeClr val="tx1">
                  <a:lumMod val="85000"/>
                  <a:lumOff val="15000"/>
                </a:schemeClr>
              </a:solidFill>
              <a:latin typeface="Source Han Sans"/>
              <a:ea typeface="Source Han Sans"/>
              <a:cs typeface="Source Han Sans"/>
            </a:endParaRPr>
          </a:p>
          <a:p>
            <a:endParaRPr kumimoji="1" lang="en-US" altLang="zh-CN" sz="1400" dirty="0">
              <a:ln w="12700">
                <a:noFill/>
              </a:ln>
              <a:solidFill>
                <a:schemeClr val="tx1">
                  <a:lumMod val="85000"/>
                  <a:lumOff val="15000"/>
                </a:schemeClr>
              </a:solidFill>
              <a:latin typeface="Source Han Sans"/>
              <a:ea typeface="Source Han Sans"/>
              <a:cs typeface="Source Han Sans"/>
            </a:endParaRPr>
          </a:p>
          <a:p>
            <a:endParaRPr kumimoji="1" lang="en-US" altLang="zh-CN" sz="1400" dirty="0">
              <a:ln w="12700">
                <a:noFill/>
              </a:ln>
              <a:solidFill>
                <a:schemeClr val="tx1">
                  <a:lumMod val="85000"/>
                  <a:lumOff val="15000"/>
                </a:schemeClr>
              </a:solidFill>
              <a:latin typeface="Source Han Sans"/>
              <a:ea typeface="Source Han Sans"/>
              <a:cs typeface="Source Han Sans"/>
            </a:endParaRPr>
          </a:p>
          <a:p>
            <a:endParaRPr kumimoji="1" lang="en-US" altLang="zh-CN" sz="1400" dirty="0">
              <a:ln w="12700">
                <a:noFill/>
              </a:ln>
              <a:solidFill>
                <a:schemeClr val="tx1">
                  <a:lumMod val="85000"/>
                  <a:lumOff val="15000"/>
                </a:schemeClr>
              </a:solidFill>
              <a:latin typeface="Source Han Sans"/>
              <a:ea typeface="Source Han Sans"/>
              <a:cs typeface="Source Han Sans"/>
            </a:endParaRPr>
          </a:p>
          <a:p>
            <a:endParaRPr kumimoji="1" lang="en-US" altLang="zh-CN" sz="1400" dirty="0">
              <a:ln w="12700">
                <a:noFill/>
              </a:ln>
              <a:solidFill>
                <a:schemeClr val="tx1">
                  <a:lumMod val="85000"/>
                  <a:lumOff val="15000"/>
                </a:schemeClr>
              </a:solidFill>
              <a:latin typeface="Source Han Sans"/>
              <a:ea typeface="Source Han Sans"/>
              <a:cs typeface="Source Han Sans"/>
            </a:endParaRPr>
          </a:p>
          <a:p>
            <a:endParaRPr kumimoji="1" lang="en-US" altLang="zh-CN" sz="1400" dirty="0">
              <a:ln w="12700">
                <a:noFill/>
              </a:ln>
              <a:solidFill>
                <a:schemeClr val="tx1">
                  <a:lumMod val="85000"/>
                  <a:lumOff val="15000"/>
                </a:schemeClr>
              </a:solidFill>
              <a:latin typeface="Source Han Sans"/>
              <a:ea typeface="Source Han Sans"/>
              <a:cs typeface="Source Han Sans"/>
            </a:endParaRPr>
          </a:p>
          <a:p>
            <a:r>
              <a:rPr kumimoji="1" lang="en-US" altLang="zh-CN" sz="1400" dirty="0" err="1">
                <a:ln w="12700">
                  <a:noFill/>
                </a:ln>
                <a:solidFill>
                  <a:schemeClr val="tx1">
                    <a:lumMod val="85000"/>
                    <a:lumOff val="15000"/>
                  </a:schemeClr>
                </a:solidFill>
                <a:latin typeface="Source Han Sans"/>
                <a:ea typeface="Source Han Sans"/>
                <a:cs typeface="Source Han Sans"/>
              </a:rPr>
              <a:t>效果图如下所示</a:t>
            </a:r>
            <a:r>
              <a:rPr kumimoji="1" lang="en-US" altLang="zh-CN" sz="1400" dirty="0">
                <a:ln w="12700">
                  <a:noFill/>
                </a:ln>
                <a:solidFill>
                  <a:schemeClr val="tx1">
                    <a:lumMod val="85000"/>
                    <a:lumOff val="15000"/>
                  </a:schemeClr>
                </a:solidFill>
                <a:latin typeface="Source Han Sans"/>
                <a:ea typeface="Source Han Sans"/>
                <a:cs typeface="Source Han Sans"/>
              </a:rPr>
              <a:t>：</a:t>
            </a:r>
            <a:endParaRPr kumimoji="1" lang="zh-CN" altLang="en-US" dirty="0"/>
          </a:p>
        </p:txBody>
      </p:sp>
      <p:sp>
        <p:nvSpPr>
          <p:cNvPr id="9" name="标题 1"/>
          <p:cNvSpPr txBox="1"/>
          <p:nvPr/>
        </p:nvSpPr>
        <p:spPr>
          <a:xfrm>
            <a:off x="1639637" y="5334001"/>
            <a:ext cx="8900026" cy="80211"/>
          </a:xfrm>
          <a:prstGeom prst="rect">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13、消费占比</a:t>
            </a:r>
            <a:endParaRPr kumimoji="1" lang="zh-CN" altLang="en-US"/>
          </a:p>
        </p:txBody>
      </p:sp>
      <p:cxnSp>
        <p:nvCxnSpPr>
          <p:cNvPr id="11"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2" name="组合 11"/>
          <p:cNvGrpSpPr/>
          <p:nvPr/>
        </p:nvGrpSpPr>
        <p:grpSpPr>
          <a:xfrm>
            <a:off x="203200" y="561165"/>
            <a:ext cx="381000" cy="158750"/>
            <a:chOff x="203200" y="561165"/>
            <a:chExt cx="381000" cy="158750"/>
          </a:xfrm>
        </p:grpSpPr>
        <p:sp>
          <p:nvSpPr>
            <p:cNvPr id="13"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4"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16" name="文本框 15">
            <a:extLst>
              <a:ext uri="{FF2B5EF4-FFF2-40B4-BE49-F238E27FC236}">
                <a16:creationId xmlns:a16="http://schemas.microsoft.com/office/drawing/2014/main" id="{D59F746C-F97C-336A-57F1-2AE033D9A7FB}"/>
              </a:ext>
            </a:extLst>
          </p:cNvPr>
          <p:cNvSpPr txBox="1"/>
          <p:nvPr/>
        </p:nvSpPr>
        <p:spPr>
          <a:xfrm>
            <a:off x="660400" y="2023402"/>
            <a:ext cx="6103620" cy="3108543"/>
          </a:xfrm>
          <a:prstGeom prst="rect">
            <a:avLst/>
          </a:prstGeom>
          <a:solidFill>
            <a:schemeClr val="bg1">
              <a:lumMod val="85000"/>
            </a:schemeClr>
          </a:solidFill>
        </p:spPr>
        <p:txBody>
          <a:bodyPr wrap="square">
            <a:spAutoFit/>
          </a:bodyPr>
          <a:lstStyle/>
          <a:p>
            <a:r>
              <a:rPr lang="zh-CN" altLang="en-US" sz="1400" dirty="0"/>
              <a:t>&lt;script&gt; </a:t>
            </a:r>
          </a:p>
          <a:p>
            <a:r>
              <a:rPr lang="zh-CN" altLang="en-US" sz="1400" dirty="0"/>
              <a:t>import RingChart from './components/RingChart.vue';</a:t>
            </a:r>
          </a:p>
          <a:p>
            <a:r>
              <a:rPr lang="zh-CN" altLang="en-US" sz="1400" dirty="0"/>
              <a:t>import CapsuleChart from './components/CapsuleChart.vue';</a:t>
            </a:r>
          </a:p>
          <a:p>
            <a:r>
              <a:rPr lang="zh-CN" altLang="en-US" sz="1400" dirty="0"/>
              <a:t>import ScrollBoard from './components/ScrollBoard.vue';</a:t>
            </a:r>
          </a:p>
          <a:p>
            <a:r>
              <a:rPr lang="zh-CN" altLang="en-US" sz="1400" dirty="0"/>
              <a:t>import WaterLevelPond from './components/WaterLevelPond.vue';</a:t>
            </a:r>
          </a:p>
          <a:p>
            <a:r>
              <a:rPr lang="zh-CN" altLang="en-US" sz="1400" dirty="0"/>
              <a:t>export default {</a:t>
            </a:r>
          </a:p>
          <a:p>
            <a:r>
              <a:rPr lang="zh-CN" altLang="en-US" sz="1400" dirty="0"/>
              <a:t>  components:{</a:t>
            </a:r>
          </a:p>
          <a:p>
            <a:r>
              <a:rPr lang="zh-CN" altLang="en-US" sz="1400" dirty="0"/>
              <a:t>    RingChart,</a:t>
            </a:r>
          </a:p>
          <a:p>
            <a:r>
              <a:rPr lang="zh-CN" altLang="en-US" sz="1400" dirty="0"/>
              <a:t>    CapsuleChart,</a:t>
            </a:r>
          </a:p>
          <a:p>
            <a:r>
              <a:rPr lang="zh-CN" altLang="en-US" sz="1400" dirty="0"/>
              <a:t>    ScrollBoard,</a:t>
            </a:r>
          </a:p>
          <a:p>
            <a:r>
              <a:rPr lang="zh-CN" altLang="en-US" sz="1400" dirty="0"/>
              <a:t>    WaterLevelPond</a:t>
            </a:r>
          </a:p>
          <a:p>
            <a:r>
              <a:rPr lang="zh-CN" altLang="en-US" sz="1400" dirty="0"/>
              <a:t>  }</a:t>
            </a:r>
          </a:p>
          <a:p>
            <a:r>
              <a:rPr lang="zh-CN" altLang="en-US" sz="1400" dirty="0"/>
              <a:t>}</a:t>
            </a:r>
          </a:p>
          <a:p>
            <a:r>
              <a:rPr lang="zh-CN" altLang="en-US" sz="1400" dirty="0"/>
              <a:t>&lt;/script&gt;</a:t>
            </a:r>
          </a:p>
        </p:txBody>
      </p:sp>
      <p:pic>
        <p:nvPicPr>
          <p:cNvPr id="18" name="图片 17">
            <a:extLst>
              <a:ext uri="{FF2B5EF4-FFF2-40B4-BE49-F238E27FC236}">
                <a16:creationId xmlns:a16="http://schemas.microsoft.com/office/drawing/2014/main" id="{A75B93BB-F591-5211-0EEC-D1E9C4B8BB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50698" y="2023402"/>
            <a:ext cx="5073667" cy="3648779"/>
          </a:xfrm>
          <a:prstGeom prst="rect">
            <a:avLst/>
          </a:prstGeom>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1054433" y="2919663"/>
            <a:ext cx="10070434" cy="2983832"/>
          </a:xfrm>
          <a:prstGeom prst="rect">
            <a:avLst/>
          </a:prstGeom>
        </p:spPr>
      </p:pic>
      <p:sp>
        <p:nvSpPr>
          <p:cNvPr id="5" name="标题 1"/>
          <p:cNvSpPr txBox="1"/>
          <p:nvPr/>
        </p:nvSpPr>
        <p:spPr>
          <a:xfrm>
            <a:off x="3490829" y="1572126"/>
            <a:ext cx="5197642" cy="2695074"/>
          </a:xfrm>
          <a:prstGeom prst="rect">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697038" y="2430379"/>
            <a:ext cx="4785224" cy="1772653"/>
          </a:xfrm>
          <a:prstGeom prst="rect">
            <a:avLst/>
          </a:prstGeom>
          <a:noFill/>
          <a:ln cap="sq">
            <a:noFill/>
          </a:ln>
        </p:spPr>
        <p:txBody>
          <a:bodyPr vert="horz" wrap="square" lIns="0" tIns="0" rIns="0" bIns="0" rtlCol="0" anchor="t"/>
          <a:lstStyle/>
          <a:p>
            <a:pPr algn="ctr"/>
            <a:r>
              <a:rPr kumimoji="1" lang="en-US" altLang="zh-CN" sz="1400">
                <a:ln w="12700">
                  <a:noFill/>
                </a:ln>
                <a:solidFill>
                  <a:schemeClr val="tx1">
                    <a:lumMod val="85000"/>
                    <a:lumOff val="15000"/>
                  </a:schemeClr>
                </a:solidFill>
                <a:latin typeface="Source Han Sans"/>
                <a:ea typeface="Source Han Sans"/>
                <a:cs typeface="Source Han Sans"/>
              </a:rPr>
              <a:t>此功能模块展示的是商品销售统计信息，我们在项目的components文件夹下创建ScrollRankingBoard.vue组件。ScrollRankingBoard.vue的template标签代码如下：</a:t>
            </a:r>
            <a:endParaRPr kumimoji="1" lang="zh-CN" altLang="en-US"/>
          </a:p>
        </p:txBody>
      </p:sp>
      <p:sp>
        <p:nvSpPr>
          <p:cNvPr id="7" name="标题 1"/>
          <p:cNvSpPr txBox="1"/>
          <p:nvPr/>
        </p:nvSpPr>
        <p:spPr>
          <a:xfrm>
            <a:off x="5850690" y="1830850"/>
            <a:ext cx="477920" cy="418406"/>
          </a:xfrm>
          <a:custGeom>
            <a:avLst/>
            <a:gdLst>
              <a:gd name="connsiteX0" fmla="*/ 411292 w 822400"/>
              <a:gd name="connsiteY0" fmla="*/ 234366 h 720000"/>
              <a:gd name="connsiteX1" fmla="*/ 285658 w 822400"/>
              <a:gd name="connsiteY1" fmla="*/ 360000 h 720000"/>
              <a:gd name="connsiteX2" fmla="*/ 411292 w 822400"/>
              <a:gd name="connsiteY2" fmla="*/ 485635 h 720000"/>
              <a:gd name="connsiteX3" fmla="*/ 536927 w 822400"/>
              <a:gd name="connsiteY3" fmla="*/ 360000 h 720000"/>
              <a:gd name="connsiteX4" fmla="*/ 411292 w 822400"/>
              <a:gd name="connsiteY4" fmla="*/ 234366 h 720000"/>
              <a:gd name="connsiteX5" fmla="*/ 411292 w 822400"/>
              <a:gd name="connsiteY5" fmla="*/ 178938 h 720000"/>
              <a:gd name="connsiteX6" fmla="*/ 592354 w 822400"/>
              <a:gd name="connsiteY6" fmla="*/ 360000 h 720000"/>
              <a:gd name="connsiteX7" fmla="*/ 411292 w 822400"/>
              <a:gd name="connsiteY7" fmla="*/ 541063 h 720000"/>
              <a:gd name="connsiteX8" fmla="*/ 230230 w 822400"/>
              <a:gd name="connsiteY8" fmla="*/ 360000 h 720000"/>
              <a:gd name="connsiteX9" fmla="*/ 411292 w 822400"/>
              <a:gd name="connsiteY9" fmla="*/ 178938 h 720000"/>
              <a:gd name="connsiteX10" fmla="*/ 235403 w 822400"/>
              <a:gd name="connsiteY10" fmla="*/ 55427 h 720000"/>
              <a:gd name="connsiteX11" fmla="*/ 59514 w 822400"/>
              <a:gd name="connsiteY11" fmla="*/ 360000 h 720000"/>
              <a:gd name="connsiteX12" fmla="*/ 235403 w 822400"/>
              <a:gd name="connsiteY12" fmla="*/ 664573 h 720000"/>
              <a:gd name="connsiteX13" fmla="*/ 587089 w 822400"/>
              <a:gd name="connsiteY13" fmla="*/ 664573 h 720000"/>
              <a:gd name="connsiteX14" fmla="*/ 762978 w 822400"/>
              <a:gd name="connsiteY14" fmla="*/ 360000 h 720000"/>
              <a:gd name="connsiteX15" fmla="*/ 587089 w 822400"/>
              <a:gd name="connsiteY15" fmla="*/ 55427 h 720000"/>
              <a:gd name="connsiteX16" fmla="*/ 219883 w 822400"/>
              <a:gd name="connsiteY16" fmla="*/ 0 h 720000"/>
              <a:gd name="connsiteX17" fmla="*/ 602516 w 822400"/>
              <a:gd name="connsiteY17" fmla="*/ 0 h 720000"/>
              <a:gd name="connsiteX18" fmla="*/ 627274 w 822400"/>
              <a:gd name="connsiteY18" fmla="*/ 14319 h 720000"/>
              <a:gd name="connsiteX19" fmla="*/ 818590 w 822400"/>
              <a:gd name="connsiteY19" fmla="*/ 345682 h 720000"/>
              <a:gd name="connsiteX20" fmla="*/ 818590 w 822400"/>
              <a:gd name="connsiteY20" fmla="*/ 374319 h 720000"/>
              <a:gd name="connsiteX21" fmla="*/ 627366 w 822400"/>
              <a:gd name="connsiteY21" fmla="*/ 705682 h 720000"/>
              <a:gd name="connsiteX22" fmla="*/ 602608 w 822400"/>
              <a:gd name="connsiteY22" fmla="*/ 720000 h 720000"/>
              <a:gd name="connsiteX23" fmla="*/ 219976 w 822400"/>
              <a:gd name="connsiteY23" fmla="*/ 720000 h 720000"/>
              <a:gd name="connsiteX24" fmla="*/ 195218 w 822400"/>
              <a:gd name="connsiteY24" fmla="*/ 705682 h 720000"/>
              <a:gd name="connsiteX25" fmla="*/ 3810 w 822400"/>
              <a:gd name="connsiteY25" fmla="*/ 374319 h 720000"/>
              <a:gd name="connsiteX26" fmla="*/ 3810 w 822400"/>
              <a:gd name="connsiteY26" fmla="*/ 345682 h 720000"/>
              <a:gd name="connsiteX27" fmla="*/ 195126 w 822400"/>
              <a:gd name="connsiteY27" fmla="*/ 14319 h 720000"/>
              <a:gd name="connsiteX28" fmla="*/ 219883 w 822400"/>
              <a:gd name="connsiteY28" fmla="*/ 0 h 720000"/>
            </a:gdLst>
            <a:ahLst/>
            <a:cxnLst/>
            <a:rect l="l" t="t" r="r" b="b"/>
            <a:pathLst>
              <a:path w="822400" h="720000">
                <a:moveTo>
                  <a:pt x="411292" y="234366"/>
                </a:moveTo>
                <a:cubicBezTo>
                  <a:pt x="342008" y="234366"/>
                  <a:pt x="285658" y="290716"/>
                  <a:pt x="285658" y="360000"/>
                </a:cubicBezTo>
                <a:cubicBezTo>
                  <a:pt x="285658" y="429284"/>
                  <a:pt x="342008" y="485635"/>
                  <a:pt x="411292" y="485635"/>
                </a:cubicBezTo>
                <a:cubicBezTo>
                  <a:pt x="480576" y="485635"/>
                  <a:pt x="536927" y="429284"/>
                  <a:pt x="536927" y="360000"/>
                </a:cubicBezTo>
                <a:cubicBezTo>
                  <a:pt x="536927" y="290716"/>
                  <a:pt x="480576" y="234366"/>
                  <a:pt x="411292" y="234366"/>
                </a:cubicBezTo>
                <a:close/>
                <a:moveTo>
                  <a:pt x="411292" y="178938"/>
                </a:moveTo>
                <a:cubicBezTo>
                  <a:pt x="511153" y="178938"/>
                  <a:pt x="592354" y="260139"/>
                  <a:pt x="592354" y="360000"/>
                </a:cubicBezTo>
                <a:cubicBezTo>
                  <a:pt x="592354" y="459861"/>
                  <a:pt x="511153" y="541063"/>
                  <a:pt x="411292" y="541063"/>
                </a:cubicBezTo>
                <a:cubicBezTo>
                  <a:pt x="311431" y="541063"/>
                  <a:pt x="230230" y="459861"/>
                  <a:pt x="230230" y="360000"/>
                </a:cubicBezTo>
                <a:cubicBezTo>
                  <a:pt x="230230" y="260139"/>
                  <a:pt x="311431" y="178938"/>
                  <a:pt x="411292" y="178938"/>
                </a:cubicBezTo>
                <a:close/>
                <a:moveTo>
                  <a:pt x="235403" y="55427"/>
                </a:moveTo>
                <a:lnTo>
                  <a:pt x="59514" y="360000"/>
                </a:lnTo>
                <a:lnTo>
                  <a:pt x="235403" y="664573"/>
                </a:lnTo>
                <a:lnTo>
                  <a:pt x="587089" y="664573"/>
                </a:lnTo>
                <a:lnTo>
                  <a:pt x="762978" y="360000"/>
                </a:lnTo>
                <a:lnTo>
                  <a:pt x="587089" y="55427"/>
                </a:lnTo>
                <a:close/>
                <a:moveTo>
                  <a:pt x="219883" y="0"/>
                </a:moveTo>
                <a:lnTo>
                  <a:pt x="602516" y="0"/>
                </a:lnTo>
                <a:cubicBezTo>
                  <a:pt x="612678" y="0"/>
                  <a:pt x="622193" y="5450"/>
                  <a:pt x="627274" y="14319"/>
                </a:cubicBezTo>
                <a:lnTo>
                  <a:pt x="818590" y="345682"/>
                </a:lnTo>
                <a:cubicBezTo>
                  <a:pt x="823671" y="354550"/>
                  <a:pt x="823671" y="365451"/>
                  <a:pt x="818590" y="374319"/>
                </a:cubicBezTo>
                <a:lnTo>
                  <a:pt x="627366" y="705682"/>
                </a:lnTo>
                <a:cubicBezTo>
                  <a:pt x="622285" y="714550"/>
                  <a:pt x="612770" y="720000"/>
                  <a:pt x="602608" y="720000"/>
                </a:cubicBezTo>
                <a:lnTo>
                  <a:pt x="219976" y="720000"/>
                </a:lnTo>
                <a:cubicBezTo>
                  <a:pt x="209814" y="720000"/>
                  <a:pt x="200299" y="714550"/>
                  <a:pt x="195218" y="705682"/>
                </a:cubicBezTo>
                <a:lnTo>
                  <a:pt x="3810" y="374319"/>
                </a:lnTo>
                <a:cubicBezTo>
                  <a:pt x="-1271" y="365543"/>
                  <a:pt x="-1271" y="354550"/>
                  <a:pt x="3810" y="345682"/>
                </a:cubicBezTo>
                <a:lnTo>
                  <a:pt x="195126" y="14319"/>
                </a:lnTo>
                <a:cubicBezTo>
                  <a:pt x="200207" y="5450"/>
                  <a:pt x="209721" y="0"/>
                  <a:pt x="219883" y="0"/>
                </a:cubicBezTo>
                <a:close/>
              </a:path>
            </a:pathLst>
          </a:custGeom>
          <a:solidFill>
            <a:schemeClr val="accent1"/>
          </a:solidFill>
          <a:ln w="1553" cap="flat">
            <a:noFill/>
            <a:miter/>
          </a:ln>
        </p:spPr>
        <p:txBody>
          <a:bodyPr vert="horz" wrap="square" lIns="91440" tIns="45720" rIns="91440" bIns="45720" rtlCol="0" anchor="ctr"/>
          <a:lstStyle/>
          <a:p>
            <a:pPr algn="l"/>
            <a:endParaRPr kumimoji="1" lang="zh-CN" altLang="en-US"/>
          </a:p>
        </p:txBody>
      </p:sp>
      <p:sp>
        <p:nvSpPr>
          <p:cNvPr id="8" name="标题 1"/>
          <p:cNvSpPr txBox="1"/>
          <p:nvPr/>
        </p:nvSpPr>
        <p:spPr>
          <a:xfrm>
            <a:off x="8134346" y="3589420"/>
            <a:ext cx="657230" cy="529390"/>
          </a:xfrm>
          <a:prstGeom prst="rect">
            <a:avLst/>
          </a:prstGeom>
          <a:noFill/>
          <a:ln>
            <a:noFill/>
          </a:ln>
        </p:spPr>
        <p:txBody>
          <a:bodyPr vert="horz" wrap="square" lIns="0" tIns="0" rIns="0" bIns="0" rtlCol="0" anchor="t"/>
          <a:lstStyle/>
          <a:p>
            <a:pPr algn="ctr"/>
            <a:r>
              <a:rPr kumimoji="1" lang="en-US" altLang="zh-CN" sz="6000">
                <a:ln w="12700">
                  <a:solidFill>
                    <a:srgbClr val="3860F4">
                      <a:alpha val="100000"/>
                    </a:srgbClr>
                  </a:solidFill>
                </a:ln>
                <a:solidFill>
                  <a:schemeClr val="bg1"/>
                </a:solidFill>
                <a:latin typeface="Source Han Sans"/>
                <a:ea typeface="Source Han Sans"/>
                <a:cs typeface="Source Han Sans"/>
              </a:rPr>
              <a:t>”</a:t>
            </a:r>
            <a:endParaRPr kumimoji="1" lang="zh-CN" altLang="en-US"/>
          </a:p>
        </p:txBody>
      </p:sp>
      <p:sp>
        <p:nvSpPr>
          <p:cNvPr id="9" name="标题 1"/>
          <p:cNvSpPr txBox="1"/>
          <p:nvPr/>
        </p:nvSpPr>
        <p:spPr>
          <a:xfrm>
            <a:off x="3674653" y="1710530"/>
            <a:ext cx="112297" cy="112297"/>
          </a:xfrm>
          <a:prstGeom prst="rect">
            <a:avLst/>
          </a:prstGeom>
          <a:solidFill>
            <a:schemeClr val="accent1">
              <a:lumMod val="40000"/>
              <a:lumOff val="60000"/>
            </a:schemeClr>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3196061" y="2069435"/>
            <a:ext cx="160419" cy="160419"/>
          </a:xfrm>
          <a:prstGeom prst="rect">
            <a:avLst/>
          </a:prstGeom>
          <a:solidFill>
            <a:schemeClr val="accent1">
              <a:lumMod val="40000"/>
              <a:lumOff val="60000"/>
            </a:schemeClr>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14、商品销售统计数量</a:t>
            </a:r>
            <a:endParaRPr kumimoji="1" lang="zh-CN" altLang="en-US"/>
          </a:p>
        </p:txBody>
      </p:sp>
      <p:cxnSp>
        <p:nvCxnSpPr>
          <p:cNvPr id="12"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3" name="组合 12"/>
          <p:cNvGrpSpPr/>
          <p:nvPr/>
        </p:nvGrpSpPr>
        <p:grpSpPr>
          <a:xfrm>
            <a:off x="203200" y="561165"/>
            <a:ext cx="381000" cy="158750"/>
            <a:chOff x="203200" y="561165"/>
            <a:chExt cx="381000" cy="158750"/>
          </a:xfrm>
        </p:grpSpPr>
        <p:sp>
          <p:nvSpPr>
            <p:cNvPr id="14"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5"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17" name="文本框 16">
            <a:extLst>
              <a:ext uri="{FF2B5EF4-FFF2-40B4-BE49-F238E27FC236}">
                <a16:creationId xmlns:a16="http://schemas.microsoft.com/office/drawing/2014/main" id="{77C6EB54-21E8-89D7-E38A-D476B6A38037}"/>
              </a:ext>
            </a:extLst>
          </p:cNvPr>
          <p:cNvSpPr txBox="1"/>
          <p:nvPr/>
        </p:nvSpPr>
        <p:spPr>
          <a:xfrm>
            <a:off x="3356480" y="4410561"/>
            <a:ext cx="6103620" cy="1600438"/>
          </a:xfrm>
          <a:prstGeom prst="rect">
            <a:avLst/>
          </a:prstGeom>
          <a:solidFill>
            <a:schemeClr val="bg1">
              <a:lumMod val="85000"/>
            </a:schemeClr>
          </a:solidFill>
        </p:spPr>
        <p:txBody>
          <a:bodyPr wrap="square">
            <a:spAutoFit/>
          </a:bodyPr>
          <a:lstStyle/>
          <a:p>
            <a:r>
              <a:rPr lang="zh-CN" altLang="en-US" sz="1400" dirty="0"/>
              <a:t>&lt;template&gt;</a:t>
            </a:r>
          </a:p>
          <a:p>
            <a:r>
              <a:rPr lang="zh-CN" altLang="en-US" sz="1400" dirty="0"/>
              <a:t>  &lt;div class="box"&gt;</a:t>
            </a:r>
          </a:p>
          <a:p>
            <a:r>
              <a:rPr lang="zh-CN" altLang="en-US" sz="1400" dirty="0"/>
              <a:t>    &lt;div class="title"&gt;商品销售统计数量&lt;/div&gt;</a:t>
            </a:r>
          </a:p>
          <a:p>
            <a:r>
              <a:rPr lang="zh-CN" altLang="en-US" sz="1400" dirty="0"/>
              <a:t>    &lt;dv-scroll-ranking-board :config="config" style="width:500px;height:300px" /&gt;</a:t>
            </a:r>
          </a:p>
          <a:p>
            <a:r>
              <a:rPr lang="zh-CN" altLang="en-US" sz="1400" dirty="0"/>
              <a:t>  &lt;/div&gt;</a:t>
            </a:r>
          </a:p>
          <a:p>
            <a:r>
              <a:rPr lang="zh-CN" altLang="en-US" sz="1400" dirty="0"/>
              <a:t>&lt;/template&gt;</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584200" y="1717786"/>
            <a:ext cx="7483642" cy="1507958"/>
          </a:xfrm>
          <a:prstGeom prst="roundRect">
            <a:avLst>
              <a:gd name="adj" fmla="val 50000"/>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2052052" y="1994513"/>
            <a:ext cx="5801561" cy="954505"/>
          </a:xfrm>
          <a:prstGeom prst="rect">
            <a:avLst/>
          </a:prstGeom>
          <a:noFill/>
          <a:ln cap="sq">
            <a:noFill/>
          </a:ln>
        </p:spPr>
        <p:txBody>
          <a:bodyPr vert="horz" wrap="square" lIns="0" tIns="0" rIns="0" bIns="0" rtlCol="0" anchor="ctr"/>
          <a:lstStyle/>
          <a:p>
            <a:pPr algn="l"/>
            <a:r>
              <a:rPr kumimoji="1" lang="en-US" altLang="zh-CN" sz="1400">
                <a:ln w="12700">
                  <a:noFill/>
                </a:ln>
                <a:solidFill>
                  <a:schemeClr val="tx1">
                    <a:lumMod val="85000"/>
                    <a:lumOff val="15000"/>
                  </a:schemeClr>
                </a:solidFill>
                <a:latin typeface="Source Han Sans"/>
                <a:ea typeface="Source Han Sans"/>
                <a:cs typeface="Source Han Sans"/>
              </a:rPr>
              <a:t>ScrollRankingBoard.vue的script标签代码如下：</a:t>
            </a:r>
            <a:endParaRPr kumimoji="1" lang="zh-CN" altLang="en-US"/>
          </a:p>
        </p:txBody>
      </p:sp>
      <p:sp>
        <p:nvSpPr>
          <p:cNvPr id="8" name="标题 1"/>
          <p:cNvSpPr txBox="1"/>
          <p:nvPr/>
        </p:nvSpPr>
        <p:spPr>
          <a:xfrm>
            <a:off x="7422146" y="1851573"/>
            <a:ext cx="713875" cy="129470"/>
          </a:xfrm>
          <a:prstGeom prst="roundRect">
            <a:avLst>
              <a:gd name="adj" fmla="val 50000"/>
            </a:avLst>
          </a:prstGeom>
          <a:solidFill>
            <a:schemeClr val="accent1">
              <a:lumMod val="20000"/>
              <a:lumOff val="80000"/>
            </a:schemeClr>
          </a:soli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5335002" y="1441060"/>
            <a:ext cx="1876925" cy="120316"/>
          </a:xfrm>
          <a:prstGeom prst="roundRect">
            <a:avLst>
              <a:gd name="adj" fmla="val 50000"/>
            </a:avLst>
          </a:prstGeom>
          <a:solidFill>
            <a:schemeClr val="accent1">
              <a:lumMod val="40000"/>
              <a:lumOff val="60000"/>
            </a:schemeClr>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14、商品销售统计数量</a:t>
            </a:r>
            <a:endParaRPr kumimoji="1" lang="zh-CN" altLang="en-US"/>
          </a:p>
        </p:txBody>
      </p:sp>
      <p:cxnSp>
        <p:nvCxnSpPr>
          <p:cNvPr id="11"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2" name="组合 11"/>
          <p:cNvGrpSpPr/>
          <p:nvPr/>
        </p:nvGrpSpPr>
        <p:grpSpPr>
          <a:xfrm>
            <a:off x="203200" y="561165"/>
            <a:ext cx="381000" cy="158750"/>
            <a:chOff x="203200" y="561165"/>
            <a:chExt cx="381000" cy="158750"/>
          </a:xfrm>
        </p:grpSpPr>
        <p:sp>
          <p:nvSpPr>
            <p:cNvPr id="13"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4"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16" name="文本框 15">
            <a:extLst>
              <a:ext uri="{FF2B5EF4-FFF2-40B4-BE49-F238E27FC236}">
                <a16:creationId xmlns:a16="http://schemas.microsoft.com/office/drawing/2014/main" id="{0DFDDF9A-AEF2-48DA-BF61-15B8C831D574}"/>
              </a:ext>
            </a:extLst>
          </p:cNvPr>
          <p:cNvSpPr txBox="1"/>
          <p:nvPr/>
        </p:nvSpPr>
        <p:spPr>
          <a:xfrm>
            <a:off x="2052049" y="2826797"/>
            <a:ext cx="3556869" cy="3970318"/>
          </a:xfrm>
          <a:prstGeom prst="rect">
            <a:avLst/>
          </a:prstGeom>
          <a:solidFill>
            <a:schemeClr val="bg1">
              <a:lumMod val="85000"/>
            </a:schemeClr>
          </a:solidFill>
        </p:spPr>
        <p:txBody>
          <a:bodyPr wrap="square">
            <a:spAutoFit/>
          </a:bodyPr>
          <a:lstStyle/>
          <a:p>
            <a:r>
              <a:rPr lang="zh-CN" altLang="en-US" sz="1200" dirty="0"/>
              <a:t>&lt;script&gt;</a:t>
            </a:r>
          </a:p>
          <a:p>
            <a:r>
              <a:rPr lang="zh-CN" altLang="en-US" sz="1200" dirty="0"/>
              <a:t>  export default {</a:t>
            </a:r>
          </a:p>
          <a:p>
            <a:r>
              <a:rPr lang="zh-CN" altLang="en-US" sz="1200" dirty="0"/>
              <a:t>    data(){</a:t>
            </a:r>
          </a:p>
          <a:p>
            <a:r>
              <a:rPr lang="zh-CN" altLang="en-US" sz="1200" dirty="0"/>
              <a:t>      return{</a:t>
            </a:r>
          </a:p>
          <a:p>
            <a:r>
              <a:rPr lang="zh-CN" altLang="en-US" sz="1200" dirty="0"/>
              <a:t>        list:[</a:t>
            </a:r>
          </a:p>
          <a:p>
            <a:r>
              <a:rPr lang="zh-CN" altLang="en-US" sz="1200" dirty="0"/>
              <a:t>          {</a:t>
            </a:r>
          </a:p>
          <a:p>
            <a:r>
              <a:rPr lang="zh-CN" altLang="en-US" sz="1200" dirty="0"/>
              <a:t>            name: '电视柜',</a:t>
            </a:r>
          </a:p>
          <a:p>
            <a:r>
              <a:rPr lang="zh-CN" altLang="en-US" sz="1200" dirty="0"/>
              <a:t>            value: 55</a:t>
            </a:r>
          </a:p>
          <a:p>
            <a:r>
              <a:rPr lang="zh-CN" altLang="en-US" sz="1200" dirty="0"/>
              <a:t>          },</a:t>
            </a:r>
          </a:p>
          <a:p>
            <a:r>
              <a:rPr lang="zh-CN" altLang="en-US" sz="1200" dirty="0"/>
              <a:t>          {</a:t>
            </a:r>
          </a:p>
          <a:p>
            <a:r>
              <a:rPr lang="zh-CN" altLang="en-US" sz="1200" dirty="0"/>
              <a:t>            name: '大床',</a:t>
            </a:r>
          </a:p>
          <a:p>
            <a:r>
              <a:rPr lang="zh-CN" altLang="en-US" sz="1200" dirty="0"/>
              <a:t>            value: 120</a:t>
            </a:r>
          </a:p>
          <a:p>
            <a:r>
              <a:rPr lang="zh-CN" altLang="en-US" sz="1200" dirty="0"/>
              <a:t>          },</a:t>
            </a:r>
          </a:p>
          <a:p>
            <a:r>
              <a:rPr lang="zh-CN" altLang="en-US" sz="1200" dirty="0"/>
              <a:t>          {</a:t>
            </a:r>
          </a:p>
          <a:p>
            <a:r>
              <a:rPr lang="zh-CN" altLang="en-US" sz="1200" dirty="0"/>
              <a:t>            name: '斗柜',</a:t>
            </a:r>
          </a:p>
          <a:p>
            <a:r>
              <a:rPr lang="zh-CN" altLang="en-US" sz="1200" dirty="0"/>
              <a:t>            value: 78</a:t>
            </a:r>
          </a:p>
          <a:p>
            <a:r>
              <a:rPr lang="zh-CN" altLang="en-US" sz="1200" dirty="0"/>
              <a:t>          },</a:t>
            </a:r>
          </a:p>
          <a:p>
            <a:r>
              <a:rPr lang="zh-CN" altLang="en-US" sz="1200" dirty="0"/>
              <a:t>          {</a:t>
            </a:r>
          </a:p>
          <a:p>
            <a:r>
              <a:rPr lang="zh-CN" altLang="en-US" sz="1200" dirty="0"/>
              <a:t>            name: '冰箱',</a:t>
            </a:r>
          </a:p>
          <a:p>
            <a:r>
              <a:rPr lang="zh-CN" altLang="en-US" sz="1200" dirty="0"/>
              <a:t>            value: 66</a:t>
            </a:r>
          </a:p>
          <a:p>
            <a:r>
              <a:rPr lang="zh-CN" altLang="en-US" sz="1200" dirty="0"/>
              <a:t>          },</a:t>
            </a:r>
          </a:p>
        </p:txBody>
      </p:sp>
      <p:sp>
        <p:nvSpPr>
          <p:cNvPr id="18" name="文本框 17">
            <a:extLst>
              <a:ext uri="{FF2B5EF4-FFF2-40B4-BE49-F238E27FC236}">
                <a16:creationId xmlns:a16="http://schemas.microsoft.com/office/drawing/2014/main" id="{A67AF817-B3E9-F4C7-5D1F-FDF0AADF4241}"/>
              </a:ext>
            </a:extLst>
          </p:cNvPr>
          <p:cNvSpPr txBox="1"/>
          <p:nvPr/>
        </p:nvSpPr>
        <p:spPr>
          <a:xfrm>
            <a:off x="7076767" y="406540"/>
            <a:ext cx="3558681" cy="5909310"/>
          </a:xfrm>
          <a:prstGeom prst="rect">
            <a:avLst/>
          </a:prstGeom>
          <a:solidFill>
            <a:schemeClr val="bg1">
              <a:lumMod val="85000"/>
            </a:schemeClr>
          </a:solidFill>
        </p:spPr>
        <p:txBody>
          <a:bodyPr wrap="square">
            <a:spAutoFit/>
          </a:bodyPr>
          <a:lstStyle/>
          <a:p>
            <a:r>
              <a:rPr lang="zh-CN" altLang="en-US" sz="1400" dirty="0"/>
              <a:t> {</a:t>
            </a:r>
          </a:p>
          <a:p>
            <a:r>
              <a:rPr lang="zh-CN" altLang="en-US" sz="1400" dirty="0"/>
              <a:t>            name: '空调',</a:t>
            </a:r>
          </a:p>
          <a:p>
            <a:r>
              <a:rPr lang="zh-CN" altLang="en-US" sz="1400" dirty="0"/>
              <a:t>            value: 80</a:t>
            </a:r>
          </a:p>
          <a:p>
            <a:r>
              <a:rPr lang="zh-CN" altLang="en-US" sz="1400" dirty="0"/>
              <a:t>          },</a:t>
            </a:r>
          </a:p>
          <a:p>
            <a:r>
              <a:rPr lang="zh-CN" altLang="en-US" sz="1400" dirty="0"/>
              <a:t>          {</a:t>
            </a:r>
          </a:p>
          <a:p>
            <a:r>
              <a:rPr lang="zh-CN" altLang="en-US" sz="1400" dirty="0"/>
              <a:t>            name: '电视机',</a:t>
            </a:r>
          </a:p>
          <a:p>
            <a:r>
              <a:rPr lang="zh-CN" altLang="en-US" sz="1400" dirty="0"/>
              <a:t>            value: 45</a:t>
            </a:r>
          </a:p>
          <a:p>
            <a:r>
              <a:rPr lang="zh-CN" altLang="en-US" sz="1400" dirty="0"/>
              <a:t>          },</a:t>
            </a:r>
          </a:p>
          <a:p>
            <a:r>
              <a:rPr lang="zh-CN" altLang="en-US" sz="1400" dirty="0"/>
              <a:t>          {</a:t>
            </a:r>
          </a:p>
          <a:p>
            <a:r>
              <a:rPr lang="zh-CN" altLang="en-US" sz="1400" dirty="0"/>
              <a:t>            name: '茶几',</a:t>
            </a:r>
          </a:p>
          <a:p>
            <a:r>
              <a:rPr lang="zh-CN" altLang="en-US" sz="1400" dirty="0"/>
              <a:t>            value: 29</a:t>
            </a:r>
          </a:p>
          <a:p>
            <a:r>
              <a:rPr lang="zh-CN" altLang="en-US" sz="1400" dirty="0"/>
              <a:t>          }</a:t>
            </a:r>
          </a:p>
          <a:p>
            <a:r>
              <a:rPr lang="zh-CN" altLang="en-US" sz="1400" dirty="0"/>
              <a:t>        ],</a:t>
            </a:r>
          </a:p>
          <a:p>
            <a:r>
              <a:rPr lang="zh-CN" altLang="en-US" sz="1400" dirty="0"/>
              <a:t>        config:{</a:t>
            </a:r>
          </a:p>
          <a:p>
            <a:r>
              <a:rPr lang="zh-CN" altLang="en-US" sz="1400" dirty="0"/>
              <a:t>          data:[]</a:t>
            </a:r>
          </a:p>
          <a:p>
            <a:r>
              <a:rPr lang="zh-CN" altLang="en-US" sz="1400" dirty="0"/>
              <a:t>        }</a:t>
            </a:r>
          </a:p>
          <a:p>
            <a:r>
              <a:rPr lang="zh-CN" altLang="en-US" sz="1400" dirty="0"/>
              <a:t>      }</a:t>
            </a:r>
          </a:p>
          <a:p>
            <a:r>
              <a:rPr lang="zh-CN" altLang="en-US" sz="1400" dirty="0"/>
              <a:t>    },</a:t>
            </a:r>
          </a:p>
          <a:p>
            <a:r>
              <a:rPr lang="zh-CN" altLang="en-US" sz="1400" dirty="0"/>
              <a:t>    created(){</a:t>
            </a:r>
          </a:p>
          <a:p>
            <a:r>
              <a:rPr lang="zh-CN" altLang="en-US" sz="1400" dirty="0"/>
              <a:t>      this.config={</a:t>
            </a:r>
          </a:p>
          <a:p>
            <a:r>
              <a:rPr lang="zh-CN" altLang="en-US" sz="1400" dirty="0"/>
              <a:t>        ...this.config,</a:t>
            </a:r>
          </a:p>
          <a:p>
            <a:r>
              <a:rPr lang="zh-CN" altLang="en-US" sz="1400" dirty="0"/>
              <a:t>        data:this.list,</a:t>
            </a:r>
          </a:p>
          <a:p>
            <a:r>
              <a:rPr lang="zh-CN" altLang="en-US" sz="1400" dirty="0"/>
              <a:t>        sort:true</a:t>
            </a:r>
          </a:p>
          <a:p>
            <a:r>
              <a:rPr lang="zh-CN" altLang="en-US" sz="1400" dirty="0"/>
              <a:t>      }</a:t>
            </a:r>
          </a:p>
          <a:p>
            <a:r>
              <a:rPr lang="zh-CN" altLang="en-US" sz="1400" dirty="0"/>
              <a:t>    }</a:t>
            </a:r>
          </a:p>
          <a:p>
            <a:r>
              <a:rPr lang="zh-CN" altLang="en-US" sz="1400" dirty="0"/>
              <a:t>  }</a:t>
            </a:r>
          </a:p>
          <a:p>
            <a:r>
              <a:rPr lang="zh-CN" altLang="en-US" sz="1400" dirty="0"/>
              <a:t>&lt;/script&gt;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相关知识</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03</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sp>
        <p:nvSpPr>
          <p:cNvPr id="11" name="标题 1"/>
          <p:cNvSpPr txBox="1"/>
          <p:nvPr/>
        </p:nvSpPr>
        <p:spPr>
          <a:xfrm>
            <a:off x="10346359" y="769180"/>
            <a:ext cx="1398931" cy="173717"/>
          </a:xfrm>
          <a:custGeom>
            <a:avLst/>
            <a:gdLst>
              <a:gd name="connsiteX0" fmla="*/ 353068 w 1228797"/>
              <a:gd name="connsiteY0" fmla="*/ 146933 h 152590"/>
              <a:gd name="connsiteX1" fmla="*/ 353259 w 1228797"/>
              <a:gd name="connsiteY1" fmla="*/ 146971 h 152590"/>
              <a:gd name="connsiteX2" fmla="*/ 352878 w 1228797"/>
              <a:gd name="connsiteY2" fmla="*/ 146971 h 152590"/>
              <a:gd name="connsiteX3" fmla="*/ 463654 w 1228797"/>
              <a:gd name="connsiteY3" fmla="*/ 28766 h 152590"/>
              <a:gd name="connsiteX4" fmla="*/ 457368 w 1228797"/>
              <a:gd name="connsiteY4" fmla="*/ 35052 h 152590"/>
              <a:gd name="connsiteX5" fmla="*/ 457368 w 1228797"/>
              <a:gd name="connsiteY5" fmla="*/ 66866 h 152590"/>
              <a:gd name="connsiteX6" fmla="*/ 463464 w 1228797"/>
              <a:gd name="connsiteY6" fmla="*/ 73152 h 152590"/>
              <a:gd name="connsiteX7" fmla="*/ 463654 w 1228797"/>
              <a:gd name="connsiteY7" fmla="*/ 73152 h 152590"/>
              <a:gd name="connsiteX8" fmla="*/ 502611 w 1228797"/>
              <a:gd name="connsiteY8" fmla="*/ 73152 h 152590"/>
              <a:gd name="connsiteX9" fmla="*/ 525281 w 1228797"/>
              <a:gd name="connsiteY9" fmla="*/ 51911 h 152590"/>
              <a:gd name="connsiteX10" fmla="*/ 504450 w 1228797"/>
              <a:gd name="connsiteY10" fmla="*/ 28795 h 152590"/>
              <a:gd name="connsiteX11" fmla="*/ 503183 w 1228797"/>
              <a:gd name="connsiteY11" fmla="*/ 28766 h 152590"/>
              <a:gd name="connsiteX12" fmla="*/ 1154216 w 1228797"/>
              <a:gd name="connsiteY12" fmla="*/ 28194 h 152590"/>
              <a:gd name="connsiteX13" fmla="*/ 1154216 w 1228797"/>
              <a:gd name="connsiteY13" fmla="*/ 28765 h 152590"/>
              <a:gd name="connsiteX14" fmla="*/ 1104877 w 1228797"/>
              <a:gd name="connsiteY14" fmla="*/ 77914 h 152590"/>
              <a:gd name="connsiteX15" fmla="*/ 1154026 w 1228797"/>
              <a:gd name="connsiteY15" fmla="*/ 127254 h 152590"/>
              <a:gd name="connsiteX16" fmla="*/ 1203365 w 1228797"/>
              <a:gd name="connsiteY16" fmla="*/ 78105 h 152590"/>
              <a:gd name="connsiteX17" fmla="*/ 1203365 w 1228797"/>
              <a:gd name="connsiteY17" fmla="*/ 78009 h 152590"/>
              <a:gd name="connsiteX18" fmla="*/ 1154502 w 1228797"/>
              <a:gd name="connsiteY18" fmla="*/ 28195 h 152590"/>
              <a:gd name="connsiteX19" fmla="*/ 1154216 w 1228797"/>
              <a:gd name="connsiteY19" fmla="*/ 28194 h 152590"/>
              <a:gd name="connsiteX20" fmla="*/ 836558 w 1228797"/>
              <a:gd name="connsiteY20" fmla="*/ 25718 h 152590"/>
              <a:gd name="connsiteX21" fmla="*/ 787314 w 1228797"/>
              <a:gd name="connsiteY21" fmla="*/ 74962 h 152590"/>
              <a:gd name="connsiteX22" fmla="*/ 836558 w 1228797"/>
              <a:gd name="connsiteY22" fmla="*/ 124207 h 152590"/>
              <a:gd name="connsiteX23" fmla="*/ 885802 w 1228797"/>
              <a:gd name="connsiteY23" fmla="*/ 74962 h 152590"/>
              <a:gd name="connsiteX24" fmla="*/ 885802 w 1228797"/>
              <a:gd name="connsiteY24" fmla="*/ 74867 h 152590"/>
              <a:gd name="connsiteX25" fmla="*/ 836558 w 1228797"/>
              <a:gd name="connsiteY25" fmla="*/ 25718 h 152590"/>
              <a:gd name="connsiteX26" fmla="*/ 200954 w 1228797"/>
              <a:gd name="connsiteY26" fmla="*/ 25527 h 152590"/>
              <a:gd name="connsiteX27" fmla="*/ 200954 w 1228797"/>
              <a:gd name="connsiteY27" fmla="*/ 25908 h 152590"/>
              <a:gd name="connsiteX28" fmla="*/ 151424 w 1228797"/>
              <a:gd name="connsiteY28" fmla="*/ 75248 h 152590"/>
              <a:gd name="connsiteX29" fmla="*/ 200764 w 1228797"/>
              <a:gd name="connsiteY29" fmla="*/ 124778 h 152590"/>
              <a:gd name="connsiteX30" fmla="*/ 250294 w 1228797"/>
              <a:gd name="connsiteY30" fmla="*/ 75438 h 152590"/>
              <a:gd name="connsiteX31" fmla="*/ 250294 w 1228797"/>
              <a:gd name="connsiteY31" fmla="*/ 75248 h 152590"/>
              <a:gd name="connsiteX32" fmla="*/ 201145 w 1228797"/>
              <a:gd name="connsiteY32" fmla="*/ 25528 h 152590"/>
              <a:gd name="connsiteX33" fmla="*/ 200954 w 1228797"/>
              <a:gd name="connsiteY33" fmla="*/ 25527 h 152590"/>
              <a:gd name="connsiteX34" fmla="*/ 437841 w 1228797"/>
              <a:gd name="connsiteY34" fmla="*/ 3429 h 152590"/>
              <a:gd name="connsiteX35" fmla="*/ 502040 w 1228797"/>
              <a:gd name="connsiteY35" fmla="*/ 3429 h 152590"/>
              <a:gd name="connsiteX36" fmla="*/ 535949 w 1228797"/>
              <a:gd name="connsiteY36" fmla="*/ 16764 h 152590"/>
              <a:gd name="connsiteX37" fmla="*/ 550808 w 1228797"/>
              <a:gd name="connsiteY37" fmla="*/ 49340 h 152590"/>
              <a:gd name="connsiteX38" fmla="*/ 528615 w 1228797"/>
              <a:gd name="connsiteY38" fmla="*/ 91345 h 152590"/>
              <a:gd name="connsiteX39" fmla="*/ 526233 w 1228797"/>
              <a:gd name="connsiteY39" fmla="*/ 99251 h 152590"/>
              <a:gd name="connsiteX40" fmla="*/ 544712 w 1228797"/>
              <a:gd name="connsiteY40" fmla="*/ 138017 h 152590"/>
              <a:gd name="connsiteX41" fmla="*/ 541683 w 1228797"/>
              <a:gd name="connsiteY41" fmla="*/ 146377 h 152590"/>
              <a:gd name="connsiteX42" fmla="*/ 538997 w 1228797"/>
              <a:gd name="connsiteY42" fmla="*/ 146971 h 152590"/>
              <a:gd name="connsiteX43" fmla="*/ 525567 w 1228797"/>
              <a:gd name="connsiteY43" fmla="*/ 146971 h 152590"/>
              <a:gd name="connsiteX44" fmla="*/ 519947 w 1228797"/>
              <a:gd name="connsiteY44" fmla="*/ 143447 h 152590"/>
              <a:gd name="connsiteX45" fmla="*/ 500230 w 1228797"/>
              <a:gd name="connsiteY45" fmla="*/ 102203 h 152590"/>
              <a:gd name="connsiteX46" fmla="*/ 494611 w 1228797"/>
              <a:gd name="connsiteY46" fmla="*/ 98679 h 152590"/>
              <a:gd name="connsiteX47" fmla="*/ 463654 w 1228797"/>
              <a:gd name="connsiteY47" fmla="*/ 98679 h 152590"/>
              <a:gd name="connsiteX48" fmla="*/ 457368 w 1228797"/>
              <a:gd name="connsiteY48" fmla="*/ 104773 h 152590"/>
              <a:gd name="connsiteX49" fmla="*/ 457368 w 1228797"/>
              <a:gd name="connsiteY49" fmla="*/ 104966 h 152590"/>
              <a:gd name="connsiteX50" fmla="*/ 457368 w 1228797"/>
              <a:gd name="connsiteY50" fmla="*/ 140684 h 152590"/>
              <a:gd name="connsiteX51" fmla="*/ 451081 w 1228797"/>
              <a:gd name="connsiteY51" fmla="*/ 146971 h 152590"/>
              <a:gd name="connsiteX52" fmla="*/ 437841 w 1228797"/>
              <a:gd name="connsiteY52" fmla="*/ 146971 h 152590"/>
              <a:gd name="connsiteX53" fmla="*/ 431555 w 1228797"/>
              <a:gd name="connsiteY53" fmla="*/ 140684 h 152590"/>
              <a:gd name="connsiteX54" fmla="*/ 431555 w 1228797"/>
              <a:gd name="connsiteY54" fmla="*/ 9716 h 152590"/>
              <a:gd name="connsiteX55" fmla="*/ 437841 w 1228797"/>
              <a:gd name="connsiteY55" fmla="*/ 3429 h 152590"/>
              <a:gd name="connsiteX56" fmla="*/ 293633 w 1228797"/>
              <a:gd name="connsiteY56" fmla="*/ 3429 h 152590"/>
              <a:gd name="connsiteX57" fmla="*/ 306777 w 1228797"/>
              <a:gd name="connsiteY57" fmla="*/ 3429 h 152590"/>
              <a:gd name="connsiteX58" fmla="*/ 312683 w 1228797"/>
              <a:gd name="connsiteY58" fmla="*/ 9715 h 152590"/>
              <a:gd name="connsiteX59" fmla="*/ 312683 w 1228797"/>
              <a:gd name="connsiteY59" fmla="*/ 80677 h 152590"/>
              <a:gd name="connsiteX60" fmla="*/ 350592 w 1228797"/>
              <a:gd name="connsiteY60" fmla="*/ 123032 h 152590"/>
              <a:gd name="connsiteX61" fmla="*/ 392950 w 1228797"/>
              <a:gd name="connsiteY61" fmla="*/ 85118 h 152590"/>
              <a:gd name="connsiteX62" fmla="*/ 392978 w 1228797"/>
              <a:gd name="connsiteY62" fmla="*/ 81248 h 152590"/>
              <a:gd name="connsiteX63" fmla="*/ 392978 w 1228797"/>
              <a:gd name="connsiteY63" fmla="*/ 9715 h 152590"/>
              <a:gd name="connsiteX64" fmla="*/ 399265 w 1228797"/>
              <a:gd name="connsiteY64" fmla="*/ 3429 h 152590"/>
              <a:gd name="connsiteX65" fmla="*/ 412505 w 1228797"/>
              <a:gd name="connsiteY65" fmla="*/ 3429 h 152590"/>
              <a:gd name="connsiteX66" fmla="*/ 418696 w 1228797"/>
              <a:gd name="connsiteY66" fmla="*/ 9715 h 152590"/>
              <a:gd name="connsiteX67" fmla="*/ 418696 w 1228797"/>
              <a:gd name="connsiteY67" fmla="*/ 81153 h 152590"/>
              <a:gd name="connsiteX68" fmla="*/ 378496 w 1228797"/>
              <a:gd name="connsiteY68" fmla="*/ 141799 h 152590"/>
              <a:gd name="connsiteX69" fmla="*/ 353068 w 1228797"/>
              <a:gd name="connsiteY69" fmla="*/ 146933 h 152590"/>
              <a:gd name="connsiteX70" fmla="*/ 327634 w 1228797"/>
              <a:gd name="connsiteY70" fmla="*/ 141836 h 152590"/>
              <a:gd name="connsiteX71" fmla="*/ 287346 w 1228797"/>
              <a:gd name="connsiteY71" fmla="*/ 81248 h 152590"/>
              <a:gd name="connsiteX72" fmla="*/ 287346 w 1228797"/>
              <a:gd name="connsiteY72" fmla="*/ 81153 h 152590"/>
              <a:gd name="connsiteX73" fmla="*/ 287346 w 1228797"/>
              <a:gd name="connsiteY73" fmla="*/ 9715 h 152590"/>
              <a:gd name="connsiteX74" fmla="*/ 293633 w 1228797"/>
              <a:gd name="connsiteY74" fmla="*/ 3429 h 152590"/>
              <a:gd name="connsiteX75" fmla="*/ 6264 w 1228797"/>
              <a:gd name="connsiteY75" fmla="*/ 3333 h 152590"/>
              <a:gd name="connsiteX76" fmla="*/ 18646 w 1228797"/>
              <a:gd name="connsiteY76" fmla="*/ 3333 h 152590"/>
              <a:gd name="connsiteX77" fmla="*/ 23790 w 1228797"/>
              <a:gd name="connsiteY77" fmla="*/ 6000 h 152590"/>
              <a:gd name="connsiteX78" fmla="*/ 61890 w 1228797"/>
              <a:gd name="connsiteY78" fmla="*/ 59817 h 152590"/>
              <a:gd name="connsiteX79" fmla="*/ 67033 w 1228797"/>
              <a:gd name="connsiteY79" fmla="*/ 62388 h 152590"/>
              <a:gd name="connsiteX80" fmla="*/ 72081 w 1228797"/>
              <a:gd name="connsiteY80" fmla="*/ 59817 h 152590"/>
              <a:gd name="connsiteX81" fmla="*/ 110181 w 1228797"/>
              <a:gd name="connsiteY81" fmla="*/ 6000 h 152590"/>
              <a:gd name="connsiteX82" fmla="*/ 115325 w 1228797"/>
              <a:gd name="connsiteY82" fmla="*/ 3333 h 152590"/>
              <a:gd name="connsiteX83" fmla="*/ 127707 w 1228797"/>
              <a:gd name="connsiteY83" fmla="*/ 3333 h 152590"/>
              <a:gd name="connsiteX84" fmla="*/ 134065 w 1228797"/>
              <a:gd name="connsiteY84" fmla="*/ 9548 h 152590"/>
              <a:gd name="connsiteX85" fmla="*/ 132851 w 1228797"/>
              <a:gd name="connsiteY85" fmla="*/ 13335 h 152590"/>
              <a:gd name="connsiteX86" fmla="*/ 81702 w 1228797"/>
              <a:gd name="connsiteY86" fmla="*/ 83724 h 152590"/>
              <a:gd name="connsiteX87" fmla="*/ 79987 w 1228797"/>
              <a:gd name="connsiteY87" fmla="*/ 89154 h 152590"/>
              <a:gd name="connsiteX88" fmla="*/ 79987 w 1228797"/>
              <a:gd name="connsiteY88" fmla="*/ 140684 h 152590"/>
              <a:gd name="connsiteX89" fmla="*/ 73701 w 1228797"/>
              <a:gd name="connsiteY89" fmla="*/ 146970 h 152590"/>
              <a:gd name="connsiteX90" fmla="*/ 60270 w 1228797"/>
              <a:gd name="connsiteY90" fmla="*/ 146970 h 152590"/>
              <a:gd name="connsiteX91" fmla="*/ 53984 w 1228797"/>
              <a:gd name="connsiteY91" fmla="*/ 140684 h 152590"/>
              <a:gd name="connsiteX92" fmla="*/ 53984 w 1228797"/>
              <a:gd name="connsiteY92" fmla="*/ 89154 h 152590"/>
              <a:gd name="connsiteX93" fmla="*/ 52269 w 1228797"/>
              <a:gd name="connsiteY93" fmla="*/ 83724 h 152590"/>
              <a:gd name="connsiteX94" fmla="*/ 1215 w 1228797"/>
              <a:gd name="connsiteY94" fmla="*/ 13335 h 152590"/>
              <a:gd name="connsiteX95" fmla="*/ 2572 w 1228797"/>
              <a:gd name="connsiteY95" fmla="*/ 4549 h 152590"/>
              <a:gd name="connsiteX96" fmla="*/ 6264 w 1228797"/>
              <a:gd name="connsiteY96" fmla="*/ 3333 h 152590"/>
              <a:gd name="connsiteX97" fmla="*/ 1154026 w 1228797"/>
              <a:gd name="connsiteY97" fmla="*/ 3238 h 152590"/>
              <a:gd name="connsiteX98" fmla="*/ 1228797 w 1228797"/>
              <a:gd name="connsiteY98" fmla="*/ 77819 h 152590"/>
              <a:gd name="connsiteX99" fmla="*/ 1228797 w 1228797"/>
              <a:gd name="connsiteY99" fmla="*/ 77914 h 152590"/>
              <a:gd name="connsiteX100" fmla="*/ 1154216 w 1228797"/>
              <a:gd name="connsiteY100" fmla="*/ 152590 h 152590"/>
              <a:gd name="connsiteX101" fmla="*/ 1079445 w 1228797"/>
              <a:gd name="connsiteY101" fmla="*/ 78009 h 152590"/>
              <a:gd name="connsiteX102" fmla="*/ 1154026 w 1228797"/>
              <a:gd name="connsiteY102" fmla="*/ 3238 h 152590"/>
              <a:gd name="connsiteX103" fmla="*/ 646058 w 1228797"/>
              <a:gd name="connsiteY103" fmla="*/ 2096 h 152590"/>
              <a:gd name="connsiteX104" fmla="*/ 659774 w 1228797"/>
              <a:gd name="connsiteY104" fmla="*/ 2096 h 152590"/>
              <a:gd name="connsiteX105" fmla="*/ 666060 w 1228797"/>
              <a:gd name="connsiteY105" fmla="*/ 8382 h 152590"/>
              <a:gd name="connsiteX106" fmla="*/ 666060 w 1228797"/>
              <a:gd name="connsiteY106" fmla="*/ 116491 h 152590"/>
              <a:gd name="connsiteX107" fmla="*/ 672346 w 1228797"/>
              <a:gd name="connsiteY107" fmla="*/ 122778 h 152590"/>
              <a:gd name="connsiteX108" fmla="*/ 750166 w 1228797"/>
              <a:gd name="connsiteY108" fmla="*/ 122778 h 152590"/>
              <a:gd name="connsiteX109" fmla="*/ 756452 w 1228797"/>
              <a:gd name="connsiteY109" fmla="*/ 129064 h 152590"/>
              <a:gd name="connsiteX110" fmla="*/ 756452 w 1228797"/>
              <a:gd name="connsiteY110" fmla="*/ 141733 h 152590"/>
              <a:gd name="connsiteX111" fmla="*/ 750356 w 1228797"/>
              <a:gd name="connsiteY111" fmla="*/ 148019 h 152590"/>
              <a:gd name="connsiteX112" fmla="*/ 750166 w 1228797"/>
              <a:gd name="connsiteY112" fmla="*/ 148019 h 152590"/>
              <a:gd name="connsiteX113" fmla="*/ 646058 w 1228797"/>
              <a:gd name="connsiteY113" fmla="*/ 148019 h 152590"/>
              <a:gd name="connsiteX114" fmla="*/ 639771 w 1228797"/>
              <a:gd name="connsiteY114" fmla="*/ 141733 h 152590"/>
              <a:gd name="connsiteX115" fmla="*/ 639771 w 1228797"/>
              <a:gd name="connsiteY115" fmla="*/ 8382 h 152590"/>
              <a:gd name="connsiteX116" fmla="*/ 646058 w 1228797"/>
              <a:gd name="connsiteY116" fmla="*/ 2096 h 152590"/>
              <a:gd name="connsiteX117" fmla="*/ 995720 w 1228797"/>
              <a:gd name="connsiteY117" fmla="*/ 191 h 152590"/>
              <a:gd name="connsiteX118" fmla="*/ 1040488 w 1228797"/>
              <a:gd name="connsiteY118" fmla="*/ 15621 h 152590"/>
              <a:gd name="connsiteX119" fmla="*/ 1051060 w 1228797"/>
              <a:gd name="connsiteY119" fmla="*/ 25146 h 152590"/>
              <a:gd name="connsiteX120" fmla="*/ 1051251 w 1228797"/>
              <a:gd name="connsiteY120" fmla="*/ 25418 h 152590"/>
              <a:gd name="connsiteX121" fmla="*/ 1049536 w 1228797"/>
              <a:gd name="connsiteY121" fmla="*/ 34004 h 152590"/>
              <a:gd name="connsiteX122" fmla="*/ 1038964 w 1228797"/>
              <a:gd name="connsiteY122" fmla="*/ 41434 h 152590"/>
              <a:gd name="connsiteX123" fmla="*/ 1030867 w 1228797"/>
              <a:gd name="connsiteY123" fmla="*/ 40767 h 152590"/>
              <a:gd name="connsiteX124" fmla="*/ 1028010 w 1228797"/>
              <a:gd name="connsiteY124" fmla="*/ 38100 h 152590"/>
              <a:gd name="connsiteX125" fmla="*/ 1027343 w 1228797"/>
              <a:gd name="connsiteY125" fmla="*/ 37624 h 152590"/>
              <a:gd name="connsiteX126" fmla="*/ 995911 w 1228797"/>
              <a:gd name="connsiteY126" fmla="*/ 26194 h 152590"/>
              <a:gd name="connsiteX127" fmla="*/ 993815 w 1228797"/>
              <a:gd name="connsiteY127" fmla="*/ 26194 h 152590"/>
              <a:gd name="connsiteX128" fmla="*/ 990386 w 1228797"/>
              <a:gd name="connsiteY128" fmla="*/ 26194 h 152590"/>
              <a:gd name="connsiteX129" fmla="*/ 981623 w 1228797"/>
              <a:gd name="connsiteY129" fmla="*/ 28004 h 152590"/>
              <a:gd name="connsiteX130" fmla="*/ 947638 w 1228797"/>
              <a:gd name="connsiteY130" fmla="*/ 64456 h 152590"/>
              <a:gd name="connsiteX131" fmla="*/ 984957 w 1228797"/>
              <a:gd name="connsiteY131" fmla="*/ 123254 h 152590"/>
              <a:gd name="connsiteX132" fmla="*/ 988957 w 1228797"/>
              <a:gd name="connsiteY132" fmla="*/ 124016 h 152590"/>
              <a:gd name="connsiteX133" fmla="*/ 992291 w 1228797"/>
              <a:gd name="connsiteY133" fmla="*/ 122968 h 152590"/>
              <a:gd name="connsiteX134" fmla="*/ 1001816 w 1228797"/>
              <a:gd name="connsiteY134" fmla="*/ 122968 h 152590"/>
              <a:gd name="connsiteX135" fmla="*/ 1009150 w 1228797"/>
              <a:gd name="connsiteY135" fmla="*/ 121920 h 152590"/>
              <a:gd name="connsiteX136" fmla="*/ 1010484 w 1228797"/>
              <a:gd name="connsiteY136" fmla="*/ 121920 h 152590"/>
              <a:gd name="connsiteX137" fmla="*/ 1011817 w 1228797"/>
              <a:gd name="connsiteY137" fmla="*/ 121920 h 152590"/>
              <a:gd name="connsiteX138" fmla="*/ 1017437 w 1228797"/>
              <a:gd name="connsiteY138" fmla="*/ 119920 h 152590"/>
              <a:gd name="connsiteX139" fmla="*/ 1018580 w 1228797"/>
              <a:gd name="connsiteY139" fmla="*/ 119444 h 152590"/>
              <a:gd name="connsiteX140" fmla="*/ 1019723 w 1228797"/>
              <a:gd name="connsiteY140" fmla="*/ 118967 h 152590"/>
              <a:gd name="connsiteX141" fmla="*/ 1020866 w 1228797"/>
              <a:gd name="connsiteY141" fmla="*/ 118396 h 152590"/>
              <a:gd name="connsiteX142" fmla="*/ 1023438 w 1228797"/>
              <a:gd name="connsiteY142" fmla="*/ 117062 h 152590"/>
              <a:gd name="connsiteX143" fmla="*/ 1024200 w 1228797"/>
              <a:gd name="connsiteY143" fmla="*/ 116491 h 152590"/>
              <a:gd name="connsiteX144" fmla="*/ 1041154 w 1228797"/>
              <a:gd name="connsiteY144" fmla="*/ 95345 h 152590"/>
              <a:gd name="connsiteX145" fmla="*/ 1040202 w 1228797"/>
              <a:gd name="connsiteY145" fmla="*/ 90297 h 152590"/>
              <a:gd name="connsiteX146" fmla="*/ 1036106 w 1228797"/>
              <a:gd name="connsiteY146" fmla="*/ 88583 h 152590"/>
              <a:gd name="connsiteX147" fmla="*/ 1008579 w 1228797"/>
              <a:gd name="connsiteY147" fmla="*/ 88583 h 152590"/>
              <a:gd name="connsiteX148" fmla="*/ 1002292 w 1228797"/>
              <a:gd name="connsiteY148" fmla="*/ 82296 h 152590"/>
              <a:gd name="connsiteX149" fmla="*/ 1002292 w 1228797"/>
              <a:gd name="connsiteY149" fmla="*/ 69437 h 152590"/>
              <a:gd name="connsiteX150" fmla="*/ 1002292 w 1228797"/>
              <a:gd name="connsiteY150" fmla="*/ 69245 h 152590"/>
              <a:gd name="connsiteX151" fmla="*/ 1008579 w 1228797"/>
              <a:gd name="connsiteY151" fmla="*/ 63151 h 152590"/>
              <a:gd name="connsiteX152" fmla="*/ 1065729 w 1228797"/>
              <a:gd name="connsiteY152" fmla="*/ 63151 h 152590"/>
              <a:gd name="connsiteX153" fmla="*/ 1066205 w 1228797"/>
              <a:gd name="connsiteY153" fmla="*/ 63151 h 152590"/>
              <a:gd name="connsiteX154" fmla="*/ 1066777 w 1228797"/>
              <a:gd name="connsiteY154" fmla="*/ 63151 h 152590"/>
              <a:gd name="connsiteX155" fmla="*/ 1068205 w 1228797"/>
              <a:gd name="connsiteY155" fmla="*/ 68771 h 152590"/>
              <a:gd name="connsiteX156" fmla="*/ 1068205 w 1228797"/>
              <a:gd name="connsiteY156" fmla="*/ 80391 h 152590"/>
              <a:gd name="connsiteX157" fmla="*/ 1043155 w 1228797"/>
              <a:gd name="connsiteY157" fmla="*/ 136112 h 152590"/>
              <a:gd name="connsiteX158" fmla="*/ 1040869 w 1228797"/>
              <a:gd name="connsiteY158" fmla="*/ 138113 h 152590"/>
              <a:gd name="connsiteX159" fmla="*/ 1039630 w 1228797"/>
              <a:gd name="connsiteY159" fmla="*/ 139065 h 152590"/>
              <a:gd name="connsiteX160" fmla="*/ 1037249 w 1228797"/>
              <a:gd name="connsiteY160" fmla="*/ 140780 h 152590"/>
              <a:gd name="connsiteX161" fmla="*/ 1036011 w 1228797"/>
              <a:gd name="connsiteY161" fmla="*/ 141637 h 152590"/>
              <a:gd name="connsiteX162" fmla="*/ 1033630 w 1228797"/>
              <a:gd name="connsiteY162" fmla="*/ 143161 h 152590"/>
              <a:gd name="connsiteX163" fmla="*/ 1032391 w 1228797"/>
              <a:gd name="connsiteY163" fmla="*/ 143923 h 152590"/>
              <a:gd name="connsiteX164" fmla="*/ 1029915 w 1228797"/>
              <a:gd name="connsiteY164" fmla="*/ 145352 h 152590"/>
              <a:gd name="connsiteX165" fmla="*/ 1029343 w 1228797"/>
              <a:gd name="connsiteY165" fmla="*/ 145352 h 152590"/>
              <a:gd name="connsiteX166" fmla="*/ 1025343 w 1228797"/>
              <a:gd name="connsiteY166" fmla="*/ 147257 h 152590"/>
              <a:gd name="connsiteX167" fmla="*/ 1024676 w 1228797"/>
              <a:gd name="connsiteY167" fmla="*/ 147257 h 152590"/>
              <a:gd name="connsiteX168" fmla="*/ 1022104 w 1228797"/>
              <a:gd name="connsiteY168" fmla="*/ 148209 h 152590"/>
              <a:gd name="connsiteX169" fmla="*/ 1020866 w 1228797"/>
              <a:gd name="connsiteY169" fmla="*/ 148209 h 152590"/>
              <a:gd name="connsiteX170" fmla="*/ 1020104 w 1228797"/>
              <a:gd name="connsiteY170" fmla="*/ 148209 h 152590"/>
              <a:gd name="connsiteX171" fmla="*/ 1018009 w 1228797"/>
              <a:gd name="connsiteY171" fmla="*/ 148971 h 152590"/>
              <a:gd name="connsiteX172" fmla="*/ 1017151 w 1228797"/>
              <a:gd name="connsiteY172" fmla="*/ 148971 h 152590"/>
              <a:gd name="connsiteX173" fmla="*/ 1015913 w 1228797"/>
              <a:gd name="connsiteY173" fmla="*/ 148971 h 152590"/>
              <a:gd name="connsiteX174" fmla="*/ 1015056 w 1228797"/>
              <a:gd name="connsiteY174" fmla="*/ 148971 h 152590"/>
              <a:gd name="connsiteX175" fmla="*/ 1013151 w 1228797"/>
              <a:gd name="connsiteY175" fmla="*/ 149447 h 152590"/>
              <a:gd name="connsiteX176" fmla="*/ 1012103 w 1228797"/>
              <a:gd name="connsiteY176" fmla="*/ 149447 h 152590"/>
              <a:gd name="connsiteX177" fmla="*/ 1010960 w 1228797"/>
              <a:gd name="connsiteY177" fmla="*/ 149447 h 152590"/>
              <a:gd name="connsiteX178" fmla="*/ 1009912 w 1228797"/>
              <a:gd name="connsiteY178" fmla="*/ 149447 h 152590"/>
              <a:gd name="connsiteX179" fmla="*/ 1008103 w 1228797"/>
              <a:gd name="connsiteY179" fmla="*/ 149447 h 152590"/>
              <a:gd name="connsiteX180" fmla="*/ 1006960 w 1228797"/>
              <a:gd name="connsiteY180" fmla="*/ 149447 h 152590"/>
              <a:gd name="connsiteX181" fmla="*/ 1005817 w 1228797"/>
              <a:gd name="connsiteY181" fmla="*/ 149447 h 152590"/>
              <a:gd name="connsiteX182" fmla="*/ 1004578 w 1228797"/>
              <a:gd name="connsiteY182" fmla="*/ 149447 h 152590"/>
              <a:gd name="connsiteX183" fmla="*/ 1002864 w 1228797"/>
              <a:gd name="connsiteY183" fmla="*/ 149447 h 152590"/>
              <a:gd name="connsiteX184" fmla="*/ 995720 w 1228797"/>
              <a:gd name="connsiteY184" fmla="*/ 149447 h 152590"/>
              <a:gd name="connsiteX185" fmla="*/ 990386 w 1228797"/>
              <a:gd name="connsiteY185" fmla="*/ 149447 h 152590"/>
              <a:gd name="connsiteX186" fmla="*/ 918425 w 1228797"/>
              <a:gd name="connsiteY186" fmla="*/ 72152 h 152590"/>
              <a:gd name="connsiteX187" fmla="*/ 995720 w 1228797"/>
              <a:gd name="connsiteY187" fmla="*/ 191 h 152590"/>
              <a:gd name="connsiteX188" fmla="*/ 836558 w 1228797"/>
              <a:gd name="connsiteY188" fmla="*/ 191 h 152590"/>
              <a:gd name="connsiteX189" fmla="*/ 911234 w 1228797"/>
              <a:gd name="connsiteY189" fmla="*/ 74867 h 152590"/>
              <a:gd name="connsiteX190" fmla="*/ 836558 w 1228797"/>
              <a:gd name="connsiteY190" fmla="*/ 149543 h 152590"/>
              <a:gd name="connsiteX191" fmla="*/ 761882 w 1228797"/>
              <a:gd name="connsiteY191" fmla="*/ 74867 h 152590"/>
              <a:gd name="connsiteX192" fmla="*/ 836558 w 1228797"/>
              <a:gd name="connsiteY192" fmla="*/ 191 h 152590"/>
              <a:gd name="connsiteX193" fmla="*/ 200954 w 1228797"/>
              <a:gd name="connsiteY193" fmla="*/ 0 h 152590"/>
              <a:gd name="connsiteX194" fmla="*/ 275821 w 1228797"/>
              <a:gd name="connsiteY194" fmla="*/ 74867 h 152590"/>
              <a:gd name="connsiteX195" fmla="*/ 200954 w 1228797"/>
              <a:gd name="connsiteY195" fmla="*/ 149733 h 152590"/>
              <a:gd name="connsiteX196" fmla="*/ 126088 w 1228797"/>
              <a:gd name="connsiteY196" fmla="*/ 74867 h 152590"/>
              <a:gd name="connsiteX197" fmla="*/ 200954 w 1228797"/>
              <a:gd name="connsiteY197" fmla="*/ 0 h 152590"/>
            </a:gdLst>
            <a:ahLst/>
            <a:cxnLst/>
            <a:rect l="l" t="t" r="r" b="b"/>
            <a:pathLst>
              <a:path w="1228797" h="152590">
                <a:moveTo>
                  <a:pt x="353068" y="146933"/>
                </a:moveTo>
                <a:lnTo>
                  <a:pt x="353259" y="146971"/>
                </a:lnTo>
                <a:lnTo>
                  <a:pt x="352878" y="146971"/>
                </a:lnTo>
                <a:close/>
                <a:moveTo>
                  <a:pt x="463654" y="28766"/>
                </a:moveTo>
                <a:cubicBezTo>
                  <a:pt x="460187" y="28766"/>
                  <a:pt x="457368" y="31580"/>
                  <a:pt x="457368" y="35052"/>
                </a:cubicBezTo>
                <a:lnTo>
                  <a:pt x="457368" y="66866"/>
                </a:lnTo>
                <a:cubicBezTo>
                  <a:pt x="457311" y="70284"/>
                  <a:pt x="460044" y="73099"/>
                  <a:pt x="463464" y="73152"/>
                </a:cubicBezTo>
                <a:cubicBezTo>
                  <a:pt x="463530" y="73153"/>
                  <a:pt x="463588" y="73153"/>
                  <a:pt x="463654" y="73152"/>
                </a:cubicBezTo>
                <a:lnTo>
                  <a:pt x="502611" y="73152"/>
                </a:lnTo>
                <a:cubicBezTo>
                  <a:pt x="514613" y="73223"/>
                  <a:pt x="524576" y="63892"/>
                  <a:pt x="525281" y="51911"/>
                </a:cubicBezTo>
                <a:cubicBezTo>
                  <a:pt x="525910" y="39775"/>
                  <a:pt x="516585" y="29427"/>
                  <a:pt x="504450" y="28795"/>
                </a:cubicBezTo>
                <a:cubicBezTo>
                  <a:pt x="504031" y="28773"/>
                  <a:pt x="503602" y="28763"/>
                  <a:pt x="503183" y="28766"/>
                </a:cubicBezTo>
                <a:close/>
                <a:moveTo>
                  <a:pt x="1154216" y="28194"/>
                </a:moveTo>
                <a:lnTo>
                  <a:pt x="1154216" y="28765"/>
                </a:lnTo>
                <a:cubicBezTo>
                  <a:pt x="1127022" y="28713"/>
                  <a:pt x="1104934" y="50717"/>
                  <a:pt x="1104877" y="77914"/>
                </a:cubicBezTo>
                <a:cubicBezTo>
                  <a:pt x="1104820" y="105111"/>
                  <a:pt x="1126832" y="127201"/>
                  <a:pt x="1154026" y="127254"/>
                </a:cubicBezTo>
                <a:cubicBezTo>
                  <a:pt x="1181220" y="127306"/>
                  <a:pt x="1203308" y="105301"/>
                  <a:pt x="1203365" y="78105"/>
                </a:cubicBezTo>
                <a:cubicBezTo>
                  <a:pt x="1203365" y="78073"/>
                  <a:pt x="1203365" y="78041"/>
                  <a:pt x="1203365" y="78009"/>
                </a:cubicBezTo>
                <a:cubicBezTo>
                  <a:pt x="1203632" y="50761"/>
                  <a:pt x="1181753" y="28458"/>
                  <a:pt x="1154502" y="28195"/>
                </a:cubicBezTo>
                <a:cubicBezTo>
                  <a:pt x="1154407" y="28195"/>
                  <a:pt x="1154312" y="28194"/>
                  <a:pt x="1154216" y="28194"/>
                </a:cubicBezTo>
                <a:close/>
                <a:moveTo>
                  <a:pt x="836558" y="25718"/>
                </a:moveTo>
                <a:cubicBezTo>
                  <a:pt x="809364" y="25718"/>
                  <a:pt x="787314" y="47766"/>
                  <a:pt x="787314" y="74962"/>
                </a:cubicBezTo>
                <a:cubicBezTo>
                  <a:pt x="787314" y="102159"/>
                  <a:pt x="809364" y="124207"/>
                  <a:pt x="836558" y="124207"/>
                </a:cubicBezTo>
                <a:cubicBezTo>
                  <a:pt x="863752" y="124207"/>
                  <a:pt x="885802" y="102159"/>
                  <a:pt x="885802" y="74962"/>
                </a:cubicBezTo>
                <a:cubicBezTo>
                  <a:pt x="885802" y="74931"/>
                  <a:pt x="885802" y="74898"/>
                  <a:pt x="885802" y="74867"/>
                </a:cubicBezTo>
                <a:cubicBezTo>
                  <a:pt x="885745" y="47707"/>
                  <a:pt x="863714" y="25718"/>
                  <a:pt x="836558" y="25718"/>
                </a:cubicBezTo>
                <a:close/>
                <a:moveTo>
                  <a:pt x="200954" y="25527"/>
                </a:moveTo>
                <a:lnTo>
                  <a:pt x="200954" y="25908"/>
                </a:lnTo>
                <a:cubicBezTo>
                  <a:pt x="173652" y="25856"/>
                  <a:pt x="151477" y="47945"/>
                  <a:pt x="151424" y="75248"/>
                </a:cubicBezTo>
                <a:cubicBezTo>
                  <a:pt x="151372" y="102550"/>
                  <a:pt x="173462" y="124725"/>
                  <a:pt x="200764" y="124778"/>
                </a:cubicBezTo>
                <a:cubicBezTo>
                  <a:pt x="228063" y="124830"/>
                  <a:pt x="250237" y="102740"/>
                  <a:pt x="250294" y="75438"/>
                </a:cubicBezTo>
                <a:cubicBezTo>
                  <a:pt x="250294" y="75374"/>
                  <a:pt x="250294" y="75311"/>
                  <a:pt x="250294" y="75248"/>
                </a:cubicBezTo>
                <a:cubicBezTo>
                  <a:pt x="250456" y="47946"/>
                  <a:pt x="228444" y="25686"/>
                  <a:pt x="201145" y="25528"/>
                </a:cubicBezTo>
                <a:cubicBezTo>
                  <a:pt x="201078" y="25527"/>
                  <a:pt x="201021" y="25527"/>
                  <a:pt x="200954" y="25527"/>
                </a:cubicBezTo>
                <a:close/>
                <a:moveTo>
                  <a:pt x="437841" y="3429"/>
                </a:moveTo>
                <a:lnTo>
                  <a:pt x="502040" y="3429"/>
                </a:lnTo>
                <a:cubicBezTo>
                  <a:pt x="514623" y="3414"/>
                  <a:pt x="526748" y="8180"/>
                  <a:pt x="535949" y="16764"/>
                </a:cubicBezTo>
                <a:cubicBezTo>
                  <a:pt x="545074" y="25190"/>
                  <a:pt x="550427" y="36928"/>
                  <a:pt x="550808" y="49340"/>
                </a:cubicBezTo>
                <a:cubicBezTo>
                  <a:pt x="551303" y="66268"/>
                  <a:pt x="542883" y="82215"/>
                  <a:pt x="528615" y="91345"/>
                </a:cubicBezTo>
                <a:cubicBezTo>
                  <a:pt x="525881" y="92959"/>
                  <a:pt x="524852" y="96397"/>
                  <a:pt x="526233" y="99251"/>
                </a:cubicBezTo>
                <a:lnTo>
                  <a:pt x="544712" y="138017"/>
                </a:lnTo>
                <a:cubicBezTo>
                  <a:pt x="546188" y="141161"/>
                  <a:pt x="544826" y="144904"/>
                  <a:pt x="541683" y="146377"/>
                </a:cubicBezTo>
                <a:cubicBezTo>
                  <a:pt x="540845" y="146772"/>
                  <a:pt x="539930" y="146974"/>
                  <a:pt x="538997" y="146971"/>
                </a:cubicBezTo>
                <a:lnTo>
                  <a:pt x="525567" y="146971"/>
                </a:lnTo>
                <a:cubicBezTo>
                  <a:pt x="523166" y="146983"/>
                  <a:pt x="520976" y="145611"/>
                  <a:pt x="519947" y="143447"/>
                </a:cubicBezTo>
                <a:lnTo>
                  <a:pt x="500230" y="102203"/>
                </a:lnTo>
                <a:cubicBezTo>
                  <a:pt x="499221" y="100023"/>
                  <a:pt x="497011" y="98643"/>
                  <a:pt x="494611" y="98679"/>
                </a:cubicBezTo>
                <a:lnTo>
                  <a:pt x="463654" y="98679"/>
                </a:lnTo>
                <a:cubicBezTo>
                  <a:pt x="460235" y="98626"/>
                  <a:pt x="457425" y="101355"/>
                  <a:pt x="457368" y="104773"/>
                </a:cubicBezTo>
                <a:cubicBezTo>
                  <a:pt x="457368" y="104838"/>
                  <a:pt x="457368" y="104902"/>
                  <a:pt x="457368" y="104966"/>
                </a:cubicBezTo>
                <a:lnTo>
                  <a:pt x="457368" y="140684"/>
                </a:lnTo>
                <a:cubicBezTo>
                  <a:pt x="457368" y="144156"/>
                  <a:pt x="454558" y="146971"/>
                  <a:pt x="451081" y="146971"/>
                </a:cubicBezTo>
                <a:lnTo>
                  <a:pt x="437841" y="146971"/>
                </a:lnTo>
                <a:cubicBezTo>
                  <a:pt x="434365" y="146971"/>
                  <a:pt x="431555" y="144156"/>
                  <a:pt x="431555" y="140684"/>
                </a:cubicBezTo>
                <a:lnTo>
                  <a:pt x="431555" y="9716"/>
                </a:lnTo>
                <a:cubicBezTo>
                  <a:pt x="431603" y="6265"/>
                  <a:pt x="434393" y="3480"/>
                  <a:pt x="437841" y="3429"/>
                </a:cubicBezTo>
                <a:close/>
                <a:moveTo>
                  <a:pt x="293633" y="3429"/>
                </a:moveTo>
                <a:lnTo>
                  <a:pt x="306777" y="3429"/>
                </a:lnTo>
                <a:cubicBezTo>
                  <a:pt x="310101" y="3631"/>
                  <a:pt x="312692" y="6387"/>
                  <a:pt x="312683" y="9715"/>
                </a:cubicBezTo>
                <a:lnTo>
                  <a:pt x="312683" y="80677"/>
                </a:lnTo>
                <a:cubicBezTo>
                  <a:pt x="311454" y="102842"/>
                  <a:pt x="328427" y="121805"/>
                  <a:pt x="350592" y="123032"/>
                </a:cubicBezTo>
                <a:cubicBezTo>
                  <a:pt x="372757" y="124258"/>
                  <a:pt x="391721" y="107284"/>
                  <a:pt x="392950" y="85118"/>
                </a:cubicBezTo>
                <a:cubicBezTo>
                  <a:pt x="393026" y="83830"/>
                  <a:pt x="393035" y="82538"/>
                  <a:pt x="392978" y="81248"/>
                </a:cubicBezTo>
                <a:lnTo>
                  <a:pt x="392978" y="9715"/>
                </a:lnTo>
                <a:cubicBezTo>
                  <a:pt x="393026" y="6265"/>
                  <a:pt x="395817" y="3480"/>
                  <a:pt x="399265" y="3429"/>
                </a:cubicBezTo>
                <a:lnTo>
                  <a:pt x="412505" y="3429"/>
                </a:lnTo>
                <a:cubicBezTo>
                  <a:pt x="415943" y="3481"/>
                  <a:pt x="418696" y="6281"/>
                  <a:pt x="418696" y="9715"/>
                </a:cubicBezTo>
                <a:lnTo>
                  <a:pt x="418696" y="81153"/>
                </a:lnTo>
                <a:cubicBezTo>
                  <a:pt x="418696" y="108416"/>
                  <a:pt x="402119" y="131807"/>
                  <a:pt x="378496" y="141799"/>
                </a:cubicBezTo>
                <a:lnTo>
                  <a:pt x="353068" y="146933"/>
                </a:lnTo>
                <a:lnTo>
                  <a:pt x="327634" y="141836"/>
                </a:lnTo>
                <a:cubicBezTo>
                  <a:pt x="303998" y="131878"/>
                  <a:pt x="287389" y="108511"/>
                  <a:pt x="287346" y="81248"/>
                </a:cubicBezTo>
                <a:cubicBezTo>
                  <a:pt x="287346" y="81217"/>
                  <a:pt x="287346" y="81184"/>
                  <a:pt x="287346" y="81153"/>
                </a:cubicBezTo>
                <a:lnTo>
                  <a:pt x="287346" y="9715"/>
                </a:lnTo>
                <a:cubicBezTo>
                  <a:pt x="287394" y="6265"/>
                  <a:pt x="290184" y="3480"/>
                  <a:pt x="293633" y="3429"/>
                </a:cubicBezTo>
                <a:close/>
                <a:moveTo>
                  <a:pt x="6264" y="3333"/>
                </a:moveTo>
                <a:lnTo>
                  <a:pt x="18646" y="3333"/>
                </a:lnTo>
                <a:cubicBezTo>
                  <a:pt x="20692" y="3332"/>
                  <a:pt x="22611" y="4327"/>
                  <a:pt x="23790" y="6000"/>
                </a:cubicBezTo>
                <a:lnTo>
                  <a:pt x="61890" y="59817"/>
                </a:lnTo>
                <a:cubicBezTo>
                  <a:pt x="63109" y="61430"/>
                  <a:pt x="65011" y="62381"/>
                  <a:pt x="67033" y="62388"/>
                </a:cubicBezTo>
                <a:cubicBezTo>
                  <a:pt x="69032" y="62397"/>
                  <a:pt x="70913" y="61439"/>
                  <a:pt x="72081" y="59817"/>
                </a:cubicBezTo>
                <a:lnTo>
                  <a:pt x="110181" y="6000"/>
                </a:lnTo>
                <a:cubicBezTo>
                  <a:pt x="111360" y="4327"/>
                  <a:pt x="113279" y="3332"/>
                  <a:pt x="115325" y="3333"/>
                </a:cubicBezTo>
                <a:lnTo>
                  <a:pt x="127707" y="3333"/>
                </a:lnTo>
                <a:cubicBezTo>
                  <a:pt x="131179" y="3293"/>
                  <a:pt x="134026" y="6076"/>
                  <a:pt x="134065" y="9548"/>
                </a:cubicBezTo>
                <a:cubicBezTo>
                  <a:pt x="134082" y="10908"/>
                  <a:pt x="133655" y="12237"/>
                  <a:pt x="132851" y="13335"/>
                </a:cubicBezTo>
                <a:lnTo>
                  <a:pt x="81702" y="83724"/>
                </a:lnTo>
                <a:cubicBezTo>
                  <a:pt x="80555" y="85300"/>
                  <a:pt x="79953" y="87206"/>
                  <a:pt x="79987" y="89154"/>
                </a:cubicBezTo>
                <a:lnTo>
                  <a:pt x="79987" y="140684"/>
                </a:lnTo>
                <a:cubicBezTo>
                  <a:pt x="79987" y="144156"/>
                  <a:pt x="77172" y="146970"/>
                  <a:pt x="73701" y="146970"/>
                </a:cubicBezTo>
                <a:lnTo>
                  <a:pt x="60270" y="146970"/>
                </a:lnTo>
                <a:cubicBezTo>
                  <a:pt x="56798" y="146970"/>
                  <a:pt x="53984" y="144156"/>
                  <a:pt x="53984" y="140684"/>
                </a:cubicBezTo>
                <a:lnTo>
                  <a:pt x="53984" y="89154"/>
                </a:lnTo>
                <a:cubicBezTo>
                  <a:pt x="54018" y="87206"/>
                  <a:pt x="53416" y="85300"/>
                  <a:pt x="52269" y="83724"/>
                </a:cubicBezTo>
                <a:lnTo>
                  <a:pt x="1215" y="13335"/>
                </a:lnTo>
                <a:cubicBezTo>
                  <a:pt x="-836" y="10533"/>
                  <a:pt x="-229" y="6600"/>
                  <a:pt x="2572" y="4549"/>
                </a:cubicBezTo>
                <a:cubicBezTo>
                  <a:pt x="3643" y="3764"/>
                  <a:pt x="4936" y="3338"/>
                  <a:pt x="6264" y="3333"/>
                </a:cubicBezTo>
                <a:close/>
                <a:moveTo>
                  <a:pt x="1154026" y="3238"/>
                </a:moveTo>
                <a:cubicBezTo>
                  <a:pt x="1195269" y="3186"/>
                  <a:pt x="1228740" y="36577"/>
                  <a:pt x="1228797" y="77819"/>
                </a:cubicBezTo>
                <a:cubicBezTo>
                  <a:pt x="1228797" y="77850"/>
                  <a:pt x="1228797" y="77883"/>
                  <a:pt x="1228797" y="77914"/>
                </a:cubicBezTo>
                <a:cubicBezTo>
                  <a:pt x="1228740" y="119097"/>
                  <a:pt x="1195402" y="152485"/>
                  <a:pt x="1154216" y="152590"/>
                </a:cubicBezTo>
                <a:cubicBezTo>
                  <a:pt x="1112973" y="152642"/>
                  <a:pt x="1079502" y="119252"/>
                  <a:pt x="1079445" y="78009"/>
                </a:cubicBezTo>
                <a:cubicBezTo>
                  <a:pt x="1079388" y="36767"/>
                  <a:pt x="1112783" y="3290"/>
                  <a:pt x="1154026" y="3238"/>
                </a:cubicBezTo>
                <a:close/>
                <a:moveTo>
                  <a:pt x="646058" y="2096"/>
                </a:moveTo>
                <a:lnTo>
                  <a:pt x="659774" y="2096"/>
                </a:lnTo>
                <a:cubicBezTo>
                  <a:pt x="663250" y="2096"/>
                  <a:pt x="666060" y="4911"/>
                  <a:pt x="666060" y="8382"/>
                </a:cubicBezTo>
                <a:lnTo>
                  <a:pt x="666060" y="116491"/>
                </a:lnTo>
                <a:cubicBezTo>
                  <a:pt x="666060" y="119963"/>
                  <a:pt x="668870" y="122778"/>
                  <a:pt x="672346" y="122778"/>
                </a:cubicBezTo>
                <a:lnTo>
                  <a:pt x="750166" y="122778"/>
                </a:lnTo>
                <a:cubicBezTo>
                  <a:pt x="753633" y="122778"/>
                  <a:pt x="756452" y="125592"/>
                  <a:pt x="756452" y="129064"/>
                </a:cubicBezTo>
                <a:lnTo>
                  <a:pt x="756452" y="141733"/>
                </a:lnTo>
                <a:cubicBezTo>
                  <a:pt x="756509" y="145151"/>
                  <a:pt x="753776" y="147966"/>
                  <a:pt x="750356" y="148019"/>
                </a:cubicBezTo>
                <a:cubicBezTo>
                  <a:pt x="750290" y="148020"/>
                  <a:pt x="750232" y="148020"/>
                  <a:pt x="750166" y="148019"/>
                </a:cubicBezTo>
                <a:lnTo>
                  <a:pt x="646058" y="148019"/>
                </a:lnTo>
                <a:cubicBezTo>
                  <a:pt x="642581" y="148019"/>
                  <a:pt x="639771" y="145204"/>
                  <a:pt x="639771" y="141733"/>
                </a:cubicBezTo>
                <a:lnTo>
                  <a:pt x="639771" y="8382"/>
                </a:lnTo>
                <a:cubicBezTo>
                  <a:pt x="639819" y="4932"/>
                  <a:pt x="642609" y="2147"/>
                  <a:pt x="646058" y="2096"/>
                </a:cubicBezTo>
                <a:close/>
                <a:moveTo>
                  <a:pt x="995720" y="191"/>
                </a:moveTo>
                <a:cubicBezTo>
                  <a:pt x="1011922" y="355"/>
                  <a:pt x="1027629" y="5769"/>
                  <a:pt x="1040488" y="15621"/>
                </a:cubicBezTo>
                <a:cubicBezTo>
                  <a:pt x="1044298" y="18466"/>
                  <a:pt x="1047831" y="21654"/>
                  <a:pt x="1051060" y="25146"/>
                </a:cubicBezTo>
                <a:cubicBezTo>
                  <a:pt x="1051127" y="25235"/>
                  <a:pt x="1051194" y="25326"/>
                  <a:pt x="1051251" y="25418"/>
                </a:cubicBezTo>
                <a:cubicBezTo>
                  <a:pt x="1053146" y="28264"/>
                  <a:pt x="1052384" y="32107"/>
                  <a:pt x="1049536" y="34004"/>
                </a:cubicBezTo>
                <a:lnTo>
                  <a:pt x="1038964" y="41434"/>
                </a:lnTo>
                <a:cubicBezTo>
                  <a:pt x="1036478" y="43261"/>
                  <a:pt x="1033020" y="42976"/>
                  <a:pt x="1030867" y="40767"/>
                </a:cubicBezTo>
                <a:cubicBezTo>
                  <a:pt x="1029962" y="39830"/>
                  <a:pt x="1029010" y="38939"/>
                  <a:pt x="1028010" y="38100"/>
                </a:cubicBezTo>
                <a:cubicBezTo>
                  <a:pt x="1027753" y="37997"/>
                  <a:pt x="1027524" y="37834"/>
                  <a:pt x="1027343" y="37624"/>
                </a:cubicBezTo>
                <a:cubicBezTo>
                  <a:pt x="1018532" y="30242"/>
                  <a:pt x="1007407" y="26196"/>
                  <a:pt x="995911" y="26194"/>
                </a:cubicBezTo>
                <a:lnTo>
                  <a:pt x="993815" y="26194"/>
                </a:lnTo>
                <a:cubicBezTo>
                  <a:pt x="992672" y="26099"/>
                  <a:pt x="991529" y="26099"/>
                  <a:pt x="990386" y="26194"/>
                </a:cubicBezTo>
                <a:cubicBezTo>
                  <a:pt x="987414" y="26512"/>
                  <a:pt x="984481" y="27118"/>
                  <a:pt x="981623" y="28004"/>
                </a:cubicBezTo>
                <a:cubicBezTo>
                  <a:pt x="964526" y="33101"/>
                  <a:pt x="951524" y="47046"/>
                  <a:pt x="947638" y="64456"/>
                </a:cubicBezTo>
                <a:cubicBezTo>
                  <a:pt x="941704" y="90998"/>
                  <a:pt x="958411" y="117323"/>
                  <a:pt x="984957" y="123254"/>
                </a:cubicBezTo>
                <a:lnTo>
                  <a:pt x="988957" y="124016"/>
                </a:lnTo>
                <a:lnTo>
                  <a:pt x="992291" y="122968"/>
                </a:lnTo>
                <a:lnTo>
                  <a:pt x="1001816" y="122968"/>
                </a:lnTo>
                <a:cubicBezTo>
                  <a:pt x="1004274" y="122753"/>
                  <a:pt x="1006731" y="122403"/>
                  <a:pt x="1009150" y="121920"/>
                </a:cubicBezTo>
                <a:lnTo>
                  <a:pt x="1010484" y="121920"/>
                </a:lnTo>
                <a:lnTo>
                  <a:pt x="1011817" y="121920"/>
                </a:lnTo>
                <a:lnTo>
                  <a:pt x="1017437" y="119920"/>
                </a:lnTo>
                <a:lnTo>
                  <a:pt x="1018580" y="119444"/>
                </a:lnTo>
                <a:lnTo>
                  <a:pt x="1019723" y="118967"/>
                </a:lnTo>
                <a:lnTo>
                  <a:pt x="1020866" y="118396"/>
                </a:lnTo>
                <a:lnTo>
                  <a:pt x="1023438" y="117062"/>
                </a:lnTo>
                <a:lnTo>
                  <a:pt x="1024200" y="116491"/>
                </a:lnTo>
                <a:cubicBezTo>
                  <a:pt x="1031496" y="110931"/>
                  <a:pt x="1037316" y="103671"/>
                  <a:pt x="1041154" y="95345"/>
                </a:cubicBezTo>
                <a:cubicBezTo>
                  <a:pt x="1041764" y="93613"/>
                  <a:pt x="1041393" y="91690"/>
                  <a:pt x="1040202" y="90297"/>
                </a:cubicBezTo>
                <a:cubicBezTo>
                  <a:pt x="1039135" y="89178"/>
                  <a:pt x="1037649" y="88556"/>
                  <a:pt x="1036106" y="88583"/>
                </a:cubicBezTo>
                <a:lnTo>
                  <a:pt x="1008579" y="88583"/>
                </a:lnTo>
                <a:cubicBezTo>
                  <a:pt x="1005102" y="88583"/>
                  <a:pt x="1002292" y="85768"/>
                  <a:pt x="1002292" y="82296"/>
                </a:cubicBezTo>
                <a:lnTo>
                  <a:pt x="1002292" y="69437"/>
                </a:lnTo>
                <a:cubicBezTo>
                  <a:pt x="1002292" y="69373"/>
                  <a:pt x="1002292" y="69310"/>
                  <a:pt x="1002292" y="69245"/>
                </a:cubicBezTo>
                <a:cubicBezTo>
                  <a:pt x="1002350" y="65826"/>
                  <a:pt x="1005159" y="63097"/>
                  <a:pt x="1008579" y="63151"/>
                </a:cubicBezTo>
                <a:lnTo>
                  <a:pt x="1065729" y="63151"/>
                </a:lnTo>
                <a:lnTo>
                  <a:pt x="1066205" y="63151"/>
                </a:lnTo>
                <a:lnTo>
                  <a:pt x="1066777" y="63151"/>
                </a:lnTo>
                <a:cubicBezTo>
                  <a:pt x="1068139" y="64680"/>
                  <a:pt x="1068672" y="66776"/>
                  <a:pt x="1068205" y="68771"/>
                </a:cubicBezTo>
                <a:lnTo>
                  <a:pt x="1068205" y="80391"/>
                </a:lnTo>
                <a:cubicBezTo>
                  <a:pt x="1068244" y="101700"/>
                  <a:pt x="1059119" y="121997"/>
                  <a:pt x="1043155" y="136112"/>
                </a:cubicBezTo>
                <a:lnTo>
                  <a:pt x="1040869" y="138113"/>
                </a:lnTo>
                <a:lnTo>
                  <a:pt x="1039630" y="139065"/>
                </a:lnTo>
                <a:cubicBezTo>
                  <a:pt x="1038878" y="139697"/>
                  <a:pt x="1038087" y="140270"/>
                  <a:pt x="1037249" y="140780"/>
                </a:cubicBezTo>
                <a:lnTo>
                  <a:pt x="1036011" y="141637"/>
                </a:lnTo>
                <a:lnTo>
                  <a:pt x="1033630" y="143161"/>
                </a:lnTo>
                <a:lnTo>
                  <a:pt x="1032391" y="143923"/>
                </a:lnTo>
                <a:lnTo>
                  <a:pt x="1029915" y="145352"/>
                </a:lnTo>
                <a:lnTo>
                  <a:pt x="1029343" y="145352"/>
                </a:lnTo>
                <a:lnTo>
                  <a:pt x="1025343" y="147257"/>
                </a:lnTo>
                <a:lnTo>
                  <a:pt x="1024676" y="147257"/>
                </a:lnTo>
                <a:lnTo>
                  <a:pt x="1022104" y="148209"/>
                </a:lnTo>
                <a:lnTo>
                  <a:pt x="1020866" y="148209"/>
                </a:lnTo>
                <a:lnTo>
                  <a:pt x="1020104" y="148209"/>
                </a:lnTo>
                <a:lnTo>
                  <a:pt x="1018009" y="148971"/>
                </a:lnTo>
                <a:lnTo>
                  <a:pt x="1017151" y="148971"/>
                </a:lnTo>
                <a:lnTo>
                  <a:pt x="1015913" y="148971"/>
                </a:lnTo>
                <a:lnTo>
                  <a:pt x="1015056" y="148971"/>
                </a:lnTo>
                <a:lnTo>
                  <a:pt x="1013151" y="149447"/>
                </a:lnTo>
                <a:lnTo>
                  <a:pt x="1012103" y="149447"/>
                </a:lnTo>
                <a:lnTo>
                  <a:pt x="1010960" y="149447"/>
                </a:lnTo>
                <a:lnTo>
                  <a:pt x="1009912" y="149447"/>
                </a:lnTo>
                <a:lnTo>
                  <a:pt x="1008103" y="149447"/>
                </a:lnTo>
                <a:lnTo>
                  <a:pt x="1006960" y="149447"/>
                </a:lnTo>
                <a:lnTo>
                  <a:pt x="1005817" y="149447"/>
                </a:lnTo>
                <a:lnTo>
                  <a:pt x="1004578" y="149447"/>
                </a:lnTo>
                <a:lnTo>
                  <a:pt x="1002864" y="149447"/>
                </a:lnTo>
                <a:lnTo>
                  <a:pt x="995720" y="149447"/>
                </a:lnTo>
                <a:cubicBezTo>
                  <a:pt x="993939" y="149511"/>
                  <a:pt x="992167" y="149511"/>
                  <a:pt x="990386" y="149447"/>
                </a:cubicBezTo>
                <a:cubicBezTo>
                  <a:pt x="949171" y="147975"/>
                  <a:pt x="916948" y="113368"/>
                  <a:pt x="918425" y="72152"/>
                </a:cubicBezTo>
                <a:cubicBezTo>
                  <a:pt x="919901" y="30936"/>
                  <a:pt x="954505" y="-1282"/>
                  <a:pt x="995720" y="191"/>
                </a:cubicBezTo>
                <a:close/>
                <a:moveTo>
                  <a:pt x="836558" y="191"/>
                </a:moveTo>
                <a:cubicBezTo>
                  <a:pt x="877801" y="191"/>
                  <a:pt x="911234" y="33625"/>
                  <a:pt x="911234" y="74867"/>
                </a:cubicBezTo>
                <a:cubicBezTo>
                  <a:pt x="911234" y="116109"/>
                  <a:pt x="877801" y="149543"/>
                  <a:pt x="836558" y="149543"/>
                </a:cubicBezTo>
                <a:cubicBezTo>
                  <a:pt x="795315" y="149543"/>
                  <a:pt x="761882" y="116109"/>
                  <a:pt x="761882" y="74867"/>
                </a:cubicBezTo>
                <a:cubicBezTo>
                  <a:pt x="761882" y="33625"/>
                  <a:pt x="795315" y="191"/>
                  <a:pt x="836558" y="191"/>
                </a:cubicBezTo>
                <a:close/>
                <a:moveTo>
                  <a:pt x="200954" y="0"/>
                </a:moveTo>
                <a:cubicBezTo>
                  <a:pt x="242302" y="0"/>
                  <a:pt x="275821" y="33518"/>
                  <a:pt x="275821" y="74867"/>
                </a:cubicBezTo>
                <a:cubicBezTo>
                  <a:pt x="275821" y="116215"/>
                  <a:pt x="242302" y="149733"/>
                  <a:pt x="200954" y="149733"/>
                </a:cubicBezTo>
                <a:cubicBezTo>
                  <a:pt x="159606" y="149733"/>
                  <a:pt x="126088" y="116215"/>
                  <a:pt x="126088" y="74867"/>
                </a:cubicBezTo>
                <a:cubicBezTo>
                  <a:pt x="126088" y="33518"/>
                  <a:pt x="159606" y="0"/>
                  <a:pt x="200954" y="0"/>
                </a:cubicBezTo>
                <a:close/>
              </a:path>
            </a:pathLst>
          </a:custGeom>
          <a:solidFill>
            <a:schemeClr val="accent1"/>
          </a:solidFill>
          <a:ln w="9525" cap="flat">
            <a:noFill/>
            <a:miter/>
          </a:ln>
        </p:spPr>
        <p:txBody>
          <a:bodyPr vert="horz" wrap="square" lIns="91440" tIns="45720" rIns="91440" bIns="45720" rtlCol="0" anchor="ctr"/>
          <a:lstStyle/>
          <a:p>
            <a:pPr algn="l"/>
            <a:endParaRPr kumimoji="1" lang="zh-CN" altLang="en-US"/>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flipH="1">
            <a:off x="6979920" y="5108868"/>
            <a:ext cx="5239936" cy="1747367"/>
          </a:xfrm>
          <a:custGeom>
            <a:avLst/>
            <a:gdLst>
              <a:gd name="connsiteX0" fmla="*/ -944 w 7972010"/>
              <a:gd name="connsiteY0" fmla="*/ 178627 h 2658434"/>
              <a:gd name="connsiteX1" fmla="*/ 2048272 w 7972010"/>
              <a:gd name="connsiteY1" fmla="*/ 970679 h 2658434"/>
              <a:gd name="connsiteX2" fmla="*/ 5612511 w 7972010"/>
              <a:gd name="connsiteY2" fmla="*/ 1986707 h 2658434"/>
              <a:gd name="connsiteX3" fmla="*/ 7971066 w 7972010"/>
              <a:gd name="connsiteY3" fmla="*/ 2658192 h 2658434"/>
              <a:gd name="connsiteX4" fmla="*/ -944 w 7972010"/>
              <a:gd name="connsiteY4" fmla="*/ 2658192 h 2658434"/>
            </a:gdLst>
            <a:ahLst/>
            <a:cxnLst/>
            <a:rect l="l" t="t" r="r" b="b"/>
            <a:pathLst>
              <a:path w="7972010" h="2658434">
                <a:moveTo>
                  <a:pt x="-944" y="178627"/>
                </a:moveTo>
                <a:cubicBezTo>
                  <a:pt x="-944" y="178627"/>
                  <a:pt x="722464" y="-561942"/>
                  <a:pt x="2048272" y="970679"/>
                </a:cubicBezTo>
                <a:cubicBezTo>
                  <a:pt x="2840324" y="1900461"/>
                  <a:pt x="3459886" y="3038817"/>
                  <a:pt x="5612511" y="1986707"/>
                </a:cubicBezTo>
                <a:cubicBezTo>
                  <a:pt x="5990935" y="1797054"/>
                  <a:pt x="7420149" y="1177494"/>
                  <a:pt x="7971066" y="2658192"/>
                </a:cubicBezTo>
                <a:lnTo>
                  <a:pt x="-944" y="2658192"/>
                </a:lnTo>
                <a:close/>
              </a:path>
            </a:pathLst>
          </a:custGeom>
          <a:gradFill>
            <a:gsLst>
              <a:gs pos="0">
                <a:schemeClr val="accent1">
                  <a:lumMod val="20000"/>
                  <a:lumOff val="80000"/>
                  <a:alpha val="0"/>
                </a:schemeClr>
              </a:gs>
              <a:gs pos="100000">
                <a:schemeClr val="accent1">
                  <a:lumMod val="40000"/>
                  <a:lumOff val="60000"/>
                </a:schemeClr>
              </a:gs>
            </a:gsLst>
            <a:lin ang="9000000" scaled="0"/>
          </a:gradFill>
          <a:ln w="35472" cap="flat">
            <a:noFill/>
            <a:miter/>
          </a:ln>
        </p:spPr>
        <p:txBody>
          <a:bodyPr vert="horz" wrap="square" lIns="91440" tIns="45720" rIns="91440" bIns="45720" rtlCol="0" anchor="ctr"/>
          <a:lstStyle/>
          <a:p>
            <a:pPr algn="l"/>
            <a:endParaRPr kumimoji="1" lang="zh-CN" altLang="en-US"/>
          </a:p>
        </p:txBody>
      </p:sp>
      <p:sp>
        <p:nvSpPr>
          <p:cNvPr id="5" name="标题 1"/>
          <p:cNvSpPr txBox="1"/>
          <p:nvPr/>
        </p:nvSpPr>
        <p:spPr>
          <a:xfrm>
            <a:off x="1353923" y="1533599"/>
            <a:ext cx="10838073" cy="2755698"/>
          </a:xfrm>
          <a:prstGeom prst="rect">
            <a:avLst/>
          </a:prstGeom>
          <a:noFill/>
          <a:ln>
            <a:noFill/>
          </a:ln>
        </p:spPr>
        <p:txBody>
          <a:bodyPr vert="horz" wrap="square" lIns="0" tIns="0" rIns="0" bIns="0" rtlCol="0" anchor="t"/>
          <a:lstStyle/>
          <a:p>
            <a:pPr algn="l"/>
            <a:r>
              <a:rPr kumimoji="1" lang="en-US" altLang="zh-CN" sz="1400" dirty="0" err="1">
                <a:ln w="12700">
                  <a:noFill/>
                </a:ln>
                <a:solidFill>
                  <a:srgbClr val="262626">
                    <a:alpha val="100000"/>
                  </a:srgbClr>
                </a:solidFill>
                <a:latin typeface="Source Han Sans"/>
                <a:ea typeface="Source Han Sans"/>
                <a:cs typeface="Source Han Sans"/>
              </a:rPr>
              <a:t>ScrollRankingBoard.vue的style标签的代码如下</a:t>
            </a:r>
            <a:r>
              <a:rPr kumimoji="1" lang="en-US" altLang="zh-CN" sz="1400" dirty="0">
                <a:ln w="12700">
                  <a:noFill/>
                </a:ln>
                <a:solidFill>
                  <a:srgbClr val="262626">
                    <a:alpha val="100000"/>
                  </a:srgbClr>
                </a:solidFill>
                <a:latin typeface="Source Han Sans"/>
                <a:ea typeface="Source Han Sans"/>
                <a:cs typeface="Source Han Sans"/>
              </a:rPr>
              <a:t>：</a:t>
            </a:r>
          </a:p>
          <a:p>
            <a:pPr algn="l"/>
            <a:endParaRPr kumimoji="1" lang="en-US" altLang="zh-CN" sz="1400" dirty="0">
              <a:ln w="12700">
                <a:noFill/>
              </a:ln>
              <a:solidFill>
                <a:srgbClr val="262626">
                  <a:alpha val="100000"/>
                </a:srgbClr>
              </a:solidFill>
              <a:latin typeface="Source Han Sans"/>
              <a:ea typeface="Source Han Sans"/>
              <a:cs typeface="Source Han Sans"/>
            </a:endParaRPr>
          </a:p>
          <a:p>
            <a:pPr algn="l"/>
            <a:endParaRPr kumimoji="1" lang="en-US" altLang="zh-CN" sz="1400" dirty="0">
              <a:ln w="12700">
                <a:noFill/>
              </a:ln>
              <a:solidFill>
                <a:srgbClr val="262626">
                  <a:alpha val="100000"/>
                </a:srgbClr>
              </a:solidFill>
              <a:latin typeface="Source Han Sans"/>
              <a:ea typeface="Source Han Sans"/>
              <a:cs typeface="Source Han Sans"/>
            </a:endParaRPr>
          </a:p>
          <a:p>
            <a:pPr algn="l"/>
            <a:endParaRPr kumimoji="1" lang="en-US" altLang="zh-CN" sz="1400" dirty="0">
              <a:ln w="12700">
                <a:noFill/>
              </a:ln>
              <a:solidFill>
                <a:srgbClr val="262626">
                  <a:alpha val="100000"/>
                </a:srgbClr>
              </a:solidFill>
              <a:latin typeface="Source Han Sans"/>
              <a:ea typeface="Source Han Sans"/>
              <a:cs typeface="Source Han Sans"/>
            </a:endParaRPr>
          </a:p>
          <a:p>
            <a:pPr algn="l"/>
            <a:endParaRPr kumimoji="1" lang="en-US" altLang="zh-CN" sz="1400" dirty="0">
              <a:ln w="12700">
                <a:noFill/>
              </a:ln>
              <a:solidFill>
                <a:srgbClr val="262626">
                  <a:alpha val="100000"/>
                </a:srgbClr>
              </a:solidFill>
              <a:latin typeface="Source Han Sans"/>
              <a:ea typeface="Source Han Sans"/>
              <a:cs typeface="Source Han Sans"/>
            </a:endParaRPr>
          </a:p>
          <a:p>
            <a:pPr algn="l"/>
            <a:endParaRPr kumimoji="1" lang="en-US" altLang="zh-CN" sz="1400" dirty="0">
              <a:ln w="12700">
                <a:noFill/>
              </a:ln>
              <a:solidFill>
                <a:srgbClr val="262626">
                  <a:alpha val="100000"/>
                </a:srgbClr>
              </a:solidFill>
              <a:latin typeface="Source Han Sans"/>
              <a:ea typeface="Source Han Sans"/>
              <a:cs typeface="Source Han Sans"/>
            </a:endParaRPr>
          </a:p>
          <a:p>
            <a:pPr algn="l"/>
            <a:endParaRPr kumimoji="1" lang="en-US" altLang="zh-CN" sz="1400" dirty="0">
              <a:ln w="12700">
                <a:noFill/>
              </a:ln>
              <a:solidFill>
                <a:srgbClr val="262626">
                  <a:alpha val="100000"/>
                </a:srgbClr>
              </a:solidFill>
              <a:latin typeface="Source Han Sans"/>
              <a:ea typeface="Source Han Sans"/>
              <a:cs typeface="Source Han Sans"/>
            </a:endParaRPr>
          </a:p>
          <a:p>
            <a:pPr algn="l"/>
            <a:endParaRPr kumimoji="1" lang="en-US" altLang="zh-CN" sz="1400" dirty="0">
              <a:ln w="12700">
                <a:noFill/>
              </a:ln>
              <a:solidFill>
                <a:srgbClr val="262626">
                  <a:alpha val="100000"/>
                </a:srgbClr>
              </a:solidFill>
              <a:latin typeface="Source Han Sans"/>
              <a:ea typeface="Source Han Sans"/>
              <a:cs typeface="Source Han Sans"/>
            </a:endParaRPr>
          </a:p>
          <a:p>
            <a:pPr algn="l"/>
            <a:endParaRPr kumimoji="1" lang="en-US" altLang="zh-CN" sz="1400" dirty="0">
              <a:ln w="12700">
                <a:noFill/>
              </a:ln>
              <a:solidFill>
                <a:srgbClr val="262626">
                  <a:alpha val="100000"/>
                </a:srgbClr>
              </a:solidFill>
              <a:latin typeface="Source Han Sans"/>
              <a:ea typeface="Source Han Sans"/>
              <a:cs typeface="Source Han Sans"/>
            </a:endParaRPr>
          </a:p>
          <a:p>
            <a:pPr algn="l"/>
            <a:endParaRPr kumimoji="1" lang="en-US" altLang="zh-CN" sz="1400" dirty="0">
              <a:ln w="12700">
                <a:noFill/>
              </a:ln>
              <a:solidFill>
                <a:srgbClr val="262626">
                  <a:alpha val="100000"/>
                </a:srgbClr>
              </a:solidFill>
              <a:latin typeface="Source Han Sans"/>
              <a:ea typeface="Source Han Sans"/>
              <a:cs typeface="Source Han Sans"/>
            </a:endParaRPr>
          </a:p>
          <a:p>
            <a:pPr algn="l"/>
            <a:endParaRPr kumimoji="1" lang="en-US" altLang="zh-CN" sz="1400" dirty="0">
              <a:ln w="12700">
                <a:noFill/>
              </a:ln>
              <a:solidFill>
                <a:srgbClr val="262626">
                  <a:alpha val="100000"/>
                </a:srgbClr>
              </a:solidFill>
              <a:latin typeface="Source Han Sans"/>
              <a:ea typeface="Source Han Sans"/>
              <a:cs typeface="Source Han Sans"/>
            </a:endParaRPr>
          </a:p>
          <a:p>
            <a:pPr algn="l"/>
            <a:endParaRPr kumimoji="1" lang="en-US" altLang="zh-CN" sz="1400" dirty="0">
              <a:ln w="12700">
                <a:noFill/>
              </a:ln>
              <a:solidFill>
                <a:srgbClr val="262626">
                  <a:alpha val="100000"/>
                </a:srgbClr>
              </a:solidFill>
              <a:latin typeface="Source Han Sans"/>
              <a:ea typeface="Source Han Sans"/>
              <a:cs typeface="Source Han Sans"/>
            </a:endParaRPr>
          </a:p>
          <a:p>
            <a:pPr algn="l"/>
            <a:endParaRPr kumimoji="1" lang="en-US" altLang="zh-CN" sz="1400" dirty="0">
              <a:ln w="12700">
                <a:noFill/>
              </a:ln>
              <a:solidFill>
                <a:srgbClr val="262626">
                  <a:alpha val="100000"/>
                </a:srgbClr>
              </a:solidFill>
              <a:latin typeface="Source Han Sans"/>
              <a:ea typeface="Source Han Sans"/>
              <a:cs typeface="Source Han Sans"/>
            </a:endParaRPr>
          </a:p>
          <a:p>
            <a:pPr algn="l"/>
            <a:endParaRPr kumimoji="1" lang="en-US" altLang="zh-CN" sz="1400" dirty="0">
              <a:ln w="12700">
                <a:noFill/>
              </a:ln>
              <a:solidFill>
                <a:srgbClr val="262626">
                  <a:alpha val="100000"/>
                </a:srgbClr>
              </a:solidFill>
              <a:latin typeface="Source Han Sans"/>
              <a:ea typeface="Source Han Sans"/>
              <a:cs typeface="Source Han Sans"/>
            </a:endParaRPr>
          </a:p>
          <a:p>
            <a:pPr algn="l"/>
            <a:r>
              <a:rPr kumimoji="1" lang="en-US" altLang="zh-CN" sz="1400" dirty="0">
                <a:ln w="12700">
                  <a:noFill/>
                </a:ln>
                <a:solidFill>
                  <a:srgbClr val="262626">
                    <a:alpha val="100000"/>
                  </a:srgbClr>
                </a:solidFill>
                <a:latin typeface="Source Han Sans"/>
                <a:ea typeface="Source Han Sans"/>
                <a:cs typeface="Source Han Sans"/>
              </a:rPr>
              <a:t>
</a:t>
            </a:r>
            <a:r>
              <a:rPr kumimoji="1" lang="en-US" altLang="zh-CN" sz="1400" dirty="0" err="1">
                <a:ln w="12700">
                  <a:noFill/>
                </a:ln>
                <a:solidFill>
                  <a:srgbClr val="262626">
                    <a:alpha val="100000"/>
                  </a:srgbClr>
                </a:solidFill>
                <a:latin typeface="Source Han Sans"/>
                <a:ea typeface="Source Han Sans"/>
                <a:cs typeface="Source Han Sans"/>
              </a:rPr>
              <a:t>在App组件中引入此模块，并且我们选择边框的样式为dv</a:t>
            </a:r>
            <a:r>
              <a:rPr kumimoji="1" lang="en-US" altLang="zh-CN" sz="1400" dirty="0">
                <a:ln w="12700">
                  <a:noFill/>
                </a:ln>
                <a:solidFill>
                  <a:srgbClr val="262626">
                    <a:alpha val="100000"/>
                  </a:srgbClr>
                </a:solidFill>
                <a:latin typeface="Source Han Sans"/>
                <a:ea typeface="Source Han Sans"/>
                <a:cs typeface="Source Han Sans"/>
              </a:rPr>
              <a:t>- border- box- 12，将App.vue文件中template标签内数字6替换成如下代码：</a:t>
            </a:r>
            <a:endParaRPr kumimoji="1" lang="zh-CN" altLang="en-US" dirty="0"/>
          </a:p>
        </p:txBody>
      </p:sp>
      <p:sp>
        <p:nvSpPr>
          <p:cNvPr id="6" name="标题 1"/>
          <p:cNvSpPr txBox="1"/>
          <p:nvPr/>
        </p:nvSpPr>
        <p:spPr>
          <a:xfrm>
            <a:off x="660400" y="1457399"/>
            <a:ext cx="452304" cy="470322"/>
          </a:xfrm>
          <a:custGeom>
            <a:avLst/>
            <a:gdLst>
              <a:gd name="connsiteX0" fmla="*/ 337768 w 1372282"/>
              <a:gd name="connsiteY0" fmla="*/ 1315328 h 1426949"/>
              <a:gd name="connsiteX1" fmla="*/ 530173 w 1372282"/>
              <a:gd name="connsiteY1" fmla="*/ 1315328 h 1426949"/>
              <a:gd name="connsiteX2" fmla="*/ 842109 w 1372282"/>
              <a:gd name="connsiteY2" fmla="*/ 1315328 h 1426949"/>
              <a:gd name="connsiteX3" fmla="*/ 1034514 w 1372282"/>
              <a:gd name="connsiteY3" fmla="*/ 1315328 h 1426949"/>
              <a:gd name="connsiteX4" fmla="*/ 1090325 w 1372282"/>
              <a:gd name="connsiteY4" fmla="*/ 1371139 h 1426949"/>
              <a:gd name="connsiteX5" fmla="*/ 1034514 w 1372282"/>
              <a:gd name="connsiteY5" fmla="*/ 1426949 h 1426949"/>
              <a:gd name="connsiteX6" fmla="*/ 842109 w 1372282"/>
              <a:gd name="connsiteY6" fmla="*/ 1426949 h 1426949"/>
              <a:gd name="connsiteX7" fmla="*/ 530173 w 1372282"/>
              <a:gd name="connsiteY7" fmla="*/ 1426949 h 1426949"/>
              <a:gd name="connsiteX8" fmla="*/ 337768 w 1372282"/>
              <a:gd name="connsiteY8" fmla="*/ 1426949 h 1426949"/>
              <a:gd name="connsiteX9" fmla="*/ 281957 w 1372282"/>
              <a:gd name="connsiteY9" fmla="*/ 1371139 h 1426949"/>
              <a:gd name="connsiteX10" fmla="*/ 337768 w 1372282"/>
              <a:gd name="connsiteY10" fmla="*/ 1315328 h 1426949"/>
              <a:gd name="connsiteX11" fmla="*/ 686154 w 1372282"/>
              <a:gd name="connsiteY11" fmla="*/ 111621 h 1426949"/>
              <a:gd name="connsiteX12" fmla="*/ 237624 w 1372282"/>
              <a:gd name="connsiteY12" fmla="*/ 560152 h 1426949"/>
              <a:gd name="connsiteX13" fmla="*/ 237624 w 1372282"/>
              <a:gd name="connsiteY13" fmla="*/ 985614 h 1426949"/>
              <a:gd name="connsiteX14" fmla="*/ 229252 w 1372282"/>
              <a:gd name="connsiteY14" fmla="*/ 1014822 h 1426949"/>
              <a:gd name="connsiteX15" fmla="*/ 155768 w 1372282"/>
              <a:gd name="connsiteY15" fmla="*/ 1134814 h 1426949"/>
              <a:gd name="connsiteX16" fmla="*/ 1214680 w 1372282"/>
              <a:gd name="connsiteY16" fmla="*/ 1134814 h 1426949"/>
              <a:gd name="connsiteX17" fmla="*/ 1143429 w 1372282"/>
              <a:gd name="connsiteY17" fmla="*/ 1023565 h 1426949"/>
              <a:gd name="connsiteX18" fmla="*/ 1134685 w 1372282"/>
              <a:gd name="connsiteY18" fmla="*/ 993428 h 1426949"/>
              <a:gd name="connsiteX19" fmla="*/ 1134685 w 1372282"/>
              <a:gd name="connsiteY19" fmla="*/ 560152 h 1426949"/>
              <a:gd name="connsiteX20" fmla="*/ 686154 w 1372282"/>
              <a:gd name="connsiteY20" fmla="*/ 111621 h 1426949"/>
              <a:gd name="connsiteX21" fmla="*/ 686154 w 1372282"/>
              <a:gd name="connsiteY21" fmla="*/ 0 h 1426949"/>
              <a:gd name="connsiteX22" fmla="*/ 903815 w 1372282"/>
              <a:gd name="connsiteY22" fmla="*/ 44276 h 1426949"/>
              <a:gd name="connsiteX23" fmla="*/ 1081851 w 1372282"/>
              <a:gd name="connsiteY23" fmla="*/ 164455 h 1426949"/>
              <a:gd name="connsiteX24" fmla="*/ 1202030 w 1372282"/>
              <a:gd name="connsiteY24" fmla="*/ 342491 h 1426949"/>
              <a:gd name="connsiteX25" fmla="*/ 1246306 w 1372282"/>
              <a:gd name="connsiteY25" fmla="*/ 560152 h 1426949"/>
              <a:gd name="connsiteX26" fmla="*/ 1246306 w 1372282"/>
              <a:gd name="connsiteY26" fmla="*/ 977243 h 1426949"/>
              <a:gd name="connsiteX27" fmla="*/ 1363508 w 1372282"/>
              <a:gd name="connsiteY27" fmla="*/ 1160487 h 1426949"/>
              <a:gd name="connsiteX28" fmla="*/ 1365369 w 1372282"/>
              <a:gd name="connsiteY28" fmla="*/ 1217414 h 1426949"/>
              <a:gd name="connsiteX29" fmla="*/ 1316628 w 1372282"/>
              <a:gd name="connsiteY29" fmla="*/ 1246436 h 1426949"/>
              <a:gd name="connsiteX30" fmla="*/ 55867 w 1372282"/>
              <a:gd name="connsiteY30" fmla="*/ 1246436 h 1426949"/>
              <a:gd name="connsiteX31" fmla="*/ 7126 w 1372282"/>
              <a:gd name="connsiteY31" fmla="*/ 1217786 h 1426949"/>
              <a:gd name="connsiteX32" fmla="*/ 8242 w 1372282"/>
              <a:gd name="connsiteY32" fmla="*/ 1161232 h 1426949"/>
              <a:gd name="connsiteX33" fmla="*/ 126002 w 1372282"/>
              <a:gd name="connsiteY33" fmla="*/ 969801 h 1426949"/>
              <a:gd name="connsiteX34" fmla="*/ 126002 w 1372282"/>
              <a:gd name="connsiteY34" fmla="*/ 560152 h 1426949"/>
              <a:gd name="connsiteX35" fmla="*/ 170279 w 1372282"/>
              <a:gd name="connsiteY35" fmla="*/ 342491 h 1426949"/>
              <a:gd name="connsiteX36" fmla="*/ 290458 w 1372282"/>
              <a:gd name="connsiteY36" fmla="*/ 164455 h 1426949"/>
              <a:gd name="connsiteX37" fmla="*/ 468493 w 1372282"/>
              <a:gd name="connsiteY37" fmla="*/ 44276 h 1426949"/>
              <a:gd name="connsiteX38" fmla="*/ 686154 w 1372282"/>
              <a:gd name="connsiteY38" fmla="*/ 0 h 1426949"/>
            </a:gdLst>
            <a:ahLst/>
            <a:cxnLst/>
            <a:rect l="l" t="t" r="r" b="b"/>
            <a:pathLst>
              <a:path w="1372282" h="1426949">
                <a:moveTo>
                  <a:pt x="337768" y="1315328"/>
                </a:moveTo>
                <a:lnTo>
                  <a:pt x="530173" y="1315328"/>
                </a:lnTo>
                <a:lnTo>
                  <a:pt x="842109" y="1315328"/>
                </a:lnTo>
                <a:lnTo>
                  <a:pt x="1034514" y="1315328"/>
                </a:lnTo>
                <a:cubicBezTo>
                  <a:pt x="1065396" y="1315328"/>
                  <a:pt x="1090325" y="1340257"/>
                  <a:pt x="1090325" y="1371139"/>
                </a:cubicBezTo>
                <a:cubicBezTo>
                  <a:pt x="1090325" y="1402021"/>
                  <a:pt x="1065210" y="1426949"/>
                  <a:pt x="1034514" y="1426949"/>
                </a:cubicBezTo>
                <a:lnTo>
                  <a:pt x="842109" y="1426949"/>
                </a:lnTo>
                <a:lnTo>
                  <a:pt x="530173" y="1426949"/>
                </a:lnTo>
                <a:lnTo>
                  <a:pt x="337768" y="1426949"/>
                </a:lnTo>
                <a:cubicBezTo>
                  <a:pt x="306886" y="1426949"/>
                  <a:pt x="281957" y="1402021"/>
                  <a:pt x="281957" y="1371139"/>
                </a:cubicBezTo>
                <a:cubicBezTo>
                  <a:pt x="281957" y="1340257"/>
                  <a:pt x="306886" y="1315328"/>
                  <a:pt x="337768" y="1315328"/>
                </a:cubicBezTo>
                <a:close/>
                <a:moveTo>
                  <a:pt x="686154" y="111621"/>
                </a:moveTo>
                <a:cubicBezTo>
                  <a:pt x="438914" y="111621"/>
                  <a:pt x="237624" y="312725"/>
                  <a:pt x="237624" y="560152"/>
                </a:cubicBezTo>
                <a:lnTo>
                  <a:pt x="237624" y="985614"/>
                </a:lnTo>
                <a:cubicBezTo>
                  <a:pt x="237624" y="996032"/>
                  <a:pt x="234833" y="1006078"/>
                  <a:pt x="229252" y="1014822"/>
                </a:cubicBezTo>
                <a:lnTo>
                  <a:pt x="155768" y="1134814"/>
                </a:lnTo>
                <a:lnTo>
                  <a:pt x="1214680" y="1134814"/>
                </a:lnTo>
                <a:lnTo>
                  <a:pt x="1143429" y="1023565"/>
                </a:lnTo>
                <a:cubicBezTo>
                  <a:pt x="1137662" y="1014636"/>
                  <a:pt x="1134685" y="1004218"/>
                  <a:pt x="1134685" y="993428"/>
                </a:cubicBezTo>
                <a:lnTo>
                  <a:pt x="1134685" y="560152"/>
                </a:lnTo>
                <a:cubicBezTo>
                  <a:pt x="1134685" y="312911"/>
                  <a:pt x="933581" y="111621"/>
                  <a:pt x="686154" y="111621"/>
                </a:cubicBezTo>
                <a:close/>
                <a:moveTo>
                  <a:pt x="686154" y="0"/>
                </a:moveTo>
                <a:cubicBezTo>
                  <a:pt x="761499" y="0"/>
                  <a:pt x="834610" y="14883"/>
                  <a:pt x="903815" y="44276"/>
                </a:cubicBezTo>
                <a:cubicBezTo>
                  <a:pt x="970416" y="72554"/>
                  <a:pt x="1030319" y="113109"/>
                  <a:pt x="1081851" y="164455"/>
                </a:cubicBezTo>
                <a:cubicBezTo>
                  <a:pt x="1133383" y="215987"/>
                  <a:pt x="1173753" y="275890"/>
                  <a:pt x="1202030" y="342491"/>
                </a:cubicBezTo>
                <a:cubicBezTo>
                  <a:pt x="1231423" y="411510"/>
                  <a:pt x="1246306" y="484808"/>
                  <a:pt x="1246306" y="560152"/>
                </a:cubicBezTo>
                <a:lnTo>
                  <a:pt x="1246306" y="977243"/>
                </a:lnTo>
                <a:lnTo>
                  <a:pt x="1363508" y="1160487"/>
                </a:lnTo>
                <a:cubicBezTo>
                  <a:pt x="1374484" y="1177603"/>
                  <a:pt x="1375229" y="1199555"/>
                  <a:pt x="1365369" y="1217414"/>
                </a:cubicBezTo>
                <a:cubicBezTo>
                  <a:pt x="1355695" y="1235273"/>
                  <a:pt x="1336905" y="1246436"/>
                  <a:pt x="1316628" y="1246436"/>
                </a:cubicBezTo>
                <a:lnTo>
                  <a:pt x="55867" y="1246436"/>
                </a:lnTo>
                <a:cubicBezTo>
                  <a:pt x="35589" y="1246436"/>
                  <a:pt x="16986" y="1235460"/>
                  <a:pt x="7126" y="1217786"/>
                </a:cubicBezTo>
                <a:cubicBezTo>
                  <a:pt x="-2734" y="1200113"/>
                  <a:pt x="-2362" y="1178533"/>
                  <a:pt x="8242" y="1161232"/>
                </a:cubicBezTo>
                <a:lnTo>
                  <a:pt x="126002" y="969801"/>
                </a:lnTo>
                <a:lnTo>
                  <a:pt x="126002" y="560152"/>
                </a:lnTo>
                <a:cubicBezTo>
                  <a:pt x="126002" y="484808"/>
                  <a:pt x="140885" y="411696"/>
                  <a:pt x="170279" y="342491"/>
                </a:cubicBezTo>
                <a:cubicBezTo>
                  <a:pt x="198556" y="275890"/>
                  <a:pt x="239112" y="215987"/>
                  <a:pt x="290458" y="164455"/>
                </a:cubicBezTo>
                <a:cubicBezTo>
                  <a:pt x="341803" y="112923"/>
                  <a:pt x="401893" y="72554"/>
                  <a:pt x="468493" y="44276"/>
                </a:cubicBezTo>
                <a:cubicBezTo>
                  <a:pt x="537512" y="14883"/>
                  <a:pt x="610810" y="0"/>
                  <a:pt x="686154" y="0"/>
                </a:cubicBezTo>
                <a:close/>
              </a:path>
            </a:pathLst>
          </a:custGeom>
          <a:solidFill>
            <a:schemeClr val="accent1"/>
          </a:solidFill>
          <a:ln w="1860" cap="flat">
            <a:noFill/>
            <a:miter/>
          </a:ln>
        </p:spPr>
        <p:txBody>
          <a:bodyPr vert="horz" wrap="square" lIns="91440" tIns="45720" rIns="91440" bIns="45720" rtlCol="0" anchor="ctr"/>
          <a:lstStyle/>
          <a:p>
            <a:pPr algn="l"/>
            <a:endParaRPr kumimoji="1" lang="zh-CN" altLang="en-US"/>
          </a:p>
        </p:txBody>
      </p:sp>
      <p:sp>
        <p:nvSpPr>
          <p:cNvPr id="10"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14、商品销售统计数量</a:t>
            </a:r>
            <a:endParaRPr kumimoji="1" lang="zh-CN" altLang="en-US"/>
          </a:p>
        </p:txBody>
      </p:sp>
      <p:cxnSp>
        <p:nvCxnSpPr>
          <p:cNvPr id="11"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2" name="组合 11"/>
          <p:cNvGrpSpPr/>
          <p:nvPr/>
        </p:nvGrpSpPr>
        <p:grpSpPr>
          <a:xfrm>
            <a:off x="203200" y="561165"/>
            <a:ext cx="381000" cy="158750"/>
            <a:chOff x="203200" y="561165"/>
            <a:chExt cx="381000" cy="158750"/>
          </a:xfrm>
        </p:grpSpPr>
        <p:sp>
          <p:nvSpPr>
            <p:cNvPr id="13"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4"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16" name="文本框 15">
            <a:extLst>
              <a:ext uri="{FF2B5EF4-FFF2-40B4-BE49-F238E27FC236}">
                <a16:creationId xmlns:a16="http://schemas.microsoft.com/office/drawing/2014/main" id="{07C695E5-87C9-6A43-AF17-A14703B8FD5D}"/>
              </a:ext>
            </a:extLst>
          </p:cNvPr>
          <p:cNvSpPr txBox="1"/>
          <p:nvPr/>
        </p:nvSpPr>
        <p:spPr>
          <a:xfrm>
            <a:off x="1353923" y="2018717"/>
            <a:ext cx="6118860" cy="2462213"/>
          </a:xfrm>
          <a:prstGeom prst="rect">
            <a:avLst/>
          </a:prstGeom>
          <a:solidFill>
            <a:schemeClr val="bg1">
              <a:lumMod val="85000"/>
            </a:schemeClr>
          </a:solidFill>
        </p:spPr>
        <p:txBody>
          <a:bodyPr wrap="square">
            <a:spAutoFit/>
          </a:bodyPr>
          <a:lstStyle/>
          <a:p>
            <a:r>
              <a:rPr lang="zh-CN" altLang="en-US" sz="1400" dirty="0"/>
              <a:t>&lt;style lang="scss" scoped&gt;</a:t>
            </a:r>
          </a:p>
          <a:p>
            <a:r>
              <a:rPr lang="zh-CN" altLang="en-US" sz="1400" dirty="0"/>
              <a:t>.box{</a:t>
            </a:r>
          </a:p>
          <a:p>
            <a:r>
              <a:rPr lang="zh-CN" altLang="en-US" sz="1400" dirty="0"/>
              <a:t>  padding-top: 20px;</a:t>
            </a:r>
          </a:p>
          <a:p>
            <a:r>
              <a:rPr lang="zh-CN" altLang="en-US" sz="1400" dirty="0"/>
              <a:t>  padding-left: 40px;</a:t>
            </a:r>
          </a:p>
          <a:p>
            <a:r>
              <a:rPr lang="zh-CN" altLang="en-US" sz="1400" dirty="0"/>
              <a:t>  .title{</a:t>
            </a:r>
          </a:p>
          <a:p>
            <a:r>
              <a:rPr lang="zh-CN" altLang="en-US" sz="1400" dirty="0"/>
              <a:t>    font-size: 20px;</a:t>
            </a:r>
          </a:p>
          <a:p>
            <a:r>
              <a:rPr lang="zh-CN" altLang="en-US" sz="1400" dirty="0"/>
              <a:t>    text-align: center;</a:t>
            </a:r>
          </a:p>
          <a:p>
            <a:r>
              <a:rPr lang="zh-CN" altLang="en-US" sz="1400" dirty="0"/>
              <a:t>    margin-bottom: 10px;</a:t>
            </a:r>
          </a:p>
          <a:p>
            <a:r>
              <a:rPr lang="zh-CN" altLang="en-US" sz="1400" dirty="0"/>
              <a:t>  }</a:t>
            </a:r>
          </a:p>
          <a:p>
            <a:r>
              <a:rPr lang="zh-CN" altLang="en-US" sz="1400" dirty="0"/>
              <a:t>}</a:t>
            </a:r>
          </a:p>
          <a:p>
            <a:r>
              <a:rPr lang="zh-CN" altLang="en-US" sz="1400" dirty="0"/>
              <a:t>&lt;/style&gt;</a:t>
            </a:r>
          </a:p>
        </p:txBody>
      </p:sp>
      <p:sp>
        <p:nvSpPr>
          <p:cNvPr id="18" name="文本框 17">
            <a:extLst>
              <a:ext uri="{FF2B5EF4-FFF2-40B4-BE49-F238E27FC236}">
                <a16:creationId xmlns:a16="http://schemas.microsoft.com/office/drawing/2014/main" id="{94D250D9-9061-3B51-7805-C371B1353EC1}"/>
              </a:ext>
            </a:extLst>
          </p:cNvPr>
          <p:cNvSpPr txBox="1"/>
          <p:nvPr/>
        </p:nvSpPr>
        <p:spPr>
          <a:xfrm>
            <a:off x="1353923" y="5300501"/>
            <a:ext cx="6118860" cy="738664"/>
          </a:xfrm>
          <a:prstGeom prst="rect">
            <a:avLst/>
          </a:prstGeom>
          <a:solidFill>
            <a:schemeClr val="bg1">
              <a:lumMod val="85000"/>
            </a:schemeClr>
          </a:solidFill>
        </p:spPr>
        <p:txBody>
          <a:bodyPr wrap="square">
            <a:spAutoFit/>
          </a:bodyPr>
          <a:lstStyle/>
          <a:p>
            <a:r>
              <a:rPr lang="zh-CN" altLang="en-US" sz="1400" dirty="0"/>
              <a:t>&lt;dv-border-box-12&gt;</a:t>
            </a:r>
          </a:p>
          <a:p>
            <a:r>
              <a:rPr lang="zh-CN" altLang="en-US" sz="1400" dirty="0"/>
              <a:t>   &lt;ScrollRankingBoard&gt;&lt;/ScrollRankingBoard&gt;</a:t>
            </a:r>
          </a:p>
          <a:p>
            <a:r>
              <a:rPr lang="zh-CN" altLang="en-US" sz="1400" dirty="0"/>
              <a:t>&lt;/dv-border-box-12&gt;</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927183" y="1643727"/>
            <a:ext cx="10425401" cy="4305553"/>
          </a:xfrm>
          <a:prstGeom prst="roundRect">
            <a:avLst>
              <a:gd name="adj" fmla="val 3723"/>
            </a:avLst>
          </a:prstGeom>
          <a:solidFill>
            <a:schemeClr val="bg1"/>
          </a:solidFill>
          <a:ln w="12700" cap="rnd">
            <a:noFill/>
            <a:round/>
          </a:ln>
          <a:effectLst>
            <a:outerShdw blurRad="254000" dist="127000" algn="ctr" rotWithShape="0">
              <a:schemeClr val="accent1">
                <a:alpha val="30000"/>
              </a:schemeClr>
            </a:outerShdw>
          </a:effectLst>
        </p:spPr>
        <p:txBody>
          <a:bodyPr vert="horz" wrap="square" lIns="91440" tIns="45720" rIns="91440" bIns="45720" rtlCol="0" anchor="ctr"/>
          <a:lstStyle/>
          <a:p>
            <a:pPr algn="ctr"/>
            <a:endParaRPr kumimoji="1" lang="zh-CN" altLang="en-US"/>
          </a:p>
        </p:txBody>
      </p:sp>
      <p:sp>
        <p:nvSpPr>
          <p:cNvPr id="5" name="标题 1"/>
          <p:cNvSpPr txBox="1"/>
          <p:nvPr/>
        </p:nvSpPr>
        <p:spPr>
          <a:xfrm>
            <a:off x="996939" y="1390146"/>
            <a:ext cx="10287000" cy="354667"/>
          </a:xfrm>
          <a:prstGeom prst="roundRect">
            <a:avLst/>
          </a:prstGeom>
          <a:solidFill>
            <a:schemeClr val="accent1"/>
          </a:solidFill>
          <a:ln w="57150" cap="rnd">
            <a:noFill/>
            <a:round/>
          </a:ln>
          <a:effectLst>
            <a:outerShdw blurRad="76200" dist="50800" dir="5400000" algn="ctr" rotWithShape="0">
              <a:schemeClr val="accent1">
                <a:alpha val="20000"/>
              </a:schemeClr>
            </a:outerShdw>
          </a:effectLst>
        </p:spPr>
        <p:txBody>
          <a:bodyPr vert="horz" wrap="square" lIns="91440" tIns="45720" rIns="91440" bIns="45720" rtlCol="0" anchor="ctr">
            <a:spAutoFit/>
          </a:bodyPr>
          <a:lstStyle/>
          <a:p>
            <a:pPr algn="ctr"/>
            <a:endParaRPr kumimoji="1" lang="zh-CN" altLang="en-US"/>
          </a:p>
        </p:txBody>
      </p:sp>
      <p:sp>
        <p:nvSpPr>
          <p:cNvPr id="6" name="标题 1"/>
          <p:cNvSpPr txBox="1"/>
          <p:nvPr/>
        </p:nvSpPr>
        <p:spPr>
          <a:xfrm>
            <a:off x="1002669" y="5903561"/>
            <a:ext cx="10274428" cy="45719"/>
          </a:xfrm>
          <a:prstGeom prst="rect">
            <a:avLst/>
          </a:prstGeom>
          <a:solidFill>
            <a:schemeClr val="accent1">
              <a:lumMod val="60000"/>
              <a:lumOff val="40000"/>
            </a:schemeClr>
          </a:solidFill>
          <a:ln w="57150" cap="rnd">
            <a:noFill/>
            <a:round/>
          </a:ln>
          <a:effectLst>
            <a:outerShdw blurRad="76200" dist="50800" dir="5400000" algn="ctr" rotWithShape="0">
              <a:srgbClr val="CD9673">
                <a:alpha val="20000"/>
              </a:srgbClr>
            </a:outerShdw>
          </a:effectLst>
        </p:spPr>
        <p:txBody>
          <a:bodyPr vert="horz" wrap="square" lIns="91440" tIns="45720" rIns="91440" bIns="45720" rtlCol="0" anchor="ctr"/>
          <a:lstStyle/>
          <a:p>
            <a:pPr algn="ctr"/>
            <a:endParaRPr kumimoji="1" lang="zh-CN" altLang="en-US"/>
          </a:p>
        </p:txBody>
      </p:sp>
      <p:sp>
        <p:nvSpPr>
          <p:cNvPr id="7" name="标题 1"/>
          <p:cNvSpPr txBox="1"/>
          <p:nvPr/>
        </p:nvSpPr>
        <p:spPr>
          <a:xfrm>
            <a:off x="1147360" y="1833938"/>
            <a:ext cx="9985046" cy="3657649"/>
          </a:xfrm>
          <a:prstGeom prst="rect">
            <a:avLst/>
          </a:prstGeom>
          <a:noFill/>
          <a:ln>
            <a:noFill/>
          </a:ln>
        </p:spPr>
        <p:txBody>
          <a:bodyPr vert="horz" wrap="square" lIns="0" tIns="0" rIns="0" bIns="0" rtlCol="0" anchor="t"/>
          <a:lstStyle/>
          <a:p>
            <a:pPr algn="ctr"/>
            <a:r>
              <a:rPr kumimoji="1" lang="en-US" altLang="zh-CN" sz="1400">
                <a:ln w="12700">
                  <a:noFill/>
                </a:ln>
                <a:solidFill>
                  <a:schemeClr val="tx1">
                    <a:lumMod val="85000"/>
                    <a:lumOff val="15000"/>
                  </a:schemeClr>
                </a:solidFill>
                <a:latin typeface="Source Han Sans"/>
                <a:ea typeface="Source Han Sans"/>
                <a:cs typeface="Source Han Sans"/>
              </a:rPr>
              <a:t>​        在App.vue的script中导入并组件注册，此时完整的script标签代码如下：</a:t>
            </a:r>
            <a:endParaRPr kumimoji="1" lang="zh-CN" altLang="en-US"/>
          </a:p>
        </p:txBody>
      </p:sp>
      <p:sp>
        <p:nvSpPr>
          <p:cNvPr id="8" name="标题 1"/>
          <p:cNvSpPr txBox="1"/>
          <p:nvPr/>
        </p:nvSpPr>
        <p:spPr>
          <a:xfrm>
            <a:off x="1138651" y="1390146"/>
            <a:ext cx="10002464" cy="388805"/>
          </a:xfrm>
          <a:prstGeom prst="rect">
            <a:avLst/>
          </a:prstGeom>
          <a:noFill/>
          <a:ln>
            <a:noFill/>
          </a:ln>
        </p:spPr>
        <p:txBody>
          <a:bodyPr vert="horz" wrap="square" lIns="0" tIns="0" rIns="0" bIns="0" rtlCol="0" anchor="ctr"/>
          <a:lstStyle/>
          <a:p>
            <a:pPr algn="ctr"/>
            <a:r>
              <a:rPr kumimoji="1" lang="en-US" altLang="zh-CN" sz="1600">
                <a:ln w="12700">
                  <a:noFill/>
                </a:ln>
                <a:solidFill>
                  <a:srgbClr val="F9FCFF">
                    <a:alpha val="100000"/>
                  </a:srgbClr>
                </a:solidFill>
                <a:latin typeface="OPPOSans H"/>
                <a:ea typeface="OPPOSans H"/>
                <a:cs typeface="OPPOSans H"/>
              </a:rPr>
              <a:t>01</a:t>
            </a:r>
            <a:endParaRPr kumimoji="1" lang="zh-CN" altLang="en-US"/>
          </a:p>
        </p:txBody>
      </p:sp>
      <p:sp>
        <p:nvSpPr>
          <p:cNvPr id="9"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14、商品销售统计数量</a:t>
            </a:r>
            <a:endParaRPr kumimoji="1" lang="zh-CN" altLang="en-US"/>
          </a:p>
        </p:txBody>
      </p:sp>
      <p:cxnSp>
        <p:nvCxnSpPr>
          <p:cNvPr id="10"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1" name="组合 10"/>
          <p:cNvGrpSpPr/>
          <p:nvPr/>
        </p:nvGrpSpPr>
        <p:grpSpPr>
          <a:xfrm>
            <a:off x="203200" y="561165"/>
            <a:ext cx="381000" cy="158750"/>
            <a:chOff x="203200" y="561165"/>
            <a:chExt cx="381000" cy="158750"/>
          </a:xfrm>
        </p:grpSpPr>
        <p:sp>
          <p:nvSpPr>
            <p:cNvPr id="12"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15" name="文本框 14">
            <a:extLst>
              <a:ext uri="{FF2B5EF4-FFF2-40B4-BE49-F238E27FC236}">
                <a16:creationId xmlns:a16="http://schemas.microsoft.com/office/drawing/2014/main" id="{75F8CA24-0D26-04A2-4822-5515C8E35492}"/>
              </a:ext>
            </a:extLst>
          </p:cNvPr>
          <p:cNvSpPr txBox="1"/>
          <p:nvPr/>
        </p:nvSpPr>
        <p:spPr>
          <a:xfrm>
            <a:off x="3339465" y="2237341"/>
            <a:ext cx="6103620" cy="3539430"/>
          </a:xfrm>
          <a:prstGeom prst="rect">
            <a:avLst/>
          </a:prstGeom>
          <a:solidFill>
            <a:schemeClr val="bg1">
              <a:lumMod val="85000"/>
            </a:schemeClr>
          </a:solidFill>
        </p:spPr>
        <p:txBody>
          <a:bodyPr wrap="square">
            <a:spAutoFit/>
          </a:bodyPr>
          <a:lstStyle/>
          <a:p>
            <a:r>
              <a:rPr lang="zh-CN" altLang="en-US" sz="1400" dirty="0"/>
              <a:t>&lt;script&gt; </a:t>
            </a:r>
          </a:p>
          <a:p>
            <a:r>
              <a:rPr lang="zh-CN" altLang="en-US" sz="1400" dirty="0"/>
              <a:t>import RingChart from './components/RingChart.vue';</a:t>
            </a:r>
          </a:p>
          <a:p>
            <a:r>
              <a:rPr lang="zh-CN" altLang="en-US" sz="1400" dirty="0"/>
              <a:t>import CapsuleChart from './components/CapsuleChart.vue';</a:t>
            </a:r>
          </a:p>
          <a:p>
            <a:r>
              <a:rPr lang="zh-CN" altLang="en-US" sz="1400" dirty="0"/>
              <a:t>import ScrollBoard from './components/ScrollBoard.vue';</a:t>
            </a:r>
          </a:p>
          <a:p>
            <a:r>
              <a:rPr lang="zh-CN" altLang="en-US" sz="1400" dirty="0"/>
              <a:t>import WaterLevelPond from './components/WaterLevelPond.vue';</a:t>
            </a:r>
          </a:p>
          <a:p>
            <a:r>
              <a:rPr lang="zh-CN" altLang="en-US" sz="1400" dirty="0"/>
              <a:t>import ScrollRankingBoard from './components/ScrollRankingBoard.vue';</a:t>
            </a:r>
          </a:p>
          <a:p>
            <a:r>
              <a:rPr lang="zh-CN" altLang="en-US" sz="1400" dirty="0"/>
              <a:t>export default {</a:t>
            </a:r>
          </a:p>
          <a:p>
            <a:r>
              <a:rPr lang="zh-CN" altLang="en-US" sz="1400" dirty="0"/>
              <a:t>  components:{</a:t>
            </a:r>
          </a:p>
          <a:p>
            <a:r>
              <a:rPr lang="zh-CN" altLang="en-US" sz="1400" dirty="0"/>
              <a:t>    RingChart,</a:t>
            </a:r>
          </a:p>
          <a:p>
            <a:r>
              <a:rPr lang="zh-CN" altLang="en-US" sz="1400" dirty="0"/>
              <a:t>    CapsuleChart,</a:t>
            </a:r>
          </a:p>
          <a:p>
            <a:r>
              <a:rPr lang="zh-CN" altLang="en-US" sz="1400" dirty="0"/>
              <a:t>    ScrollBoard,</a:t>
            </a:r>
          </a:p>
          <a:p>
            <a:r>
              <a:rPr lang="zh-CN" altLang="en-US" sz="1400" dirty="0"/>
              <a:t>    WaterLevelPond,</a:t>
            </a:r>
          </a:p>
          <a:p>
            <a:r>
              <a:rPr lang="zh-CN" altLang="en-US" sz="1400" dirty="0"/>
              <a:t>    ScrollRankingBoard</a:t>
            </a:r>
          </a:p>
          <a:p>
            <a:r>
              <a:rPr lang="zh-CN" altLang="en-US" sz="1400" dirty="0"/>
              <a:t>  }</a:t>
            </a:r>
          </a:p>
          <a:p>
            <a:r>
              <a:rPr lang="zh-CN" altLang="en-US" sz="1400" dirty="0"/>
              <a:t>}</a:t>
            </a:r>
          </a:p>
          <a:p>
            <a:r>
              <a:rPr lang="zh-CN" altLang="en-US" sz="1400" dirty="0"/>
              <a:t>&lt;/script&gt;</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flipH="1">
            <a:off x="6979920" y="5108868"/>
            <a:ext cx="5239936" cy="1747367"/>
          </a:xfrm>
          <a:custGeom>
            <a:avLst/>
            <a:gdLst>
              <a:gd name="connsiteX0" fmla="*/ -944 w 7972010"/>
              <a:gd name="connsiteY0" fmla="*/ 178627 h 2658434"/>
              <a:gd name="connsiteX1" fmla="*/ 2048272 w 7972010"/>
              <a:gd name="connsiteY1" fmla="*/ 970679 h 2658434"/>
              <a:gd name="connsiteX2" fmla="*/ 5612511 w 7972010"/>
              <a:gd name="connsiteY2" fmla="*/ 1986707 h 2658434"/>
              <a:gd name="connsiteX3" fmla="*/ 7971066 w 7972010"/>
              <a:gd name="connsiteY3" fmla="*/ 2658192 h 2658434"/>
              <a:gd name="connsiteX4" fmla="*/ -944 w 7972010"/>
              <a:gd name="connsiteY4" fmla="*/ 2658192 h 2658434"/>
            </a:gdLst>
            <a:ahLst/>
            <a:cxnLst/>
            <a:rect l="l" t="t" r="r" b="b"/>
            <a:pathLst>
              <a:path w="7972010" h="2658434">
                <a:moveTo>
                  <a:pt x="-944" y="178627"/>
                </a:moveTo>
                <a:cubicBezTo>
                  <a:pt x="-944" y="178627"/>
                  <a:pt x="722464" y="-561942"/>
                  <a:pt x="2048272" y="970679"/>
                </a:cubicBezTo>
                <a:cubicBezTo>
                  <a:pt x="2840324" y="1900461"/>
                  <a:pt x="3459886" y="3038817"/>
                  <a:pt x="5612511" y="1986707"/>
                </a:cubicBezTo>
                <a:cubicBezTo>
                  <a:pt x="5990935" y="1797054"/>
                  <a:pt x="7420149" y="1177494"/>
                  <a:pt x="7971066" y="2658192"/>
                </a:cubicBezTo>
                <a:lnTo>
                  <a:pt x="-944" y="2658192"/>
                </a:lnTo>
                <a:close/>
              </a:path>
            </a:pathLst>
          </a:custGeom>
          <a:gradFill>
            <a:gsLst>
              <a:gs pos="0">
                <a:schemeClr val="accent1">
                  <a:lumMod val="20000"/>
                  <a:lumOff val="80000"/>
                  <a:alpha val="0"/>
                </a:schemeClr>
              </a:gs>
              <a:gs pos="100000">
                <a:schemeClr val="accent1">
                  <a:lumMod val="40000"/>
                  <a:lumOff val="60000"/>
                </a:schemeClr>
              </a:gs>
            </a:gsLst>
            <a:lin ang="9000000" scaled="0"/>
          </a:gradFill>
          <a:ln w="35472" cap="flat">
            <a:noFill/>
            <a:miter/>
          </a:ln>
        </p:spPr>
        <p:txBody>
          <a:bodyPr vert="horz" wrap="square" lIns="91440" tIns="45720" rIns="91440" bIns="45720" rtlCol="0" anchor="ctr"/>
          <a:lstStyle/>
          <a:p>
            <a:pPr algn="l"/>
            <a:endParaRPr kumimoji="1" lang="zh-CN" altLang="en-US"/>
          </a:p>
        </p:txBody>
      </p:sp>
      <p:sp>
        <p:nvSpPr>
          <p:cNvPr id="7" name="标题 1"/>
          <p:cNvSpPr txBox="1"/>
          <p:nvPr/>
        </p:nvSpPr>
        <p:spPr>
          <a:xfrm>
            <a:off x="1427689" y="1617493"/>
            <a:ext cx="4441952" cy="3245838"/>
          </a:xfrm>
          <a:prstGeom prst="rect">
            <a:avLst/>
          </a:prstGeom>
          <a:noFill/>
          <a:ln>
            <a:noFill/>
          </a:ln>
        </p:spPr>
        <p:txBody>
          <a:bodyPr vert="horz" wrap="square" lIns="0" tIns="0" rIns="0" bIns="0" rtlCol="0" anchor="t"/>
          <a:lstStyle/>
          <a:p>
            <a:pPr algn="l"/>
            <a:r>
              <a:rPr kumimoji="1" lang="en-US" altLang="zh-CN" sz="1400" dirty="0" err="1">
                <a:ln w="12700">
                  <a:noFill/>
                </a:ln>
                <a:solidFill>
                  <a:srgbClr val="262626">
                    <a:alpha val="100000"/>
                  </a:srgbClr>
                </a:solidFill>
                <a:latin typeface="Source Han Sans"/>
                <a:ea typeface="Source Han Sans"/>
                <a:cs typeface="Source Han Sans"/>
              </a:rPr>
              <a:t>最终，完整的App.vue的代码如下</a:t>
            </a:r>
            <a:r>
              <a:rPr kumimoji="1" lang="en-US" altLang="zh-CN" sz="1400" dirty="0">
                <a:ln w="12700">
                  <a:noFill/>
                </a:ln>
                <a:solidFill>
                  <a:srgbClr val="262626">
                    <a:alpha val="100000"/>
                  </a:srgbClr>
                </a:solidFill>
                <a:latin typeface="Source Han Sans"/>
                <a:ea typeface="Source Han Sans"/>
                <a:cs typeface="Source Han Sans"/>
              </a:rPr>
              <a:t>:</a:t>
            </a:r>
            <a:endParaRPr kumimoji="1" lang="zh-CN" altLang="en-US" dirty="0"/>
          </a:p>
        </p:txBody>
      </p:sp>
      <p:sp>
        <p:nvSpPr>
          <p:cNvPr id="8" name="标题 1"/>
          <p:cNvSpPr txBox="1"/>
          <p:nvPr/>
        </p:nvSpPr>
        <p:spPr>
          <a:xfrm>
            <a:off x="660400" y="1484108"/>
            <a:ext cx="385401" cy="356523"/>
          </a:xfrm>
          <a:custGeom>
            <a:avLst/>
            <a:gdLst>
              <a:gd name="connsiteX0" fmla="*/ 56258 w 778320"/>
              <a:gd name="connsiteY0" fmla="*/ 333700 h 720001"/>
              <a:gd name="connsiteX1" fmla="*/ 56258 w 778320"/>
              <a:gd name="connsiteY1" fmla="*/ 627457 h 720001"/>
              <a:gd name="connsiteX2" fmla="*/ 66946 w 778320"/>
              <a:gd name="connsiteY2" fmla="*/ 653054 h 720001"/>
              <a:gd name="connsiteX3" fmla="*/ 92544 w 778320"/>
              <a:gd name="connsiteY3" fmla="*/ 663743 h 720001"/>
              <a:gd name="connsiteX4" fmla="*/ 685683 w 778320"/>
              <a:gd name="connsiteY4" fmla="*/ 663743 h 720001"/>
              <a:gd name="connsiteX5" fmla="*/ 711281 w 778320"/>
              <a:gd name="connsiteY5" fmla="*/ 653054 h 720001"/>
              <a:gd name="connsiteX6" fmla="*/ 721969 w 778320"/>
              <a:gd name="connsiteY6" fmla="*/ 627457 h 720001"/>
              <a:gd name="connsiteX7" fmla="*/ 721969 w 778320"/>
              <a:gd name="connsiteY7" fmla="*/ 333700 h 720001"/>
              <a:gd name="connsiteX8" fmla="*/ 92544 w 778320"/>
              <a:gd name="connsiteY8" fmla="*/ 142049 h 720001"/>
              <a:gd name="connsiteX9" fmla="*/ 56258 w 778320"/>
              <a:gd name="connsiteY9" fmla="*/ 178336 h 720001"/>
              <a:gd name="connsiteX10" fmla="*/ 56258 w 778320"/>
              <a:gd name="connsiteY10" fmla="*/ 277443 h 720001"/>
              <a:gd name="connsiteX11" fmla="*/ 721969 w 778320"/>
              <a:gd name="connsiteY11" fmla="*/ 277443 h 720001"/>
              <a:gd name="connsiteX12" fmla="*/ 721969 w 778320"/>
              <a:gd name="connsiteY12" fmla="*/ 178336 h 720001"/>
              <a:gd name="connsiteX13" fmla="*/ 685683 w 778320"/>
              <a:gd name="connsiteY13" fmla="*/ 142049 h 720001"/>
              <a:gd name="connsiteX14" fmla="*/ 561355 w 778320"/>
              <a:gd name="connsiteY14" fmla="*/ 142049 h 720001"/>
              <a:gd name="connsiteX15" fmla="*/ 561355 w 778320"/>
              <a:gd name="connsiteY15" fmla="*/ 201026 h 720001"/>
              <a:gd name="connsiteX16" fmla="*/ 533226 w 778320"/>
              <a:gd name="connsiteY16" fmla="*/ 229249 h 720001"/>
              <a:gd name="connsiteX17" fmla="*/ 505097 w 778320"/>
              <a:gd name="connsiteY17" fmla="*/ 201120 h 720001"/>
              <a:gd name="connsiteX18" fmla="*/ 505097 w 778320"/>
              <a:gd name="connsiteY18" fmla="*/ 142049 h 720001"/>
              <a:gd name="connsiteX19" fmla="*/ 273129 w 778320"/>
              <a:gd name="connsiteY19" fmla="*/ 142049 h 720001"/>
              <a:gd name="connsiteX20" fmla="*/ 273129 w 778320"/>
              <a:gd name="connsiteY20" fmla="*/ 201026 h 720001"/>
              <a:gd name="connsiteX21" fmla="*/ 245001 w 778320"/>
              <a:gd name="connsiteY21" fmla="*/ 229249 h 720001"/>
              <a:gd name="connsiteX22" fmla="*/ 216872 w 778320"/>
              <a:gd name="connsiteY22" fmla="*/ 201120 h 720001"/>
              <a:gd name="connsiteX23" fmla="*/ 216872 w 778320"/>
              <a:gd name="connsiteY23" fmla="*/ 142049 h 720001"/>
              <a:gd name="connsiteX24" fmla="*/ 245001 w 778320"/>
              <a:gd name="connsiteY24" fmla="*/ 0 h 720001"/>
              <a:gd name="connsiteX25" fmla="*/ 273129 w 778320"/>
              <a:gd name="connsiteY25" fmla="*/ 28129 h 720001"/>
              <a:gd name="connsiteX26" fmla="*/ 273129 w 778320"/>
              <a:gd name="connsiteY26" fmla="*/ 85792 h 720001"/>
              <a:gd name="connsiteX27" fmla="*/ 505097 w 778320"/>
              <a:gd name="connsiteY27" fmla="*/ 85792 h 720001"/>
              <a:gd name="connsiteX28" fmla="*/ 505097 w 778320"/>
              <a:gd name="connsiteY28" fmla="*/ 28129 h 720001"/>
              <a:gd name="connsiteX29" fmla="*/ 533226 w 778320"/>
              <a:gd name="connsiteY29" fmla="*/ 0 h 720001"/>
              <a:gd name="connsiteX30" fmla="*/ 561355 w 778320"/>
              <a:gd name="connsiteY30" fmla="*/ 28129 h 720001"/>
              <a:gd name="connsiteX31" fmla="*/ 561355 w 778320"/>
              <a:gd name="connsiteY31" fmla="*/ 85792 h 720001"/>
              <a:gd name="connsiteX32" fmla="*/ 685683 w 778320"/>
              <a:gd name="connsiteY32" fmla="*/ 85792 h 720001"/>
              <a:gd name="connsiteX33" fmla="*/ 778320 w 778320"/>
              <a:gd name="connsiteY33" fmla="*/ 178336 h 720001"/>
              <a:gd name="connsiteX34" fmla="*/ 778320 w 778320"/>
              <a:gd name="connsiteY34" fmla="*/ 627457 h 720001"/>
              <a:gd name="connsiteX35" fmla="*/ 685777 w 778320"/>
              <a:gd name="connsiteY35" fmla="*/ 720001 h 720001"/>
              <a:gd name="connsiteX36" fmla="*/ 92544 w 778320"/>
              <a:gd name="connsiteY36" fmla="*/ 720001 h 720001"/>
              <a:gd name="connsiteX37" fmla="*/ 0 w 778320"/>
              <a:gd name="connsiteY37" fmla="*/ 627457 h 720001"/>
              <a:gd name="connsiteX38" fmla="*/ 0 w 778320"/>
              <a:gd name="connsiteY38" fmla="*/ 333700 h 720001"/>
              <a:gd name="connsiteX39" fmla="*/ 0 w 778320"/>
              <a:gd name="connsiteY39" fmla="*/ 277443 h 720001"/>
              <a:gd name="connsiteX40" fmla="*/ 0 w 778320"/>
              <a:gd name="connsiteY40" fmla="*/ 178336 h 720001"/>
              <a:gd name="connsiteX41" fmla="*/ 92544 w 778320"/>
              <a:gd name="connsiteY41" fmla="*/ 85792 h 720001"/>
              <a:gd name="connsiteX42" fmla="*/ 216872 w 778320"/>
              <a:gd name="connsiteY42" fmla="*/ 85792 h 720001"/>
              <a:gd name="connsiteX43" fmla="*/ 216872 w 778320"/>
              <a:gd name="connsiteY43" fmla="*/ 28129 h 720001"/>
              <a:gd name="connsiteX44" fmla="*/ 245001 w 778320"/>
              <a:gd name="connsiteY44" fmla="*/ 0 h 720001"/>
            </a:gdLst>
            <a:ahLst/>
            <a:cxnLst/>
            <a:rect l="l" t="t" r="r" b="b"/>
            <a:pathLst>
              <a:path w="778320" h="720001">
                <a:moveTo>
                  <a:pt x="56258" y="333700"/>
                </a:moveTo>
                <a:lnTo>
                  <a:pt x="56258" y="627457"/>
                </a:lnTo>
                <a:cubicBezTo>
                  <a:pt x="56258" y="637115"/>
                  <a:pt x="60008" y="646116"/>
                  <a:pt x="66946" y="653054"/>
                </a:cubicBezTo>
                <a:cubicBezTo>
                  <a:pt x="73885" y="659899"/>
                  <a:pt x="82980" y="663743"/>
                  <a:pt x="92544" y="663743"/>
                </a:cubicBezTo>
                <a:lnTo>
                  <a:pt x="685683" y="663743"/>
                </a:lnTo>
                <a:cubicBezTo>
                  <a:pt x="695341" y="663743"/>
                  <a:pt x="704342" y="659993"/>
                  <a:pt x="711281" y="653054"/>
                </a:cubicBezTo>
                <a:cubicBezTo>
                  <a:pt x="718125" y="646116"/>
                  <a:pt x="721969" y="637021"/>
                  <a:pt x="721969" y="627457"/>
                </a:cubicBezTo>
                <a:lnTo>
                  <a:pt x="721969" y="333700"/>
                </a:lnTo>
                <a:close/>
                <a:moveTo>
                  <a:pt x="92544" y="142049"/>
                </a:moveTo>
                <a:cubicBezTo>
                  <a:pt x="72478" y="142049"/>
                  <a:pt x="56258" y="158364"/>
                  <a:pt x="56258" y="178336"/>
                </a:cubicBezTo>
                <a:lnTo>
                  <a:pt x="56258" y="277443"/>
                </a:lnTo>
                <a:lnTo>
                  <a:pt x="721969" y="277443"/>
                </a:lnTo>
                <a:lnTo>
                  <a:pt x="721969" y="178336"/>
                </a:lnTo>
                <a:cubicBezTo>
                  <a:pt x="721969" y="158270"/>
                  <a:pt x="705655" y="142049"/>
                  <a:pt x="685683" y="142049"/>
                </a:cubicBezTo>
                <a:lnTo>
                  <a:pt x="561355" y="142049"/>
                </a:lnTo>
                <a:lnTo>
                  <a:pt x="561355" y="201026"/>
                </a:lnTo>
                <a:cubicBezTo>
                  <a:pt x="561355" y="216591"/>
                  <a:pt x="548790" y="229249"/>
                  <a:pt x="533226" y="229249"/>
                </a:cubicBezTo>
                <a:cubicBezTo>
                  <a:pt x="517661" y="229249"/>
                  <a:pt x="505097" y="216685"/>
                  <a:pt x="505097" y="201120"/>
                </a:cubicBezTo>
                <a:lnTo>
                  <a:pt x="505097" y="142049"/>
                </a:lnTo>
                <a:lnTo>
                  <a:pt x="273129" y="142049"/>
                </a:lnTo>
                <a:lnTo>
                  <a:pt x="273129" y="201026"/>
                </a:lnTo>
                <a:cubicBezTo>
                  <a:pt x="273129" y="216591"/>
                  <a:pt x="260565" y="229249"/>
                  <a:pt x="245001" y="229249"/>
                </a:cubicBezTo>
                <a:cubicBezTo>
                  <a:pt x="229436" y="229249"/>
                  <a:pt x="216872" y="216685"/>
                  <a:pt x="216872" y="201120"/>
                </a:cubicBezTo>
                <a:lnTo>
                  <a:pt x="216872" y="142049"/>
                </a:lnTo>
                <a:close/>
                <a:moveTo>
                  <a:pt x="245001" y="0"/>
                </a:moveTo>
                <a:cubicBezTo>
                  <a:pt x="260565" y="0"/>
                  <a:pt x="273129" y="12564"/>
                  <a:pt x="273129" y="28129"/>
                </a:cubicBezTo>
                <a:lnTo>
                  <a:pt x="273129" y="85792"/>
                </a:lnTo>
                <a:lnTo>
                  <a:pt x="505097" y="85792"/>
                </a:lnTo>
                <a:lnTo>
                  <a:pt x="505097" y="28129"/>
                </a:lnTo>
                <a:cubicBezTo>
                  <a:pt x="505097" y="12564"/>
                  <a:pt x="517661" y="0"/>
                  <a:pt x="533226" y="0"/>
                </a:cubicBezTo>
                <a:cubicBezTo>
                  <a:pt x="548790" y="0"/>
                  <a:pt x="561355" y="12564"/>
                  <a:pt x="561355" y="28129"/>
                </a:cubicBezTo>
                <a:lnTo>
                  <a:pt x="561355" y="85792"/>
                </a:lnTo>
                <a:lnTo>
                  <a:pt x="685683" y="85792"/>
                </a:lnTo>
                <a:cubicBezTo>
                  <a:pt x="736784" y="85792"/>
                  <a:pt x="778227" y="127235"/>
                  <a:pt x="778320" y="178336"/>
                </a:cubicBezTo>
                <a:lnTo>
                  <a:pt x="778320" y="627457"/>
                </a:lnTo>
                <a:cubicBezTo>
                  <a:pt x="778320" y="678370"/>
                  <a:pt x="736690" y="720001"/>
                  <a:pt x="685777" y="720001"/>
                </a:cubicBezTo>
                <a:lnTo>
                  <a:pt x="92544" y="720001"/>
                </a:lnTo>
                <a:cubicBezTo>
                  <a:pt x="41631" y="720001"/>
                  <a:pt x="0" y="678370"/>
                  <a:pt x="0" y="627457"/>
                </a:cubicBezTo>
                <a:lnTo>
                  <a:pt x="0" y="333700"/>
                </a:lnTo>
                <a:lnTo>
                  <a:pt x="0" y="277443"/>
                </a:lnTo>
                <a:lnTo>
                  <a:pt x="0" y="178336"/>
                </a:lnTo>
                <a:cubicBezTo>
                  <a:pt x="0" y="127235"/>
                  <a:pt x="41443" y="85792"/>
                  <a:pt x="92544" y="85792"/>
                </a:cubicBezTo>
                <a:lnTo>
                  <a:pt x="216872" y="85792"/>
                </a:lnTo>
                <a:lnTo>
                  <a:pt x="216872" y="28129"/>
                </a:lnTo>
                <a:cubicBezTo>
                  <a:pt x="216872" y="12564"/>
                  <a:pt x="229436" y="0"/>
                  <a:pt x="245001" y="0"/>
                </a:cubicBezTo>
                <a:close/>
              </a:path>
            </a:pathLst>
          </a:custGeom>
          <a:solidFill>
            <a:schemeClr val="accent1"/>
          </a:solidFill>
          <a:ln w="1860" cap="flat">
            <a:noFill/>
            <a:miter/>
          </a:ln>
        </p:spPr>
        <p:txBody>
          <a:bodyPr vert="horz" wrap="square" lIns="91440" tIns="45720" rIns="91440" bIns="45720" rtlCol="0" anchor="ctr"/>
          <a:lstStyle/>
          <a:p>
            <a:pPr algn="l"/>
            <a:endParaRPr kumimoji="1" lang="zh-CN" altLang="en-US"/>
          </a:p>
        </p:txBody>
      </p:sp>
      <p:sp>
        <p:nvSpPr>
          <p:cNvPr id="9"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14、商品销售统计数量</a:t>
            </a:r>
            <a:endParaRPr kumimoji="1" lang="zh-CN" altLang="en-US"/>
          </a:p>
        </p:txBody>
      </p:sp>
      <p:cxnSp>
        <p:nvCxnSpPr>
          <p:cNvPr id="10"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1" name="组合 10"/>
          <p:cNvGrpSpPr/>
          <p:nvPr/>
        </p:nvGrpSpPr>
        <p:grpSpPr>
          <a:xfrm>
            <a:off x="203200" y="561165"/>
            <a:ext cx="381000" cy="158750"/>
            <a:chOff x="203200" y="561165"/>
            <a:chExt cx="381000" cy="158750"/>
          </a:xfrm>
        </p:grpSpPr>
        <p:sp>
          <p:nvSpPr>
            <p:cNvPr id="12"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15" name="文本框 14">
            <a:extLst>
              <a:ext uri="{FF2B5EF4-FFF2-40B4-BE49-F238E27FC236}">
                <a16:creationId xmlns:a16="http://schemas.microsoft.com/office/drawing/2014/main" id="{5C732EAC-BAB0-9900-6814-3322C1E43DE4}"/>
              </a:ext>
            </a:extLst>
          </p:cNvPr>
          <p:cNvSpPr txBox="1"/>
          <p:nvPr/>
        </p:nvSpPr>
        <p:spPr>
          <a:xfrm>
            <a:off x="1077364" y="2104481"/>
            <a:ext cx="3841262" cy="4154984"/>
          </a:xfrm>
          <a:prstGeom prst="rect">
            <a:avLst/>
          </a:prstGeom>
          <a:solidFill>
            <a:schemeClr val="bg1">
              <a:lumMod val="85000"/>
            </a:schemeClr>
          </a:solidFill>
        </p:spPr>
        <p:txBody>
          <a:bodyPr wrap="square">
            <a:spAutoFit/>
          </a:bodyPr>
          <a:lstStyle/>
          <a:p>
            <a:r>
              <a:rPr lang="zh-CN" altLang="en-US" sz="1200" dirty="0"/>
              <a:t>&lt;template&gt;</a:t>
            </a:r>
          </a:p>
          <a:p>
            <a:r>
              <a:rPr lang="zh-CN" altLang="en-US" sz="1200" dirty="0"/>
              <a:t>  &lt;div id="app"&gt;</a:t>
            </a:r>
          </a:p>
          <a:p>
            <a:r>
              <a:rPr lang="zh-CN" altLang="en-US" sz="1200" dirty="0"/>
              <a:t>    &lt;dv-full-screen-container&gt;</a:t>
            </a:r>
          </a:p>
          <a:p>
            <a:r>
              <a:rPr lang="zh-CN" altLang="en-US" sz="1200" dirty="0"/>
              <a:t>      &lt;div class="container"&gt;</a:t>
            </a:r>
          </a:p>
          <a:p>
            <a:r>
              <a:rPr lang="zh-CN" altLang="en-US" sz="1200" dirty="0"/>
              <a:t>        &lt;div class="row"&gt;</a:t>
            </a:r>
          </a:p>
          <a:p>
            <a:r>
              <a:rPr lang="zh-CN" altLang="en-US" sz="1200" dirty="0"/>
              <a:t>          &lt;div class="cell"&gt;</a:t>
            </a:r>
          </a:p>
          <a:p>
            <a:r>
              <a:rPr lang="zh-CN" altLang="en-US" sz="1200" dirty="0"/>
              <a:t>            &lt;dv-border-box-12&gt;</a:t>
            </a:r>
          </a:p>
          <a:p>
            <a:r>
              <a:rPr lang="zh-CN" altLang="en-US" sz="1200" dirty="0"/>
              <a:t>              &lt;RingChart&gt;&lt;/RingChart&gt;</a:t>
            </a:r>
          </a:p>
          <a:p>
            <a:r>
              <a:rPr lang="zh-CN" altLang="en-US" sz="1200" dirty="0"/>
              <a:t>            &lt;/dv-border-box-12&gt;</a:t>
            </a:r>
          </a:p>
          <a:p>
            <a:r>
              <a:rPr lang="zh-CN" altLang="en-US" sz="1200" dirty="0"/>
              <a:t>          &lt;/div&gt;</a:t>
            </a:r>
          </a:p>
          <a:p>
            <a:r>
              <a:rPr lang="zh-CN" altLang="en-US" sz="1200" dirty="0"/>
              <a:t>          &lt;div class="cell"&gt;</a:t>
            </a:r>
          </a:p>
          <a:p>
            <a:r>
              <a:rPr lang="zh-CN" altLang="en-US" sz="1200" dirty="0"/>
              <a:t>            </a:t>
            </a:r>
          </a:p>
          <a:p>
            <a:r>
              <a:rPr lang="zh-CN" altLang="en-US" sz="1200" dirty="0"/>
              <a:t>            &lt;dv-border-box-12&gt;</a:t>
            </a:r>
          </a:p>
          <a:p>
            <a:r>
              <a:rPr lang="zh-CN" altLang="en-US" sz="1200" dirty="0"/>
              <a:t>              &lt;div class="title"&gt;零售数据驾驶舱&lt;/div&gt;</a:t>
            </a:r>
          </a:p>
          <a:p>
            <a:r>
              <a:rPr lang="zh-CN" altLang="en-US" sz="1200" dirty="0"/>
              <a:t>            &lt;/dv-border-box-12&gt;</a:t>
            </a:r>
          </a:p>
          <a:p>
            <a:r>
              <a:rPr lang="zh-CN" altLang="en-US" sz="1200" dirty="0"/>
              <a:t>          &lt;/div&gt;</a:t>
            </a:r>
          </a:p>
          <a:p>
            <a:r>
              <a:rPr lang="zh-CN" altLang="en-US" sz="1200" dirty="0"/>
              <a:t>          &lt;div class="cell"&gt;</a:t>
            </a:r>
          </a:p>
          <a:p>
            <a:r>
              <a:rPr lang="zh-CN" altLang="en-US" sz="1200" dirty="0"/>
              <a:t>            &lt;dv-border-box-12&gt;</a:t>
            </a:r>
          </a:p>
          <a:p>
            <a:r>
              <a:rPr lang="zh-CN" altLang="en-US" sz="1200" dirty="0"/>
              <a:t>              &lt;CapsuleChart&gt;&lt;/CapsuleChart&gt;</a:t>
            </a:r>
          </a:p>
          <a:p>
            <a:r>
              <a:rPr lang="zh-CN" altLang="en-US" sz="1200" dirty="0"/>
              <a:t>            &lt;/dv-border-box-12&gt;</a:t>
            </a:r>
          </a:p>
          <a:p>
            <a:r>
              <a:rPr lang="zh-CN" altLang="en-US" sz="1200" dirty="0"/>
              <a:t>          &lt;/div&gt;</a:t>
            </a:r>
          </a:p>
          <a:p>
            <a:r>
              <a:rPr lang="zh-CN" altLang="en-US" sz="1200" dirty="0"/>
              <a:t>      &lt;/div&gt;</a:t>
            </a:r>
          </a:p>
        </p:txBody>
      </p:sp>
      <p:sp>
        <p:nvSpPr>
          <p:cNvPr id="17" name="文本框 16">
            <a:extLst>
              <a:ext uri="{FF2B5EF4-FFF2-40B4-BE49-F238E27FC236}">
                <a16:creationId xmlns:a16="http://schemas.microsoft.com/office/drawing/2014/main" id="{49F64480-CAEA-87AD-6558-A9DA23E3A650}"/>
              </a:ext>
            </a:extLst>
          </p:cNvPr>
          <p:cNvSpPr txBox="1"/>
          <p:nvPr/>
        </p:nvSpPr>
        <p:spPr>
          <a:xfrm>
            <a:off x="5995987" y="1043161"/>
            <a:ext cx="4885290" cy="5262979"/>
          </a:xfrm>
          <a:prstGeom prst="rect">
            <a:avLst/>
          </a:prstGeom>
          <a:solidFill>
            <a:schemeClr val="bg1">
              <a:lumMod val="85000"/>
            </a:schemeClr>
          </a:solidFill>
        </p:spPr>
        <p:txBody>
          <a:bodyPr wrap="square">
            <a:spAutoFit/>
          </a:bodyPr>
          <a:lstStyle/>
          <a:p>
            <a:r>
              <a:rPr lang="zh-CN" altLang="en-US" sz="1400" dirty="0"/>
              <a:t> &lt;div class="row"&gt;</a:t>
            </a:r>
          </a:p>
          <a:p>
            <a:r>
              <a:rPr lang="zh-CN" altLang="en-US" sz="1400" dirty="0"/>
              <a:t>        &lt;div class="cell"&gt;</a:t>
            </a:r>
          </a:p>
          <a:p>
            <a:r>
              <a:rPr lang="zh-CN" altLang="en-US" sz="1400" dirty="0"/>
              <a:t>          &lt;dv-border-box-12&gt;</a:t>
            </a:r>
          </a:p>
          <a:p>
            <a:r>
              <a:rPr lang="zh-CN" altLang="en-US" sz="1400" dirty="0"/>
              <a:t>            &lt;ScrollBoard&gt;&lt;/ScrollBoard&gt;</a:t>
            </a:r>
          </a:p>
          <a:p>
            <a:r>
              <a:rPr lang="zh-CN" altLang="en-US" sz="1400" dirty="0"/>
              <a:t>          &lt;/dv-border-box-12&gt;</a:t>
            </a:r>
          </a:p>
          <a:p>
            <a:r>
              <a:rPr lang="zh-CN" altLang="en-US" sz="1400" dirty="0"/>
              <a:t>        &lt;/div&gt;</a:t>
            </a:r>
          </a:p>
          <a:p>
            <a:r>
              <a:rPr lang="zh-CN" altLang="en-US" sz="1400" dirty="0"/>
              <a:t>        &lt;div class="cell"&gt;</a:t>
            </a:r>
          </a:p>
          <a:p>
            <a:r>
              <a:rPr lang="zh-CN" altLang="en-US" sz="1400" dirty="0"/>
              <a:t>          &lt;dv-border-box-12&gt;</a:t>
            </a:r>
          </a:p>
          <a:p>
            <a:r>
              <a:rPr lang="zh-CN" altLang="en-US" sz="1400" dirty="0"/>
              <a:t>            &lt;WaterLevelPond&gt;&lt;/WaterLevelPond&gt;</a:t>
            </a:r>
          </a:p>
          <a:p>
            <a:r>
              <a:rPr lang="zh-CN" altLang="en-US" sz="1400" dirty="0"/>
              <a:t>          &lt;/dv-border-box-12&gt;</a:t>
            </a:r>
          </a:p>
          <a:p>
            <a:r>
              <a:rPr lang="zh-CN" altLang="en-US" sz="1400" dirty="0"/>
              <a:t>        &lt;/div&gt;</a:t>
            </a:r>
          </a:p>
          <a:p>
            <a:r>
              <a:rPr lang="zh-CN" altLang="en-US" sz="1400" dirty="0"/>
              <a:t>        &lt;div class="cell"&gt;</a:t>
            </a:r>
          </a:p>
          <a:p>
            <a:r>
              <a:rPr lang="zh-CN" altLang="en-US" sz="1400" dirty="0"/>
              <a:t>          &lt;dv-border-box-12&gt;</a:t>
            </a:r>
          </a:p>
          <a:p>
            <a:r>
              <a:rPr lang="zh-CN" altLang="en-US" sz="1400" dirty="0"/>
              <a:t>            &lt;ScrollRankingBoard&gt;&lt;/ScrollRankingBoard&gt;</a:t>
            </a:r>
          </a:p>
          <a:p>
            <a:r>
              <a:rPr lang="zh-CN" altLang="en-US" sz="1400" dirty="0"/>
              <a:t>          &lt;/dv-border-box-12&gt;</a:t>
            </a:r>
          </a:p>
          <a:p>
            <a:r>
              <a:rPr lang="zh-CN" altLang="en-US" sz="1400" dirty="0"/>
              <a:t>        &lt;/div&gt;</a:t>
            </a:r>
          </a:p>
          <a:p>
            <a:r>
              <a:rPr lang="zh-CN" altLang="en-US" sz="1400" dirty="0"/>
              <a:t>      &lt;/div&gt;</a:t>
            </a:r>
          </a:p>
          <a:p>
            <a:r>
              <a:rPr lang="zh-CN" altLang="en-US" sz="1400" dirty="0"/>
              <a:t>      &lt;/div&gt;</a:t>
            </a:r>
          </a:p>
          <a:p>
            <a:r>
              <a:rPr lang="zh-CN" altLang="en-US" sz="1400" dirty="0"/>
              <a:t>    &lt;/dv-full-screen-container&gt;</a:t>
            </a:r>
          </a:p>
          <a:p>
            <a:r>
              <a:rPr lang="zh-CN" altLang="en-US" sz="1400" dirty="0"/>
              <a:t>  &lt;/div&gt;</a:t>
            </a:r>
          </a:p>
          <a:p>
            <a:r>
              <a:rPr lang="zh-CN" altLang="en-US" sz="1400" dirty="0"/>
              <a:t>&lt;/template&gt;</a:t>
            </a:r>
          </a:p>
          <a:p>
            <a:r>
              <a:rPr lang="zh-CN" altLang="en-US" sz="1400" dirty="0"/>
              <a:t>&lt;script&gt; </a:t>
            </a:r>
          </a:p>
          <a:p>
            <a:r>
              <a:rPr lang="zh-CN" altLang="en-US" sz="1400" dirty="0"/>
              <a:t>import RingChart from './components/RingChart.vue';</a:t>
            </a:r>
          </a:p>
          <a:p>
            <a:r>
              <a:rPr lang="zh-CN" altLang="en-US" sz="1400" dirty="0"/>
              <a:t>import CapsuleChart from './components/CapsuleChart.vue';</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6210893" y="1224798"/>
            <a:ext cx="5647889" cy="2868528"/>
          </a:xfrm>
          <a:prstGeom prst="rect">
            <a:avLst/>
          </a:prstGeom>
          <a:noFill/>
          <a:ln>
            <a:noFill/>
          </a:ln>
        </p:spPr>
        <p:txBody>
          <a:bodyPr vert="horz" wrap="square" lIns="0" tIns="0" rIns="0" bIns="0" rtlCol="0" anchor="t"/>
          <a:lstStyle/>
          <a:p>
            <a:pPr algn="l"/>
            <a:r>
              <a:rPr kumimoji="1" lang="en-US" altLang="zh-CN" sz="1400" dirty="0" err="1">
                <a:ln w="12700">
                  <a:noFill/>
                </a:ln>
                <a:solidFill>
                  <a:schemeClr val="tx1"/>
                </a:solidFill>
                <a:latin typeface="Source Han Sans"/>
                <a:ea typeface="Source Han Sans"/>
                <a:cs typeface="Source Han Sans"/>
              </a:rPr>
              <a:t>效果图如图所示</a:t>
            </a:r>
            <a:r>
              <a:rPr kumimoji="1" lang="en-US" altLang="zh-CN" sz="1400" dirty="0">
                <a:ln w="12700">
                  <a:noFill/>
                </a:ln>
                <a:solidFill>
                  <a:schemeClr val="tx1"/>
                </a:solidFill>
                <a:latin typeface="Source Han Sans"/>
                <a:ea typeface="Source Han Sans"/>
                <a:cs typeface="Source Han Sans"/>
              </a:rPr>
              <a:t>：</a:t>
            </a:r>
            <a:endParaRPr kumimoji="1" lang="zh-CN" altLang="en-US" dirty="0"/>
          </a:p>
        </p:txBody>
      </p:sp>
      <p:sp>
        <p:nvSpPr>
          <p:cNvPr id="9"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14、商品销售统计数量</a:t>
            </a:r>
            <a:endParaRPr kumimoji="1" lang="zh-CN" altLang="en-US"/>
          </a:p>
        </p:txBody>
      </p:sp>
      <p:cxnSp>
        <p:nvCxnSpPr>
          <p:cNvPr id="10"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1" name="组合 10"/>
          <p:cNvGrpSpPr/>
          <p:nvPr/>
        </p:nvGrpSpPr>
        <p:grpSpPr>
          <a:xfrm>
            <a:off x="203200" y="561165"/>
            <a:ext cx="381000" cy="158750"/>
            <a:chOff x="203200" y="561165"/>
            <a:chExt cx="381000" cy="158750"/>
          </a:xfrm>
        </p:grpSpPr>
        <p:sp>
          <p:nvSpPr>
            <p:cNvPr id="12"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pic>
        <p:nvPicPr>
          <p:cNvPr id="15" name="图片 14">
            <a:extLst>
              <a:ext uri="{FF2B5EF4-FFF2-40B4-BE49-F238E27FC236}">
                <a16:creationId xmlns:a16="http://schemas.microsoft.com/office/drawing/2014/main" id="{B95BABC3-BC42-7691-F2E4-8F53AF70F5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87411" y="1742375"/>
            <a:ext cx="5616311" cy="4172385"/>
          </a:xfrm>
          <a:prstGeom prst="rect">
            <a:avLst/>
          </a:prstGeom>
        </p:spPr>
      </p:pic>
      <p:sp>
        <p:nvSpPr>
          <p:cNvPr id="17" name="文本框 16">
            <a:extLst>
              <a:ext uri="{FF2B5EF4-FFF2-40B4-BE49-F238E27FC236}">
                <a16:creationId xmlns:a16="http://schemas.microsoft.com/office/drawing/2014/main" id="{4AA8980F-E6B5-D860-29D9-75C0A6D4471D}"/>
              </a:ext>
            </a:extLst>
          </p:cNvPr>
          <p:cNvSpPr txBox="1"/>
          <p:nvPr/>
        </p:nvSpPr>
        <p:spPr>
          <a:xfrm>
            <a:off x="584200" y="1224798"/>
            <a:ext cx="4993640" cy="4524315"/>
          </a:xfrm>
          <a:prstGeom prst="rect">
            <a:avLst/>
          </a:prstGeom>
          <a:solidFill>
            <a:schemeClr val="bg1">
              <a:lumMod val="85000"/>
            </a:schemeClr>
          </a:solidFill>
        </p:spPr>
        <p:txBody>
          <a:bodyPr wrap="square">
            <a:spAutoFit/>
          </a:bodyPr>
          <a:lstStyle/>
          <a:p>
            <a:r>
              <a:rPr lang="zh-CN" altLang="en-US" sz="1200" dirty="0"/>
              <a:t>import ScrollBoard from './components/ScrollBoard.vue';</a:t>
            </a:r>
          </a:p>
          <a:p>
            <a:r>
              <a:rPr lang="zh-CN" altLang="en-US" sz="1200" dirty="0"/>
              <a:t>import WaterLevelPond from './components/WaterLevelPond.vue';</a:t>
            </a:r>
          </a:p>
          <a:p>
            <a:r>
              <a:rPr lang="zh-CN" altLang="en-US" sz="1200" dirty="0"/>
              <a:t>import ScrollRankingBoard from './components/ScrollRankingBoard.vue';</a:t>
            </a:r>
          </a:p>
          <a:p>
            <a:r>
              <a:rPr lang="zh-CN" altLang="en-US" sz="1200" dirty="0"/>
              <a:t>export default {</a:t>
            </a:r>
          </a:p>
          <a:p>
            <a:r>
              <a:rPr lang="zh-CN" altLang="en-US" sz="1200" dirty="0"/>
              <a:t>  components:{</a:t>
            </a:r>
          </a:p>
          <a:p>
            <a:r>
              <a:rPr lang="zh-CN" altLang="en-US" sz="1200" dirty="0"/>
              <a:t>    RingChart,</a:t>
            </a:r>
          </a:p>
          <a:p>
            <a:r>
              <a:rPr lang="zh-CN" altLang="en-US" sz="1200" dirty="0"/>
              <a:t>    CapsuleChart,</a:t>
            </a:r>
          </a:p>
          <a:p>
            <a:r>
              <a:rPr lang="zh-CN" altLang="en-US" sz="1200" dirty="0"/>
              <a:t>    ScrollBoard,</a:t>
            </a:r>
          </a:p>
          <a:p>
            <a:r>
              <a:rPr lang="zh-CN" altLang="en-US" sz="1200" dirty="0"/>
              <a:t>    WaterLevelPond,</a:t>
            </a:r>
          </a:p>
          <a:p>
            <a:r>
              <a:rPr lang="zh-CN" altLang="en-US" sz="1200" dirty="0"/>
              <a:t>    ScrollRankingBoard</a:t>
            </a:r>
          </a:p>
          <a:p>
            <a:r>
              <a:rPr lang="zh-CN" altLang="en-US" sz="1200" dirty="0"/>
              <a:t>  }</a:t>
            </a:r>
          </a:p>
          <a:p>
            <a:r>
              <a:rPr lang="zh-CN" altLang="en-US" sz="1200" dirty="0"/>
              <a:t>}</a:t>
            </a:r>
          </a:p>
          <a:p>
            <a:r>
              <a:rPr lang="zh-CN" altLang="en-US" sz="1200" dirty="0"/>
              <a:t>&lt;/script&gt;</a:t>
            </a:r>
          </a:p>
          <a:p>
            <a:endParaRPr lang="zh-CN" altLang="en-US" sz="1200" dirty="0"/>
          </a:p>
          <a:p>
            <a:r>
              <a:rPr lang="zh-CN" altLang="en-US" sz="1200" dirty="0"/>
              <a:t>&lt;style lang="scss"&gt;</a:t>
            </a:r>
          </a:p>
          <a:p>
            <a:r>
              <a:rPr lang="zh-CN" altLang="en-US" sz="1200" dirty="0"/>
              <a:t>body{</a:t>
            </a:r>
          </a:p>
          <a:p>
            <a:r>
              <a:rPr lang="zh-CN" altLang="en-US" sz="1200" dirty="0"/>
              <a:t>  background-color: black;</a:t>
            </a:r>
          </a:p>
          <a:p>
            <a:r>
              <a:rPr lang="zh-CN" altLang="en-US" sz="1200" dirty="0"/>
              <a:t>}</a:t>
            </a:r>
          </a:p>
          <a:p>
            <a:r>
              <a:rPr lang="zh-CN" altLang="en-US" sz="1200" dirty="0"/>
              <a:t>*{</a:t>
            </a:r>
          </a:p>
          <a:p>
            <a:r>
              <a:rPr lang="zh-CN" altLang="en-US" sz="1200" dirty="0"/>
              <a:t>  margin: 0;</a:t>
            </a:r>
          </a:p>
          <a:p>
            <a:r>
              <a:rPr lang="zh-CN" altLang="en-US" sz="1200" dirty="0"/>
              <a:t>  padding: 0;</a:t>
            </a:r>
          </a:p>
          <a:p>
            <a:r>
              <a:rPr lang="zh-CN" altLang="en-US" sz="1200" dirty="0"/>
              <a:t>  list-style: none;</a:t>
            </a:r>
          </a:p>
          <a:p>
            <a:r>
              <a:rPr lang="zh-CN" altLang="en-US" sz="1200" dirty="0"/>
              <a:t>  box-sizing: border-box;</a:t>
            </a:r>
          </a:p>
          <a:p>
            <a:r>
              <a:rPr lang="zh-CN" altLang="en-US" sz="1200" dirty="0"/>
              <a:t>}</a:t>
            </a:r>
          </a:p>
        </p:txBody>
      </p:sp>
      <p:sp>
        <p:nvSpPr>
          <p:cNvPr id="19" name="文本框 18">
            <a:extLst>
              <a:ext uri="{FF2B5EF4-FFF2-40B4-BE49-F238E27FC236}">
                <a16:creationId xmlns:a16="http://schemas.microsoft.com/office/drawing/2014/main" id="{5B2F3E0B-8E68-A5D4-B5E7-D0B4646F2A59}"/>
              </a:ext>
            </a:extLst>
          </p:cNvPr>
          <p:cNvSpPr txBox="1"/>
          <p:nvPr/>
        </p:nvSpPr>
        <p:spPr>
          <a:xfrm>
            <a:off x="3221250" y="1950961"/>
            <a:ext cx="2783340" cy="4616648"/>
          </a:xfrm>
          <a:prstGeom prst="rect">
            <a:avLst/>
          </a:prstGeom>
          <a:solidFill>
            <a:schemeClr val="bg1">
              <a:lumMod val="75000"/>
            </a:schemeClr>
          </a:solidFill>
        </p:spPr>
        <p:txBody>
          <a:bodyPr wrap="square">
            <a:spAutoFit/>
          </a:bodyPr>
          <a:lstStyle/>
          <a:p>
            <a:r>
              <a:rPr lang="zh-CN" altLang="en-US" sz="1400" dirty="0"/>
              <a:t>.container{</a:t>
            </a:r>
          </a:p>
          <a:p>
            <a:r>
              <a:rPr lang="zh-CN" altLang="en-US" sz="1400" dirty="0"/>
              <a:t>  height: 100vh;</a:t>
            </a:r>
          </a:p>
          <a:p>
            <a:r>
              <a:rPr lang="zh-CN" altLang="en-US" sz="1400" dirty="0"/>
              <a:t>  display: flex;</a:t>
            </a:r>
          </a:p>
          <a:p>
            <a:r>
              <a:rPr lang="zh-CN" altLang="en-US" sz="1400" dirty="0"/>
              <a:t>  flex-direction: column;</a:t>
            </a:r>
          </a:p>
          <a:p>
            <a:r>
              <a:rPr lang="zh-CN" altLang="en-US" sz="1400" dirty="0"/>
              <a:t>  .row{</a:t>
            </a:r>
          </a:p>
          <a:p>
            <a:r>
              <a:rPr lang="zh-CN" altLang="en-US" sz="1400" dirty="0"/>
              <a:t>    float: 1;</a:t>
            </a:r>
          </a:p>
          <a:p>
            <a:r>
              <a:rPr lang="zh-CN" altLang="en-US" sz="1400" dirty="0"/>
              <a:t>    height: 50%;</a:t>
            </a:r>
          </a:p>
          <a:p>
            <a:r>
              <a:rPr lang="zh-CN" altLang="en-US" sz="1400" dirty="0"/>
              <a:t>    width: 100%;</a:t>
            </a:r>
          </a:p>
          <a:p>
            <a:r>
              <a:rPr lang="zh-CN" altLang="en-US" sz="1400" dirty="0"/>
              <a:t>    display: flex;</a:t>
            </a:r>
          </a:p>
          <a:p>
            <a:r>
              <a:rPr lang="zh-CN" altLang="en-US" sz="1400" dirty="0"/>
              <a:t>    color: white;</a:t>
            </a:r>
          </a:p>
          <a:p>
            <a:r>
              <a:rPr lang="zh-CN" altLang="en-US" sz="1400" dirty="0"/>
              <a:t>    .cell{</a:t>
            </a:r>
          </a:p>
          <a:p>
            <a:r>
              <a:rPr lang="zh-CN" altLang="en-US" sz="1400" dirty="0"/>
              <a:t>      flex: 1;</a:t>
            </a:r>
          </a:p>
          <a:p>
            <a:r>
              <a:rPr lang="zh-CN" altLang="en-US" sz="1400" dirty="0"/>
              <a:t>      .title{</a:t>
            </a:r>
          </a:p>
          <a:p>
            <a:r>
              <a:rPr lang="zh-CN" altLang="en-US" sz="1400" dirty="0"/>
              <a:t>        font-size: 30px;</a:t>
            </a:r>
          </a:p>
          <a:p>
            <a:r>
              <a:rPr lang="zh-CN" altLang="en-US" sz="1400" dirty="0"/>
              <a:t>        text-align: center;</a:t>
            </a:r>
          </a:p>
          <a:p>
            <a:r>
              <a:rPr lang="zh-CN" altLang="en-US" sz="1400" dirty="0"/>
              <a:t>        // padding-top: 30px;</a:t>
            </a:r>
          </a:p>
          <a:p>
            <a:r>
              <a:rPr lang="zh-CN" altLang="en-US" sz="1400" dirty="0"/>
              <a:t>      }</a:t>
            </a:r>
          </a:p>
          <a:p>
            <a:r>
              <a:rPr lang="zh-CN" altLang="en-US" sz="1400" dirty="0"/>
              <a:t>    }</a:t>
            </a:r>
          </a:p>
          <a:p>
            <a:r>
              <a:rPr lang="zh-CN" altLang="en-US" sz="1400" dirty="0"/>
              <a:t>}</a:t>
            </a:r>
          </a:p>
          <a:p>
            <a:r>
              <a:rPr lang="zh-CN" altLang="en-US" sz="1400" dirty="0"/>
              <a:t>}</a:t>
            </a:r>
          </a:p>
          <a:p>
            <a:r>
              <a:rPr lang="zh-CN" altLang="en-US" sz="1400" dirty="0"/>
              <a:t>&lt;/style&gt;</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项目总结</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05</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sp>
        <p:nvSpPr>
          <p:cNvPr id="11" name="标题 1"/>
          <p:cNvSpPr txBox="1"/>
          <p:nvPr/>
        </p:nvSpPr>
        <p:spPr>
          <a:xfrm>
            <a:off x="10346359" y="769180"/>
            <a:ext cx="1398931" cy="173717"/>
          </a:xfrm>
          <a:custGeom>
            <a:avLst/>
            <a:gdLst>
              <a:gd name="connsiteX0" fmla="*/ 353068 w 1228797"/>
              <a:gd name="connsiteY0" fmla="*/ 146933 h 152590"/>
              <a:gd name="connsiteX1" fmla="*/ 353259 w 1228797"/>
              <a:gd name="connsiteY1" fmla="*/ 146971 h 152590"/>
              <a:gd name="connsiteX2" fmla="*/ 352878 w 1228797"/>
              <a:gd name="connsiteY2" fmla="*/ 146971 h 152590"/>
              <a:gd name="connsiteX3" fmla="*/ 463654 w 1228797"/>
              <a:gd name="connsiteY3" fmla="*/ 28766 h 152590"/>
              <a:gd name="connsiteX4" fmla="*/ 457368 w 1228797"/>
              <a:gd name="connsiteY4" fmla="*/ 35052 h 152590"/>
              <a:gd name="connsiteX5" fmla="*/ 457368 w 1228797"/>
              <a:gd name="connsiteY5" fmla="*/ 66866 h 152590"/>
              <a:gd name="connsiteX6" fmla="*/ 463464 w 1228797"/>
              <a:gd name="connsiteY6" fmla="*/ 73152 h 152590"/>
              <a:gd name="connsiteX7" fmla="*/ 463654 w 1228797"/>
              <a:gd name="connsiteY7" fmla="*/ 73152 h 152590"/>
              <a:gd name="connsiteX8" fmla="*/ 502611 w 1228797"/>
              <a:gd name="connsiteY8" fmla="*/ 73152 h 152590"/>
              <a:gd name="connsiteX9" fmla="*/ 525281 w 1228797"/>
              <a:gd name="connsiteY9" fmla="*/ 51911 h 152590"/>
              <a:gd name="connsiteX10" fmla="*/ 504450 w 1228797"/>
              <a:gd name="connsiteY10" fmla="*/ 28795 h 152590"/>
              <a:gd name="connsiteX11" fmla="*/ 503183 w 1228797"/>
              <a:gd name="connsiteY11" fmla="*/ 28766 h 152590"/>
              <a:gd name="connsiteX12" fmla="*/ 1154216 w 1228797"/>
              <a:gd name="connsiteY12" fmla="*/ 28194 h 152590"/>
              <a:gd name="connsiteX13" fmla="*/ 1154216 w 1228797"/>
              <a:gd name="connsiteY13" fmla="*/ 28765 h 152590"/>
              <a:gd name="connsiteX14" fmla="*/ 1104877 w 1228797"/>
              <a:gd name="connsiteY14" fmla="*/ 77914 h 152590"/>
              <a:gd name="connsiteX15" fmla="*/ 1154026 w 1228797"/>
              <a:gd name="connsiteY15" fmla="*/ 127254 h 152590"/>
              <a:gd name="connsiteX16" fmla="*/ 1203365 w 1228797"/>
              <a:gd name="connsiteY16" fmla="*/ 78105 h 152590"/>
              <a:gd name="connsiteX17" fmla="*/ 1203365 w 1228797"/>
              <a:gd name="connsiteY17" fmla="*/ 78009 h 152590"/>
              <a:gd name="connsiteX18" fmla="*/ 1154502 w 1228797"/>
              <a:gd name="connsiteY18" fmla="*/ 28195 h 152590"/>
              <a:gd name="connsiteX19" fmla="*/ 1154216 w 1228797"/>
              <a:gd name="connsiteY19" fmla="*/ 28194 h 152590"/>
              <a:gd name="connsiteX20" fmla="*/ 836558 w 1228797"/>
              <a:gd name="connsiteY20" fmla="*/ 25718 h 152590"/>
              <a:gd name="connsiteX21" fmla="*/ 787314 w 1228797"/>
              <a:gd name="connsiteY21" fmla="*/ 74962 h 152590"/>
              <a:gd name="connsiteX22" fmla="*/ 836558 w 1228797"/>
              <a:gd name="connsiteY22" fmla="*/ 124207 h 152590"/>
              <a:gd name="connsiteX23" fmla="*/ 885802 w 1228797"/>
              <a:gd name="connsiteY23" fmla="*/ 74962 h 152590"/>
              <a:gd name="connsiteX24" fmla="*/ 885802 w 1228797"/>
              <a:gd name="connsiteY24" fmla="*/ 74867 h 152590"/>
              <a:gd name="connsiteX25" fmla="*/ 836558 w 1228797"/>
              <a:gd name="connsiteY25" fmla="*/ 25718 h 152590"/>
              <a:gd name="connsiteX26" fmla="*/ 200954 w 1228797"/>
              <a:gd name="connsiteY26" fmla="*/ 25527 h 152590"/>
              <a:gd name="connsiteX27" fmla="*/ 200954 w 1228797"/>
              <a:gd name="connsiteY27" fmla="*/ 25908 h 152590"/>
              <a:gd name="connsiteX28" fmla="*/ 151424 w 1228797"/>
              <a:gd name="connsiteY28" fmla="*/ 75248 h 152590"/>
              <a:gd name="connsiteX29" fmla="*/ 200764 w 1228797"/>
              <a:gd name="connsiteY29" fmla="*/ 124778 h 152590"/>
              <a:gd name="connsiteX30" fmla="*/ 250294 w 1228797"/>
              <a:gd name="connsiteY30" fmla="*/ 75438 h 152590"/>
              <a:gd name="connsiteX31" fmla="*/ 250294 w 1228797"/>
              <a:gd name="connsiteY31" fmla="*/ 75248 h 152590"/>
              <a:gd name="connsiteX32" fmla="*/ 201145 w 1228797"/>
              <a:gd name="connsiteY32" fmla="*/ 25528 h 152590"/>
              <a:gd name="connsiteX33" fmla="*/ 200954 w 1228797"/>
              <a:gd name="connsiteY33" fmla="*/ 25527 h 152590"/>
              <a:gd name="connsiteX34" fmla="*/ 437841 w 1228797"/>
              <a:gd name="connsiteY34" fmla="*/ 3429 h 152590"/>
              <a:gd name="connsiteX35" fmla="*/ 502040 w 1228797"/>
              <a:gd name="connsiteY35" fmla="*/ 3429 h 152590"/>
              <a:gd name="connsiteX36" fmla="*/ 535949 w 1228797"/>
              <a:gd name="connsiteY36" fmla="*/ 16764 h 152590"/>
              <a:gd name="connsiteX37" fmla="*/ 550808 w 1228797"/>
              <a:gd name="connsiteY37" fmla="*/ 49340 h 152590"/>
              <a:gd name="connsiteX38" fmla="*/ 528615 w 1228797"/>
              <a:gd name="connsiteY38" fmla="*/ 91345 h 152590"/>
              <a:gd name="connsiteX39" fmla="*/ 526233 w 1228797"/>
              <a:gd name="connsiteY39" fmla="*/ 99251 h 152590"/>
              <a:gd name="connsiteX40" fmla="*/ 544712 w 1228797"/>
              <a:gd name="connsiteY40" fmla="*/ 138017 h 152590"/>
              <a:gd name="connsiteX41" fmla="*/ 541683 w 1228797"/>
              <a:gd name="connsiteY41" fmla="*/ 146377 h 152590"/>
              <a:gd name="connsiteX42" fmla="*/ 538997 w 1228797"/>
              <a:gd name="connsiteY42" fmla="*/ 146971 h 152590"/>
              <a:gd name="connsiteX43" fmla="*/ 525567 w 1228797"/>
              <a:gd name="connsiteY43" fmla="*/ 146971 h 152590"/>
              <a:gd name="connsiteX44" fmla="*/ 519947 w 1228797"/>
              <a:gd name="connsiteY44" fmla="*/ 143447 h 152590"/>
              <a:gd name="connsiteX45" fmla="*/ 500230 w 1228797"/>
              <a:gd name="connsiteY45" fmla="*/ 102203 h 152590"/>
              <a:gd name="connsiteX46" fmla="*/ 494611 w 1228797"/>
              <a:gd name="connsiteY46" fmla="*/ 98679 h 152590"/>
              <a:gd name="connsiteX47" fmla="*/ 463654 w 1228797"/>
              <a:gd name="connsiteY47" fmla="*/ 98679 h 152590"/>
              <a:gd name="connsiteX48" fmla="*/ 457368 w 1228797"/>
              <a:gd name="connsiteY48" fmla="*/ 104773 h 152590"/>
              <a:gd name="connsiteX49" fmla="*/ 457368 w 1228797"/>
              <a:gd name="connsiteY49" fmla="*/ 104966 h 152590"/>
              <a:gd name="connsiteX50" fmla="*/ 457368 w 1228797"/>
              <a:gd name="connsiteY50" fmla="*/ 140684 h 152590"/>
              <a:gd name="connsiteX51" fmla="*/ 451081 w 1228797"/>
              <a:gd name="connsiteY51" fmla="*/ 146971 h 152590"/>
              <a:gd name="connsiteX52" fmla="*/ 437841 w 1228797"/>
              <a:gd name="connsiteY52" fmla="*/ 146971 h 152590"/>
              <a:gd name="connsiteX53" fmla="*/ 431555 w 1228797"/>
              <a:gd name="connsiteY53" fmla="*/ 140684 h 152590"/>
              <a:gd name="connsiteX54" fmla="*/ 431555 w 1228797"/>
              <a:gd name="connsiteY54" fmla="*/ 9716 h 152590"/>
              <a:gd name="connsiteX55" fmla="*/ 437841 w 1228797"/>
              <a:gd name="connsiteY55" fmla="*/ 3429 h 152590"/>
              <a:gd name="connsiteX56" fmla="*/ 293633 w 1228797"/>
              <a:gd name="connsiteY56" fmla="*/ 3429 h 152590"/>
              <a:gd name="connsiteX57" fmla="*/ 306777 w 1228797"/>
              <a:gd name="connsiteY57" fmla="*/ 3429 h 152590"/>
              <a:gd name="connsiteX58" fmla="*/ 312683 w 1228797"/>
              <a:gd name="connsiteY58" fmla="*/ 9715 h 152590"/>
              <a:gd name="connsiteX59" fmla="*/ 312683 w 1228797"/>
              <a:gd name="connsiteY59" fmla="*/ 80677 h 152590"/>
              <a:gd name="connsiteX60" fmla="*/ 350592 w 1228797"/>
              <a:gd name="connsiteY60" fmla="*/ 123032 h 152590"/>
              <a:gd name="connsiteX61" fmla="*/ 392950 w 1228797"/>
              <a:gd name="connsiteY61" fmla="*/ 85118 h 152590"/>
              <a:gd name="connsiteX62" fmla="*/ 392978 w 1228797"/>
              <a:gd name="connsiteY62" fmla="*/ 81248 h 152590"/>
              <a:gd name="connsiteX63" fmla="*/ 392978 w 1228797"/>
              <a:gd name="connsiteY63" fmla="*/ 9715 h 152590"/>
              <a:gd name="connsiteX64" fmla="*/ 399265 w 1228797"/>
              <a:gd name="connsiteY64" fmla="*/ 3429 h 152590"/>
              <a:gd name="connsiteX65" fmla="*/ 412505 w 1228797"/>
              <a:gd name="connsiteY65" fmla="*/ 3429 h 152590"/>
              <a:gd name="connsiteX66" fmla="*/ 418696 w 1228797"/>
              <a:gd name="connsiteY66" fmla="*/ 9715 h 152590"/>
              <a:gd name="connsiteX67" fmla="*/ 418696 w 1228797"/>
              <a:gd name="connsiteY67" fmla="*/ 81153 h 152590"/>
              <a:gd name="connsiteX68" fmla="*/ 378496 w 1228797"/>
              <a:gd name="connsiteY68" fmla="*/ 141799 h 152590"/>
              <a:gd name="connsiteX69" fmla="*/ 353068 w 1228797"/>
              <a:gd name="connsiteY69" fmla="*/ 146933 h 152590"/>
              <a:gd name="connsiteX70" fmla="*/ 327634 w 1228797"/>
              <a:gd name="connsiteY70" fmla="*/ 141836 h 152590"/>
              <a:gd name="connsiteX71" fmla="*/ 287346 w 1228797"/>
              <a:gd name="connsiteY71" fmla="*/ 81248 h 152590"/>
              <a:gd name="connsiteX72" fmla="*/ 287346 w 1228797"/>
              <a:gd name="connsiteY72" fmla="*/ 81153 h 152590"/>
              <a:gd name="connsiteX73" fmla="*/ 287346 w 1228797"/>
              <a:gd name="connsiteY73" fmla="*/ 9715 h 152590"/>
              <a:gd name="connsiteX74" fmla="*/ 293633 w 1228797"/>
              <a:gd name="connsiteY74" fmla="*/ 3429 h 152590"/>
              <a:gd name="connsiteX75" fmla="*/ 6264 w 1228797"/>
              <a:gd name="connsiteY75" fmla="*/ 3333 h 152590"/>
              <a:gd name="connsiteX76" fmla="*/ 18646 w 1228797"/>
              <a:gd name="connsiteY76" fmla="*/ 3333 h 152590"/>
              <a:gd name="connsiteX77" fmla="*/ 23790 w 1228797"/>
              <a:gd name="connsiteY77" fmla="*/ 6000 h 152590"/>
              <a:gd name="connsiteX78" fmla="*/ 61890 w 1228797"/>
              <a:gd name="connsiteY78" fmla="*/ 59817 h 152590"/>
              <a:gd name="connsiteX79" fmla="*/ 67033 w 1228797"/>
              <a:gd name="connsiteY79" fmla="*/ 62388 h 152590"/>
              <a:gd name="connsiteX80" fmla="*/ 72081 w 1228797"/>
              <a:gd name="connsiteY80" fmla="*/ 59817 h 152590"/>
              <a:gd name="connsiteX81" fmla="*/ 110181 w 1228797"/>
              <a:gd name="connsiteY81" fmla="*/ 6000 h 152590"/>
              <a:gd name="connsiteX82" fmla="*/ 115325 w 1228797"/>
              <a:gd name="connsiteY82" fmla="*/ 3333 h 152590"/>
              <a:gd name="connsiteX83" fmla="*/ 127707 w 1228797"/>
              <a:gd name="connsiteY83" fmla="*/ 3333 h 152590"/>
              <a:gd name="connsiteX84" fmla="*/ 134065 w 1228797"/>
              <a:gd name="connsiteY84" fmla="*/ 9548 h 152590"/>
              <a:gd name="connsiteX85" fmla="*/ 132851 w 1228797"/>
              <a:gd name="connsiteY85" fmla="*/ 13335 h 152590"/>
              <a:gd name="connsiteX86" fmla="*/ 81702 w 1228797"/>
              <a:gd name="connsiteY86" fmla="*/ 83724 h 152590"/>
              <a:gd name="connsiteX87" fmla="*/ 79987 w 1228797"/>
              <a:gd name="connsiteY87" fmla="*/ 89154 h 152590"/>
              <a:gd name="connsiteX88" fmla="*/ 79987 w 1228797"/>
              <a:gd name="connsiteY88" fmla="*/ 140684 h 152590"/>
              <a:gd name="connsiteX89" fmla="*/ 73701 w 1228797"/>
              <a:gd name="connsiteY89" fmla="*/ 146970 h 152590"/>
              <a:gd name="connsiteX90" fmla="*/ 60270 w 1228797"/>
              <a:gd name="connsiteY90" fmla="*/ 146970 h 152590"/>
              <a:gd name="connsiteX91" fmla="*/ 53984 w 1228797"/>
              <a:gd name="connsiteY91" fmla="*/ 140684 h 152590"/>
              <a:gd name="connsiteX92" fmla="*/ 53984 w 1228797"/>
              <a:gd name="connsiteY92" fmla="*/ 89154 h 152590"/>
              <a:gd name="connsiteX93" fmla="*/ 52269 w 1228797"/>
              <a:gd name="connsiteY93" fmla="*/ 83724 h 152590"/>
              <a:gd name="connsiteX94" fmla="*/ 1215 w 1228797"/>
              <a:gd name="connsiteY94" fmla="*/ 13335 h 152590"/>
              <a:gd name="connsiteX95" fmla="*/ 2572 w 1228797"/>
              <a:gd name="connsiteY95" fmla="*/ 4549 h 152590"/>
              <a:gd name="connsiteX96" fmla="*/ 6264 w 1228797"/>
              <a:gd name="connsiteY96" fmla="*/ 3333 h 152590"/>
              <a:gd name="connsiteX97" fmla="*/ 1154026 w 1228797"/>
              <a:gd name="connsiteY97" fmla="*/ 3238 h 152590"/>
              <a:gd name="connsiteX98" fmla="*/ 1228797 w 1228797"/>
              <a:gd name="connsiteY98" fmla="*/ 77819 h 152590"/>
              <a:gd name="connsiteX99" fmla="*/ 1228797 w 1228797"/>
              <a:gd name="connsiteY99" fmla="*/ 77914 h 152590"/>
              <a:gd name="connsiteX100" fmla="*/ 1154216 w 1228797"/>
              <a:gd name="connsiteY100" fmla="*/ 152590 h 152590"/>
              <a:gd name="connsiteX101" fmla="*/ 1079445 w 1228797"/>
              <a:gd name="connsiteY101" fmla="*/ 78009 h 152590"/>
              <a:gd name="connsiteX102" fmla="*/ 1154026 w 1228797"/>
              <a:gd name="connsiteY102" fmla="*/ 3238 h 152590"/>
              <a:gd name="connsiteX103" fmla="*/ 646058 w 1228797"/>
              <a:gd name="connsiteY103" fmla="*/ 2096 h 152590"/>
              <a:gd name="connsiteX104" fmla="*/ 659774 w 1228797"/>
              <a:gd name="connsiteY104" fmla="*/ 2096 h 152590"/>
              <a:gd name="connsiteX105" fmla="*/ 666060 w 1228797"/>
              <a:gd name="connsiteY105" fmla="*/ 8382 h 152590"/>
              <a:gd name="connsiteX106" fmla="*/ 666060 w 1228797"/>
              <a:gd name="connsiteY106" fmla="*/ 116491 h 152590"/>
              <a:gd name="connsiteX107" fmla="*/ 672346 w 1228797"/>
              <a:gd name="connsiteY107" fmla="*/ 122778 h 152590"/>
              <a:gd name="connsiteX108" fmla="*/ 750166 w 1228797"/>
              <a:gd name="connsiteY108" fmla="*/ 122778 h 152590"/>
              <a:gd name="connsiteX109" fmla="*/ 756452 w 1228797"/>
              <a:gd name="connsiteY109" fmla="*/ 129064 h 152590"/>
              <a:gd name="connsiteX110" fmla="*/ 756452 w 1228797"/>
              <a:gd name="connsiteY110" fmla="*/ 141733 h 152590"/>
              <a:gd name="connsiteX111" fmla="*/ 750356 w 1228797"/>
              <a:gd name="connsiteY111" fmla="*/ 148019 h 152590"/>
              <a:gd name="connsiteX112" fmla="*/ 750166 w 1228797"/>
              <a:gd name="connsiteY112" fmla="*/ 148019 h 152590"/>
              <a:gd name="connsiteX113" fmla="*/ 646058 w 1228797"/>
              <a:gd name="connsiteY113" fmla="*/ 148019 h 152590"/>
              <a:gd name="connsiteX114" fmla="*/ 639771 w 1228797"/>
              <a:gd name="connsiteY114" fmla="*/ 141733 h 152590"/>
              <a:gd name="connsiteX115" fmla="*/ 639771 w 1228797"/>
              <a:gd name="connsiteY115" fmla="*/ 8382 h 152590"/>
              <a:gd name="connsiteX116" fmla="*/ 646058 w 1228797"/>
              <a:gd name="connsiteY116" fmla="*/ 2096 h 152590"/>
              <a:gd name="connsiteX117" fmla="*/ 995720 w 1228797"/>
              <a:gd name="connsiteY117" fmla="*/ 191 h 152590"/>
              <a:gd name="connsiteX118" fmla="*/ 1040488 w 1228797"/>
              <a:gd name="connsiteY118" fmla="*/ 15621 h 152590"/>
              <a:gd name="connsiteX119" fmla="*/ 1051060 w 1228797"/>
              <a:gd name="connsiteY119" fmla="*/ 25146 h 152590"/>
              <a:gd name="connsiteX120" fmla="*/ 1051251 w 1228797"/>
              <a:gd name="connsiteY120" fmla="*/ 25418 h 152590"/>
              <a:gd name="connsiteX121" fmla="*/ 1049536 w 1228797"/>
              <a:gd name="connsiteY121" fmla="*/ 34004 h 152590"/>
              <a:gd name="connsiteX122" fmla="*/ 1038964 w 1228797"/>
              <a:gd name="connsiteY122" fmla="*/ 41434 h 152590"/>
              <a:gd name="connsiteX123" fmla="*/ 1030867 w 1228797"/>
              <a:gd name="connsiteY123" fmla="*/ 40767 h 152590"/>
              <a:gd name="connsiteX124" fmla="*/ 1028010 w 1228797"/>
              <a:gd name="connsiteY124" fmla="*/ 38100 h 152590"/>
              <a:gd name="connsiteX125" fmla="*/ 1027343 w 1228797"/>
              <a:gd name="connsiteY125" fmla="*/ 37624 h 152590"/>
              <a:gd name="connsiteX126" fmla="*/ 995911 w 1228797"/>
              <a:gd name="connsiteY126" fmla="*/ 26194 h 152590"/>
              <a:gd name="connsiteX127" fmla="*/ 993815 w 1228797"/>
              <a:gd name="connsiteY127" fmla="*/ 26194 h 152590"/>
              <a:gd name="connsiteX128" fmla="*/ 990386 w 1228797"/>
              <a:gd name="connsiteY128" fmla="*/ 26194 h 152590"/>
              <a:gd name="connsiteX129" fmla="*/ 981623 w 1228797"/>
              <a:gd name="connsiteY129" fmla="*/ 28004 h 152590"/>
              <a:gd name="connsiteX130" fmla="*/ 947638 w 1228797"/>
              <a:gd name="connsiteY130" fmla="*/ 64456 h 152590"/>
              <a:gd name="connsiteX131" fmla="*/ 984957 w 1228797"/>
              <a:gd name="connsiteY131" fmla="*/ 123254 h 152590"/>
              <a:gd name="connsiteX132" fmla="*/ 988957 w 1228797"/>
              <a:gd name="connsiteY132" fmla="*/ 124016 h 152590"/>
              <a:gd name="connsiteX133" fmla="*/ 992291 w 1228797"/>
              <a:gd name="connsiteY133" fmla="*/ 122968 h 152590"/>
              <a:gd name="connsiteX134" fmla="*/ 1001816 w 1228797"/>
              <a:gd name="connsiteY134" fmla="*/ 122968 h 152590"/>
              <a:gd name="connsiteX135" fmla="*/ 1009150 w 1228797"/>
              <a:gd name="connsiteY135" fmla="*/ 121920 h 152590"/>
              <a:gd name="connsiteX136" fmla="*/ 1010484 w 1228797"/>
              <a:gd name="connsiteY136" fmla="*/ 121920 h 152590"/>
              <a:gd name="connsiteX137" fmla="*/ 1011817 w 1228797"/>
              <a:gd name="connsiteY137" fmla="*/ 121920 h 152590"/>
              <a:gd name="connsiteX138" fmla="*/ 1017437 w 1228797"/>
              <a:gd name="connsiteY138" fmla="*/ 119920 h 152590"/>
              <a:gd name="connsiteX139" fmla="*/ 1018580 w 1228797"/>
              <a:gd name="connsiteY139" fmla="*/ 119444 h 152590"/>
              <a:gd name="connsiteX140" fmla="*/ 1019723 w 1228797"/>
              <a:gd name="connsiteY140" fmla="*/ 118967 h 152590"/>
              <a:gd name="connsiteX141" fmla="*/ 1020866 w 1228797"/>
              <a:gd name="connsiteY141" fmla="*/ 118396 h 152590"/>
              <a:gd name="connsiteX142" fmla="*/ 1023438 w 1228797"/>
              <a:gd name="connsiteY142" fmla="*/ 117062 h 152590"/>
              <a:gd name="connsiteX143" fmla="*/ 1024200 w 1228797"/>
              <a:gd name="connsiteY143" fmla="*/ 116491 h 152590"/>
              <a:gd name="connsiteX144" fmla="*/ 1041154 w 1228797"/>
              <a:gd name="connsiteY144" fmla="*/ 95345 h 152590"/>
              <a:gd name="connsiteX145" fmla="*/ 1040202 w 1228797"/>
              <a:gd name="connsiteY145" fmla="*/ 90297 h 152590"/>
              <a:gd name="connsiteX146" fmla="*/ 1036106 w 1228797"/>
              <a:gd name="connsiteY146" fmla="*/ 88583 h 152590"/>
              <a:gd name="connsiteX147" fmla="*/ 1008579 w 1228797"/>
              <a:gd name="connsiteY147" fmla="*/ 88583 h 152590"/>
              <a:gd name="connsiteX148" fmla="*/ 1002292 w 1228797"/>
              <a:gd name="connsiteY148" fmla="*/ 82296 h 152590"/>
              <a:gd name="connsiteX149" fmla="*/ 1002292 w 1228797"/>
              <a:gd name="connsiteY149" fmla="*/ 69437 h 152590"/>
              <a:gd name="connsiteX150" fmla="*/ 1002292 w 1228797"/>
              <a:gd name="connsiteY150" fmla="*/ 69245 h 152590"/>
              <a:gd name="connsiteX151" fmla="*/ 1008579 w 1228797"/>
              <a:gd name="connsiteY151" fmla="*/ 63151 h 152590"/>
              <a:gd name="connsiteX152" fmla="*/ 1065729 w 1228797"/>
              <a:gd name="connsiteY152" fmla="*/ 63151 h 152590"/>
              <a:gd name="connsiteX153" fmla="*/ 1066205 w 1228797"/>
              <a:gd name="connsiteY153" fmla="*/ 63151 h 152590"/>
              <a:gd name="connsiteX154" fmla="*/ 1066777 w 1228797"/>
              <a:gd name="connsiteY154" fmla="*/ 63151 h 152590"/>
              <a:gd name="connsiteX155" fmla="*/ 1068205 w 1228797"/>
              <a:gd name="connsiteY155" fmla="*/ 68771 h 152590"/>
              <a:gd name="connsiteX156" fmla="*/ 1068205 w 1228797"/>
              <a:gd name="connsiteY156" fmla="*/ 80391 h 152590"/>
              <a:gd name="connsiteX157" fmla="*/ 1043155 w 1228797"/>
              <a:gd name="connsiteY157" fmla="*/ 136112 h 152590"/>
              <a:gd name="connsiteX158" fmla="*/ 1040869 w 1228797"/>
              <a:gd name="connsiteY158" fmla="*/ 138113 h 152590"/>
              <a:gd name="connsiteX159" fmla="*/ 1039630 w 1228797"/>
              <a:gd name="connsiteY159" fmla="*/ 139065 h 152590"/>
              <a:gd name="connsiteX160" fmla="*/ 1037249 w 1228797"/>
              <a:gd name="connsiteY160" fmla="*/ 140780 h 152590"/>
              <a:gd name="connsiteX161" fmla="*/ 1036011 w 1228797"/>
              <a:gd name="connsiteY161" fmla="*/ 141637 h 152590"/>
              <a:gd name="connsiteX162" fmla="*/ 1033630 w 1228797"/>
              <a:gd name="connsiteY162" fmla="*/ 143161 h 152590"/>
              <a:gd name="connsiteX163" fmla="*/ 1032391 w 1228797"/>
              <a:gd name="connsiteY163" fmla="*/ 143923 h 152590"/>
              <a:gd name="connsiteX164" fmla="*/ 1029915 w 1228797"/>
              <a:gd name="connsiteY164" fmla="*/ 145352 h 152590"/>
              <a:gd name="connsiteX165" fmla="*/ 1029343 w 1228797"/>
              <a:gd name="connsiteY165" fmla="*/ 145352 h 152590"/>
              <a:gd name="connsiteX166" fmla="*/ 1025343 w 1228797"/>
              <a:gd name="connsiteY166" fmla="*/ 147257 h 152590"/>
              <a:gd name="connsiteX167" fmla="*/ 1024676 w 1228797"/>
              <a:gd name="connsiteY167" fmla="*/ 147257 h 152590"/>
              <a:gd name="connsiteX168" fmla="*/ 1022104 w 1228797"/>
              <a:gd name="connsiteY168" fmla="*/ 148209 h 152590"/>
              <a:gd name="connsiteX169" fmla="*/ 1020866 w 1228797"/>
              <a:gd name="connsiteY169" fmla="*/ 148209 h 152590"/>
              <a:gd name="connsiteX170" fmla="*/ 1020104 w 1228797"/>
              <a:gd name="connsiteY170" fmla="*/ 148209 h 152590"/>
              <a:gd name="connsiteX171" fmla="*/ 1018009 w 1228797"/>
              <a:gd name="connsiteY171" fmla="*/ 148971 h 152590"/>
              <a:gd name="connsiteX172" fmla="*/ 1017151 w 1228797"/>
              <a:gd name="connsiteY172" fmla="*/ 148971 h 152590"/>
              <a:gd name="connsiteX173" fmla="*/ 1015913 w 1228797"/>
              <a:gd name="connsiteY173" fmla="*/ 148971 h 152590"/>
              <a:gd name="connsiteX174" fmla="*/ 1015056 w 1228797"/>
              <a:gd name="connsiteY174" fmla="*/ 148971 h 152590"/>
              <a:gd name="connsiteX175" fmla="*/ 1013151 w 1228797"/>
              <a:gd name="connsiteY175" fmla="*/ 149447 h 152590"/>
              <a:gd name="connsiteX176" fmla="*/ 1012103 w 1228797"/>
              <a:gd name="connsiteY176" fmla="*/ 149447 h 152590"/>
              <a:gd name="connsiteX177" fmla="*/ 1010960 w 1228797"/>
              <a:gd name="connsiteY177" fmla="*/ 149447 h 152590"/>
              <a:gd name="connsiteX178" fmla="*/ 1009912 w 1228797"/>
              <a:gd name="connsiteY178" fmla="*/ 149447 h 152590"/>
              <a:gd name="connsiteX179" fmla="*/ 1008103 w 1228797"/>
              <a:gd name="connsiteY179" fmla="*/ 149447 h 152590"/>
              <a:gd name="connsiteX180" fmla="*/ 1006960 w 1228797"/>
              <a:gd name="connsiteY180" fmla="*/ 149447 h 152590"/>
              <a:gd name="connsiteX181" fmla="*/ 1005817 w 1228797"/>
              <a:gd name="connsiteY181" fmla="*/ 149447 h 152590"/>
              <a:gd name="connsiteX182" fmla="*/ 1004578 w 1228797"/>
              <a:gd name="connsiteY182" fmla="*/ 149447 h 152590"/>
              <a:gd name="connsiteX183" fmla="*/ 1002864 w 1228797"/>
              <a:gd name="connsiteY183" fmla="*/ 149447 h 152590"/>
              <a:gd name="connsiteX184" fmla="*/ 995720 w 1228797"/>
              <a:gd name="connsiteY184" fmla="*/ 149447 h 152590"/>
              <a:gd name="connsiteX185" fmla="*/ 990386 w 1228797"/>
              <a:gd name="connsiteY185" fmla="*/ 149447 h 152590"/>
              <a:gd name="connsiteX186" fmla="*/ 918425 w 1228797"/>
              <a:gd name="connsiteY186" fmla="*/ 72152 h 152590"/>
              <a:gd name="connsiteX187" fmla="*/ 995720 w 1228797"/>
              <a:gd name="connsiteY187" fmla="*/ 191 h 152590"/>
              <a:gd name="connsiteX188" fmla="*/ 836558 w 1228797"/>
              <a:gd name="connsiteY188" fmla="*/ 191 h 152590"/>
              <a:gd name="connsiteX189" fmla="*/ 911234 w 1228797"/>
              <a:gd name="connsiteY189" fmla="*/ 74867 h 152590"/>
              <a:gd name="connsiteX190" fmla="*/ 836558 w 1228797"/>
              <a:gd name="connsiteY190" fmla="*/ 149543 h 152590"/>
              <a:gd name="connsiteX191" fmla="*/ 761882 w 1228797"/>
              <a:gd name="connsiteY191" fmla="*/ 74867 h 152590"/>
              <a:gd name="connsiteX192" fmla="*/ 836558 w 1228797"/>
              <a:gd name="connsiteY192" fmla="*/ 191 h 152590"/>
              <a:gd name="connsiteX193" fmla="*/ 200954 w 1228797"/>
              <a:gd name="connsiteY193" fmla="*/ 0 h 152590"/>
              <a:gd name="connsiteX194" fmla="*/ 275821 w 1228797"/>
              <a:gd name="connsiteY194" fmla="*/ 74867 h 152590"/>
              <a:gd name="connsiteX195" fmla="*/ 200954 w 1228797"/>
              <a:gd name="connsiteY195" fmla="*/ 149733 h 152590"/>
              <a:gd name="connsiteX196" fmla="*/ 126088 w 1228797"/>
              <a:gd name="connsiteY196" fmla="*/ 74867 h 152590"/>
              <a:gd name="connsiteX197" fmla="*/ 200954 w 1228797"/>
              <a:gd name="connsiteY197" fmla="*/ 0 h 152590"/>
            </a:gdLst>
            <a:ahLst/>
            <a:cxnLst/>
            <a:rect l="l" t="t" r="r" b="b"/>
            <a:pathLst>
              <a:path w="1228797" h="152590">
                <a:moveTo>
                  <a:pt x="353068" y="146933"/>
                </a:moveTo>
                <a:lnTo>
                  <a:pt x="353259" y="146971"/>
                </a:lnTo>
                <a:lnTo>
                  <a:pt x="352878" y="146971"/>
                </a:lnTo>
                <a:close/>
                <a:moveTo>
                  <a:pt x="463654" y="28766"/>
                </a:moveTo>
                <a:cubicBezTo>
                  <a:pt x="460187" y="28766"/>
                  <a:pt x="457368" y="31580"/>
                  <a:pt x="457368" y="35052"/>
                </a:cubicBezTo>
                <a:lnTo>
                  <a:pt x="457368" y="66866"/>
                </a:lnTo>
                <a:cubicBezTo>
                  <a:pt x="457311" y="70284"/>
                  <a:pt x="460044" y="73099"/>
                  <a:pt x="463464" y="73152"/>
                </a:cubicBezTo>
                <a:cubicBezTo>
                  <a:pt x="463530" y="73153"/>
                  <a:pt x="463588" y="73153"/>
                  <a:pt x="463654" y="73152"/>
                </a:cubicBezTo>
                <a:lnTo>
                  <a:pt x="502611" y="73152"/>
                </a:lnTo>
                <a:cubicBezTo>
                  <a:pt x="514613" y="73223"/>
                  <a:pt x="524576" y="63892"/>
                  <a:pt x="525281" y="51911"/>
                </a:cubicBezTo>
                <a:cubicBezTo>
                  <a:pt x="525910" y="39775"/>
                  <a:pt x="516585" y="29427"/>
                  <a:pt x="504450" y="28795"/>
                </a:cubicBezTo>
                <a:cubicBezTo>
                  <a:pt x="504031" y="28773"/>
                  <a:pt x="503602" y="28763"/>
                  <a:pt x="503183" y="28766"/>
                </a:cubicBezTo>
                <a:close/>
                <a:moveTo>
                  <a:pt x="1154216" y="28194"/>
                </a:moveTo>
                <a:lnTo>
                  <a:pt x="1154216" y="28765"/>
                </a:lnTo>
                <a:cubicBezTo>
                  <a:pt x="1127022" y="28713"/>
                  <a:pt x="1104934" y="50717"/>
                  <a:pt x="1104877" y="77914"/>
                </a:cubicBezTo>
                <a:cubicBezTo>
                  <a:pt x="1104820" y="105111"/>
                  <a:pt x="1126832" y="127201"/>
                  <a:pt x="1154026" y="127254"/>
                </a:cubicBezTo>
                <a:cubicBezTo>
                  <a:pt x="1181220" y="127306"/>
                  <a:pt x="1203308" y="105301"/>
                  <a:pt x="1203365" y="78105"/>
                </a:cubicBezTo>
                <a:cubicBezTo>
                  <a:pt x="1203365" y="78073"/>
                  <a:pt x="1203365" y="78041"/>
                  <a:pt x="1203365" y="78009"/>
                </a:cubicBezTo>
                <a:cubicBezTo>
                  <a:pt x="1203632" y="50761"/>
                  <a:pt x="1181753" y="28458"/>
                  <a:pt x="1154502" y="28195"/>
                </a:cubicBezTo>
                <a:cubicBezTo>
                  <a:pt x="1154407" y="28195"/>
                  <a:pt x="1154312" y="28194"/>
                  <a:pt x="1154216" y="28194"/>
                </a:cubicBezTo>
                <a:close/>
                <a:moveTo>
                  <a:pt x="836558" y="25718"/>
                </a:moveTo>
                <a:cubicBezTo>
                  <a:pt x="809364" y="25718"/>
                  <a:pt x="787314" y="47766"/>
                  <a:pt x="787314" y="74962"/>
                </a:cubicBezTo>
                <a:cubicBezTo>
                  <a:pt x="787314" y="102159"/>
                  <a:pt x="809364" y="124207"/>
                  <a:pt x="836558" y="124207"/>
                </a:cubicBezTo>
                <a:cubicBezTo>
                  <a:pt x="863752" y="124207"/>
                  <a:pt x="885802" y="102159"/>
                  <a:pt x="885802" y="74962"/>
                </a:cubicBezTo>
                <a:cubicBezTo>
                  <a:pt x="885802" y="74931"/>
                  <a:pt x="885802" y="74898"/>
                  <a:pt x="885802" y="74867"/>
                </a:cubicBezTo>
                <a:cubicBezTo>
                  <a:pt x="885745" y="47707"/>
                  <a:pt x="863714" y="25718"/>
                  <a:pt x="836558" y="25718"/>
                </a:cubicBezTo>
                <a:close/>
                <a:moveTo>
                  <a:pt x="200954" y="25527"/>
                </a:moveTo>
                <a:lnTo>
                  <a:pt x="200954" y="25908"/>
                </a:lnTo>
                <a:cubicBezTo>
                  <a:pt x="173652" y="25856"/>
                  <a:pt x="151477" y="47945"/>
                  <a:pt x="151424" y="75248"/>
                </a:cubicBezTo>
                <a:cubicBezTo>
                  <a:pt x="151372" y="102550"/>
                  <a:pt x="173462" y="124725"/>
                  <a:pt x="200764" y="124778"/>
                </a:cubicBezTo>
                <a:cubicBezTo>
                  <a:pt x="228063" y="124830"/>
                  <a:pt x="250237" y="102740"/>
                  <a:pt x="250294" y="75438"/>
                </a:cubicBezTo>
                <a:cubicBezTo>
                  <a:pt x="250294" y="75374"/>
                  <a:pt x="250294" y="75311"/>
                  <a:pt x="250294" y="75248"/>
                </a:cubicBezTo>
                <a:cubicBezTo>
                  <a:pt x="250456" y="47946"/>
                  <a:pt x="228444" y="25686"/>
                  <a:pt x="201145" y="25528"/>
                </a:cubicBezTo>
                <a:cubicBezTo>
                  <a:pt x="201078" y="25527"/>
                  <a:pt x="201021" y="25527"/>
                  <a:pt x="200954" y="25527"/>
                </a:cubicBezTo>
                <a:close/>
                <a:moveTo>
                  <a:pt x="437841" y="3429"/>
                </a:moveTo>
                <a:lnTo>
                  <a:pt x="502040" y="3429"/>
                </a:lnTo>
                <a:cubicBezTo>
                  <a:pt x="514623" y="3414"/>
                  <a:pt x="526748" y="8180"/>
                  <a:pt x="535949" y="16764"/>
                </a:cubicBezTo>
                <a:cubicBezTo>
                  <a:pt x="545074" y="25190"/>
                  <a:pt x="550427" y="36928"/>
                  <a:pt x="550808" y="49340"/>
                </a:cubicBezTo>
                <a:cubicBezTo>
                  <a:pt x="551303" y="66268"/>
                  <a:pt x="542883" y="82215"/>
                  <a:pt x="528615" y="91345"/>
                </a:cubicBezTo>
                <a:cubicBezTo>
                  <a:pt x="525881" y="92959"/>
                  <a:pt x="524852" y="96397"/>
                  <a:pt x="526233" y="99251"/>
                </a:cubicBezTo>
                <a:lnTo>
                  <a:pt x="544712" y="138017"/>
                </a:lnTo>
                <a:cubicBezTo>
                  <a:pt x="546188" y="141161"/>
                  <a:pt x="544826" y="144904"/>
                  <a:pt x="541683" y="146377"/>
                </a:cubicBezTo>
                <a:cubicBezTo>
                  <a:pt x="540845" y="146772"/>
                  <a:pt x="539930" y="146974"/>
                  <a:pt x="538997" y="146971"/>
                </a:cubicBezTo>
                <a:lnTo>
                  <a:pt x="525567" y="146971"/>
                </a:lnTo>
                <a:cubicBezTo>
                  <a:pt x="523166" y="146983"/>
                  <a:pt x="520976" y="145611"/>
                  <a:pt x="519947" y="143447"/>
                </a:cubicBezTo>
                <a:lnTo>
                  <a:pt x="500230" y="102203"/>
                </a:lnTo>
                <a:cubicBezTo>
                  <a:pt x="499221" y="100023"/>
                  <a:pt x="497011" y="98643"/>
                  <a:pt x="494611" y="98679"/>
                </a:cubicBezTo>
                <a:lnTo>
                  <a:pt x="463654" y="98679"/>
                </a:lnTo>
                <a:cubicBezTo>
                  <a:pt x="460235" y="98626"/>
                  <a:pt x="457425" y="101355"/>
                  <a:pt x="457368" y="104773"/>
                </a:cubicBezTo>
                <a:cubicBezTo>
                  <a:pt x="457368" y="104838"/>
                  <a:pt x="457368" y="104902"/>
                  <a:pt x="457368" y="104966"/>
                </a:cubicBezTo>
                <a:lnTo>
                  <a:pt x="457368" y="140684"/>
                </a:lnTo>
                <a:cubicBezTo>
                  <a:pt x="457368" y="144156"/>
                  <a:pt x="454558" y="146971"/>
                  <a:pt x="451081" y="146971"/>
                </a:cubicBezTo>
                <a:lnTo>
                  <a:pt x="437841" y="146971"/>
                </a:lnTo>
                <a:cubicBezTo>
                  <a:pt x="434365" y="146971"/>
                  <a:pt x="431555" y="144156"/>
                  <a:pt x="431555" y="140684"/>
                </a:cubicBezTo>
                <a:lnTo>
                  <a:pt x="431555" y="9716"/>
                </a:lnTo>
                <a:cubicBezTo>
                  <a:pt x="431603" y="6265"/>
                  <a:pt x="434393" y="3480"/>
                  <a:pt x="437841" y="3429"/>
                </a:cubicBezTo>
                <a:close/>
                <a:moveTo>
                  <a:pt x="293633" y="3429"/>
                </a:moveTo>
                <a:lnTo>
                  <a:pt x="306777" y="3429"/>
                </a:lnTo>
                <a:cubicBezTo>
                  <a:pt x="310101" y="3631"/>
                  <a:pt x="312692" y="6387"/>
                  <a:pt x="312683" y="9715"/>
                </a:cubicBezTo>
                <a:lnTo>
                  <a:pt x="312683" y="80677"/>
                </a:lnTo>
                <a:cubicBezTo>
                  <a:pt x="311454" y="102842"/>
                  <a:pt x="328427" y="121805"/>
                  <a:pt x="350592" y="123032"/>
                </a:cubicBezTo>
                <a:cubicBezTo>
                  <a:pt x="372757" y="124258"/>
                  <a:pt x="391721" y="107284"/>
                  <a:pt x="392950" y="85118"/>
                </a:cubicBezTo>
                <a:cubicBezTo>
                  <a:pt x="393026" y="83830"/>
                  <a:pt x="393035" y="82538"/>
                  <a:pt x="392978" y="81248"/>
                </a:cubicBezTo>
                <a:lnTo>
                  <a:pt x="392978" y="9715"/>
                </a:lnTo>
                <a:cubicBezTo>
                  <a:pt x="393026" y="6265"/>
                  <a:pt x="395817" y="3480"/>
                  <a:pt x="399265" y="3429"/>
                </a:cubicBezTo>
                <a:lnTo>
                  <a:pt x="412505" y="3429"/>
                </a:lnTo>
                <a:cubicBezTo>
                  <a:pt x="415943" y="3481"/>
                  <a:pt x="418696" y="6281"/>
                  <a:pt x="418696" y="9715"/>
                </a:cubicBezTo>
                <a:lnTo>
                  <a:pt x="418696" y="81153"/>
                </a:lnTo>
                <a:cubicBezTo>
                  <a:pt x="418696" y="108416"/>
                  <a:pt x="402119" y="131807"/>
                  <a:pt x="378496" y="141799"/>
                </a:cubicBezTo>
                <a:lnTo>
                  <a:pt x="353068" y="146933"/>
                </a:lnTo>
                <a:lnTo>
                  <a:pt x="327634" y="141836"/>
                </a:lnTo>
                <a:cubicBezTo>
                  <a:pt x="303998" y="131878"/>
                  <a:pt x="287389" y="108511"/>
                  <a:pt x="287346" y="81248"/>
                </a:cubicBezTo>
                <a:cubicBezTo>
                  <a:pt x="287346" y="81217"/>
                  <a:pt x="287346" y="81184"/>
                  <a:pt x="287346" y="81153"/>
                </a:cubicBezTo>
                <a:lnTo>
                  <a:pt x="287346" y="9715"/>
                </a:lnTo>
                <a:cubicBezTo>
                  <a:pt x="287394" y="6265"/>
                  <a:pt x="290184" y="3480"/>
                  <a:pt x="293633" y="3429"/>
                </a:cubicBezTo>
                <a:close/>
                <a:moveTo>
                  <a:pt x="6264" y="3333"/>
                </a:moveTo>
                <a:lnTo>
                  <a:pt x="18646" y="3333"/>
                </a:lnTo>
                <a:cubicBezTo>
                  <a:pt x="20692" y="3332"/>
                  <a:pt x="22611" y="4327"/>
                  <a:pt x="23790" y="6000"/>
                </a:cubicBezTo>
                <a:lnTo>
                  <a:pt x="61890" y="59817"/>
                </a:lnTo>
                <a:cubicBezTo>
                  <a:pt x="63109" y="61430"/>
                  <a:pt x="65011" y="62381"/>
                  <a:pt x="67033" y="62388"/>
                </a:cubicBezTo>
                <a:cubicBezTo>
                  <a:pt x="69032" y="62397"/>
                  <a:pt x="70913" y="61439"/>
                  <a:pt x="72081" y="59817"/>
                </a:cubicBezTo>
                <a:lnTo>
                  <a:pt x="110181" y="6000"/>
                </a:lnTo>
                <a:cubicBezTo>
                  <a:pt x="111360" y="4327"/>
                  <a:pt x="113279" y="3332"/>
                  <a:pt x="115325" y="3333"/>
                </a:cubicBezTo>
                <a:lnTo>
                  <a:pt x="127707" y="3333"/>
                </a:lnTo>
                <a:cubicBezTo>
                  <a:pt x="131179" y="3293"/>
                  <a:pt x="134026" y="6076"/>
                  <a:pt x="134065" y="9548"/>
                </a:cubicBezTo>
                <a:cubicBezTo>
                  <a:pt x="134082" y="10908"/>
                  <a:pt x="133655" y="12237"/>
                  <a:pt x="132851" y="13335"/>
                </a:cubicBezTo>
                <a:lnTo>
                  <a:pt x="81702" y="83724"/>
                </a:lnTo>
                <a:cubicBezTo>
                  <a:pt x="80555" y="85300"/>
                  <a:pt x="79953" y="87206"/>
                  <a:pt x="79987" y="89154"/>
                </a:cubicBezTo>
                <a:lnTo>
                  <a:pt x="79987" y="140684"/>
                </a:lnTo>
                <a:cubicBezTo>
                  <a:pt x="79987" y="144156"/>
                  <a:pt x="77172" y="146970"/>
                  <a:pt x="73701" y="146970"/>
                </a:cubicBezTo>
                <a:lnTo>
                  <a:pt x="60270" y="146970"/>
                </a:lnTo>
                <a:cubicBezTo>
                  <a:pt x="56798" y="146970"/>
                  <a:pt x="53984" y="144156"/>
                  <a:pt x="53984" y="140684"/>
                </a:cubicBezTo>
                <a:lnTo>
                  <a:pt x="53984" y="89154"/>
                </a:lnTo>
                <a:cubicBezTo>
                  <a:pt x="54018" y="87206"/>
                  <a:pt x="53416" y="85300"/>
                  <a:pt x="52269" y="83724"/>
                </a:cubicBezTo>
                <a:lnTo>
                  <a:pt x="1215" y="13335"/>
                </a:lnTo>
                <a:cubicBezTo>
                  <a:pt x="-836" y="10533"/>
                  <a:pt x="-229" y="6600"/>
                  <a:pt x="2572" y="4549"/>
                </a:cubicBezTo>
                <a:cubicBezTo>
                  <a:pt x="3643" y="3764"/>
                  <a:pt x="4936" y="3338"/>
                  <a:pt x="6264" y="3333"/>
                </a:cubicBezTo>
                <a:close/>
                <a:moveTo>
                  <a:pt x="1154026" y="3238"/>
                </a:moveTo>
                <a:cubicBezTo>
                  <a:pt x="1195269" y="3186"/>
                  <a:pt x="1228740" y="36577"/>
                  <a:pt x="1228797" y="77819"/>
                </a:cubicBezTo>
                <a:cubicBezTo>
                  <a:pt x="1228797" y="77850"/>
                  <a:pt x="1228797" y="77883"/>
                  <a:pt x="1228797" y="77914"/>
                </a:cubicBezTo>
                <a:cubicBezTo>
                  <a:pt x="1228740" y="119097"/>
                  <a:pt x="1195402" y="152485"/>
                  <a:pt x="1154216" y="152590"/>
                </a:cubicBezTo>
                <a:cubicBezTo>
                  <a:pt x="1112973" y="152642"/>
                  <a:pt x="1079502" y="119252"/>
                  <a:pt x="1079445" y="78009"/>
                </a:cubicBezTo>
                <a:cubicBezTo>
                  <a:pt x="1079388" y="36767"/>
                  <a:pt x="1112783" y="3290"/>
                  <a:pt x="1154026" y="3238"/>
                </a:cubicBezTo>
                <a:close/>
                <a:moveTo>
                  <a:pt x="646058" y="2096"/>
                </a:moveTo>
                <a:lnTo>
                  <a:pt x="659774" y="2096"/>
                </a:lnTo>
                <a:cubicBezTo>
                  <a:pt x="663250" y="2096"/>
                  <a:pt x="666060" y="4911"/>
                  <a:pt x="666060" y="8382"/>
                </a:cubicBezTo>
                <a:lnTo>
                  <a:pt x="666060" y="116491"/>
                </a:lnTo>
                <a:cubicBezTo>
                  <a:pt x="666060" y="119963"/>
                  <a:pt x="668870" y="122778"/>
                  <a:pt x="672346" y="122778"/>
                </a:cubicBezTo>
                <a:lnTo>
                  <a:pt x="750166" y="122778"/>
                </a:lnTo>
                <a:cubicBezTo>
                  <a:pt x="753633" y="122778"/>
                  <a:pt x="756452" y="125592"/>
                  <a:pt x="756452" y="129064"/>
                </a:cubicBezTo>
                <a:lnTo>
                  <a:pt x="756452" y="141733"/>
                </a:lnTo>
                <a:cubicBezTo>
                  <a:pt x="756509" y="145151"/>
                  <a:pt x="753776" y="147966"/>
                  <a:pt x="750356" y="148019"/>
                </a:cubicBezTo>
                <a:cubicBezTo>
                  <a:pt x="750290" y="148020"/>
                  <a:pt x="750232" y="148020"/>
                  <a:pt x="750166" y="148019"/>
                </a:cubicBezTo>
                <a:lnTo>
                  <a:pt x="646058" y="148019"/>
                </a:lnTo>
                <a:cubicBezTo>
                  <a:pt x="642581" y="148019"/>
                  <a:pt x="639771" y="145204"/>
                  <a:pt x="639771" y="141733"/>
                </a:cubicBezTo>
                <a:lnTo>
                  <a:pt x="639771" y="8382"/>
                </a:lnTo>
                <a:cubicBezTo>
                  <a:pt x="639819" y="4932"/>
                  <a:pt x="642609" y="2147"/>
                  <a:pt x="646058" y="2096"/>
                </a:cubicBezTo>
                <a:close/>
                <a:moveTo>
                  <a:pt x="995720" y="191"/>
                </a:moveTo>
                <a:cubicBezTo>
                  <a:pt x="1011922" y="355"/>
                  <a:pt x="1027629" y="5769"/>
                  <a:pt x="1040488" y="15621"/>
                </a:cubicBezTo>
                <a:cubicBezTo>
                  <a:pt x="1044298" y="18466"/>
                  <a:pt x="1047831" y="21654"/>
                  <a:pt x="1051060" y="25146"/>
                </a:cubicBezTo>
                <a:cubicBezTo>
                  <a:pt x="1051127" y="25235"/>
                  <a:pt x="1051194" y="25326"/>
                  <a:pt x="1051251" y="25418"/>
                </a:cubicBezTo>
                <a:cubicBezTo>
                  <a:pt x="1053146" y="28264"/>
                  <a:pt x="1052384" y="32107"/>
                  <a:pt x="1049536" y="34004"/>
                </a:cubicBezTo>
                <a:lnTo>
                  <a:pt x="1038964" y="41434"/>
                </a:lnTo>
                <a:cubicBezTo>
                  <a:pt x="1036478" y="43261"/>
                  <a:pt x="1033020" y="42976"/>
                  <a:pt x="1030867" y="40767"/>
                </a:cubicBezTo>
                <a:cubicBezTo>
                  <a:pt x="1029962" y="39830"/>
                  <a:pt x="1029010" y="38939"/>
                  <a:pt x="1028010" y="38100"/>
                </a:cubicBezTo>
                <a:cubicBezTo>
                  <a:pt x="1027753" y="37997"/>
                  <a:pt x="1027524" y="37834"/>
                  <a:pt x="1027343" y="37624"/>
                </a:cubicBezTo>
                <a:cubicBezTo>
                  <a:pt x="1018532" y="30242"/>
                  <a:pt x="1007407" y="26196"/>
                  <a:pt x="995911" y="26194"/>
                </a:cubicBezTo>
                <a:lnTo>
                  <a:pt x="993815" y="26194"/>
                </a:lnTo>
                <a:cubicBezTo>
                  <a:pt x="992672" y="26099"/>
                  <a:pt x="991529" y="26099"/>
                  <a:pt x="990386" y="26194"/>
                </a:cubicBezTo>
                <a:cubicBezTo>
                  <a:pt x="987414" y="26512"/>
                  <a:pt x="984481" y="27118"/>
                  <a:pt x="981623" y="28004"/>
                </a:cubicBezTo>
                <a:cubicBezTo>
                  <a:pt x="964526" y="33101"/>
                  <a:pt x="951524" y="47046"/>
                  <a:pt x="947638" y="64456"/>
                </a:cubicBezTo>
                <a:cubicBezTo>
                  <a:pt x="941704" y="90998"/>
                  <a:pt x="958411" y="117323"/>
                  <a:pt x="984957" y="123254"/>
                </a:cubicBezTo>
                <a:lnTo>
                  <a:pt x="988957" y="124016"/>
                </a:lnTo>
                <a:lnTo>
                  <a:pt x="992291" y="122968"/>
                </a:lnTo>
                <a:lnTo>
                  <a:pt x="1001816" y="122968"/>
                </a:lnTo>
                <a:cubicBezTo>
                  <a:pt x="1004274" y="122753"/>
                  <a:pt x="1006731" y="122403"/>
                  <a:pt x="1009150" y="121920"/>
                </a:cubicBezTo>
                <a:lnTo>
                  <a:pt x="1010484" y="121920"/>
                </a:lnTo>
                <a:lnTo>
                  <a:pt x="1011817" y="121920"/>
                </a:lnTo>
                <a:lnTo>
                  <a:pt x="1017437" y="119920"/>
                </a:lnTo>
                <a:lnTo>
                  <a:pt x="1018580" y="119444"/>
                </a:lnTo>
                <a:lnTo>
                  <a:pt x="1019723" y="118967"/>
                </a:lnTo>
                <a:lnTo>
                  <a:pt x="1020866" y="118396"/>
                </a:lnTo>
                <a:lnTo>
                  <a:pt x="1023438" y="117062"/>
                </a:lnTo>
                <a:lnTo>
                  <a:pt x="1024200" y="116491"/>
                </a:lnTo>
                <a:cubicBezTo>
                  <a:pt x="1031496" y="110931"/>
                  <a:pt x="1037316" y="103671"/>
                  <a:pt x="1041154" y="95345"/>
                </a:cubicBezTo>
                <a:cubicBezTo>
                  <a:pt x="1041764" y="93613"/>
                  <a:pt x="1041393" y="91690"/>
                  <a:pt x="1040202" y="90297"/>
                </a:cubicBezTo>
                <a:cubicBezTo>
                  <a:pt x="1039135" y="89178"/>
                  <a:pt x="1037649" y="88556"/>
                  <a:pt x="1036106" y="88583"/>
                </a:cubicBezTo>
                <a:lnTo>
                  <a:pt x="1008579" y="88583"/>
                </a:lnTo>
                <a:cubicBezTo>
                  <a:pt x="1005102" y="88583"/>
                  <a:pt x="1002292" y="85768"/>
                  <a:pt x="1002292" y="82296"/>
                </a:cubicBezTo>
                <a:lnTo>
                  <a:pt x="1002292" y="69437"/>
                </a:lnTo>
                <a:cubicBezTo>
                  <a:pt x="1002292" y="69373"/>
                  <a:pt x="1002292" y="69310"/>
                  <a:pt x="1002292" y="69245"/>
                </a:cubicBezTo>
                <a:cubicBezTo>
                  <a:pt x="1002350" y="65826"/>
                  <a:pt x="1005159" y="63097"/>
                  <a:pt x="1008579" y="63151"/>
                </a:cubicBezTo>
                <a:lnTo>
                  <a:pt x="1065729" y="63151"/>
                </a:lnTo>
                <a:lnTo>
                  <a:pt x="1066205" y="63151"/>
                </a:lnTo>
                <a:lnTo>
                  <a:pt x="1066777" y="63151"/>
                </a:lnTo>
                <a:cubicBezTo>
                  <a:pt x="1068139" y="64680"/>
                  <a:pt x="1068672" y="66776"/>
                  <a:pt x="1068205" y="68771"/>
                </a:cubicBezTo>
                <a:lnTo>
                  <a:pt x="1068205" y="80391"/>
                </a:lnTo>
                <a:cubicBezTo>
                  <a:pt x="1068244" y="101700"/>
                  <a:pt x="1059119" y="121997"/>
                  <a:pt x="1043155" y="136112"/>
                </a:cubicBezTo>
                <a:lnTo>
                  <a:pt x="1040869" y="138113"/>
                </a:lnTo>
                <a:lnTo>
                  <a:pt x="1039630" y="139065"/>
                </a:lnTo>
                <a:cubicBezTo>
                  <a:pt x="1038878" y="139697"/>
                  <a:pt x="1038087" y="140270"/>
                  <a:pt x="1037249" y="140780"/>
                </a:cubicBezTo>
                <a:lnTo>
                  <a:pt x="1036011" y="141637"/>
                </a:lnTo>
                <a:lnTo>
                  <a:pt x="1033630" y="143161"/>
                </a:lnTo>
                <a:lnTo>
                  <a:pt x="1032391" y="143923"/>
                </a:lnTo>
                <a:lnTo>
                  <a:pt x="1029915" y="145352"/>
                </a:lnTo>
                <a:lnTo>
                  <a:pt x="1029343" y="145352"/>
                </a:lnTo>
                <a:lnTo>
                  <a:pt x="1025343" y="147257"/>
                </a:lnTo>
                <a:lnTo>
                  <a:pt x="1024676" y="147257"/>
                </a:lnTo>
                <a:lnTo>
                  <a:pt x="1022104" y="148209"/>
                </a:lnTo>
                <a:lnTo>
                  <a:pt x="1020866" y="148209"/>
                </a:lnTo>
                <a:lnTo>
                  <a:pt x="1020104" y="148209"/>
                </a:lnTo>
                <a:lnTo>
                  <a:pt x="1018009" y="148971"/>
                </a:lnTo>
                <a:lnTo>
                  <a:pt x="1017151" y="148971"/>
                </a:lnTo>
                <a:lnTo>
                  <a:pt x="1015913" y="148971"/>
                </a:lnTo>
                <a:lnTo>
                  <a:pt x="1015056" y="148971"/>
                </a:lnTo>
                <a:lnTo>
                  <a:pt x="1013151" y="149447"/>
                </a:lnTo>
                <a:lnTo>
                  <a:pt x="1012103" y="149447"/>
                </a:lnTo>
                <a:lnTo>
                  <a:pt x="1010960" y="149447"/>
                </a:lnTo>
                <a:lnTo>
                  <a:pt x="1009912" y="149447"/>
                </a:lnTo>
                <a:lnTo>
                  <a:pt x="1008103" y="149447"/>
                </a:lnTo>
                <a:lnTo>
                  <a:pt x="1006960" y="149447"/>
                </a:lnTo>
                <a:lnTo>
                  <a:pt x="1005817" y="149447"/>
                </a:lnTo>
                <a:lnTo>
                  <a:pt x="1004578" y="149447"/>
                </a:lnTo>
                <a:lnTo>
                  <a:pt x="1002864" y="149447"/>
                </a:lnTo>
                <a:lnTo>
                  <a:pt x="995720" y="149447"/>
                </a:lnTo>
                <a:cubicBezTo>
                  <a:pt x="993939" y="149511"/>
                  <a:pt x="992167" y="149511"/>
                  <a:pt x="990386" y="149447"/>
                </a:cubicBezTo>
                <a:cubicBezTo>
                  <a:pt x="949171" y="147975"/>
                  <a:pt x="916948" y="113368"/>
                  <a:pt x="918425" y="72152"/>
                </a:cubicBezTo>
                <a:cubicBezTo>
                  <a:pt x="919901" y="30936"/>
                  <a:pt x="954505" y="-1282"/>
                  <a:pt x="995720" y="191"/>
                </a:cubicBezTo>
                <a:close/>
                <a:moveTo>
                  <a:pt x="836558" y="191"/>
                </a:moveTo>
                <a:cubicBezTo>
                  <a:pt x="877801" y="191"/>
                  <a:pt x="911234" y="33625"/>
                  <a:pt x="911234" y="74867"/>
                </a:cubicBezTo>
                <a:cubicBezTo>
                  <a:pt x="911234" y="116109"/>
                  <a:pt x="877801" y="149543"/>
                  <a:pt x="836558" y="149543"/>
                </a:cubicBezTo>
                <a:cubicBezTo>
                  <a:pt x="795315" y="149543"/>
                  <a:pt x="761882" y="116109"/>
                  <a:pt x="761882" y="74867"/>
                </a:cubicBezTo>
                <a:cubicBezTo>
                  <a:pt x="761882" y="33625"/>
                  <a:pt x="795315" y="191"/>
                  <a:pt x="836558" y="191"/>
                </a:cubicBezTo>
                <a:close/>
                <a:moveTo>
                  <a:pt x="200954" y="0"/>
                </a:moveTo>
                <a:cubicBezTo>
                  <a:pt x="242302" y="0"/>
                  <a:pt x="275821" y="33518"/>
                  <a:pt x="275821" y="74867"/>
                </a:cubicBezTo>
                <a:cubicBezTo>
                  <a:pt x="275821" y="116215"/>
                  <a:pt x="242302" y="149733"/>
                  <a:pt x="200954" y="149733"/>
                </a:cubicBezTo>
                <a:cubicBezTo>
                  <a:pt x="159606" y="149733"/>
                  <a:pt x="126088" y="116215"/>
                  <a:pt x="126088" y="74867"/>
                </a:cubicBezTo>
                <a:cubicBezTo>
                  <a:pt x="126088" y="33518"/>
                  <a:pt x="159606" y="0"/>
                  <a:pt x="200954" y="0"/>
                </a:cubicBezTo>
                <a:close/>
              </a:path>
            </a:pathLst>
          </a:custGeom>
          <a:solidFill>
            <a:schemeClr val="accent1"/>
          </a:solidFill>
          <a:ln w="9525" cap="flat">
            <a:noFill/>
            <a:miter/>
          </a:ln>
        </p:spPr>
        <p:txBody>
          <a:bodyPr vert="horz" wrap="square" lIns="91440" tIns="45720" rIns="91440" bIns="45720" rtlCol="0" anchor="ctr"/>
          <a:lstStyle/>
          <a:p>
            <a:pPr algn="l"/>
            <a:endParaRPr kumimoji="1" lang="zh-CN" altLang="en-US"/>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3480469" y="2975811"/>
            <a:ext cx="7483642" cy="1507958"/>
          </a:xfrm>
          <a:prstGeom prst="roundRect">
            <a:avLst>
              <a:gd name="adj" fmla="val 50000"/>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1147010" y="2221832"/>
            <a:ext cx="3745832" cy="1507958"/>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6" name="图片 5"/>
          <p:cNvPicPr>
            <a:picLocks noChangeAspect="1"/>
          </p:cNvPicPr>
          <p:nvPr/>
        </p:nvPicPr>
        <p:blipFill>
          <a:blip r:embed="rId3">
            <a:alphaModFix/>
          </a:blip>
          <a:srcRect/>
          <a:stretch>
            <a:fillRect/>
          </a:stretch>
        </p:blipFill>
        <p:spPr>
          <a:xfrm>
            <a:off x="1215189" y="2276943"/>
            <a:ext cx="3608690" cy="1397736"/>
          </a:xfrm>
          <a:prstGeom prst="rect">
            <a:avLst/>
          </a:prstGeom>
        </p:spPr>
      </p:pic>
      <p:sp>
        <p:nvSpPr>
          <p:cNvPr id="7" name="标题 1"/>
          <p:cNvSpPr txBox="1"/>
          <p:nvPr/>
        </p:nvSpPr>
        <p:spPr>
          <a:xfrm>
            <a:off x="4948321" y="3252538"/>
            <a:ext cx="5801561" cy="954505"/>
          </a:xfrm>
          <a:prstGeom prst="rect">
            <a:avLst/>
          </a:prstGeom>
          <a:noFill/>
          <a:ln cap="sq">
            <a:noFill/>
          </a:ln>
        </p:spPr>
        <p:txBody>
          <a:bodyPr vert="horz" wrap="square" lIns="0" tIns="0" rIns="0" bIns="0" rtlCol="0" anchor="ctr"/>
          <a:lstStyle/>
          <a:p>
            <a:pPr algn="l"/>
            <a:r>
              <a:rPr kumimoji="1" lang="en-US" altLang="zh-CN" sz="1400">
                <a:ln w="12700">
                  <a:noFill/>
                </a:ln>
                <a:solidFill>
                  <a:schemeClr val="tx1">
                    <a:lumMod val="85000"/>
                    <a:lumOff val="15000"/>
                  </a:schemeClr>
                </a:solidFill>
                <a:latin typeface="Source Han Sans"/>
                <a:ea typeface="Source Han Sans"/>
                <a:cs typeface="Source Han Sans"/>
              </a:rPr>
              <a:t>​        本项目综合性的练习了关于使用DataV组件实现可视化的流程，从项目的初始化搭建到最后的成品。具体操作中使用了DataV中的圆环图组件、轮播图、轮播表、水位图。</a:t>
            </a:r>
            <a:endParaRPr kumimoji="1" lang="zh-CN" altLang="en-US"/>
          </a:p>
        </p:txBody>
      </p:sp>
      <p:sp>
        <p:nvSpPr>
          <p:cNvPr id="8" name="标题 1"/>
          <p:cNvSpPr txBox="1"/>
          <p:nvPr/>
        </p:nvSpPr>
        <p:spPr>
          <a:xfrm>
            <a:off x="10318415" y="3109598"/>
            <a:ext cx="713875" cy="129470"/>
          </a:xfrm>
          <a:prstGeom prst="roundRect">
            <a:avLst>
              <a:gd name="adj" fmla="val 50000"/>
            </a:avLst>
          </a:prstGeom>
          <a:solidFill>
            <a:schemeClr val="accent1">
              <a:lumMod val="20000"/>
              <a:lumOff val="80000"/>
            </a:schemeClr>
          </a:soli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8231271" y="2699085"/>
            <a:ext cx="1876925" cy="120316"/>
          </a:xfrm>
          <a:prstGeom prst="roundRect">
            <a:avLst>
              <a:gd name="adj" fmla="val 50000"/>
            </a:avLst>
          </a:prstGeom>
          <a:solidFill>
            <a:schemeClr val="accent1">
              <a:lumMod val="40000"/>
              <a:lumOff val="60000"/>
            </a:schemeClr>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项目总结</a:t>
            </a:r>
            <a:endParaRPr kumimoji="1" lang="zh-CN" altLang="en-US"/>
          </a:p>
        </p:txBody>
      </p:sp>
      <p:cxnSp>
        <p:nvCxnSpPr>
          <p:cNvPr id="11"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2" name="组合 11"/>
          <p:cNvGrpSpPr/>
          <p:nvPr/>
        </p:nvGrpSpPr>
        <p:grpSpPr>
          <a:xfrm>
            <a:off x="203200" y="561165"/>
            <a:ext cx="381000" cy="158750"/>
            <a:chOff x="203200" y="561165"/>
            <a:chExt cx="381000" cy="158750"/>
          </a:xfrm>
        </p:grpSpPr>
        <p:sp>
          <p:nvSpPr>
            <p:cNvPr id="13"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4"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作业练习</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06</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sp>
        <p:nvSpPr>
          <p:cNvPr id="11" name="标题 1"/>
          <p:cNvSpPr txBox="1"/>
          <p:nvPr/>
        </p:nvSpPr>
        <p:spPr>
          <a:xfrm>
            <a:off x="10346359" y="769180"/>
            <a:ext cx="1398931" cy="173717"/>
          </a:xfrm>
          <a:custGeom>
            <a:avLst/>
            <a:gdLst>
              <a:gd name="connsiteX0" fmla="*/ 353068 w 1228797"/>
              <a:gd name="connsiteY0" fmla="*/ 146933 h 152590"/>
              <a:gd name="connsiteX1" fmla="*/ 353259 w 1228797"/>
              <a:gd name="connsiteY1" fmla="*/ 146971 h 152590"/>
              <a:gd name="connsiteX2" fmla="*/ 352878 w 1228797"/>
              <a:gd name="connsiteY2" fmla="*/ 146971 h 152590"/>
              <a:gd name="connsiteX3" fmla="*/ 463654 w 1228797"/>
              <a:gd name="connsiteY3" fmla="*/ 28766 h 152590"/>
              <a:gd name="connsiteX4" fmla="*/ 457368 w 1228797"/>
              <a:gd name="connsiteY4" fmla="*/ 35052 h 152590"/>
              <a:gd name="connsiteX5" fmla="*/ 457368 w 1228797"/>
              <a:gd name="connsiteY5" fmla="*/ 66866 h 152590"/>
              <a:gd name="connsiteX6" fmla="*/ 463464 w 1228797"/>
              <a:gd name="connsiteY6" fmla="*/ 73152 h 152590"/>
              <a:gd name="connsiteX7" fmla="*/ 463654 w 1228797"/>
              <a:gd name="connsiteY7" fmla="*/ 73152 h 152590"/>
              <a:gd name="connsiteX8" fmla="*/ 502611 w 1228797"/>
              <a:gd name="connsiteY8" fmla="*/ 73152 h 152590"/>
              <a:gd name="connsiteX9" fmla="*/ 525281 w 1228797"/>
              <a:gd name="connsiteY9" fmla="*/ 51911 h 152590"/>
              <a:gd name="connsiteX10" fmla="*/ 504450 w 1228797"/>
              <a:gd name="connsiteY10" fmla="*/ 28795 h 152590"/>
              <a:gd name="connsiteX11" fmla="*/ 503183 w 1228797"/>
              <a:gd name="connsiteY11" fmla="*/ 28766 h 152590"/>
              <a:gd name="connsiteX12" fmla="*/ 1154216 w 1228797"/>
              <a:gd name="connsiteY12" fmla="*/ 28194 h 152590"/>
              <a:gd name="connsiteX13" fmla="*/ 1154216 w 1228797"/>
              <a:gd name="connsiteY13" fmla="*/ 28765 h 152590"/>
              <a:gd name="connsiteX14" fmla="*/ 1104877 w 1228797"/>
              <a:gd name="connsiteY14" fmla="*/ 77914 h 152590"/>
              <a:gd name="connsiteX15" fmla="*/ 1154026 w 1228797"/>
              <a:gd name="connsiteY15" fmla="*/ 127254 h 152590"/>
              <a:gd name="connsiteX16" fmla="*/ 1203365 w 1228797"/>
              <a:gd name="connsiteY16" fmla="*/ 78105 h 152590"/>
              <a:gd name="connsiteX17" fmla="*/ 1203365 w 1228797"/>
              <a:gd name="connsiteY17" fmla="*/ 78009 h 152590"/>
              <a:gd name="connsiteX18" fmla="*/ 1154502 w 1228797"/>
              <a:gd name="connsiteY18" fmla="*/ 28195 h 152590"/>
              <a:gd name="connsiteX19" fmla="*/ 1154216 w 1228797"/>
              <a:gd name="connsiteY19" fmla="*/ 28194 h 152590"/>
              <a:gd name="connsiteX20" fmla="*/ 836558 w 1228797"/>
              <a:gd name="connsiteY20" fmla="*/ 25718 h 152590"/>
              <a:gd name="connsiteX21" fmla="*/ 787314 w 1228797"/>
              <a:gd name="connsiteY21" fmla="*/ 74962 h 152590"/>
              <a:gd name="connsiteX22" fmla="*/ 836558 w 1228797"/>
              <a:gd name="connsiteY22" fmla="*/ 124207 h 152590"/>
              <a:gd name="connsiteX23" fmla="*/ 885802 w 1228797"/>
              <a:gd name="connsiteY23" fmla="*/ 74962 h 152590"/>
              <a:gd name="connsiteX24" fmla="*/ 885802 w 1228797"/>
              <a:gd name="connsiteY24" fmla="*/ 74867 h 152590"/>
              <a:gd name="connsiteX25" fmla="*/ 836558 w 1228797"/>
              <a:gd name="connsiteY25" fmla="*/ 25718 h 152590"/>
              <a:gd name="connsiteX26" fmla="*/ 200954 w 1228797"/>
              <a:gd name="connsiteY26" fmla="*/ 25527 h 152590"/>
              <a:gd name="connsiteX27" fmla="*/ 200954 w 1228797"/>
              <a:gd name="connsiteY27" fmla="*/ 25908 h 152590"/>
              <a:gd name="connsiteX28" fmla="*/ 151424 w 1228797"/>
              <a:gd name="connsiteY28" fmla="*/ 75248 h 152590"/>
              <a:gd name="connsiteX29" fmla="*/ 200764 w 1228797"/>
              <a:gd name="connsiteY29" fmla="*/ 124778 h 152590"/>
              <a:gd name="connsiteX30" fmla="*/ 250294 w 1228797"/>
              <a:gd name="connsiteY30" fmla="*/ 75438 h 152590"/>
              <a:gd name="connsiteX31" fmla="*/ 250294 w 1228797"/>
              <a:gd name="connsiteY31" fmla="*/ 75248 h 152590"/>
              <a:gd name="connsiteX32" fmla="*/ 201145 w 1228797"/>
              <a:gd name="connsiteY32" fmla="*/ 25528 h 152590"/>
              <a:gd name="connsiteX33" fmla="*/ 200954 w 1228797"/>
              <a:gd name="connsiteY33" fmla="*/ 25527 h 152590"/>
              <a:gd name="connsiteX34" fmla="*/ 437841 w 1228797"/>
              <a:gd name="connsiteY34" fmla="*/ 3429 h 152590"/>
              <a:gd name="connsiteX35" fmla="*/ 502040 w 1228797"/>
              <a:gd name="connsiteY35" fmla="*/ 3429 h 152590"/>
              <a:gd name="connsiteX36" fmla="*/ 535949 w 1228797"/>
              <a:gd name="connsiteY36" fmla="*/ 16764 h 152590"/>
              <a:gd name="connsiteX37" fmla="*/ 550808 w 1228797"/>
              <a:gd name="connsiteY37" fmla="*/ 49340 h 152590"/>
              <a:gd name="connsiteX38" fmla="*/ 528615 w 1228797"/>
              <a:gd name="connsiteY38" fmla="*/ 91345 h 152590"/>
              <a:gd name="connsiteX39" fmla="*/ 526233 w 1228797"/>
              <a:gd name="connsiteY39" fmla="*/ 99251 h 152590"/>
              <a:gd name="connsiteX40" fmla="*/ 544712 w 1228797"/>
              <a:gd name="connsiteY40" fmla="*/ 138017 h 152590"/>
              <a:gd name="connsiteX41" fmla="*/ 541683 w 1228797"/>
              <a:gd name="connsiteY41" fmla="*/ 146377 h 152590"/>
              <a:gd name="connsiteX42" fmla="*/ 538997 w 1228797"/>
              <a:gd name="connsiteY42" fmla="*/ 146971 h 152590"/>
              <a:gd name="connsiteX43" fmla="*/ 525567 w 1228797"/>
              <a:gd name="connsiteY43" fmla="*/ 146971 h 152590"/>
              <a:gd name="connsiteX44" fmla="*/ 519947 w 1228797"/>
              <a:gd name="connsiteY44" fmla="*/ 143447 h 152590"/>
              <a:gd name="connsiteX45" fmla="*/ 500230 w 1228797"/>
              <a:gd name="connsiteY45" fmla="*/ 102203 h 152590"/>
              <a:gd name="connsiteX46" fmla="*/ 494611 w 1228797"/>
              <a:gd name="connsiteY46" fmla="*/ 98679 h 152590"/>
              <a:gd name="connsiteX47" fmla="*/ 463654 w 1228797"/>
              <a:gd name="connsiteY47" fmla="*/ 98679 h 152590"/>
              <a:gd name="connsiteX48" fmla="*/ 457368 w 1228797"/>
              <a:gd name="connsiteY48" fmla="*/ 104773 h 152590"/>
              <a:gd name="connsiteX49" fmla="*/ 457368 w 1228797"/>
              <a:gd name="connsiteY49" fmla="*/ 104966 h 152590"/>
              <a:gd name="connsiteX50" fmla="*/ 457368 w 1228797"/>
              <a:gd name="connsiteY50" fmla="*/ 140684 h 152590"/>
              <a:gd name="connsiteX51" fmla="*/ 451081 w 1228797"/>
              <a:gd name="connsiteY51" fmla="*/ 146971 h 152590"/>
              <a:gd name="connsiteX52" fmla="*/ 437841 w 1228797"/>
              <a:gd name="connsiteY52" fmla="*/ 146971 h 152590"/>
              <a:gd name="connsiteX53" fmla="*/ 431555 w 1228797"/>
              <a:gd name="connsiteY53" fmla="*/ 140684 h 152590"/>
              <a:gd name="connsiteX54" fmla="*/ 431555 w 1228797"/>
              <a:gd name="connsiteY54" fmla="*/ 9716 h 152590"/>
              <a:gd name="connsiteX55" fmla="*/ 437841 w 1228797"/>
              <a:gd name="connsiteY55" fmla="*/ 3429 h 152590"/>
              <a:gd name="connsiteX56" fmla="*/ 293633 w 1228797"/>
              <a:gd name="connsiteY56" fmla="*/ 3429 h 152590"/>
              <a:gd name="connsiteX57" fmla="*/ 306777 w 1228797"/>
              <a:gd name="connsiteY57" fmla="*/ 3429 h 152590"/>
              <a:gd name="connsiteX58" fmla="*/ 312683 w 1228797"/>
              <a:gd name="connsiteY58" fmla="*/ 9715 h 152590"/>
              <a:gd name="connsiteX59" fmla="*/ 312683 w 1228797"/>
              <a:gd name="connsiteY59" fmla="*/ 80677 h 152590"/>
              <a:gd name="connsiteX60" fmla="*/ 350592 w 1228797"/>
              <a:gd name="connsiteY60" fmla="*/ 123032 h 152590"/>
              <a:gd name="connsiteX61" fmla="*/ 392950 w 1228797"/>
              <a:gd name="connsiteY61" fmla="*/ 85118 h 152590"/>
              <a:gd name="connsiteX62" fmla="*/ 392978 w 1228797"/>
              <a:gd name="connsiteY62" fmla="*/ 81248 h 152590"/>
              <a:gd name="connsiteX63" fmla="*/ 392978 w 1228797"/>
              <a:gd name="connsiteY63" fmla="*/ 9715 h 152590"/>
              <a:gd name="connsiteX64" fmla="*/ 399265 w 1228797"/>
              <a:gd name="connsiteY64" fmla="*/ 3429 h 152590"/>
              <a:gd name="connsiteX65" fmla="*/ 412505 w 1228797"/>
              <a:gd name="connsiteY65" fmla="*/ 3429 h 152590"/>
              <a:gd name="connsiteX66" fmla="*/ 418696 w 1228797"/>
              <a:gd name="connsiteY66" fmla="*/ 9715 h 152590"/>
              <a:gd name="connsiteX67" fmla="*/ 418696 w 1228797"/>
              <a:gd name="connsiteY67" fmla="*/ 81153 h 152590"/>
              <a:gd name="connsiteX68" fmla="*/ 378496 w 1228797"/>
              <a:gd name="connsiteY68" fmla="*/ 141799 h 152590"/>
              <a:gd name="connsiteX69" fmla="*/ 353068 w 1228797"/>
              <a:gd name="connsiteY69" fmla="*/ 146933 h 152590"/>
              <a:gd name="connsiteX70" fmla="*/ 327634 w 1228797"/>
              <a:gd name="connsiteY70" fmla="*/ 141836 h 152590"/>
              <a:gd name="connsiteX71" fmla="*/ 287346 w 1228797"/>
              <a:gd name="connsiteY71" fmla="*/ 81248 h 152590"/>
              <a:gd name="connsiteX72" fmla="*/ 287346 w 1228797"/>
              <a:gd name="connsiteY72" fmla="*/ 81153 h 152590"/>
              <a:gd name="connsiteX73" fmla="*/ 287346 w 1228797"/>
              <a:gd name="connsiteY73" fmla="*/ 9715 h 152590"/>
              <a:gd name="connsiteX74" fmla="*/ 293633 w 1228797"/>
              <a:gd name="connsiteY74" fmla="*/ 3429 h 152590"/>
              <a:gd name="connsiteX75" fmla="*/ 6264 w 1228797"/>
              <a:gd name="connsiteY75" fmla="*/ 3333 h 152590"/>
              <a:gd name="connsiteX76" fmla="*/ 18646 w 1228797"/>
              <a:gd name="connsiteY76" fmla="*/ 3333 h 152590"/>
              <a:gd name="connsiteX77" fmla="*/ 23790 w 1228797"/>
              <a:gd name="connsiteY77" fmla="*/ 6000 h 152590"/>
              <a:gd name="connsiteX78" fmla="*/ 61890 w 1228797"/>
              <a:gd name="connsiteY78" fmla="*/ 59817 h 152590"/>
              <a:gd name="connsiteX79" fmla="*/ 67033 w 1228797"/>
              <a:gd name="connsiteY79" fmla="*/ 62388 h 152590"/>
              <a:gd name="connsiteX80" fmla="*/ 72081 w 1228797"/>
              <a:gd name="connsiteY80" fmla="*/ 59817 h 152590"/>
              <a:gd name="connsiteX81" fmla="*/ 110181 w 1228797"/>
              <a:gd name="connsiteY81" fmla="*/ 6000 h 152590"/>
              <a:gd name="connsiteX82" fmla="*/ 115325 w 1228797"/>
              <a:gd name="connsiteY82" fmla="*/ 3333 h 152590"/>
              <a:gd name="connsiteX83" fmla="*/ 127707 w 1228797"/>
              <a:gd name="connsiteY83" fmla="*/ 3333 h 152590"/>
              <a:gd name="connsiteX84" fmla="*/ 134065 w 1228797"/>
              <a:gd name="connsiteY84" fmla="*/ 9548 h 152590"/>
              <a:gd name="connsiteX85" fmla="*/ 132851 w 1228797"/>
              <a:gd name="connsiteY85" fmla="*/ 13335 h 152590"/>
              <a:gd name="connsiteX86" fmla="*/ 81702 w 1228797"/>
              <a:gd name="connsiteY86" fmla="*/ 83724 h 152590"/>
              <a:gd name="connsiteX87" fmla="*/ 79987 w 1228797"/>
              <a:gd name="connsiteY87" fmla="*/ 89154 h 152590"/>
              <a:gd name="connsiteX88" fmla="*/ 79987 w 1228797"/>
              <a:gd name="connsiteY88" fmla="*/ 140684 h 152590"/>
              <a:gd name="connsiteX89" fmla="*/ 73701 w 1228797"/>
              <a:gd name="connsiteY89" fmla="*/ 146970 h 152590"/>
              <a:gd name="connsiteX90" fmla="*/ 60270 w 1228797"/>
              <a:gd name="connsiteY90" fmla="*/ 146970 h 152590"/>
              <a:gd name="connsiteX91" fmla="*/ 53984 w 1228797"/>
              <a:gd name="connsiteY91" fmla="*/ 140684 h 152590"/>
              <a:gd name="connsiteX92" fmla="*/ 53984 w 1228797"/>
              <a:gd name="connsiteY92" fmla="*/ 89154 h 152590"/>
              <a:gd name="connsiteX93" fmla="*/ 52269 w 1228797"/>
              <a:gd name="connsiteY93" fmla="*/ 83724 h 152590"/>
              <a:gd name="connsiteX94" fmla="*/ 1215 w 1228797"/>
              <a:gd name="connsiteY94" fmla="*/ 13335 h 152590"/>
              <a:gd name="connsiteX95" fmla="*/ 2572 w 1228797"/>
              <a:gd name="connsiteY95" fmla="*/ 4549 h 152590"/>
              <a:gd name="connsiteX96" fmla="*/ 6264 w 1228797"/>
              <a:gd name="connsiteY96" fmla="*/ 3333 h 152590"/>
              <a:gd name="connsiteX97" fmla="*/ 1154026 w 1228797"/>
              <a:gd name="connsiteY97" fmla="*/ 3238 h 152590"/>
              <a:gd name="connsiteX98" fmla="*/ 1228797 w 1228797"/>
              <a:gd name="connsiteY98" fmla="*/ 77819 h 152590"/>
              <a:gd name="connsiteX99" fmla="*/ 1228797 w 1228797"/>
              <a:gd name="connsiteY99" fmla="*/ 77914 h 152590"/>
              <a:gd name="connsiteX100" fmla="*/ 1154216 w 1228797"/>
              <a:gd name="connsiteY100" fmla="*/ 152590 h 152590"/>
              <a:gd name="connsiteX101" fmla="*/ 1079445 w 1228797"/>
              <a:gd name="connsiteY101" fmla="*/ 78009 h 152590"/>
              <a:gd name="connsiteX102" fmla="*/ 1154026 w 1228797"/>
              <a:gd name="connsiteY102" fmla="*/ 3238 h 152590"/>
              <a:gd name="connsiteX103" fmla="*/ 646058 w 1228797"/>
              <a:gd name="connsiteY103" fmla="*/ 2096 h 152590"/>
              <a:gd name="connsiteX104" fmla="*/ 659774 w 1228797"/>
              <a:gd name="connsiteY104" fmla="*/ 2096 h 152590"/>
              <a:gd name="connsiteX105" fmla="*/ 666060 w 1228797"/>
              <a:gd name="connsiteY105" fmla="*/ 8382 h 152590"/>
              <a:gd name="connsiteX106" fmla="*/ 666060 w 1228797"/>
              <a:gd name="connsiteY106" fmla="*/ 116491 h 152590"/>
              <a:gd name="connsiteX107" fmla="*/ 672346 w 1228797"/>
              <a:gd name="connsiteY107" fmla="*/ 122778 h 152590"/>
              <a:gd name="connsiteX108" fmla="*/ 750166 w 1228797"/>
              <a:gd name="connsiteY108" fmla="*/ 122778 h 152590"/>
              <a:gd name="connsiteX109" fmla="*/ 756452 w 1228797"/>
              <a:gd name="connsiteY109" fmla="*/ 129064 h 152590"/>
              <a:gd name="connsiteX110" fmla="*/ 756452 w 1228797"/>
              <a:gd name="connsiteY110" fmla="*/ 141733 h 152590"/>
              <a:gd name="connsiteX111" fmla="*/ 750356 w 1228797"/>
              <a:gd name="connsiteY111" fmla="*/ 148019 h 152590"/>
              <a:gd name="connsiteX112" fmla="*/ 750166 w 1228797"/>
              <a:gd name="connsiteY112" fmla="*/ 148019 h 152590"/>
              <a:gd name="connsiteX113" fmla="*/ 646058 w 1228797"/>
              <a:gd name="connsiteY113" fmla="*/ 148019 h 152590"/>
              <a:gd name="connsiteX114" fmla="*/ 639771 w 1228797"/>
              <a:gd name="connsiteY114" fmla="*/ 141733 h 152590"/>
              <a:gd name="connsiteX115" fmla="*/ 639771 w 1228797"/>
              <a:gd name="connsiteY115" fmla="*/ 8382 h 152590"/>
              <a:gd name="connsiteX116" fmla="*/ 646058 w 1228797"/>
              <a:gd name="connsiteY116" fmla="*/ 2096 h 152590"/>
              <a:gd name="connsiteX117" fmla="*/ 995720 w 1228797"/>
              <a:gd name="connsiteY117" fmla="*/ 191 h 152590"/>
              <a:gd name="connsiteX118" fmla="*/ 1040488 w 1228797"/>
              <a:gd name="connsiteY118" fmla="*/ 15621 h 152590"/>
              <a:gd name="connsiteX119" fmla="*/ 1051060 w 1228797"/>
              <a:gd name="connsiteY119" fmla="*/ 25146 h 152590"/>
              <a:gd name="connsiteX120" fmla="*/ 1051251 w 1228797"/>
              <a:gd name="connsiteY120" fmla="*/ 25418 h 152590"/>
              <a:gd name="connsiteX121" fmla="*/ 1049536 w 1228797"/>
              <a:gd name="connsiteY121" fmla="*/ 34004 h 152590"/>
              <a:gd name="connsiteX122" fmla="*/ 1038964 w 1228797"/>
              <a:gd name="connsiteY122" fmla="*/ 41434 h 152590"/>
              <a:gd name="connsiteX123" fmla="*/ 1030867 w 1228797"/>
              <a:gd name="connsiteY123" fmla="*/ 40767 h 152590"/>
              <a:gd name="connsiteX124" fmla="*/ 1028010 w 1228797"/>
              <a:gd name="connsiteY124" fmla="*/ 38100 h 152590"/>
              <a:gd name="connsiteX125" fmla="*/ 1027343 w 1228797"/>
              <a:gd name="connsiteY125" fmla="*/ 37624 h 152590"/>
              <a:gd name="connsiteX126" fmla="*/ 995911 w 1228797"/>
              <a:gd name="connsiteY126" fmla="*/ 26194 h 152590"/>
              <a:gd name="connsiteX127" fmla="*/ 993815 w 1228797"/>
              <a:gd name="connsiteY127" fmla="*/ 26194 h 152590"/>
              <a:gd name="connsiteX128" fmla="*/ 990386 w 1228797"/>
              <a:gd name="connsiteY128" fmla="*/ 26194 h 152590"/>
              <a:gd name="connsiteX129" fmla="*/ 981623 w 1228797"/>
              <a:gd name="connsiteY129" fmla="*/ 28004 h 152590"/>
              <a:gd name="connsiteX130" fmla="*/ 947638 w 1228797"/>
              <a:gd name="connsiteY130" fmla="*/ 64456 h 152590"/>
              <a:gd name="connsiteX131" fmla="*/ 984957 w 1228797"/>
              <a:gd name="connsiteY131" fmla="*/ 123254 h 152590"/>
              <a:gd name="connsiteX132" fmla="*/ 988957 w 1228797"/>
              <a:gd name="connsiteY132" fmla="*/ 124016 h 152590"/>
              <a:gd name="connsiteX133" fmla="*/ 992291 w 1228797"/>
              <a:gd name="connsiteY133" fmla="*/ 122968 h 152590"/>
              <a:gd name="connsiteX134" fmla="*/ 1001816 w 1228797"/>
              <a:gd name="connsiteY134" fmla="*/ 122968 h 152590"/>
              <a:gd name="connsiteX135" fmla="*/ 1009150 w 1228797"/>
              <a:gd name="connsiteY135" fmla="*/ 121920 h 152590"/>
              <a:gd name="connsiteX136" fmla="*/ 1010484 w 1228797"/>
              <a:gd name="connsiteY136" fmla="*/ 121920 h 152590"/>
              <a:gd name="connsiteX137" fmla="*/ 1011817 w 1228797"/>
              <a:gd name="connsiteY137" fmla="*/ 121920 h 152590"/>
              <a:gd name="connsiteX138" fmla="*/ 1017437 w 1228797"/>
              <a:gd name="connsiteY138" fmla="*/ 119920 h 152590"/>
              <a:gd name="connsiteX139" fmla="*/ 1018580 w 1228797"/>
              <a:gd name="connsiteY139" fmla="*/ 119444 h 152590"/>
              <a:gd name="connsiteX140" fmla="*/ 1019723 w 1228797"/>
              <a:gd name="connsiteY140" fmla="*/ 118967 h 152590"/>
              <a:gd name="connsiteX141" fmla="*/ 1020866 w 1228797"/>
              <a:gd name="connsiteY141" fmla="*/ 118396 h 152590"/>
              <a:gd name="connsiteX142" fmla="*/ 1023438 w 1228797"/>
              <a:gd name="connsiteY142" fmla="*/ 117062 h 152590"/>
              <a:gd name="connsiteX143" fmla="*/ 1024200 w 1228797"/>
              <a:gd name="connsiteY143" fmla="*/ 116491 h 152590"/>
              <a:gd name="connsiteX144" fmla="*/ 1041154 w 1228797"/>
              <a:gd name="connsiteY144" fmla="*/ 95345 h 152590"/>
              <a:gd name="connsiteX145" fmla="*/ 1040202 w 1228797"/>
              <a:gd name="connsiteY145" fmla="*/ 90297 h 152590"/>
              <a:gd name="connsiteX146" fmla="*/ 1036106 w 1228797"/>
              <a:gd name="connsiteY146" fmla="*/ 88583 h 152590"/>
              <a:gd name="connsiteX147" fmla="*/ 1008579 w 1228797"/>
              <a:gd name="connsiteY147" fmla="*/ 88583 h 152590"/>
              <a:gd name="connsiteX148" fmla="*/ 1002292 w 1228797"/>
              <a:gd name="connsiteY148" fmla="*/ 82296 h 152590"/>
              <a:gd name="connsiteX149" fmla="*/ 1002292 w 1228797"/>
              <a:gd name="connsiteY149" fmla="*/ 69437 h 152590"/>
              <a:gd name="connsiteX150" fmla="*/ 1002292 w 1228797"/>
              <a:gd name="connsiteY150" fmla="*/ 69245 h 152590"/>
              <a:gd name="connsiteX151" fmla="*/ 1008579 w 1228797"/>
              <a:gd name="connsiteY151" fmla="*/ 63151 h 152590"/>
              <a:gd name="connsiteX152" fmla="*/ 1065729 w 1228797"/>
              <a:gd name="connsiteY152" fmla="*/ 63151 h 152590"/>
              <a:gd name="connsiteX153" fmla="*/ 1066205 w 1228797"/>
              <a:gd name="connsiteY153" fmla="*/ 63151 h 152590"/>
              <a:gd name="connsiteX154" fmla="*/ 1066777 w 1228797"/>
              <a:gd name="connsiteY154" fmla="*/ 63151 h 152590"/>
              <a:gd name="connsiteX155" fmla="*/ 1068205 w 1228797"/>
              <a:gd name="connsiteY155" fmla="*/ 68771 h 152590"/>
              <a:gd name="connsiteX156" fmla="*/ 1068205 w 1228797"/>
              <a:gd name="connsiteY156" fmla="*/ 80391 h 152590"/>
              <a:gd name="connsiteX157" fmla="*/ 1043155 w 1228797"/>
              <a:gd name="connsiteY157" fmla="*/ 136112 h 152590"/>
              <a:gd name="connsiteX158" fmla="*/ 1040869 w 1228797"/>
              <a:gd name="connsiteY158" fmla="*/ 138113 h 152590"/>
              <a:gd name="connsiteX159" fmla="*/ 1039630 w 1228797"/>
              <a:gd name="connsiteY159" fmla="*/ 139065 h 152590"/>
              <a:gd name="connsiteX160" fmla="*/ 1037249 w 1228797"/>
              <a:gd name="connsiteY160" fmla="*/ 140780 h 152590"/>
              <a:gd name="connsiteX161" fmla="*/ 1036011 w 1228797"/>
              <a:gd name="connsiteY161" fmla="*/ 141637 h 152590"/>
              <a:gd name="connsiteX162" fmla="*/ 1033630 w 1228797"/>
              <a:gd name="connsiteY162" fmla="*/ 143161 h 152590"/>
              <a:gd name="connsiteX163" fmla="*/ 1032391 w 1228797"/>
              <a:gd name="connsiteY163" fmla="*/ 143923 h 152590"/>
              <a:gd name="connsiteX164" fmla="*/ 1029915 w 1228797"/>
              <a:gd name="connsiteY164" fmla="*/ 145352 h 152590"/>
              <a:gd name="connsiteX165" fmla="*/ 1029343 w 1228797"/>
              <a:gd name="connsiteY165" fmla="*/ 145352 h 152590"/>
              <a:gd name="connsiteX166" fmla="*/ 1025343 w 1228797"/>
              <a:gd name="connsiteY166" fmla="*/ 147257 h 152590"/>
              <a:gd name="connsiteX167" fmla="*/ 1024676 w 1228797"/>
              <a:gd name="connsiteY167" fmla="*/ 147257 h 152590"/>
              <a:gd name="connsiteX168" fmla="*/ 1022104 w 1228797"/>
              <a:gd name="connsiteY168" fmla="*/ 148209 h 152590"/>
              <a:gd name="connsiteX169" fmla="*/ 1020866 w 1228797"/>
              <a:gd name="connsiteY169" fmla="*/ 148209 h 152590"/>
              <a:gd name="connsiteX170" fmla="*/ 1020104 w 1228797"/>
              <a:gd name="connsiteY170" fmla="*/ 148209 h 152590"/>
              <a:gd name="connsiteX171" fmla="*/ 1018009 w 1228797"/>
              <a:gd name="connsiteY171" fmla="*/ 148971 h 152590"/>
              <a:gd name="connsiteX172" fmla="*/ 1017151 w 1228797"/>
              <a:gd name="connsiteY172" fmla="*/ 148971 h 152590"/>
              <a:gd name="connsiteX173" fmla="*/ 1015913 w 1228797"/>
              <a:gd name="connsiteY173" fmla="*/ 148971 h 152590"/>
              <a:gd name="connsiteX174" fmla="*/ 1015056 w 1228797"/>
              <a:gd name="connsiteY174" fmla="*/ 148971 h 152590"/>
              <a:gd name="connsiteX175" fmla="*/ 1013151 w 1228797"/>
              <a:gd name="connsiteY175" fmla="*/ 149447 h 152590"/>
              <a:gd name="connsiteX176" fmla="*/ 1012103 w 1228797"/>
              <a:gd name="connsiteY176" fmla="*/ 149447 h 152590"/>
              <a:gd name="connsiteX177" fmla="*/ 1010960 w 1228797"/>
              <a:gd name="connsiteY177" fmla="*/ 149447 h 152590"/>
              <a:gd name="connsiteX178" fmla="*/ 1009912 w 1228797"/>
              <a:gd name="connsiteY178" fmla="*/ 149447 h 152590"/>
              <a:gd name="connsiteX179" fmla="*/ 1008103 w 1228797"/>
              <a:gd name="connsiteY179" fmla="*/ 149447 h 152590"/>
              <a:gd name="connsiteX180" fmla="*/ 1006960 w 1228797"/>
              <a:gd name="connsiteY180" fmla="*/ 149447 h 152590"/>
              <a:gd name="connsiteX181" fmla="*/ 1005817 w 1228797"/>
              <a:gd name="connsiteY181" fmla="*/ 149447 h 152590"/>
              <a:gd name="connsiteX182" fmla="*/ 1004578 w 1228797"/>
              <a:gd name="connsiteY182" fmla="*/ 149447 h 152590"/>
              <a:gd name="connsiteX183" fmla="*/ 1002864 w 1228797"/>
              <a:gd name="connsiteY183" fmla="*/ 149447 h 152590"/>
              <a:gd name="connsiteX184" fmla="*/ 995720 w 1228797"/>
              <a:gd name="connsiteY184" fmla="*/ 149447 h 152590"/>
              <a:gd name="connsiteX185" fmla="*/ 990386 w 1228797"/>
              <a:gd name="connsiteY185" fmla="*/ 149447 h 152590"/>
              <a:gd name="connsiteX186" fmla="*/ 918425 w 1228797"/>
              <a:gd name="connsiteY186" fmla="*/ 72152 h 152590"/>
              <a:gd name="connsiteX187" fmla="*/ 995720 w 1228797"/>
              <a:gd name="connsiteY187" fmla="*/ 191 h 152590"/>
              <a:gd name="connsiteX188" fmla="*/ 836558 w 1228797"/>
              <a:gd name="connsiteY188" fmla="*/ 191 h 152590"/>
              <a:gd name="connsiteX189" fmla="*/ 911234 w 1228797"/>
              <a:gd name="connsiteY189" fmla="*/ 74867 h 152590"/>
              <a:gd name="connsiteX190" fmla="*/ 836558 w 1228797"/>
              <a:gd name="connsiteY190" fmla="*/ 149543 h 152590"/>
              <a:gd name="connsiteX191" fmla="*/ 761882 w 1228797"/>
              <a:gd name="connsiteY191" fmla="*/ 74867 h 152590"/>
              <a:gd name="connsiteX192" fmla="*/ 836558 w 1228797"/>
              <a:gd name="connsiteY192" fmla="*/ 191 h 152590"/>
              <a:gd name="connsiteX193" fmla="*/ 200954 w 1228797"/>
              <a:gd name="connsiteY193" fmla="*/ 0 h 152590"/>
              <a:gd name="connsiteX194" fmla="*/ 275821 w 1228797"/>
              <a:gd name="connsiteY194" fmla="*/ 74867 h 152590"/>
              <a:gd name="connsiteX195" fmla="*/ 200954 w 1228797"/>
              <a:gd name="connsiteY195" fmla="*/ 149733 h 152590"/>
              <a:gd name="connsiteX196" fmla="*/ 126088 w 1228797"/>
              <a:gd name="connsiteY196" fmla="*/ 74867 h 152590"/>
              <a:gd name="connsiteX197" fmla="*/ 200954 w 1228797"/>
              <a:gd name="connsiteY197" fmla="*/ 0 h 152590"/>
            </a:gdLst>
            <a:ahLst/>
            <a:cxnLst/>
            <a:rect l="l" t="t" r="r" b="b"/>
            <a:pathLst>
              <a:path w="1228797" h="152590">
                <a:moveTo>
                  <a:pt x="353068" y="146933"/>
                </a:moveTo>
                <a:lnTo>
                  <a:pt x="353259" y="146971"/>
                </a:lnTo>
                <a:lnTo>
                  <a:pt x="352878" y="146971"/>
                </a:lnTo>
                <a:close/>
                <a:moveTo>
                  <a:pt x="463654" y="28766"/>
                </a:moveTo>
                <a:cubicBezTo>
                  <a:pt x="460187" y="28766"/>
                  <a:pt x="457368" y="31580"/>
                  <a:pt x="457368" y="35052"/>
                </a:cubicBezTo>
                <a:lnTo>
                  <a:pt x="457368" y="66866"/>
                </a:lnTo>
                <a:cubicBezTo>
                  <a:pt x="457311" y="70284"/>
                  <a:pt x="460044" y="73099"/>
                  <a:pt x="463464" y="73152"/>
                </a:cubicBezTo>
                <a:cubicBezTo>
                  <a:pt x="463530" y="73153"/>
                  <a:pt x="463588" y="73153"/>
                  <a:pt x="463654" y="73152"/>
                </a:cubicBezTo>
                <a:lnTo>
                  <a:pt x="502611" y="73152"/>
                </a:lnTo>
                <a:cubicBezTo>
                  <a:pt x="514613" y="73223"/>
                  <a:pt x="524576" y="63892"/>
                  <a:pt x="525281" y="51911"/>
                </a:cubicBezTo>
                <a:cubicBezTo>
                  <a:pt x="525910" y="39775"/>
                  <a:pt x="516585" y="29427"/>
                  <a:pt x="504450" y="28795"/>
                </a:cubicBezTo>
                <a:cubicBezTo>
                  <a:pt x="504031" y="28773"/>
                  <a:pt x="503602" y="28763"/>
                  <a:pt x="503183" y="28766"/>
                </a:cubicBezTo>
                <a:close/>
                <a:moveTo>
                  <a:pt x="1154216" y="28194"/>
                </a:moveTo>
                <a:lnTo>
                  <a:pt x="1154216" y="28765"/>
                </a:lnTo>
                <a:cubicBezTo>
                  <a:pt x="1127022" y="28713"/>
                  <a:pt x="1104934" y="50717"/>
                  <a:pt x="1104877" y="77914"/>
                </a:cubicBezTo>
                <a:cubicBezTo>
                  <a:pt x="1104820" y="105111"/>
                  <a:pt x="1126832" y="127201"/>
                  <a:pt x="1154026" y="127254"/>
                </a:cubicBezTo>
                <a:cubicBezTo>
                  <a:pt x="1181220" y="127306"/>
                  <a:pt x="1203308" y="105301"/>
                  <a:pt x="1203365" y="78105"/>
                </a:cubicBezTo>
                <a:cubicBezTo>
                  <a:pt x="1203365" y="78073"/>
                  <a:pt x="1203365" y="78041"/>
                  <a:pt x="1203365" y="78009"/>
                </a:cubicBezTo>
                <a:cubicBezTo>
                  <a:pt x="1203632" y="50761"/>
                  <a:pt x="1181753" y="28458"/>
                  <a:pt x="1154502" y="28195"/>
                </a:cubicBezTo>
                <a:cubicBezTo>
                  <a:pt x="1154407" y="28195"/>
                  <a:pt x="1154312" y="28194"/>
                  <a:pt x="1154216" y="28194"/>
                </a:cubicBezTo>
                <a:close/>
                <a:moveTo>
                  <a:pt x="836558" y="25718"/>
                </a:moveTo>
                <a:cubicBezTo>
                  <a:pt x="809364" y="25718"/>
                  <a:pt x="787314" y="47766"/>
                  <a:pt x="787314" y="74962"/>
                </a:cubicBezTo>
                <a:cubicBezTo>
                  <a:pt x="787314" y="102159"/>
                  <a:pt x="809364" y="124207"/>
                  <a:pt x="836558" y="124207"/>
                </a:cubicBezTo>
                <a:cubicBezTo>
                  <a:pt x="863752" y="124207"/>
                  <a:pt x="885802" y="102159"/>
                  <a:pt x="885802" y="74962"/>
                </a:cubicBezTo>
                <a:cubicBezTo>
                  <a:pt x="885802" y="74931"/>
                  <a:pt x="885802" y="74898"/>
                  <a:pt x="885802" y="74867"/>
                </a:cubicBezTo>
                <a:cubicBezTo>
                  <a:pt x="885745" y="47707"/>
                  <a:pt x="863714" y="25718"/>
                  <a:pt x="836558" y="25718"/>
                </a:cubicBezTo>
                <a:close/>
                <a:moveTo>
                  <a:pt x="200954" y="25527"/>
                </a:moveTo>
                <a:lnTo>
                  <a:pt x="200954" y="25908"/>
                </a:lnTo>
                <a:cubicBezTo>
                  <a:pt x="173652" y="25856"/>
                  <a:pt x="151477" y="47945"/>
                  <a:pt x="151424" y="75248"/>
                </a:cubicBezTo>
                <a:cubicBezTo>
                  <a:pt x="151372" y="102550"/>
                  <a:pt x="173462" y="124725"/>
                  <a:pt x="200764" y="124778"/>
                </a:cubicBezTo>
                <a:cubicBezTo>
                  <a:pt x="228063" y="124830"/>
                  <a:pt x="250237" y="102740"/>
                  <a:pt x="250294" y="75438"/>
                </a:cubicBezTo>
                <a:cubicBezTo>
                  <a:pt x="250294" y="75374"/>
                  <a:pt x="250294" y="75311"/>
                  <a:pt x="250294" y="75248"/>
                </a:cubicBezTo>
                <a:cubicBezTo>
                  <a:pt x="250456" y="47946"/>
                  <a:pt x="228444" y="25686"/>
                  <a:pt x="201145" y="25528"/>
                </a:cubicBezTo>
                <a:cubicBezTo>
                  <a:pt x="201078" y="25527"/>
                  <a:pt x="201021" y="25527"/>
                  <a:pt x="200954" y="25527"/>
                </a:cubicBezTo>
                <a:close/>
                <a:moveTo>
                  <a:pt x="437841" y="3429"/>
                </a:moveTo>
                <a:lnTo>
                  <a:pt x="502040" y="3429"/>
                </a:lnTo>
                <a:cubicBezTo>
                  <a:pt x="514623" y="3414"/>
                  <a:pt x="526748" y="8180"/>
                  <a:pt x="535949" y="16764"/>
                </a:cubicBezTo>
                <a:cubicBezTo>
                  <a:pt x="545074" y="25190"/>
                  <a:pt x="550427" y="36928"/>
                  <a:pt x="550808" y="49340"/>
                </a:cubicBezTo>
                <a:cubicBezTo>
                  <a:pt x="551303" y="66268"/>
                  <a:pt x="542883" y="82215"/>
                  <a:pt x="528615" y="91345"/>
                </a:cubicBezTo>
                <a:cubicBezTo>
                  <a:pt x="525881" y="92959"/>
                  <a:pt x="524852" y="96397"/>
                  <a:pt x="526233" y="99251"/>
                </a:cubicBezTo>
                <a:lnTo>
                  <a:pt x="544712" y="138017"/>
                </a:lnTo>
                <a:cubicBezTo>
                  <a:pt x="546188" y="141161"/>
                  <a:pt x="544826" y="144904"/>
                  <a:pt x="541683" y="146377"/>
                </a:cubicBezTo>
                <a:cubicBezTo>
                  <a:pt x="540845" y="146772"/>
                  <a:pt x="539930" y="146974"/>
                  <a:pt x="538997" y="146971"/>
                </a:cubicBezTo>
                <a:lnTo>
                  <a:pt x="525567" y="146971"/>
                </a:lnTo>
                <a:cubicBezTo>
                  <a:pt x="523166" y="146983"/>
                  <a:pt x="520976" y="145611"/>
                  <a:pt x="519947" y="143447"/>
                </a:cubicBezTo>
                <a:lnTo>
                  <a:pt x="500230" y="102203"/>
                </a:lnTo>
                <a:cubicBezTo>
                  <a:pt x="499221" y="100023"/>
                  <a:pt x="497011" y="98643"/>
                  <a:pt x="494611" y="98679"/>
                </a:cubicBezTo>
                <a:lnTo>
                  <a:pt x="463654" y="98679"/>
                </a:lnTo>
                <a:cubicBezTo>
                  <a:pt x="460235" y="98626"/>
                  <a:pt x="457425" y="101355"/>
                  <a:pt x="457368" y="104773"/>
                </a:cubicBezTo>
                <a:cubicBezTo>
                  <a:pt x="457368" y="104838"/>
                  <a:pt x="457368" y="104902"/>
                  <a:pt x="457368" y="104966"/>
                </a:cubicBezTo>
                <a:lnTo>
                  <a:pt x="457368" y="140684"/>
                </a:lnTo>
                <a:cubicBezTo>
                  <a:pt x="457368" y="144156"/>
                  <a:pt x="454558" y="146971"/>
                  <a:pt x="451081" y="146971"/>
                </a:cubicBezTo>
                <a:lnTo>
                  <a:pt x="437841" y="146971"/>
                </a:lnTo>
                <a:cubicBezTo>
                  <a:pt x="434365" y="146971"/>
                  <a:pt x="431555" y="144156"/>
                  <a:pt x="431555" y="140684"/>
                </a:cubicBezTo>
                <a:lnTo>
                  <a:pt x="431555" y="9716"/>
                </a:lnTo>
                <a:cubicBezTo>
                  <a:pt x="431603" y="6265"/>
                  <a:pt x="434393" y="3480"/>
                  <a:pt x="437841" y="3429"/>
                </a:cubicBezTo>
                <a:close/>
                <a:moveTo>
                  <a:pt x="293633" y="3429"/>
                </a:moveTo>
                <a:lnTo>
                  <a:pt x="306777" y="3429"/>
                </a:lnTo>
                <a:cubicBezTo>
                  <a:pt x="310101" y="3631"/>
                  <a:pt x="312692" y="6387"/>
                  <a:pt x="312683" y="9715"/>
                </a:cubicBezTo>
                <a:lnTo>
                  <a:pt x="312683" y="80677"/>
                </a:lnTo>
                <a:cubicBezTo>
                  <a:pt x="311454" y="102842"/>
                  <a:pt x="328427" y="121805"/>
                  <a:pt x="350592" y="123032"/>
                </a:cubicBezTo>
                <a:cubicBezTo>
                  <a:pt x="372757" y="124258"/>
                  <a:pt x="391721" y="107284"/>
                  <a:pt x="392950" y="85118"/>
                </a:cubicBezTo>
                <a:cubicBezTo>
                  <a:pt x="393026" y="83830"/>
                  <a:pt x="393035" y="82538"/>
                  <a:pt x="392978" y="81248"/>
                </a:cubicBezTo>
                <a:lnTo>
                  <a:pt x="392978" y="9715"/>
                </a:lnTo>
                <a:cubicBezTo>
                  <a:pt x="393026" y="6265"/>
                  <a:pt x="395817" y="3480"/>
                  <a:pt x="399265" y="3429"/>
                </a:cubicBezTo>
                <a:lnTo>
                  <a:pt x="412505" y="3429"/>
                </a:lnTo>
                <a:cubicBezTo>
                  <a:pt x="415943" y="3481"/>
                  <a:pt x="418696" y="6281"/>
                  <a:pt x="418696" y="9715"/>
                </a:cubicBezTo>
                <a:lnTo>
                  <a:pt x="418696" y="81153"/>
                </a:lnTo>
                <a:cubicBezTo>
                  <a:pt x="418696" y="108416"/>
                  <a:pt x="402119" y="131807"/>
                  <a:pt x="378496" y="141799"/>
                </a:cubicBezTo>
                <a:lnTo>
                  <a:pt x="353068" y="146933"/>
                </a:lnTo>
                <a:lnTo>
                  <a:pt x="327634" y="141836"/>
                </a:lnTo>
                <a:cubicBezTo>
                  <a:pt x="303998" y="131878"/>
                  <a:pt x="287389" y="108511"/>
                  <a:pt x="287346" y="81248"/>
                </a:cubicBezTo>
                <a:cubicBezTo>
                  <a:pt x="287346" y="81217"/>
                  <a:pt x="287346" y="81184"/>
                  <a:pt x="287346" y="81153"/>
                </a:cubicBezTo>
                <a:lnTo>
                  <a:pt x="287346" y="9715"/>
                </a:lnTo>
                <a:cubicBezTo>
                  <a:pt x="287394" y="6265"/>
                  <a:pt x="290184" y="3480"/>
                  <a:pt x="293633" y="3429"/>
                </a:cubicBezTo>
                <a:close/>
                <a:moveTo>
                  <a:pt x="6264" y="3333"/>
                </a:moveTo>
                <a:lnTo>
                  <a:pt x="18646" y="3333"/>
                </a:lnTo>
                <a:cubicBezTo>
                  <a:pt x="20692" y="3332"/>
                  <a:pt x="22611" y="4327"/>
                  <a:pt x="23790" y="6000"/>
                </a:cubicBezTo>
                <a:lnTo>
                  <a:pt x="61890" y="59817"/>
                </a:lnTo>
                <a:cubicBezTo>
                  <a:pt x="63109" y="61430"/>
                  <a:pt x="65011" y="62381"/>
                  <a:pt x="67033" y="62388"/>
                </a:cubicBezTo>
                <a:cubicBezTo>
                  <a:pt x="69032" y="62397"/>
                  <a:pt x="70913" y="61439"/>
                  <a:pt x="72081" y="59817"/>
                </a:cubicBezTo>
                <a:lnTo>
                  <a:pt x="110181" y="6000"/>
                </a:lnTo>
                <a:cubicBezTo>
                  <a:pt x="111360" y="4327"/>
                  <a:pt x="113279" y="3332"/>
                  <a:pt x="115325" y="3333"/>
                </a:cubicBezTo>
                <a:lnTo>
                  <a:pt x="127707" y="3333"/>
                </a:lnTo>
                <a:cubicBezTo>
                  <a:pt x="131179" y="3293"/>
                  <a:pt x="134026" y="6076"/>
                  <a:pt x="134065" y="9548"/>
                </a:cubicBezTo>
                <a:cubicBezTo>
                  <a:pt x="134082" y="10908"/>
                  <a:pt x="133655" y="12237"/>
                  <a:pt x="132851" y="13335"/>
                </a:cubicBezTo>
                <a:lnTo>
                  <a:pt x="81702" y="83724"/>
                </a:lnTo>
                <a:cubicBezTo>
                  <a:pt x="80555" y="85300"/>
                  <a:pt x="79953" y="87206"/>
                  <a:pt x="79987" y="89154"/>
                </a:cubicBezTo>
                <a:lnTo>
                  <a:pt x="79987" y="140684"/>
                </a:lnTo>
                <a:cubicBezTo>
                  <a:pt x="79987" y="144156"/>
                  <a:pt x="77172" y="146970"/>
                  <a:pt x="73701" y="146970"/>
                </a:cubicBezTo>
                <a:lnTo>
                  <a:pt x="60270" y="146970"/>
                </a:lnTo>
                <a:cubicBezTo>
                  <a:pt x="56798" y="146970"/>
                  <a:pt x="53984" y="144156"/>
                  <a:pt x="53984" y="140684"/>
                </a:cubicBezTo>
                <a:lnTo>
                  <a:pt x="53984" y="89154"/>
                </a:lnTo>
                <a:cubicBezTo>
                  <a:pt x="54018" y="87206"/>
                  <a:pt x="53416" y="85300"/>
                  <a:pt x="52269" y="83724"/>
                </a:cubicBezTo>
                <a:lnTo>
                  <a:pt x="1215" y="13335"/>
                </a:lnTo>
                <a:cubicBezTo>
                  <a:pt x="-836" y="10533"/>
                  <a:pt x="-229" y="6600"/>
                  <a:pt x="2572" y="4549"/>
                </a:cubicBezTo>
                <a:cubicBezTo>
                  <a:pt x="3643" y="3764"/>
                  <a:pt x="4936" y="3338"/>
                  <a:pt x="6264" y="3333"/>
                </a:cubicBezTo>
                <a:close/>
                <a:moveTo>
                  <a:pt x="1154026" y="3238"/>
                </a:moveTo>
                <a:cubicBezTo>
                  <a:pt x="1195269" y="3186"/>
                  <a:pt x="1228740" y="36577"/>
                  <a:pt x="1228797" y="77819"/>
                </a:cubicBezTo>
                <a:cubicBezTo>
                  <a:pt x="1228797" y="77850"/>
                  <a:pt x="1228797" y="77883"/>
                  <a:pt x="1228797" y="77914"/>
                </a:cubicBezTo>
                <a:cubicBezTo>
                  <a:pt x="1228740" y="119097"/>
                  <a:pt x="1195402" y="152485"/>
                  <a:pt x="1154216" y="152590"/>
                </a:cubicBezTo>
                <a:cubicBezTo>
                  <a:pt x="1112973" y="152642"/>
                  <a:pt x="1079502" y="119252"/>
                  <a:pt x="1079445" y="78009"/>
                </a:cubicBezTo>
                <a:cubicBezTo>
                  <a:pt x="1079388" y="36767"/>
                  <a:pt x="1112783" y="3290"/>
                  <a:pt x="1154026" y="3238"/>
                </a:cubicBezTo>
                <a:close/>
                <a:moveTo>
                  <a:pt x="646058" y="2096"/>
                </a:moveTo>
                <a:lnTo>
                  <a:pt x="659774" y="2096"/>
                </a:lnTo>
                <a:cubicBezTo>
                  <a:pt x="663250" y="2096"/>
                  <a:pt x="666060" y="4911"/>
                  <a:pt x="666060" y="8382"/>
                </a:cubicBezTo>
                <a:lnTo>
                  <a:pt x="666060" y="116491"/>
                </a:lnTo>
                <a:cubicBezTo>
                  <a:pt x="666060" y="119963"/>
                  <a:pt x="668870" y="122778"/>
                  <a:pt x="672346" y="122778"/>
                </a:cubicBezTo>
                <a:lnTo>
                  <a:pt x="750166" y="122778"/>
                </a:lnTo>
                <a:cubicBezTo>
                  <a:pt x="753633" y="122778"/>
                  <a:pt x="756452" y="125592"/>
                  <a:pt x="756452" y="129064"/>
                </a:cubicBezTo>
                <a:lnTo>
                  <a:pt x="756452" y="141733"/>
                </a:lnTo>
                <a:cubicBezTo>
                  <a:pt x="756509" y="145151"/>
                  <a:pt x="753776" y="147966"/>
                  <a:pt x="750356" y="148019"/>
                </a:cubicBezTo>
                <a:cubicBezTo>
                  <a:pt x="750290" y="148020"/>
                  <a:pt x="750232" y="148020"/>
                  <a:pt x="750166" y="148019"/>
                </a:cubicBezTo>
                <a:lnTo>
                  <a:pt x="646058" y="148019"/>
                </a:lnTo>
                <a:cubicBezTo>
                  <a:pt x="642581" y="148019"/>
                  <a:pt x="639771" y="145204"/>
                  <a:pt x="639771" y="141733"/>
                </a:cubicBezTo>
                <a:lnTo>
                  <a:pt x="639771" y="8382"/>
                </a:lnTo>
                <a:cubicBezTo>
                  <a:pt x="639819" y="4932"/>
                  <a:pt x="642609" y="2147"/>
                  <a:pt x="646058" y="2096"/>
                </a:cubicBezTo>
                <a:close/>
                <a:moveTo>
                  <a:pt x="995720" y="191"/>
                </a:moveTo>
                <a:cubicBezTo>
                  <a:pt x="1011922" y="355"/>
                  <a:pt x="1027629" y="5769"/>
                  <a:pt x="1040488" y="15621"/>
                </a:cubicBezTo>
                <a:cubicBezTo>
                  <a:pt x="1044298" y="18466"/>
                  <a:pt x="1047831" y="21654"/>
                  <a:pt x="1051060" y="25146"/>
                </a:cubicBezTo>
                <a:cubicBezTo>
                  <a:pt x="1051127" y="25235"/>
                  <a:pt x="1051194" y="25326"/>
                  <a:pt x="1051251" y="25418"/>
                </a:cubicBezTo>
                <a:cubicBezTo>
                  <a:pt x="1053146" y="28264"/>
                  <a:pt x="1052384" y="32107"/>
                  <a:pt x="1049536" y="34004"/>
                </a:cubicBezTo>
                <a:lnTo>
                  <a:pt x="1038964" y="41434"/>
                </a:lnTo>
                <a:cubicBezTo>
                  <a:pt x="1036478" y="43261"/>
                  <a:pt x="1033020" y="42976"/>
                  <a:pt x="1030867" y="40767"/>
                </a:cubicBezTo>
                <a:cubicBezTo>
                  <a:pt x="1029962" y="39830"/>
                  <a:pt x="1029010" y="38939"/>
                  <a:pt x="1028010" y="38100"/>
                </a:cubicBezTo>
                <a:cubicBezTo>
                  <a:pt x="1027753" y="37997"/>
                  <a:pt x="1027524" y="37834"/>
                  <a:pt x="1027343" y="37624"/>
                </a:cubicBezTo>
                <a:cubicBezTo>
                  <a:pt x="1018532" y="30242"/>
                  <a:pt x="1007407" y="26196"/>
                  <a:pt x="995911" y="26194"/>
                </a:cubicBezTo>
                <a:lnTo>
                  <a:pt x="993815" y="26194"/>
                </a:lnTo>
                <a:cubicBezTo>
                  <a:pt x="992672" y="26099"/>
                  <a:pt x="991529" y="26099"/>
                  <a:pt x="990386" y="26194"/>
                </a:cubicBezTo>
                <a:cubicBezTo>
                  <a:pt x="987414" y="26512"/>
                  <a:pt x="984481" y="27118"/>
                  <a:pt x="981623" y="28004"/>
                </a:cubicBezTo>
                <a:cubicBezTo>
                  <a:pt x="964526" y="33101"/>
                  <a:pt x="951524" y="47046"/>
                  <a:pt x="947638" y="64456"/>
                </a:cubicBezTo>
                <a:cubicBezTo>
                  <a:pt x="941704" y="90998"/>
                  <a:pt x="958411" y="117323"/>
                  <a:pt x="984957" y="123254"/>
                </a:cubicBezTo>
                <a:lnTo>
                  <a:pt x="988957" y="124016"/>
                </a:lnTo>
                <a:lnTo>
                  <a:pt x="992291" y="122968"/>
                </a:lnTo>
                <a:lnTo>
                  <a:pt x="1001816" y="122968"/>
                </a:lnTo>
                <a:cubicBezTo>
                  <a:pt x="1004274" y="122753"/>
                  <a:pt x="1006731" y="122403"/>
                  <a:pt x="1009150" y="121920"/>
                </a:cubicBezTo>
                <a:lnTo>
                  <a:pt x="1010484" y="121920"/>
                </a:lnTo>
                <a:lnTo>
                  <a:pt x="1011817" y="121920"/>
                </a:lnTo>
                <a:lnTo>
                  <a:pt x="1017437" y="119920"/>
                </a:lnTo>
                <a:lnTo>
                  <a:pt x="1018580" y="119444"/>
                </a:lnTo>
                <a:lnTo>
                  <a:pt x="1019723" y="118967"/>
                </a:lnTo>
                <a:lnTo>
                  <a:pt x="1020866" y="118396"/>
                </a:lnTo>
                <a:lnTo>
                  <a:pt x="1023438" y="117062"/>
                </a:lnTo>
                <a:lnTo>
                  <a:pt x="1024200" y="116491"/>
                </a:lnTo>
                <a:cubicBezTo>
                  <a:pt x="1031496" y="110931"/>
                  <a:pt x="1037316" y="103671"/>
                  <a:pt x="1041154" y="95345"/>
                </a:cubicBezTo>
                <a:cubicBezTo>
                  <a:pt x="1041764" y="93613"/>
                  <a:pt x="1041393" y="91690"/>
                  <a:pt x="1040202" y="90297"/>
                </a:cubicBezTo>
                <a:cubicBezTo>
                  <a:pt x="1039135" y="89178"/>
                  <a:pt x="1037649" y="88556"/>
                  <a:pt x="1036106" y="88583"/>
                </a:cubicBezTo>
                <a:lnTo>
                  <a:pt x="1008579" y="88583"/>
                </a:lnTo>
                <a:cubicBezTo>
                  <a:pt x="1005102" y="88583"/>
                  <a:pt x="1002292" y="85768"/>
                  <a:pt x="1002292" y="82296"/>
                </a:cubicBezTo>
                <a:lnTo>
                  <a:pt x="1002292" y="69437"/>
                </a:lnTo>
                <a:cubicBezTo>
                  <a:pt x="1002292" y="69373"/>
                  <a:pt x="1002292" y="69310"/>
                  <a:pt x="1002292" y="69245"/>
                </a:cubicBezTo>
                <a:cubicBezTo>
                  <a:pt x="1002350" y="65826"/>
                  <a:pt x="1005159" y="63097"/>
                  <a:pt x="1008579" y="63151"/>
                </a:cubicBezTo>
                <a:lnTo>
                  <a:pt x="1065729" y="63151"/>
                </a:lnTo>
                <a:lnTo>
                  <a:pt x="1066205" y="63151"/>
                </a:lnTo>
                <a:lnTo>
                  <a:pt x="1066777" y="63151"/>
                </a:lnTo>
                <a:cubicBezTo>
                  <a:pt x="1068139" y="64680"/>
                  <a:pt x="1068672" y="66776"/>
                  <a:pt x="1068205" y="68771"/>
                </a:cubicBezTo>
                <a:lnTo>
                  <a:pt x="1068205" y="80391"/>
                </a:lnTo>
                <a:cubicBezTo>
                  <a:pt x="1068244" y="101700"/>
                  <a:pt x="1059119" y="121997"/>
                  <a:pt x="1043155" y="136112"/>
                </a:cubicBezTo>
                <a:lnTo>
                  <a:pt x="1040869" y="138113"/>
                </a:lnTo>
                <a:lnTo>
                  <a:pt x="1039630" y="139065"/>
                </a:lnTo>
                <a:cubicBezTo>
                  <a:pt x="1038878" y="139697"/>
                  <a:pt x="1038087" y="140270"/>
                  <a:pt x="1037249" y="140780"/>
                </a:cubicBezTo>
                <a:lnTo>
                  <a:pt x="1036011" y="141637"/>
                </a:lnTo>
                <a:lnTo>
                  <a:pt x="1033630" y="143161"/>
                </a:lnTo>
                <a:lnTo>
                  <a:pt x="1032391" y="143923"/>
                </a:lnTo>
                <a:lnTo>
                  <a:pt x="1029915" y="145352"/>
                </a:lnTo>
                <a:lnTo>
                  <a:pt x="1029343" y="145352"/>
                </a:lnTo>
                <a:lnTo>
                  <a:pt x="1025343" y="147257"/>
                </a:lnTo>
                <a:lnTo>
                  <a:pt x="1024676" y="147257"/>
                </a:lnTo>
                <a:lnTo>
                  <a:pt x="1022104" y="148209"/>
                </a:lnTo>
                <a:lnTo>
                  <a:pt x="1020866" y="148209"/>
                </a:lnTo>
                <a:lnTo>
                  <a:pt x="1020104" y="148209"/>
                </a:lnTo>
                <a:lnTo>
                  <a:pt x="1018009" y="148971"/>
                </a:lnTo>
                <a:lnTo>
                  <a:pt x="1017151" y="148971"/>
                </a:lnTo>
                <a:lnTo>
                  <a:pt x="1015913" y="148971"/>
                </a:lnTo>
                <a:lnTo>
                  <a:pt x="1015056" y="148971"/>
                </a:lnTo>
                <a:lnTo>
                  <a:pt x="1013151" y="149447"/>
                </a:lnTo>
                <a:lnTo>
                  <a:pt x="1012103" y="149447"/>
                </a:lnTo>
                <a:lnTo>
                  <a:pt x="1010960" y="149447"/>
                </a:lnTo>
                <a:lnTo>
                  <a:pt x="1009912" y="149447"/>
                </a:lnTo>
                <a:lnTo>
                  <a:pt x="1008103" y="149447"/>
                </a:lnTo>
                <a:lnTo>
                  <a:pt x="1006960" y="149447"/>
                </a:lnTo>
                <a:lnTo>
                  <a:pt x="1005817" y="149447"/>
                </a:lnTo>
                <a:lnTo>
                  <a:pt x="1004578" y="149447"/>
                </a:lnTo>
                <a:lnTo>
                  <a:pt x="1002864" y="149447"/>
                </a:lnTo>
                <a:lnTo>
                  <a:pt x="995720" y="149447"/>
                </a:lnTo>
                <a:cubicBezTo>
                  <a:pt x="993939" y="149511"/>
                  <a:pt x="992167" y="149511"/>
                  <a:pt x="990386" y="149447"/>
                </a:cubicBezTo>
                <a:cubicBezTo>
                  <a:pt x="949171" y="147975"/>
                  <a:pt x="916948" y="113368"/>
                  <a:pt x="918425" y="72152"/>
                </a:cubicBezTo>
                <a:cubicBezTo>
                  <a:pt x="919901" y="30936"/>
                  <a:pt x="954505" y="-1282"/>
                  <a:pt x="995720" y="191"/>
                </a:cubicBezTo>
                <a:close/>
                <a:moveTo>
                  <a:pt x="836558" y="191"/>
                </a:moveTo>
                <a:cubicBezTo>
                  <a:pt x="877801" y="191"/>
                  <a:pt x="911234" y="33625"/>
                  <a:pt x="911234" y="74867"/>
                </a:cubicBezTo>
                <a:cubicBezTo>
                  <a:pt x="911234" y="116109"/>
                  <a:pt x="877801" y="149543"/>
                  <a:pt x="836558" y="149543"/>
                </a:cubicBezTo>
                <a:cubicBezTo>
                  <a:pt x="795315" y="149543"/>
                  <a:pt x="761882" y="116109"/>
                  <a:pt x="761882" y="74867"/>
                </a:cubicBezTo>
                <a:cubicBezTo>
                  <a:pt x="761882" y="33625"/>
                  <a:pt x="795315" y="191"/>
                  <a:pt x="836558" y="191"/>
                </a:cubicBezTo>
                <a:close/>
                <a:moveTo>
                  <a:pt x="200954" y="0"/>
                </a:moveTo>
                <a:cubicBezTo>
                  <a:pt x="242302" y="0"/>
                  <a:pt x="275821" y="33518"/>
                  <a:pt x="275821" y="74867"/>
                </a:cubicBezTo>
                <a:cubicBezTo>
                  <a:pt x="275821" y="116215"/>
                  <a:pt x="242302" y="149733"/>
                  <a:pt x="200954" y="149733"/>
                </a:cubicBezTo>
                <a:cubicBezTo>
                  <a:pt x="159606" y="149733"/>
                  <a:pt x="126088" y="116215"/>
                  <a:pt x="126088" y="74867"/>
                </a:cubicBezTo>
                <a:cubicBezTo>
                  <a:pt x="126088" y="33518"/>
                  <a:pt x="159606" y="0"/>
                  <a:pt x="200954" y="0"/>
                </a:cubicBezTo>
                <a:close/>
              </a:path>
            </a:pathLst>
          </a:custGeom>
          <a:solidFill>
            <a:schemeClr val="accent1"/>
          </a:solidFill>
          <a:ln w="9525" cap="flat">
            <a:noFill/>
            <a:miter/>
          </a:ln>
        </p:spPr>
        <p:txBody>
          <a:bodyPr vert="horz" wrap="square" lIns="91440" tIns="45720" rIns="91440" bIns="45720" rtlCol="0" anchor="ctr"/>
          <a:lstStyle/>
          <a:p>
            <a:pPr algn="l"/>
            <a:endParaRPr kumimoji="1" lang="zh-CN" altLang="en-US"/>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rot="5400000">
            <a:off x="10128994" y="5293265"/>
            <a:ext cx="2027340" cy="752472"/>
          </a:xfrm>
          <a:prstGeom prst="rect">
            <a:avLst/>
          </a:prstGeom>
          <a:solidFill>
            <a:schemeClr val="accent1">
              <a:lumMod val="20000"/>
              <a:lumOff val="80000"/>
              <a:alpha val="55000"/>
            </a:schemeClr>
          </a:solidFill>
          <a:ln w="12700" cap="sq">
            <a:noFill/>
            <a:miter/>
          </a:ln>
          <a:effectLst/>
        </p:spPr>
        <p:txBody>
          <a:bodyPr vert="horz" wrap="square" lIns="91440" tIns="45720" rIns="360000" bIns="45720" rtlCol="0" anchor="ctr"/>
          <a:lstStyle/>
          <a:p>
            <a:pPr algn="r"/>
            <a:endParaRPr kumimoji="1" lang="zh-CN" altLang="en-US"/>
          </a:p>
        </p:txBody>
      </p:sp>
      <p:sp>
        <p:nvSpPr>
          <p:cNvPr id="5" name="标题 1"/>
          <p:cNvSpPr txBox="1"/>
          <p:nvPr/>
        </p:nvSpPr>
        <p:spPr>
          <a:xfrm rot="5400000">
            <a:off x="7148840" y="2144327"/>
            <a:ext cx="2027340" cy="752472"/>
          </a:xfrm>
          <a:prstGeom prst="rect">
            <a:avLst/>
          </a:prstGeom>
          <a:solidFill>
            <a:schemeClr val="accent1">
              <a:lumMod val="20000"/>
              <a:lumOff val="80000"/>
              <a:alpha val="55000"/>
            </a:schemeClr>
          </a:solidFill>
          <a:ln w="12700" cap="sq">
            <a:noFill/>
            <a:miter/>
          </a:ln>
          <a:effectLst/>
        </p:spPr>
        <p:txBody>
          <a:bodyPr vert="horz" wrap="square" lIns="91440" tIns="45720" rIns="360000" bIns="45720" rtlCol="0" anchor="ctr"/>
          <a:lstStyle/>
          <a:p>
            <a:pPr algn="r"/>
            <a:endParaRPr kumimoji="1" lang="zh-CN" altLang="en-US"/>
          </a:p>
        </p:txBody>
      </p:sp>
      <p:sp>
        <p:nvSpPr>
          <p:cNvPr id="8" name="标题 1"/>
          <p:cNvSpPr txBox="1"/>
          <p:nvPr/>
        </p:nvSpPr>
        <p:spPr>
          <a:xfrm rot="5400000">
            <a:off x="7157413" y="5026999"/>
            <a:ext cx="2027340" cy="752472"/>
          </a:xfrm>
          <a:prstGeom prst="rect">
            <a:avLst/>
          </a:prstGeom>
          <a:solidFill>
            <a:schemeClr val="accent1"/>
          </a:solidFill>
          <a:ln w="12700" cap="sq">
            <a:noFill/>
            <a:miter/>
          </a:ln>
          <a:effectLst/>
        </p:spPr>
        <p:txBody>
          <a:bodyPr vert="horz" wrap="square" lIns="91440" tIns="45720" rIns="360000" bIns="45720" rtlCol="0" anchor="ctr"/>
          <a:lstStyle/>
          <a:p>
            <a:pPr algn="r"/>
            <a:endParaRPr kumimoji="1" lang="zh-CN" altLang="en-US"/>
          </a:p>
        </p:txBody>
      </p:sp>
      <p:sp>
        <p:nvSpPr>
          <p:cNvPr id="9" name="标题 1"/>
          <p:cNvSpPr txBox="1"/>
          <p:nvPr/>
        </p:nvSpPr>
        <p:spPr>
          <a:xfrm>
            <a:off x="8017889" y="6013538"/>
            <a:ext cx="306387" cy="247432"/>
          </a:xfrm>
          <a:custGeom>
            <a:avLst/>
            <a:gdLst>
              <a:gd name="T0" fmla="*/ 159 w 160"/>
              <a:gd name="T1" fmla="*/ 66 h 128"/>
              <a:gd name="T2" fmla="*/ 98 w 160"/>
              <a:gd name="T3" fmla="*/ 127 h 128"/>
              <a:gd name="T4" fmla="*/ 96 w 160"/>
              <a:gd name="T5" fmla="*/ 128 h 128"/>
              <a:gd name="T6" fmla="*/ 94 w 160"/>
              <a:gd name="T7" fmla="*/ 127 h 128"/>
              <a:gd name="T8" fmla="*/ 94 w 160"/>
              <a:gd name="T9" fmla="*/ 124 h 128"/>
              <a:gd name="T10" fmla="*/ 152 w 160"/>
              <a:gd name="T11" fmla="*/ 66 h 128"/>
              <a:gd name="T12" fmla="*/ 2 w 160"/>
              <a:gd name="T13" fmla="*/ 66 h 128"/>
              <a:gd name="T14" fmla="*/ 0 w 160"/>
              <a:gd name="T15" fmla="*/ 64 h 128"/>
              <a:gd name="T16" fmla="*/ 2 w 160"/>
              <a:gd name="T17" fmla="*/ 61 h 128"/>
              <a:gd name="T18" fmla="*/ 152 w 160"/>
              <a:gd name="T19" fmla="*/ 61 h 128"/>
              <a:gd name="T20" fmla="*/ 94 w 160"/>
              <a:gd name="T21" fmla="*/ 4 h 128"/>
              <a:gd name="T22" fmla="*/ 94 w 160"/>
              <a:gd name="T23" fmla="*/ 1 h 128"/>
              <a:gd name="T24" fmla="*/ 98 w 160"/>
              <a:gd name="T25" fmla="*/ 1 h 128"/>
              <a:gd name="T26" fmla="*/ 159 w 160"/>
              <a:gd name="T27" fmla="*/ 62 h 128"/>
              <a:gd name="T28" fmla="*/ 160 w 160"/>
              <a:gd name="T29" fmla="*/ 63 h 128"/>
              <a:gd name="T30" fmla="*/ 160 w 160"/>
              <a:gd name="T31" fmla="*/ 63 h 128"/>
              <a:gd name="T32" fmla="*/ 160 w 160"/>
              <a:gd name="T33" fmla="*/ 63 h 128"/>
              <a:gd name="T34" fmla="*/ 160 w 160"/>
              <a:gd name="T35" fmla="*/ 64 h 128"/>
              <a:gd name="T36" fmla="*/ 159 w 160"/>
              <a:gd name="T37" fmla="*/ 66 h 128"/>
            </a:gdLst>
            <a:ahLst/>
            <a:cxnLst/>
            <a:rect l="0" t="0" r="r" b="b"/>
            <a:pathLst>
              <a:path w="160" h="128">
                <a:moveTo>
                  <a:pt x="159" y="66"/>
                </a:moveTo>
                <a:cubicBezTo>
                  <a:pt x="98" y="127"/>
                  <a:pt x="98" y="127"/>
                  <a:pt x="98" y="127"/>
                </a:cubicBezTo>
                <a:cubicBezTo>
                  <a:pt x="97" y="128"/>
                  <a:pt x="97" y="128"/>
                  <a:pt x="96" y="128"/>
                </a:cubicBezTo>
                <a:cubicBezTo>
                  <a:pt x="95" y="128"/>
                  <a:pt x="95" y="128"/>
                  <a:pt x="94" y="127"/>
                </a:cubicBezTo>
                <a:cubicBezTo>
                  <a:pt x="93" y="126"/>
                  <a:pt x="93" y="125"/>
                  <a:pt x="94" y="124"/>
                </a:cubicBezTo>
                <a:cubicBezTo>
                  <a:pt x="152" y="66"/>
                  <a:pt x="152" y="66"/>
                  <a:pt x="152" y="66"/>
                </a:cubicBezTo>
                <a:cubicBezTo>
                  <a:pt x="2" y="66"/>
                  <a:pt x="2" y="66"/>
                  <a:pt x="2" y="66"/>
                </a:cubicBezTo>
                <a:cubicBezTo>
                  <a:pt x="1" y="66"/>
                  <a:pt x="0" y="65"/>
                  <a:pt x="0" y="64"/>
                </a:cubicBezTo>
                <a:cubicBezTo>
                  <a:pt x="0" y="63"/>
                  <a:pt x="1" y="61"/>
                  <a:pt x="2" y="61"/>
                </a:cubicBezTo>
                <a:cubicBezTo>
                  <a:pt x="152" y="61"/>
                  <a:pt x="152" y="61"/>
                  <a:pt x="152" y="61"/>
                </a:cubicBezTo>
                <a:cubicBezTo>
                  <a:pt x="94" y="4"/>
                  <a:pt x="94" y="4"/>
                  <a:pt x="94" y="4"/>
                </a:cubicBezTo>
                <a:cubicBezTo>
                  <a:pt x="93" y="3"/>
                  <a:pt x="93" y="2"/>
                  <a:pt x="94" y="1"/>
                </a:cubicBezTo>
                <a:cubicBezTo>
                  <a:pt x="95" y="0"/>
                  <a:pt x="97" y="0"/>
                  <a:pt x="98" y="1"/>
                </a:cubicBezTo>
                <a:cubicBezTo>
                  <a:pt x="159" y="62"/>
                  <a:pt x="159" y="62"/>
                  <a:pt x="159" y="62"/>
                </a:cubicBezTo>
                <a:cubicBezTo>
                  <a:pt x="159" y="62"/>
                  <a:pt x="160" y="62"/>
                  <a:pt x="160" y="63"/>
                </a:cubicBezTo>
                <a:cubicBezTo>
                  <a:pt x="160" y="63"/>
                  <a:pt x="160" y="63"/>
                  <a:pt x="160" y="63"/>
                </a:cubicBezTo>
                <a:cubicBezTo>
                  <a:pt x="160" y="63"/>
                  <a:pt x="160" y="63"/>
                  <a:pt x="160" y="63"/>
                </a:cubicBezTo>
                <a:cubicBezTo>
                  <a:pt x="160" y="64"/>
                  <a:pt x="160" y="64"/>
                  <a:pt x="160" y="64"/>
                </a:cubicBezTo>
                <a:cubicBezTo>
                  <a:pt x="160" y="65"/>
                  <a:pt x="160" y="65"/>
                  <a:pt x="159" y="66"/>
                </a:cubicBezTo>
                <a:close/>
              </a:path>
            </a:pathLst>
          </a:custGeom>
          <a:solidFill>
            <a:srgbClr val="FFFFFF">
              <a:alpha val="100000"/>
            </a:srgbClr>
          </a:solidFill>
          <a:ln cap="sq">
            <a:noFill/>
          </a:ln>
          <a:effectLst/>
        </p:spPr>
        <p:txBody>
          <a:bodyPr vert="horz" wrap="square" lIns="91440" tIns="45720" rIns="91440" bIns="45720" rtlCol="0" anchor="t"/>
          <a:lstStyle/>
          <a:p>
            <a:pPr algn="l"/>
            <a:endParaRPr kumimoji="1" lang="zh-CN" altLang="en-US"/>
          </a:p>
        </p:txBody>
      </p:sp>
      <p:sp>
        <p:nvSpPr>
          <p:cNvPr id="10" name="标题 1"/>
          <p:cNvSpPr txBox="1"/>
          <p:nvPr/>
        </p:nvSpPr>
        <p:spPr>
          <a:xfrm>
            <a:off x="660400" y="1654629"/>
            <a:ext cx="6748326" cy="3640443"/>
          </a:xfrm>
          <a:prstGeom prst="rect">
            <a:avLst/>
          </a:prstGeom>
          <a:noFill/>
          <a:ln>
            <a:noFill/>
          </a:ln>
        </p:spPr>
        <p:txBody>
          <a:bodyPr vert="horz" wrap="square" lIns="91440" tIns="45720" rIns="91440" bIns="45720" rtlCol="0" anchor="t"/>
          <a:lstStyle/>
          <a:p>
            <a:pPr algn="l"/>
            <a:r>
              <a:rPr kumimoji="1" lang="en-US" altLang="zh-CN" sz="1400" dirty="0">
                <a:ln w="12700">
                  <a:noFill/>
                </a:ln>
                <a:solidFill>
                  <a:schemeClr val="tx1">
                    <a:lumMod val="75000"/>
                    <a:lumOff val="25000"/>
                  </a:schemeClr>
                </a:solidFill>
                <a:latin typeface="Source Han Sans"/>
                <a:ea typeface="Source Han Sans"/>
                <a:cs typeface="Source Han Sans"/>
              </a:rPr>
              <a:t>​        假设你是一家电商平台的数据分析师，负责设计一个基于DataV的可视化大屏，用于监控电商平台的销售和运营情况。公司的运营数据包括销售额、商品类别、用户活跃度等多个维度。请设计一个综合监控大屏，包含以下几个图表组件：
1、该公司的销售额数据如下，请使用圆环图组件展示不同商品类别的销售额占比。</a:t>
            </a:r>
          </a:p>
          <a:p>
            <a:pPr algn="l"/>
            <a:endParaRPr kumimoji="1" lang="en-US" altLang="zh-CN" sz="1400" dirty="0">
              <a:ln w="12700">
                <a:noFill/>
              </a:ln>
              <a:solidFill>
                <a:schemeClr val="tx1">
                  <a:lumMod val="75000"/>
                  <a:lumOff val="25000"/>
                </a:schemeClr>
              </a:solidFill>
              <a:latin typeface="Source Han Sans"/>
              <a:ea typeface="Source Han Sans"/>
              <a:cs typeface="Source Han Sans"/>
            </a:endParaRPr>
          </a:p>
          <a:p>
            <a:pPr algn="l"/>
            <a:endParaRPr kumimoji="1" lang="en-US" altLang="zh-CN" sz="1400" dirty="0">
              <a:ln w="12700">
                <a:noFill/>
              </a:ln>
              <a:solidFill>
                <a:schemeClr val="tx1">
                  <a:lumMod val="75000"/>
                  <a:lumOff val="25000"/>
                </a:schemeClr>
              </a:solidFill>
              <a:latin typeface="Source Han Sans"/>
              <a:ea typeface="Source Han Sans"/>
              <a:cs typeface="Source Han Sans"/>
            </a:endParaRPr>
          </a:p>
          <a:p>
            <a:pPr algn="l"/>
            <a:endParaRPr kumimoji="1" lang="en-US" altLang="zh-CN" sz="1400" dirty="0">
              <a:ln w="12700">
                <a:noFill/>
              </a:ln>
              <a:solidFill>
                <a:schemeClr val="tx1">
                  <a:lumMod val="75000"/>
                  <a:lumOff val="25000"/>
                </a:schemeClr>
              </a:solidFill>
              <a:latin typeface="Source Han Sans"/>
              <a:ea typeface="Source Han Sans"/>
              <a:cs typeface="Source Han Sans"/>
            </a:endParaRPr>
          </a:p>
          <a:p>
            <a:pPr algn="l"/>
            <a:endParaRPr kumimoji="1" lang="en-US" altLang="zh-CN" sz="1400" dirty="0">
              <a:ln w="12700">
                <a:noFill/>
              </a:ln>
              <a:solidFill>
                <a:schemeClr val="tx1">
                  <a:lumMod val="75000"/>
                  <a:lumOff val="25000"/>
                </a:schemeClr>
              </a:solidFill>
              <a:latin typeface="Source Han Sans"/>
              <a:ea typeface="Source Han Sans"/>
              <a:cs typeface="Source Han Sans"/>
            </a:endParaRPr>
          </a:p>
          <a:p>
            <a:pPr algn="l"/>
            <a:endParaRPr kumimoji="1" lang="en-US" altLang="zh-CN" sz="1400" dirty="0">
              <a:ln w="12700">
                <a:noFill/>
              </a:ln>
              <a:solidFill>
                <a:schemeClr val="tx1">
                  <a:lumMod val="75000"/>
                  <a:lumOff val="25000"/>
                </a:schemeClr>
              </a:solidFill>
              <a:latin typeface="Source Han Sans"/>
              <a:ea typeface="Source Han Sans"/>
              <a:cs typeface="Source Han Sans"/>
            </a:endParaRPr>
          </a:p>
          <a:p>
            <a:pPr algn="l"/>
            <a:endParaRPr kumimoji="1" lang="en-US" altLang="zh-CN" sz="1400" dirty="0">
              <a:ln w="12700">
                <a:noFill/>
              </a:ln>
              <a:solidFill>
                <a:schemeClr val="tx1">
                  <a:lumMod val="75000"/>
                  <a:lumOff val="25000"/>
                </a:schemeClr>
              </a:solidFill>
              <a:latin typeface="Source Han Sans"/>
              <a:ea typeface="Source Han Sans"/>
              <a:cs typeface="Source Han Sans"/>
            </a:endParaRPr>
          </a:p>
          <a:p>
            <a:pPr algn="l"/>
            <a:endParaRPr kumimoji="1" lang="en-US" altLang="zh-CN" sz="1400" dirty="0">
              <a:ln w="12700">
                <a:noFill/>
              </a:ln>
              <a:solidFill>
                <a:schemeClr val="tx1">
                  <a:lumMod val="75000"/>
                  <a:lumOff val="25000"/>
                </a:schemeClr>
              </a:solidFill>
              <a:latin typeface="Source Han Sans"/>
              <a:ea typeface="Source Han Sans"/>
              <a:cs typeface="Source Han Sans"/>
            </a:endParaRPr>
          </a:p>
          <a:p>
            <a:pPr algn="l"/>
            <a:endParaRPr kumimoji="1" lang="en-US" altLang="zh-CN" sz="1400" dirty="0">
              <a:ln w="12700">
                <a:noFill/>
              </a:ln>
              <a:solidFill>
                <a:schemeClr val="tx1">
                  <a:lumMod val="75000"/>
                  <a:lumOff val="25000"/>
                </a:schemeClr>
              </a:solidFill>
              <a:latin typeface="Source Han Sans"/>
              <a:ea typeface="Source Han Sans"/>
              <a:cs typeface="Source Han Sans"/>
            </a:endParaRPr>
          </a:p>
          <a:p>
            <a:pPr algn="l"/>
            <a:r>
              <a:rPr kumimoji="1" lang="en-US" altLang="zh-CN" sz="1400" dirty="0">
                <a:ln w="12700">
                  <a:noFill/>
                </a:ln>
                <a:solidFill>
                  <a:schemeClr val="tx1">
                    <a:lumMod val="75000"/>
                    <a:lumOff val="25000"/>
                  </a:schemeClr>
                </a:solidFill>
                <a:latin typeface="Source Han Sans"/>
                <a:ea typeface="Source Han Sans"/>
                <a:cs typeface="Source Han Sans"/>
              </a:rPr>
              <a:t>
2、该公司的销售目标达成率的数据如下所示，请绘制销售目标达成率的胶囊图。</a:t>
            </a:r>
            <a:endParaRPr kumimoji="1" lang="zh-CN" altLang="en-US" dirty="0"/>
          </a:p>
        </p:txBody>
      </p:sp>
      <p:sp>
        <p:nvSpPr>
          <p:cNvPr id="11" name="标题 1"/>
          <p:cNvSpPr txBox="1"/>
          <p:nvPr/>
        </p:nvSpPr>
        <p:spPr>
          <a:xfrm>
            <a:off x="796908" y="5427842"/>
            <a:ext cx="70212" cy="70212"/>
          </a:xfrm>
          <a:prstGeom prst="ellipse">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974527" y="5427842"/>
            <a:ext cx="70212" cy="70212"/>
          </a:xfrm>
          <a:prstGeom prst="ellipse">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1152146" y="5427842"/>
            <a:ext cx="70212" cy="70212"/>
          </a:xfrm>
          <a:prstGeom prst="ellipse">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sp>
        <p:nvSpPr>
          <p:cNvPr id="14"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作业练习</a:t>
            </a:r>
            <a:endParaRPr kumimoji="1" lang="zh-CN" altLang="en-US"/>
          </a:p>
        </p:txBody>
      </p:sp>
      <p:cxnSp>
        <p:nvCxnSpPr>
          <p:cNvPr id="15"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6" name="组合 15"/>
          <p:cNvGrpSpPr/>
          <p:nvPr/>
        </p:nvGrpSpPr>
        <p:grpSpPr>
          <a:xfrm>
            <a:off x="203200" y="561165"/>
            <a:ext cx="381000" cy="158750"/>
            <a:chOff x="203200" y="561165"/>
            <a:chExt cx="381000" cy="158750"/>
          </a:xfrm>
        </p:grpSpPr>
        <p:sp>
          <p:nvSpPr>
            <p:cNvPr id="17"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8"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pic>
        <p:nvPicPr>
          <p:cNvPr id="20" name="图片 19">
            <a:extLst>
              <a:ext uri="{FF2B5EF4-FFF2-40B4-BE49-F238E27FC236}">
                <a16:creationId xmlns:a16="http://schemas.microsoft.com/office/drawing/2014/main" id="{7C50A3ED-C997-AABB-8E8F-45B4C90F35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17889" y="1338820"/>
            <a:ext cx="2257425" cy="2590800"/>
          </a:xfrm>
          <a:prstGeom prst="rect">
            <a:avLst/>
          </a:prstGeom>
        </p:spPr>
      </p:pic>
      <p:pic>
        <p:nvPicPr>
          <p:cNvPr id="22" name="图片 21">
            <a:extLst>
              <a:ext uri="{FF2B5EF4-FFF2-40B4-BE49-F238E27FC236}">
                <a16:creationId xmlns:a16="http://schemas.microsoft.com/office/drawing/2014/main" id="{8AD3E0BB-2E81-C03F-4DCF-177FCBAC88B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04286" y="4693634"/>
            <a:ext cx="3305175" cy="1219200"/>
          </a:xfrm>
          <a:prstGeom prst="rect">
            <a:avLst/>
          </a:prstGeom>
        </p:spPr>
      </p:pic>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6490703" y="1499937"/>
            <a:ext cx="2743199" cy="3320716"/>
          </a:xfrm>
          <a:prstGeom prst="roundRect">
            <a:avLst>
              <a:gd name="adj" fmla="val 4965"/>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2945398" y="2193757"/>
            <a:ext cx="6015789" cy="3320716"/>
          </a:xfrm>
          <a:prstGeom prst="roundRect">
            <a:avLst>
              <a:gd name="adj" fmla="val 4965"/>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219785" y="3007895"/>
            <a:ext cx="5467014" cy="1692442"/>
          </a:xfrm>
          <a:prstGeom prst="rect">
            <a:avLst/>
          </a:prstGeom>
          <a:noFill/>
          <a:ln cap="sq">
            <a:noFill/>
          </a:ln>
        </p:spPr>
        <p:txBody>
          <a:bodyPr vert="horz" wrap="square" lIns="0" tIns="0" rIns="0" bIns="0" rtlCol="0" anchor="ctr"/>
          <a:lstStyle/>
          <a:p>
            <a:pPr algn="l"/>
            <a:r>
              <a:rPr kumimoji="1" lang="en-US" altLang="zh-CN" sz="1400">
                <a:ln w="12700">
                  <a:noFill/>
                </a:ln>
                <a:solidFill>
                  <a:schemeClr val="tx1">
                    <a:lumMod val="85000"/>
                    <a:lumOff val="15000"/>
                  </a:schemeClr>
                </a:solidFill>
                <a:latin typeface="Source Han Sans"/>
                <a:ea typeface="Source Han Sans"/>
                <a:cs typeface="Source Han Sans"/>
              </a:rPr>
              <a:t>3.该公司的月度销售额数据如下所示，使用这些数据在 DataV 中创建一个轮播图，将每个月份的销售趋势以及同比增长率进行可视化。
4、该电商平台的"新增用户": 180, "活跃用户": 1450，请用这两个数据绘制水位图，将每天的用户活跃度以及新增用户数进行可视化。
5、该电商平台本周商品销售数量统计如下表所示，使用这些数据在 DataV 中创建一个轮播表，将每个时间段的热销商品排行进行可视化。</a:t>
            </a:r>
            <a:endParaRPr kumimoji="1" lang="zh-CN" altLang="en-US"/>
          </a:p>
        </p:txBody>
      </p:sp>
      <p:sp>
        <p:nvSpPr>
          <p:cNvPr id="7" name="标题 1"/>
          <p:cNvSpPr txBox="1"/>
          <p:nvPr/>
        </p:nvSpPr>
        <p:spPr>
          <a:xfrm>
            <a:off x="7433794" y="1621801"/>
            <a:ext cx="857016" cy="455652"/>
          </a:xfrm>
          <a:prstGeom prst="rect">
            <a:avLst/>
          </a:prstGeom>
          <a:noFill/>
          <a:ln cap="sq">
            <a:noFill/>
          </a:ln>
        </p:spPr>
        <p:txBody>
          <a:bodyPr vert="horz" wrap="square" lIns="0" tIns="0" rIns="0" bIns="0" rtlCol="0" anchor="ctr"/>
          <a:lstStyle/>
          <a:p>
            <a:pPr algn="ctr"/>
            <a:r>
              <a:rPr kumimoji="1" lang="en-US" altLang="zh-CN" sz="3600">
                <a:ln w="12700">
                  <a:noFill/>
                </a:ln>
                <a:solidFill>
                  <a:schemeClr val="bg1"/>
                </a:solidFill>
                <a:latin typeface="Source Han Sans"/>
                <a:ea typeface="Source Han Sans"/>
                <a:cs typeface="Source Han Sans"/>
              </a:rPr>
              <a:t>01</a:t>
            </a:r>
            <a:endParaRPr kumimoji="1" lang="zh-CN" altLang="en-US"/>
          </a:p>
        </p:txBody>
      </p:sp>
      <p:sp>
        <p:nvSpPr>
          <p:cNvPr id="8" name="标题 1"/>
          <p:cNvSpPr txBox="1"/>
          <p:nvPr/>
        </p:nvSpPr>
        <p:spPr>
          <a:xfrm rot="5400000">
            <a:off x="3121023" y="2278818"/>
            <a:ext cx="120320" cy="471570"/>
          </a:xfrm>
          <a:prstGeom prst="round2SameRect">
            <a:avLst>
              <a:gd name="adj1" fmla="val 50000"/>
              <a:gd name="adj2" fmla="val 0"/>
            </a:avLst>
          </a:prstGeom>
          <a:solidFill>
            <a:schemeClr val="accent1">
              <a:lumMod val="40000"/>
              <a:lumOff val="60000"/>
            </a:schemeClr>
          </a:soli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rot="16200000" flipH="1">
            <a:off x="8237096" y="4560715"/>
            <a:ext cx="139512" cy="1285037"/>
          </a:xfrm>
          <a:prstGeom prst="round2SameRect">
            <a:avLst>
              <a:gd name="adj1" fmla="val 50000"/>
              <a:gd name="adj2" fmla="val 0"/>
            </a:avLst>
          </a:prstGeom>
          <a:solidFill>
            <a:schemeClr val="accent1">
              <a:lumMod val="40000"/>
              <a:lumOff val="60000"/>
            </a:schemeClr>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作业练习</a:t>
            </a:r>
            <a:endParaRPr kumimoji="1" lang="zh-CN" altLang="en-US"/>
          </a:p>
        </p:txBody>
      </p:sp>
      <p:cxnSp>
        <p:nvCxnSpPr>
          <p:cNvPr id="11"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2" name="组合 11"/>
          <p:cNvGrpSpPr/>
          <p:nvPr/>
        </p:nvGrpSpPr>
        <p:grpSpPr>
          <a:xfrm>
            <a:off x="203200" y="561165"/>
            <a:ext cx="381000" cy="158750"/>
            <a:chOff x="203200" y="561165"/>
            <a:chExt cx="381000" cy="158750"/>
          </a:xfrm>
        </p:grpSpPr>
        <p:sp>
          <p:nvSpPr>
            <p:cNvPr id="13"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4"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pic>
        <p:nvPicPr>
          <p:cNvPr id="16" name="图片 15">
            <a:extLst>
              <a:ext uri="{FF2B5EF4-FFF2-40B4-BE49-F238E27FC236}">
                <a16:creationId xmlns:a16="http://schemas.microsoft.com/office/drawing/2014/main" id="{3E244B40-890C-1EB0-927B-014FC64A6B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36434" y="1826795"/>
            <a:ext cx="2324100" cy="2362200"/>
          </a:xfrm>
          <a:prstGeom prst="rect">
            <a:avLst/>
          </a:prstGeom>
        </p:spPr>
      </p:pic>
      <p:pic>
        <p:nvPicPr>
          <p:cNvPr id="18" name="图片 17">
            <a:extLst>
              <a:ext uri="{FF2B5EF4-FFF2-40B4-BE49-F238E27FC236}">
                <a16:creationId xmlns:a16="http://schemas.microsoft.com/office/drawing/2014/main" id="{BA6952FE-DCC5-BDFF-06F6-4148CE77B1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65222" y="4705235"/>
            <a:ext cx="1714500" cy="1466850"/>
          </a:xfrm>
          <a:prstGeom prst="rect">
            <a:avLst/>
          </a:prstGeom>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pic>
        <p:nvPicPr>
          <p:cNvPr id="3" name="图片 2"/>
          <p:cNvPicPr>
            <a:picLocks noChangeAspect="1"/>
          </p:cNvPicPr>
          <p:nvPr/>
        </p:nvPicPr>
        <p:blipFill>
          <a:blip r:embed="rId3">
            <a:alphaModFix/>
          </a:blip>
          <a:srcRect/>
          <a:stretch>
            <a:fillRect/>
          </a:stretch>
        </p:blipFill>
        <p:spPr>
          <a:xfrm>
            <a:off x="0" y="-1"/>
            <a:ext cx="12192000" cy="5698671"/>
          </a:xfrm>
          <a:prstGeom prst="rect">
            <a:avLst/>
          </a:prstGeom>
          <a:noFill/>
          <a:ln>
            <a:noFill/>
          </a:ln>
        </p:spPr>
      </p:pic>
      <p:sp>
        <p:nvSpPr>
          <p:cNvPr id="4" name="标题 1"/>
          <p:cNvSpPr txBox="1"/>
          <p:nvPr/>
        </p:nvSpPr>
        <p:spPr>
          <a:xfrm>
            <a:off x="0" y="0"/>
            <a:ext cx="12192000" cy="5698670"/>
          </a:xfrm>
          <a:custGeom>
            <a:avLst/>
            <a:gdLst>
              <a:gd name="connsiteX0" fmla="*/ 0 w 12192000"/>
              <a:gd name="connsiteY0" fmla="*/ 0 h 5486400"/>
              <a:gd name="connsiteX1" fmla="*/ 12192000 w 12192000"/>
              <a:gd name="connsiteY1" fmla="*/ 0 h 5486400"/>
              <a:gd name="connsiteX2" fmla="*/ 12192000 w 12192000"/>
              <a:gd name="connsiteY2" fmla="*/ 5152108 h 5486400"/>
              <a:gd name="connsiteX3" fmla="*/ 6462192 w 12192000"/>
              <a:gd name="connsiteY3" fmla="*/ 5152108 h 5486400"/>
              <a:gd name="connsiteX4" fmla="*/ 6103440 w 12192000"/>
              <a:gd name="connsiteY4" fmla="*/ 5444499 h 5486400"/>
              <a:gd name="connsiteX5" fmla="*/ 6099216 w 12192000"/>
              <a:gd name="connsiteY5" fmla="*/ 5486400 h 5486400"/>
              <a:gd name="connsiteX6" fmla="*/ 6092785 w 12192000"/>
              <a:gd name="connsiteY6" fmla="*/ 5486400 h 5486400"/>
              <a:gd name="connsiteX7" fmla="*/ 6088560 w 12192000"/>
              <a:gd name="connsiteY7" fmla="*/ 5444499 h 5486400"/>
              <a:gd name="connsiteX8" fmla="*/ 5729809 w 12192000"/>
              <a:gd name="connsiteY8" fmla="*/ 5152108 h 5486400"/>
              <a:gd name="connsiteX9" fmla="*/ 0 w 12192000"/>
              <a:gd name="connsiteY9" fmla="*/ 5152108 h 5486400"/>
            </a:gdLst>
            <a:ahLst/>
            <a:cxnLst/>
            <a:rect l="l" t="t" r="r" b="b"/>
            <a:pathLst>
              <a:path w="12192000" h="5486400">
                <a:moveTo>
                  <a:pt x="0" y="0"/>
                </a:moveTo>
                <a:lnTo>
                  <a:pt x="12192000" y="0"/>
                </a:lnTo>
                <a:lnTo>
                  <a:pt x="12192000" y="5152108"/>
                </a:lnTo>
                <a:lnTo>
                  <a:pt x="6462192" y="5152108"/>
                </a:lnTo>
                <a:cubicBezTo>
                  <a:pt x="6285230" y="5152108"/>
                  <a:pt x="6137586" y="5277632"/>
                  <a:pt x="6103440" y="5444499"/>
                </a:cubicBezTo>
                <a:lnTo>
                  <a:pt x="6099216" y="5486400"/>
                </a:lnTo>
                <a:lnTo>
                  <a:pt x="6092785" y="5486400"/>
                </a:lnTo>
                <a:lnTo>
                  <a:pt x="6088560" y="5444499"/>
                </a:lnTo>
                <a:cubicBezTo>
                  <a:pt x="6054415" y="5277632"/>
                  <a:pt x="5906771" y="5152108"/>
                  <a:pt x="5729809" y="5152108"/>
                </a:cubicBezTo>
                <a:lnTo>
                  <a:pt x="0" y="5152108"/>
                </a:lnTo>
                <a:close/>
              </a:path>
            </a:pathLst>
          </a:custGeom>
          <a:solidFill>
            <a:schemeClr val="accent1">
              <a:alpha val="94000"/>
            </a:schemeClr>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595540" y="1562087"/>
            <a:ext cx="11000921" cy="3064072"/>
          </a:xfrm>
          <a:prstGeom prst="rect">
            <a:avLst/>
          </a:prstGeom>
          <a:noFill/>
          <a:ln cap="sq">
            <a:noFill/>
          </a:ln>
        </p:spPr>
        <p:txBody>
          <a:bodyPr vert="horz" wrap="square" lIns="91440" tIns="45720" rIns="91440" bIns="45720" rtlCol="0" anchor="ctr"/>
          <a:lstStyle/>
          <a:p>
            <a:pPr algn="ctr"/>
            <a:r>
              <a:rPr kumimoji="1" lang="en-US" altLang="zh-CN" sz="7100">
                <a:ln w="12700">
                  <a:noFill/>
                </a:ln>
                <a:solidFill>
                  <a:schemeClr val="bg1"/>
                </a:solidFill>
                <a:latin typeface="OPPOSans H"/>
                <a:ea typeface="OPPOSans H"/>
                <a:cs typeface="OPPOSans H"/>
              </a:rPr>
              <a:t>谢谢大家</a:t>
            </a:r>
            <a:endParaRPr kumimoji="1" lang="zh-CN" altLang="en-US"/>
          </a:p>
        </p:txBody>
      </p:sp>
      <p:sp>
        <p:nvSpPr>
          <p:cNvPr id="6" name="标题 1"/>
          <p:cNvSpPr txBox="1"/>
          <p:nvPr/>
        </p:nvSpPr>
        <p:spPr>
          <a:xfrm>
            <a:off x="3707493" y="5792998"/>
            <a:ext cx="2133600" cy="400110"/>
          </a:xfrm>
          <a:prstGeom prst="rect">
            <a:avLst/>
          </a:prstGeom>
          <a:noFill/>
          <a:ln cap="sq">
            <a:noFill/>
          </a:ln>
        </p:spPr>
        <p:txBody>
          <a:bodyPr vert="horz" wrap="square" lIns="91440" tIns="45720" rIns="91440" bIns="45720" rtlCol="0" anchor="t"/>
          <a:lstStyle/>
          <a:p>
            <a:pPr algn="l"/>
            <a:r>
              <a:rPr kumimoji="1" lang="zh-CN" altLang="en-US" sz="2000" dirty="0">
                <a:ln w="12700">
                  <a:noFill/>
                </a:ln>
                <a:solidFill>
                  <a:schemeClr val="tx1">
                    <a:lumMod val="75000"/>
                    <a:lumOff val="25000"/>
                  </a:schemeClr>
                </a:solidFill>
                <a:latin typeface="OPPOSans R"/>
                <a:ea typeface="OPPOSans R"/>
                <a:cs typeface="OPPOSans R"/>
              </a:rPr>
              <a:t>教学管理部</a:t>
            </a:r>
            <a:endParaRPr kumimoji="1" lang="zh-CN" altLang="en-US" dirty="0"/>
          </a:p>
        </p:txBody>
      </p:sp>
      <p:sp>
        <p:nvSpPr>
          <p:cNvPr id="7" name="标题 1"/>
          <p:cNvSpPr txBox="1"/>
          <p:nvPr/>
        </p:nvSpPr>
        <p:spPr>
          <a:xfrm>
            <a:off x="3497943" y="5916853"/>
            <a:ext cx="152400" cy="1524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6842578" y="5792998"/>
            <a:ext cx="2133600" cy="345440"/>
          </a:xfrm>
          <a:prstGeom prst="rect">
            <a:avLst/>
          </a:prstGeom>
          <a:noFill/>
          <a:ln cap="sq">
            <a:noFill/>
          </a:ln>
        </p:spPr>
        <p:txBody>
          <a:bodyPr vert="horz" wrap="square" lIns="91440" tIns="45720" rIns="91440" bIns="45720" rtlCol="0" anchor="t"/>
          <a:lstStyle/>
          <a:p>
            <a:pPr algn="l"/>
            <a:r>
              <a:rPr kumimoji="1" lang="en-US" altLang="zh-CN" sz="2000" dirty="0">
                <a:ln w="12700">
                  <a:noFill/>
                </a:ln>
                <a:solidFill>
                  <a:schemeClr val="tx1">
                    <a:lumMod val="75000"/>
                    <a:lumOff val="25000"/>
                  </a:schemeClr>
                </a:solidFill>
                <a:latin typeface="OPPOSans R"/>
                <a:ea typeface="OPPOSans R"/>
                <a:cs typeface="OPPOSans R"/>
              </a:rPr>
              <a:t>2024</a:t>
            </a:r>
            <a:endParaRPr kumimoji="1" lang="zh-CN" altLang="en-US" dirty="0"/>
          </a:p>
        </p:txBody>
      </p:sp>
      <p:sp>
        <p:nvSpPr>
          <p:cNvPr id="9" name="标题 1"/>
          <p:cNvSpPr txBox="1"/>
          <p:nvPr/>
        </p:nvSpPr>
        <p:spPr>
          <a:xfrm>
            <a:off x="6633028" y="5916853"/>
            <a:ext cx="152400" cy="1524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11403392" y="4727759"/>
            <a:ext cx="788608" cy="623686"/>
          </a:xfrm>
          <a:custGeom>
            <a:avLst/>
            <a:gdLst>
              <a:gd name="connsiteX0" fmla="*/ 788608 w 788608"/>
              <a:gd name="connsiteY0" fmla="*/ 0 h 623686"/>
              <a:gd name="connsiteX1" fmla="*/ 788608 w 788608"/>
              <a:gd name="connsiteY1" fmla="*/ 362834 h 623686"/>
              <a:gd name="connsiteX2" fmla="*/ 788234 w 788608"/>
              <a:gd name="connsiteY2" fmla="*/ 362872 h 623686"/>
              <a:gd name="connsiteX3" fmla="*/ 474451 w 788608"/>
              <a:gd name="connsiteY3" fmla="*/ 532046 h 623686"/>
              <a:gd name="connsiteX4" fmla="*/ 398841 w 788608"/>
              <a:gd name="connsiteY4" fmla="*/ 623686 h 623686"/>
              <a:gd name="connsiteX5" fmla="*/ 0 w 788608"/>
              <a:gd name="connsiteY5" fmla="*/ 623686 h 623686"/>
              <a:gd name="connsiteX6" fmla="*/ 10593 w 788608"/>
              <a:gd name="connsiteY6" fmla="*/ 589562 h 623686"/>
              <a:gd name="connsiteX7" fmla="*/ 715869 w 788608"/>
              <a:gd name="connsiteY7" fmla="*/ 11102 h 623686"/>
            </a:gdLst>
            <a:ahLst/>
            <a:cxnLst/>
            <a:rect l="l" t="t" r="r" b="b"/>
            <a:pathLst>
              <a:path w="788608" h="623686">
                <a:moveTo>
                  <a:pt x="788608" y="0"/>
                </a:moveTo>
                <a:lnTo>
                  <a:pt x="788608" y="362834"/>
                </a:lnTo>
                <a:lnTo>
                  <a:pt x="788234" y="362872"/>
                </a:lnTo>
                <a:cubicBezTo>
                  <a:pt x="667025" y="387674"/>
                  <a:pt x="558687" y="447810"/>
                  <a:pt x="474451" y="532046"/>
                </a:cubicBezTo>
                <a:lnTo>
                  <a:pt x="398841" y="623686"/>
                </a:lnTo>
                <a:lnTo>
                  <a:pt x="0" y="623686"/>
                </a:lnTo>
                <a:lnTo>
                  <a:pt x="10593" y="589562"/>
                </a:lnTo>
                <a:cubicBezTo>
                  <a:pt x="134533" y="296534"/>
                  <a:pt x="396984" y="76355"/>
                  <a:pt x="715869" y="11102"/>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2" name="图片 11"/>
          <p:cNvPicPr>
            <a:picLocks noChangeAspect="1"/>
          </p:cNvPicPr>
          <p:nvPr/>
        </p:nvPicPr>
        <p:blipFill>
          <a:blip r:embed="rId4">
            <a:alphaModFix/>
          </a:blip>
          <a:srcRect/>
          <a:stretch>
            <a:fillRect/>
          </a:stretch>
        </p:blipFill>
        <p:spPr>
          <a:xfrm>
            <a:off x="7461679" y="3297827"/>
            <a:ext cx="2965021" cy="1674096"/>
          </a:xfrm>
          <a:prstGeom prst="rect">
            <a:avLst/>
          </a:prstGeom>
          <a:noFill/>
          <a:ln cap="sq">
            <a:noFill/>
          </a:ln>
        </p:spPr>
      </p:pic>
      <p:pic>
        <p:nvPicPr>
          <p:cNvPr id="13" name="图片 12"/>
          <p:cNvPicPr>
            <a:picLocks noChangeAspect="1"/>
          </p:cNvPicPr>
          <p:nvPr/>
        </p:nvPicPr>
        <p:blipFill>
          <a:blip r:embed="rId4">
            <a:alphaModFix/>
          </a:blip>
          <a:srcRect/>
          <a:stretch>
            <a:fillRect/>
          </a:stretch>
        </p:blipFill>
        <p:spPr>
          <a:xfrm>
            <a:off x="1479979" y="2212884"/>
            <a:ext cx="2965021" cy="1674096"/>
          </a:xfrm>
          <a:prstGeom prst="rect">
            <a:avLst/>
          </a:prstGeom>
          <a:noFill/>
          <a:ln cap="sq">
            <a:noFill/>
          </a:ln>
        </p:spPr>
      </p:pic>
      <p:cxnSp>
        <p:nvCxnSpPr>
          <p:cNvPr id="14" name="标题 1"/>
          <p:cNvCxnSpPr/>
          <p:nvPr/>
        </p:nvCxnSpPr>
        <p:spPr>
          <a:xfrm>
            <a:off x="7102507" y="1284083"/>
            <a:ext cx="1751933" cy="0"/>
          </a:xfrm>
          <a:prstGeom prst="line">
            <a:avLst/>
          </a:prstGeom>
          <a:noFill/>
          <a:ln w="12700" cap="sq">
            <a:gradFill>
              <a:gsLst>
                <a:gs pos="0">
                  <a:schemeClr val="bg1"/>
                </a:gs>
                <a:gs pos="100000">
                  <a:schemeClr val="bg1">
                    <a:alpha val="0"/>
                  </a:schemeClr>
                </a:gs>
              </a:gsLst>
              <a:lin ang="0" scaled="0"/>
            </a:gradFill>
            <a:miter/>
            <a:headEnd type="oval"/>
          </a:ln>
        </p:spPr>
      </p:cxnSp>
      <p:cxnSp>
        <p:nvCxnSpPr>
          <p:cNvPr id="15" name="标题 1"/>
          <p:cNvCxnSpPr/>
          <p:nvPr/>
        </p:nvCxnSpPr>
        <p:spPr>
          <a:xfrm flipH="1">
            <a:off x="3337560" y="1284083"/>
            <a:ext cx="1751933" cy="0"/>
          </a:xfrm>
          <a:prstGeom prst="line">
            <a:avLst/>
          </a:prstGeom>
          <a:noFill/>
          <a:ln w="12700" cap="sq">
            <a:gradFill>
              <a:gsLst>
                <a:gs pos="0">
                  <a:schemeClr val="bg1"/>
                </a:gs>
                <a:gs pos="100000">
                  <a:schemeClr val="bg1">
                    <a:alpha val="0"/>
                  </a:schemeClr>
                </a:gs>
              </a:gsLst>
              <a:lin ang="0" scaled="0"/>
            </a:gradFill>
            <a:miter/>
            <a:headEnd type="oval"/>
          </a:ln>
        </p:spPr>
      </p:cxnSp>
      <p:sp>
        <p:nvSpPr>
          <p:cNvPr id="16" name="标题 1"/>
          <p:cNvSpPr txBox="1"/>
          <p:nvPr/>
        </p:nvSpPr>
        <p:spPr>
          <a:xfrm>
            <a:off x="5396534" y="1197225"/>
            <a:ext cx="1398931" cy="173717"/>
          </a:xfrm>
          <a:custGeom>
            <a:avLst/>
            <a:gdLst>
              <a:gd name="connsiteX0" fmla="*/ 353068 w 1228797"/>
              <a:gd name="connsiteY0" fmla="*/ 146933 h 152590"/>
              <a:gd name="connsiteX1" fmla="*/ 353259 w 1228797"/>
              <a:gd name="connsiteY1" fmla="*/ 146971 h 152590"/>
              <a:gd name="connsiteX2" fmla="*/ 352878 w 1228797"/>
              <a:gd name="connsiteY2" fmla="*/ 146971 h 152590"/>
              <a:gd name="connsiteX3" fmla="*/ 463654 w 1228797"/>
              <a:gd name="connsiteY3" fmla="*/ 28766 h 152590"/>
              <a:gd name="connsiteX4" fmla="*/ 457368 w 1228797"/>
              <a:gd name="connsiteY4" fmla="*/ 35052 h 152590"/>
              <a:gd name="connsiteX5" fmla="*/ 457368 w 1228797"/>
              <a:gd name="connsiteY5" fmla="*/ 66866 h 152590"/>
              <a:gd name="connsiteX6" fmla="*/ 463464 w 1228797"/>
              <a:gd name="connsiteY6" fmla="*/ 73152 h 152590"/>
              <a:gd name="connsiteX7" fmla="*/ 463654 w 1228797"/>
              <a:gd name="connsiteY7" fmla="*/ 73152 h 152590"/>
              <a:gd name="connsiteX8" fmla="*/ 502611 w 1228797"/>
              <a:gd name="connsiteY8" fmla="*/ 73152 h 152590"/>
              <a:gd name="connsiteX9" fmla="*/ 525281 w 1228797"/>
              <a:gd name="connsiteY9" fmla="*/ 51911 h 152590"/>
              <a:gd name="connsiteX10" fmla="*/ 504450 w 1228797"/>
              <a:gd name="connsiteY10" fmla="*/ 28795 h 152590"/>
              <a:gd name="connsiteX11" fmla="*/ 503183 w 1228797"/>
              <a:gd name="connsiteY11" fmla="*/ 28766 h 152590"/>
              <a:gd name="connsiteX12" fmla="*/ 1154216 w 1228797"/>
              <a:gd name="connsiteY12" fmla="*/ 28194 h 152590"/>
              <a:gd name="connsiteX13" fmla="*/ 1154216 w 1228797"/>
              <a:gd name="connsiteY13" fmla="*/ 28765 h 152590"/>
              <a:gd name="connsiteX14" fmla="*/ 1104877 w 1228797"/>
              <a:gd name="connsiteY14" fmla="*/ 77914 h 152590"/>
              <a:gd name="connsiteX15" fmla="*/ 1154026 w 1228797"/>
              <a:gd name="connsiteY15" fmla="*/ 127254 h 152590"/>
              <a:gd name="connsiteX16" fmla="*/ 1203365 w 1228797"/>
              <a:gd name="connsiteY16" fmla="*/ 78105 h 152590"/>
              <a:gd name="connsiteX17" fmla="*/ 1203365 w 1228797"/>
              <a:gd name="connsiteY17" fmla="*/ 78009 h 152590"/>
              <a:gd name="connsiteX18" fmla="*/ 1154502 w 1228797"/>
              <a:gd name="connsiteY18" fmla="*/ 28195 h 152590"/>
              <a:gd name="connsiteX19" fmla="*/ 1154216 w 1228797"/>
              <a:gd name="connsiteY19" fmla="*/ 28194 h 152590"/>
              <a:gd name="connsiteX20" fmla="*/ 836558 w 1228797"/>
              <a:gd name="connsiteY20" fmla="*/ 25718 h 152590"/>
              <a:gd name="connsiteX21" fmla="*/ 787314 w 1228797"/>
              <a:gd name="connsiteY21" fmla="*/ 74962 h 152590"/>
              <a:gd name="connsiteX22" fmla="*/ 836558 w 1228797"/>
              <a:gd name="connsiteY22" fmla="*/ 124207 h 152590"/>
              <a:gd name="connsiteX23" fmla="*/ 885802 w 1228797"/>
              <a:gd name="connsiteY23" fmla="*/ 74962 h 152590"/>
              <a:gd name="connsiteX24" fmla="*/ 885802 w 1228797"/>
              <a:gd name="connsiteY24" fmla="*/ 74867 h 152590"/>
              <a:gd name="connsiteX25" fmla="*/ 836558 w 1228797"/>
              <a:gd name="connsiteY25" fmla="*/ 25718 h 152590"/>
              <a:gd name="connsiteX26" fmla="*/ 200954 w 1228797"/>
              <a:gd name="connsiteY26" fmla="*/ 25527 h 152590"/>
              <a:gd name="connsiteX27" fmla="*/ 200954 w 1228797"/>
              <a:gd name="connsiteY27" fmla="*/ 25908 h 152590"/>
              <a:gd name="connsiteX28" fmla="*/ 151424 w 1228797"/>
              <a:gd name="connsiteY28" fmla="*/ 75248 h 152590"/>
              <a:gd name="connsiteX29" fmla="*/ 200764 w 1228797"/>
              <a:gd name="connsiteY29" fmla="*/ 124778 h 152590"/>
              <a:gd name="connsiteX30" fmla="*/ 250294 w 1228797"/>
              <a:gd name="connsiteY30" fmla="*/ 75438 h 152590"/>
              <a:gd name="connsiteX31" fmla="*/ 250294 w 1228797"/>
              <a:gd name="connsiteY31" fmla="*/ 75248 h 152590"/>
              <a:gd name="connsiteX32" fmla="*/ 201145 w 1228797"/>
              <a:gd name="connsiteY32" fmla="*/ 25528 h 152590"/>
              <a:gd name="connsiteX33" fmla="*/ 200954 w 1228797"/>
              <a:gd name="connsiteY33" fmla="*/ 25527 h 152590"/>
              <a:gd name="connsiteX34" fmla="*/ 437841 w 1228797"/>
              <a:gd name="connsiteY34" fmla="*/ 3429 h 152590"/>
              <a:gd name="connsiteX35" fmla="*/ 502040 w 1228797"/>
              <a:gd name="connsiteY35" fmla="*/ 3429 h 152590"/>
              <a:gd name="connsiteX36" fmla="*/ 535949 w 1228797"/>
              <a:gd name="connsiteY36" fmla="*/ 16764 h 152590"/>
              <a:gd name="connsiteX37" fmla="*/ 550808 w 1228797"/>
              <a:gd name="connsiteY37" fmla="*/ 49340 h 152590"/>
              <a:gd name="connsiteX38" fmla="*/ 528615 w 1228797"/>
              <a:gd name="connsiteY38" fmla="*/ 91345 h 152590"/>
              <a:gd name="connsiteX39" fmla="*/ 526233 w 1228797"/>
              <a:gd name="connsiteY39" fmla="*/ 99251 h 152590"/>
              <a:gd name="connsiteX40" fmla="*/ 544712 w 1228797"/>
              <a:gd name="connsiteY40" fmla="*/ 138017 h 152590"/>
              <a:gd name="connsiteX41" fmla="*/ 541683 w 1228797"/>
              <a:gd name="connsiteY41" fmla="*/ 146377 h 152590"/>
              <a:gd name="connsiteX42" fmla="*/ 538997 w 1228797"/>
              <a:gd name="connsiteY42" fmla="*/ 146971 h 152590"/>
              <a:gd name="connsiteX43" fmla="*/ 525567 w 1228797"/>
              <a:gd name="connsiteY43" fmla="*/ 146971 h 152590"/>
              <a:gd name="connsiteX44" fmla="*/ 519947 w 1228797"/>
              <a:gd name="connsiteY44" fmla="*/ 143447 h 152590"/>
              <a:gd name="connsiteX45" fmla="*/ 500230 w 1228797"/>
              <a:gd name="connsiteY45" fmla="*/ 102203 h 152590"/>
              <a:gd name="connsiteX46" fmla="*/ 494611 w 1228797"/>
              <a:gd name="connsiteY46" fmla="*/ 98679 h 152590"/>
              <a:gd name="connsiteX47" fmla="*/ 463654 w 1228797"/>
              <a:gd name="connsiteY47" fmla="*/ 98679 h 152590"/>
              <a:gd name="connsiteX48" fmla="*/ 457368 w 1228797"/>
              <a:gd name="connsiteY48" fmla="*/ 104773 h 152590"/>
              <a:gd name="connsiteX49" fmla="*/ 457368 w 1228797"/>
              <a:gd name="connsiteY49" fmla="*/ 104966 h 152590"/>
              <a:gd name="connsiteX50" fmla="*/ 457368 w 1228797"/>
              <a:gd name="connsiteY50" fmla="*/ 140684 h 152590"/>
              <a:gd name="connsiteX51" fmla="*/ 451081 w 1228797"/>
              <a:gd name="connsiteY51" fmla="*/ 146971 h 152590"/>
              <a:gd name="connsiteX52" fmla="*/ 437841 w 1228797"/>
              <a:gd name="connsiteY52" fmla="*/ 146971 h 152590"/>
              <a:gd name="connsiteX53" fmla="*/ 431555 w 1228797"/>
              <a:gd name="connsiteY53" fmla="*/ 140684 h 152590"/>
              <a:gd name="connsiteX54" fmla="*/ 431555 w 1228797"/>
              <a:gd name="connsiteY54" fmla="*/ 9716 h 152590"/>
              <a:gd name="connsiteX55" fmla="*/ 437841 w 1228797"/>
              <a:gd name="connsiteY55" fmla="*/ 3429 h 152590"/>
              <a:gd name="connsiteX56" fmla="*/ 293633 w 1228797"/>
              <a:gd name="connsiteY56" fmla="*/ 3429 h 152590"/>
              <a:gd name="connsiteX57" fmla="*/ 306777 w 1228797"/>
              <a:gd name="connsiteY57" fmla="*/ 3429 h 152590"/>
              <a:gd name="connsiteX58" fmla="*/ 312683 w 1228797"/>
              <a:gd name="connsiteY58" fmla="*/ 9715 h 152590"/>
              <a:gd name="connsiteX59" fmla="*/ 312683 w 1228797"/>
              <a:gd name="connsiteY59" fmla="*/ 80677 h 152590"/>
              <a:gd name="connsiteX60" fmla="*/ 350592 w 1228797"/>
              <a:gd name="connsiteY60" fmla="*/ 123032 h 152590"/>
              <a:gd name="connsiteX61" fmla="*/ 392950 w 1228797"/>
              <a:gd name="connsiteY61" fmla="*/ 85118 h 152590"/>
              <a:gd name="connsiteX62" fmla="*/ 392978 w 1228797"/>
              <a:gd name="connsiteY62" fmla="*/ 81248 h 152590"/>
              <a:gd name="connsiteX63" fmla="*/ 392978 w 1228797"/>
              <a:gd name="connsiteY63" fmla="*/ 9715 h 152590"/>
              <a:gd name="connsiteX64" fmla="*/ 399265 w 1228797"/>
              <a:gd name="connsiteY64" fmla="*/ 3429 h 152590"/>
              <a:gd name="connsiteX65" fmla="*/ 412505 w 1228797"/>
              <a:gd name="connsiteY65" fmla="*/ 3429 h 152590"/>
              <a:gd name="connsiteX66" fmla="*/ 418696 w 1228797"/>
              <a:gd name="connsiteY66" fmla="*/ 9715 h 152590"/>
              <a:gd name="connsiteX67" fmla="*/ 418696 w 1228797"/>
              <a:gd name="connsiteY67" fmla="*/ 81153 h 152590"/>
              <a:gd name="connsiteX68" fmla="*/ 378496 w 1228797"/>
              <a:gd name="connsiteY68" fmla="*/ 141799 h 152590"/>
              <a:gd name="connsiteX69" fmla="*/ 353068 w 1228797"/>
              <a:gd name="connsiteY69" fmla="*/ 146933 h 152590"/>
              <a:gd name="connsiteX70" fmla="*/ 327634 w 1228797"/>
              <a:gd name="connsiteY70" fmla="*/ 141836 h 152590"/>
              <a:gd name="connsiteX71" fmla="*/ 287346 w 1228797"/>
              <a:gd name="connsiteY71" fmla="*/ 81248 h 152590"/>
              <a:gd name="connsiteX72" fmla="*/ 287346 w 1228797"/>
              <a:gd name="connsiteY72" fmla="*/ 81153 h 152590"/>
              <a:gd name="connsiteX73" fmla="*/ 287346 w 1228797"/>
              <a:gd name="connsiteY73" fmla="*/ 9715 h 152590"/>
              <a:gd name="connsiteX74" fmla="*/ 293633 w 1228797"/>
              <a:gd name="connsiteY74" fmla="*/ 3429 h 152590"/>
              <a:gd name="connsiteX75" fmla="*/ 6264 w 1228797"/>
              <a:gd name="connsiteY75" fmla="*/ 3333 h 152590"/>
              <a:gd name="connsiteX76" fmla="*/ 18646 w 1228797"/>
              <a:gd name="connsiteY76" fmla="*/ 3333 h 152590"/>
              <a:gd name="connsiteX77" fmla="*/ 23790 w 1228797"/>
              <a:gd name="connsiteY77" fmla="*/ 6000 h 152590"/>
              <a:gd name="connsiteX78" fmla="*/ 61890 w 1228797"/>
              <a:gd name="connsiteY78" fmla="*/ 59817 h 152590"/>
              <a:gd name="connsiteX79" fmla="*/ 67033 w 1228797"/>
              <a:gd name="connsiteY79" fmla="*/ 62388 h 152590"/>
              <a:gd name="connsiteX80" fmla="*/ 72081 w 1228797"/>
              <a:gd name="connsiteY80" fmla="*/ 59817 h 152590"/>
              <a:gd name="connsiteX81" fmla="*/ 110181 w 1228797"/>
              <a:gd name="connsiteY81" fmla="*/ 6000 h 152590"/>
              <a:gd name="connsiteX82" fmla="*/ 115325 w 1228797"/>
              <a:gd name="connsiteY82" fmla="*/ 3333 h 152590"/>
              <a:gd name="connsiteX83" fmla="*/ 127707 w 1228797"/>
              <a:gd name="connsiteY83" fmla="*/ 3333 h 152590"/>
              <a:gd name="connsiteX84" fmla="*/ 134065 w 1228797"/>
              <a:gd name="connsiteY84" fmla="*/ 9548 h 152590"/>
              <a:gd name="connsiteX85" fmla="*/ 132851 w 1228797"/>
              <a:gd name="connsiteY85" fmla="*/ 13335 h 152590"/>
              <a:gd name="connsiteX86" fmla="*/ 81702 w 1228797"/>
              <a:gd name="connsiteY86" fmla="*/ 83724 h 152590"/>
              <a:gd name="connsiteX87" fmla="*/ 79987 w 1228797"/>
              <a:gd name="connsiteY87" fmla="*/ 89154 h 152590"/>
              <a:gd name="connsiteX88" fmla="*/ 79987 w 1228797"/>
              <a:gd name="connsiteY88" fmla="*/ 140684 h 152590"/>
              <a:gd name="connsiteX89" fmla="*/ 73701 w 1228797"/>
              <a:gd name="connsiteY89" fmla="*/ 146970 h 152590"/>
              <a:gd name="connsiteX90" fmla="*/ 60270 w 1228797"/>
              <a:gd name="connsiteY90" fmla="*/ 146970 h 152590"/>
              <a:gd name="connsiteX91" fmla="*/ 53984 w 1228797"/>
              <a:gd name="connsiteY91" fmla="*/ 140684 h 152590"/>
              <a:gd name="connsiteX92" fmla="*/ 53984 w 1228797"/>
              <a:gd name="connsiteY92" fmla="*/ 89154 h 152590"/>
              <a:gd name="connsiteX93" fmla="*/ 52269 w 1228797"/>
              <a:gd name="connsiteY93" fmla="*/ 83724 h 152590"/>
              <a:gd name="connsiteX94" fmla="*/ 1215 w 1228797"/>
              <a:gd name="connsiteY94" fmla="*/ 13335 h 152590"/>
              <a:gd name="connsiteX95" fmla="*/ 2572 w 1228797"/>
              <a:gd name="connsiteY95" fmla="*/ 4549 h 152590"/>
              <a:gd name="connsiteX96" fmla="*/ 6264 w 1228797"/>
              <a:gd name="connsiteY96" fmla="*/ 3333 h 152590"/>
              <a:gd name="connsiteX97" fmla="*/ 1154026 w 1228797"/>
              <a:gd name="connsiteY97" fmla="*/ 3238 h 152590"/>
              <a:gd name="connsiteX98" fmla="*/ 1228797 w 1228797"/>
              <a:gd name="connsiteY98" fmla="*/ 77819 h 152590"/>
              <a:gd name="connsiteX99" fmla="*/ 1228797 w 1228797"/>
              <a:gd name="connsiteY99" fmla="*/ 77914 h 152590"/>
              <a:gd name="connsiteX100" fmla="*/ 1154216 w 1228797"/>
              <a:gd name="connsiteY100" fmla="*/ 152590 h 152590"/>
              <a:gd name="connsiteX101" fmla="*/ 1079445 w 1228797"/>
              <a:gd name="connsiteY101" fmla="*/ 78009 h 152590"/>
              <a:gd name="connsiteX102" fmla="*/ 1154026 w 1228797"/>
              <a:gd name="connsiteY102" fmla="*/ 3238 h 152590"/>
              <a:gd name="connsiteX103" fmla="*/ 646058 w 1228797"/>
              <a:gd name="connsiteY103" fmla="*/ 2096 h 152590"/>
              <a:gd name="connsiteX104" fmla="*/ 659774 w 1228797"/>
              <a:gd name="connsiteY104" fmla="*/ 2096 h 152590"/>
              <a:gd name="connsiteX105" fmla="*/ 666060 w 1228797"/>
              <a:gd name="connsiteY105" fmla="*/ 8382 h 152590"/>
              <a:gd name="connsiteX106" fmla="*/ 666060 w 1228797"/>
              <a:gd name="connsiteY106" fmla="*/ 116491 h 152590"/>
              <a:gd name="connsiteX107" fmla="*/ 672346 w 1228797"/>
              <a:gd name="connsiteY107" fmla="*/ 122778 h 152590"/>
              <a:gd name="connsiteX108" fmla="*/ 750166 w 1228797"/>
              <a:gd name="connsiteY108" fmla="*/ 122778 h 152590"/>
              <a:gd name="connsiteX109" fmla="*/ 756452 w 1228797"/>
              <a:gd name="connsiteY109" fmla="*/ 129064 h 152590"/>
              <a:gd name="connsiteX110" fmla="*/ 756452 w 1228797"/>
              <a:gd name="connsiteY110" fmla="*/ 141733 h 152590"/>
              <a:gd name="connsiteX111" fmla="*/ 750356 w 1228797"/>
              <a:gd name="connsiteY111" fmla="*/ 148019 h 152590"/>
              <a:gd name="connsiteX112" fmla="*/ 750166 w 1228797"/>
              <a:gd name="connsiteY112" fmla="*/ 148019 h 152590"/>
              <a:gd name="connsiteX113" fmla="*/ 646058 w 1228797"/>
              <a:gd name="connsiteY113" fmla="*/ 148019 h 152590"/>
              <a:gd name="connsiteX114" fmla="*/ 639771 w 1228797"/>
              <a:gd name="connsiteY114" fmla="*/ 141733 h 152590"/>
              <a:gd name="connsiteX115" fmla="*/ 639771 w 1228797"/>
              <a:gd name="connsiteY115" fmla="*/ 8382 h 152590"/>
              <a:gd name="connsiteX116" fmla="*/ 646058 w 1228797"/>
              <a:gd name="connsiteY116" fmla="*/ 2096 h 152590"/>
              <a:gd name="connsiteX117" fmla="*/ 995720 w 1228797"/>
              <a:gd name="connsiteY117" fmla="*/ 191 h 152590"/>
              <a:gd name="connsiteX118" fmla="*/ 1040488 w 1228797"/>
              <a:gd name="connsiteY118" fmla="*/ 15621 h 152590"/>
              <a:gd name="connsiteX119" fmla="*/ 1051060 w 1228797"/>
              <a:gd name="connsiteY119" fmla="*/ 25146 h 152590"/>
              <a:gd name="connsiteX120" fmla="*/ 1051251 w 1228797"/>
              <a:gd name="connsiteY120" fmla="*/ 25418 h 152590"/>
              <a:gd name="connsiteX121" fmla="*/ 1049536 w 1228797"/>
              <a:gd name="connsiteY121" fmla="*/ 34004 h 152590"/>
              <a:gd name="connsiteX122" fmla="*/ 1038964 w 1228797"/>
              <a:gd name="connsiteY122" fmla="*/ 41434 h 152590"/>
              <a:gd name="connsiteX123" fmla="*/ 1030867 w 1228797"/>
              <a:gd name="connsiteY123" fmla="*/ 40767 h 152590"/>
              <a:gd name="connsiteX124" fmla="*/ 1028010 w 1228797"/>
              <a:gd name="connsiteY124" fmla="*/ 38100 h 152590"/>
              <a:gd name="connsiteX125" fmla="*/ 1027343 w 1228797"/>
              <a:gd name="connsiteY125" fmla="*/ 37624 h 152590"/>
              <a:gd name="connsiteX126" fmla="*/ 995911 w 1228797"/>
              <a:gd name="connsiteY126" fmla="*/ 26194 h 152590"/>
              <a:gd name="connsiteX127" fmla="*/ 993815 w 1228797"/>
              <a:gd name="connsiteY127" fmla="*/ 26194 h 152590"/>
              <a:gd name="connsiteX128" fmla="*/ 990386 w 1228797"/>
              <a:gd name="connsiteY128" fmla="*/ 26194 h 152590"/>
              <a:gd name="connsiteX129" fmla="*/ 981623 w 1228797"/>
              <a:gd name="connsiteY129" fmla="*/ 28004 h 152590"/>
              <a:gd name="connsiteX130" fmla="*/ 947638 w 1228797"/>
              <a:gd name="connsiteY130" fmla="*/ 64456 h 152590"/>
              <a:gd name="connsiteX131" fmla="*/ 984957 w 1228797"/>
              <a:gd name="connsiteY131" fmla="*/ 123254 h 152590"/>
              <a:gd name="connsiteX132" fmla="*/ 988957 w 1228797"/>
              <a:gd name="connsiteY132" fmla="*/ 124016 h 152590"/>
              <a:gd name="connsiteX133" fmla="*/ 992291 w 1228797"/>
              <a:gd name="connsiteY133" fmla="*/ 122968 h 152590"/>
              <a:gd name="connsiteX134" fmla="*/ 1001816 w 1228797"/>
              <a:gd name="connsiteY134" fmla="*/ 122968 h 152590"/>
              <a:gd name="connsiteX135" fmla="*/ 1009150 w 1228797"/>
              <a:gd name="connsiteY135" fmla="*/ 121920 h 152590"/>
              <a:gd name="connsiteX136" fmla="*/ 1010484 w 1228797"/>
              <a:gd name="connsiteY136" fmla="*/ 121920 h 152590"/>
              <a:gd name="connsiteX137" fmla="*/ 1011817 w 1228797"/>
              <a:gd name="connsiteY137" fmla="*/ 121920 h 152590"/>
              <a:gd name="connsiteX138" fmla="*/ 1017437 w 1228797"/>
              <a:gd name="connsiteY138" fmla="*/ 119920 h 152590"/>
              <a:gd name="connsiteX139" fmla="*/ 1018580 w 1228797"/>
              <a:gd name="connsiteY139" fmla="*/ 119444 h 152590"/>
              <a:gd name="connsiteX140" fmla="*/ 1019723 w 1228797"/>
              <a:gd name="connsiteY140" fmla="*/ 118967 h 152590"/>
              <a:gd name="connsiteX141" fmla="*/ 1020866 w 1228797"/>
              <a:gd name="connsiteY141" fmla="*/ 118396 h 152590"/>
              <a:gd name="connsiteX142" fmla="*/ 1023438 w 1228797"/>
              <a:gd name="connsiteY142" fmla="*/ 117062 h 152590"/>
              <a:gd name="connsiteX143" fmla="*/ 1024200 w 1228797"/>
              <a:gd name="connsiteY143" fmla="*/ 116491 h 152590"/>
              <a:gd name="connsiteX144" fmla="*/ 1041154 w 1228797"/>
              <a:gd name="connsiteY144" fmla="*/ 95345 h 152590"/>
              <a:gd name="connsiteX145" fmla="*/ 1040202 w 1228797"/>
              <a:gd name="connsiteY145" fmla="*/ 90297 h 152590"/>
              <a:gd name="connsiteX146" fmla="*/ 1036106 w 1228797"/>
              <a:gd name="connsiteY146" fmla="*/ 88583 h 152590"/>
              <a:gd name="connsiteX147" fmla="*/ 1008579 w 1228797"/>
              <a:gd name="connsiteY147" fmla="*/ 88583 h 152590"/>
              <a:gd name="connsiteX148" fmla="*/ 1002292 w 1228797"/>
              <a:gd name="connsiteY148" fmla="*/ 82296 h 152590"/>
              <a:gd name="connsiteX149" fmla="*/ 1002292 w 1228797"/>
              <a:gd name="connsiteY149" fmla="*/ 69437 h 152590"/>
              <a:gd name="connsiteX150" fmla="*/ 1002292 w 1228797"/>
              <a:gd name="connsiteY150" fmla="*/ 69245 h 152590"/>
              <a:gd name="connsiteX151" fmla="*/ 1008579 w 1228797"/>
              <a:gd name="connsiteY151" fmla="*/ 63151 h 152590"/>
              <a:gd name="connsiteX152" fmla="*/ 1065729 w 1228797"/>
              <a:gd name="connsiteY152" fmla="*/ 63151 h 152590"/>
              <a:gd name="connsiteX153" fmla="*/ 1066205 w 1228797"/>
              <a:gd name="connsiteY153" fmla="*/ 63151 h 152590"/>
              <a:gd name="connsiteX154" fmla="*/ 1066777 w 1228797"/>
              <a:gd name="connsiteY154" fmla="*/ 63151 h 152590"/>
              <a:gd name="connsiteX155" fmla="*/ 1068205 w 1228797"/>
              <a:gd name="connsiteY155" fmla="*/ 68771 h 152590"/>
              <a:gd name="connsiteX156" fmla="*/ 1068205 w 1228797"/>
              <a:gd name="connsiteY156" fmla="*/ 80391 h 152590"/>
              <a:gd name="connsiteX157" fmla="*/ 1043155 w 1228797"/>
              <a:gd name="connsiteY157" fmla="*/ 136112 h 152590"/>
              <a:gd name="connsiteX158" fmla="*/ 1040869 w 1228797"/>
              <a:gd name="connsiteY158" fmla="*/ 138113 h 152590"/>
              <a:gd name="connsiteX159" fmla="*/ 1039630 w 1228797"/>
              <a:gd name="connsiteY159" fmla="*/ 139065 h 152590"/>
              <a:gd name="connsiteX160" fmla="*/ 1037249 w 1228797"/>
              <a:gd name="connsiteY160" fmla="*/ 140780 h 152590"/>
              <a:gd name="connsiteX161" fmla="*/ 1036011 w 1228797"/>
              <a:gd name="connsiteY161" fmla="*/ 141637 h 152590"/>
              <a:gd name="connsiteX162" fmla="*/ 1033630 w 1228797"/>
              <a:gd name="connsiteY162" fmla="*/ 143161 h 152590"/>
              <a:gd name="connsiteX163" fmla="*/ 1032391 w 1228797"/>
              <a:gd name="connsiteY163" fmla="*/ 143923 h 152590"/>
              <a:gd name="connsiteX164" fmla="*/ 1029915 w 1228797"/>
              <a:gd name="connsiteY164" fmla="*/ 145352 h 152590"/>
              <a:gd name="connsiteX165" fmla="*/ 1029343 w 1228797"/>
              <a:gd name="connsiteY165" fmla="*/ 145352 h 152590"/>
              <a:gd name="connsiteX166" fmla="*/ 1025343 w 1228797"/>
              <a:gd name="connsiteY166" fmla="*/ 147257 h 152590"/>
              <a:gd name="connsiteX167" fmla="*/ 1024676 w 1228797"/>
              <a:gd name="connsiteY167" fmla="*/ 147257 h 152590"/>
              <a:gd name="connsiteX168" fmla="*/ 1022104 w 1228797"/>
              <a:gd name="connsiteY168" fmla="*/ 148209 h 152590"/>
              <a:gd name="connsiteX169" fmla="*/ 1020866 w 1228797"/>
              <a:gd name="connsiteY169" fmla="*/ 148209 h 152590"/>
              <a:gd name="connsiteX170" fmla="*/ 1020104 w 1228797"/>
              <a:gd name="connsiteY170" fmla="*/ 148209 h 152590"/>
              <a:gd name="connsiteX171" fmla="*/ 1018009 w 1228797"/>
              <a:gd name="connsiteY171" fmla="*/ 148971 h 152590"/>
              <a:gd name="connsiteX172" fmla="*/ 1017151 w 1228797"/>
              <a:gd name="connsiteY172" fmla="*/ 148971 h 152590"/>
              <a:gd name="connsiteX173" fmla="*/ 1015913 w 1228797"/>
              <a:gd name="connsiteY173" fmla="*/ 148971 h 152590"/>
              <a:gd name="connsiteX174" fmla="*/ 1015056 w 1228797"/>
              <a:gd name="connsiteY174" fmla="*/ 148971 h 152590"/>
              <a:gd name="connsiteX175" fmla="*/ 1013151 w 1228797"/>
              <a:gd name="connsiteY175" fmla="*/ 149447 h 152590"/>
              <a:gd name="connsiteX176" fmla="*/ 1012103 w 1228797"/>
              <a:gd name="connsiteY176" fmla="*/ 149447 h 152590"/>
              <a:gd name="connsiteX177" fmla="*/ 1010960 w 1228797"/>
              <a:gd name="connsiteY177" fmla="*/ 149447 h 152590"/>
              <a:gd name="connsiteX178" fmla="*/ 1009912 w 1228797"/>
              <a:gd name="connsiteY178" fmla="*/ 149447 h 152590"/>
              <a:gd name="connsiteX179" fmla="*/ 1008103 w 1228797"/>
              <a:gd name="connsiteY179" fmla="*/ 149447 h 152590"/>
              <a:gd name="connsiteX180" fmla="*/ 1006960 w 1228797"/>
              <a:gd name="connsiteY180" fmla="*/ 149447 h 152590"/>
              <a:gd name="connsiteX181" fmla="*/ 1005817 w 1228797"/>
              <a:gd name="connsiteY181" fmla="*/ 149447 h 152590"/>
              <a:gd name="connsiteX182" fmla="*/ 1004578 w 1228797"/>
              <a:gd name="connsiteY182" fmla="*/ 149447 h 152590"/>
              <a:gd name="connsiteX183" fmla="*/ 1002864 w 1228797"/>
              <a:gd name="connsiteY183" fmla="*/ 149447 h 152590"/>
              <a:gd name="connsiteX184" fmla="*/ 995720 w 1228797"/>
              <a:gd name="connsiteY184" fmla="*/ 149447 h 152590"/>
              <a:gd name="connsiteX185" fmla="*/ 990386 w 1228797"/>
              <a:gd name="connsiteY185" fmla="*/ 149447 h 152590"/>
              <a:gd name="connsiteX186" fmla="*/ 918425 w 1228797"/>
              <a:gd name="connsiteY186" fmla="*/ 72152 h 152590"/>
              <a:gd name="connsiteX187" fmla="*/ 995720 w 1228797"/>
              <a:gd name="connsiteY187" fmla="*/ 191 h 152590"/>
              <a:gd name="connsiteX188" fmla="*/ 836558 w 1228797"/>
              <a:gd name="connsiteY188" fmla="*/ 191 h 152590"/>
              <a:gd name="connsiteX189" fmla="*/ 911234 w 1228797"/>
              <a:gd name="connsiteY189" fmla="*/ 74867 h 152590"/>
              <a:gd name="connsiteX190" fmla="*/ 836558 w 1228797"/>
              <a:gd name="connsiteY190" fmla="*/ 149543 h 152590"/>
              <a:gd name="connsiteX191" fmla="*/ 761882 w 1228797"/>
              <a:gd name="connsiteY191" fmla="*/ 74867 h 152590"/>
              <a:gd name="connsiteX192" fmla="*/ 836558 w 1228797"/>
              <a:gd name="connsiteY192" fmla="*/ 191 h 152590"/>
              <a:gd name="connsiteX193" fmla="*/ 200954 w 1228797"/>
              <a:gd name="connsiteY193" fmla="*/ 0 h 152590"/>
              <a:gd name="connsiteX194" fmla="*/ 275821 w 1228797"/>
              <a:gd name="connsiteY194" fmla="*/ 74867 h 152590"/>
              <a:gd name="connsiteX195" fmla="*/ 200954 w 1228797"/>
              <a:gd name="connsiteY195" fmla="*/ 149733 h 152590"/>
              <a:gd name="connsiteX196" fmla="*/ 126088 w 1228797"/>
              <a:gd name="connsiteY196" fmla="*/ 74867 h 152590"/>
              <a:gd name="connsiteX197" fmla="*/ 200954 w 1228797"/>
              <a:gd name="connsiteY197" fmla="*/ 0 h 152590"/>
            </a:gdLst>
            <a:ahLst/>
            <a:cxnLst/>
            <a:rect l="l" t="t" r="r" b="b"/>
            <a:pathLst>
              <a:path w="1228797" h="152590">
                <a:moveTo>
                  <a:pt x="353068" y="146933"/>
                </a:moveTo>
                <a:lnTo>
                  <a:pt x="353259" y="146971"/>
                </a:lnTo>
                <a:lnTo>
                  <a:pt x="352878" y="146971"/>
                </a:lnTo>
                <a:close/>
                <a:moveTo>
                  <a:pt x="463654" y="28766"/>
                </a:moveTo>
                <a:cubicBezTo>
                  <a:pt x="460187" y="28766"/>
                  <a:pt x="457368" y="31580"/>
                  <a:pt x="457368" y="35052"/>
                </a:cubicBezTo>
                <a:lnTo>
                  <a:pt x="457368" y="66866"/>
                </a:lnTo>
                <a:cubicBezTo>
                  <a:pt x="457311" y="70284"/>
                  <a:pt x="460044" y="73099"/>
                  <a:pt x="463464" y="73152"/>
                </a:cubicBezTo>
                <a:cubicBezTo>
                  <a:pt x="463530" y="73153"/>
                  <a:pt x="463588" y="73153"/>
                  <a:pt x="463654" y="73152"/>
                </a:cubicBezTo>
                <a:lnTo>
                  <a:pt x="502611" y="73152"/>
                </a:lnTo>
                <a:cubicBezTo>
                  <a:pt x="514613" y="73223"/>
                  <a:pt x="524576" y="63892"/>
                  <a:pt x="525281" y="51911"/>
                </a:cubicBezTo>
                <a:cubicBezTo>
                  <a:pt x="525910" y="39775"/>
                  <a:pt x="516585" y="29427"/>
                  <a:pt x="504450" y="28795"/>
                </a:cubicBezTo>
                <a:cubicBezTo>
                  <a:pt x="504031" y="28773"/>
                  <a:pt x="503602" y="28763"/>
                  <a:pt x="503183" y="28766"/>
                </a:cubicBezTo>
                <a:close/>
                <a:moveTo>
                  <a:pt x="1154216" y="28194"/>
                </a:moveTo>
                <a:lnTo>
                  <a:pt x="1154216" y="28765"/>
                </a:lnTo>
                <a:cubicBezTo>
                  <a:pt x="1127022" y="28713"/>
                  <a:pt x="1104934" y="50717"/>
                  <a:pt x="1104877" y="77914"/>
                </a:cubicBezTo>
                <a:cubicBezTo>
                  <a:pt x="1104820" y="105111"/>
                  <a:pt x="1126832" y="127201"/>
                  <a:pt x="1154026" y="127254"/>
                </a:cubicBezTo>
                <a:cubicBezTo>
                  <a:pt x="1181220" y="127306"/>
                  <a:pt x="1203308" y="105301"/>
                  <a:pt x="1203365" y="78105"/>
                </a:cubicBezTo>
                <a:cubicBezTo>
                  <a:pt x="1203365" y="78073"/>
                  <a:pt x="1203365" y="78041"/>
                  <a:pt x="1203365" y="78009"/>
                </a:cubicBezTo>
                <a:cubicBezTo>
                  <a:pt x="1203632" y="50761"/>
                  <a:pt x="1181753" y="28458"/>
                  <a:pt x="1154502" y="28195"/>
                </a:cubicBezTo>
                <a:cubicBezTo>
                  <a:pt x="1154407" y="28195"/>
                  <a:pt x="1154312" y="28194"/>
                  <a:pt x="1154216" y="28194"/>
                </a:cubicBezTo>
                <a:close/>
                <a:moveTo>
                  <a:pt x="836558" y="25718"/>
                </a:moveTo>
                <a:cubicBezTo>
                  <a:pt x="809364" y="25718"/>
                  <a:pt x="787314" y="47766"/>
                  <a:pt x="787314" y="74962"/>
                </a:cubicBezTo>
                <a:cubicBezTo>
                  <a:pt x="787314" y="102159"/>
                  <a:pt x="809364" y="124207"/>
                  <a:pt x="836558" y="124207"/>
                </a:cubicBezTo>
                <a:cubicBezTo>
                  <a:pt x="863752" y="124207"/>
                  <a:pt x="885802" y="102159"/>
                  <a:pt x="885802" y="74962"/>
                </a:cubicBezTo>
                <a:cubicBezTo>
                  <a:pt x="885802" y="74931"/>
                  <a:pt x="885802" y="74898"/>
                  <a:pt x="885802" y="74867"/>
                </a:cubicBezTo>
                <a:cubicBezTo>
                  <a:pt x="885745" y="47707"/>
                  <a:pt x="863714" y="25718"/>
                  <a:pt x="836558" y="25718"/>
                </a:cubicBezTo>
                <a:close/>
                <a:moveTo>
                  <a:pt x="200954" y="25527"/>
                </a:moveTo>
                <a:lnTo>
                  <a:pt x="200954" y="25908"/>
                </a:lnTo>
                <a:cubicBezTo>
                  <a:pt x="173652" y="25856"/>
                  <a:pt x="151477" y="47945"/>
                  <a:pt x="151424" y="75248"/>
                </a:cubicBezTo>
                <a:cubicBezTo>
                  <a:pt x="151372" y="102550"/>
                  <a:pt x="173462" y="124725"/>
                  <a:pt x="200764" y="124778"/>
                </a:cubicBezTo>
                <a:cubicBezTo>
                  <a:pt x="228063" y="124830"/>
                  <a:pt x="250237" y="102740"/>
                  <a:pt x="250294" y="75438"/>
                </a:cubicBezTo>
                <a:cubicBezTo>
                  <a:pt x="250294" y="75374"/>
                  <a:pt x="250294" y="75311"/>
                  <a:pt x="250294" y="75248"/>
                </a:cubicBezTo>
                <a:cubicBezTo>
                  <a:pt x="250456" y="47946"/>
                  <a:pt x="228444" y="25686"/>
                  <a:pt x="201145" y="25528"/>
                </a:cubicBezTo>
                <a:cubicBezTo>
                  <a:pt x="201078" y="25527"/>
                  <a:pt x="201021" y="25527"/>
                  <a:pt x="200954" y="25527"/>
                </a:cubicBezTo>
                <a:close/>
                <a:moveTo>
                  <a:pt x="437841" y="3429"/>
                </a:moveTo>
                <a:lnTo>
                  <a:pt x="502040" y="3429"/>
                </a:lnTo>
                <a:cubicBezTo>
                  <a:pt x="514623" y="3414"/>
                  <a:pt x="526748" y="8180"/>
                  <a:pt x="535949" y="16764"/>
                </a:cubicBezTo>
                <a:cubicBezTo>
                  <a:pt x="545074" y="25190"/>
                  <a:pt x="550427" y="36928"/>
                  <a:pt x="550808" y="49340"/>
                </a:cubicBezTo>
                <a:cubicBezTo>
                  <a:pt x="551303" y="66268"/>
                  <a:pt x="542883" y="82215"/>
                  <a:pt x="528615" y="91345"/>
                </a:cubicBezTo>
                <a:cubicBezTo>
                  <a:pt x="525881" y="92959"/>
                  <a:pt x="524852" y="96397"/>
                  <a:pt x="526233" y="99251"/>
                </a:cubicBezTo>
                <a:lnTo>
                  <a:pt x="544712" y="138017"/>
                </a:lnTo>
                <a:cubicBezTo>
                  <a:pt x="546188" y="141161"/>
                  <a:pt x="544826" y="144904"/>
                  <a:pt x="541683" y="146377"/>
                </a:cubicBezTo>
                <a:cubicBezTo>
                  <a:pt x="540845" y="146772"/>
                  <a:pt x="539930" y="146974"/>
                  <a:pt x="538997" y="146971"/>
                </a:cubicBezTo>
                <a:lnTo>
                  <a:pt x="525567" y="146971"/>
                </a:lnTo>
                <a:cubicBezTo>
                  <a:pt x="523166" y="146983"/>
                  <a:pt x="520976" y="145611"/>
                  <a:pt x="519947" y="143447"/>
                </a:cubicBezTo>
                <a:lnTo>
                  <a:pt x="500230" y="102203"/>
                </a:lnTo>
                <a:cubicBezTo>
                  <a:pt x="499221" y="100023"/>
                  <a:pt x="497011" y="98643"/>
                  <a:pt x="494611" y="98679"/>
                </a:cubicBezTo>
                <a:lnTo>
                  <a:pt x="463654" y="98679"/>
                </a:lnTo>
                <a:cubicBezTo>
                  <a:pt x="460235" y="98626"/>
                  <a:pt x="457425" y="101355"/>
                  <a:pt x="457368" y="104773"/>
                </a:cubicBezTo>
                <a:cubicBezTo>
                  <a:pt x="457368" y="104838"/>
                  <a:pt x="457368" y="104902"/>
                  <a:pt x="457368" y="104966"/>
                </a:cubicBezTo>
                <a:lnTo>
                  <a:pt x="457368" y="140684"/>
                </a:lnTo>
                <a:cubicBezTo>
                  <a:pt x="457368" y="144156"/>
                  <a:pt x="454558" y="146971"/>
                  <a:pt x="451081" y="146971"/>
                </a:cubicBezTo>
                <a:lnTo>
                  <a:pt x="437841" y="146971"/>
                </a:lnTo>
                <a:cubicBezTo>
                  <a:pt x="434365" y="146971"/>
                  <a:pt x="431555" y="144156"/>
                  <a:pt x="431555" y="140684"/>
                </a:cubicBezTo>
                <a:lnTo>
                  <a:pt x="431555" y="9716"/>
                </a:lnTo>
                <a:cubicBezTo>
                  <a:pt x="431603" y="6265"/>
                  <a:pt x="434393" y="3480"/>
                  <a:pt x="437841" y="3429"/>
                </a:cubicBezTo>
                <a:close/>
                <a:moveTo>
                  <a:pt x="293633" y="3429"/>
                </a:moveTo>
                <a:lnTo>
                  <a:pt x="306777" y="3429"/>
                </a:lnTo>
                <a:cubicBezTo>
                  <a:pt x="310101" y="3631"/>
                  <a:pt x="312692" y="6387"/>
                  <a:pt x="312683" y="9715"/>
                </a:cubicBezTo>
                <a:lnTo>
                  <a:pt x="312683" y="80677"/>
                </a:lnTo>
                <a:cubicBezTo>
                  <a:pt x="311454" y="102842"/>
                  <a:pt x="328427" y="121805"/>
                  <a:pt x="350592" y="123032"/>
                </a:cubicBezTo>
                <a:cubicBezTo>
                  <a:pt x="372757" y="124258"/>
                  <a:pt x="391721" y="107284"/>
                  <a:pt x="392950" y="85118"/>
                </a:cubicBezTo>
                <a:cubicBezTo>
                  <a:pt x="393026" y="83830"/>
                  <a:pt x="393035" y="82538"/>
                  <a:pt x="392978" y="81248"/>
                </a:cubicBezTo>
                <a:lnTo>
                  <a:pt x="392978" y="9715"/>
                </a:lnTo>
                <a:cubicBezTo>
                  <a:pt x="393026" y="6265"/>
                  <a:pt x="395817" y="3480"/>
                  <a:pt x="399265" y="3429"/>
                </a:cubicBezTo>
                <a:lnTo>
                  <a:pt x="412505" y="3429"/>
                </a:lnTo>
                <a:cubicBezTo>
                  <a:pt x="415943" y="3481"/>
                  <a:pt x="418696" y="6281"/>
                  <a:pt x="418696" y="9715"/>
                </a:cubicBezTo>
                <a:lnTo>
                  <a:pt x="418696" y="81153"/>
                </a:lnTo>
                <a:cubicBezTo>
                  <a:pt x="418696" y="108416"/>
                  <a:pt x="402119" y="131807"/>
                  <a:pt x="378496" y="141799"/>
                </a:cubicBezTo>
                <a:lnTo>
                  <a:pt x="353068" y="146933"/>
                </a:lnTo>
                <a:lnTo>
                  <a:pt x="327634" y="141836"/>
                </a:lnTo>
                <a:cubicBezTo>
                  <a:pt x="303998" y="131878"/>
                  <a:pt x="287389" y="108511"/>
                  <a:pt x="287346" y="81248"/>
                </a:cubicBezTo>
                <a:cubicBezTo>
                  <a:pt x="287346" y="81217"/>
                  <a:pt x="287346" y="81184"/>
                  <a:pt x="287346" y="81153"/>
                </a:cubicBezTo>
                <a:lnTo>
                  <a:pt x="287346" y="9715"/>
                </a:lnTo>
                <a:cubicBezTo>
                  <a:pt x="287394" y="6265"/>
                  <a:pt x="290184" y="3480"/>
                  <a:pt x="293633" y="3429"/>
                </a:cubicBezTo>
                <a:close/>
                <a:moveTo>
                  <a:pt x="6264" y="3333"/>
                </a:moveTo>
                <a:lnTo>
                  <a:pt x="18646" y="3333"/>
                </a:lnTo>
                <a:cubicBezTo>
                  <a:pt x="20692" y="3332"/>
                  <a:pt x="22611" y="4327"/>
                  <a:pt x="23790" y="6000"/>
                </a:cubicBezTo>
                <a:lnTo>
                  <a:pt x="61890" y="59817"/>
                </a:lnTo>
                <a:cubicBezTo>
                  <a:pt x="63109" y="61430"/>
                  <a:pt x="65011" y="62381"/>
                  <a:pt x="67033" y="62388"/>
                </a:cubicBezTo>
                <a:cubicBezTo>
                  <a:pt x="69032" y="62397"/>
                  <a:pt x="70913" y="61439"/>
                  <a:pt x="72081" y="59817"/>
                </a:cubicBezTo>
                <a:lnTo>
                  <a:pt x="110181" y="6000"/>
                </a:lnTo>
                <a:cubicBezTo>
                  <a:pt x="111360" y="4327"/>
                  <a:pt x="113279" y="3332"/>
                  <a:pt x="115325" y="3333"/>
                </a:cubicBezTo>
                <a:lnTo>
                  <a:pt x="127707" y="3333"/>
                </a:lnTo>
                <a:cubicBezTo>
                  <a:pt x="131179" y="3293"/>
                  <a:pt x="134026" y="6076"/>
                  <a:pt x="134065" y="9548"/>
                </a:cubicBezTo>
                <a:cubicBezTo>
                  <a:pt x="134082" y="10908"/>
                  <a:pt x="133655" y="12237"/>
                  <a:pt x="132851" y="13335"/>
                </a:cubicBezTo>
                <a:lnTo>
                  <a:pt x="81702" y="83724"/>
                </a:lnTo>
                <a:cubicBezTo>
                  <a:pt x="80555" y="85300"/>
                  <a:pt x="79953" y="87206"/>
                  <a:pt x="79987" y="89154"/>
                </a:cubicBezTo>
                <a:lnTo>
                  <a:pt x="79987" y="140684"/>
                </a:lnTo>
                <a:cubicBezTo>
                  <a:pt x="79987" y="144156"/>
                  <a:pt x="77172" y="146970"/>
                  <a:pt x="73701" y="146970"/>
                </a:cubicBezTo>
                <a:lnTo>
                  <a:pt x="60270" y="146970"/>
                </a:lnTo>
                <a:cubicBezTo>
                  <a:pt x="56798" y="146970"/>
                  <a:pt x="53984" y="144156"/>
                  <a:pt x="53984" y="140684"/>
                </a:cubicBezTo>
                <a:lnTo>
                  <a:pt x="53984" y="89154"/>
                </a:lnTo>
                <a:cubicBezTo>
                  <a:pt x="54018" y="87206"/>
                  <a:pt x="53416" y="85300"/>
                  <a:pt x="52269" y="83724"/>
                </a:cubicBezTo>
                <a:lnTo>
                  <a:pt x="1215" y="13335"/>
                </a:lnTo>
                <a:cubicBezTo>
                  <a:pt x="-836" y="10533"/>
                  <a:pt x="-229" y="6600"/>
                  <a:pt x="2572" y="4549"/>
                </a:cubicBezTo>
                <a:cubicBezTo>
                  <a:pt x="3643" y="3764"/>
                  <a:pt x="4936" y="3338"/>
                  <a:pt x="6264" y="3333"/>
                </a:cubicBezTo>
                <a:close/>
                <a:moveTo>
                  <a:pt x="1154026" y="3238"/>
                </a:moveTo>
                <a:cubicBezTo>
                  <a:pt x="1195269" y="3186"/>
                  <a:pt x="1228740" y="36577"/>
                  <a:pt x="1228797" y="77819"/>
                </a:cubicBezTo>
                <a:cubicBezTo>
                  <a:pt x="1228797" y="77850"/>
                  <a:pt x="1228797" y="77883"/>
                  <a:pt x="1228797" y="77914"/>
                </a:cubicBezTo>
                <a:cubicBezTo>
                  <a:pt x="1228740" y="119097"/>
                  <a:pt x="1195402" y="152485"/>
                  <a:pt x="1154216" y="152590"/>
                </a:cubicBezTo>
                <a:cubicBezTo>
                  <a:pt x="1112973" y="152642"/>
                  <a:pt x="1079502" y="119252"/>
                  <a:pt x="1079445" y="78009"/>
                </a:cubicBezTo>
                <a:cubicBezTo>
                  <a:pt x="1079388" y="36767"/>
                  <a:pt x="1112783" y="3290"/>
                  <a:pt x="1154026" y="3238"/>
                </a:cubicBezTo>
                <a:close/>
                <a:moveTo>
                  <a:pt x="646058" y="2096"/>
                </a:moveTo>
                <a:lnTo>
                  <a:pt x="659774" y="2096"/>
                </a:lnTo>
                <a:cubicBezTo>
                  <a:pt x="663250" y="2096"/>
                  <a:pt x="666060" y="4911"/>
                  <a:pt x="666060" y="8382"/>
                </a:cubicBezTo>
                <a:lnTo>
                  <a:pt x="666060" y="116491"/>
                </a:lnTo>
                <a:cubicBezTo>
                  <a:pt x="666060" y="119963"/>
                  <a:pt x="668870" y="122778"/>
                  <a:pt x="672346" y="122778"/>
                </a:cubicBezTo>
                <a:lnTo>
                  <a:pt x="750166" y="122778"/>
                </a:lnTo>
                <a:cubicBezTo>
                  <a:pt x="753633" y="122778"/>
                  <a:pt x="756452" y="125592"/>
                  <a:pt x="756452" y="129064"/>
                </a:cubicBezTo>
                <a:lnTo>
                  <a:pt x="756452" y="141733"/>
                </a:lnTo>
                <a:cubicBezTo>
                  <a:pt x="756509" y="145151"/>
                  <a:pt x="753776" y="147966"/>
                  <a:pt x="750356" y="148019"/>
                </a:cubicBezTo>
                <a:cubicBezTo>
                  <a:pt x="750290" y="148020"/>
                  <a:pt x="750232" y="148020"/>
                  <a:pt x="750166" y="148019"/>
                </a:cubicBezTo>
                <a:lnTo>
                  <a:pt x="646058" y="148019"/>
                </a:lnTo>
                <a:cubicBezTo>
                  <a:pt x="642581" y="148019"/>
                  <a:pt x="639771" y="145204"/>
                  <a:pt x="639771" y="141733"/>
                </a:cubicBezTo>
                <a:lnTo>
                  <a:pt x="639771" y="8382"/>
                </a:lnTo>
                <a:cubicBezTo>
                  <a:pt x="639819" y="4932"/>
                  <a:pt x="642609" y="2147"/>
                  <a:pt x="646058" y="2096"/>
                </a:cubicBezTo>
                <a:close/>
                <a:moveTo>
                  <a:pt x="995720" y="191"/>
                </a:moveTo>
                <a:cubicBezTo>
                  <a:pt x="1011922" y="355"/>
                  <a:pt x="1027629" y="5769"/>
                  <a:pt x="1040488" y="15621"/>
                </a:cubicBezTo>
                <a:cubicBezTo>
                  <a:pt x="1044298" y="18466"/>
                  <a:pt x="1047831" y="21654"/>
                  <a:pt x="1051060" y="25146"/>
                </a:cubicBezTo>
                <a:cubicBezTo>
                  <a:pt x="1051127" y="25235"/>
                  <a:pt x="1051194" y="25326"/>
                  <a:pt x="1051251" y="25418"/>
                </a:cubicBezTo>
                <a:cubicBezTo>
                  <a:pt x="1053146" y="28264"/>
                  <a:pt x="1052384" y="32107"/>
                  <a:pt x="1049536" y="34004"/>
                </a:cubicBezTo>
                <a:lnTo>
                  <a:pt x="1038964" y="41434"/>
                </a:lnTo>
                <a:cubicBezTo>
                  <a:pt x="1036478" y="43261"/>
                  <a:pt x="1033020" y="42976"/>
                  <a:pt x="1030867" y="40767"/>
                </a:cubicBezTo>
                <a:cubicBezTo>
                  <a:pt x="1029962" y="39830"/>
                  <a:pt x="1029010" y="38939"/>
                  <a:pt x="1028010" y="38100"/>
                </a:cubicBezTo>
                <a:cubicBezTo>
                  <a:pt x="1027753" y="37997"/>
                  <a:pt x="1027524" y="37834"/>
                  <a:pt x="1027343" y="37624"/>
                </a:cubicBezTo>
                <a:cubicBezTo>
                  <a:pt x="1018532" y="30242"/>
                  <a:pt x="1007407" y="26196"/>
                  <a:pt x="995911" y="26194"/>
                </a:cubicBezTo>
                <a:lnTo>
                  <a:pt x="993815" y="26194"/>
                </a:lnTo>
                <a:cubicBezTo>
                  <a:pt x="992672" y="26099"/>
                  <a:pt x="991529" y="26099"/>
                  <a:pt x="990386" y="26194"/>
                </a:cubicBezTo>
                <a:cubicBezTo>
                  <a:pt x="987414" y="26512"/>
                  <a:pt x="984481" y="27118"/>
                  <a:pt x="981623" y="28004"/>
                </a:cubicBezTo>
                <a:cubicBezTo>
                  <a:pt x="964526" y="33101"/>
                  <a:pt x="951524" y="47046"/>
                  <a:pt x="947638" y="64456"/>
                </a:cubicBezTo>
                <a:cubicBezTo>
                  <a:pt x="941704" y="90998"/>
                  <a:pt x="958411" y="117323"/>
                  <a:pt x="984957" y="123254"/>
                </a:cubicBezTo>
                <a:lnTo>
                  <a:pt x="988957" y="124016"/>
                </a:lnTo>
                <a:lnTo>
                  <a:pt x="992291" y="122968"/>
                </a:lnTo>
                <a:lnTo>
                  <a:pt x="1001816" y="122968"/>
                </a:lnTo>
                <a:cubicBezTo>
                  <a:pt x="1004274" y="122753"/>
                  <a:pt x="1006731" y="122403"/>
                  <a:pt x="1009150" y="121920"/>
                </a:cubicBezTo>
                <a:lnTo>
                  <a:pt x="1010484" y="121920"/>
                </a:lnTo>
                <a:lnTo>
                  <a:pt x="1011817" y="121920"/>
                </a:lnTo>
                <a:lnTo>
                  <a:pt x="1017437" y="119920"/>
                </a:lnTo>
                <a:lnTo>
                  <a:pt x="1018580" y="119444"/>
                </a:lnTo>
                <a:lnTo>
                  <a:pt x="1019723" y="118967"/>
                </a:lnTo>
                <a:lnTo>
                  <a:pt x="1020866" y="118396"/>
                </a:lnTo>
                <a:lnTo>
                  <a:pt x="1023438" y="117062"/>
                </a:lnTo>
                <a:lnTo>
                  <a:pt x="1024200" y="116491"/>
                </a:lnTo>
                <a:cubicBezTo>
                  <a:pt x="1031496" y="110931"/>
                  <a:pt x="1037316" y="103671"/>
                  <a:pt x="1041154" y="95345"/>
                </a:cubicBezTo>
                <a:cubicBezTo>
                  <a:pt x="1041764" y="93613"/>
                  <a:pt x="1041393" y="91690"/>
                  <a:pt x="1040202" y="90297"/>
                </a:cubicBezTo>
                <a:cubicBezTo>
                  <a:pt x="1039135" y="89178"/>
                  <a:pt x="1037649" y="88556"/>
                  <a:pt x="1036106" y="88583"/>
                </a:cubicBezTo>
                <a:lnTo>
                  <a:pt x="1008579" y="88583"/>
                </a:lnTo>
                <a:cubicBezTo>
                  <a:pt x="1005102" y="88583"/>
                  <a:pt x="1002292" y="85768"/>
                  <a:pt x="1002292" y="82296"/>
                </a:cubicBezTo>
                <a:lnTo>
                  <a:pt x="1002292" y="69437"/>
                </a:lnTo>
                <a:cubicBezTo>
                  <a:pt x="1002292" y="69373"/>
                  <a:pt x="1002292" y="69310"/>
                  <a:pt x="1002292" y="69245"/>
                </a:cubicBezTo>
                <a:cubicBezTo>
                  <a:pt x="1002350" y="65826"/>
                  <a:pt x="1005159" y="63097"/>
                  <a:pt x="1008579" y="63151"/>
                </a:cubicBezTo>
                <a:lnTo>
                  <a:pt x="1065729" y="63151"/>
                </a:lnTo>
                <a:lnTo>
                  <a:pt x="1066205" y="63151"/>
                </a:lnTo>
                <a:lnTo>
                  <a:pt x="1066777" y="63151"/>
                </a:lnTo>
                <a:cubicBezTo>
                  <a:pt x="1068139" y="64680"/>
                  <a:pt x="1068672" y="66776"/>
                  <a:pt x="1068205" y="68771"/>
                </a:cubicBezTo>
                <a:lnTo>
                  <a:pt x="1068205" y="80391"/>
                </a:lnTo>
                <a:cubicBezTo>
                  <a:pt x="1068244" y="101700"/>
                  <a:pt x="1059119" y="121997"/>
                  <a:pt x="1043155" y="136112"/>
                </a:cubicBezTo>
                <a:lnTo>
                  <a:pt x="1040869" y="138113"/>
                </a:lnTo>
                <a:lnTo>
                  <a:pt x="1039630" y="139065"/>
                </a:lnTo>
                <a:cubicBezTo>
                  <a:pt x="1038878" y="139697"/>
                  <a:pt x="1038087" y="140270"/>
                  <a:pt x="1037249" y="140780"/>
                </a:cubicBezTo>
                <a:lnTo>
                  <a:pt x="1036011" y="141637"/>
                </a:lnTo>
                <a:lnTo>
                  <a:pt x="1033630" y="143161"/>
                </a:lnTo>
                <a:lnTo>
                  <a:pt x="1032391" y="143923"/>
                </a:lnTo>
                <a:lnTo>
                  <a:pt x="1029915" y="145352"/>
                </a:lnTo>
                <a:lnTo>
                  <a:pt x="1029343" y="145352"/>
                </a:lnTo>
                <a:lnTo>
                  <a:pt x="1025343" y="147257"/>
                </a:lnTo>
                <a:lnTo>
                  <a:pt x="1024676" y="147257"/>
                </a:lnTo>
                <a:lnTo>
                  <a:pt x="1022104" y="148209"/>
                </a:lnTo>
                <a:lnTo>
                  <a:pt x="1020866" y="148209"/>
                </a:lnTo>
                <a:lnTo>
                  <a:pt x="1020104" y="148209"/>
                </a:lnTo>
                <a:lnTo>
                  <a:pt x="1018009" y="148971"/>
                </a:lnTo>
                <a:lnTo>
                  <a:pt x="1017151" y="148971"/>
                </a:lnTo>
                <a:lnTo>
                  <a:pt x="1015913" y="148971"/>
                </a:lnTo>
                <a:lnTo>
                  <a:pt x="1015056" y="148971"/>
                </a:lnTo>
                <a:lnTo>
                  <a:pt x="1013151" y="149447"/>
                </a:lnTo>
                <a:lnTo>
                  <a:pt x="1012103" y="149447"/>
                </a:lnTo>
                <a:lnTo>
                  <a:pt x="1010960" y="149447"/>
                </a:lnTo>
                <a:lnTo>
                  <a:pt x="1009912" y="149447"/>
                </a:lnTo>
                <a:lnTo>
                  <a:pt x="1008103" y="149447"/>
                </a:lnTo>
                <a:lnTo>
                  <a:pt x="1006960" y="149447"/>
                </a:lnTo>
                <a:lnTo>
                  <a:pt x="1005817" y="149447"/>
                </a:lnTo>
                <a:lnTo>
                  <a:pt x="1004578" y="149447"/>
                </a:lnTo>
                <a:lnTo>
                  <a:pt x="1002864" y="149447"/>
                </a:lnTo>
                <a:lnTo>
                  <a:pt x="995720" y="149447"/>
                </a:lnTo>
                <a:cubicBezTo>
                  <a:pt x="993939" y="149511"/>
                  <a:pt x="992167" y="149511"/>
                  <a:pt x="990386" y="149447"/>
                </a:cubicBezTo>
                <a:cubicBezTo>
                  <a:pt x="949171" y="147975"/>
                  <a:pt x="916948" y="113368"/>
                  <a:pt x="918425" y="72152"/>
                </a:cubicBezTo>
                <a:cubicBezTo>
                  <a:pt x="919901" y="30936"/>
                  <a:pt x="954505" y="-1282"/>
                  <a:pt x="995720" y="191"/>
                </a:cubicBezTo>
                <a:close/>
                <a:moveTo>
                  <a:pt x="836558" y="191"/>
                </a:moveTo>
                <a:cubicBezTo>
                  <a:pt x="877801" y="191"/>
                  <a:pt x="911234" y="33625"/>
                  <a:pt x="911234" y="74867"/>
                </a:cubicBezTo>
                <a:cubicBezTo>
                  <a:pt x="911234" y="116109"/>
                  <a:pt x="877801" y="149543"/>
                  <a:pt x="836558" y="149543"/>
                </a:cubicBezTo>
                <a:cubicBezTo>
                  <a:pt x="795315" y="149543"/>
                  <a:pt x="761882" y="116109"/>
                  <a:pt x="761882" y="74867"/>
                </a:cubicBezTo>
                <a:cubicBezTo>
                  <a:pt x="761882" y="33625"/>
                  <a:pt x="795315" y="191"/>
                  <a:pt x="836558" y="191"/>
                </a:cubicBezTo>
                <a:close/>
                <a:moveTo>
                  <a:pt x="200954" y="0"/>
                </a:moveTo>
                <a:cubicBezTo>
                  <a:pt x="242302" y="0"/>
                  <a:pt x="275821" y="33518"/>
                  <a:pt x="275821" y="74867"/>
                </a:cubicBezTo>
                <a:cubicBezTo>
                  <a:pt x="275821" y="116215"/>
                  <a:pt x="242302" y="149733"/>
                  <a:pt x="200954" y="149733"/>
                </a:cubicBezTo>
                <a:cubicBezTo>
                  <a:pt x="159606" y="149733"/>
                  <a:pt x="126088" y="116215"/>
                  <a:pt x="126088" y="74867"/>
                </a:cubicBezTo>
                <a:cubicBezTo>
                  <a:pt x="126088" y="33518"/>
                  <a:pt x="159606" y="0"/>
                  <a:pt x="200954" y="0"/>
                </a:cubicBezTo>
                <a:close/>
              </a:path>
            </a:pathLst>
          </a:custGeom>
          <a:solidFill>
            <a:schemeClr val="bg1"/>
          </a:solidFill>
          <a:ln w="9525" cap="flat">
            <a:noFill/>
            <a:miter/>
          </a:ln>
        </p:spPr>
        <p:txBody>
          <a:bodyPr vert="horz" wrap="square" lIns="91440" tIns="45720" rIns="91440" bIns="45720" rtlCol="0" anchor="ctr"/>
          <a:lstStyle/>
          <a:p>
            <a:pPr algn="l"/>
            <a:endParaRPr kumimoji="1" lang="zh-CN" altLang="en-US"/>
          </a:p>
        </p:txBody>
      </p:sp>
      <p:pic>
        <p:nvPicPr>
          <p:cNvPr id="17" name="图片 16">
            <a:extLst>
              <a:ext uri="{FF2B5EF4-FFF2-40B4-BE49-F238E27FC236}">
                <a16:creationId xmlns:a16="http://schemas.microsoft.com/office/drawing/2014/main" id="{DE9A1886-E600-469C-7CC2-A3E40004CA9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84149" y="850450"/>
            <a:ext cx="3611002" cy="811461"/>
          </a:xfrm>
          <a:prstGeom prst="rect">
            <a:avLst/>
          </a:prstGeom>
          <a:solidFill>
            <a:schemeClr val="bg1"/>
          </a:solidFill>
          <a:effectLst>
            <a:softEdge rad="38100"/>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662887" y="1450021"/>
            <a:ext cx="3385238" cy="2076302"/>
          </a:xfrm>
          <a:prstGeom prst="roundRect">
            <a:avLst/>
          </a:prstGeom>
          <a:solidFill>
            <a:schemeClr val="bg1"/>
          </a:solidFill>
          <a:ln w="12700" cap="sq">
            <a:noFill/>
            <a:miter/>
          </a:ln>
          <a:effectLst>
            <a:outerShdw blurRad="190500" algn="ctr" rotWithShape="0">
              <a:schemeClr val="accent1">
                <a:alpha val="8000"/>
              </a:schemeClr>
            </a:outerShdw>
          </a:effectLst>
        </p:spPr>
        <p:txBody>
          <a:bodyPr vert="horz" wrap="square" lIns="91440" tIns="45720" rIns="91440" bIns="45720" rtlCol="0" anchor="ctr"/>
          <a:lstStyle/>
          <a:p>
            <a:pPr algn="ctr"/>
            <a:endParaRPr kumimoji="1" lang="zh-CN" altLang="en-US"/>
          </a:p>
        </p:txBody>
      </p:sp>
      <p:sp>
        <p:nvSpPr>
          <p:cNvPr id="5" name="标题 1"/>
          <p:cNvSpPr txBox="1"/>
          <p:nvPr/>
        </p:nvSpPr>
        <p:spPr>
          <a:xfrm rot="18647919">
            <a:off x="586637" y="1192594"/>
            <a:ext cx="633316" cy="633316"/>
          </a:xfrm>
          <a:prstGeom prst="flowChartConnector">
            <a:avLst/>
          </a:prstGeom>
          <a:solidFill>
            <a:schemeClr val="accent1"/>
          </a:solidFill>
          <a:ln w="25400" cap="sq">
            <a:noFill/>
            <a:miter/>
          </a:ln>
          <a:effectLst>
            <a:outerShdw blurRad="50800" dist="38100" dir="2700000" algn="tl" rotWithShape="0">
              <a:schemeClr val="accent1">
                <a:lumMod val="20000"/>
                <a:lumOff val="80000"/>
                <a:alpha val="40000"/>
              </a:schemeClr>
            </a:outerShdw>
          </a:effectLst>
        </p:spPr>
        <p:txBody>
          <a:bodyPr vert="horz" wrap="square" lIns="91440" tIns="45720" rIns="91440" bIns="45720" rtlCol="0" anchor="ctr"/>
          <a:lstStyle/>
          <a:p>
            <a:pPr algn="ctr"/>
            <a:endParaRPr kumimoji="1" lang="zh-CN" altLang="en-US"/>
          </a:p>
        </p:txBody>
      </p:sp>
      <p:sp>
        <p:nvSpPr>
          <p:cNvPr id="6" name="标题 1"/>
          <p:cNvSpPr txBox="1"/>
          <p:nvPr/>
        </p:nvSpPr>
        <p:spPr>
          <a:xfrm>
            <a:off x="662914" y="1245196"/>
            <a:ext cx="1163730" cy="470963"/>
          </a:xfrm>
          <a:prstGeom prst="rect">
            <a:avLst/>
          </a:prstGeom>
          <a:noFill/>
          <a:ln>
            <a:noFill/>
          </a:ln>
        </p:spPr>
        <p:txBody>
          <a:bodyPr vert="horz" wrap="square" lIns="91440" tIns="45720" rIns="91440" bIns="45720" rtlCol="0" anchor="t"/>
          <a:lstStyle/>
          <a:p>
            <a:pPr algn="l"/>
            <a:r>
              <a:rPr kumimoji="1" lang="en-US" altLang="zh-CN" sz="1800">
                <a:ln w="12700">
                  <a:noFill/>
                </a:ln>
                <a:solidFill>
                  <a:schemeClr val="bg1"/>
                </a:solidFill>
                <a:latin typeface="OPPOSans H"/>
                <a:ea typeface="OPPOSans H"/>
                <a:cs typeface="OPPOSans H"/>
              </a:rPr>
              <a:t>01</a:t>
            </a:r>
            <a:endParaRPr kumimoji="1" lang="zh-CN" altLang="en-US"/>
          </a:p>
        </p:txBody>
      </p:sp>
      <p:sp>
        <p:nvSpPr>
          <p:cNvPr id="7" name="标题 1"/>
          <p:cNvSpPr txBox="1"/>
          <p:nvPr/>
        </p:nvSpPr>
        <p:spPr>
          <a:xfrm>
            <a:off x="809635" y="1845030"/>
            <a:ext cx="2956617" cy="1403896"/>
          </a:xfrm>
          <a:prstGeom prst="rect">
            <a:avLst/>
          </a:prstGeom>
          <a:noFill/>
          <a:ln>
            <a:noFill/>
          </a:ln>
        </p:spPr>
        <p:txBody>
          <a:bodyPr vert="horz" wrap="square" lIns="91440" tIns="45720" rIns="91440" bIns="4572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        DataV组件库基于Vue （React版 (opens new window)），主要用于构建大屏数据展示页面即数据可视化。
1.1 DataV组件
DataV具有多种类型组件可供使用：</a:t>
            </a:r>
            <a:endParaRPr kumimoji="1" lang="zh-CN" altLang="en-US"/>
          </a:p>
        </p:txBody>
      </p:sp>
      <p:sp>
        <p:nvSpPr>
          <p:cNvPr id="8" name="标题 1"/>
          <p:cNvSpPr txBox="1"/>
          <p:nvPr/>
        </p:nvSpPr>
        <p:spPr>
          <a:xfrm>
            <a:off x="4415198" y="1450021"/>
            <a:ext cx="3385238" cy="2076302"/>
          </a:xfrm>
          <a:prstGeom prst="roundRect">
            <a:avLst/>
          </a:prstGeom>
          <a:solidFill>
            <a:schemeClr val="bg1"/>
          </a:solidFill>
          <a:ln w="12700" cap="sq">
            <a:noFill/>
            <a:miter/>
          </a:ln>
          <a:effectLst>
            <a:outerShdw blurRad="190500" algn="ctr" rotWithShape="0">
              <a:schemeClr val="accent1">
                <a:alpha val="8000"/>
              </a:schemeClr>
            </a:outerShdw>
          </a:effectLst>
        </p:spPr>
        <p:txBody>
          <a:bodyPr vert="horz" wrap="square" lIns="91440" tIns="45720" rIns="91440" bIns="45720" rtlCol="0" anchor="ctr"/>
          <a:lstStyle/>
          <a:p>
            <a:pPr algn="ctr"/>
            <a:endParaRPr kumimoji="1" lang="zh-CN" altLang="en-US"/>
          </a:p>
        </p:txBody>
      </p:sp>
      <p:sp>
        <p:nvSpPr>
          <p:cNvPr id="9" name="标题 1"/>
          <p:cNvSpPr txBox="1"/>
          <p:nvPr/>
        </p:nvSpPr>
        <p:spPr>
          <a:xfrm>
            <a:off x="4561946" y="1845030"/>
            <a:ext cx="2956617" cy="1403896"/>
          </a:xfrm>
          <a:prstGeom prst="rect">
            <a:avLst/>
          </a:prstGeom>
          <a:noFill/>
          <a:ln>
            <a:noFill/>
          </a:ln>
        </p:spPr>
        <p:txBody>
          <a:bodyPr vert="horz" wrap="square" lIns="91440" tIns="45720" rIns="91440" bIns="4572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边框：带有不同边框的容器</a:t>
            </a:r>
            <a:endParaRPr kumimoji="1" lang="zh-CN" altLang="en-US"/>
          </a:p>
        </p:txBody>
      </p:sp>
      <p:sp>
        <p:nvSpPr>
          <p:cNvPr id="10" name="标题 1"/>
          <p:cNvSpPr txBox="1"/>
          <p:nvPr/>
        </p:nvSpPr>
        <p:spPr>
          <a:xfrm rot="18647919">
            <a:off x="4361646" y="1192594"/>
            <a:ext cx="633316" cy="633316"/>
          </a:xfrm>
          <a:prstGeom prst="flowChartConnector">
            <a:avLst/>
          </a:prstGeom>
          <a:solidFill>
            <a:schemeClr val="accent1"/>
          </a:solidFill>
          <a:ln w="25400" cap="sq">
            <a:noFill/>
            <a:miter/>
          </a:ln>
          <a:effectLst>
            <a:outerShdw blurRad="50800" dist="38100" dir="2700000" algn="tl" rotWithShape="0">
              <a:schemeClr val="accent1">
                <a:lumMod val="20000"/>
                <a:lumOff val="80000"/>
                <a:alpha val="40000"/>
              </a:schemeClr>
            </a:outerShdw>
          </a:effectLst>
        </p:spPr>
        <p:txBody>
          <a:bodyPr vert="horz" wrap="square" lIns="91440" tIns="45720" rIns="91440" bIns="45720" rtlCol="0" anchor="ctr"/>
          <a:lstStyle/>
          <a:p>
            <a:pPr algn="ctr"/>
            <a:endParaRPr kumimoji="1" lang="zh-CN" altLang="en-US"/>
          </a:p>
        </p:txBody>
      </p:sp>
      <p:sp>
        <p:nvSpPr>
          <p:cNvPr id="11" name="标题 1"/>
          <p:cNvSpPr txBox="1"/>
          <p:nvPr/>
        </p:nvSpPr>
        <p:spPr>
          <a:xfrm>
            <a:off x="4437923" y="1245196"/>
            <a:ext cx="1163730" cy="470963"/>
          </a:xfrm>
          <a:prstGeom prst="rect">
            <a:avLst/>
          </a:prstGeom>
          <a:noFill/>
          <a:ln>
            <a:noFill/>
          </a:ln>
        </p:spPr>
        <p:txBody>
          <a:bodyPr vert="horz" wrap="square" lIns="91440" tIns="45720" rIns="91440" bIns="45720" rtlCol="0" anchor="t"/>
          <a:lstStyle/>
          <a:p>
            <a:pPr algn="l"/>
            <a:r>
              <a:rPr kumimoji="1" lang="en-US" altLang="zh-CN" sz="1800">
                <a:ln w="12700">
                  <a:noFill/>
                </a:ln>
                <a:solidFill>
                  <a:schemeClr val="bg1"/>
                </a:solidFill>
                <a:latin typeface="OPPOSans H"/>
                <a:ea typeface="OPPOSans H"/>
                <a:cs typeface="OPPOSans H"/>
              </a:rPr>
              <a:t>02</a:t>
            </a:r>
            <a:endParaRPr kumimoji="1" lang="zh-CN" altLang="en-US"/>
          </a:p>
        </p:txBody>
      </p:sp>
      <p:sp>
        <p:nvSpPr>
          <p:cNvPr id="12" name="标题 1"/>
          <p:cNvSpPr txBox="1"/>
          <p:nvPr/>
        </p:nvSpPr>
        <p:spPr>
          <a:xfrm>
            <a:off x="8167510" y="1477424"/>
            <a:ext cx="3385238" cy="2076302"/>
          </a:xfrm>
          <a:prstGeom prst="roundRect">
            <a:avLst/>
          </a:prstGeom>
          <a:solidFill>
            <a:schemeClr val="bg1"/>
          </a:solidFill>
          <a:ln w="12700" cap="sq">
            <a:noFill/>
            <a:miter/>
          </a:ln>
          <a:effectLst>
            <a:outerShdw blurRad="190500" algn="ctr" rotWithShape="0">
              <a:schemeClr val="accent1">
                <a:alpha val="8000"/>
              </a:schemeClr>
            </a:outerShdw>
          </a:effectLst>
        </p:spPr>
        <p:txBody>
          <a:bodyPr vert="horz" wrap="square" lIns="91440" tIns="45720" rIns="91440" bIns="45720" rtlCol="0" anchor="ctr"/>
          <a:lstStyle/>
          <a:p>
            <a:pPr algn="ctr"/>
            <a:endParaRPr kumimoji="1" lang="zh-CN" altLang="en-US"/>
          </a:p>
        </p:txBody>
      </p:sp>
      <p:sp>
        <p:nvSpPr>
          <p:cNvPr id="13" name="标题 1"/>
          <p:cNvSpPr txBox="1"/>
          <p:nvPr/>
        </p:nvSpPr>
        <p:spPr>
          <a:xfrm>
            <a:off x="8314258" y="1817627"/>
            <a:ext cx="2956617" cy="1403896"/>
          </a:xfrm>
          <a:prstGeom prst="rect">
            <a:avLst/>
          </a:prstGeom>
          <a:noFill/>
          <a:ln>
            <a:noFill/>
          </a:ln>
        </p:spPr>
        <p:txBody>
          <a:bodyPr vert="horz" wrap="square" lIns="91440" tIns="45720" rIns="91440" bIns="4572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装饰：用来点缀页面效果，增加视觉效果</a:t>
            </a:r>
            <a:endParaRPr kumimoji="1" lang="zh-CN" altLang="en-US"/>
          </a:p>
        </p:txBody>
      </p:sp>
      <p:sp>
        <p:nvSpPr>
          <p:cNvPr id="14" name="标题 1"/>
          <p:cNvSpPr txBox="1"/>
          <p:nvPr/>
        </p:nvSpPr>
        <p:spPr>
          <a:xfrm rot="18647919">
            <a:off x="8113958" y="1165191"/>
            <a:ext cx="633316" cy="633316"/>
          </a:xfrm>
          <a:prstGeom prst="flowChartConnector">
            <a:avLst/>
          </a:prstGeom>
          <a:solidFill>
            <a:schemeClr val="accent1"/>
          </a:solidFill>
          <a:ln w="25400" cap="sq">
            <a:noFill/>
            <a:miter/>
          </a:ln>
          <a:effectLst>
            <a:outerShdw blurRad="50800" dist="38100" dir="2700000" algn="tl" rotWithShape="0">
              <a:schemeClr val="accent1">
                <a:lumMod val="20000"/>
                <a:lumOff val="80000"/>
                <a:alpha val="40000"/>
              </a:schemeClr>
            </a:outerShdw>
          </a:effectLst>
        </p:spPr>
        <p:txBody>
          <a:bodyPr vert="horz" wrap="square" lIns="91440" tIns="45720" rIns="91440" bIns="45720" rtlCol="0" anchor="ctr"/>
          <a:lstStyle/>
          <a:p>
            <a:pPr algn="ctr"/>
            <a:endParaRPr kumimoji="1" lang="zh-CN" altLang="en-US"/>
          </a:p>
        </p:txBody>
      </p:sp>
      <p:sp>
        <p:nvSpPr>
          <p:cNvPr id="15" name="标题 1"/>
          <p:cNvSpPr txBox="1"/>
          <p:nvPr/>
        </p:nvSpPr>
        <p:spPr>
          <a:xfrm>
            <a:off x="8190235" y="1217793"/>
            <a:ext cx="1163730" cy="470963"/>
          </a:xfrm>
          <a:prstGeom prst="rect">
            <a:avLst/>
          </a:prstGeom>
          <a:noFill/>
          <a:ln>
            <a:noFill/>
          </a:ln>
        </p:spPr>
        <p:txBody>
          <a:bodyPr vert="horz" wrap="square" lIns="91440" tIns="45720" rIns="91440" bIns="45720" rtlCol="0" anchor="t"/>
          <a:lstStyle/>
          <a:p>
            <a:pPr algn="l"/>
            <a:r>
              <a:rPr kumimoji="1" lang="en-US" altLang="zh-CN" sz="1800">
                <a:ln w="12700">
                  <a:noFill/>
                </a:ln>
                <a:solidFill>
                  <a:schemeClr val="bg1"/>
                </a:solidFill>
                <a:latin typeface="OPPOSans H"/>
                <a:ea typeface="OPPOSans H"/>
                <a:cs typeface="OPPOSans H"/>
              </a:rPr>
              <a:t>03</a:t>
            </a:r>
            <a:endParaRPr kumimoji="1" lang="zh-CN" altLang="en-US"/>
          </a:p>
        </p:txBody>
      </p:sp>
      <p:sp>
        <p:nvSpPr>
          <p:cNvPr id="16" name="标题 1"/>
          <p:cNvSpPr txBox="1"/>
          <p:nvPr/>
        </p:nvSpPr>
        <p:spPr>
          <a:xfrm>
            <a:off x="662887" y="3943498"/>
            <a:ext cx="3385238" cy="2076302"/>
          </a:xfrm>
          <a:prstGeom prst="roundRect">
            <a:avLst/>
          </a:prstGeom>
          <a:solidFill>
            <a:schemeClr val="bg1"/>
          </a:solidFill>
          <a:ln w="12700" cap="sq">
            <a:noFill/>
            <a:miter/>
          </a:ln>
          <a:effectLst>
            <a:outerShdw blurRad="190500" algn="ctr" rotWithShape="0">
              <a:schemeClr val="accent1">
                <a:alpha val="8000"/>
              </a:schemeClr>
            </a:outerShdw>
          </a:effectLst>
        </p:spPr>
        <p:txBody>
          <a:bodyPr vert="horz" wrap="square" lIns="91440" tIns="45720" rIns="91440" bIns="45720" rtlCol="0" anchor="ctr"/>
          <a:lstStyle/>
          <a:p>
            <a:pPr algn="ctr"/>
            <a:endParaRPr kumimoji="1" lang="zh-CN" altLang="en-US"/>
          </a:p>
        </p:txBody>
      </p:sp>
      <p:sp>
        <p:nvSpPr>
          <p:cNvPr id="17" name="标题 1"/>
          <p:cNvSpPr txBox="1"/>
          <p:nvPr/>
        </p:nvSpPr>
        <p:spPr>
          <a:xfrm rot="18647919">
            <a:off x="586637" y="3686071"/>
            <a:ext cx="633316" cy="633316"/>
          </a:xfrm>
          <a:prstGeom prst="flowChartConnector">
            <a:avLst/>
          </a:prstGeom>
          <a:solidFill>
            <a:schemeClr val="accent1"/>
          </a:solidFill>
          <a:ln w="25400" cap="sq">
            <a:noFill/>
            <a:miter/>
          </a:ln>
          <a:effectLst>
            <a:outerShdw blurRad="50800" dist="38100" dir="2700000" algn="tl" rotWithShape="0">
              <a:schemeClr val="accent1">
                <a:lumMod val="20000"/>
                <a:lumOff val="80000"/>
                <a:alpha val="40000"/>
              </a:schemeClr>
            </a:outerShdw>
          </a:effectLst>
        </p:spPr>
        <p:txBody>
          <a:bodyPr vert="horz" wrap="square" lIns="91440" tIns="45720" rIns="91440" bIns="45720" rtlCol="0" anchor="ctr"/>
          <a:lstStyle/>
          <a:p>
            <a:pPr algn="ctr"/>
            <a:endParaRPr kumimoji="1" lang="zh-CN" altLang="en-US"/>
          </a:p>
        </p:txBody>
      </p:sp>
      <p:sp>
        <p:nvSpPr>
          <p:cNvPr id="18" name="标题 1"/>
          <p:cNvSpPr txBox="1"/>
          <p:nvPr/>
        </p:nvSpPr>
        <p:spPr>
          <a:xfrm>
            <a:off x="662914" y="3738673"/>
            <a:ext cx="1163730" cy="470963"/>
          </a:xfrm>
          <a:prstGeom prst="rect">
            <a:avLst/>
          </a:prstGeom>
          <a:noFill/>
          <a:ln>
            <a:noFill/>
          </a:ln>
        </p:spPr>
        <p:txBody>
          <a:bodyPr vert="horz" wrap="square" lIns="91440" tIns="45720" rIns="91440" bIns="45720" rtlCol="0" anchor="t"/>
          <a:lstStyle/>
          <a:p>
            <a:pPr algn="l"/>
            <a:r>
              <a:rPr kumimoji="1" lang="en-US" altLang="zh-CN" sz="1800">
                <a:ln w="12700">
                  <a:noFill/>
                </a:ln>
                <a:solidFill>
                  <a:schemeClr val="bg1"/>
                </a:solidFill>
                <a:latin typeface="OPPOSans H"/>
                <a:ea typeface="OPPOSans H"/>
                <a:cs typeface="OPPOSans H"/>
              </a:rPr>
              <a:t>04</a:t>
            </a:r>
            <a:endParaRPr kumimoji="1" lang="zh-CN" altLang="en-US"/>
          </a:p>
        </p:txBody>
      </p:sp>
      <p:sp>
        <p:nvSpPr>
          <p:cNvPr id="19" name="标题 1"/>
          <p:cNvSpPr txBox="1"/>
          <p:nvPr/>
        </p:nvSpPr>
        <p:spPr>
          <a:xfrm>
            <a:off x="809635" y="4338507"/>
            <a:ext cx="2956617" cy="1403896"/>
          </a:xfrm>
          <a:prstGeom prst="rect">
            <a:avLst/>
          </a:prstGeom>
          <a:noFill/>
          <a:ln>
            <a:noFill/>
          </a:ln>
        </p:spPr>
        <p:txBody>
          <a:bodyPr vert="horz" wrap="square" lIns="91440" tIns="45720" rIns="91440" bIns="4572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图表：图表组件基于Charts (opens new window)封装，轻量，易用</a:t>
            </a:r>
            <a:endParaRPr kumimoji="1" lang="zh-CN" altLang="en-US"/>
          </a:p>
        </p:txBody>
      </p:sp>
      <p:sp>
        <p:nvSpPr>
          <p:cNvPr id="20" name="标题 1"/>
          <p:cNvSpPr txBox="1"/>
          <p:nvPr/>
        </p:nvSpPr>
        <p:spPr>
          <a:xfrm>
            <a:off x="4415198" y="3943498"/>
            <a:ext cx="3385238" cy="2076302"/>
          </a:xfrm>
          <a:prstGeom prst="roundRect">
            <a:avLst/>
          </a:prstGeom>
          <a:solidFill>
            <a:schemeClr val="bg1"/>
          </a:solidFill>
          <a:ln w="12700" cap="sq">
            <a:noFill/>
            <a:miter/>
          </a:ln>
          <a:effectLst>
            <a:outerShdw blurRad="190500" algn="ctr" rotWithShape="0">
              <a:schemeClr val="accent1">
                <a:alpha val="8000"/>
              </a:schemeClr>
            </a:outerShdw>
          </a:effectLst>
        </p:spPr>
        <p:txBody>
          <a:bodyPr vert="horz" wrap="square" lIns="91440" tIns="45720" rIns="91440" bIns="45720" rtlCol="0" anchor="ctr"/>
          <a:lstStyle/>
          <a:p>
            <a:pPr algn="ctr"/>
            <a:endParaRPr kumimoji="1" lang="zh-CN" altLang="en-US"/>
          </a:p>
        </p:txBody>
      </p:sp>
      <p:sp>
        <p:nvSpPr>
          <p:cNvPr id="21" name="标题 1"/>
          <p:cNvSpPr txBox="1"/>
          <p:nvPr/>
        </p:nvSpPr>
        <p:spPr>
          <a:xfrm>
            <a:off x="4561946" y="4338507"/>
            <a:ext cx="2956617" cy="1403896"/>
          </a:xfrm>
          <a:prstGeom prst="rect">
            <a:avLst/>
          </a:prstGeom>
          <a:noFill/>
          <a:ln>
            <a:noFill/>
          </a:ln>
        </p:spPr>
        <p:txBody>
          <a:bodyPr vert="horz" wrap="square" lIns="91440" tIns="45720" rIns="91440" bIns="4572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其他：飞线图/水位图/轮播表/胶囊柱图/飞线图/锥形图/数字翻牌器/排名轮播表/...</a:t>
            </a:r>
            <a:endParaRPr kumimoji="1" lang="zh-CN" altLang="en-US"/>
          </a:p>
        </p:txBody>
      </p:sp>
      <p:sp>
        <p:nvSpPr>
          <p:cNvPr id="22" name="标题 1"/>
          <p:cNvSpPr txBox="1"/>
          <p:nvPr/>
        </p:nvSpPr>
        <p:spPr>
          <a:xfrm rot="18647919">
            <a:off x="4361646" y="3686071"/>
            <a:ext cx="633316" cy="633316"/>
          </a:xfrm>
          <a:prstGeom prst="flowChartConnector">
            <a:avLst/>
          </a:prstGeom>
          <a:solidFill>
            <a:schemeClr val="accent1"/>
          </a:solidFill>
          <a:ln w="25400" cap="sq">
            <a:noFill/>
            <a:miter/>
          </a:ln>
          <a:effectLst>
            <a:outerShdw blurRad="50800" dist="38100" dir="2700000" algn="tl" rotWithShape="0">
              <a:schemeClr val="accent1">
                <a:lumMod val="20000"/>
                <a:lumOff val="80000"/>
                <a:alpha val="40000"/>
              </a:schemeClr>
            </a:outerShdw>
          </a:effectLst>
        </p:spPr>
        <p:txBody>
          <a:bodyPr vert="horz" wrap="square" lIns="91440" tIns="45720" rIns="91440" bIns="45720" rtlCol="0" anchor="ctr"/>
          <a:lstStyle/>
          <a:p>
            <a:pPr algn="ctr"/>
            <a:endParaRPr kumimoji="1" lang="zh-CN" altLang="en-US"/>
          </a:p>
        </p:txBody>
      </p:sp>
      <p:sp>
        <p:nvSpPr>
          <p:cNvPr id="23" name="标题 1"/>
          <p:cNvSpPr txBox="1"/>
          <p:nvPr/>
        </p:nvSpPr>
        <p:spPr>
          <a:xfrm>
            <a:off x="4437923" y="3738673"/>
            <a:ext cx="1163730" cy="470963"/>
          </a:xfrm>
          <a:prstGeom prst="rect">
            <a:avLst/>
          </a:prstGeom>
          <a:noFill/>
          <a:ln>
            <a:noFill/>
          </a:ln>
        </p:spPr>
        <p:txBody>
          <a:bodyPr vert="horz" wrap="square" lIns="91440" tIns="45720" rIns="91440" bIns="45720" rtlCol="0" anchor="t"/>
          <a:lstStyle/>
          <a:p>
            <a:pPr algn="l"/>
            <a:r>
              <a:rPr kumimoji="1" lang="en-US" altLang="zh-CN" sz="1800">
                <a:ln w="12700">
                  <a:noFill/>
                </a:ln>
                <a:solidFill>
                  <a:schemeClr val="bg1"/>
                </a:solidFill>
                <a:latin typeface="OPPOSans H"/>
                <a:ea typeface="OPPOSans H"/>
                <a:cs typeface="OPPOSans H"/>
              </a:rPr>
              <a:t>05</a:t>
            </a:r>
            <a:endParaRPr kumimoji="1" lang="zh-CN" altLang="en-US"/>
          </a:p>
        </p:txBody>
      </p:sp>
      <p:sp>
        <p:nvSpPr>
          <p:cNvPr id="24"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DataV介绍</a:t>
            </a:r>
            <a:endParaRPr kumimoji="1" lang="zh-CN" altLang="en-US"/>
          </a:p>
        </p:txBody>
      </p:sp>
      <p:cxnSp>
        <p:nvCxnSpPr>
          <p:cNvPr id="25"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26" name="组合 25"/>
          <p:cNvGrpSpPr/>
          <p:nvPr/>
        </p:nvGrpSpPr>
        <p:grpSpPr>
          <a:xfrm>
            <a:off x="203200" y="561165"/>
            <a:ext cx="381000" cy="158750"/>
            <a:chOff x="203200" y="561165"/>
            <a:chExt cx="381000" cy="158750"/>
          </a:xfrm>
        </p:grpSpPr>
        <p:sp>
          <p:nvSpPr>
            <p:cNvPr id="27"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28"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660401" y="1439887"/>
            <a:ext cx="1714050" cy="1714050"/>
          </a:xfrm>
          <a:prstGeom prst="ellipse">
            <a:avLst/>
          </a:prstGeom>
          <a:blipFill>
            <a:blip r:embed="rId3"/>
            <a:srcRect/>
            <a:tile tx="0" ty="0" sx="100000" sy="100000" algn="ctr"/>
          </a:blipFill>
          <a:ln w="38100" cap="sq">
            <a:noFill/>
            <a:round/>
            <a:headEnd/>
            <a:tailEnd/>
          </a:ln>
          <a:effectLst/>
        </p:spPr>
        <p:txBody>
          <a:bodyPr vert="horz" wrap="square" lIns="91440" tIns="45720" rIns="91440" bIns="45720" rtlCol="0" anchor="t"/>
          <a:lstStyle/>
          <a:p>
            <a:pPr algn="ctr"/>
            <a:endParaRPr kumimoji="1" lang="zh-CN" altLang="en-US"/>
          </a:p>
        </p:txBody>
      </p:sp>
      <p:sp>
        <p:nvSpPr>
          <p:cNvPr id="5" name="标题 1"/>
          <p:cNvSpPr txBox="1"/>
          <p:nvPr/>
        </p:nvSpPr>
        <p:spPr>
          <a:xfrm>
            <a:off x="660400" y="3359259"/>
            <a:ext cx="3264145" cy="2465254"/>
          </a:xfrm>
          <a:prstGeom prst="roundRect">
            <a:avLst>
              <a:gd name="adj" fmla="val 7649"/>
            </a:avLst>
          </a:prstGeom>
          <a:solidFill>
            <a:schemeClr val="bg1">
              <a:lumMod val="95000"/>
              <a:alpha val="90000"/>
            </a:schemeClr>
          </a:solidFill>
          <a:ln w="57150" cap="rnd">
            <a:noFill/>
            <a:round/>
          </a:ln>
          <a:effectLst/>
        </p:spPr>
        <p:txBody>
          <a:bodyPr vert="horz" wrap="square" lIns="91440" tIns="45720" rIns="91440" bIns="45720" rtlCol="0" anchor="ctr"/>
          <a:lstStyle/>
          <a:p>
            <a:pPr algn="ctr"/>
            <a:endParaRPr kumimoji="1" lang="zh-CN" altLang="en-US"/>
          </a:p>
        </p:txBody>
      </p:sp>
      <p:sp>
        <p:nvSpPr>
          <p:cNvPr id="6" name="标题 1"/>
          <p:cNvSpPr txBox="1"/>
          <p:nvPr/>
        </p:nvSpPr>
        <p:spPr>
          <a:xfrm>
            <a:off x="732208" y="2759324"/>
            <a:ext cx="1570436" cy="394613"/>
          </a:xfrm>
          <a:prstGeom prst="roundRect">
            <a:avLst>
              <a:gd name="adj" fmla="val 18213"/>
            </a:avLst>
          </a:prstGeom>
          <a:gradFill>
            <a:gsLst>
              <a:gs pos="0">
                <a:schemeClr val="accent1">
                  <a:lumMod val="60000"/>
                  <a:lumOff val="40000"/>
                </a:schemeClr>
              </a:gs>
              <a:gs pos="60000">
                <a:schemeClr val="accent1"/>
              </a:gs>
            </a:gsLst>
            <a:lin ang="2700000" scaled="0"/>
          </a:gradFill>
          <a:ln w="57150" cap="rnd">
            <a:noFill/>
            <a:round/>
          </a:ln>
          <a:effectLst>
            <a:outerShdw blurRad="50800" dist="50800" dir="5400000" algn="ctr" rotWithShape="0">
              <a:schemeClr val="accent1">
                <a:alpha val="20000"/>
              </a:schemeClr>
            </a:outerShdw>
          </a:effectLst>
        </p:spPr>
        <p:txBody>
          <a:bodyPr vert="horz" wrap="square" lIns="91440" tIns="45720" rIns="91440" bIns="45720" rtlCol="0" anchor="ctr"/>
          <a:lstStyle/>
          <a:p>
            <a:pPr algn="ctr"/>
            <a:r>
              <a:rPr kumimoji="1" lang="en-US" altLang="zh-CN" sz="1400">
                <a:ln w="12700">
                  <a:noFill/>
                </a:ln>
                <a:solidFill>
                  <a:srgbClr val="FFFFFF">
                    <a:alpha val="100000"/>
                  </a:srgbClr>
                </a:solidFill>
                <a:latin typeface="OPPOSans B"/>
                <a:ea typeface="OPPOSans B"/>
                <a:cs typeface="OPPOSans B"/>
              </a:rPr>
              <a:t>01</a:t>
            </a:r>
            <a:endParaRPr kumimoji="1" lang="zh-CN" altLang="en-US"/>
          </a:p>
        </p:txBody>
      </p:sp>
      <p:sp>
        <p:nvSpPr>
          <p:cNvPr id="7" name="标题 1"/>
          <p:cNvSpPr txBox="1"/>
          <p:nvPr/>
        </p:nvSpPr>
        <p:spPr>
          <a:xfrm>
            <a:off x="867520" y="3650926"/>
            <a:ext cx="2880000" cy="2065311"/>
          </a:xfrm>
          <a:prstGeom prst="rect">
            <a:avLst/>
          </a:prstGeom>
          <a:noFill/>
          <a:ln>
            <a:noFill/>
          </a:ln>
        </p:spPr>
        <p:txBody>
          <a:bodyPr vert="horz" wrap="square" lIns="0" tIns="0" rIns="0" bIns="0" rtlCol="0" anchor="t"/>
          <a:lstStyle/>
          <a:p>
            <a:pPr algn="l"/>
            <a:r>
              <a:rPr kumimoji="1" lang="en-US" altLang="zh-CN" sz="1400">
                <a:ln w="12700">
                  <a:noFill/>
                </a:ln>
                <a:solidFill>
                  <a:schemeClr val="tx1"/>
                </a:solidFill>
                <a:latin typeface="Source Han Sans"/>
                <a:ea typeface="Source Han Sans"/>
                <a:cs typeface="Source Han Sans"/>
              </a:rPr>
              <a:t>兼容性：组件库的开发和调试都使用Chrome浏览器。</a:t>
            </a:r>
            <a:endParaRPr kumimoji="1" lang="zh-CN" altLang="en-US"/>
          </a:p>
        </p:txBody>
      </p:sp>
      <p:sp>
        <p:nvSpPr>
          <p:cNvPr id="8" name="标题 1"/>
          <p:cNvSpPr txBox="1"/>
          <p:nvPr/>
        </p:nvSpPr>
        <p:spPr>
          <a:xfrm>
            <a:off x="4457579" y="1439887"/>
            <a:ext cx="1714050" cy="1714050"/>
          </a:xfrm>
          <a:prstGeom prst="ellipse">
            <a:avLst/>
          </a:prstGeom>
          <a:blipFill>
            <a:blip r:embed="rId3"/>
            <a:srcRect/>
            <a:tile tx="0" ty="0" sx="100000" sy="100000" algn="ctr"/>
          </a:blipFill>
          <a:ln w="38100" cap="sq">
            <a:noFill/>
            <a:round/>
            <a:headEnd/>
            <a:tailEnd/>
          </a:ln>
          <a:effectLst/>
        </p:spPr>
        <p:txBody>
          <a:bodyPr vert="horz" wrap="square" lIns="91440" tIns="45720" rIns="91440" bIns="45720" rtlCol="0" anchor="t"/>
          <a:lstStyle/>
          <a:p>
            <a:pPr algn="ctr"/>
            <a:endParaRPr kumimoji="1" lang="zh-CN" altLang="en-US"/>
          </a:p>
        </p:txBody>
      </p:sp>
      <p:sp>
        <p:nvSpPr>
          <p:cNvPr id="9" name="标题 1"/>
          <p:cNvSpPr txBox="1"/>
          <p:nvPr/>
        </p:nvSpPr>
        <p:spPr>
          <a:xfrm>
            <a:off x="4457578" y="3359259"/>
            <a:ext cx="3264145" cy="2465254"/>
          </a:xfrm>
          <a:prstGeom prst="roundRect">
            <a:avLst>
              <a:gd name="adj" fmla="val 7649"/>
            </a:avLst>
          </a:prstGeom>
          <a:solidFill>
            <a:schemeClr val="bg1">
              <a:lumMod val="95000"/>
              <a:alpha val="90000"/>
            </a:schemeClr>
          </a:solidFill>
          <a:ln w="57150" cap="rnd">
            <a:noFill/>
            <a:round/>
          </a:ln>
          <a:effectLst/>
        </p:spPr>
        <p:txBody>
          <a:bodyPr vert="horz" wrap="square" lIns="91440" tIns="45720" rIns="91440" bIns="45720" rtlCol="0" anchor="ctr"/>
          <a:lstStyle/>
          <a:p>
            <a:pPr algn="ctr"/>
            <a:endParaRPr kumimoji="1" lang="zh-CN" altLang="en-US"/>
          </a:p>
        </p:txBody>
      </p:sp>
      <p:sp>
        <p:nvSpPr>
          <p:cNvPr id="10" name="标题 1"/>
          <p:cNvSpPr txBox="1"/>
          <p:nvPr/>
        </p:nvSpPr>
        <p:spPr>
          <a:xfrm>
            <a:off x="4529386" y="2759323"/>
            <a:ext cx="1570437" cy="394613"/>
          </a:xfrm>
          <a:prstGeom prst="roundRect">
            <a:avLst>
              <a:gd name="adj" fmla="val 15424"/>
            </a:avLst>
          </a:prstGeom>
          <a:gradFill>
            <a:gsLst>
              <a:gs pos="0">
                <a:schemeClr val="accent2">
                  <a:lumMod val="60000"/>
                  <a:lumOff val="40000"/>
                </a:schemeClr>
              </a:gs>
              <a:gs pos="60000">
                <a:schemeClr val="accent2"/>
              </a:gs>
            </a:gsLst>
            <a:lin ang="2700000" scaled="0"/>
          </a:gradFill>
          <a:ln w="57150" cap="rnd">
            <a:noFill/>
            <a:round/>
          </a:ln>
          <a:effectLst>
            <a:outerShdw blurRad="50800" dist="50800" dir="5400000" algn="ctr" rotWithShape="0">
              <a:schemeClr val="accent2">
                <a:alpha val="20000"/>
              </a:schemeClr>
            </a:outerShdw>
          </a:effectLst>
        </p:spPr>
        <p:txBody>
          <a:bodyPr vert="horz" wrap="square" lIns="91440" tIns="45720" rIns="91440" bIns="45720" rtlCol="0" anchor="ctr"/>
          <a:lstStyle/>
          <a:p>
            <a:pPr algn="ctr"/>
            <a:r>
              <a:rPr kumimoji="1" lang="en-US" altLang="zh-CN" sz="1400">
                <a:ln w="12700">
                  <a:noFill/>
                </a:ln>
                <a:solidFill>
                  <a:srgbClr val="FFFFFF">
                    <a:alpha val="100000"/>
                  </a:srgbClr>
                </a:solidFill>
                <a:latin typeface="OPPOSans B"/>
                <a:ea typeface="OPPOSans B"/>
                <a:cs typeface="OPPOSans B"/>
              </a:rPr>
              <a:t>02</a:t>
            </a:r>
            <a:endParaRPr kumimoji="1" lang="zh-CN" altLang="en-US"/>
          </a:p>
        </p:txBody>
      </p:sp>
      <p:sp>
        <p:nvSpPr>
          <p:cNvPr id="11" name="标题 1"/>
          <p:cNvSpPr txBox="1"/>
          <p:nvPr/>
        </p:nvSpPr>
        <p:spPr>
          <a:xfrm>
            <a:off x="4664698" y="3650926"/>
            <a:ext cx="2880000" cy="2065311"/>
          </a:xfrm>
          <a:prstGeom prst="rect">
            <a:avLst/>
          </a:prstGeom>
          <a:noFill/>
          <a:ln>
            <a:noFill/>
          </a:ln>
        </p:spPr>
        <p:txBody>
          <a:bodyPr vert="horz" wrap="square" lIns="0" tIns="0" rIns="0" bIns="0" rtlCol="0" anchor="t"/>
          <a:lstStyle/>
          <a:p>
            <a:pPr algn="l"/>
            <a:r>
              <a:rPr kumimoji="1" lang="en-US" altLang="zh-CN" sz="1400">
                <a:ln w="12700">
                  <a:noFill/>
                </a:ln>
                <a:solidFill>
                  <a:schemeClr val="tx1"/>
                </a:solidFill>
                <a:latin typeface="Source Han Sans"/>
                <a:ea typeface="Source Han Sans"/>
                <a:cs typeface="Source Han Sans"/>
              </a:rPr>
              <a:t>宽度异常：组件的默认宽高都是100%，可以根据父容器宽高进行自适应，但在某些情况下组件宽高可能表现异常，这种情况一般是因为组件的父容器宽高发生了变化，而组件没有侦知这一变化，你可以在组件上绑定key值，在更改父容器宽高且页面完成重绘后（使用$nextTick），更新key值，使组件强制刷新，以获取正确宽高。</a:t>
            </a:r>
            <a:endParaRPr kumimoji="1" lang="zh-CN" altLang="en-US"/>
          </a:p>
        </p:txBody>
      </p:sp>
      <p:sp>
        <p:nvSpPr>
          <p:cNvPr id="12" name="标题 1"/>
          <p:cNvSpPr txBox="1"/>
          <p:nvPr/>
        </p:nvSpPr>
        <p:spPr>
          <a:xfrm>
            <a:off x="8254756" y="1439887"/>
            <a:ext cx="1714050" cy="1714050"/>
          </a:xfrm>
          <a:prstGeom prst="ellipse">
            <a:avLst/>
          </a:prstGeom>
          <a:blipFill>
            <a:blip r:embed="rId3"/>
            <a:srcRect/>
            <a:tile tx="0" ty="0" sx="100000" sy="100000" algn="ctr"/>
          </a:blipFill>
          <a:ln w="38100" cap="sq">
            <a:noFill/>
            <a:round/>
            <a:headEnd/>
            <a:tailEnd/>
          </a:ln>
          <a:effectLst/>
        </p:spPr>
        <p:txBody>
          <a:bodyPr vert="horz" wrap="square" lIns="91440" tIns="45720" rIns="91440" bIns="45720" rtlCol="0" anchor="t"/>
          <a:lstStyle/>
          <a:p>
            <a:pPr algn="ctr"/>
            <a:endParaRPr kumimoji="1" lang="zh-CN" altLang="en-US"/>
          </a:p>
        </p:txBody>
      </p:sp>
      <p:sp>
        <p:nvSpPr>
          <p:cNvPr id="13" name="标题 1"/>
          <p:cNvSpPr txBox="1"/>
          <p:nvPr/>
        </p:nvSpPr>
        <p:spPr>
          <a:xfrm>
            <a:off x="8254755" y="3359259"/>
            <a:ext cx="3264145" cy="2465254"/>
          </a:xfrm>
          <a:prstGeom prst="roundRect">
            <a:avLst>
              <a:gd name="adj" fmla="val 7649"/>
            </a:avLst>
          </a:prstGeom>
          <a:solidFill>
            <a:schemeClr val="bg1">
              <a:lumMod val="95000"/>
              <a:alpha val="90000"/>
            </a:schemeClr>
          </a:solidFill>
          <a:ln w="57150" cap="rnd">
            <a:noFill/>
            <a:round/>
          </a:ln>
          <a:effectLst/>
        </p:spPr>
        <p:txBody>
          <a:bodyPr vert="horz" wrap="square" lIns="91440" tIns="45720" rIns="91440" bIns="45720" rtlCol="0" anchor="ctr"/>
          <a:lstStyle/>
          <a:p>
            <a:pPr algn="ctr"/>
            <a:endParaRPr kumimoji="1" lang="zh-CN" altLang="en-US"/>
          </a:p>
        </p:txBody>
      </p:sp>
      <p:sp>
        <p:nvSpPr>
          <p:cNvPr id="14" name="标题 1"/>
          <p:cNvSpPr txBox="1"/>
          <p:nvPr/>
        </p:nvSpPr>
        <p:spPr>
          <a:xfrm>
            <a:off x="8326563" y="2759323"/>
            <a:ext cx="1570437" cy="394613"/>
          </a:xfrm>
          <a:prstGeom prst="roundRect">
            <a:avLst>
              <a:gd name="adj" fmla="val 15424"/>
            </a:avLst>
          </a:prstGeom>
          <a:gradFill>
            <a:gsLst>
              <a:gs pos="0">
                <a:schemeClr val="accent1">
                  <a:lumMod val="60000"/>
                  <a:lumOff val="40000"/>
                </a:schemeClr>
              </a:gs>
              <a:gs pos="60000">
                <a:schemeClr val="accent1"/>
              </a:gs>
            </a:gsLst>
            <a:lin ang="2700000" scaled="0"/>
          </a:gradFill>
          <a:ln w="57150" cap="rnd">
            <a:noFill/>
            <a:round/>
          </a:ln>
          <a:effectLst>
            <a:outerShdw blurRad="50800" dist="50800" dir="5400000" algn="ctr" rotWithShape="0">
              <a:schemeClr val="accent1">
                <a:alpha val="20000"/>
              </a:schemeClr>
            </a:outerShdw>
          </a:effectLst>
        </p:spPr>
        <p:txBody>
          <a:bodyPr vert="horz" wrap="square" lIns="91440" tIns="45720" rIns="91440" bIns="45720" rtlCol="0" anchor="ctr"/>
          <a:lstStyle/>
          <a:p>
            <a:pPr algn="ctr"/>
            <a:r>
              <a:rPr kumimoji="1" lang="en-US" altLang="zh-CN" sz="1400">
                <a:ln w="12700">
                  <a:noFill/>
                </a:ln>
                <a:solidFill>
                  <a:srgbClr val="FFFFFF">
                    <a:alpha val="100000"/>
                  </a:srgbClr>
                </a:solidFill>
                <a:latin typeface="OPPOSans B"/>
                <a:ea typeface="OPPOSans B"/>
                <a:cs typeface="OPPOSans B"/>
              </a:rPr>
              <a:t>03</a:t>
            </a:r>
            <a:endParaRPr kumimoji="1" lang="zh-CN" altLang="en-US"/>
          </a:p>
        </p:txBody>
      </p:sp>
      <p:sp>
        <p:nvSpPr>
          <p:cNvPr id="15" name="标题 1"/>
          <p:cNvSpPr txBox="1"/>
          <p:nvPr/>
        </p:nvSpPr>
        <p:spPr>
          <a:xfrm>
            <a:off x="8461875" y="3650926"/>
            <a:ext cx="2880000" cy="2065311"/>
          </a:xfrm>
          <a:prstGeom prst="rect">
            <a:avLst/>
          </a:prstGeom>
          <a:noFill/>
          <a:ln>
            <a:noFill/>
          </a:ln>
        </p:spPr>
        <p:txBody>
          <a:bodyPr vert="horz" wrap="square" lIns="0" tIns="0" rIns="0" bIns="0" rtlCol="0" anchor="t"/>
          <a:lstStyle/>
          <a:p>
            <a:pPr algn="l"/>
            <a:r>
              <a:rPr kumimoji="1" lang="en-US" altLang="zh-CN" sz="1400">
                <a:ln w="12700">
                  <a:noFill/>
                </a:ln>
                <a:solidFill>
                  <a:schemeClr val="tx1"/>
                </a:solidFill>
                <a:latin typeface="Source Han Sans"/>
                <a:ea typeface="Source Han Sans"/>
                <a:cs typeface="Source Han Sans"/>
              </a:rPr>
              <a:t>状态更新：避免组件更新了数据后，状态却不刷新，也就是没变化，这里组件props均未设置deep监听，刷新props时，请直接生成新的props对象（基础数据类型除外），或完成赋值操作后使用ES6拓展运算符生成新的props对象（this.someProps = { ...this.someProps }）。</a:t>
            </a:r>
            <a:endParaRPr kumimoji="1" lang="zh-CN" altLang="en-US"/>
          </a:p>
        </p:txBody>
      </p:sp>
      <p:sp>
        <p:nvSpPr>
          <p:cNvPr id="16" name="标题 1"/>
          <p:cNvSpPr txBox="1"/>
          <p:nvPr/>
        </p:nvSpPr>
        <p:spPr>
          <a:xfrm>
            <a:off x="660400" y="4065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使用前必看</a:t>
            </a:r>
            <a:endParaRPr kumimoji="1" lang="zh-CN" altLang="en-US"/>
          </a:p>
        </p:txBody>
      </p:sp>
      <p:cxnSp>
        <p:nvCxnSpPr>
          <p:cNvPr id="17" name="标题 1"/>
          <p:cNvCxnSpPr/>
          <p:nvPr/>
        </p:nvCxnSpPr>
        <p:spPr>
          <a:xfrm>
            <a:off x="660400" y="958850"/>
            <a:ext cx="11461750" cy="0"/>
          </a:xfrm>
          <a:prstGeom prst="line">
            <a:avLst/>
          </a:prstGeom>
          <a:noFill/>
          <a:ln w="28575" cap="sq">
            <a:gradFill>
              <a:gsLst>
                <a:gs pos="0">
                  <a:schemeClr val="accent1"/>
                </a:gs>
                <a:gs pos="100000">
                  <a:schemeClr val="bg1"/>
                </a:gs>
              </a:gsLst>
              <a:lin ang="0" scaled="0"/>
            </a:gradFill>
            <a:miter/>
          </a:ln>
        </p:spPr>
      </p:cxnSp>
      <p:grpSp>
        <p:nvGrpSpPr>
          <p:cNvPr id="18" name="组合 17"/>
          <p:cNvGrpSpPr/>
          <p:nvPr/>
        </p:nvGrpSpPr>
        <p:grpSpPr>
          <a:xfrm>
            <a:off x="203200" y="561165"/>
            <a:ext cx="381000" cy="158750"/>
            <a:chOff x="203200" y="561165"/>
            <a:chExt cx="381000" cy="158750"/>
          </a:xfrm>
        </p:grpSpPr>
        <p:sp>
          <p:nvSpPr>
            <p:cNvPr id="19" name="标题 1"/>
            <p:cNvSpPr txBox="1"/>
            <p:nvPr/>
          </p:nvSpPr>
          <p:spPr>
            <a:xfrm>
              <a:off x="42545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20" name="标题 1"/>
            <p:cNvSpPr txBox="1"/>
            <p:nvPr/>
          </p:nvSpPr>
          <p:spPr>
            <a:xfrm>
              <a:off x="203200" y="561165"/>
              <a:ext cx="158750" cy="15875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Tree>
  </p:cSld>
  <p:clrMapOvr>
    <a:masterClrMapping/>
  </p:clrMapOvr>
</p:sld>
</file>

<file path=ppt/theme/theme1.xml><?xml version="1.0" encoding="utf-8"?>
<a:theme xmlns:a="http://schemas.openxmlformats.org/drawingml/2006/main" name="Office 主题​​">
  <a:themeElements>
    <a:clrScheme name="Office">
      <a:dk1>
        <a:srgbClr val="000000"/>
      </a:dk1>
      <a:lt1>
        <a:srgbClr val="FFFFFF"/>
      </a:lt1>
      <a:dk2>
        <a:srgbClr val="4A66AC"/>
      </a:dk2>
      <a:lt2>
        <a:srgbClr val="E0EBF6"/>
      </a:lt2>
      <a:accent1>
        <a:srgbClr val="92374D"/>
      </a:accent1>
      <a:accent2>
        <a:srgbClr val="FC9783"/>
      </a:accent2>
      <a:accent3>
        <a:srgbClr val="FB7598"/>
      </a:accent3>
      <a:accent4>
        <a:srgbClr val="25AE9E"/>
      </a:accent4>
      <a:accent5>
        <a:srgbClr val="FC9783"/>
      </a:accent5>
      <a:accent6>
        <a:srgbClr val="FB7598"/>
      </a:accent6>
      <a:hlink>
        <a:srgbClr val="000000"/>
      </a:hlink>
      <a:folHlink>
        <a:srgbClr val="000000"/>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87</TotalTime>
  <Words>7538</Words>
  <Application>Microsoft Office PowerPoint</Application>
  <PresentationFormat>宽屏</PresentationFormat>
  <Paragraphs>1655</Paragraphs>
  <Slides>79</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79</vt:i4>
      </vt:variant>
    </vt:vector>
  </HeadingPairs>
  <TitlesOfParts>
    <vt:vector size="88" baseType="lpstr">
      <vt:lpstr>var(--monospace)</vt:lpstr>
      <vt:lpstr>OPPOSans B</vt:lpstr>
      <vt:lpstr>OPPOSans L</vt:lpstr>
      <vt:lpstr>OPPOSans H</vt:lpstr>
      <vt:lpstr>Source Han Sans</vt:lpstr>
      <vt:lpstr>OPPOSans R</vt:lpstr>
      <vt:lpstr>Source Han Sans CN Bold</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asus</cp:lastModifiedBy>
  <cp:revision>3</cp:revision>
  <dcterms:modified xsi:type="dcterms:W3CDTF">2024-07-24T11:37:06Z</dcterms:modified>
</cp:coreProperties>
</file>