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305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306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</p:sldIdLst>
  <p:sldSz cx="12192000" cy="6858000"/>
  <p:notesSz cx="6858000" cy="9144000"/>
  <p:embeddedFontLst>
    <p:embeddedFont>
      <p:font typeface="OPPOSans B" panose="02010600030101010101" charset="-122"/>
      <p:regular r:id="rId53"/>
    </p:embeddedFont>
    <p:embeddedFont>
      <p:font typeface="OPPOSans H" panose="02010600030101010101" charset="-122"/>
      <p:regular r:id="rId54"/>
    </p:embeddedFont>
    <p:embeddedFont>
      <p:font typeface="OPPOSans R" panose="02010600030101010101" charset="-122"/>
      <p:regular r:id="rId55"/>
    </p:embeddedFont>
    <p:embeddedFont>
      <p:font typeface="Source Han Sans" panose="02010600030101010101" charset="-122"/>
      <p:regular r:id="rId56"/>
    </p:embeddedFont>
    <p:embeddedFont>
      <p:font typeface="Source Han Sans CN Bold" panose="02010600030101010101" charset="-122"/>
      <p:regular r:id="rId57"/>
    </p:embeddedFont>
    <p:embeddedFont>
      <p:font typeface="Source Han Serif SC Bold" panose="02010600030101010101" charset="-122"/>
      <p:regular r:id="rId5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906" y="7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-1"/>
            <a:ext cx="12192000" cy="56986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0"/>
            <a:ext cx="12192000" cy="5698670"/>
          </a:xfrm>
          <a:custGeom>
            <a:avLst/>
            <a:gdLst>
              <a:gd name="connsiteX0" fmla="*/ 0 w 12192000"/>
              <a:gd name="connsiteY0" fmla="*/ 0 h 5486400"/>
              <a:gd name="connsiteX1" fmla="*/ 12192000 w 12192000"/>
              <a:gd name="connsiteY1" fmla="*/ 0 h 5486400"/>
              <a:gd name="connsiteX2" fmla="*/ 12192000 w 12192000"/>
              <a:gd name="connsiteY2" fmla="*/ 5152108 h 5486400"/>
              <a:gd name="connsiteX3" fmla="*/ 6462192 w 12192000"/>
              <a:gd name="connsiteY3" fmla="*/ 5152108 h 5486400"/>
              <a:gd name="connsiteX4" fmla="*/ 6103440 w 12192000"/>
              <a:gd name="connsiteY4" fmla="*/ 5444499 h 5486400"/>
              <a:gd name="connsiteX5" fmla="*/ 6099216 w 12192000"/>
              <a:gd name="connsiteY5" fmla="*/ 5486400 h 5486400"/>
              <a:gd name="connsiteX6" fmla="*/ 6092785 w 12192000"/>
              <a:gd name="connsiteY6" fmla="*/ 5486400 h 5486400"/>
              <a:gd name="connsiteX7" fmla="*/ 6088560 w 12192000"/>
              <a:gd name="connsiteY7" fmla="*/ 5444499 h 5486400"/>
              <a:gd name="connsiteX8" fmla="*/ 5729809 w 12192000"/>
              <a:gd name="connsiteY8" fmla="*/ 5152108 h 5486400"/>
              <a:gd name="connsiteX9" fmla="*/ 0 w 12192000"/>
              <a:gd name="connsiteY9" fmla="*/ 5152108 h 5486400"/>
            </a:gdLst>
            <a:ahLst/>
            <a:cxnLst/>
            <a:rect l="l" t="t" r="r" b="b"/>
            <a:pathLst>
              <a:path w="12192000" h="5486400">
                <a:moveTo>
                  <a:pt x="0" y="0"/>
                </a:moveTo>
                <a:lnTo>
                  <a:pt x="12192000" y="0"/>
                </a:lnTo>
                <a:lnTo>
                  <a:pt x="12192000" y="5152108"/>
                </a:lnTo>
                <a:lnTo>
                  <a:pt x="6462192" y="5152108"/>
                </a:lnTo>
                <a:cubicBezTo>
                  <a:pt x="6285230" y="5152108"/>
                  <a:pt x="6137586" y="5277632"/>
                  <a:pt x="6103440" y="5444499"/>
                </a:cubicBezTo>
                <a:lnTo>
                  <a:pt x="6099216" y="5486400"/>
                </a:lnTo>
                <a:lnTo>
                  <a:pt x="6092785" y="5486400"/>
                </a:lnTo>
                <a:lnTo>
                  <a:pt x="6088560" y="5444499"/>
                </a:lnTo>
                <a:cubicBezTo>
                  <a:pt x="6054415" y="5277632"/>
                  <a:pt x="5906771" y="5152108"/>
                  <a:pt x="5729809" y="5152108"/>
                </a:cubicBezTo>
                <a:lnTo>
                  <a:pt x="0" y="5152108"/>
                </a:lnTo>
                <a:close/>
              </a:path>
            </a:pathLst>
          </a:custGeom>
          <a:solidFill>
            <a:schemeClr val="accent1">
              <a:alpha val="9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95540" y="1562087"/>
            <a:ext cx="11000921" cy="30640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71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项目六.前端数据可视化——中国人口数据可视化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7493" y="5792998"/>
            <a:ext cx="2133600" cy="40011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教学管理部</a:t>
            </a:r>
            <a:endParaRPr kumimoji="1"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3497943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842578" y="5792998"/>
            <a:ext cx="2133600" cy="3454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2024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6633028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1403392" y="4727759"/>
            <a:ext cx="788608" cy="623686"/>
          </a:xfrm>
          <a:custGeom>
            <a:avLst/>
            <a:gdLst>
              <a:gd name="connsiteX0" fmla="*/ 788608 w 788608"/>
              <a:gd name="connsiteY0" fmla="*/ 0 h 623686"/>
              <a:gd name="connsiteX1" fmla="*/ 788608 w 788608"/>
              <a:gd name="connsiteY1" fmla="*/ 362834 h 623686"/>
              <a:gd name="connsiteX2" fmla="*/ 788234 w 788608"/>
              <a:gd name="connsiteY2" fmla="*/ 362872 h 623686"/>
              <a:gd name="connsiteX3" fmla="*/ 474451 w 788608"/>
              <a:gd name="connsiteY3" fmla="*/ 532046 h 623686"/>
              <a:gd name="connsiteX4" fmla="*/ 398841 w 788608"/>
              <a:gd name="connsiteY4" fmla="*/ 623686 h 623686"/>
              <a:gd name="connsiteX5" fmla="*/ 0 w 788608"/>
              <a:gd name="connsiteY5" fmla="*/ 623686 h 623686"/>
              <a:gd name="connsiteX6" fmla="*/ 10593 w 788608"/>
              <a:gd name="connsiteY6" fmla="*/ 589562 h 623686"/>
              <a:gd name="connsiteX7" fmla="*/ 715869 w 788608"/>
              <a:gd name="connsiteY7" fmla="*/ 11102 h 623686"/>
            </a:gdLst>
            <a:ahLst/>
            <a:cxnLst/>
            <a:rect l="l" t="t" r="r" b="b"/>
            <a:pathLst>
              <a:path w="788608" h="623686">
                <a:moveTo>
                  <a:pt x="788608" y="0"/>
                </a:moveTo>
                <a:lnTo>
                  <a:pt x="788608" y="362834"/>
                </a:lnTo>
                <a:lnTo>
                  <a:pt x="788234" y="362872"/>
                </a:lnTo>
                <a:cubicBezTo>
                  <a:pt x="667025" y="387674"/>
                  <a:pt x="558687" y="447810"/>
                  <a:pt x="474451" y="532046"/>
                </a:cubicBezTo>
                <a:lnTo>
                  <a:pt x="398841" y="623686"/>
                </a:lnTo>
                <a:lnTo>
                  <a:pt x="0" y="623686"/>
                </a:lnTo>
                <a:lnTo>
                  <a:pt x="10593" y="589562"/>
                </a:lnTo>
                <a:cubicBezTo>
                  <a:pt x="134533" y="296534"/>
                  <a:pt x="396984" y="76355"/>
                  <a:pt x="715869" y="11102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7461679" y="3297827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1479979" y="2212884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cxnSp>
        <p:nvCxnSpPr>
          <p:cNvPr id="14" name="标题 1"/>
          <p:cNvCxnSpPr/>
          <p:nvPr/>
        </p:nvCxnSpPr>
        <p:spPr>
          <a:xfrm>
            <a:off x="7102507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cxnSp>
        <p:nvCxnSpPr>
          <p:cNvPr id="15" name="标题 1"/>
          <p:cNvCxnSpPr/>
          <p:nvPr/>
        </p:nvCxnSpPr>
        <p:spPr>
          <a:xfrm flipH="1">
            <a:off x="3337560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sp>
        <p:nvSpPr>
          <p:cNvPr id="16" name="标题 1"/>
          <p:cNvSpPr txBox="1"/>
          <p:nvPr/>
        </p:nvSpPr>
        <p:spPr>
          <a:xfrm>
            <a:off x="5396534" y="1197225"/>
            <a:ext cx="1398931" cy="173717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890C18D4-A756-8E61-2C01-4297A4E8B6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149" y="850450"/>
            <a:ext cx="3611002" cy="811461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591177" y="2334127"/>
            <a:ext cx="8996947" cy="2903621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903574" y="3128213"/>
            <a:ext cx="8372153" cy="19170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HTML是超文本标记语言的简称，它是一种用于创建网页的标准标记语言。HTML用于描述网页的结构和内容，就像盖房子时的图纸一样，它定义了网页的骨架和基本布局。HTML标签用于标记网页中的各种元素，如标题、段落、列表、链接、图片等。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以下是HTML的一些核心语法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：
1.&lt;h1&gt;到&lt;h6&gt;：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定义标题，数字越小，字号越大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。
2.&lt;p&gt;：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定义段落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。
3.&lt;a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href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="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url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"&gt;：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定义超链接，其中“url”是链接的目标地址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。
4.&lt;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img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src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="image.jpg" alt="description"&gt;：插入图片，其中“image.jpg”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是图片文件的路径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，“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description”是图片的描述文字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。</a:t>
            </a:r>
            <a:endParaRPr kumimoji="1"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2042354" y="2133600"/>
            <a:ext cx="460214" cy="537412"/>
            <a:chOff x="2042354" y="2133600"/>
            <a:chExt cx="460214" cy="537412"/>
          </a:xfrm>
        </p:grpSpPr>
        <p:sp>
          <p:nvSpPr>
            <p:cNvPr id="7" name="标题 1"/>
            <p:cNvSpPr txBox="1"/>
            <p:nvPr/>
          </p:nvSpPr>
          <p:spPr>
            <a:xfrm>
              <a:off x="2042354" y="2476767"/>
              <a:ext cx="180185" cy="194245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标题 1"/>
            <p:cNvSpPr txBox="1"/>
            <p:nvPr/>
          </p:nvSpPr>
          <p:spPr>
            <a:xfrm>
              <a:off x="2322383" y="2476767"/>
              <a:ext cx="180185" cy="194245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2102414" y="2133600"/>
              <a:ext cx="60061" cy="44028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标题 1"/>
            <p:cNvSpPr txBox="1"/>
            <p:nvPr/>
          </p:nvSpPr>
          <p:spPr>
            <a:xfrm>
              <a:off x="2382445" y="2133600"/>
              <a:ext cx="60061" cy="44028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81363" y="2133600"/>
            <a:ext cx="460214" cy="537412"/>
            <a:chOff x="9681363" y="2133600"/>
            <a:chExt cx="460214" cy="537412"/>
          </a:xfrm>
        </p:grpSpPr>
        <p:sp>
          <p:nvSpPr>
            <p:cNvPr id="12" name="标题 1"/>
            <p:cNvSpPr txBox="1"/>
            <p:nvPr/>
          </p:nvSpPr>
          <p:spPr>
            <a:xfrm>
              <a:off x="9681363" y="2476767"/>
              <a:ext cx="180185" cy="194245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9961392" y="2476767"/>
              <a:ext cx="180185" cy="194245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标题 1"/>
            <p:cNvSpPr txBox="1"/>
            <p:nvPr/>
          </p:nvSpPr>
          <p:spPr>
            <a:xfrm>
              <a:off x="9741423" y="2133600"/>
              <a:ext cx="60061" cy="44028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>
              <a:off x="10021454" y="2133600"/>
              <a:ext cx="60061" cy="440289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6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HTML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7631502" y="1635741"/>
            <a:ext cx="3310071" cy="3992917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237728" y="2193253"/>
            <a:ext cx="5544187" cy="2877894"/>
          </a:xfrm>
          <a:prstGeom prst="roundRect">
            <a:avLst>
              <a:gd name="adj" fmla="val 5497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091327" y="2193253"/>
            <a:ext cx="4561978" cy="2877894"/>
          </a:xfrm>
          <a:prstGeom prst="roundRect">
            <a:avLst>
              <a:gd name="adj" fmla="val 2711"/>
            </a:avLst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220083" y="2512680"/>
            <a:ext cx="4335873" cy="2328262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85039" tIns="42520" rIns="85039" bIns="4252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CSS是层叠样式表的简称，它是一种用于描述HTML或XML（包括如SVG、MathML等衍生技术）文档样式的计算机语言。CSS用于设定网页的表现样式，决定了网页的外观和风格。它可以设定字体、颜色、间距、布局等样式，使得网页更加美观和易于阅读。CSS可以和HTML结合使用，通过内联样式、内部样式表和外部样式表等方式应用在网页中。
以下是CSS的一些核心语法：
1.color: red;：设置文本颜色为红色。
2.background- color: #  f0f0f0;：设置背景颜色为浅灰色。
3.font- size: 16px;：设置字体大小为16像素。
4.margin: 10px;：设置外边距为10像素。
5.padding: 20px;：设置内边距为20像素。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241740" y="2409534"/>
            <a:ext cx="850900" cy="65024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/>
          <a:p>
            <a:pPr algn="ctr"/>
            <a:r>
              <a:rPr kumimoji="1" lang="en-US" altLang="zh-CN" sz="4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CSS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573896" y="1373307"/>
            <a:ext cx="9198879" cy="4760793"/>
          </a:xfrm>
          <a:prstGeom prst="rect">
            <a:avLst/>
          </a:prstGeom>
          <a:solidFill>
            <a:schemeClr val="bg1"/>
          </a:solidFill>
          <a:ln w="19050" cap="flat">
            <a:solidFill>
              <a:schemeClr val="accent1"/>
            </a:solidFill>
            <a:miter/>
          </a:ln>
          <a:effectLst>
            <a:outerShdw blurRad="381000" dist="317500" dir="2700000" algn="tl" rotWithShape="0">
              <a:schemeClr val="tx1"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776506" y="1601384"/>
            <a:ext cx="108000" cy="108000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0475298" y="1597953"/>
            <a:ext cx="108000" cy="108000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776506" y="5748388"/>
            <a:ext cx="108000" cy="108000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475298" y="5748388"/>
            <a:ext cx="108000" cy="108000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983344" y="1605889"/>
            <a:ext cx="7344395" cy="79061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b"/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962150" y="2705101"/>
            <a:ext cx="8439150" cy="283099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JavaScript是一种脚本语言，主要用于控制网页的行为和实现交互效果。它可以用于响应用户的操作，如点击按钮、滑动页面等，以及动态更新网页的内容和样式。JavaScript可以与HTML和CSS结合使用，使得网页具有更丰富的动态效果和交互性。
以下是JavaScript的一些核心语法：
document.getElementById("myElement").innerHTML = "Hello, World!";：获取ID为“myElement”的元素，并将其内容设置为“Hello, World!”。
1.var x = 5;：声明一个变量x并赋值为5。
2.if (x &gt; 3) { alert("x is greater than 3"); }：如果x大于3，则显示一个警告框。
3.for (var i = 0; i &lt; 10; i++) { console.log(i); }：循环打印从0到9的数字。
4.function sayHello() { return "Hello, World!"; }：定义一个名为“sayHello”的函数，返回“Hello, World!”。
总的来说，HTML、CSS和JavaScript是前端开发中必不可少的三种技术，它们分别负责网页的结构、样式和行为。熟练掌握这三种技术是前端开发人员必备的基本技能。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9838122" y="1892519"/>
            <a:ext cx="503985" cy="503985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flipV="1">
            <a:off x="2245735" y="2603321"/>
            <a:ext cx="8100000" cy="19717"/>
          </a:xfrm>
          <a:custGeom>
            <a:avLst/>
            <a:gdLst>
              <a:gd name="connsiteX0" fmla="*/ 4128594 w 4236594"/>
              <a:gd name="connsiteY0" fmla="*/ 10800 h 10800"/>
              <a:gd name="connsiteX1" fmla="*/ 4236594 w 4236594"/>
              <a:gd name="connsiteY1" fmla="*/ 10800 h 10800"/>
              <a:gd name="connsiteX2" fmla="*/ 4236594 w 4236594"/>
              <a:gd name="connsiteY2" fmla="*/ 0 h 10800"/>
              <a:gd name="connsiteX3" fmla="*/ 4128594 w 4236594"/>
              <a:gd name="connsiteY3" fmla="*/ 0 h 10800"/>
              <a:gd name="connsiteX4" fmla="*/ 0 w 4236594"/>
              <a:gd name="connsiteY4" fmla="*/ 10800 h 10800"/>
              <a:gd name="connsiteX5" fmla="*/ 4068000 w 4236594"/>
              <a:gd name="connsiteY5" fmla="*/ 10800 h 10800"/>
              <a:gd name="connsiteX6" fmla="*/ 4068000 w 4236594"/>
              <a:gd name="connsiteY6" fmla="*/ 0 h 10800"/>
              <a:gd name="connsiteX7" fmla="*/ 0 w 4236594"/>
              <a:gd name="connsiteY7" fmla="*/ 0 h 10800"/>
            </a:gdLst>
            <a:ahLst/>
            <a:cxnLst/>
            <a:rect l="l" t="t" r="r" b="b"/>
            <a:pathLst>
              <a:path w="4236594" h="10800">
                <a:moveTo>
                  <a:pt x="4128594" y="10800"/>
                </a:moveTo>
                <a:lnTo>
                  <a:pt x="4236594" y="10800"/>
                </a:lnTo>
                <a:lnTo>
                  <a:pt x="4236594" y="0"/>
                </a:lnTo>
                <a:lnTo>
                  <a:pt x="4128594" y="0"/>
                </a:lnTo>
                <a:close/>
                <a:moveTo>
                  <a:pt x="0" y="10800"/>
                </a:moveTo>
                <a:lnTo>
                  <a:pt x="4068000" y="10800"/>
                </a:lnTo>
                <a:lnTo>
                  <a:pt x="40680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  <a:alpha val="0"/>
                </a:schemeClr>
              </a:gs>
              <a:gs pos="100000">
                <a:schemeClr val="tx1">
                  <a:lumMod val="50000"/>
                  <a:lumOff val="50000"/>
                  <a:alpha val="5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444500" dist="317500" dir="5400000" sx="92000" sy="92000" algn="t" rotWithShape="0">
              <a:schemeClr val="accent1">
                <a:lumMod val="75000"/>
                <a:alpha val="4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JavaScript：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639637" y="2334127"/>
            <a:ext cx="8900026" cy="2999874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10800000">
            <a:off x="5038891" y="1949116"/>
            <a:ext cx="2101516" cy="1042738"/>
          </a:xfrm>
          <a:prstGeom prst="flowChartExtra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10800000">
            <a:off x="5701678" y="1756611"/>
            <a:ext cx="775942" cy="385010"/>
          </a:xfrm>
          <a:prstGeom prst="flowChartExtract">
            <a:avLst/>
          </a:prstGeom>
          <a:solidFill>
            <a:schemeClr val="accent1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897143" y="2277979"/>
            <a:ext cx="385012" cy="385012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/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948668" y="3128213"/>
            <a:ext cx="8281964" cy="191703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Echarts是一个使用JavaScript实现的开源可视化库，可以运行在浏览器和Node.js环境中，提供丰富的图表类型和交互功能。其官网为https://echarts.apache.org/zh/index.html
在前端开发中比较主流的基于JavaScript的数据可视化框架包括D3.js、Highcharts 、Echarts，其中Echarts最初由百度团队开源，并在 2018 年被捐赠给 Apache 软件基金会（ASF），成为其孵化级项目，遵循 Apache- 2.0 开源协议，免费商用。且Echarts具有丰富的图表类型、强大的交互性、高度可定制、良好的兼容性、活跃的社区支持，是当下最为流行的前端数据可视化工具。本项目将基于Echarts 5.4.3 版本做讲解和演示。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639637" y="5334001"/>
            <a:ext cx="8900026" cy="80211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Echarts简介：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546480" y="1471665"/>
            <a:ext cx="606625" cy="606625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38100" tIns="38100" rIns="38100" bIns="38100" rtlCol="0" anchor="ctr"/>
          <a:lstStyle/>
          <a:p>
            <a:pPr algn="l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421735" y="1467651"/>
            <a:ext cx="7507031" cy="15349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通过万能接口echartsInstance.setOption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()设置图表实例的配置项以及数据（可对比教材中第六章使用Echarts.js和第七章使用D3.js分别实现的案例做比较，体会Echarts中 “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一切皆配置”以及“一个接口完成所有配置”的方便之处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），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可传入的参数名就是以下的组件名称，可参考配置项文档：https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://echarts.apache.org/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zh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/option.html#  title。</a:t>
            </a:r>
            <a:endParaRPr kumimoji="1"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Echarts组件：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37CC309B-1B14-75E3-2BBC-2945257CD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317410"/>
              </p:ext>
            </p:extLst>
          </p:nvPr>
        </p:nvGraphicFramePr>
        <p:xfrm>
          <a:off x="303065" y="2522361"/>
          <a:ext cx="5792247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808">
                  <a:extLst>
                    <a:ext uri="{9D8B030D-6E8A-4147-A177-3AD203B41FA5}">
                      <a16:colId xmlns:a16="http://schemas.microsoft.com/office/drawing/2014/main" val="4003590404"/>
                    </a:ext>
                  </a:extLst>
                </a:gridCol>
                <a:gridCol w="4515439">
                  <a:extLst>
                    <a:ext uri="{9D8B030D-6E8A-4147-A177-3AD203B41FA5}">
                      <a16:colId xmlns:a16="http://schemas.microsoft.com/office/drawing/2014/main" val="2961125684"/>
                    </a:ext>
                  </a:extLst>
                </a:gridCol>
              </a:tblGrid>
              <a:tr h="238084">
                <a:tc>
                  <a:txBody>
                    <a:bodyPr/>
                    <a:lstStyle/>
                    <a:p>
                      <a:r>
                        <a:rPr lang="zh-CN" altLang="en-US" sz="1200" b="1" dirty="0">
                          <a:effectLst/>
                        </a:rPr>
                        <a:t>组件名称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b="1">
                          <a:effectLst/>
                        </a:rPr>
                        <a:t>组件说明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223989323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title: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标题组件，包含主标题和副标题。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4042618211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legend: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图例组件。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578320122"/>
                  </a:ext>
                </a:extLst>
              </a:tr>
              <a:tr h="55552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grid: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直角坐标系内绘图网格，单个 </a:t>
                      </a:r>
                      <a:r>
                        <a:rPr lang="en-US" altLang="zh-CN" sz="1200" dirty="0">
                          <a:effectLst/>
                        </a:rPr>
                        <a:t>grid </a:t>
                      </a:r>
                      <a:r>
                        <a:rPr lang="zh-CN" altLang="en-US" sz="1200" dirty="0">
                          <a:effectLst/>
                        </a:rPr>
                        <a:t>内最多可以放置上下两个 </a:t>
                      </a:r>
                      <a:r>
                        <a:rPr lang="en-US" altLang="zh-CN" sz="1200" dirty="0">
                          <a:effectLst/>
                        </a:rPr>
                        <a:t>X </a:t>
                      </a:r>
                      <a:r>
                        <a:rPr lang="zh-CN" altLang="en-US" sz="1200" dirty="0">
                          <a:effectLst/>
                        </a:rPr>
                        <a:t>轴，左右两个 </a:t>
                      </a:r>
                      <a:r>
                        <a:rPr lang="en-US" altLang="zh-CN" sz="1200" dirty="0">
                          <a:effectLst/>
                        </a:rPr>
                        <a:t>Y </a:t>
                      </a:r>
                      <a:r>
                        <a:rPr lang="zh-CN" altLang="en-US" sz="1200" dirty="0">
                          <a:effectLst/>
                        </a:rPr>
                        <a:t>轴。可以在网格上绘制折线图，柱状图，散点图（气泡图）。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659861799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xAxis: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直角坐标系 </a:t>
                      </a:r>
                      <a:r>
                        <a:rPr lang="en-US" altLang="zh-CN" sz="1200">
                          <a:effectLst/>
                        </a:rPr>
                        <a:t>grid </a:t>
                      </a:r>
                      <a:r>
                        <a:rPr lang="zh-CN" altLang="en-US" sz="1200">
                          <a:effectLst/>
                        </a:rPr>
                        <a:t>中的 </a:t>
                      </a:r>
                      <a:r>
                        <a:rPr lang="en-US" altLang="zh-CN" sz="1200">
                          <a:effectLst/>
                        </a:rPr>
                        <a:t>x </a:t>
                      </a:r>
                      <a:r>
                        <a:rPr lang="zh-CN" altLang="en-US" sz="1200">
                          <a:effectLst/>
                        </a:rPr>
                        <a:t>轴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967616770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yAxis: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直角坐标系 </a:t>
                      </a:r>
                      <a:r>
                        <a:rPr lang="en-US" sz="1200">
                          <a:effectLst/>
                        </a:rPr>
                        <a:t>grid </a:t>
                      </a:r>
                      <a:r>
                        <a:rPr lang="zh-CN" altLang="en-US" sz="1200">
                          <a:effectLst/>
                        </a:rPr>
                        <a:t>中的 </a:t>
                      </a:r>
                      <a:r>
                        <a:rPr lang="en-US" sz="1200">
                          <a:effectLst/>
                        </a:rPr>
                        <a:t>y </a:t>
                      </a:r>
                      <a:r>
                        <a:rPr lang="zh-CN" altLang="en-US" sz="1200">
                          <a:effectLst/>
                        </a:rPr>
                        <a:t>轴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861970759"/>
                  </a:ext>
                </a:extLst>
              </a:tr>
              <a:tr h="39680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polar: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极坐标系，可以用于散点图和折线图。每个极坐标系拥有一个角度轴和一个半径轴。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617743791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radiusAxis: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极坐标系的径向轴。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308258478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angleAxis: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极坐标系的角度轴。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4133954937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radar: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雷达图坐标系组件，只适用于雷达图。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804006238"/>
                  </a:ext>
                </a:extLst>
              </a:tr>
              <a:tr h="39680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dataZoom: [{...}]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effectLst/>
                        </a:rPr>
                        <a:t>dataZoom</a:t>
                      </a:r>
                      <a:r>
                        <a:rPr lang="en-US" altLang="zh-CN" sz="1200" dirty="0">
                          <a:effectLst/>
                        </a:rPr>
                        <a:t> </a:t>
                      </a:r>
                      <a:r>
                        <a:rPr lang="zh-CN" altLang="en-US" sz="1200" dirty="0">
                          <a:effectLst/>
                        </a:rPr>
                        <a:t>组件 用于区域缩放，从而能自由关注细节的数据信息，或者概览数据整体，或者去除离群点的影响。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818383145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0D0DD8A6-EE6F-7352-6164-55D4DBA7B7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782508"/>
              </p:ext>
            </p:extLst>
          </p:nvPr>
        </p:nvGraphicFramePr>
        <p:xfrm>
          <a:off x="6257054" y="2522361"/>
          <a:ext cx="5792247" cy="3755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808">
                  <a:extLst>
                    <a:ext uri="{9D8B030D-6E8A-4147-A177-3AD203B41FA5}">
                      <a16:colId xmlns:a16="http://schemas.microsoft.com/office/drawing/2014/main" val="4003590404"/>
                    </a:ext>
                  </a:extLst>
                </a:gridCol>
                <a:gridCol w="4515439">
                  <a:extLst>
                    <a:ext uri="{9D8B030D-6E8A-4147-A177-3AD203B41FA5}">
                      <a16:colId xmlns:a16="http://schemas.microsoft.com/office/drawing/2014/main" val="2961125684"/>
                    </a:ext>
                  </a:extLst>
                </a:gridCol>
              </a:tblGrid>
              <a:tr h="238084">
                <a:tc>
                  <a:txBody>
                    <a:bodyPr/>
                    <a:lstStyle/>
                    <a:p>
                      <a:r>
                        <a:rPr lang="zh-CN" altLang="en-US" sz="1200" b="1" dirty="0">
                          <a:effectLst/>
                        </a:rPr>
                        <a:t>组件名称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b="1">
                          <a:effectLst/>
                        </a:rPr>
                        <a:t>组件说明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223989323"/>
                  </a:ext>
                </a:extLst>
              </a:tr>
              <a:tr h="39680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visualMap: [{...}]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effectLst/>
                        </a:rPr>
                        <a:t>visualMap</a:t>
                      </a:r>
                      <a:r>
                        <a:rPr lang="en-US" altLang="zh-CN" sz="1200" dirty="0">
                          <a:effectLst/>
                        </a:rPr>
                        <a:t> </a:t>
                      </a:r>
                      <a:r>
                        <a:rPr lang="zh-CN" altLang="en-US" sz="1200" dirty="0">
                          <a:effectLst/>
                        </a:rPr>
                        <a:t>是视觉映射组件，用于进行</a:t>
                      </a:r>
                      <a:r>
                        <a:rPr lang="en-US" altLang="zh-CN" sz="1200" dirty="0">
                          <a:effectLst/>
                        </a:rPr>
                        <a:t>『</a:t>
                      </a:r>
                      <a:r>
                        <a:rPr lang="zh-CN" altLang="en-US" sz="1200" dirty="0">
                          <a:effectLst/>
                        </a:rPr>
                        <a:t>视觉编码</a:t>
                      </a:r>
                      <a:r>
                        <a:rPr lang="en-US" altLang="zh-CN" sz="1200" dirty="0">
                          <a:effectLst/>
                        </a:rPr>
                        <a:t>』</a:t>
                      </a:r>
                      <a:r>
                        <a:rPr lang="zh-CN" altLang="en-US" sz="1200" dirty="0">
                          <a:effectLst/>
                        </a:rPr>
                        <a:t>，也就是将数据映射到视觉元素（视觉通道）。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062427039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tooltip: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提示框组件。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571597337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axisPointer: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这是坐标轴指示器（</a:t>
                      </a:r>
                      <a:r>
                        <a:rPr lang="en-US" sz="1200">
                          <a:effectLst/>
                        </a:rPr>
                        <a:t>axisPointer）</a:t>
                      </a:r>
                      <a:r>
                        <a:rPr lang="zh-CN" altLang="en-US" sz="1200">
                          <a:effectLst/>
                        </a:rPr>
                        <a:t>的全局公用设置。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848369856"/>
                  </a:ext>
                </a:extLst>
              </a:tr>
              <a:tr h="39680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toolbox: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工具栏。内置有导出图片，数据视图，动态类型切换，数据区域缩放，重置五个工具。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782643969"/>
                  </a:ext>
                </a:extLst>
              </a:tr>
              <a:tr h="55552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brush: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>
                          <a:effectLst/>
                        </a:rPr>
                        <a:t>brush </a:t>
                      </a:r>
                      <a:r>
                        <a:rPr lang="zh-CN" altLang="en-US" sz="1200">
                          <a:effectLst/>
                        </a:rPr>
                        <a:t>是区域选择组件，用户可以选择图中一部分数据，从而便于向用户展示被选中数据，或者他们的一些统计计算结果。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543465238"/>
                  </a:ext>
                </a:extLst>
              </a:tr>
              <a:tr h="39680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geo: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地理坐标系组件用于地图的绘制，支持在地理坐标系上绘制散点图，线集。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844097404"/>
                  </a:ext>
                </a:extLst>
              </a:tr>
              <a:tr h="39680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parallel: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平行坐标系（</a:t>
                      </a:r>
                      <a:r>
                        <a:rPr lang="en-US" sz="1200">
                          <a:effectLst/>
                        </a:rPr>
                        <a:t>Parallel Coordinates） </a:t>
                      </a:r>
                      <a:r>
                        <a:rPr lang="zh-CN" altLang="en-US" sz="1200">
                          <a:effectLst/>
                        </a:rPr>
                        <a:t>是一种常用的可视化高维数据的图表。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174829038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parallelAxis: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平行坐标系中的坐标轴。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700314829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singleAxis: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单轴。可以被应用到散点图中展现一维数据。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12150478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-19040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Echarts组件：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0D0DD8A6-EE6F-7352-6164-55D4DBA7B7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861477"/>
              </p:ext>
            </p:extLst>
          </p:nvPr>
        </p:nvGraphicFramePr>
        <p:xfrm>
          <a:off x="366480" y="1041677"/>
          <a:ext cx="5792247" cy="5310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808">
                  <a:extLst>
                    <a:ext uri="{9D8B030D-6E8A-4147-A177-3AD203B41FA5}">
                      <a16:colId xmlns:a16="http://schemas.microsoft.com/office/drawing/2014/main" val="4003590404"/>
                    </a:ext>
                  </a:extLst>
                </a:gridCol>
                <a:gridCol w="4515439">
                  <a:extLst>
                    <a:ext uri="{9D8B030D-6E8A-4147-A177-3AD203B41FA5}">
                      <a16:colId xmlns:a16="http://schemas.microsoft.com/office/drawing/2014/main" val="2961125684"/>
                    </a:ext>
                  </a:extLst>
                </a:gridCol>
              </a:tblGrid>
              <a:tr h="238084">
                <a:tc>
                  <a:txBody>
                    <a:bodyPr/>
                    <a:lstStyle/>
                    <a:p>
                      <a:r>
                        <a:rPr lang="zh-CN" altLang="en-US" sz="1200" b="1" dirty="0">
                          <a:effectLst/>
                        </a:rPr>
                        <a:t>组件名称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>
                          <a:effectLst/>
                        </a:rPr>
                        <a:t>组件说明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223989323"/>
                  </a:ext>
                </a:extLst>
              </a:tr>
              <a:tr h="396807"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timeline: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timeline </a:t>
                      </a:r>
                      <a:r>
                        <a:rPr lang="zh-CN" altLang="en-US" sz="1200" dirty="0">
                          <a:effectLst/>
                        </a:rPr>
                        <a:t>组件，提供了在多个 </a:t>
                      </a:r>
                      <a:r>
                        <a:rPr lang="en-US" sz="1200" dirty="0" err="1">
                          <a:effectLst/>
                        </a:rPr>
                        <a:t>ECharts</a:t>
                      </a:r>
                      <a:r>
                        <a:rPr lang="en-US" sz="1200" dirty="0">
                          <a:effectLst/>
                        </a:rPr>
                        <a:t> option </a:t>
                      </a:r>
                      <a:r>
                        <a:rPr lang="zh-CN" altLang="en-US" sz="1200" dirty="0">
                          <a:effectLst/>
                        </a:rPr>
                        <a:t>间进行切换、播放等操作的功能。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964039818"/>
                  </a:ext>
                </a:extLst>
              </a:tr>
              <a:tr h="55552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graphic: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graphic </a:t>
                      </a:r>
                      <a:r>
                        <a:rPr lang="zh-CN" altLang="en-US" sz="1200" dirty="0">
                          <a:effectLst/>
                        </a:rPr>
                        <a:t>是原生图形元素组件。可以支持的图形元素包括： </a:t>
                      </a:r>
                      <a:r>
                        <a:rPr lang="en-US" sz="1200" dirty="0">
                          <a:effectLst/>
                        </a:rPr>
                        <a:t>image, text, circle, sector, ring, polygon, polyline, </a:t>
                      </a:r>
                      <a:r>
                        <a:rPr lang="en-US" sz="1200" dirty="0" err="1">
                          <a:effectLst/>
                        </a:rPr>
                        <a:t>rect</a:t>
                      </a:r>
                      <a:r>
                        <a:rPr lang="en-US" sz="1200" dirty="0">
                          <a:effectLst/>
                        </a:rPr>
                        <a:t>, line, </a:t>
                      </a:r>
                      <a:r>
                        <a:rPr lang="en-US" sz="1200" dirty="0" err="1">
                          <a:effectLst/>
                        </a:rPr>
                        <a:t>bezierCurve</a:t>
                      </a:r>
                      <a:r>
                        <a:rPr lang="en-US" sz="1200" dirty="0">
                          <a:effectLst/>
                        </a:rPr>
                        <a:t>, arc, group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810755616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calendar: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日历坐标系组件。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616839029"/>
                  </a:ext>
                </a:extLst>
              </a:tr>
              <a:tr h="55552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dataset: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（</a:t>
                      </a:r>
                      <a:r>
                        <a:rPr lang="en-US" altLang="zh-CN" sz="1200" dirty="0">
                          <a:effectLst/>
                        </a:rPr>
                        <a:t>dataset</a:t>
                      </a:r>
                      <a:r>
                        <a:rPr lang="zh-CN" altLang="en-US" sz="1200" dirty="0">
                          <a:effectLst/>
                        </a:rPr>
                        <a:t>）组件用于单独的数据集声明，从而数据可以单独管理，被多个组件复用，并且可以自由指定数据到视觉的映射。这在不少场景下能带来使用上的方便。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074890507"/>
                  </a:ext>
                </a:extLst>
              </a:tr>
              <a:tr h="555529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aria: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effectLst/>
                        </a:rPr>
                        <a:t>（</a:t>
                      </a:r>
                      <a:r>
                        <a:rPr lang="en-US" sz="1200" dirty="0" err="1">
                          <a:effectLst/>
                        </a:rPr>
                        <a:t>WAI-ARIA，the</a:t>
                      </a:r>
                      <a:r>
                        <a:rPr lang="en-US" sz="1200" dirty="0">
                          <a:effectLst/>
                        </a:rPr>
                        <a:t> Accessible Rich Internet Applications Suite），</a:t>
                      </a:r>
                      <a:r>
                        <a:rPr lang="zh-CN" altLang="en-US" sz="1200" dirty="0">
                          <a:effectLst/>
                        </a:rPr>
                        <a:t>致力于使得网页内容和网页应用能够被更多残障人士访问。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625193099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series: [{...}]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根据不同</a:t>
                      </a:r>
                      <a:r>
                        <a:rPr lang="en-US" altLang="zh-CN" sz="1200" dirty="0">
                          <a:effectLst/>
                        </a:rPr>
                        <a:t>type</a:t>
                      </a:r>
                      <a:r>
                        <a:rPr lang="zh-CN" altLang="en-US" sz="1200" dirty="0">
                          <a:effectLst/>
                        </a:rPr>
                        <a:t>设置数据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299622284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darkMode ...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是否是暗黑模式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289882691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color ...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调色盘颜色列表。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353783582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backgroundColor: 'transparent'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背景色，默认无背景。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83864457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textStyle: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全局的字体样式。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73228467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animation: true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是否开启动画。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394372421"/>
                  </a:ext>
                </a:extLst>
              </a:tr>
              <a:tr h="396807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animationThreshold: 2000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是否开启动画的阈值，当单个系列显示的图形数量大于这个阈值时会关闭动画。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593322891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DE5EF13-24AB-0A2E-A3CA-82E8547BBB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822107"/>
              </p:ext>
            </p:extLst>
          </p:nvPr>
        </p:nvGraphicFramePr>
        <p:xfrm>
          <a:off x="6279240" y="1026714"/>
          <a:ext cx="5792247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6808">
                  <a:extLst>
                    <a:ext uri="{9D8B030D-6E8A-4147-A177-3AD203B41FA5}">
                      <a16:colId xmlns:a16="http://schemas.microsoft.com/office/drawing/2014/main" val="2145349913"/>
                    </a:ext>
                  </a:extLst>
                </a:gridCol>
                <a:gridCol w="4515439">
                  <a:extLst>
                    <a:ext uri="{9D8B030D-6E8A-4147-A177-3AD203B41FA5}">
                      <a16:colId xmlns:a16="http://schemas.microsoft.com/office/drawing/2014/main" val="272721026"/>
                    </a:ext>
                  </a:extLst>
                </a:gridCol>
              </a:tblGrid>
              <a:tr h="238084">
                <a:tc>
                  <a:txBody>
                    <a:bodyPr/>
                    <a:lstStyle/>
                    <a:p>
                      <a:r>
                        <a:rPr lang="zh-CN" altLang="en-US" sz="1200" b="1" dirty="0">
                          <a:effectLst/>
                        </a:rPr>
                        <a:t>组件名称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b="1" dirty="0">
                          <a:effectLst/>
                        </a:rPr>
                        <a:t>组件说明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920311471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 dirty="0" err="1">
                          <a:effectLst/>
                        </a:rPr>
                        <a:t>animationDuration</a:t>
                      </a:r>
                      <a:r>
                        <a:rPr lang="en-US" sz="1200" dirty="0">
                          <a:effectLst/>
                        </a:rPr>
                        <a:t>: 1000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>
                          <a:effectLst/>
                        </a:rPr>
                        <a:t>初始动画的时长，支持回调函数，可以通过每个数据返回不同的时长实现更戏剧的初始动画效果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848027347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animationEasing: 'cubicOut'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初始动画的缓动效果。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867428255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animationDelay: 0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初始动画的延迟，支持回调函数，可以通过每个数据返回不同的 </a:t>
                      </a:r>
                      <a:r>
                        <a:rPr lang="en-US" altLang="zh-CN" sz="1200" dirty="0">
                          <a:effectLst/>
                        </a:rPr>
                        <a:t>delay </a:t>
                      </a:r>
                      <a:r>
                        <a:rPr lang="zh-CN" altLang="en-US" sz="1200" dirty="0">
                          <a:effectLst/>
                        </a:rPr>
                        <a:t>时间实现更戏剧的初始动画效果。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026744164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animationDurationUpdate: 300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数据更新动画的时长。支持回调函数，可以通过每个数据返回不同的时长实现更戏剧的更新动画效果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827962659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animationEasingUpdate: 'cubicInOut'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数据更新动画的缓动效果。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4004737044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animationDelayUpdate: 0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数据更新动画的延迟，支持回调函数，可以通过每个数据返回不同的 </a:t>
                      </a:r>
                      <a:r>
                        <a:rPr lang="en-US" altLang="zh-CN" sz="1200" dirty="0">
                          <a:effectLst/>
                        </a:rPr>
                        <a:t>delay </a:t>
                      </a:r>
                      <a:r>
                        <a:rPr lang="zh-CN" altLang="en-US" sz="1200" dirty="0">
                          <a:effectLst/>
                        </a:rPr>
                        <a:t>时间实现更戏剧的更新动画效果。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2614024808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stateAnimation: {...}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状态切换的动画配置，支持在每个系列里设置单独针对该系列的配置。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656841605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blendMode: 'source-over'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图形的混合模式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727637635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hoverLayerThreshold: 3000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图形数量阈值，决定是否开启单独的 </a:t>
                      </a:r>
                      <a:r>
                        <a:rPr lang="en-US" altLang="zh-CN" sz="1200" dirty="0">
                          <a:effectLst/>
                        </a:rPr>
                        <a:t>hover </a:t>
                      </a:r>
                      <a:r>
                        <a:rPr lang="zh-CN" altLang="en-US" sz="1200" dirty="0">
                          <a:effectLst/>
                        </a:rPr>
                        <a:t>层，在整个图表的图形数量大于该阈值时开启单独的 </a:t>
                      </a:r>
                      <a:r>
                        <a:rPr lang="en-US" altLang="zh-CN" sz="1200" dirty="0">
                          <a:effectLst/>
                        </a:rPr>
                        <a:t>hover </a:t>
                      </a:r>
                      <a:r>
                        <a:rPr lang="zh-CN" altLang="en-US" sz="1200" dirty="0">
                          <a:effectLst/>
                        </a:rPr>
                        <a:t>层。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470315145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useUTC: false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是否使用 </a:t>
                      </a:r>
                      <a:r>
                        <a:rPr lang="en-US" altLang="zh-CN" sz="1200" dirty="0">
                          <a:effectLst/>
                        </a:rPr>
                        <a:t>UTC </a:t>
                      </a:r>
                      <a:r>
                        <a:rPr lang="zh-CN" altLang="en-US" sz="1200" dirty="0">
                          <a:effectLst/>
                        </a:rPr>
                        <a:t>时间。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1258095601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options ... ,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用于 </a:t>
                      </a:r>
                      <a:r>
                        <a:rPr lang="en-US" sz="1200" dirty="0">
                          <a:effectLst/>
                        </a:rPr>
                        <a:t>timeline </a:t>
                      </a:r>
                      <a:r>
                        <a:rPr lang="zh-CN" altLang="en-US" sz="1200" dirty="0">
                          <a:effectLst/>
                        </a:rPr>
                        <a:t>的 </a:t>
                      </a:r>
                      <a:r>
                        <a:rPr lang="en-US" sz="1200" dirty="0">
                          <a:effectLst/>
                        </a:rPr>
                        <a:t>option </a:t>
                      </a:r>
                      <a:r>
                        <a:rPr lang="zh-CN" altLang="en-US" sz="1200" dirty="0">
                          <a:effectLst/>
                        </a:rPr>
                        <a:t>数组。数组的每一项是一个 </a:t>
                      </a:r>
                      <a:r>
                        <a:rPr lang="en-US" sz="1200" dirty="0" err="1">
                          <a:effectLst/>
                        </a:rPr>
                        <a:t>echarts</a:t>
                      </a:r>
                      <a:r>
                        <a:rPr lang="en-US" sz="1200" dirty="0">
                          <a:effectLst/>
                        </a:rPr>
                        <a:t> option (</a:t>
                      </a:r>
                      <a:r>
                        <a:rPr lang="en-US" sz="1200" dirty="0" err="1">
                          <a:effectLst/>
                        </a:rPr>
                        <a:t>ECUnitOption</a:t>
                      </a:r>
                      <a:r>
                        <a:rPr lang="en-US" sz="1200" dirty="0">
                          <a:effectLst/>
                        </a:rPr>
                        <a:t>)。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3323978432"/>
                  </a:ext>
                </a:extLst>
              </a:tr>
              <a:tr h="238084">
                <a:tc>
                  <a:txBody>
                    <a:bodyPr/>
                    <a:lstStyle/>
                    <a:p>
                      <a:r>
                        <a:rPr lang="en-US" sz="1200">
                          <a:effectLst/>
                        </a:rPr>
                        <a:t>media</a:t>
                      </a:r>
                    </a:p>
                  </a:txBody>
                  <a:tcPr marL="99060" marR="99060" anchor="ctr"/>
                </a:tc>
                <a:tc>
                  <a:txBody>
                    <a:bodyPr/>
                    <a:lstStyle/>
                    <a:p>
                      <a:r>
                        <a:rPr lang="zh-CN" altLang="en-US" sz="1200" dirty="0">
                          <a:effectLst/>
                        </a:rPr>
                        <a:t>请参见 移动端自适应。</a:t>
                      </a:r>
                    </a:p>
                  </a:txBody>
                  <a:tcPr marL="99060" marR="99060" anchor="ctr"/>
                </a:tc>
                <a:extLst>
                  <a:ext uri="{0D108BD9-81ED-4DB2-BD59-A6C34878D82A}">
                    <a16:rowId xmlns:a16="http://schemas.microsoft.com/office/drawing/2014/main" val="741182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6223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60400" y="2804160"/>
            <a:ext cx="5439458" cy="199644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以上组件中常用的包括：
1.系列（series）：图表的类型和数据集合，如柱状图的每个柱子、折线图的每条线都是一个系列。
2.坐标轴（xAxis, yAxis）：图表的数据维度，可以是线性、对数、时间等类型。
3.图例（legend）：图表的辅助元素，用于标识每个系列。
4.提示框（tooltip）：当鼠标悬停在图表元素上时显示的提示信息。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824039" y="1603801"/>
            <a:ext cx="3794760" cy="3794760"/>
          </a:xfrm>
          <a:prstGeom prst="ellipse">
            <a:avLst/>
          </a:prstGeom>
          <a:gradFill>
            <a:gsLst>
              <a:gs pos="0">
                <a:schemeClr val="accent2"/>
              </a:gs>
              <a:gs pos="82000">
                <a:schemeClr val="accent2">
                  <a:lumMod val="20000"/>
                  <a:lumOff val="80000"/>
                </a:schemeClr>
              </a:gs>
            </a:gsLst>
            <a:lin ang="36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6997145" y="1677493"/>
            <a:ext cx="3794760" cy="3794760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7212949" y="1854779"/>
            <a:ext cx="3471826" cy="3471826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9724140" y="4424713"/>
            <a:ext cx="981404" cy="981404"/>
          </a:xfrm>
          <a:prstGeom prst="ellipse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0037884" y="4731407"/>
            <a:ext cx="353916" cy="368016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/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0286733" y="3336851"/>
            <a:ext cx="723740" cy="72374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0510024" y="3573084"/>
            <a:ext cx="277158" cy="251275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/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8759454" y="4936859"/>
            <a:ext cx="723740" cy="72374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8982745" y="5168116"/>
            <a:ext cx="277158" cy="261227"/>
          </a:xfrm>
          <a:custGeom>
            <a:avLst/>
            <a:gdLst>
              <a:gd name="connsiteX0" fmla="*/ 565749 w 763907"/>
              <a:gd name="connsiteY0" fmla="*/ 529546 h 720000"/>
              <a:gd name="connsiteX1" fmla="*/ 585849 w 763907"/>
              <a:gd name="connsiteY1" fmla="*/ 537865 h 720000"/>
              <a:gd name="connsiteX2" fmla="*/ 698960 w 763907"/>
              <a:gd name="connsiteY2" fmla="*/ 650977 h 720000"/>
              <a:gd name="connsiteX3" fmla="*/ 698960 w 763907"/>
              <a:gd name="connsiteY3" fmla="*/ 691178 h 720000"/>
              <a:gd name="connsiteX4" fmla="*/ 678860 w 763907"/>
              <a:gd name="connsiteY4" fmla="*/ 699521 h 720000"/>
              <a:gd name="connsiteX5" fmla="*/ 658760 w 763907"/>
              <a:gd name="connsiteY5" fmla="*/ 691178 h 720000"/>
              <a:gd name="connsiteX6" fmla="*/ 545648 w 763907"/>
              <a:gd name="connsiteY6" fmla="*/ 578066 h 720000"/>
              <a:gd name="connsiteX7" fmla="*/ 545648 w 763907"/>
              <a:gd name="connsiteY7" fmla="*/ 537865 h 720000"/>
              <a:gd name="connsiteX8" fmla="*/ 565749 w 763907"/>
              <a:gd name="connsiteY8" fmla="*/ 529546 h 720000"/>
              <a:gd name="connsiteX9" fmla="*/ 565749 w 763907"/>
              <a:gd name="connsiteY9" fmla="*/ 359807 h 720000"/>
              <a:gd name="connsiteX10" fmla="*/ 735464 w 763907"/>
              <a:gd name="connsiteY10" fmla="*/ 359807 h 720000"/>
              <a:gd name="connsiteX11" fmla="*/ 763907 w 763907"/>
              <a:gd name="connsiteY11" fmla="*/ 388251 h 720000"/>
              <a:gd name="connsiteX12" fmla="*/ 735464 w 763907"/>
              <a:gd name="connsiteY12" fmla="*/ 416695 h 720000"/>
              <a:gd name="connsiteX13" fmla="*/ 565749 w 763907"/>
              <a:gd name="connsiteY13" fmla="*/ 416695 h 720000"/>
              <a:gd name="connsiteX14" fmla="*/ 537305 w 763907"/>
              <a:gd name="connsiteY14" fmla="*/ 388251 h 720000"/>
              <a:gd name="connsiteX15" fmla="*/ 565749 w 763907"/>
              <a:gd name="connsiteY15" fmla="*/ 359807 h 720000"/>
              <a:gd name="connsiteX16" fmla="*/ 678860 w 763907"/>
              <a:gd name="connsiteY16" fmla="*/ 77005 h 720000"/>
              <a:gd name="connsiteX17" fmla="*/ 698960 w 763907"/>
              <a:gd name="connsiteY17" fmla="*/ 85325 h 720000"/>
              <a:gd name="connsiteX18" fmla="*/ 698960 w 763907"/>
              <a:gd name="connsiteY18" fmla="*/ 125525 h 720000"/>
              <a:gd name="connsiteX19" fmla="*/ 585849 w 763907"/>
              <a:gd name="connsiteY19" fmla="*/ 238636 h 720000"/>
              <a:gd name="connsiteX20" fmla="*/ 565749 w 763907"/>
              <a:gd name="connsiteY20" fmla="*/ 246980 h 720000"/>
              <a:gd name="connsiteX21" fmla="*/ 545648 w 763907"/>
              <a:gd name="connsiteY21" fmla="*/ 238636 h 720000"/>
              <a:gd name="connsiteX22" fmla="*/ 545648 w 763907"/>
              <a:gd name="connsiteY22" fmla="*/ 198436 h 720000"/>
              <a:gd name="connsiteX23" fmla="*/ 658760 w 763907"/>
              <a:gd name="connsiteY23" fmla="*/ 85325 h 720000"/>
              <a:gd name="connsiteX24" fmla="*/ 678860 w 763907"/>
              <a:gd name="connsiteY24" fmla="*/ 77005 h 720000"/>
              <a:gd name="connsiteX25" fmla="*/ 362802 w 763907"/>
              <a:gd name="connsiteY25" fmla="*/ 5 h 720000"/>
              <a:gd name="connsiteX26" fmla="*/ 422012 w 763907"/>
              <a:gd name="connsiteY26" fmla="*/ 16490 h 720000"/>
              <a:gd name="connsiteX27" fmla="*/ 481080 w 763907"/>
              <a:gd name="connsiteY27" fmla="*/ 119457 h 720000"/>
              <a:gd name="connsiteX28" fmla="*/ 481080 w 763907"/>
              <a:gd name="connsiteY28" fmla="*/ 600631 h 720000"/>
              <a:gd name="connsiteX29" fmla="*/ 422012 w 763907"/>
              <a:gd name="connsiteY29" fmla="*/ 703598 h 720000"/>
              <a:gd name="connsiteX30" fmla="*/ 361806 w 763907"/>
              <a:gd name="connsiteY30" fmla="*/ 720000 h 720000"/>
              <a:gd name="connsiteX31" fmla="*/ 303306 w 763907"/>
              <a:gd name="connsiteY31" fmla="*/ 704546 h 720000"/>
              <a:gd name="connsiteX32" fmla="*/ 60870 w 763907"/>
              <a:gd name="connsiteY32" fmla="*/ 568300 h 720000"/>
              <a:gd name="connsiteX33" fmla="*/ 0 w 763907"/>
              <a:gd name="connsiteY33" fmla="*/ 464291 h 720000"/>
              <a:gd name="connsiteX34" fmla="*/ 0 w 763907"/>
              <a:gd name="connsiteY34" fmla="*/ 255702 h 720000"/>
              <a:gd name="connsiteX35" fmla="*/ 60870 w 763907"/>
              <a:gd name="connsiteY35" fmla="*/ 151693 h 720000"/>
              <a:gd name="connsiteX36" fmla="*/ 303306 w 763907"/>
              <a:gd name="connsiteY36" fmla="*/ 15447 h 720000"/>
              <a:gd name="connsiteX37" fmla="*/ 362802 w 763907"/>
              <a:gd name="connsiteY37" fmla="*/ 5 h 720000"/>
            </a:gdLst>
            <a:ahLst/>
            <a:cxnLst/>
            <a:rect l="l" t="t" r="r" b="b"/>
            <a:pathLst>
              <a:path w="763907" h="720000">
                <a:moveTo>
                  <a:pt x="565749" y="529546"/>
                </a:moveTo>
                <a:cubicBezTo>
                  <a:pt x="573025" y="529546"/>
                  <a:pt x="580302" y="532319"/>
                  <a:pt x="585849" y="537865"/>
                </a:cubicBezTo>
                <a:lnTo>
                  <a:pt x="698960" y="650977"/>
                </a:lnTo>
                <a:cubicBezTo>
                  <a:pt x="710054" y="662070"/>
                  <a:pt x="710054" y="680084"/>
                  <a:pt x="698960" y="691178"/>
                </a:cubicBezTo>
                <a:cubicBezTo>
                  <a:pt x="693461" y="696677"/>
                  <a:pt x="686161" y="699521"/>
                  <a:pt x="678860" y="699521"/>
                </a:cubicBezTo>
                <a:cubicBezTo>
                  <a:pt x="671560" y="699521"/>
                  <a:pt x="664259" y="696771"/>
                  <a:pt x="658760" y="691178"/>
                </a:cubicBezTo>
                <a:lnTo>
                  <a:pt x="545648" y="578066"/>
                </a:lnTo>
                <a:cubicBezTo>
                  <a:pt x="534555" y="566973"/>
                  <a:pt x="534555" y="548959"/>
                  <a:pt x="545648" y="537865"/>
                </a:cubicBezTo>
                <a:cubicBezTo>
                  <a:pt x="551195" y="532319"/>
                  <a:pt x="558471" y="529546"/>
                  <a:pt x="565749" y="529546"/>
                </a:cubicBezTo>
                <a:close/>
                <a:moveTo>
                  <a:pt x="565749" y="359807"/>
                </a:moveTo>
                <a:lnTo>
                  <a:pt x="735464" y="359807"/>
                </a:lnTo>
                <a:cubicBezTo>
                  <a:pt x="751202" y="359807"/>
                  <a:pt x="763907" y="372512"/>
                  <a:pt x="763907" y="388251"/>
                </a:cubicBezTo>
                <a:cubicBezTo>
                  <a:pt x="763907" y="403990"/>
                  <a:pt x="751107" y="416695"/>
                  <a:pt x="735464" y="416695"/>
                </a:cubicBezTo>
                <a:lnTo>
                  <a:pt x="565749" y="416695"/>
                </a:lnTo>
                <a:cubicBezTo>
                  <a:pt x="550010" y="416695"/>
                  <a:pt x="537305" y="403990"/>
                  <a:pt x="537305" y="388251"/>
                </a:cubicBezTo>
                <a:cubicBezTo>
                  <a:pt x="537305" y="372512"/>
                  <a:pt x="550010" y="359807"/>
                  <a:pt x="565749" y="359807"/>
                </a:cubicBezTo>
                <a:close/>
                <a:moveTo>
                  <a:pt x="678860" y="77005"/>
                </a:moveTo>
                <a:cubicBezTo>
                  <a:pt x="686137" y="77005"/>
                  <a:pt x="693414" y="79778"/>
                  <a:pt x="698960" y="85325"/>
                </a:cubicBezTo>
                <a:cubicBezTo>
                  <a:pt x="710054" y="96418"/>
                  <a:pt x="710054" y="114432"/>
                  <a:pt x="698960" y="125525"/>
                </a:cubicBezTo>
                <a:lnTo>
                  <a:pt x="585849" y="238636"/>
                </a:lnTo>
                <a:cubicBezTo>
                  <a:pt x="580350" y="244231"/>
                  <a:pt x="573049" y="246980"/>
                  <a:pt x="565749" y="246980"/>
                </a:cubicBezTo>
                <a:cubicBezTo>
                  <a:pt x="558448" y="246980"/>
                  <a:pt x="551147" y="244231"/>
                  <a:pt x="545648" y="238636"/>
                </a:cubicBezTo>
                <a:cubicBezTo>
                  <a:pt x="534555" y="227543"/>
                  <a:pt x="534555" y="209529"/>
                  <a:pt x="545648" y="198436"/>
                </a:cubicBezTo>
                <a:lnTo>
                  <a:pt x="658760" y="85325"/>
                </a:lnTo>
                <a:cubicBezTo>
                  <a:pt x="664306" y="79778"/>
                  <a:pt x="671583" y="77005"/>
                  <a:pt x="678860" y="77005"/>
                </a:cubicBezTo>
                <a:close/>
                <a:moveTo>
                  <a:pt x="362802" y="5"/>
                </a:moveTo>
                <a:cubicBezTo>
                  <a:pt x="383186" y="183"/>
                  <a:pt x="403524" y="5682"/>
                  <a:pt x="422012" y="16490"/>
                </a:cubicBezTo>
                <a:cubicBezTo>
                  <a:pt x="458989" y="38108"/>
                  <a:pt x="481080" y="76601"/>
                  <a:pt x="481080" y="119457"/>
                </a:cubicBezTo>
                <a:lnTo>
                  <a:pt x="481080" y="600631"/>
                </a:lnTo>
                <a:cubicBezTo>
                  <a:pt x="481080" y="643486"/>
                  <a:pt x="458989" y="681980"/>
                  <a:pt x="422012" y="703598"/>
                </a:cubicBezTo>
                <a:cubicBezTo>
                  <a:pt x="403240" y="714501"/>
                  <a:pt x="382475" y="720000"/>
                  <a:pt x="361806" y="720000"/>
                </a:cubicBezTo>
                <a:cubicBezTo>
                  <a:pt x="341706" y="720000"/>
                  <a:pt x="321700" y="714881"/>
                  <a:pt x="303306" y="704546"/>
                </a:cubicBezTo>
                <a:lnTo>
                  <a:pt x="60870" y="568300"/>
                </a:lnTo>
                <a:cubicBezTo>
                  <a:pt x="23324" y="547157"/>
                  <a:pt x="0" y="507336"/>
                  <a:pt x="0" y="464291"/>
                </a:cubicBezTo>
                <a:lnTo>
                  <a:pt x="0" y="255702"/>
                </a:lnTo>
                <a:cubicBezTo>
                  <a:pt x="0" y="212657"/>
                  <a:pt x="23324" y="172742"/>
                  <a:pt x="60870" y="151693"/>
                </a:cubicBezTo>
                <a:lnTo>
                  <a:pt x="303306" y="15447"/>
                </a:lnTo>
                <a:cubicBezTo>
                  <a:pt x="321984" y="4970"/>
                  <a:pt x="342417" y="-173"/>
                  <a:pt x="362802" y="5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660400" y="2538586"/>
            <a:ext cx="558800" cy="11176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4.Echarts组件：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203200" y="1525286"/>
            <a:ext cx="5080000" cy="3666474"/>
          </a:xfrm>
          <a:prstGeom prst="roundRect">
            <a:avLst>
              <a:gd name="adj" fmla="val 6783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357597" y="1732280"/>
            <a:ext cx="4651284" cy="208788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表格工具：将excel表格数据转为Echarts各种图表可接收到数据格式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。</a:t>
            </a: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bg1"/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bg1"/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bg1"/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bg1"/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bg1"/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bg1"/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bg1"/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主题下载和主题构建：让你的图表整体换个装，除了官方提供的主题之外，还可以定制你自己的主题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。</a:t>
            </a:r>
            <a:endParaRPr kumimoji="1" lang="zh-CN" altLang="en-US" dirty="0"/>
          </a:p>
        </p:txBody>
      </p:sp>
      <p:sp>
        <p:nvSpPr>
          <p:cNvPr id="1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Echarts资源：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34098700-E38D-EC80-9FC4-60DD919186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326" y="146369"/>
            <a:ext cx="5638794" cy="317182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D76A4D1D-AD45-E915-7C57-04B727D462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320" y="3509676"/>
            <a:ext cx="5638800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355850" y="2406316"/>
            <a:ext cx="7884694" cy="2185736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5400000">
            <a:off x="1786355" y="3039978"/>
            <a:ext cx="922421" cy="922421"/>
          </a:xfrm>
          <a:prstGeom prst="plaque">
            <a:avLst>
              <a:gd name="adj" fmla="val 21884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5400000">
            <a:off x="10085905" y="4438532"/>
            <a:ext cx="307039" cy="307039"/>
          </a:xfrm>
          <a:prstGeom prst="plaque">
            <a:avLst>
              <a:gd name="adj" fmla="val 3144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3091587" y="2735395"/>
            <a:ext cx="6841917" cy="152757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主题使用示例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2063040" y="3333895"/>
            <a:ext cx="369051" cy="334587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/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6.Echarts资源：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D09A2F5-4110-DEE3-AFE3-775E8FCC4BDF}"/>
              </a:ext>
            </a:extLst>
          </p:cNvPr>
          <p:cNvSpPr txBox="1"/>
          <p:nvPr/>
        </p:nvSpPr>
        <p:spPr>
          <a:xfrm>
            <a:off x="4460338" y="2422042"/>
            <a:ext cx="5549366" cy="224676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&lt;script src="echarts.js"&gt;&lt;/script&gt;</a:t>
            </a:r>
          </a:p>
          <a:p>
            <a:r>
              <a:rPr lang="zh-CN" altLang="en-US" sz="1400" dirty="0"/>
              <a:t>&lt;!-- 引入 vintage 主题 --&gt;</a:t>
            </a:r>
          </a:p>
          <a:p>
            <a:r>
              <a:rPr lang="zh-CN" altLang="en-US" sz="1400" dirty="0"/>
              <a:t>&lt;script src="theme/vintage.js"&gt;&lt;/script&gt;</a:t>
            </a:r>
          </a:p>
          <a:p>
            <a:r>
              <a:rPr lang="zh-CN" altLang="en-US" sz="1400" dirty="0"/>
              <a:t>&lt;script&gt;</a:t>
            </a:r>
          </a:p>
          <a:p>
            <a:r>
              <a:rPr lang="zh-CN" altLang="en-US" sz="1400" dirty="0"/>
              <a:t>// 第二个参数可以指定前面引入的主题</a:t>
            </a:r>
          </a:p>
          <a:p>
            <a:r>
              <a:rPr lang="zh-CN" altLang="en-US" sz="1400" dirty="0"/>
              <a:t>var chart = echarts.init(document.getElementById('main'), 'vintage');</a:t>
            </a:r>
          </a:p>
          <a:p>
            <a:r>
              <a:rPr lang="zh-CN" altLang="en-US" sz="1400" dirty="0"/>
              <a:t>chart.setOption({</a:t>
            </a:r>
          </a:p>
          <a:p>
            <a:r>
              <a:rPr lang="zh-CN" altLang="en-US" sz="1400" dirty="0"/>
              <a:t>    ...</a:t>
            </a:r>
          </a:p>
          <a:p>
            <a:r>
              <a:rPr lang="zh-CN" altLang="en-US" sz="1400" dirty="0"/>
              <a:t>});</a:t>
            </a:r>
          </a:p>
          <a:p>
            <a:r>
              <a:rPr lang="zh-CN" altLang="en-US" sz="1400" dirty="0"/>
              <a:t>&lt;/script&gt;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66480" y="199401"/>
            <a:ext cx="7049386" cy="21159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术语速查手册：常用组件说明，系列类型文档速查，坐标系文档速查，组件文档速查</a:t>
            </a:r>
            <a:endParaRPr kumimoji="1"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Echarts资源：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4964C16-5C36-B3DD-2E29-32E81D103A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36" y="1721336"/>
            <a:ext cx="5651840" cy="243224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33F680B-F809-B0E2-DA29-4A400D7192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726" y="1662819"/>
            <a:ext cx="5381392" cy="254927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4C925F3-257B-D047-DDBF-93D56BF10FC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173" y="3543590"/>
            <a:ext cx="5171439" cy="27604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0" y="-7619"/>
            <a:ext cx="12210415" cy="113792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60400" y="1401632"/>
            <a:ext cx="2031325" cy="110799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4400">
                <a:ln w="12700">
                  <a:noFill/>
                </a:ln>
                <a:solidFill>
                  <a:srgbClr val="92278F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目录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238937" y="1391562"/>
            <a:ext cx="6267391" cy="746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4400">
                <a:ln w="12700">
                  <a:solidFill>
                    <a:srgbClr val="F1CCF0">
                      <a:alpha val="100000"/>
                    </a:srgbClr>
                  </a:solidFill>
                </a:ln>
                <a:noFill/>
                <a:latin typeface="Source Han Serif SC Bold"/>
                <a:ea typeface="Source Han Serif SC Bold"/>
                <a:cs typeface="Source Han Serif SC Bold"/>
              </a:rPr>
              <a:t>Contents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4469978" y="2756621"/>
            <a:ext cx="3239345" cy="1405358"/>
          </a:xfrm>
          <a:prstGeom prst="roundRect">
            <a:avLst>
              <a:gd name="adj" fmla="val 3748"/>
            </a:avLst>
          </a:prstGeom>
          <a:solidFill>
            <a:srgbClr val="FFFFFF">
              <a:alpha val="100000"/>
            </a:srgbClr>
          </a:solidFill>
          <a:ln w="12700" cap="sq">
            <a:solidFill>
              <a:schemeClr val="accent1"/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469976" y="3045385"/>
            <a:ext cx="3239344" cy="10129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学习目标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743788" y="2756621"/>
            <a:ext cx="3239345" cy="1405358"/>
          </a:xfrm>
          <a:prstGeom prst="roundRect">
            <a:avLst>
              <a:gd name="adj" fmla="val 3748"/>
            </a:avLst>
          </a:prstGeom>
          <a:solidFill>
            <a:srgbClr val="FFFFFF">
              <a:alpha val="100000"/>
            </a:srgbClr>
          </a:solidFill>
          <a:ln w="12700" cap="sq">
            <a:solidFill>
              <a:schemeClr val="accent2"/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743785" y="3045385"/>
            <a:ext cx="3239347" cy="10129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项目要求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8196166" y="2756621"/>
            <a:ext cx="3239345" cy="1405358"/>
          </a:xfrm>
          <a:prstGeom prst="roundRect">
            <a:avLst>
              <a:gd name="adj" fmla="val 3748"/>
            </a:avLst>
          </a:prstGeom>
          <a:solidFill>
            <a:srgbClr val="FFFFFF">
              <a:alpha val="100000"/>
            </a:srgbClr>
          </a:solidFill>
          <a:ln w="12700" cap="sq">
            <a:solidFill>
              <a:schemeClr val="accent2"/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8303010" y="3045385"/>
            <a:ext cx="3025656" cy="10129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相关知识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976273" y="2342312"/>
            <a:ext cx="680221" cy="680221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976273" y="2319460"/>
            <a:ext cx="680221" cy="7259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01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726921" y="2342312"/>
            <a:ext cx="680221" cy="680221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4726921" y="2319460"/>
            <a:ext cx="680221" cy="7259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02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8453138" y="2342312"/>
            <a:ext cx="680221" cy="680221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8453138" y="2319460"/>
            <a:ext cx="680221" cy="7259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03</a:t>
            </a:r>
            <a:endParaRPr kumimoji="1" lang="zh-CN" altLang="en-US"/>
          </a:p>
        </p:txBody>
      </p:sp>
      <p:cxnSp>
        <p:nvCxnSpPr>
          <p:cNvPr id="19" name="标题 1"/>
          <p:cNvCxnSpPr/>
          <p:nvPr/>
        </p:nvCxnSpPr>
        <p:spPr>
          <a:xfrm>
            <a:off x="2133349" y="1586654"/>
            <a:ext cx="0" cy="442445"/>
          </a:xfrm>
          <a:prstGeom prst="line">
            <a:avLst/>
          </a:prstGeom>
          <a:noFill/>
          <a:ln w="6350" cap="sq">
            <a:solidFill>
              <a:schemeClr val="accent1">
                <a:lumMod val="20000"/>
                <a:lumOff val="80000"/>
              </a:schemeClr>
            </a:solidFill>
            <a:miter/>
          </a:ln>
        </p:spPr>
      </p:cxnSp>
      <p:sp>
        <p:nvSpPr>
          <p:cNvPr id="20" name="标题 1"/>
          <p:cNvSpPr txBox="1"/>
          <p:nvPr/>
        </p:nvSpPr>
        <p:spPr>
          <a:xfrm>
            <a:off x="740189" y="4832346"/>
            <a:ext cx="3239345" cy="1405358"/>
          </a:xfrm>
          <a:prstGeom prst="roundRect">
            <a:avLst>
              <a:gd name="adj" fmla="val 3748"/>
            </a:avLst>
          </a:prstGeom>
          <a:solidFill>
            <a:srgbClr val="FFFFFF">
              <a:alpha val="100000"/>
            </a:srgbClr>
          </a:solidFill>
          <a:ln w="12700" cap="sq">
            <a:solidFill>
              <a:schemeClr val="accent1"/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740187" y="5121110"/>
            <a:ext cx="3239344" cy="10129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操作步骤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4466377" y="4832346"/>
            <a:ext cx="3239345" cy="1405358"/>
          </a:xfrm>
          <a:prstGeom prst="roundRect">
            <a:avLst>
              <a:gd name="adj" fmla="val 3748"/>
            </a:avLst>
          </a:prstGeom>
          <a:solidFill>
            <a:srgbClr val="FFFFFF">
              <a:alpha val="100000"/>
            </a:srgbClr>
          </a:solidFill>
          <a:ln w="12700" cap="sq">
            <a:solidFill>
              <a:schemeClr val="accent2"/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4573221" y="5121110"/>
            <a:ext cx="3025656" cy="10129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项目总结</a:t>
            </a:r>
            <a:endParaRPr kumimoji="1" lang="zh-CN" altLang="en-US"/>
          </a:p>
        </p:txBody>
      </p:sp>
      <p:sp>
        <p:nvSpPr>
          <p:cNvPr id="24" name="标题 1"/>
          <p:cNvSpPr txBox="1"/>
          <p:nvPr/>
        </p:nvSpPr>
        <p:spPr>
          <a:xfrm>
            <a:off x="997132" y="4418037"/>
            <a:ext cx="680221" cy="680221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标题 1"/>
          <p:cNvSpPr txBox="1"/>
          <p:nvPr/>
        </p:nvSpPr>
        <p:spPr>
          <a:xfrm>
            <a:off x="997132" y="4395185"/>
            <a:ext cx="680221" cy="7259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04</a:t>
            </a:r>
            <a:endParaRPr kumimoji="1" lang="zh-CN" altLang="en-US"/>
          </a:p>
        </p:txBody>
      </p:sp>
      <p:sp>
        <p:nvSpPr>
          <p:cNvPr id="26" name="标题 1"/>
          <p:cNvSpPr txBox="1"/>
          <p:nvPr/>
        </p:nvSpPr>
        <p:spPr>
          <a:xfrm>
            <a:off x="4723349" y="4418037"/>
            <a:ext cx="680221" cy="680221"/>
          </a:xfrm>
          <a:prstGeom prst="rect">
            <a:avLst/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标题 1"/>
          <p:cNvSpPr txBox="1"/>
          <p:nvPr/>
        </p:nvSpPr>
        <p:spPr>
          <a:xfrm>
            <a:off x="4723349" y="4395185"/>
            <a:ext cx="680221" cy="7259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05</a:t>
            </a:r>
            <a:endParaRPr kumimoji="1" lang="zh-CN" altLang="en-US"/>
          </a:p>
        </p:txBody>
      </p:sp>
      <p:sp>
        <p:nvSpPr>
          <p:cNvPr id="28" name="标题 1"/>
          <p:cNvSpPr txBox="1"/>
          <p:nvPr/>
        </p:nvSpPr>
        <p:spPr>
          <a:xfrm>
            <a:off x="8279555" y="4832346"/>
            <a:ext cx="3239345" cy="1405358"/>
          </a:xfrm>
          <a:prstGeom prst="roundRect">
            <a:avLst>
              <a:gd name="adj" fmla="val 3748"/>
            </a:avLst>
          </a:prstGeom>
          <a:solidFill>
            <a:srgbClr val="FFFFFF">
              <a:alpha val="100000"/>
            </a:srgbClr>
          </a:solidFill>
          <a:ln w="12700" cap="sq">
            <a:solidFill>
              <a:schemeClr val="accent1"/>
            </a:solidFill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标题 1"/>
          <p:cNvSpPr txBox="1"/>
          <p:nvPr/>
        </p:nvSpPr>
        <p:spPr>
          <a:xfrm>
            <a:off x="8279553" y="5121110"/>
            <a:ext cx="3239344" cy="101299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400">
                <a:ln w="12700">
                  <a:noFill/>
                </a:ln>
                <a:solidFill>
                  <a:srgbClr val="262626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作业练习</a:t>
            </a:r>
            <a:endParaRPr kumimoji="1" lang="zh-CN" altLang="en-US"/>
          </a:p>
        </p:txBody>
      </p:sp>
      <p:sp>
        <p:nvSpPr>
          <p:cNvPr id="30" name="标题 1"/>
          <p:cNvSpPr txBox="1"/>
          <p:nvPr/>
        </p:nvSpPr>
        <p:spPr>
          <a:xfrm>
            <a:off x="8536498" y="4418037"/>
            <a:ext cx="680221" cy="680221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标题 1"/>
          <p:cNvSpPr txBox="1"/>
          <p:nvPr/>
        </p:nvSpPr>
        <p:spPr>
          <a:xfrm>
            <a:off x="8536498" y="4395185"/>
            <a:ext cx="680221" cy="7259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rgbClr val="FFFFFF">
                    <a:alpha val="100000"/>
                  </a:srgbClr>
                </a:solidFill>
                <a:latin typeface="Source Han Serif SC Bold"/>
                <a:ea typeface="Source Han Serif SC Bold"/>
                <a:cs typeface="Source Han Serif SC Bold"/>
              </a:rPr>
              <a:t>06</a:t>
            </a:r>
            <a:endParaRPr kumimoji="1" lang="zh-CN" altLang="en-US"/>
          </a:p>
        </p:txBody>
      </p:sp>
      <p:sp>
        <p:nvSpPr>
          <p:cNvPr id="32" name="标题 1"/>
          <p:cNvSpPr txBox="1"/>
          <p:nvPr/>
        </p:nvSpPr>
        <p:spPr>
          <a:xfrm>
            <a:off x="9365355" y="398083"/>
            <a:ext cx="2497730" cy="446436"/>
          </a:xfrm>
          <a:custGeom>
            <a:avLst/>
            <a:gdLst>
              <a:gd name="connsiteX0" fmla="*/ 2428126 w 2497730"/>
              <a:gd name="connsiteY0" fmla="*/ 376832 h 446436"/>
              <a:gd name="connsiteX1" fmla="*/ 2497730 w 2497730"/>
              <a:gd name="connsiteY1" fmla="*/ 376832 h 446436"/>
              <a:gd name="connsiteX2" fmla="*/ 2497730 w 2497730"/>
              <a:gd name="connsiteY2" fmla="*/ 446436 h 446436"/>
              <a:gd name="connsiteX3" fmla="*/ 2428126 w 2497730"/>
              <a:gd name="connsiteY3" fmla="*/ 446436 h 446436"/>
              <a:gd name="connsiteX4" fmla="*/ 2266252 w 2497730"/>
              <a:gd name="connsiteY4" fmla="*/ 376832 h 446436"/>
              <a:gd name="connsiteX5" fmla="*/ 2335856 w 2497730"/>
              <a:gd name="connsiteY5" fmla="*/ 376832 h 446436"/>
              <a:gd name="connsiteX6" fmla="*/ 2335856 w 2497730"/>
              <a:gd name="connsiteY6" fmla="*/ 446436 h 446436"/>
              <a:gd name="connsiteX7" fmla="*/ 2266252 w 2497730"/>
              <a:gd name="connsiteY7" fmla="*/ 446436 h 446436"/>
              <a:gd name="connsiteX8" fmla="*/ 2104377 w 2497730"/>
              <a:gd name="connsiteY8" fmla="*/ 376832 h 446436"/>
              <a:gd name="connsiteX9" fmla="*/ 2173981 w 2497730"/>
              <a:gd name="connsiteY9" fmla="*/ 376832 h 446436"/>
              <a:gd name="connsiteX10" fmla="*/ 2173981 w 2497730"/>
              <a:gd name="connsiteY10" fmla="*/ 446436 h 446436"/>
              <a:gd name="connsiteX11" fmla="*/ 2104377 w 2497730"/>
              <a:gd name="connsiteY11" fmla="*/ 446436 h 446436"/>
              <a:gd name="connsiteX12" fmla="*/ 1942502 w 2497730"/>
              <a:gd name="connsiteY12" fmla="*/ 376832 h 446436"/>
              <a:gd name="connsiteX13" fmla="*/ 2012106 w 2497730"/>
              <a:gd name="connsiteY13" fmla="*/ 376832 h 446436"/>
              <a:gd name="connsiteX14" fmla="*/ 2012106 w 2497730"/>
              <a:gd name="connsiteY14" fmla="*/ 446436 h 446436"/>
              <a:gd name="connsiteX15" fmla="*/ 1942502 w 2497730"/>
              <a:gd name="connsiteY15" fmla="*/ 446436 h 446436"/>
              <a:gd name="connsiteX16" fmla="*/ 1780627 w 2497730"/>
              <a:gd name="connsiteY16" fmla="*/ 376832 h 446436"/>
              <a:gd name="connsiteX17" fmla="*/ 1850231 w 2497730"/>
              <a:gd name="connsiteY17" fmla="*/ 376832 h 446436"/>
              <a:gd name="connsiteX18" fmla="*/ 1850231 w 2497730"/>
              <a:gd name="connsiteY18" fmla="*/ 446436 h 446436"/>
              <a:gd name="connsiteX19" fmla="*/ 1780627 w 2497730"/>
              <a:gd name="connsiteY19" fmla="*/ 446436 h 446436"/>
              <a:gd name="connsiteX20" fmla="*/ 1618752 w 2497730"/>
              <a:gd name="connsiteY20" fmla="*/ 376832 h 446436"/>
              <a:gd name="connsiteX21" fmla="*/ 1688356 w 2497730"/>
              <a:gd name="connsiteY21" fmla="*/ 376832 h 446436"/>
              <a:gd name="connsiteX22" fmla="*/ 1688356 w 2497730"/>
              <a:gd name="connsiteY22" fmla="*/ 446436 h 446436"/>
              <a:gd name="connsiteX23" fmla="*/ 1618752 w 2497730"/>
              <a:gd name="connsiteY23" fmla="*/ 446436 h 446436"/>
              <a:gd name="connsiteX24" fmla="*/ 1456877 w 2497730"/>
              <a:gd name="connsiteY24" fmla="*/ 376832 h 446436"/>
              <a:gd name="connsiteX25" fmla="*/ 1526481 w 2497730"/>
              <a:gd name="connsiteY25" fmla="*/ 376832 h 446436"/>
              <a:gd name="connsiteX26" fmla="*/ 1526481 w 2497730"/>
              <a:gd name="connsiteY26" fmla="*/ 446436 h 446436"/>
              <a:gd name="connsiteX27" fmla="*/ 1456877 w 2497730"/>
              <a:gd name="connsiteY27" fmla="*/ 446436 h 446436"/>
              <a:gd name="connsiteX28" fmla="*/ 1295001 w 2497730"/>
              <a:gd name="connsiteY28" fmla="*/ 376832 h 446436"/>
              <a:gd name="connsiteX29" fmla="*/ 1364605 w 2497730"/>
              <a:gd name="connsiteY29" fmla="*/ 376832 h 446436"/>
              <a:gd name="connsiteX30" fmla="*/ 1364605 w 2497730"/>
              <a:gd name="connsiteY30" fmla="*/ 446436 h 446436"/>
              <a:gd name="connsiteX31" fmla="*/ 1295001 w 2497730"/>
              <a:gd name="connsiteY31" fmla="*/ 446436 h 446436"/>
              <a:gd name="connsiteX32" fmla="*/ 1133126 w 2497730"/>
              <a:gd name="connsiteY32" fmla="*/ 376832 h 446436"/>
              <a:gd name="connsiteX33" fmla="*/ 1202730 w 2497730"/>
              <a:gd name="connsiteY33" fmla="*/ 376832 h 446436"/>
              <a:gd name="connsiteX34" fmla="*/ 1202730 w 2497730"/>
              <a:gd name="connsiteY34" fmla="*/ 446436 h 446436"/>
              <a:gd name="connsiteX35" fmla="*/ 1133126 w 2497730"/>
              <a:gd name="connsiteY35" fmla="*/ 446436 h 446436"/>
              <a:gd name="connsiteX36" fmla="*/ 971251 w 2497730"/>
              <a:gd name="connsiteY36" fmla="*/ 376832 h 446436"/>
              <a:gd name="connsiteX37" fmla="*/ 1040855 w 2497730"/>
              <a:gd name="connsiteY37" fmla="*/ 376832 h 446436"/>
              <a:gd name="connsiteX38" fmla="*/ 1040855 w 2497730"/>
              <a:gd name="connsiteY38" fmla="*/ 446436 h 446436"/>
              <a:gd name="connsiteX39" fmla="*/ 971251 w 2497730"/>
              <a:gd name="connsiteY39" fmla="*/ 446436 h 446436"/>
              <a:gd name="connsiteX40" fmla="*/ 809376 w 2497730"/>
              <a:gd name="connsiteY40" fmla="*/ 376832 h 446436"/>
              <a:gd name="connsiteX41" fmla="*/ 878980 w 2497730"/>
              <a:gd name="connsiteY41" fmla="*/ 376832 h 446436"/>
              <a:gd name="connsiteX42" fmla="*/ 878980 w 2497730"/>
              <a:gd name="connsiteY42" fmla="*/ 446436 h 446436"/>
              <a:gd name="connsiteX43" fmla="*/ 809376 w 2497730"/>
              <a:gd name="connsiteY43" fmla="*/ 446436 h 446436"/>
              <a:gd name="connsiteX44" fmla="*/ 647501 w 2497730"/>
              <a:gd name="connsiteY44" fmla="*/ 376832 h 446436"/>
              <a:gd name="connsiteX45" fmla="*/ 717105 w 2497730"/>
              <a:gd name="connsiteY45" fmla="*/ 376832 h 446436"/>
              <a:gd name="connsiteX46" fmla="*/ 717105 w 2497730"/>
              <a:gd name="connsiteY46" fmla="*/ 446436 h 446436"/>
              <a:gd name="connsiteX47" fmla="*/ 647501 w 2497730"/>
              <a:gd name="connsiteY47" fmla="*/ 446436 h 446436"/>
              <a:gd name="connsiteX48" fmla="*/ 485626 w 2497730"/>
              <a:gd name="connsiteY48" fmla="*/ 376832 h 446436"/>
              <a:gd name="connsiteX49" fmla="*/ 555230 w 2497730"/>
              <a:gd name="connsiteY49" fmla="*/ 376832 h 446436"/>
              <a:gd name="connsiteX50" fmla="*/ 555230 w 2497730"/>
              <a:gd name="connsiteY50" fmla="*/ 446436 h 446436"/>
              <a:gd name="connsiteX51" fmla="*/ 485626 w 2497730"/>
              <a:gd name="connsiteY51" fmla="*/ 446436 h 446436"/>
              <a:gd name="connsiteX52" fmla="*/ 323750 w 2497730"/>
              <a:gd name="connsiteY52" fmla="*/ 376832 h 446436"/>
              <a:gd name="connsiteX53" fmla="*/ 393354 w 2497730"/>
              <a:gd name="connsiteY53" fmla="*/ 376832 h 446436"/>
              <a:gd name="connsiteX54" fmla="*/ 393354 w 2497730"/>
              <a:gd name="connsiteY54" fmla="*/ 446436 h 446436"/>
              <a:gd name="connsiteX55" fmla="*/ 323750 w 2497730"/>
              <a:gd name="connsiteY55" fmla="*/ 446436 h 446436"/>
              <a:gd name="connsiteX56" fmla="*/ 161875 w 2497730"/>
              <a:gd name="connsiteY56" fmla="*/ 376832 h 446436"/>
              <a:gd name="connsiteX57" fmla="*/ 231479 w 2497730"/>
              <a:gd name="connsiteY57" fmla="*/ 376832 h 446436"/>
              <a:gd name="connsiteX58" fmla="*/ 231479 w 2497730"/>
              <a:gd name="connsiteY58" fmla="*/ 446436 h 446436"/>
              <a:gd name="connsiteX59" fmla="*/ 161875 w 2497730"/>
              <a:gd name="connsiteY59" fmla="*/ 446436 h 446436"/>
              <a:gd name="connsiteX60" fmla="*/ 0 w 2497730"/>
              <a:gd name="connsiteY60" fmla="*/ 376832 h 446436"/>
              <a:gd name="connsiteX61" fmla="*/ 69604 w 2497730"/>
              <a:gd name="connsiteY61" fmla="*/ 376832 h 446436"/>
              <a:gd name="connsiteX62" fmla="*/ 69604 w 2497730"/>
              <a:gd name="connsiteY62" fmla="*/ 446436 h 446436"/>
              <a:gd name="connsiteX63" fmla="*/ 0 w 2497730"/>
              <a:gd name="connsiteY63" fmla="*/ 446436 h 446436"/>
              <a:gd name="connsiteX64" fmla="*/ 2428126 w 2497730"/>
              <a:gd name="connsiteY64" fmla="*/ 188416 h 446436"/>
              <a:gd name="connsiteX65" fmla="*/ 2497730 w 2497730"/>
              <a:gd name="connsiteY65" fmla="*/ 188416 h 446436"/>
              <a:gd name="connsiteX66" fmla="*/ 2497730 w 2497730"/>
              <a:gd name="connsiteY66" fmla="*/ 258020 h 446436"/>
              <a:gd name="connsiteX67" fmla="*/ 2428126 w 2497730"/>
              <a:gd name="connsiteY67" fmla="*/ 258020 h 446436"/>
              <a:gd name="connsiteX68" fmla="*/ 2266252 w 2497730"/>
              <a:gd name="connsiteY68" fmla="*/ 188416 h 446436"/>
              <a:gd name="connsiteX69" fmla="*/ 2335856 w 2497730"/>
              <a:gd name="connsiteY69" fmla="*/ 188416 h 446436"/>
              <a:gd name="connsiteX70" fmla="*/ 2335856 w 2497730"/>
              <a:gd name="connsiteY70" fmla="*/ 258020 h 446436"/>
              <a:gd name="connsiteX71" fmla="*/ 2266252 w 2497730"/>
              <a:gd name="connsiteY71" fmla="*/ 258020 h 446436"/>
              <a:gd name="connsiteX72" fmla="*/ 2104377 w 2497730"/>
              <a:gd name="connsiteY72" fmla="*/ 188416 h 446436"/>
              <a:gd name="connsiteX73" fmla="*/ 2173981 w 2497730"/>
              <a:gd name="connsiteY73" fmla="*/ 188416 h 446436"/>
              <a:gd name="connsiteX74" fmla="*/ 2173981 w 2497730"/>
              <a:gd name="connsiteY74" fmla="*/ 258020 h 446436"/>
              <a:gd name="connsiteX75" fmla="*/ 2104377 w 2497730"/>
              <a:gd name="connsiteY75" fmla="*/ 258020 h 446436"/>
              <a:gd name="connsiteX76" fmla="*/ 1942502 w 2497730"/>
              <a:gd name="connsiteY76" fmla="*/ 188416 h 446436"/>
              <a:gd name="connsiteX77" fmla="*/ 2012106 w 2497730"/>
              <a:gd name="connsiteY77" fmla="*/ 188416 h 446436"/>
              <a:gd name="connsiteX78" fmla="*/ 2012106 w 2497730"/>
              <a:gd name="connsiteY78" fmla="*/ 258020 h 446436"/>
              <a:gd name="connsiteX79" fmla="*/ 1942502 w 2497730"/>
              <a:gd name="connsiteY79" fmla="*/ 258020 h 446436"/>
              <a:gd name="connsiteX80" fmla="*/ 1780627 w 2497730"/>
              <a:gd name="connsiteY80" fmla="*/ 188416 h 446436"/>
              <a:gd name="connsiteX81" fmla="*/ 1850231 w 2497730"/>
              <a:gd name="connsiteY81" fmla="*/ 188416 h 446436"/>
              <a:gd name="connsiteX82" fmla="*/ 1850231 w 2497730"/>
              <a:gd name="connsiteY82" fmla="*/ 258020 h 446436"/>
              <a:gd name="connsiteX83" fmla="*/ 1780627 w 2497730"/>
              <a:gd name="connsiteY83" fmla="*/ 258020 h 446436"/>
              <a:gd name="connsiteX84" fmla="*/ 1618752 w 2497730"/>
              <a:gd name="connsiteY84" fmla="*/ 188416 h 446436"/>
              <a:gd name="connsiteX85" fmla="*/ 1688356 w 2497730"/>
              <a:gd name="connsiteY85" fmla="*/ 188416 h 446436"/>
              <a:gd name="connsiteX86" fmla="*/ 1688356 w 2497730"/>
              <a:gd name="connsiteY86" fmla="*/ 258020 h 446436"/>
              <a:gd name="connsiteX87" fmla="*/ 1618752 w 2497730"/>
              <a:gd name="connsiteY87" fmla="*/ 258020 h 446436"/>
              <a:gd name="connsiteX88" fmla="*/ 1456877 w 2497730"/>
              <a:gd name="connsiteY88" fmla="*/ 188416 h 446436"/>
              <a:gd name="connsiteX89" fmla="*/ 1526481 w 2497730"/>
              <a:gd name="connsiteY89" fmla="*/ 188416 h 446436"/>
              <a:gd name="connsiteX90" fmla="*/ 1526481 w 2497730"/>
              <a:gd name="connsiteY90" fmla="*/ 258020 h 446436"/>
              <a:gd name="connsiteX91" fmla="*/ 1456877 w 2497730"/>
              <a:gd name="connsiteY91" fmla="*/ 258020 h 446436"/>
              <a:gd name="connsiteX92" fmla="*/ 1295001 w 2497730"/>
              <a:gd name="connsiteY92" fmla="*/ 188416 h 446436"/>
              <a:gd name="connsiteX93" fmla="*/ 1364605 w 2497730"/>
              <a:gd name="connsiteY93" fmla="*/ 188416 h 446436"/>
              <a:gd name="connsiteX94" fmla="*/ 1364605 w 2497730"/>
              <a:gd name="connsiteY94" fmla="*/ 258020 h 446436"/>
              <a:gd name="connsiteX95" fmla="*/ 1295001 w 2497730"/>
              <a:gd name="connsiteY95" fmla="*/ 258020 h 446436"/>
              <a:gd name="connsiteX96" fmla="*/ 1133126 w 2497730"/>
              <a:gd name="connsiteY96" fmla="*/ 188416 h 446436"/>
              <a:gd name="connsiteX97" fmla="*/ 1202730 w 2497730"/>
              <a:gd name="connsiteY97" fmla="*/ 188416 h 446436"/>
              <a:gd name="connsiteX98" fmla="*/ 1202730 w 2497730"/>
              <a:gd name="connsiteY98" fmla="*/ 258020 h 446436"/>
              <a:gd name="connsiteX99" fmla="*/ 1133126 w 2497730"/>
              <a:gd name="connsiteY99" fmla="*/ 258020 h 446436"/>
              <a:gd name="connsiteX100" fmla="*/ 971251 w 2497730"/>
              <a:gd name="connsiteY100" fmla="*/ 188416 h 446436"/>
              <a:gd name="connsiteX101" fmla="*/ 1040855 w 2497730"/>
              <a:gd name="connsiteY101" fmla="*/ 188416 h 446436"/>
              <a:gd name="connsiteX102" fmla="*/ 1040855 w 2497730"/>
              <a:gd name="connsiteY102" fmla="*/ 258020 h 446436"/>
              <a:gd name="connsiteX103" fmla="*/ 971251 w 2497730"/>
              <a:gd name="connsiteY103" fmla="*/ 258020 h 446436"/>
              <a:gd name="connsiteX104" fmla="*/ 809376 w 2497730"/>
              <a:gd name="connsiteY104" fmla="*/ 188416 h 446436"/>
              <a:gd name="connsiteX105" fmla="*/ 878980 w 2497730"/>
              <a:gd name="connsiteY105" fmla="*/ 188416 h 446436"/>
              <a:gd name="connsiteX106" fmla="*/ 878980 w 2497730"/>
              <a:gd name="connsiteY106" fmla="*/ 258020 h 446436"/>
              <a:gd name="connsiteX107" fmla="*/ 809376 w 2497730"/>
              <a:gd name="connsiteY107" fmla="*/ 258020 h 446436"/>
              <a:gd name="connsiteX108" fmla="*/ 647501 w 2497730"/>
              <a:gd name="connsiteY108" fmla="*/ 188416 h 446436"/>
              <a:gd name="connsiteX109" fmla="*/ 717105 w 2497730"/>
              <a:gd name="connsiteY109" fmla="*/ 188416 h 446436"/>
              <a:gd name="connsiteX110" fmla="*/ 717105 w 2497730"/>
              <a:gd name="connsiteY110" fmla="*/ 258020 h 446436"/>
              <a:gd name="connsiteX111" fmla="*/ 647501 w 2497730"/>
              <a:gd name="connsiteY111" fmla="*/ 258020 h 446436"/>
              <a:gd name="connsiteX112" fmla="*/ 485626 w 2497730"/>
              <a:gd name="connsiteY112" fmla="*/ 188416 h 446436"/>
              <a:gd name="connsiteX113" fmla="*/ 555230 w 2497730"/>
              <a:gd name="connsiteY113" fmla="*/ 188416 h 446436"/>
              <a:gd name="connsiteX114" fmla="*/ 555230 w 2497730"/>
              <a:gd name="connsiteY114" fmla="*/ 258020 h 446436"/>
              <a:gd name="connsiteX115" fmla="*/ 485626 w 2497730"/>
              <a:gd name="connsiteY115" fmla="*/ 258020 h 446436"/>
              <a:gd name="connsiteX116" fmla="*/ 323750 w 2497730"/>
              <a:gd name="connsiteY116" fmla="*/ 188416 h 446436"/>
              <a:gd name="connsiteX117" fmla="*/ 393354 w 2497730"/>
              <a:gd name="connsiteY117" fmla="*/ 188416 h 446436"/>
              <a:gd name="connsiteX118" fmla="*/ 393354 w 2497730"/>
              <a:gd name="connsiteY118" fmla="*/ 258020 h 446436"/>
              <a:gd name="connsiteX119" fmla="*/ 323750 w 2497730"/>
              <a:gd name="connsiteY119" fmla="*/ 258020 h 446436"/>
              <a:gd name="connsiteX120" fmla="*/ 161875 w 2497730"/>
              <a:gd name="connsiteY120" fmla="*/ 188416 h 446436"/>
              <a:gd name="connsiteX121" fmla="*/ 231479 w 2497730"/>
              <a:gd name="connsiteY121" fmla="*/ 188416 h 446436"/>
              <a:gd name="connsiteX122" fmla="*/ 231479 w 2497730"/>
              <a:gd name="connsiteY122" fmla="*/ 258020 h 446436"/>
              <a:gd name="connsiteX123" fmla="*/ 161875 w 2497730"/>
              <a:gd name="connsiteY123" fmla="*/ 258020 h 446436"/>
              <a:gd name="connsiteX124" fmla="*/ 0 w 2497730"/>
              <a:gd name="connsiteY124" fmla="*/ 188416 h 446436"/>
              <a:gd name="connsiteX125" fmla="*/ 69604 w 2497730"/>
              <a:gd name="connsiteY125" fmla="*/ 188416 h 446436"/>
              <a:gd name="connsiteX126" fmla="*/ 69604 w 2497730"/>
              <a:gd name="connsiteY126" fmla="*/ 258020 h 446436"/>
              <a:gd name="connsiteX127" fmla="*/ 0 w 2497730"/>
              <a:gd name="connsiteY127" fmla="*/ 258020 h 446436"/>
              <a:gd name="connsiteX128" fmla="*/ 2428126 w 2497730"/>
              <a:gd name="connsiteY128" fmla="*/ 0 h 446436"/>
              <a:gd name="connsiteX129" fmla="*/ 2497730 w 2497730"/>
              <a:gd name="connsiteY129" fmla="*/ 0 h 446436"/>
              <a:gd name="connsiteX130" fmla="*/ 2497730 w 2497730"/>
              <a:gd name="connsiteY130" fmla="*/ 69604 h 446436"/>
              <a:gd name="connsiteX131" fmla="*/ 2428126 w 2497730"/>
              <a:gd name="connsiteY131" fmla="*/ 69604 h 446436"/>
              <a:gd name="connsiteX132" fmla="*/ 2266252 w 2497730"/>
              <a:gd name="connsiteY132" fmla="*/ 0 h 446436"/>
              <a:gd name="connsiteX133" fmla="*/ 2335856 w 2497730"/>
              <a:gd name="connsiteY133" fmla="*/ 0 h 446436"/>
              <a:gd name="connsiteX134" fmla="*/ 2335856 w 2497730"/>
              <a:gd name="connsiteY134" fmla="*/ 69604 h 446436"/>
              <a:gd name="connsiteX135" fmla="*/ 2266252 w 2497730"/>
              <a:gd name="connsiteY135" fmla="*/ 69604 h 446436"/>
              <a:gd name="connsiteX136" fmla="*/ 2104377 w 2497730"/>
              <a:gd name="connsiteY136" fmla="*/ 0 h 446436"/>
              <a:gd name="connsiteX137" fmla="*/ 2173981 w 2497730"/>
              <a:gd name="connsiteY137" fmla="*/ 0 h 446436"/>
              <a:gd name="connsiteX138" fmla="*/ 2173981 w 2497730"/>
              <a:gd name="connsiteY138" fmla="*/ 69604 h 446436"/>
              <a:gd name="connsiteX139" fmla="*/ 2104377 w 2497730"/>
              <a:gd name="connsiteY139" fmla="*/ 69604 h 446436"/>
              <a:gd name="connsiteX140" fmla="*/ 1942502 w 2497730"/>
              <a:gd name="connsiteY140" fmla="*/ 0 h 446436"/>
              <a:gd name="connsiteX141" fmla="*/ 2012106 w 2497730"/>
              <a:gd name="connsiteY141" fmla="*/ 0 h 446436"/>
              <a:gd name="connsiteX142" fmla="*/ 2012106 w 2497730"/>
              <a:gd name="connsiteY142" fmla="*/ 69604 h 446436"/>
              <a:gd name="connsiteX143" fmla="*/ 1942502 w 2497730"/>
              <a:gd name="connsiteY143" fmla="*/ 69604 h 446436"/>
              <a:gd name="connsiteX144" fmla="*/ 1780627 w 2497730"/>
              <a:gd name="connsiteY144" fmla="*/ 0 h 446436"/>
              <a:gd name="connsiteX145" fmla="*/ 1850231 w 2497730"/>
              <a:gd name="connsiteY145" fmla="*/ 0 h 446436"/>
              <a:gd name="connsiteX146" fmla="*/ 1850231 w 2497730"/>
              <a:gd name="connsiteY146" fmla="*/ 69604 h 446436"/>
              <a:gd name="connsiteX147" fmla="*/ 1780627 w 2497730"/>
              <a:gd name="connsiteY147" fmla="*/ 69604 h 446436"/>
              <a:gd name="connsiteX148" fmla="*/ 1618752 w 2497730"/>
              <a:gd name="connsiteY148" fmla="*/ 0 h 446436"/>
              <a:gd name="connsiteX149" fmla="*/ 1688356 w 2497730"/>
              <a:gd name="connsiteY149" fmla="*/ 0 h 446436"/>
              <a:gd name="connsiteX150" fmla="*/ 1688356 w 2497730"/>
              <a:gd name="connsiteY150" fmla="*/ 69604 h 446436"/>
              <a:gd name="connsiteX151" fmla="*/ 1618752 w 2497730"/>
              <a:gd name="connsiteY151" fmla="*/ 69604 h 446436"/>
              <a:gd name="connsiteX152" fmla="*/ 1456877 w 2497730"/>
              <a:gd name="connsiteY152" fmla="*/ 0 h 446436"/>
              <a:gd name="connsiteX153" fmla="*/ 1526481 w 2497730"/>
              <a:gd name="connsiteY153" fmla="*/ 0 h 446436"/>
              <a:gd name="connsiteX154" fmla="*/ 1526481 w 2497730"/>
              <a:gd name="connsiteY154" fmla="*/ 69604 h 446436"/>
              <a:gd name="connsiteX155" fmla="*/ 1456877 w 2497730"/>
              <a:gd name="connsiteY155" fmla="*/ 69604 h 446436"/>
              <a:gd name="connsiteX156" fmla="*/ 1295001 w 2497730"/>
              <a:gd name="connsiteY156" fmla="*/ 0 h 446436"/>
              <a:gd name="connsiteX157" fmla="*/ 1364605 w 2497730"/>
              <a:gd name="connsiteY157" fmla="*/ 0 h 446436"/>
              <a:gd name="connsiteX158" fmla="*/ 1364605 w 2497730"/>
              <a:gd name="connsiteY158" fmla="*/ 69604 h 446436"/>
              <a:gd name="connsiteX159" fmla="*/ 1295001 w 2497730"/>
              <a:gd name="connsiteY159" fmla="*/ 69604 h 446436"/>
              <a:gd name="connsiteX160" fmla="*/ 1133126 w 2497730"/>
              <a:gd name="connsiteY160" fmla="*/ 0 h 446436"/>
              <a:gd name="connsiteX161" fmla="*/ 1202730 w 2497730"/>
              <a:gd name="connsiteY161" fmla="*/ 0 h 446436"/>
              <a:gd name="connsiteX162" fmla="*/ 1202730 w 2497730"/>
              <a:gd name="connsiteY162" fmla="*/ 69604 h 446436"/>
              <a:gd name="connsiteX163" fmla="*/ 1133126 w 2497730"/>
              <a:gd name="connsiteY163" fmla="*/ 69604 h 446436"/>
              <a:gd name="connsiteX164" fmla="*/ 971251 w 2497730"/>
              <a:gd name="connsiteY164" fmla="*/ 0 h 446436"/>
              <a:gd name="connsiteX165" fmla="*/ 1040855 w 2497730"/>
              <a:gd name="connsiteY165" fmla="*/ 0 h 446436"/>
              <a:gd name="connsiteX166" fmla="*/ 1040855 w 2497730"/>
              <a:gd name="connsiteY166" fmla="*/ 69604 h 446436"/>
              <a:gd name="connsiteX167" fmla="*/ 971251 w 2497730"/>
              <a:gd name="connsiteY167" fmla="*/ 69604 h 446436"/>
              <a:gd name="connsiteX168" fmla="*/ 809376 w 2497730"/>
              <a:gd name="connsiteY168" fmla="*/ 0 h 446436"/>
              <a:gd name="connsiteX169" fmla="*/ 878980 w 2497730"/>
              <a:gd name="connsiteY169" fmla="*/ 0 h 446436"/>
              <a:gd name="connsiteX170" fmla="*/ 878980 w 2497730"/>
              <a:gd name="connsiteY170" fmla="*/ 69604 h 446436"/>
              <a:gd name="connsiteX171" fmla="*/ 809376 w 2497730"/>
              <a:gd name="connsiteY171" fmla="*/ 69604 h 446436"/>
              <a:gd name="connsiteX172" fmla="*/ 647501 w 2497730"/>
              <a:gd name="connsiteY172" fmla="*/ 0 h 446436"/>
              <a:gd name="connsiteX173" fmla="*/ 717105 w 2497730"/>
              <a:gd name="connsiteY173" fmla="*/ 0 h 446436"/>
              <a:gd name="connsiteX174" fmla="*/ 717105 w 2497730"/>
              <a:gd name="connsiteY174" fmla="*/ 69604 h 446436"/>
              <a:gd name="connsiteX175" fmla="*/ 647501 w 2497730"/>
              <a:gd name="connsiteY175" fmla="*/ 69604 h 446436"/>
              <a:gd name="connsiteX176" fmla="*/ 485626 w 2497730"/>
              <a:gd name="connsiteY176" fmla="*/ 0 h 446436"/>
              <a:gd name="connsiteX177" fmla="*/ 555230 w 2497730"/>
              <a:gd name="connsiteY177" fmla="*/ 0 h 446436"/>
              <a:gd name="connsiteX178" fmla="*/ 555230 w 2497730"/>
              <a:gd name="connsiteY178" fmla="*/ 69604 h 446436"/>
              <a:gd name="connsiteX179" fmla="*/ 485626 w 2497730"/>
              <a:gd name="connsiteY179" fmla="*/ 69604 h 446436"/>
              <a:gd name="connsiteX180" fmla="*/ 323750 w 2497730"/>
              <a:gd name="connsiteY180" fmla="*/ 0 h 446436"/>
              <a:gd name="connsiteX181" fmla="*/ 393354 w 2497730"/>
              <a:gd name="connsiteY181" fmla="*/ 0 h 446436"/>
              <a:gd name="connsiteX182" fmla="*/ 393354 w 2497730"/>
              <a:gd name="connsiteY182" fmla="*/ 69604 h 446436"/>
              <a:gd name="connsiteX183" fmla="*/ 323750 w 2497730"/>
              <a:gd name="connsiteY183" fmla="*/ 69604 h 446436"/>
              <a:gd name="connsiteX184" fmla="*/ 161875 w 2497730"/>
              <a:gd name="connsiteY184" fmla="*/ 0 h 446436"/>
              <a:gd name="connsiteX185" fmla="*/ 231479 w 2497730"/>
              <a:gd name="connsiteY185" fmla="*/ 0 h 446436"/>
              <a:gd name="connsiteX186" fmla="*/ 231479 w 2497730"/>
              <a:gd name="connsiteY186" fmla="*/ 69604 h 446436"/>
              <a:gd name="connsiteX187" fmla="*/ 161875 w 2497730"/>
              <a:gd name="connsiteY187" fmla="*/ 69604 h 446436"/>
              <a:gd name="connsiteX188" fmla="*/ 0 w 2497730"/>
              <a:gd name="connsiteY188" fmla="*/ 0 h 446436"/>
              <a:gd name="connsiteX189" fmla="*/ 69604 w 2497730"/>
              <a:gd name="connsiteY189" fmla="*/ 0 h 446436"/>
              <a:gd name="connsiteX190" fmla="*/ 69604 w 2497730"/>
              <a:gd name="connsiteY190" fmla="*/ 69604 h 446436"/>
              <a:gd name="connsiteX191" fmla="*/ 0 w 2497730"/>
              <a:gd name="connsiteY191" fmla="*/ 69604 h 446436"/>
            </a:gdLst>
            <a:ahLst/>
            <a:cxnLst/>
            <a:rect l="l" t="t" r="r" b="b"/>
            <a:pathLst>
              <a:path w="2497730" h="446436">
                <a:moveTo>
                  <a:pt x="2428126" y="376832"/>
                </a:moveTo>
                <a:lnTo>
                  <a:pt x="2497730" y="376832"/>
                </a:lnTo>
                <a:lnTo>
                  <a:pt x="2497730" y="446436"/>
                </a:lnTo>
                <a:lnTo>
                  <a:pt x="2428126" y="446436"/>
                </a:lnTo>
                <a:close/>
                <a:moveTo>
                  <a:pt x="2266252" y="376832"/>
                </a:moveTo>
                <a:lnTo>
                  <a:pt x="2335856" y="376832"/>
                </a:lnTo>
                <a:lnTo>
                  <a:pt x="2335856" y="446436"/>
                </a:lnTo>
                <a:lnTo>
                  <a:pt x="2266252" y="446436"/>
                </a:lnTo>
                <a:close/>
                <a:moveTo>
                  <a:pt x="2104377" y="376832"/>
                </a:moveTo>
                <a:lnTo>
                  <a:pt x="2173981" y="376832"/>
                </a:lnTo>
                <a:lnTo>
                  <a:pt x="2173981" y="446436"/>
                </a:lnTo>
                <a:lnTo>
                  <a:pt x="2104377" y="446436"/>
                </a:lnTo>
                <a:close/>
                <a:moveTo>
                  <a:pt x="1942502" y="376832"/>
                </a:moveTo>
                <a:lnTo>
                  <a:pt x="2012106" y="376832"/>
                </a:lnTo>
                <a:lnTo>
                  <a:pt x="2012106" y="446436"/>
                </a:lnTo>
                <a:lnTo>
                  <a:pt x="1942502" y="446436"/>
                </a:lnTo>
                <a:close/>
                <a:moveTo>
                  <a:pt x="1780627" y="376832"/>
                </a:moveTo>
                <a:lnTo>
                  <a:pt x="1850231" y="376832"/>
                </a:lnTo>
                <a:lnTo>
                  <a:pt x="1850231" y="446436"/>
                </a:lnTo>
                <a:lnTo>
                  <a:pt x="1780627" y="446436"/>
                </a:lnTo>
                <a:close/>
                <a:moveTo>
                  <a:pt x="1618752" y="376832"/>
                </a:moveTo>
                <a:lnTo>
                  <a:pt x="1688356" y="376832"/>
                </a:lnTo>
                <a:lnTo>
                  <a:pt x="1688356" y="446436"/>
                </a:lnTo>
                <a:lnTo>
                  <a:pt x="1618752" y="446436"/>
                </a:lnTo>
                <a:close/>
                <a:moveTo>
                  <a:pt x="1456877" y="376832"/>
                </a:moveTo>
                <a:lnTo>
                  <a:pt x="1526481" y="376832"/>
                </a:lnTo>
                <a:lnTo>
                  <a:pt x="1526481" y="446436"/>
                </a:lnTo>
                <a:lnTo>
                  <a:pt x="1456877" y="446436"/>
                </a:lnTo>
                <a:close/>
                <a:moveTo>
                  <a:pt x="1295001" y="376832"/>
                </a:moveTo>
                <a:lnTo>
                  <a:pt x="1364605" y="376832"/>
                </a:lnTo>
                <a:lnTo>
                  <a:pt x="1364605" y="446436"/>
                </a:lnTo>
                <a:lnTo>
                  <a:pt x="1295001" y="446436"/>
                </a:lnTo>
                <a:close/>
                <a:moveTo>
                  <a:pt x="1133126" y="376832"/>
                </a:moveTo>
                <a:lnTo>
                  <a:pt x="1202730" y="376832"/>
                </a:lnTo>
                <a:lnTo>
                  <a:pt x="1202730" y="446436"/>
                </a:lnTo>
                <a:lnTo>
                  <a:pt x="1133126" y="446436"/>
                </a:lnTo>
                <a:close/>
                <a:moveTo>
                  <a:pt x="971251" y="376832"/>
                </a:moveTo>
                <a:lnTo>
                  <a:pt x="1040855" y="376832"/>
                </a:lnTo>
                <a:lnTo>
                  <a:pt x="1040855" y="446436"/>
                </a:lnTo>
                <a:lnTo>
                  <a:pt x="971251" y="446436"/>
                </a:lnTo>
                <a:close/>
                <a:moveTo>
                  <a:pt x="809376" y="376832"/>
                </a:moveTo>
                <a:lnTo>
                  <a:pt x="878980" y="376832"/>
                </a:lnTo>
                <a:lnTo>
                  <a:pt x="878980" y="446436"/>
                </a:lnTo>
                <a:lnTo>
                  <a:pt x="809376" y="446436"/>
                </a:lnTo>
                <a:close/>
                <a:moveTo>
                  <a:pt x="647501" y="376832"/>
                </a:moveTo>
                <a:lnTo>
                  <a:pt x="717105" y="376832"/>
                </a:lnTo>
                <a:lnTo>
                  <a:pt x="717105" y="446436"/>
                </a:lnTo>
                <a:lnTo>
                  <a:pt x="647501" y="446436"/>
                </a:lnTo>
                <a:close/>
                <a:moveTo>
                  <a:pt x="485626" y="376832"/>
                </a:moveTo>
                <a:lnTo>
                  <a:pt x="555230" y="376832"/>
                </a:lnTo>
                <a:lnTo>
                  <a:pt x="555230" y="446436"/>
                </a:lnTo>
                <a:lnTo>
                  <a:pt x="485626" y="446436"/>
                </a:lnTo>
                <a:close/>
                <a:moveTo>
                  <a:pt x="323750" y="376832"/>
                </a:moveTo>
                <a:lnTo>
                  <a:pt x="393354" y="376832"/>
                </a:lnTo>
                <a:lnTo>
                  <a:pt x="393354" y="446436"/>
                </a:lnTo>
                <a:lnTo>
                  <a:pt x="323750" y="446436"/>
                </a:lnTo>
                <a:close/>
                <a:moveTo>
                  <a:pt x="161875" y="376832"/>
                </a:moveTo>
                <a:lnTo>
                  <a:pt x="231479" y="376832"/>
                </a:lnTo>
                <a:lnTo>
                  <a:pt x="231479" y="446436"/>
                </a:lnTo>
                <a:lnTo>
                  <a:pt x="161875" y="446436"/>
                </a:lnTo>
                <a:close/>
                <a:moveTo>
                  <a:pt x="0" y="376832"/>
                </a:moveTo>
                <a:lnTo>
                  <a:pt x="69604" y="376832"/>
                </a:lnTo>
                <a:lnTo>
                  <a:pt x="69604" y="446436"/>
                </a:lnTo>
                <a:lnTo>
                  <a:pt x="0" y="446436"/>
                </a:lnTo>
                <a:close/>
                <a:moveTo>
                  <a:pt x="2428126" y="188416"/>
                </a:moveTo>
                <a:lnTo>
                  <a:pt x="2497730" y="188416"/>
                </a:lnTo>
                <a:lnTo>
                  <a:pt x="2497730" y="258020"/>
                </a:lnTo>
                <a:lnTo>
                  <a:pt x="2428126" y="258020"/>
                </a:lnTo>
                <a:close/>
                <a:moveTo>
                  <a:pt x="2266252" y="188416"/>
                </a:moveTo>
                <a:lnTo>
                  <a:pt x="2335856" y="188416"/>
                </a:lnTo>
                <a:lnTo>
                  <a:pt x="2335856" y="258020"/>
                </a:lnTo>
                <a:lnTo>
                  <a:pt x="2266252" y="258020"/>
                </a:lnTo>
                <a:close/>
                <a:moveTo>
                  <a:pt x="2104377" y="188416"/>
                </a:moveTo>
                <a:lnTo>
                  <a:pt x="2173981" y="188416"/>
                </a:lnTo>
                <a:lnTo>
                  <a:pt x="2173981" y="258020"/>
                </a:lnTo>
                <a:lnTo>
                  <a:pt x="2104377" y="258020"/>
                </a:lnTo>
                <a:close/>
                <a:moveTo>
                  <a:pt x="1942502" y="188416"/>
                </a:moveTo>
                <a:lnTo>
                  <a:pt x="2012106" y="188416"/>
                </a:lnTo>
                <a:lnTo>
                  <a:pt x="2012106" y="258020"/>
                </a:lnTo>
                <a:lnTo>
                  <a:pt x="1942502" y="258020"/>
                </a:lnTo>
                <a:close/>
                <a:moveTo>
                  <a:pt x="1780627" y="188416"/>
                </a:moveTo>
                <a:lnTo>
                  <a:pt x="1850231" y="188416"/>
                </a:lnTo>
                <a:lnTo>
                  <a:pt x="1850231" y="258020"/>
                </a:lnTo>
                <a:lnTo>
                  <a:pt x="1780627" y="258020"/>
                </a:lnTo>
                <a:close/>
                <a:moveTo>
                  <a:pt x="1618752" y="188416"/>
                </a:moveTo>
                <a:lnTo>
                  <a:pt x="1688356" y="188416"/>
                </a:lnTo>
                <a:lnTo>
                  <a:pt x="1688356" y="258020"/>
                </a:lnTo>
                <a:lnTo>
                  <a:pt x="1618752" y="258020"/>
                </a:lnTo>
                <a:close/>
                <a:moveTo>
                  <a:pt x="1456877" y="188416"/>
                </a:moveTo>
                <a:lnTo>
                  <a:pt x="1526481" y="188416"/>
                </a:lnTo>
                <a:lnTo>
                  <a:pt x="1526481" y="258020"/>
                </a:lnTo>
                <a:lnTo>
                  <a:pt x="1456877" y="258020"/>
                </a:lnTo>
                <a:close/>
                <a:moveTo>
                  <a:pt x="1295001" y="188416"/>
                </a:moveTo>
                <a:lnTo>
                  <a:pt x="1364605" y="188416"/>
                </a:lnTo>
                <a:lnTo>
                  <a:pt x="1364605" y="258020"/>
                </a:lnTo>
                <a:lnTo>
                  <a:pt x="1295001" y="258020"/>
                </a:lnTo>
                <a:close/>
                <a:moveTo>
                  <a:pt x="1133126" y="188416"/>
                </a:moveTo>
                <a:lnTo>
                  <a:pt x="1202730" y="188416"/>
                </a:lnTo>
                <a:lnTo>
                  <a:pt x="1202730" y="258020"/>
                </a:lnTo>
                <a:lnTo>
                  <a:pt x="1133126" y="258020"/>
                </a:lnTo>
                <a:close/>
                <a:moveTo>
                  <a:pt x="971251" y="188416"/>
                </a:moveTo>
                <a:lnTo>
                  <a:pt x="1040855" y="188416"/>
                </a:lnTo>
                <a:lnTo>
                  <a:pt x="1040855" y="258020"/>
                </a:lnTo>
                <a:lnTo>
                  <a:pt x="971251" y="258020"/>
                </a:lnTo>
                <a:close/>
                <a:moveTo>
                  <a:pt x="809376" y="188416"/>
                </a:moveTo>
                <a:lnTo>
                  <a:pt x="878980" y="188416"/>
                </a:lnTo>
                <a:lnTo>
                  <a:pt x="878980" y="258020"/>
                </a:lnTo>
                <a:lnTo>
                  <a:pt x="809376" y="258020"/>
                </a:lnTo>
                <a:close/>
                <a:moveTo>
                  <a:pt x="647501" y="188416"/>
                </a:moveTo>
                <a:lnTo>
                  <a:pt x="717105" y="188416"/>
                </a:lnTo>
                <a:lnTo>
                  <a:pt x="717105" y="258020"/>
                </a:lnTo>
                <a:lnTo>
                  <a:pt x="647501" y="258020"/>
                </a:lnTo>
                <a:close/>
                <a:moveTo>
                  <a:pt x="485626" y="188416"/>
                </a:moveTo>
                <a:lnTo>
                  <a:pt x="555230" y="188416"/>
                </a:lnTo>
                <a:lnTo>
                  <a:pt x="555230" y="258020"/>
                </a:lnTo>
                <a:lnTo>
                  <a:pt x="485626" y="258020"/>
                </a:lnTo>
                <a:close/>
                <a:moveTo>
                  <a:pt x="323750" y="188416"/>
                </a:moveTo>
                <a:lnTo>
                  <a:pt x="393354" y="188416"/>
                </a:lnTo>
                <a:lnTo>
                  <a:pt x="393354" y="258020"/>
                </a:lnTo>
                <a:lnTo>
                  <a:pt x="323750" y="258020"/>
                </a:lnTo>
                <a:close/>
                <a:moveTo>
                  <a:pt x="161875" y="188416"/>
                </a:moveTo>
                <a:lnTo>
                  <a:pt x="231479" y="188416"/>
                </a:lnTo>
                <a:lnTo>
                  <a:pt x="231479" y="258020"/>
                </a:lnTo>
                <a:lnTo>
                  <a:pt x="161875" y="258020"/>
                </a:lnTo>
                <a:close/>
                <a:moveTo>
                  <a:pt x="0" y="188416"/>
                </a:moveTo>
                <a:lnTo>
                  <a:pt x="69604" y="188416"/>
                </a:lnTo>
                <a:lnTo>
                  <a:pt x="69604" y="258020"/>
                </a:lnTo>
                <a:lnTo>
                  <a:pt x="0" y="258020"/>
                </a:lnTo>
                <a:close/>
                <a:moveTo>
                  <a:pt x="2428126" y="0"/>
                </a:moveTo>
                <a:lnTo>
                  <a:pt x="2497730" y="0"/>
                </a:lnTo>
                <a:lnTo>
                  <a:pt x="2497730" y="69604"/>
                </a:lnTo>
                <a:lnTo>
                  <a:pt x="2428126" y="69604"/>
                </a:lnTo>
                <a:close/>
                <a:moveTo>
                  <a:pt x="2266252" y="0"/>
                </a:moveTo>
                <a:lnTo>
                  <a:pt x="2335856" y="0"/>
                </a:lnTo>
                <a:lnTo>
                  <a:pt x="2335856" y="69604"/>
                </a:lnTo>
                <a:lnTo>
                  <a:pt x="2266252" y="69604"/>
                </a:lnTo>
                <a:close/>
                <a:moveTo>
                  <a:pt x="2104377" y="0"/>
                </a:moveTo>
                <a:lnTo>
                  <a:pt x="2173981" y="0"/>
                </a:lnTo>
                <a:lnTo>
                  <a:pt x="2173981" y="69604"/>
                </a:lnTo>
                <a:lnTo>
                  <a:pt x="2104377" y="69604"/>
                </a:lnTo>
                <a:close/>
                <a:moveTo>
                  <a:pt x="1942502" y="0"/>
                </a:moveTo>
                <a:lnTo>
                  <a:pt x="2012106" y="0"/>
                </a:lnTo>
                <a:lnTo>
                  <a:pt x="2012106" y="69604"/>
                </a:lnTo>
                <a:lnTo>
                  <a:pt x="1942502" y="69604"/>
                </a:lnTo>
                <a:close/>
                <a:moveTo>
                  <a:pt x="1780627" y="0"/>
                </a:moveTo>
                <a:lnTo>
                  <a:pt x="1850231" y="0"/>
                </a:lnTo>
                <a:lnTo>
                  <a:pt x="1850231" y="69604"/>
                </a:lnTo>
                <a:lnTo>
                  <a:pt x="1780627" y="69604"/>
                </a:lnTo>
                <a:close/>
                <a:moveTo>
                  <a:pt x="1618752" y="0"/>
                </a:moveTo>
                <a:lnTo>
                  <a:pt x="1688356" y="0"/>
                </a:lnTo>
                <a:lnTo>
                  <a:pt x="1688356" y="69604"/>
                </a:lnTo>
                <a:lnTo>
                  <a:pt x="1618752" y="69604"/>
                </a:lnTo>
                <a:close/>
                <a:moveTo>
                  <a:pt x="1456877" y="0"/>
                </a:moveTo>
                <a:lnTo>
                  <a:pt x="1526481" y="0"/>
                </a:lnTo>
                <a:lnTo>
                  <a:pt x="1526481" y="69604"/>
                </a:lnTo>
                <a:lnTo>
                  <a:pt x="1456877" y="69604"/>
                </a:lnTo>
                <a:close/>
                <a:moveTo>
                  <a:pt x="1295001" y="0"/>
                </a:moveTo>
                <a:lnTo>
                  <a:pt x="1364605" y="0"/>
                </a:lnTo>
                <a:lnTo>
                  <a:pt x="1364605" y="69604"/>
                </a:lnTo>
                <a:lnTo>
                  <a:pt x="1295001" y="69604"/>
                </a:lnTo>
                <a:close/>
                <a:moveTo>
                  <a:pt x="1133126" y="0"/>
                </a:moveTo>
                <a:lnTo>
                  <a:pt x="1202730" y="0"/>
                </a:lnTo>
                <a:lnTo>
                  <a:pt x="1202730" y="69604"/>
                </a:lnTo>
                <a:lnTo>
                  <a:pt x="1133126" y="69604"/>
                </a:lnTo>
                <a:close/>
                <a:moveTo>
                  <a:pt x="971251" y="0"/>
                </a:moveTo>
                <a:lnTo>
                  <a:pt x="1040855" y="0"/>
                </a:lnTo>
                <a:lnTo>
                  <a:pt x="1040855" y="69604"/>
                </a:lnTo>
                <a:lnTo>
                  <a:pt x="971251" y="69604"/>
                </a:lnTo>
                <a:close/>
                <a:moveTo>
                  <a:pt x="809376" y="0"/>
                </a:moveTo>
                <a:lnTo>
                  <a:pt x="878980" y="0"/>
                </a:lnTo>
                <a:lnTo>
                  <a:pt x="878980" y="69604"/>
                </a:lnTo>
                <a:lnTo>
                  <a:pt x="809376" y="69604"/>
                </a:lnTo>
                <a:close/>
                <a:moveTo>
                  <a:pt x="647501" y="0"/>
                </a:moveTo>
                <a:lnTo>
                  <a:pt x="717105" y="0"/>
                </a:lnTo>
                <a:lnTo>
                  <a:pt x="717105" y="69604"/>
                </a:lnTo>
                <a:lnTo>
                  <a:pt x="647501" y="69604"/>
                </a:lnTo>
                <a:close/>
                <a:moveTo>
                  <a:pt x="485626" y="0"/>
                </a:moveTo>
                <a:lnTo>
                  <a:pt x="555230" y="0"/>
                </a:lnTo>
                <a:lnTo>
                  <a:pt x="555230" y="69604"/>
                </a:lnTo>
                <a:lnTo>
                  <a:pt x="485626" y="69604"/>
                </a:lnTo>
                <a:close/>
                <a:moveTo>
                  <a:pt x="323750" y="0"/>
                </a:moveTo>
                <a:lnTo>
                  <a:pt x="393354" y="0"/>
                </a:lnTo>
                <a:lnTo>
                  <a:pt x="393354" y="69604"/>
                </a:lnTo>
                <a:lnTo>
                  <a:pt x="323750" y="69604"/>
                </a:lnTo>
                <a:close/>
                <a:moveTo>
                  <a:pt x="161875" y="0"/>
                </a:moveTo>
                <a:lnTo>
                  <a:pt x="231479" y="0"/>
                </a:lnTo>
                <a:lnTo>
                  <a:pt x="231479" y="69604"/>
                </a:lnTo>
                <a:lnTo>
                  <a:pt x="161875" y="69604"/>
                </a:lnTo>
                <a:close/>
                <a:moveTo>
                  <a:pt x="0" y="0"/>
                </a:moveTo>
                <a:lnTo>
                  <a:pt x="69604" y="0"/>
                </a:lnTo>
                <a:lnTo>
                  <a:pt x="69604" y="69604"/>
                </a:lnTo>
                <a:lnTo>
                  <a:pt x="0" y="6960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操作步骤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04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D5C6CC0-D1F0-6BCD-4297-9486818970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15893899">
            <a:off x="6585846" y="1211350"/>
            <a:ext cx="4299580" cy="4299582"/>
          </a:xfrm>
          <a:prstGeom prst="ellipse">
            <a:avLst/>
          </a:prstGeom>
          <a:noFill/>
          <a:ln w="82550" cap="sq">
            <a:gradFill>
              <a:gsLst>
                <a:gs pos="7000">
                  <a:schemeClr val="accent1">
                    <a:alpha val="0"/>
                  </a:schemeClr>
                </a:gs>
                <a:gs pos="100000">
                  <a:schemeClr val="accent1">
                    <a:alpha val="34000"/>
                  </a:schemeClr>
                </a:gs>
              </a:gsLst>
              <a:lin ang="0" scaled="0"/>
            </a:gradFill>
            <a:miter/>
          </a:ln>
          <a:effectLst>
            <a:outerShdw blurRad="1270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7219997" y="1839762"/>
            <a:ext cx="3031279" cy="3031277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397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6934261" y="1559767"/>
            <a:ext cx="3602750" cy="3602748"/>
          </a:xfrm>
          <a:prstGeom prst="arc">
            <a:avLst>
              <a:gd name="adj1" fmla="val 11240079"/>
              <a:gd name="adj2" fmla="val 0"/>
            </a:avLst>
          </a:prstGeom>
          <a:noFill/>
          <a:ln w="165100" cap="sq">
            <a:gradFill>
              <a:gsLst>
                <a:gs pos="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rot="9706595">
            <a:off x="6934261" y="1559767"/>
            <a:ext cx="3602750" cy="3602748"/>
          </a:xfrm>
          <a:prstGeom prst="arc">
            <a:avLst>
              <a:gd name="adj1" fmla="val 11240079"/>
              <a:gd name="adj2" fmla="val 0"/>
            </a:avLst>
          </a:prstGeom>
          <a:noFill/>
          <a:ln w="101600" cap="sq">
            <a:gradFill>
              <a:gsLst>
                <a:gs pos="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17900328">
            <a:off x="7044031" y="1669535"/>
            <a:ext cx="3383210" cy="3383212"/>
          </a:xfrm>
          <a:prstGeom prst="arc">
            <a:avLst>
              <a:gd name="adj1" fmla="val 11240079"/>
              <a:gd name="adj2" fmla="val 0"/>
            </a:avLst>
          </a:prstGeom>
          <a:noFill/>
          <a:ln w="120650" cap="sq">
            <a:gradFill>
              <a:gsLst>
                <a:gs pos="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 rot="1791875" flipV="1">
            <a:off x="7044029" y="1669535"/>
            <a:ext cx="3383214" cy="3383212"/>
          </a:xfrm>
          <a:prstGeom prst="arc">
            <a:avLst>
              <a:gd name="adj1" fmla="val 14712759"/>
              <a:gd name="adj2" fmla="val 0"/>
            </a:avLst>
          </a:prstGeom>
          <a:noFill/>
          <a:ln w="120650" cap="sq">
            <a:gradFill>
              <a:gsLst>
                <a:gs pos="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13500000">
            <a:off x="8834558" y="3721854"/>
            <a:ext cx="2447635" cy="2447636"/>
          </a:xfrm>
          <a:prstGeom prst="arc">
            <a:avLst>
              <a:gd name="adj1" fmla="val 11240079"/>
              <a:gd name="adj2" fmla="val 0"/>
            </a:avLst>
          </a:prstGeom>
          <a:noFill/>
          <a:ln w="101600" cap="sq">
            <a:gradFill>
              <a:gsLst>
                <a:gs pos="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7219997" y="1839762"/>
            <a:ext cx="3031279" cy="3031277"/>
          </a:xfrm>
          <a:prstGeom prst="rect">
            <a:avLst/>
          </a:prstGeom>
        </p:spPr>
      </p:pic>
      <p:sp>
        <p:nvSpPr>
          <p:cNvPr id="12" name="标题 1"/>
          <p:cNvSpPr txBox="1"/>
          <p:nvPr/>
        </p:nvSpPr>
        <p:spPr>
          <a:xfrm rot="13334174" flipV="1">
            <a:off x="8597851" y="3485148"/>
            <a:ext cx="2921050" cy="2921049"/>
          </a:xfrm>
          <a:prstGeom prst="ellipse">
            <a:avLst/>
          </a:prstGeom>
          <a:noFill/>
          <a:ln w="82550" cap="sq">
            <a:gradFill>
              <a:gsLst>
                <a:gs pos="7000">
                  <a:schemeClr val="accent1">
                    <a:alpha val="0"/>
                  </a:schemeClr>
                </a:gs>
                <a:gs pos="100000">
                  <a:schemeClr val="accent1">
                    <a:alpha val="34000"/>
                  </a:schemeClr>
                </a:gs>
              </a:gsLst>
              <a:lin ang="0" scaled="0"/>
            </a:gradFill>
            <a:miter/>
          </a:ln>
          <a:effectLst>
            <a:outerShdw blurRad="1270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9038729" y="3919820"/>
            <a:ext cx="2059390" cy="2059389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397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 rot="900000">
            <a:off x="8834558" y="3721855"/>
            <a:ext cx="2447636" cy="2447635"/>
          </a:xfrm>
          <a:prstGeom prst="arc">
            <a:avLst>
              <a:gd name="adj1" fmla="val 11240079"/>
              <a:gd name="adj2" fmla="val 0"/>
            </a:avLst>
          </a:prstGeom>
          <a:noFill/>
          <a:ln w="165100" cap="sq">
            <a:gradFill>
              <a:gsLst>
                <a:gs pos="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 rot="8100000">
            <a:off x="8909133" y="3796430"/>
            <a:ext cx="2298486" cy="2298485"/>
          </a:xfrm>
          <a:prstGeom prst="arc">
            <a:avLst>
              <a:gd name="adj1" fmla="val 11240079"/>
              <a:gd name="adj2" fmla="val 0"/>
            </a:avLst>
          </a:prstGeom>
          <a:noFill/>
          <a:ln w="120650" cap="sq">
            <a:gradFill>
              <a:gsLst>
                <a:gs pos="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rot="1791875" flipV="1">
            <a:off x="8909132" y="3796429"/>
            <a:ext cx="2298488" cy="2298487"/>
          </a:xfrm>
          <a:prstGeom prst="arc">
            <a:avLst>
              <a:gd name="adj1" fmla="val 14712759"/>
              <a:gd name="adj2" fmla="val 0"/>
            </a:avLst>
          </a:prstGeom>
          <a:noFill/>
          <a:ln w="120650" cap="sq">
            <a:gradFill>
              <a:gsLst>
                <a:gs pos="7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038288" y="3919379"/>
            <a:ext cx="2060271" cy="2060270"/>
          </a:xfrm>
          <a:prstGeom prst="rect">
            <a:avLst/>
          </a:prstGeom>
        </p:spPr>
      </p:pic>
      <p:sp>
        <p:nvSpPr>
          <p:cNvPr id="18" name="标题 1"/>
          <p:cNvSpPr txBox="1"/>
          <p:nvPr/>
        </p:nvSpPr>
        <p:spPr>
          <a:xfrm>
            <a:off x="660400" y="2842532"/>
            <a:ext cx="902182" cy="902182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1397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920417" y="3102549"/>
            <a:ext cx="382148" cy="382148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76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1915774" y="1856740"/>
            <a:ext cx="4297580" cy="309191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ECharts 提供了多种安装方式，你可以根据项目的实际情况选择以下任意一种方式安装。可参考安装Echarts
1.从 GitHub 获取
2.从 npm 获取
3.从 CDN 获取
4.在线定制</a:t>
            </a:r>
            <a:endParaRPr kumimoji="1" lang="zh-CN" altLang="en-US"/>
          </a:p>
        </p:txBody>
      </p:sp>
      <p:sp>
        <p:nvSpPr>
          <p:cNvPr id="21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获取 ECharts</a:t>
            </a:r>
            <a:endParaRPr kumimoji="1" lang="zh-CN" altLang="en-US"/>
          </a:p>
        </p:txBody>
      </p:sp>
      <p:sp>
        <p:nvSpPr>
          <p:cNvPr id="22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3246385" y="1107854"/>
            <a:ext cx="7230454" cy="1788696"/>
          </a:xfrm>
          <a:prstGeom prst="homePlat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804061" y="1261170"/>
            <a:ext cx="2282516" cy="1482064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4250831" y="1186070"/>
            <a:ext cx="5574632" cy="163226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本项目以从 https://www.jsdelivr.com/package/npm/echarts上获取为例，直接下载压缩包并从压缩包中解压出dist/echarts.js下载：
解压：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365560" y="1521811"/>
            <a:ext cx="880825" cy="96078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4000">
                <a:ln w="12700">
                  <a:noFill/>
                </a:ln>
                <a:solidFill>
                  <a:schemeClr val="accent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 rot="5400000">
            <a:off x="3755066" y="1931403"/>
            <a:ext cx="209306" cy="141598"/>
          </a:xfrm>
          <a:prstGeom prst="triangl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获取 ECharts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31263B2-1E11-36E5-8D0F-9FF35D9E3B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80" y="3761384"/>
            <a:ext cx="7545825" cy="172033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D4A353D-6943-08AC-2A1A-5A2604FAEC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848" y="2896550"/>
            <a:ext cx="3873315" cy="388323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372225" y="1292200"/>
            <a:ext cx="5146675" cy="468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785562" y="2596633"/>
            <a:ext cx="4320000" cy="2520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创建一个HTML文件，并引入Echarts的JavaScript库。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10800000" flipH="1" flipV="1">
            <a:off x="6785562" y="1732411"/>
            <a:ext cx="720430" cy="571733"/>
          </a:xfrm>
          <a:custGeom>
            <a:avLst/>
            <a:gdLst>
              <a:gd name="connsiteX0" fmla="*/ 270000 w 675000"/>
              <a:gd name="connsiteY0" fmla="*/ 535680 h 535680"/>
              <a:gd name="connsiteX1" fmla="*/ 0 w 675000"/>
              <a:gd name="connsiteY1" fmla="*/ 535680 h 535680"/>
              <a:gd name="connsiteX2" fmla="*/ 0 w 675000"/>
              <a:gd name="connsiteY2" fmla="*/ 265680 h 535680"/>
              <a:gd name="connsiteX3" fmla="*/ 270000 w 675000"/>
              <a:gd name="connsiteY3" fmla="*/ 0 h 535680"/>
              <a:gd name="connsiteX4" fmla="*/ 270000 w 675000"/>
              <a:gd name="connsiteY4" fmla="*/ 115830 h 535680"/>
              <a:gd name="connsiteX5" fmla="*/ 115965 w 675000"/>
              <a:gd name="connsiteY5" fmla="*/ 265680 h 535680"/>
              <a:gd name="connsiteX6" fmla="*/ 270000 w 675000"/>
              <a:gd name="connsiteY6" fmla="*/ 265680 h 535680"/>
              <a:gd name="connsiteX7" fmla="*/ 675000 w 675000"/>
              <a:gd name="connsiteY7" fmla="*/ 535680 h 535680"/>
              <a:gd name="connsiteX8" fmla="*/ 405000 w 675000"/>
              <a:gd name="connsiteY8" fmla="*/ 535680 h 535680"/>
              <a:gd name="connsiteX9" fmla="*/ 405000 w 675000"/>
              <a:gd name="connsiteY9" fmla="*/ 265680 h 535680"/>
              <a:gd name="connsiteX10" fmla="*/ 675000 w 675000"/>
              <a:gd name="connsiteY10" fmla="*/ 0 h 535680"/>
              <a:gd name="connsiteX11" fmla="*/ 675000 w 675000"/>
              <a:gd name="connsiteY11" fmla="*/ 115830 h 535680"/>
              <a:gd name="connsiteX12" fmla="*/ 520965 w 675000"/>
              <a:gd name="connsiteY12" fmla="*/ 265680 h 535680"/>
              <a:gd name="connsiteX13" fmla="*/ 675000 w 675000"/>
              <a:gd name="connsiteY13" fmla="*/ 265680 h 535680"/>
            </a:gdLst>
            <a:ahLst/>
            <a:cxnLst/>
            <a:rect l="l" t="t" r="r" b="b"/>
            <a:pathLst>
              <a:path w="675000" h="535680">
                <a:moveTo>
                  <a:pt x="270000" y="535680"/>
                </a:moveTo>
                <a:lnTo>
                  <a:pt x="0" y="535680"/>
                </a:lnTo>
                <a:lnTo>
                  <a:pt x="0" y="265680"/>
                </a:lnTo>
                <a:cubicBezTo>
                  <a:pt x="2360" y="118253"/>
                  <a:pt x="122554" y="-19"/>
                  <a:pt x="270000" y="0"/>
                </a:cubicBezTo>
                <a:lnTo>
                  <a:pt x="270000" y="115830"/>
                </a:lnTo>
                <a:cubicBezTo>
                  <a:pt x="186566" y="115871"/>
                  <a:pt x="118303" y="182278"/>
                  <a:pt x="115965" y="265680"/>
                </a:cubicBezTo>
                <a:lnTo>
                  <a:pt x="270000" y="265680"/>
                </a:lnTo>
                <a:close/>
                <a:moveTo>
                  <a:pt x="675000" y="535680"/>
                </a:moveTo>
                <a:lnTo>
                  <a:pt x="405000" y="535680"/>
                </a:lnTo>
                <a:lnTo>
                  <a:pt x="405000" y="265680"/>
                </a:lnTo>
                <a:cubicBezTo>
                  <a:pt x="407360" y="118253"/>
                  <a:pt x="527554" y="-19"/>
                  <a:pt x="675000" y="0"/>
                </a:cubicBezTo>
                <a:lnTo>
                  <a:pt x="675000" y="115830"/>
                </a:lnTo>
                <a:cubicBezTo>
                  <a:pt x="591566" y="115871"/>
                  <a:pt x="523303" y="182278"/>
                  <a:pt x="520965" y="265680"/>
                </a:cubicBezTo>
                <a:lnTo>
                  <a:pt x="675000" y="26568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8578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660400" y="1292200"/>
            <a:ext cx="5400000" cy="4680000"/>
          </a:xfrm>
          <a:prstGeom prst="rect">
            <a:avLst/>
          </a:prstGeom>
        </p:spPr>
      </p:pic>
      <p:sp>
        <p:nvSpPr>
          <p:cNvPr id="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创建web页面并引入 ECharts：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D826E9D-23A7-5B89-3A8F-5BD0189F39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3997" y="3096519"/>
            <a:ext cx="7213600" cy="337248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66750" y="1332124"/>
            <a:ext cx="10858500" cy="2096876"/>
          </a:xfrm>
          <a:prstGeom prst="roundRect">
            <a:avLst>
              <a:gd name="adj" fmla="val 9425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952884" y="1554179"/>
            <a:ext cx="440411" cy="445458"/>
            <a:chOff x="946534" y="4540055"/>
            <a:chExt cx="440411" cy="445458"/>
          </a:xfrm>
        </p:grpSpPr>
        <p:sp>
          <p:nvSpPr>
            <p:cNvPr id="7" name="标题 1"/>
            <p:cNvSpPr txBox="1"/>
            <p:nvPr/>
          </p:nvSpPr>
          <p:spPr>
            <a:xfrm rot="2700000">
              <a:off x="986363" y="4796658"/>
              <a:ext cx="440412" cy="27999"/>
            </a:xfrm>
            <a:prstGeom prst="rect">
              <a:avLst/>
            </a:prstGeom>
            <a:solidFill>
              <a:schemeClr val="bg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标题 1"/>
            <p:cNvSpPr txBox="1"/>
            <p:nvPr/>
          </p:nvSpPr>
          <p:spPr>
            <a:xfrm rot="5400000">
              <a:off x="1152740" y="4746262"/>
              <a:ext cx="440412" cy="27999"/>
            </a:xfrm>
            <a:prstGeom prst="rect">
              <a:avLst/>
            </a:prstGeom>
            <a:solidFill>
              <a:schemeClr val="bg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 rot="21600000" flipV="1">
              <a:off x="946534" y="4957514"/>
              <a:ext cx="440412" cy="27999"/>
            </a:xfrm>
            <a:prstGeom prst="rect">
              <a:avLst/>
            </a:prstGeom>
            <a:solidFill>
              <a:schemeClr val="bg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标题 1"/>
          <p:cNvSpPr txBox="1"/>
          <p:nvPr/>
        </p:nvSpPr>
        <p:spPr>
          <a:xfrm>
            <a:off x="10013313" y="1677821"/>
            <a:ext cx="1181636" cy="1279984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/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>
              <a:alpha val="41000"/>
            </a:schemeClr>
          </a:solidFill>
          <a:ln w="1860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604299" y="1464204"/>
            <a:ext cx="7957531" cy="16840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在demo.html中加入如下内容（可以用记事本或VS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 </a:t>
            </a:r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Code等编辑器打开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）：</a:t>
            </a: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bg1"/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bg1"/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bg1"/>
              </a:solidFill>
              <a:latin typeface="Source Han Sans"/>
              <a:ea typeface="Source Han Sans"/>
              <a:cs typeface="Source Han Sans"/>
            </a:endParaRPr>
          </a:p>
          <a:p>
            <a:pPr algn="l"/>
            <a:endParaRPr kumimoji="1" lang="en-US" altLang="zh-CN" sz="1400" dirty="0">
              <a:ln w="12700">
                <a:noFill/>
              </a:ln>
              <a:solidFill>
                <a:schemeClr val="bg1"/>
              </a:solidFill>
              <a:latin typeface="Source Han Sans"/>
              <a:ea typeface="Source Han Sans"/>
              <a:cs typeface="Source Han Sans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创建web页面并引入 ECharts：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040E03-BC13-7E27-A57F-B0DF6947F784}"/>
              </a:ext>
            </a:extLst>
          </p:cNvPr>
          <p:cNvSpPr txBox="1"/>
          <p:nvPr/>
        </p:nvSpPr>
        <p:spPr>
          <a:xfrm>
            <a:off x="1580983" y="1793157"/>
            <a:ext cx="6106160" cy="156966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&lt;!DOCTYPE html&gt;</a:t>
            </a:r>
          </a:p>
          <a:p>
            <a:r>
              <a:rPr lang="zh-CN" altLang="en-US" sz="1200" dirty="0"/>
              <a:t>&lt;html&gt;</a:t>
            </a:r>
          </a:p>
          <a:p>
            <a:r>
              <a:rPr lang="zh-CN" altLang="en-US" sz="1200" dirty="0"/>
              <a:t>  &lt;head&gt;</a:t>
            </a:r>
          </a:p>
          <a:p>
            <a:r>
              <a:rPr lang="zh-CN" altLang="en-US" sz="1200" dirty="0"/>
              <a:t>    &lt;meta charset="utf-8" /&gt;</a:t>
            </a:r>
          </a:p>
          <a:p>
            <a:r>
              <a:rPr lang="zh-CN" altLang="en-US" sz="1200" dirty="0"/>
              <a:t>    &lt;!-- 引入刚刚下载的 ECharts 文件 --&gt;</a:t>
            </a:r>
          </a:p>
          <a:p>
            <a:r>
              <a:rPr lang="zh-CN" altLang="en-US" sz="1200" dirty="0"/>
              <a:t>    &lt;script src="echarts.js"&gt;&lt;/script&gt;</a:t>
            </a:r>
          </a:p>
          <a:p>
            <a:r>
              <a:rPr lang="zh-CN" altLang="en-US" sz="1200" dirty="0"/>
              <a:t>  &lt;/head&gt;</a:t>
            </a:r>
          </a:p>
          <a:p>
            <a:r>
              <a:rPr lang="zh-CN" altLang="en-US" sz="1200" dirty="0"/>
              <a:t>&lt;/html&gt;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86D6736-1938-1654-4BB3-C4EEC8855029}"/>
              </a:ext>
            </a:extLst>
          </p:cNvPr>
          <p:cNvSpPr txBox="1"/>
          <p:nvPr/>
        </p:nvSpPr>
        <p:spPr>
          <a:xfrm>
            <a:off x="456480" y="3787738"/>
            <a:ext cx="4745440" cy="13249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kumimoji="1" lang="en-US" altLang="zh-CN" sz="1400" dirty="0">
                <a:ln w="12700">
                  <a:noFill/>
                </a:ln>
                <a:latin typeface="Source Han Sans"/>
                <a:ea typeface="Source Han Sans"/>
                <a:cs typeface="Source Han Sans"/>
              </a:rPr>
              <a:t>
</a:t>
            </a:r>
            <a:r>
              <a:rPr kumimoji="1" lang="en-US" altLang="zh-CN" sz="1400" dirty="0" err="1">
                <a:ln w="12700">
                  <a:noFill/>
                </a:ln>
                <a:latin typeface="Source Han Sans"/>
                <a:ea typeface="Source Han Sans"/>
                <a:cs typeface="Source Han Sans"/>
              </a:rPr>
              <a:t>打开这个demo.html，你会看到一片空白。但是不要担心，打开控制台确认没有报错信息，就可以进行下一步</a:t>
            </a:r>
            <a:r>
              <a:rPr kumimoji="1" lang="en-US" altLang="zh-CN" sz="1400" dirty="0">
                <a:ln w="12700">
                  <a:noFill/>
                </a:ln>
                <a:latin typeface="Source Han Sans"/>
                <a:ea typeface="Source Han Sans"/>
                <a:cs typeface="Source Han Sans"/>
              </a:rPr>
              <a:t>。</a:t>
            </a:r>
            <a:endParaRPr kumimoji="1" lang="zh-CN" altLang="en-US" sz="1400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8F476A59-301A-BAE0-1B53-1EBAC366B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532" y="3643593"/>
            <a:ext cx="5619408" cy="2759809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752354" y="2325108"/>
            <a:ext cx="5902446" cy="2808934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tx1">
                <a:lumMod val="95000"/>
                <a:lumOff val="5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60400" y="2267236"/>
            <a:ext cx="787078" cy="787078"/>
          </a:xfrm>
          <a:prstGeom prst="diagStripe">
            <a:avLst/>
          </a:prstGeom>
          <a:gradFill>
            <a:gsLst>
              <a:gs pos="20000">
                <a:schemeClr val="accent1"/>
              </a:gs>
              <a:gs pos="84000">
                <a:schemeClr val="accent2"/>
              </a:gs>
            </a:gsLst>
            <a:lin ang="2700000" scaled="0"/>
          </a:gra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078956" y="2743200"/>
            <a:ext cx="5321843" cy="210312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在绘图前我们需要为 ECharts 准备一个定义了高宽的 DOM 容器。在刚才的例子 &lt;/head&gt; 之后，添加：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 flipH="1">
            <a:off x="7557154" y="2365906"/>
            <a:ext cx="3170108" cy="3170108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tx1">
                <a:lumMod val="85000"/>
                <a:lumOff val="15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 flipH="1">
            <a:off x="7557154" y="2365906"/>
            <a:ext cx="3170108" cy="3170108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 rot="20331975" flipH="1">
            <a:off x="6104441" y="2848093"/>
            <a:ext cx="6143936" cy="2254228"/>
          </a:xfrm>
          <a:prstGeom prst="ellipse">
            <a:avLst/>
          </a:prstGeom>
          <a:gradFill>
            <a:gsLst>
              <a:gs pos="1800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20331975" flipH="1">
            <a:off x="6560406" y="2955595"/>
            <a:ext cx="5303802" cy="1830200"/>
          </a:xfrm>
          <a:prstGeom prst="ellipse">
            <a:avLst/>
          </a:prstGeom>
          <a:noFill/>
          <a:ln w="12700" cap="sq">
            <a:gradFill>
              <a:gsLst>
                <a:gs pos="28000">
                  <a:schemeClr val="accent2">
                    <a:alpha val="0"/>
                  </a:schemeClr>
                </a:gs>
                <a:gs pos="91000">
                  <a:schemeClr val="accent1"/>
                </a:gs>
              </a:gsLst>
              <a:lin ang="540000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 rot="18900000" flipH="1">
            <a:off x="7295365" y="3807022"/>
            <a:ext cx="1054084" cy="1054084"/>
          </a:xfrm>
          <a:custGeom>
            <a:avLst/>
            <a:gdLst>
              <a:gd name="connsiteX0" fmla="*/ 96415 w 658367"/>
              <a:gd name="connsiteY0" fmla="*/ 96415 h 658367"/>
              <a:gd name="connsiteX1" fmla="*/ 561952 w 658367"/>
              <a:gd name="connsiteY1" fmla="*/ 96415 h 658367"/>
              <a:gd name="connsiteX2" fmla="*/ 634263 w 658367"/>
              <a:gd name="connsiteY2" fmla="*/ 453056 h 658367"/>
              <a:gd name="connsiteX3" fmla="*/ 613890 w 658367"/>
              <a:gd name="connsiteY3" fmla="*/ 491772 h 658367"/>
              <a:gd name="connsiteX4" fmla="*/ 613890 w 658367"/>
              <a:gd name="connsiteY4" fmla="*/ 585441 h 658367"/>
              <a:gd name="connsiteX5" fmla="*/ 585441 w 658367"/>
              <a:gd name="connsiteY5" fmla="*/ 613890 h 658367"/>
              <a:gd name="connsiteX6" fmla="*/ 491772 w 658367"/>
              <a:gd name="connsiteY6" fmla="*/ 613890 h 658367"/>
              <a:gd name="connsiteX7" fmla="*/ 453056 w 658367"/>
              <a:gd name="connsiteY7" fmla="*/ 634263 h 658367"/>
              <a:gd name="connsiteX8" fmla="*/ 96415 w 658367"/>
              <a:gd name="connsiteY8" fmla="*/ 561952 h 658367"/>
              <a:gd name="connsiteX9" fmla="*/ 96415 w 658367"/>
              <a:gd name="connsiteY9" fmla="*/ 96415 h 658367"/>
            </a:gdLst>
            <a:ahLst/>
            <a:cxnLst/>
            <a:rect l="l" t="t" r="r" b="b"/>
            <a:pathLst>
              <a:path w="658367" h="658367">
                <a:moveTo>
                  <a:pt x="96415" y="96415"/>
                </a:moveTo>
                <a:cubicBezTo>
                  <a:pt x="224970" y="-32139"/>
                  <a:pt x="433398" y="-32139"/>
                  <a:pt x="561952" y="96415"/>
                </a:cubicBezTo>
                <a:cubicBezTo>
                  <a:pt x="658367" y="192831"/>
                  <a:pt x="682471" y="334176"/>
                  <a:pt x="634263" y="453056"/>
                </a:cubicBezTo>
                <a:lnTo>
                  <a:pt x="613890" y="491772"/>
                </a:lnTo>
                <a:lnTo>
                  <a:pt x="613890" y="585441"/>
                </a:lnTo>
                <a:cubicBezTo>
                  <a:pt x="613890" y="601153"/>
                  <a:pt x="601153" y="613890"/>
                  <a:pt x="585441" y="613890"/>
                </a:cubicBezTo>
                <a:lnTo>
                  <a:pt x="491772" y="613890"/>
                </a:lnTo>
                <a:lnTo>
                  <a:pt x="453056" y="634263"/>
                </a:lnTo>
                <a:cubicBezTo>
                  <a:pt x="334176" y="682471"/>
                  <a:pt x="192831" y="658367"/>
                  <a:pt x="96415" y="561952"/>
                </a:cubicBezTo>
                <a:cubicBezTo>
                  <a:pt x="-32139" y="433398"/>
                  <a:pt x="-32139" y="224970"/>
                  <a:pt x="96415" y="96415"/>
                </a:cubicBezTo>
                <a:close/>
              </a:path>
            </a:pathLst>
          </a:custGeom>
          <a:gradFill>
            <a:gsLst>
              <a:gs pos="20000">
                <a:schemeClr val="accent1"/>
              </a:gs>
              <a:gs pos="84000">
                <a:schemeClr val="accent2"/>
              </a:gs>
            </a:gsLst>
            <a:lin ang="2700000" scaled="0"/>
          </a:gra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 rot="18900000" flipH="1">
            <a:off x="10471904" y="2093334"/>
            <a:ext cx="728022" cy="728022"/>
          </a:xfrm>
          <a:custGeom>
            <a:avLst/>
            <a:gdLst>
              <a:gd name="connsiteX0" fmla="*/ 96415 w 658367"/>
              <a:gd name="connsiteY0" fmla="*/ 96415 h 658367"/>
              <a:gd name="connsiteX1" fmla="*/ 561952 w 658367"/>
              <a:gd name="connsiteY1" fmla="*/ 96415 h 658367"/>
              <a:gd name="connsiteX2" fmla="*/ 634263 w 658367"/>
              <a:gd name="connsiteY2" fmla="*/ 453056 h 658367"/>
              <a:gd name="connsiteX3" fmla="*/ 613890 w 658367"/>
              <a:gd name="connsiteY3" fmla="*/ 491772 h 658367"/>
              <a:gd name="connsiteX4" fmla="*/ 613890 w 658367"/>
              <a:gd name="connsiteY4" fmla="*/ 585441 h 658367"/>
              <a:gd name="connsiteX5" fmla="*/ 585441 w 658367"/>
              <a:gd name="connsiteY5" fmla="*/ 613890 h 658367"/>
              <a:gd name="connsiteX6" fmla="*/ 491772 w 658367"/>
              <a:gd name="connsiteY6" fmla="*/ 613890 h 658367"/>
              <a:gd name="connsiteX7" fmla="*/ 453056 w 658367"/>
              <a:gd name="connsiteY7" fmla="*/ 634263 h 658367"/>
              <a:gd name="connsiteX8" fmla="*/ 96415 w 658367"/>
              <a:gd name="connsiteY8" fmla="*/ 561952 h 658367"/>
              <a:gd name="connsiteX9" fmla="*/ 96415 w 658367"/>
              <a:gd name="connsiteY9" fmla="*/ 96415 h 658367"/>
            </a:gdLst>
            <a:ahLst/>
            <a:cxnLst/>
            <a:rect l="l" t="t" r="r" b="b"/>
            <a:pathLst>
              <a:path w="658367" h="658367">
                <a:moveTo>
                  <a:pt x="96415" y="96415"/>
                </a:moveTo>
                <a:cubicBezTo>
                  <a:pt x="224970" y="-32139"/>
                  <a:pt x="433398" y="-32139"/>
                  <a:pt x="561952" y="96415"/>
                </a:cubicBezTo>
                <a:cubicBezTo>
                  <a:pt x="658367" y="192831"/>
                  <a:pt x="682471" y="334176"/>
                  <a:pt x="634263" y="453056"/>
                </a:cubicBezTo>
                <a:lnTo>
                  <a:pt x="613890" y="491772"/>
                </a:lnTo>
                <a:lnTo>
                  <a:pt x="613890" y="585441"/>
                </a:lnTo>
                <a:cubicBezTo>
                  <a:pt x="613890" y="601153"/>
                  <a:pt x="601153" y="613890"/>
                  <a:pt x="585441" y="613890"/>
                </a:cubicBezTo>
                <a:lnTo>
                  <a:pt x="491772" y="613890"/>
                </a:lnTo>
                <a:lnTo>
                  <a:pt x="453056" y="634263"/>
                </a:lnTo>
                <a:cubicBezTo>
                  <a:pt x="334176" y="682471"/>
                  <a:pt x="192831" y="658367"/>
                  <a:pt x="96415" y="561952"/>
                </a:cubicBezTo>
                <a:cubicBezTo>
                  <a:pt x="-32139" y="433398"/>
                  <a:pt x="-32139" y="224970"/>
                  <a:pt x="96415" y="96415"/>
                </a:cubicBezTo>
                <a:close/>
              </a:path>
            </a:pathLst>
          </a:custGeom>
          <a:gradFill>
            <a:gsLst>
              <a:gs pos="20000">
                <a:schemeClr val="accent1"/>
              </a:gs>
              <a:gs pos="84000">
                <a:schemeClr val="accent2"/>
              </a:gs>
            </a:gsLst>
            <a:lin ang="2700000" scaled="0"/>
          </a:gra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 rot="18900000" flipH="1">
            <a:off x="6511052" y="3388301"/>
            <a:ext cx="739264" cy="739264"/>
          </a:xfrm>
          <a:custGeom>
            <a:avLst/>
            <a:gdLst>
              <a:gd name="connsiteX0" fmla="*/ 96415 w 658367"/>
              <a:gd name="connsiteY0" fmla="*/ 96415 h 658367"/>
              <a:gd name="connsiteX1" fmla="*/ 561952 w 658367"/>
              <a:gd name="connsiteY1" fmla="*/ 96415 h 658367"/>
              <a:gd name="connsiteX2" fmla="*/ 634263 w 658367"/>
              <a:gd name="connsiteY2" fmla="*/ 453056 h 658367"/>
              <a:gd name="connsiteX3" fmla="*/ 613890 w 658367"/>
              <a:gd name="connsiteY3" fmla="*/ 491772 h 658367"/>
              <a:gd name="connsiteX4" fmla="*/ 613890 w 658367"/>
              <a:gd name="connsiteY4" fmla="*/ 585441 h 658367"/>
              <a:gd name="connsiteX5" fmla="*/ 585441 w 658367"/>
              <a:gd name="connsiteY5" fmla="*/ 613890 h 658367"/>
              <a:gd name="connsiteX6" fmla="*/ 491772 w 658367"/>
              <a:gd name="connsiteY6" fmla="*/ 613890 h 658367"/>
              <a:gd name="connsiteX7" fmla="*/ 453056 w 658367"/>
              <a:gd name="connsiteY7" fmla="*/ 634263 h 658367"/>
              <a:gd name="connsiteX8" fmla="*/ 96415 w 658367"/>
              <a:gd name="connsiteY8" fmla="*/ 561952 h 658367"/>
              <a:gd name="connsiteX9" fmla="*/ 96415 w 658367"/>
              <a:gd name="connsiteY9" fmla="*/ 96415 h 658367"/>
            </a:gdLst>
            <a:ahLst/>
            <a:cxnLst/>
            <a:rect l="l" t="t" r="r" b="b"/>
            <a:pathLst>
              <a:path w="658367" h="658367">
                <a:moveTo>
                  <a:pt x="96415" y="96415"/>
                </a:moveTo>
                <a:cubicBezTo>
                  <a:pt x="224970" y="-32139"/>
                  <a:pt x="433398" y="-32139"/>
                  <a:pt x="561952" y="96415"/>
                </a:cubicBezTo>
                <a:cubicBezTo>
                  <a:pt x="658367" y="192831"/>
                  <a:pt x="682471" y="334176"/>
                  <a:pt x="634263" y="453056"/>
                </a:cubicBezTo>
                <a:lnTo>
                  <a:pt x="613890" y="491772"/>
                </a:lnTo>
                <a:lnTo>
                  <a:pt x="613890" y="585441"/>
                </a:lnTo>
                <a:cubicBezTo>
                  <a:pt x="613890" y="601153"/>
                  <a:pt x="601153" y="613890"/>
                  <a:pt x="585441" y="613890"/>
                </a:cubicBezTo>
                <a:lnTo>
                  <a:pt x="491772" y="613890"/>
                </a:lnTo>
                <a:lnTo>
                  <a:pt x="453056" y="634263"/>
                </a:lnTo>
                <a:cubicBezTo>
                  <a:pt x="334176" y="682471"/>
                  <a:pt x="192831" y="658367"/>
                  <a:pt x="96415" y="561952"/>
                </a:cubicBezTo>
                <a:cubicBezTo>
                  <a:pt x="-32139" y="433398"/>
                  <a:pt x="-32139" y="224970"/>
                  <a:pt x="96415" y="96415"/>
                </a:cubicBezTo>
                <a:close/>
              </a:path>
            </a:pathLst>
          </a:custGeom>
          <a:gradFill>
            <a:gsLst>
              <a:gs pos="20000">
                <a:schemeClr val="accent1"/>
              </a:gs>
              <a:gs pos="84000">
                <a:schemeClr val="accent2"/>
              </a:gs>
            </a:gsLst>
            <a:lin ang="2700000" scaled="0"/>
          </a:gra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6721032" y="3608104"/>
            <a:ext cx="320840" cy="320838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/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76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7616827" y="4112337"/>
            <a:ext cx="418754" cy="478230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/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solidFill>
            <a:schemeClr val="bg1"/>
          </a:solidFill>
          <a:ln w="76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10675805" y="2327277"/>
            <a:ext cx="306812" cy="268608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/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bg1"/>
          </a:solidFill>
          <a:ln w="76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图表容器准备：</a:t>
            </a:r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31A31A-4CBB-A598-DC42-2656D00DB314}"/>
              </a:ext>
            </a:extLst>
          </p:cNvPr>
          <p:cNvSpPr txBox="1"/>
          <p:nvPr/>
        </p:nvSpPr>
        <p:spPr>
          <a:xfrm>
            <a:off x="907006" y="3857010"/>
            <a:ext cx="5583633" cy="9541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400" dirty="0"/>
              <a:t>&lt;body&gt;</a:t>
            </a:r>
          </a:p>
          <a:p>
            <a:r>
              <a:rPr lang="zh-CN" altLang="en-US" sz="1400" dirty="0"/>
              <a:t>  &lt;!-- 为 ECharts 准备一个定义了宽高的 DOM --&gt;</a:t>
            </a:r>
          </a:p>
          <a:p>
            <a:r>
              <a:rPr lang="zh-CN" altLang="en-US" sz="1400" dirty="0"/>
              <a:t>  &lt;div id="main" style="width: 600px;height:400px;"&gt;&lt;/div&gt;</a:t>
            </a:r>
          </a:p>
          <a:p>
            <a:r>
              <a:rPr lang="zh-CN" altLang="en-US" sz="1400" dirty="0"/>
              <a:t>&lt;/body&gt;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228090" y="1041677"/>
            <a:ext cx="8991600" cy="1772643"/>
          </a:xfrm>
          <a:prstGeom prst="roundRect">
            <a:avLst>
              <a:gd name="adj" fmla="val 5579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326014" y="1127725"/>
            <a:ext cx="8795753" cy="1544355"/>
          </a:xfrm>
          <a:prstGeom prst="roundRect">
            <a:avLst>
              <a:gd name="adj" fmla="val 5579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5400000">
            <a:off x="1636825" y="1057722"/>
            <a:ext cx="766008" cy="138764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960549" y="1552189"/>
            <a:ext cx="6062624" cy="165043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>
              <a:lnSpc>
                <a:spcPct val="150000"/>
              </a:lnSpc>
            </a:pPr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然后就可以通过echarts.init方法初始化一个 echarts 实例。
通过setOption 方法生成一个简单的柱状图，下面是完整代码（方法的详细说明可点击方法名查看）。</a:t>
            </a:r>
            <a:endParaRPr kumimoji="1"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290208" y="1426693"/>
            <a:ext cx="564523" cy="125496"/>
            <a:chOff x="9655968" y="2221837"/>
            <a:chExt cx="564523" cy="125496"/>
          </a:xfrm>
        </p:grpSpPr>
        <p:sp>
          <p:nvSpPr>
            <p:cNvPr id="9" name="标题 1"/>
            <p:cNvSpPr txBox="1"/>
            <p:nvPr/>
          </p:nvSpPr>
          <p:spPr>
            <a:xfrm rot="16200000">
              <a:off x="9655968" y="2221837"/>
              <a:ext cx="125496" cy="125496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标题 1"/>
            <p:cNvSpPr txBox="1"/>
            <p:nvPr/>
          </p:nvSpPr>
          <p:spPr>
            <a:xfrm rot="16200000">
              <a:off x="9875584" y="2221837"/>
              <a:ext cx="125496" cy="125496"/>
            </a:xfrm>
            <a:prstGeom prst="ellipse">
              <a:avLst/>
            </a:prstGeom>
            <a:solidFill>
              <a:schemeClr val="bg1"/>
            </a:solidFill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标题 1"/>
            <p:cNvSpPr txBox="1"/>
            <p:nvPr/>
          </p:nvSpPr>
          <p:spPr>
            <a:xfrm rot="16200000">
              <a:off x="10094995" y="2221837"/>
              <a:ext cx="125496" cy="125496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>
            <a:off x="1522401" y="1426690"/>
            <a:ext cx="848561" cy="63366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32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初始化并配置图表：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8F2D0CB-164C-1F40-8EB6-7107D9C663C0}"/>
              </a:ext>
            </a:extLst>
          </p:cNvPr>
          <p:cNvSpPr txBox="1"/>
          <p:nvPr/>
        </p:nvSpPr>
        <p:spPr>
          <a:xfrm>
            <a:off x="6610173" y="3053318"/>
            <a:ext cx="4560747" cy="36009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data: ['销量']</a:t>
            </a:r>
          </a:p>
          <a:p>
            <a:r>
              <a:rPr lang="zh-CN" altLang="en-US" sz="1200" dirty="0"/>
              <a:t>         },</a:t>
            </a:r>
          </a:p>
          <a:p>
            <a:r>
              <a:rPr lang="zh-CN" altLang="en-US" sz="1200" dirty="0"/>
              <a:t>         xAxis: {</a:t>
            </a:r>
          </a:p>
          <a:p>
            <a:r>
              <a:rPr lang="zh-CN" altLang="en-US" sz="1200" dirty="0"/>
              <a:t>           data: ['衬衫', '羊毛衫', '雪纺衫', '裤子', '高跟鞋', '袜子']</a:t>
            </a:r>
          </a:p>
          <a:p>
            <a:r>
              <a:rPr lang="zh-CN" altLang="en-US" sz="1200" dirty="0"/>
              <a:t>         },</a:t>
            </a:r>
          </a:p>
          <a:p>
            <a:r>
              <a:rPr lang="zh-CN" altLang="en-US" sz="1200" dirty="0"/>
              <a:t>         yAxis: {},</a:t>
            </a:r>
          </a:p>
          <a:p>
            <a:r>
              <a:rPr lang="zh-CN" altLang="en-US" sz="1200" dirty="0"/>
              <a:t>         series: [</a:t>
            </a:r>
          </a:p>
          <a:p>
            <a:r>
              <a:rPr lang="zh-CN" altLang="en-US" sz="1200" dirty="0"/>
              <a:t>           {</a:t>
            </a:r>
          </a:p>
          <a:p>
            <a:r>
              <a:rPr lang="zh-CN" altLang="en-US" sz="1200" dirty="0"/>
              <a:t>             name: '销量',</a:t>
            </a:r>
          </a:p>
          <a:p>
            <a:r>
              <a:rPr lang="zh-CN" altLang="en-US" sz="1200" dirty="0"/>
              <a:t>             type: 'bar',</a:t>
            </a:r>
          </a:p>
          <a:p>
            <a:r>
              <a:rPr lang="zh-CN" altLang="en-US" sz="1200" dirty="0"/>
              <a:t>             data: [5, 20, 36, 10, 10, 20]</a:t>
            </a:r>
          </a:p>
          <a:p>
            <a:r>
              <a:rPr lang="zh-CN" altLang="en-US" sz="1200" dirty="0"/>
              <a:t>           }</a:t>
            </a:r>
          </a:p>
          <a:p>
            <a:r>
              <a:rPr lang="zh-CN" altLang="en-US" sz="1200" dirty="0"/>
              <a:t>         ]</a:t>
            </a:r>
          </a:p>
          <a:p>
            <a:r>
              <a:rPr lang="zh-CN" altLang="en-US" sz="1200" dirty="0"/>
              <a:t>       };</a:t>
            </a:r>
          </a:p>
          <a:p>
            <a:r>
              <a:rPr lang="zh-CN" altLang="en-US" sz="1200" dirty="0"/>
              <a:t>       // 使用刚指定的配置项和数据显示图表。</a:t>
            </a:r>
          </a:p>
          <a:p>
            <a:r>
              <a:rPr lang="zh-CN" altLang="en-US" sz="1200" dirty="0"/>
              <a:t>       myChart.setOption(option);</a:t>
            </a:r>
          </a:p>
          <a:p>
            <a:r>
              <a:rPr lang="zh-CN" altLang="en-US" sz="1200" dirty="0"/>
              <a:t>     &lt;/script&gt;</a:t>
            </a:r>
          </a:p>
          <a:p>
            <a:r>
              <a:rPr lang="zh-CN" altLang="en-US" sz="1200" dirty="0"/>
              <a:t>   &lt;/body&gt;</a:t>
            </a:r>
          </a:p>
          <a:p>
            <a:r>
              <a:rPr lang="zh-CN" altLang="en-US" sz="1200" dirty="0"/>
              <a:t> &lt;/html&gt;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E8B892-78F4-FF32-FFB4-A295902A0875}"/>
              </a:ext>
            </a:extLst>
          </p:cNvPr>
          <p:cNvSpPr txBox="1"/>
          <p:nvPr/>
        </p:nvSpPr>
        <p:spPr>
          <a:xfrm>
            <a:off x="1409928" y="2672080"/>
            <a:ext cx="4686072" cy="415498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 &lt;!DOCTYPE html&gt;</a:t>
            </a:r>
          </a:p>
          <a:p>
            <a:r>
              <a:rPr lang="zh-CN" altLang="en-US" sz="1200" dirty="0"/>
              <a:t> &lt;html&gt;</a:t>
            </a:r>
          </a:p>
          <a:p>
            <a:r>
              <a:rPr lang="zh-CN" altLang="en-US" sz="1200" dirty="0"/>
              <a:t>   &lt;head&gt;</a:t>
            </a:r>
          </a:p>
          <a:p>
            <a:r>
              <a:rPr lang="zh-CN" altLang="en-US" sz="1200" dirty="0"/>
              <a:t>     &lt;meta charset="utf-8" /&gt;</a:t>
            </a:r>
          </a:p>
          <a:p>
            <a:r>
              <a:rPr lang="zh-CN" altLang="en-US" sz="1200" dirty="0"/>
              <a:t>     &lt;title&gt;ECharts&lt;/title&gt;</a:t>
            </a:r>
          </a:p>
          <a:p>
            <a:r>
              <a:rPr lang="zh-CN" altLang="en-US" sz="1200" dirty="0"/>
              <a:t>     &lt;!-- 引入刚刚下载的 ECharts 文件 --&gt;</a:t>
            </a:r>
          </a:p>
          <a:p>
            <a:r>
              <a:rPr lang="zh-CN" altLang="en-US" sz="1200" dirty="0"/>
              <a:t>     &lt;script src="echarts.js"&gt;&lt;/script&gt;</a:t>
            </a:r>
          </a:p>
          <a:p>
            <a:r>
              <a:rPr lang="zh-CN" altLang="en-US" sz="1200" dirty="0"/>
              <a:t>   &lt;/head&gt;</a:t>
            </a:r>
          </a:p>
          <a:p>
            <a:r>
              <a:rPr lang="zh-CN" altLang="en-US" sz="1200" dirty="0"/>
              <a:t>   &lt;body&gt;</a:t>
            </a:r>
          </a:p>
          <a:p>
            <a:r>
              <a:rPr lang="zh-CN" altLang="en-US" sz="1200" dirty="0"/>
              <a:t>     &lt;!-- 为 ECharts 准备一个定义了宽高的 DOM --&gt;</a:t>
            </a:r>
          </a:p>
          <a:p>
            <a:r>
              <a:rPr lang="zh-CN" altLang="en-US" sz="1200" dirty="0"/>
              <a:t>     &lt;div id="main" style="width: 600px;height:400px;"&gt;&lt;/div&gt;</a:t>
            </a:r>
          </a:p>
          <a:p>
            <a:r>
              <a:rPr lang="zh-CN" altLang="en-US" sz="1200" dirty="0"/>
              <a:t>     &lt;script type="text/javascript"&gt;</a:t>
            </a:r>
          </a:p>
          <a:p>
            <a:r>
              <a:rPr lang="zh-CN" altLang="en-US" sz="1200" dirty="0"/>
              <a:t>       // 基于准备好的dom，初始化echarts实例</a:t>
            </a:r>
          </a:p>
          <a:p>
            <a:r>
              <a:rPr lang="zh-CN" altLang="en-US" sz="1200" dirty="0"/>
              <a:t>       var myChart = echarts.init(document.getElementById('main'));</a:t>
            </a:r>
          </a:p>
          <a:p>
            <a:r>
              <a:rPr lang="zh-CN" altLang="en-US" sz="1200" dirty="0"/>
              <a:t> </a:t>
            </a:r>
          </a:p>
          <a:p>
            <a:r>
              <a:rPr lang="zh-CN" altLang="en-US" sz="1200" dirty="0"/>
              <a:t>       // 指定图表的配置项和数据</a:t>
            </a:r>
          </a:p>
          <a:p>
            <a:r>
              <a:rPr lang="zh-CN" altLang="en-US" sz="1200" dirty="0"/>
              <a:t>       var option = {</a:t>
            </a:r>
          </a:p>
          <a:p>
            <a:r>
              <a:rPr lang="zh-CN" altLang="en-US" sz="1200" dirty="0"/>
              <a:t>         title: {</a:t>
            </a:r>
          </a:p>
          <a:p>
            <a:r>
              <a:rPr lang="zh-CN" altLang="en-US" sz="1200" dirty="0"/>
              <a:t>           text: 'ECharts 入门示例'</a:t>
            </a:r>
          </a:p>
          <a:p>
            <a:r>
              <a:rPr lang="zh-CN" altLang="en-US" sz="1200" dirty="0"/>
              <a:t>         },</a:t>
            </a:r>
          </a:p>
          <a:p>
            <a:r>
              <a:rPr lang="zh-CN" altLang="en-US" sz="1200" dirty="0"/>
              <a:t>         tooltip: {},</a:t>
            </a:r>
          </a:p>
          <a:p>
            <a:r>
              <a:rPr lang="zh-CN" altLang="en-US" sz="1200" dirty="0"/>
              <a:t>         legend: {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97286" y="1471079"/>
            <a:ext cx="10781527" cy="2003729"/>
          </a:xfrm>
          <a:prstGeom prst="rect">
            <a:avLst/>
          </a:prstGeom>
          <a:noFill/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60400" y="1415419"/>
            <a:ext cx="10858500" cy="2115047"/>
          </a:xfrm>
          <a:prstGeom prst="plaque">
            <a:avLst>
              <a:gd name="adj" fmla="val 7454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873814" y="4043273"/>
            <a:ext cx="10464745" cy="13765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效果图及浏览器调试代码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873815" y="3909687"/>
            <a:ext cx="326004" cy="4571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706037" y="1463127"/>
            <a:ext cx="10767226" cy="2019630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初始化并配置图表：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D67BDD2-8154-D244-56EE-558D28DE26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940" y="2218888"/>
            <a:ext cx="7645540" cy="428613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4439587" y="1504004"/>
            <a:ext cx="6840000" cy="3960000"/>
          </a:xfrm>
          <a:prstGeom prst="rect">
            <a:avLst/>
          </a:prstGeom>
          <a:solidFill>
            <a:schemeClr val="bg1"/>
          </a:solidFill>
          <a:ln w="25400" cap="sq">
            <a:noFill/>
            <a:miter/>
          </a:ln>
          <a:effectLst>
            <a:outerShdw blurRad="317500" dist="127000" dir="2700000" sx="104000" sy="104000" algn="ctr" rotWithShape="0">
              <a:schemeClr val="accent1">
                <a:lumMod val="75000"/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5479946" y="2176404"/>
            <a:ext cx="5400000" cy="2808346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在Echarts示例库：https://echarts.apache.org/examples/zh/index.html中列出了所有图表类型及案例。
选择对应的图表类型在线编辑，制作完成后可复制出格式化后的完整代码。
图表的特征及更详细的配置项可以参考配置文档中的series各个子项：https://echarts.apache.org/zh/option.html#  series-line。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4787152" y="1876291"/>
            <a:ext cx="506594" cy="402033"/>
          </a:xfrm>
          <a:custGeom>
            <a:avLst/>
            <a:gdLst>
              <a:gd name="connsiteX0" fmla="*/ 431250 w 431250"/>
              <a:gd name="connsiteY0" fmla="*/ 0 h 342240"/>
              <a:gd name="connsiteX1" fmla="*/ 431250 w 431250"/>
              <a:gd name="connsiteY1" fmla="*/ 74003 h 342240"/>
              <a:gd name="connsiteX2" fmla="*/ 332839 w 431250"/>
              <a:gd name="connsiteY2" fmla="*/ 169740 h 342240"/>
              <a:gd name="connsiteX3" fmla="*/ 431250 w 431250"/>
              <a:gd name="connsiteY3" fmla="*/ 169740 h 342240"/>
              <a:gd name="connsiteX4" fmla="*/ 431250 w 431250"/>
              <a:gd name="connsiteY4" fmla="*/ 342240 h 342240"/>
              <a:gd name="connsiteX5" fmla="*/ 258750 w 431250"/>
              <a:gd name="connsiteY5" fmla="*/ 342240 h 342240"/>
              <a:gd name="connsiteX6" fmla="*/ 258750 w 431250"/>
              <a:gd name="connsiteY6" fmla="*/ 169740 h 342240"/>
              <a:gd name="connsiteX7" fmla="*/ 431250 w 431250"/>
              <a:gd name="connsiteY7" fmla="*/ 0 h 342240"/>
              <a:gd name="connsiteX8" fmla="*/ 172500 w 431250"/>
              <a:gd name="connsiteY8" fmla="*/ 0 h 342240"/>
              <a:gd name="connsiteX9" fmla="*/ 172500 w 431250"/>
              <a:gd name="connsiteY9" fmla="*/ 74003 h 342240"/>
              <a:gd name="connsiteX10" fmla="*/ 74089 w 431250"/>
              <a:gd name="connsiteY10" fmla="*/ 169740 h 342240"/>
              <a:gd name="connsiteX11" fmla="*/ 172500 w 431250"/>
              <a:gd name="connsiteY11" fmla="*/ 169740 h 342240"/>
              <a:gd name="connsiteX12" fmla="*/ 172500 w 431250"/>
              <a:gd name="connsiteY12" fmla="*/ 342240 h 342240"/>
              <a:gd name="connsiteX13" fmla="*/ 0 w 431250"/>
              <a:gd name="connsiteY13" fmla="*/ 342240 h 342240"/>
              <a:gd name="connsiteX14" fmla="*/ 0 w 431250"/>
              <a:gd name="connsiteY14" fmla="*/ 169740 h 342240"/>
              <a:gd name="connsiteX15" fmla="*/ 172500 w 431250"/>
              <a:gd name="connsiteY15" fmla="*/ 0 h 342240"/>
            </a:gdLst>
            <a:ahLst/>
            <a:cxnLst/>
            <a:rect l="l" t="t" r="r" b="b"/>
            <a:pathLst>
              <a:path w="431250" h="342240">
                <a:moveTo>
                  <a:pt x="431250" y="0"/>
                </a:moveTo>
                <a:lnTo>
                  <a:pt x="431250" y="74003"/>
                </a:lnTo>
                <a:cubicBezTo>
                  <a:pt x="377945" y="74028"/>
                  <a:pt x="334333" y="116456"/>
                  <a:pt x="332839" y="169740"/>
                </a:cubicBezTo>
                <a:lnTo>
                  <a:pt x="431250" y="169740"/>
                </a:lnTo>
                <a:lnTo>
                  <a:pt x="431250" y="342240"/>
                </a:lnTo>
                <a:lnTo>
                  <a:pt x="258750" y="342240"/>
                </a:lnTo>
                <a:lnTo>
                  <a:pt x="258750" y="169740"/>
                </a:lnTo>
                <a:cubicBezTo>
                  <a:pt x="260258" y="75551"/>
                  <a:pt x="337049" y="-12"/>
                  <a:pt x="431250" y="0"/>
                </a:cubicBezTo>
                <a:close/>
                <a:moveTo>
                  <a:pt x="172500" y="0"/>
                </a:moveTo>
                <a:lnTo>
                  <a:pt x="172500" y="74003"/>
                </a:lnTo>
                <a:cubicBezTo>
                  <a:pt x="119195" y="74028"/>
                  <a:pt x="75583" y="116456"/>
                  <a:pt x="74089" y="169740"/>
                </a:cubicBezTo>
                <a:lnTo>
                  <a:pt x="172500" y="169740"/>
                </a:lnTo>
                <a:lnTo>
                  <a:pt x="172500" y="342240"/>
                </a:lnTo>
                <a:lnTo>
                  <a:pt x="0" y="342240"/>
                </a:lnTo>
                <a:lnTo>
                  <a:pt x="0" y="169740"/>
                </a:lnTo>
                <a:cubicBezTo>
                  <a:pt x="1508" y="75551"/>
                  <a:pt x="78299" y="-12"/>
                  <a:pt x="172500" y="0"/>
                </a:cubicBezTo>
                <a:close/>
              </a:path>
            </a:pathLst>
          </a:custGeom>
          <a:solidFill>
            <a:schemeClr val="accent1"/>
          </a:solidFill>
          <a:ln w="5424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618900" y="1162104"/>
            <a:ext cx="900000" cy="900000"/>
          </a:xfrm>
          <a:prstGeom prst="round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0827270" y="1324104"/>
            <a:ext cx="483261" cy="576000"/>
            <a:chOff x="10827270" y="1324104"/>
            <a:chExt cx="483261" cy="576000"/>
          </a:xfrm>
        </p:grpSpPr>
        <p:sp>
          <p:nvSpPr>
            <p:cNvPr id="10" name="标题 1"/>
            <p:cNvSpPr txBox="1"/>
            <p:nvPr/>
          </p:nvSpPr>
          <p:spPr>
            <a:xfrm>
              <a:off x="11003505" y="1793654"/>
              <a:ext cx="130944" cy="28808"/>
            </a:xfrm>
            <a:custGeom>
              <a:avLst/>
              <a:gdLst>
                <a:gd name="T0" fmla="*/ 319 w 359"/>
                <a:gd name="T1" fmla="*/ 0 h 79"/>
                <a:gd name="T2" fmla="*/ 39 w 359"/>
                <a:gd name="T3" fmla="*/ 0 h 79"/>
                <a:gd name="T4" fmla="*/ 0 w 359"/>
                <a:gd name="T5" fmla="*/ 40 h 79"/>
                <a:gd name="T6" fmla="*/ 39 w 359"/>
                <a:gd name="T7" fmla="*/ 79 h 79"/>
                <a:gd name="T8" fmla="*/ 319 w 359"/>
                <a:gd name="T9" fmla="*/ 79 h 79"/>
                <a:gd name="T10" fmla="*/ 359 w 359"/>
                <a:gd name="T11" fmla="*/ 40 h 79"/>
                <a:gd name="T12" fmla="*/ 319 w 359"/>
                <a:gd name="T13" fmla="*/ 0 h 79"/>
                <a:gd name="T14" fmla="*/ 319 w 359"/>
                <a:gd name="T15" fmla="*/ 0 h 79"/>
                <a:gd name="T16" fmla="*/ 319 w 359"/>
                <a:gd name="T17" fmla="*/ 0 h 79"/>
              </a:gdLst>
              <a:ahLst/>
              <a:cxnLst/>
              <a:rect l="0" t="0" r="r" b="b"/>
              <a:pathLst>
                <a:path w="359" h="79">
                  <a:moveTo>
                    <a:pt x="31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cubicBezTo>
                    <a:pt x="0" y="61"/>
                    <a:pt x="17" y="79"/>
                    <a:pt x="39" y="79"/>
                  </a:cubicBezTo>
                  <a:cubicBezTo>
                    <a:pt x="319" y="79"/>
                    <a:pt x="319" y="79"/>
                    <a:pt x="319" y="79"/>
                  </a:cubicBezTo>
                  <a:cubicBezTo>
                    <a:pt x="341" y="79"/>
                    <a:pt x="359" y="61"/>
                    <a:pt x="359" y="40"/>
                  </a:cubicBezTo>
                  <a:cubicBezTo>
                    <a:pt x="359" y="18"/>
                    <a:pt x="341" y="0"/>
                    <a:pt x="319" y="0"/>
                  </a:cubicBezTo>
                  <a:close/>
                  <a:moveTo>
                    <a:pt x="319" y="0"/>
                  </a:moveTo>
                  <a:cubicBezTo>
                    <a:pt x="319" y="0"/>
                    <a:pt x="319" y="0"/>
                    <a:pt x="319" y="0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  <p:sp>
          <p:nvSpPr>
            <p:cNvPr id="11" name="标题 1"/>
            <p:cNvSpPr txBox="1"/>
            <p:nvPr/>
          </p:nvSpPr>
          <p:spPr>
            <a:xfrm>
              <a:off x="11011054" y="1843875"/>
              <a:ext cx="115693" cy="56229"/>
            </a:xfrm>
            <a:custGeom>
              <a:avLst/>
              <a:gdLst>
                <a:gd name="T0" fmla="*/ 86 w 317"/>
                <a:gd name="T1" fmla="*/ 92 h 154"/>
                <a:gd name="T2" fmla="*/ 158 w 317"/>
                <a:gd name="T3" fmla="*/ 154 h 154"/>
                <a:gd name="T4" fmla="*/ 231 w 317"/>
                <a:gd name="T5" fmla="*/ 92 h 154"/>
                <a:gd name="T6" fmla="*/ 317 w 317"/>
                <a:gd name="T7" fmla="*/ 0 h 154"/>
                <a:gd name="T8" fmla="*/ 0 w 317"/>
                <a:gd name="T9" fmla="*/ 0 h 154"/>
                <a:gd name="T10" fmla="*/ 86 w 317"/>
                <a:gd name="T11" fmla="*/ 92 h 154"/>
                <a:gd name="T12" fmla="*/ 86 w 317"/>
                <a:gd name="T13" fmla="*/ 92 h 154"/>
                <a:gd name="T14" fmla="*/ 86 w 317"/>
                <a:gd name="T15" fmla="*/ 92 h 154"/>
              </a:gdLst>
              <a:ahLst/>
              <a:cxnLst/>
              <a:rect l="0" t="0" r="r" b="b"/>
              <a:pathLst>
                <a:path w="317" h="154">
                  <a:moveTo>
                    <a:pt x="86" y="92"/>
                  </a:moveTo>
                  <a:cubicBezTo>
                    <a:pt x="91" y="127"/>
                    <a:pt x="122" y="154"/>
                    <a:pt x="158" y="154"/>
                  </a:cubicBezTo>
                  <a:cubicBezTo>
                    <a:pt x="195" y="154"/>
                    <a:pt x="225" y="127"/>
                    <a:pt x="231" y="92"/>
                  </a:cubicBezTo>
                  <a:cubicBezTo>
                    <a:pt x="279" y="89"/>
                    <a:pt x="317" y="49"/>
                    <a:pt x="3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38" y="89"/>
                    <a:pt x="86" y="92"/>
                  </a:cubicBezTo>
                  <a:close/>
                  <a:moveTo>
                    <a:pt x="86" y="92"/>
                  </a:moveTo>
                  <a:cubicBezTo>
                    <a:pt x="86" y="92"/>
                    <a:pt x="86" y="92"/>
                    <a:pt x="86" y="92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  <p:sp>
          <p:nvSpPr>
            <p:cNvPr id="12" name="标题 1"/>
            <p:cNvSpPr txBox="1"/>
            <p:nvPr/>
          </p:nvSpPr>
          <p:spPr>
            <a:xfrm>
              <a:off x="11049721" y="1324104"/>
              <a:ext cx="38359" cy="82726"/>
            </a:xfrm>
            <a:custGeom>
              <a:avLst/>
              <a:gdLst>
                <a:gd name="T0" fmla="*/ 52 w 105"/>
                <a:gd name="T1" fmla="*/ 227 h 227"/>
                <a:gd name="T2" fmla="*/ 105 w 105"/>
                <a:gd name="T3" fmla="*/ 174 h 227"/>
                <a:gd name="T4" fmla="*/ 105 w 105"/>
                <a:gd name="T5" fmla="*/ 52 h 227"/>
                <a:gd name="T6" fmla="*/ 52 w 105"/>
                <a:gd name="T7" fmla="*/ 0 h 227"/>
                <a:gd name="T8" fmla="*/ 0 w 105"/>
                <a:gd name="T9" fmla="*/ 52 h 227"/>
                <a:gd name="T10" fmla="*/ 0 w 105"/>
                <a:gd name="T11" fmla="*/ 174 h 227"/>
                <a:gd name="T12" fmla="*/ 52 w 105"/>
                <a:gd name="T13" fmla="*/ 227 h 227"/>
                <a:gd name="T14" fmla="*/ 52 w 105"/>
                <a:gd name="T15" fmla="*/ 227 h 227"/>
                <a:gd name="T16" fmla="*/ 52 w 105"/>
                <a:gd name="T17" fmla="*/ 227 h 227"/>
              </a:gdLst>
              <a:ahLst/>
              <a:cxnLst/>
              <a:rect l="0" t="0" r="r" b="b"/>
              <a:pathLst>
                <a:path w="105" h="227">
                  <a:moveTo>
                    <a:pt x="52" y="227"/>
                  </a:moveTo>
                  <a:cubicBezTo>
                    <a:pt x="81" y="227"/>
                    <a:pt x="105" y="203"/>
                    <a:pt x="105" y="174"/>
                  </a:cubicBezTo>
                  <a:cubicBezTo>
                    <a:pt x="105" y="52"/>
                    <a:pt x="105" y="52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203"/>
                    <a:pt x="23" y="227"/>
                    <a:pt x="52" y="227"/>
                  </a:cubicBezTo>
                  <a:close/>
                  <a:moveTo>
                    <a:pt x="52" y="227"/>
                  </a:moveTo>
                  <a:cubicBezTo>
                    <a:pt x="52" y="227"/>
                    <a:pt x="52" y="227"/>
                    <a:pt x="52" y="227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10911228" y="1365698"/>
              <a:ext cx="69323" cy="76872"/>
            </a:xfrm>
            <a:custGeom>
              <a:avLst/>
              <a:gdLst>
                <a:gd name="T0" fmla="*/ 88 w 190"/>
                <a:gd name="T1" fmla="*/ 189 h 211"/>
                <a:gd name="T2" fmla="*/ 131 w 190"/>
                <a:gd name="T3" fmla="*/ 211 h 211"/>
                <a:gd name="T4" fmla="*/ 162 w 190"/>
                <a:gd name="T5" fmla="*/ 201 h 211"/>
                <a:gd name="T6" fmla="*/ 173 w 190"/>
                <a:gd name="T7" fmla="*/ 128 h 211"/>
                <a:gd name="T8" fmla="*/ 102 w 190"/>
                <a:gd name="T9" fmla="*/ 29 h 211"/>
                <a:gd name="T10" fmla="*/ 28 w 190"/>
                <a:gd name="T11" fmla="*/ 17 h 211"/>
                <a:gd name="T12" fmla="*/ 17 w 190"/>
                <a:gd name="T13" fmla="*/ 90 h 211"/>
                <a:gd name="T14" fmla="*/ 88 w 190"/>
                <a:gd name="T15" fmla="*/ 189 h 211"/>
                <a:gd name="T16" fmla="*/ 88 w 190"/>
                <a:gd name="T17" fmla="*/ 189 h 211"/>
                <a:gd name="T18" fmla="*/ 88 w 190"/>
                <a:gd name="T19" fmla="*/ 189 h 211"/>
              </a:gdLst>
              <a:ahLst/>
              <a:cxnLst/>
              <a:rect l="0" t="0" r="r" b="b"/>
              <a:pathLst>
                <a:path w="190" h="211">
                  <a:moveTo>
                    <a:pt x="88" y="189"/>
                  </a:moveTo>
                  <a:cubicBezTo>
                    <a:pt x="99" y="203"/>
                    <a:pt x="115" y="211"/>
                    <a:pt x="131" y="211"/>
                  </a:cubicBezTo>
                  <a:cubicBezTo>
                    <a:pt x="142" y="211"/>
                    <a:pt x="152" y="208"/>
                    <a:pt x="162" y="201"/>
                  </a:cubicBezTo>
                  <a:cubicBezTo>
                    <a:pt x="185" y="184"/>
                    <a:pt x="190" y="151"/>
                    <a:pt x="173" y="1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85" y="5"/>
                    <a:pt x="52" y="0"/>
                    <a:pt x="28" y="17"/>
                  </a:cubicBezTo>
                  <a:cubicBezTo>
                    <a:pt x="5" y="34"/>
                    <a:pt x="0" y="67"/>
                    <a:pt x="17" y="90"/>
                  </a:cubicBezTo>
                  <a:lnTo>
                    <a:pt x="88" y="189"/>
                  </a:lnTo>
                  <a:close/>
                  <a:moveTo>
                    <a:pt x="88" y="189"/>
                  </a:moveTo>
                  <a:cubicBezTo>
                    <a:pt x="88" y="189"/>
                    <a:pt x="88" y="189"/>
                    <a:pt x="88" y="189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  <p:sp>
          <p:nvSpPr>
            <p:cNvPr id="14" name="标题 1"/>
            <p:cNvSpPr txBox="1"/>
            <p:nvPr/>
          </p:nvSpPr>
          <p:spPr>
            <a:xfrm>
              <a:off x="11156941" y="1704304"/>
              <a:ext cx="69786" cy="76564"/>
            </a:xfrm>
            <a:custGeom>
              <a:avLst/>
              <a:gdLst>
                <a:gd name="T0" fmla="*/ 102 w 191"/>
                <a:gd name="T1" fmla="*/ 29 h 210"/>
                <a:gd name="T2" fmla="*/ 29 w 191"/>
                <a:gd name="T3" fmla="*/ 17 h 210"/>
                <a:gd name="T4" fmla="*/ 17 w 191"/>
                <a:gd name="T5" fmla="*/ 90 h 210"/>
                <a:gd name="T6" fmla="*/ 89 w 191"/>
                <a:gd name="T7" fmla="*/ 189 h 210"/>
                <a:gd name="T8" fmla="*/ 132 w 191"/>
                <a:gd name="T9" fmla="*/ 210 h 210"/>
                <a:gd name="T10" fmla="*/ 162 w 191"/>
                <a:gd name="T11" fmla="*/ 200 h 210"/>
                <a:gd name="T12" fmla="*/ 174 w 191"/>
                <a:gd name="T13" fmla="*/ 127 h 210"/>
                <a:gd name="T14" fmla="*/ 102 w 191"/>
                <a:gd name="T15" fmla="*/ 29 h 210"/>
                <a:gd name="T16" fmla="*/ 102 w 191"/>
                <a:gd name="T17" fmla="*/ 29 h 210"/>
                <a:gd name="T18" fmla="*/ 102 w 191"/>
                <a:gd name="T19" fmla="*/ 29 h 210"/>
              </a:gdLst>
              <a:ahLst/>
              <a:cxnLst/>
              <a:rect l="0" t="0" r="r" b="b"/>
              <a:pathLst>
                <a:path w="191" h="210">
                  <a:moveTo>
                    <a:pt x="102" y="29"/>
                  </a:moveTo>
                  <a:cubicBezTo>
                    <a:pt x="85" y="5"/>
                    <a:pt x="52" y="0"/>
                    <a:pt x="29" y="17"/>
                  </a:cubicBezTo>
                  <a:cubicBezTo>
                    <a:pt x="6" y="34"/>
                    <a:pt x="0" y="67"/>
                    <a:pt x="17" y="90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99" y="203"/>
                    <a:pt x="115" y="210"/>
                    <a:pt x="132" y="210"/>
                  </a:cubicBezTo>
                  <a:cubicBezTo>
                    <a:pt x="142" y="210"/>
                    <a:pt x="153" y="207"/>
                    <a:pt x="162" y="200"/>
                  </a:cubicBezTo>
                  <a:cubicBezTo>
                    <a:pt x="186" y="183"/>
                    <a:pt x="191" y="151"/>
                    <a:pt x="174" y="127"/>
                  </a:cubicBezTo>
                  <a:lnTo>
                    <a:pt x="102" y="29"/>
                  </a:lnTo>
                  <a:close/>
                  <a:moveTo>
                    <a:pt x="102" y="29"/>
                  </a:moveTo>
                  <a:cubicBezTo>
                    <a:pt x="102" y="29"/>
                    <a:pt x="102" y="29"/>
                    <a:pt x="102" y="29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>
              <a:off x="10827270" y="1481545"/>
              <a:ext cx="85037" cy="54380"/>
            </a:xfrm>
            <a:custGeom>
              <a:avLst/>
              <a:gdLst>
                <a:gd name="T0" fmla="*/ 191 w 233"/>
                <a:gd name="T1" fmla="*/ 47 h 149"/>
                <a:gd name="T2" fmla="*/ 75 w 233"/>
                <a:gd name="T3" fmla="*/ 9 h 149"/>
                <a:gd name="T4" fmla="*/ 9 w 233"/>
                <a:gd name="T5" fmla="*/ 43 h 149"/>
                <a:gd name="T6" fmla="*/ 42 w 233"/>
                <a:gd name="T7" fmla="*/ 109 h 149"/>
                <a:gd name="T8" fmla="*/ 158 w 233"/>
                <a:gd name="T9" fmla="*/ 147 h 149"/>
                <a:gd name="T10" fmla="*/ 174 w 233"/>
                <a:gd name="T11" fmla="*/ 149 h 149"/>
                <a:gd name="T12" fmla="*/ 224 w 233"/>
                <a:gd name="T13" fmla="*/ 113 h 149"/>
                <a:gd name="T14" fmla="*/ 191 w 233"/>
                <a:gd name="T15" fmla="*/ 47 h 149"/>
                <a:gd name="T16" fmla="*/ 191 w 233"/>
                <a:gd name="T17" fmla="*/ 47 h 149"/>
                <a:gd name="T18" fmla="*/ 191 w 233"/>
                <a:gd name="T19" fmla="*/ 47 h 149"/>
              </a:gdLst>
              <a:ahLst/>
              <a:cxnLst/>
              <a:rect l="0" t="0" r="r" b="b"/>
              <a:pathLst>
                <a:path w="233" h="149">
                  <a:moveTo>
                    <a:pt x="191" y="47"/>
                  </a:moveTo>
                  <a:cubicBezTo>
                    <a:pt x="75" y="9"/>
                    <a:pt x="75" y="9"/>
                    <a:pt x="75" y="9"/>
                  </a:cubicBezTo>
                  <a:cubicBezTo>
                    <a:pt x="47" y="0"/>
                    <a:pt x="18" y="15"/>
                    <a:pt x="9" y="43"/>
                  </a:cubicBezTo>
                  <a:cubicBezTo>
                    <a:pt x="0" y="70"/>
                    <a:pt x="15" y="100"/>
                    <a:pt x="42" y="109"/>
                  </a:cubicBezTo>
                  <a:cubicBezTo>
                    <a:pt x="158" y="147"/>
                    <a:pt x="158" y="147"/>
                    <a:pt x="158" y="147"/>
                  </a:cubicBezTo>
                  <a:cubicBezTo>
                    <a:pt x="164" y="148"/>
                    <a:pt x="169" y="149"/>
                    <a:pt x="174" y="149"/>
                  </a:cubicBezTo>
                  <a:cubicBezTo>
                    <a:pt x="197" y="149"/>
                    <a:pt x="217" y="135"/>
                    <a:pt x="224" y="113"/>
                  </a:cubicBezTo>
                  <a:cubicBezTo>
                    <a:pt x="233" y="86"/>
                    <a:pt x="218" y="56"/>
                    <a:pt x="191" y="47"/>
                  </a:cubicBezTo>
                  <a:close/>
                  <a:moveTo>
                    <a:pt x="191" y="47"/>
                  </a:moveTo>
                  <a:cubicBezTo>
                    <a:pt x="191" y="47"/>
                    <a:pt x="191" y="47"/>
                    <a:pt x="191" y="47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  <p:sp>
          <p:nvSpPr>
            <p:cNvPr id="16" name="标题 1"/>
            <p:cNvSpPr txBox="1"/>
            <p:nvPr/>
          </p:nvSpPr>
          <p:spPr>
            <a:xfrm>
              <a:off x="11225186" y="1610949"/>
              <a:ext cx="85345" cy="54380"/>
            </a:xfrm>
            <a:custGeom>
              <a:avLst/>
              <a:gdLst>
                <a:gd name="T0" fmla="*/ 191 w 234"/>
                <a:gd name="T1" fmla="*/ 47 h 149"/>
                <a:gd name="T2" fmla="*/ 75 w 234"/>
                <a:gd name="T3" fmla="*/ 9 h 149"/>
                <a:gd name="T4" fmla="*/ 9 w 234"/>
                <a:gd name="T5" fmla="*/ 43 h 149"/>
                <a:gd name="T6" fmla="*/ 43 w 234"/>
                <a:gd name="T7" fmla="*/ 109 h 149"/>
                <a:gd name="T8" fmla="*/ 159 w 234"/>
                <a:gd name="T9" fmla="*/ 146 h 149"/>
                <a:gd name="T10" fmla="*/ 175 w 234"/>
                <a:gd name="T11" fmla="*/ 149 h 149"/>
                <a:gd name="T12" fmla="*/ 225 w 234"/>
                <a:gd name="T13" fmla="*/ 113 h 149"/>
                <a:gd name="T14" fmla="*/ 191 w 234"/>
                <a:gd name="T15" fmla="*/ 47 h 149"/>
                <a:gd name="T16" fmla="*/ 191 w 234"/>
                <a:gd name="T17" fmla="*/ 47 h 149"/>
                <a:gd name="T18" fmla="*/ 191 w 234"/>
                <a:gd name="T19" fmla="*/ 47 h 149"/>
              </a:gdLst>
              <a:ahLst/>
              <a:cxnLst/>
              <a:rect l="0" t="0" r="r" b="b"/>
              <a:pathLst>
                <a:path w="234" h="149">
                  <a:moveTo>
                    <a:pt x="191" y="47"/>
                  </a:moveTo>
                  <a:cubicBezTo>
                    <a:pt x="75" y="9"/>
                    <a:pt x="75" y="9"/>
                    <a:pt x="75" y="9"/>
                  </a:cubicBezTo>
                  <a:cubicBezTo>
                    <a:pt x="48" y="0"/>
                    <a:pt x="18" y="15"/>
                    <a:pt x="9" y="43"/>
                  </a:cubicBezTo>
                  <a:cubicBezTo>
                    <a:pt x="0" y="70"/>
                    <a:pt x="16" y="100"/>
                    <a:pt x="43" y="109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64" y="148"/>
                    <a:pt x="170" y="149"/>
                    <a:pt x="175" y="149"/>
                  </a:cubicBezTo>
                  <a:cubicBezTo>
                    <a:pt x="197" y="149"/>
                    <a:pt x="218" y="135"/>
                    <a:pt x="225" y="113"/>
                  </a:cubicBezTo>
                  <a:cubicBezTo>
                    <a:pt x="234" y="85"/>
                    <a:pt x="219" y="56"/>
                    <a:pt x="191" y="47"/>
                  </a:cubicBezTo>
                  <a:close/>
                  <a:moveTo>
                    <a:pt x="191" y="47"/>
                  </a:moveTo>
                  <a:cubicBezTo>
                    <a:pt x="191" y="47"/>
                    <a:pt x="191" y="47"/>
                    <a:pt x="191" y="47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  <p:sp>
          <p:nvSpPr>
            <p:cNvPr id="17" name="标题 1"/>
            <p:cNvSpPr txBox="1"/>
            <p:nvPr/>
          </p:nvSpPr>
          <p:spPr>
            <a:xfrm>
              <a:off x="10827270" y="1610949"/>
              <a:ext cx="85037" cy="54380"/>
            </a:xfrm>
            <a:custGeom>
              <a:avLst/>
              <a:gdLst>
                <a:gd name="T0" fmla="*/ 158 w 233"/>
                <a:gd name="T1" fmla="*/ 9 h 149"/>
                <a:gd name="T2" fmla="*/ 42 w 233"/>
                <a:gd name="T3" fmla="*/ 47 h 149"/>
                <a:gd name="T4" fmla="*/ 9 w 233"/>
                <a:gd name="T5" fmla="*/ 113 h 149"/>
                <a:gd name="T6" fmla="*/ 58 w 233"/>
                <a:gd name="T7" fmla="*/ 149 h 149"/>
                <a:gd name="T8" fmla="*/ 75 w 233"/>
                <a:gd name="T9" fmla="*/ 146 h 149"/>
                <a:gd name="T10" fmla="*/ 191 w 233"/>
                <a:gd name="T11" fmla="*/ 109 h 149"/>
                <a:gd name="T12" fmla="*/ 224 w 233"/>
                <a:gd name="T13" fmla="*/ 43 h 149"/>
                <a:gd name="T14" fmla="*/ 158 w 233"/>
                <a:gd name="T15" fmla="*/ 9 h 149"/>
                <a:gd name="T16" fmla="*/ 158 w 233"/>
                <a:gd name="T17" fmla="*/ 9 h 149"/>
                <a:gd name="T18" fmla="*/ 158 w 233"/>
                <a:gd name="T19" fmla="*/ 9 h 149"/>
              </a:gdLst>
              <a:ahLst/>
              <a:cxnLst/>
              <a:rect l="0" t="0" r="r" b="b"/>
              <a:pathLst>
                <a:path w="233" h="149">
                  <a:moveTo>
                    <a:pt x="158" y="9"/>
                  </a:moveTo>
                  <a:cubicBezTo>
                    <a:pt x="42" y="47"/>
                    <a:pt x="42" y="47"/>
                    <a:pt x="42" y="47"/>
                  </a:cubicBezTo>
                  <a:cubicBezTo>
                    <a:pt x="15" y="56"/>
                    <a:pt x="0" y="85"/>
                    <a:pt x="9" y="113"/>
                  </a:cubicBezTo>
                  <a:cubicBezTo>
                    <a:pt x="16" y="135"/>
                    <a:pt x="36" y="149"/>
                    <a:pt x="58" y="149"/>
                  </a:cubicBezTo>
                  <a:cubicBezTo>
                    <a:pt x="64" y="149"/>
                    <a:pt x="69" y="148"/>
                    <a:pt x="75" y="146"/>
                  </a:cubicBezTo>
                  <a:cubicBezTo>
                    <a:pt x="191" y="109"/>
                    <a:pt x="191" y="109"/>
                    <a:pt x="191" y="109"/>
                  </a:cubicBezTo>
                  <a:cubicBezTo>
                    <a:pt x="218" y="100"/>
                    <a:pt x="233" y="70"/>
                    <a:pt x="224" y="43"/>
                  </a:cubicBezTo>
                  <a:cubicBezTo>
                    <a:pt x="215" y="15"/>
                    <a:pt x="186" y="0"/>
                    <a:pt x="158" y="9"/>
                  </a:cubicBezTo>
                  <a:close/>
                  <a:moveTo>
                    <a:pt x="158" y="9"/>
                  </a:moveTo>
                  <a:cubicBezTo>
                    <a:pt x="158" y="9"/>
                    <a:pt x="158" y="9"/>
                    <a:pt x="158" y="9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  <p:sp>
          <p:nvSpPr>
            <p:cNvPr id="18" name="标题 1"/>
            <p:cNvSpPr txBox="1"/>
            <p:nvPr/>
          </p:nvSpPr>
          <p:spPr>
            <a:xfrm>
              <a:off x="11225186" y="1481545"/>
              <a:ext cx="85345" cy="54380"/>
            </a:xfrm>
            <a:custGeom>
              <a:avLst/>
              <a:gdLst>
                <a:gd name="T0" fmla="*/ 59 w 234"/>
                <a:gd name="T1" fmla="*/ 149 h 149"/>
                <a:gd name="T2" fmla="*/ 75 w 234"/>
                <a:gd name="T3" fmla="*/ 147 h 149"/>
                <a:gd name="T4" fmla="*/ 191 w 234"/>
                <a:gd name="T5" fmla="*/ 109 h 149"/>
                <a:gd name="T6" fmla="*/ 225 w 234"/>
                <a:gd name="T7" fmla="*/ 43 h 149"/>
                <a:gd name="T8" fmla="*/ 159 w 234"/>
                <a:gd name="T9" fmla="*/ 9 h 149"/>
                <a:gd name="T10" fmla="*/ 43 w 234"/>
                <a:gd name="T11" fmla="*/ 47 h 149"/>
                <a:gd name="T12" fmla="*/ 9 w 234"/>
                <a:gd name="T13" fmla="*/ 113 h 149"/>
                <a:gd name="T14" fmla="*/ 59 w 234"/>
                <a:gd name="T15" fmla="*/ 149 h 149"/>
                <a:gd name="T16" fmla="*/ 59 w 234"/>
                <a:gd name="T17" fmla="*/ 149 h 149"/>
                <a:gd name="T18" fmla="*/ 59 w 234"/>
                <a:gd name="T19" fmla="*/ 149 h 149"/>
              </a:gdLst>
              <a:ahLst/>
              <a:cxnLst/>
              <a:rect l="0" t="0" r="r" b="b"/>
              <a:pathLst>
                <a:path w="234" h="149">
                  <a:moveTo>
                    <a:pt x="59" y="149"/>
                  </a:moveTo>
                  <a:cubicBezTo>
                    <a:pt x="65" y="149"/>
                    <a:pt x="70" y="148"/>
                    <a:pt x="75" y="147"/>
                  </a:cubicBezTo>
                  <a:cubicBezTo>
                    <a:pt x="191" y="109"/>
                    <a:pt x="191" y="109"/>
                    <a:pt x="191" y="109"/>
                  </a:cubicBezTo>
                  <a:cubicBezTo>
                    <a:pt x="219" y="100"/>
                    <a:pt x="234" y="70"/>
                    <a:pt x="225" y="43"/>
                  </a:cubicBezTo>
                  <a:cubicBezTo>
                    <a:pt x="216" y="15"/>
                    <a:pt x="186" y="0"/>
                    <a:pt x="159" y="9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16" y="56"/>
                    <a:pt x="0" y="86"/>
                    <a:pt x="9" y="113"/>
                  </a:cubicBezTo>
                  <a:cubicBezTo>
                    <a:pt x="17" y="135"/>
                    <a:pt x="37" y="149"/>
                    <a:pt x="59" y="149"/>
                  </a:cubicBezTo>
                  <a:close/>
                  <a:moveTo>
                    <a:pt x="59" y="149"/>
                  </a:moveTo>
                  <a:cubicBezTo>
                    <a:pt x="59" y="149"/>
                    <a:pt x="59" y="149"/>
                    <a:pt x="59" y="149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  <p:sp>
          <p:nvSpPr>
            <p:cNvPr id="19" name="标题 1"/>
            <p:cNvSpPr txBox="1"/>
            <p:nvPr/>
          </p:nvSpPr>
          <p:spPr>
            <a:xfrm>
              <a:off x="10911228" y="1704304"/>
              <a:ext cx="69323" cy="76564"/>
            </a:xfrm>
            <a:custGeom>
              <a:avLst/>
              <a:gdLst>
                <a:gd name="T0" fmla="*/ 88 w 190"/>
                <a:gd name="T1" fmla="*/ 29 h 210"/>
                <a:gd name="T2" fmla="*/ 17 w 190"/>
                <a:gd name="T3" fmla="*/ 127 h 210"/>
                <a:gd name="T4" fmla="*/ 28 w 190"/>
                <a:gd name="T5" fmla="*/ 200 h 210"/>
                <a:gd name="T6" fmla="*/ 59 w 190"/>
                <a:gd name="T7" fmla="*/ 210 h 210"/>
                <a:gd name="T8" fmla="*/ 101 w 190"/>
                <a:gd name="T9" fmla="*/ 189 h 210"/>
                <a:gd name="T10" fmla="*/ 173 w 190"/>
                <a:gd name="T11" fmla="*/ 90 h 210"/>
                <a:gd name="T12" fmla="*/ 162 w 190"/>
                <a:gd name="T13" fmla="*/ 17 h 210"/>
                <a:gd name="T14" fmla="*/ 88 w 190"/>
                <a:gd name="T15" fmla="*/ 29 h 210"/>
                <a:gd name="T16" fmla="*/ 88 w 190"/>
                <a:gd name="T17" fmla="*/ 29 h 210"/>
                <a:gd name="T18" fmla="*/ 88 w 190"/>
                <a:gd name="T19" fmla="*/ 29 h 210"/>
              </a:gdLst>
              <a:ahLst/>
              <a:cxnLst/>
              <a:rect l="0" t="0" r="r" b="b"/>
              <a:pathLst>
                <a:path w="190" h="210">
                  <a:moveTo>
                    <a:pt x="88" y="29"/>
                  </a:moveTo>
                  <a:cubicBezTo>
                    <a:pt x="17" y="127"/>
                    <a:pt x="17" y="127"/>
                    <a:pt x="17" y="127"/>
                  </a:cubicBezTo>
                  <a:cubicBezTo>
                    <a:pt x="0" y="151"/>
                    <a:pt x="5" y="183"/>
                    <a:pt x="28" y="200"/>
                  </a:cubicBezTo>
                  <a:cubicBezTo>
                    <a:pt x="37" y="207"/>
                    <a:pt x="48" y="210"/>
                    <a:pt x="59" y="210"/>
                  </a:cubicBezTo>
                  <a:cubicBezTo>
                    <a:pt x="75" y="210"/>
                    <a:pt x="91" y="203"/>
                    <a:pt x="101" y="189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90" y="67"/>
                    <a:pt x="185" y="34"/>
                    <a:pt x="162" y="17"/>
                  </a:cubicBezTo>
                  <a:cubicBezTo>
                    <a:pt x="138" y="0"/>
                    <a:pt x="105" y="5"/>
                    <a:pt x="88" y="29"/>
                  </a:cubicBezTo>
                  <a:close/>
                  <a:moveTo>
                    <a:pt x="88" y="29"/>
                  </a:moveTo>
                  <a:cubicBezTo>
                    <a:pt x="88" y="29"/>
                    <a:pt x="88" y="29"/>
                    <a:pt x="88" y="29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  <p:sp>
          <p:nvSpPr>
            <p:cNvPr id="20" name="标题 1"/>
            <p:cNvSpPr txBox="1"/>
            <p:nvPr/>
          </p:nvSpPr>
          <p:spPr>
            <a:xfrm>
              <a:off x="11156941" y="1365698"/>
              <a:ext cx="69786" cy="76872"/>
            </a:xfrm>
            <a:custGeom>
              <a:avLst/>
              <a:gdLst>
                <a:gd name="T0" fmla="*/ 89 w 191"/>
                <a:gd name="T1" fmla="*/ 29 h 211"/>
                <a:gd name="T2" fmla="*/ 17 w 191"/>
                <a:gd name="T3" fmla="*/ 128 h 211"/>
                <a:gd name="T4" fmla="*/ 29 w 191"/>
                <a:gd name="T5" fmla="*/ 201 h 211"/>
                <a:gd name="T6" fmla="*/ 60 w 191"/>
                <a:gd name="T7" fmla="*/ 211 h 211"/>
                <a:gd name="T8" fmla="*/ 102 w 191"/>
                <a:gd name="T9" fmla="*/ 189 h 211"/>
                <a:gd name="T10" fmla="*/ 174 w 191"/>
                <a:gd name="T11" fmla="*/ 90 h 211"/>
                <a:gd name="T12" fmla="*/ 162 w 191"/>
                <a:gd name="T13" fmla="*/ 17 h 211"/>
                <a:gd name="T14" fmla="*/ 89 w 191"/>
                <a:gd name="T15" fmla="*/ 29 h 211"/>
                <a:gd name="T16" fmla="*/ 89 w 191"/>
                <a:gd name="T17" fmla="*/ 29 h 211"/>
                <a:gd name="T18" fmla="*/ 89 w 191"/>
                <a:gd name="T19" fmla="*/ 29 h 211"/>
              </a:gdLst>
              <a:ahLst/>
              <a:cxnLst/>
              <a:rect l="0" t="0" r="r" b="b"/>
              <a:pathLst>
                <a:path w="191" h="211">
                  <a:moveTo>
                    <a:pt x="89" y="29"/>
                  </a:moveTo>
                  <a:cubicBezTo>
                    <a:pt x="17" y="128"/>
                    <a:pt x="17" y="128"/>
                    <a:pt x="17" y="128"/>
                  </a:cubicBezTo>
                  <a:cubicBezTo>
                    <a:pt x="0" y="151"/>
                    <a:pt x="6" y="184"/>
                    <a:pt x="29" y="201"/>
                  </a:cubicBezTo>
                  <a:cubicBezTo>
                    <a:pt x="38" y="208"/>
                    <a:pt x="49" y="211"/>
                    <a:pt x="60" y="211"/>
                  </a:cubicBezTo>
                  <a:cubicBezTo>
                    <a:pt x="76" y="211"/>
                    <a:pt x="92" y="203"/>
                    <a:pt x="102" y="189"/>
                  </a:cubicBezTo>
                  <a:cubicBezTo>
                    <a:pt x="174" y="90"/>
                    <a:pt x="174" y="90"/>
                    <a:pt x="174" y="90"/>
                  </a:cubicBezTo>
                  <a:cubicBezTo>
                    <a:pt x="191" y="67"/>
                    <a:pt x="186" y="34"/>
                    <a:pt x="162" y="17"/>
                  </a:cubicBezTo>
                  <a:cubicBezTo>
                    <a:pt x="139" y="0"/>
                    <a:pt x="106" y="5"/>
                    <a:pt x="89" y="29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9"/>
                    <a:pt x="89" y="29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  <p:sp>
          <p:nvSpPr>
            <p:cNvPr id="21" name="标题 1"/>
            <p:cNvSpPr txBox="1"/>
            <p:nvPr/>
          </p:nvSpPr>
          <p:spPr>
            <a:xfrm>
              <a:off x="10930947" y="1437486"/>
              <a:ext cx="276061" cy="334293"/>
            </a:xfrm>
            <a:custGeom>
              <a:avLst/>
              <a:gdLst>
                <a:gd name="T0" fmla="*/ 757 w 757"/>
                <a:gd name="T1" fmla="*/ 378 h 917"/>
                <a:gd name="T2" fmla="*/ 378 w 757"/>
                <a:gd name="T3" fmla="*/ 0 h 917"/>
                <a:gd name="T4" fmla="*/ 0 w 757"/>
                <a:gd name="T5" fmla="*/ 378 h 917"/>
                <a:gd name="T6" fmla="*/ 81 w 757"/>
                <a:gd name="T7" fmla="*/ 612 h 917"/>
                <a:gd name="T8" fmla="*/ 204 w 757"/>
                <a:gd name="T9" fmla="*/ 792 h 917"/>
                <a:gd name="T10" fmla="*/ 204 w 757"/>
                <a:gd name="T11" fmla="*/ 917 h 917"/>
                <a:gd name="T12" fmla="*/ 551 w 757"/>
                <a:gd name="T13" fmla="*/ 917 h 917"/>
                <a:gd name="T14" fmla="*/ 551 w 757"/>
                <a:gd name="T15" fmla="*/ 795 h 917"/>
                <a:gd name="T16" fmla="*/ 676 w 757"/>
                <a:gd name="T17" fmla="*/ 612 h 917"/>
                <a:gd name="T18" fmla="*/ 757 w 757"/>
                <a:gd name="T19" fmla="*/ 378 h 917"/>
                <a:gd name="T20" fmla="*/ 757 w 757"/>
                <a:gd name="T21" fmla="*/ 378 h 917"/>
                <a:gd name="T22" fmla="*/ 757 w 757"/>
                <a:gd name="T23" fmla="*/ 378 h 917"/>
              </a:gdLst>
              <a:ahLst/>
              <a:cxnLst/>
              <a:rect l="0" t="0" r="r" b="b"/>
              <a:pathLst>
                <a:path w="757" h="917">
                  <a:moveTo>
                    <a:pt x="757" y="378"/>
                  </a:moveTo>
                  <a:cubicBezTo>
                    <a:pt x="757" y="169"/>
                    <a:pt x="587" y="0"/>
                    <a:pt x="378" y="0"/>
                  </a:cubicBezTo>
                  <a:cubicBezTo>
                    <a:pt x="169" y="0"/>
                    <a:pt x="0" y="169"/>
                    <a:pt x="0" y="378"/>
                  </a:cubicBezTo>
                  <a:cubicBezTo>
                    <a:pt x="0" y="467"/>
                    <a:pt x="30" y="548"/>
                    <a:pt x="81" y="612"/>
                  </a:cubicBezTo>
                  <a:cubicBezTo>
                    <a:pt x="125" y="668"/>
                    <a:pt x="167" y="730"/>
                    <a:pt x="204" y="792"/>
                  </a:cubicBezTo>
                  <a:cubicBezTo>
                    <a:pt x="204" y="917"/>
                    <a:pt x="204" y="917"/>
                    <a:pt x="204" y="917"/>
                  </a:cubicBezTo>
                  <a:cubicBezTo>
                    <a:pt x="551" y="917"/>
                    <a:pt x="551" y="917"/>
                    <a:pt x="551" y="917"/>
                  </a:cubicBezTo>
                  <a:cubicBezTo>
                    <a:pt x="551" y="795"/>
                    <a:pt x="551" y="795"/>
                    <a:pt x="551" y="795"/>
                  </a:cubicBezTo>
                  <a:cubicBezTo>
                    <a:pt x="587" y="735"/>
                    <a:pt x="634" y="665"/>
                    <a:pt x="676" y="612"/>
                  </a:cubicBezTo>
                  <a:cubicBezTo>
                    <a:pt x="727" y="548"/>
                    <a:pt x="757" y="467"/>
                    <a:pt x="757" y="378"/>
                  </a:cubicBezTo>
                  <a:close/>
                  <a:moveTo>
                    <a:pt x="757" y="378"/>
                  </a:moveTo>
                  <a:cubicBezTo>
                    <a:pt x="757" y="378"/>
                    <a:pt x="757" y="378"/>
                    <a:pt x="757" y="378"/>
                  </a:cubicBezTo>
                </a:path>
              </a:pathLst>
            </a:custGeom>
            <a:solidFill>
              <a:schemeClr val="bg1"/>
            </a:solidFill>
            <a:ln cap="sq">
              <a:noFill/>
            </a:ln>
          </p:spPr>
          <p:txBody>
            <a:bodyPr vert="horz" wrap="square" lIns="91440" tIns="45720" rIns="91440" bIns="45720" rtlCol="0" anchor="t"/>
            <a:lstStyle/>
            <a:p>
              <a:pPr algn="l"/>
              <a:endParaRPr kumimoji="1" lang="zh-CN" altLang="en-US"/>
            </a:p>
          </p:txBody>
        </p:sp>
      </p:grpSp>
      <p:sp>
        <p:nvSpPr>
          <p:cNvPr id="22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复杂图表制作（通过丰富配置项）：</a:t>
            </a:r>
            <a:endParaRPr kumimoji="1" lang="zh-CN" altLang="en-US"/>
          </a:p>
        </p:txBody>
      </p:sp>
      <p:sp>
        <p:nvSpPr>
          <p:cNvPr id="23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A01E67CD-F776-76B6-177B-43A3DAB03D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985" y="2650611"/>
            <a:ext cx="5400731" cy="3960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0" y="2359289"/>
            <a:ext cx="4260400" cy="2729987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444500" dist="317500" dir="5400000" sx="92000" sy="92000" algn="t" rotWithShape="0">
              <a:schemeClr val="accent1">
                <a:lumMod val="75000"/>
                <a:alpha val="4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4260400" y="2359289"/>
            <a:ext cx="7931600" cy="2729987"/>
          </a:xfrm>
          <a:prstGeom prst="rect">
            <a:avLst/>
          </a:prstGeom>
          <a:solidFill>
            <a:schemeClr val="bg1"/>
          </a:solidFill>
          <a:ln w="12700" cap="flat">
            <a:noFill/>
            <a:miter/>
          </a:ln>
          <a:effectLst>
            <a:outerShdw blurRad="381000" dist="317500" dir="2700000" algn="tl" rotWithShape="0">
              <a:schemeClr val="tx1">
                <a:alpha val="1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2055548" y="2359289"/>
            <a:ext cx="136452" cy="2729987"/>
          </a:xfrm>
          <a:custGeom>
            <a:avLst/>
            <a:gdLst>
              <a:gd name="connsiteX0" fmla="*/ 0 w 136452"/>
              <a:gd name="connsiteY0" fmla="*/ 0 h 2204357"/>
              <a:gd name="connsiteX1" fmla="*/ 136452 w 136452"/>
              <a:gd name="connsiteY1" fmla="*/ 0 h 2204357"/>
              <a:gd name="connsiteX2" fmla="*/ 136452 w 136452"/>
              <a:gd name="connsiteY2" fmla="*/ 2204357 h 2204357"/>
              <a:gd name="connsiteX3" fmla="*/ 0 w 136452"/>
              <a:gd name="connsiteY3" fmla="*/ 2204357 h 2204357"/>
            </a:gdLst>
            <a:ahLst/>
            <a:cxnLst/>
            <a:rect l="l" t="t" r="r" b="b"/>
            <a:pathLst>
              <a:path w="136452" h="2204357">
                <a:moveTo>
                  <a:pt x="0" y="0"/>
                </a:moveTo>
                <a:lnTo>
                  <a:pt x="136452" y="0"/>
                </a:lnTo>
                <a:lnTo>
                  <a:pt x="136452" y="2204357"/>
                </a:lnTo>
                <a:lnTo>
                  <a:pt x="0" y="2204357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444500" dist="317500" dir="5400000" sx="92000" sy="92000" algn="t" rotWithShape="0">
              <a:schemeClr val="accent1">
                <a:lumMod val="75000"/>
                <a:alpha val="4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978366" y="2782026"/>
            <a:ext cx="5677474" cy="214557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本小节以堆叠柱状图为例。</a:t>
            </a:r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935409" y="5647477"/>
            <a:ext cx="4509678" cy="478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38290" y="1458703"/>
            <a:ext cx="4503917" cy="45442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alphaModFix/>
          </a:blip>
          <a:srcRect/>
          <a:stretch>
            <a:fillRect/>
          </a:stretch>
        </p:blipFill>
        <p:spPr>
          <a:xfrm>
            <a:off x="2189638" y="1660821"/>
            <a:ext cx="3056455" cy="4126922"/>
          </a:xfrm>
          <a:prstGeom prst="rect">
            <a:avLst/>
          </a:prstGeom>
        </p:spPr>
      </p:pic>
      <p:sp>
        <p:nvSpPr>
          <p:cNvPr id="11" name="标题 1"/>
          <p:cNvSpPr txBox="1"/>
          <p:nvPr/>
        </p:nvSpPr>
        <p:spPr>
          <a:xfrm flipV="1">
            <a:off x="5978366" y="2617150"/>
            <a:ext cx="648000" cy="54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88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sq">
            <a:noFill/>
            <a:miter/>
          </a:ln>
          <a:effectLst>
            <a:outerShdw blurRad="444500" dist="317500" dir="5400000" sx="92000" sy="92000" algn="t" rotWithShape="0">
              <a:schemeClr val="accent1">
                <a:lumMod val="75000"/>
                <a:alpha val="43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中国2014-2022近10年的人口出生率、死亡率、自然增长率数据可视化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62829BB-B6F2-1555-0EB9-7B31B688FF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718" y="3272619"/>
            <a:ext cx="7271604" cy="322298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项目要求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1A93208-9E21-383D-5C2A-7175568FE9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70442" y="1873467"/>
            <a:ext cx="10848457" cy="3443337"/>
          </a:xfrm>
          <a:prstGeom prst="round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blurRad="190500" algn="ctr" rotWithShape="0">
              <a:schemeClr val="accent1">
                <a:alpha val="8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 rot="18647919">
            <a:off x="594194" y="1588638"/>
            <a:ext cx="633316" cy="633316"/>
          </a:xfrm>
          <a:prstGeom prst="flowChartConnector">
            <a:avLst/>
          </a:prstGeom>
          <a:solidFill>
            <a:schemeClr val="accent1"/>
          </a:solidFill>
          <a:ln w="25400" cap="sq">
            <a:noFill/>
            <a:miter/>
          </a:ln>
          <a:effectLst>
            <a:outerShdw blurRad="50800" dist="38100" dir="2700000" algn="tl" rotWithShape="0">
              <a:schemeClr val="accent1">
                <a:lumMod val="20000"/>
                <a:lumOff val="80000"/>
                <a:alpha val="4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670471" y="1650765"/>
            <a:ext cx="1163730" cy="47096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8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817192" y="2268476"/>
            <a:ext cx="10374683" cy="261151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可以发现堆叠柱状图是通过给series项配置相同的stack值来实现，可直接在线修改代码直到获得想要的图表结果，再整个options替换到自己的demo.html文件中。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中国2014-2022近10年的人口出生率、死亡率、自然增长率数据可视化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B6A7AA3-73AF-F370-C751-FA2B21C3C1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680" y="2886269"/>
            <a:ext cx="8107680" cy="366957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803999" y="1809826"/>
            <a:ext cx="9006875" cy="342079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bg2">
                    <a:lumMod val="25000"/>
                  </a:schemeClr>
                </a:solidFill>
                <a:latin typeface="Source Han Sans"/>
                <a:ea typeface="Source Han Sans"/>
                <a:cs typeface="Source Han Sans"/>
              </a:rPr>
              <a:t>将人口数据复制到相应位置，去除多余的series，只保留“出生率”，“死亡率”，“自然增长率”三项</a:t>
            </a:r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330908" y="1819029"/>
            <a:ext cx="388740" cy="388740"/>
          </a:xfrm>
          <a:prstGeom prst="flowChartConnector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18864410">
            <a:off x="1407935" y="1910473"/>
            <a:ext cx="234687" cy="150331"/>
          </a:xfrm>
          <a:custGeom>
            <a:avLst/>
            <a:gdLst>
              <a:gd name="connsiteX0" fmla="*/ 598101 w 598101"/>
              <a:gd name="connsiteY0" fmla="*/ 294512 h 383119"/>
              <a:gd name="connsiteX1" fmla="*/ 598101 w 598101"/>
              <a:gd name="connsiteY1" fmla="*/ 383119 h 383119"/>
              <a:gd name="connsiteX2" fmla="*/ 1844 w 598101"/>
              <a:gd name="connsiteY2" fmla="*/ 383119 h 383119"/>
              <a:gd name="connsiteX3" fmla="*/ 1844 w 598101"/>
              <a:gd name="connsiteY3" fmla="*/ 368685 h 383119"/>
              <a:gd name="connsiteX4" fmla="*/ 0 w 598101"/>
              <a:gd name="connsiteY4" fmla="*/ 368613 h 383119"/>
              <a:gd name="connsiteX5" fmla="*/ 1844 w 598101"/>
              <a:gd name="connsiteY5" fmla="*/ 321357 h 383119"/>
              <a:gd name="connsiteX6" fmla="*/ 1844 w 598101"/>
              <a:gd name="connsiteY6" fmla="*/ 294512 h 383119"/>
              <a:gd name="connsiteX7" fmla="*/ 2892 w 598101"/>
              <a:gd name="connsiteY7" fmla="*/ 294512 h 383119"/>
              <a:gd name="connsiteX8" fmla="*/ 14387 w 598101"/>
              <a:gd name="connsiteY8" fmla="*/ 0 h 383119"/>
              <a:gd name="connsiteX9" fmla="*/ 102926 w 598101"/>
              <a:gd name="connsiteY9" fmla="*/ 3456 h 383119"/>
              <a:gd name="connsiteX10" fmla="*/ 91566 w 598101"/>
              <a:gd name="connsiteY10" fmla="*/ 294512 h 383119"/>
            </a:gdLst>
            <a:ahLst/>
            <a:cxnLst/>
            <a:rect l="l" t="t" r="r" b="b"/>
            <a:pathLst>
              <a:path w="598101" h="383119">
                <a:moveTo>
                  <a:pt x="598101" y="294512"/>
                </a:moveTo>
                <a:lnTo>
                  <a:pt x="598101" y="383119"/>
                </a:lnTo>
                <a:lnTo>
                  <a:pt x="1844" y="383119"/>
                </a:lnTo>
                <a:lnTo>
                  <a:pt x="1844" y="368685"/>
                </a:lnTo>
                <a:lnTo>
                  <a:pt x="0" y="368613"/>
                </a:lnTo>
                <a:lnTo>
                  <a:pt x="1844" y="321357"/>
                </a:lnTo>
                <a:lnTo>
                  <a:pt x="1844" y="294512"/>
                </a:lnTo>
                <a:lnTo>
                  <a:pt x="2892" y="294512"/>
                </a:lnTo>
                <a:lnTo>
                  <a:pt x="14387" y="0"/>
                </a:lnTo>
                <a:lnTo>
                  <a:pt x="102926" y="3456"/>
                </a:lnTo>
                <a:lnTo>
                  <a:pt x="91566" y="294512"/>
                </a:lnTo>
                <a:close/>
              </a:path>
            </a:pathLst>
          </a:custGeom>
          <a:solidFill>
            <a:schemeClr val="bg1"/>
          </a:solidFill>
          <a:ln w="1905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075463" y="1626772"/>
            <a:ext cx="10030687" cy="3954877"/>
          </a:xfrm>
          <a:prstGeom prst="roundRect">
            <a:avLst>
              <a:gd name="adj" fmla="val 3513"/>
            </a:avLst>
          </a:prstGeom>
          <a:noFill/>
          <a:ln w="19050" cap="sq">
            <a:solidFill>
              <a:schemeClr val="accent1">
                <a:lumMod val="60000"/>
                <a:lumOff val="4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中国2014-2022近10年的人口出生率、死亡率、自然增长率数据可视化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0A48A401-2B45-3FF2-6153-B107F36FA8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80" y="2495423"/>
            <a:ext cx="8702040" cy="365855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52FF7D7-A324-9A92-38C1-FCAF33C8EB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2690" y="2529524"/>
            <a:ext cx="8046720" cy="3641979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878551" y="2212807"/>
            <a:ext cx="8422198" cy="3256475"/>
          </a:xfrm>
          <a:prstGeom prst="roundRect">
            <a:avLst>
              <a:gd name="adj" fmla="val 2295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878551" y="1795118"/>
            <a:ext cx="1907582" cy="1028700"/>
          </a:xfrm>
          <a:custGeom>
            <a:avLst/>
            <a:gdLst>
              <a:gd name="connsiteX0" fmla="*/ 98961 w 2564026"/>
              <a:gd name="connsiteY0" fmla="*/ 0 h 1382700"/>
              <a:gd name="connsiteX1" fmla="*/ 1668879 w 2564026"/>
              <a:gd name="connsiteY1" fmla="*/ 0 h 1382700"/>
              <a:gd name="connsiteX2" fmla="*/ 1690872 w 2564026"/>
              <a:gd name="connsiteY2" fmla="*/ 4440 h 1382700"/>
              <a:gd name="connsiteX3" fmla="*/ 1711613 w 2564026"/>
              <a:gd name="connsiteY3" fmla="*/ 2994 h 1382700"/>
              <a:gd name="connsiteX4" fmla="*/ 1748861 w 2564026"/>
              <a:gd name="connsiteY4" fmla="*/ 15519 h 1382700"/>
              <a:gd name="connsiteX5" fmla="*/ 2514529 w 2564026"/>
              <a:gd name="connsiteY5" fmla="*/ 457578 h 1382700"/>
              <a:gd name="connsiteX6" fmla="*/ 2550752 w 2564026"/>
              <a:gd name="connsiteY6" fmla="*/ 592762 h 1382700"/>
              <a:gd name="connsiteX7" fmla="*/ 2135363 w 2564026"/>
              <a:gd name="connsiteY7" fmla="*/ 1312237 h 1382700"/>
              <a:gd name="connsiteX8" fmla="*/ 2123557 w 2564026"/>
              <a:gd name="connsiteY8" fmla="*/ 1325621 h 1382700"/>
              <a:gd name="connsiteX9" fmla="*/ 2104615 w 2564026"/>
              <a:gd name="connsiteY9" fmla="*/ 1353715 h 1382700"/>
              <a:gd name="connsiteX10" fmla="*/ 2034639 w 2564026"/>
              <a:gd name="connsiteY10" fmla="*/ 1382700 h 1382700"/>
              <a:gd name="connsiteX11" fmla="*/ 98961 w 2564026"/>
              <a:gd name="connsiteY11" fmla="*/ 1382700 h 1382700"/>
              <a:gd name="connsiteX12" fmla="*/ 0 w 2564026"/>
              <a:gd name="connsiteY12" fmla="*/ 1283739 h 1382700"/>
              <a:gd name="connsiteX13" fmla="*/ 0 w 2564026"/>
              <a:gd name="connsiteY13" fmla="*/ 929739 h 1382700"/>
              <a:gd name="connsiteX14" fmla="*/ 0 w 2564026"/>
              <a:gd name="connsiteY14" fmla="*/ 452961 h 1382700"/>
              <a:gd name="connsiteX15" fmla="*/ 0 w 2564026"/>
              <a:gd name="connsiteY15" fmla="*/ 98961 h 1382700"/>
              <a:gd name="connsiteX16" fmla="*/ 98961 w 2564026"/>
              <a:gd name="connsiteY16" fmla="*/ 0 h 1382700"/>
            </a:gdLst>
            <a:ahLst/>
            <a:cxnLst/>
            <a:rect l="l" t="t" r="r" b="b"/>
            <a:pathLst>
              <a:path w="2564026" h="1382700">
                <a:moveTo>
                  <a:pt x="98961" y="0"/>
                </a:moveTo>
                <a:lnTo>
                  <a:pt x="1668879" y="0"/>
                </a:lnTo>
                <a:lnTo>
                  <a:pt x="1690872" y="4440"/>
                </a:lnTo>
                <a:lnTo>
                  <a:pt x="1711613" y="2994"/>
                </a:lnTo>
                <a:cubicBezTo>
                  <a:pt x="1724370" y="4577"/>
                  <a:pt x="1737028" y="8687"/>
                  <a:pt x="1748861" y="15519"/>
                </a:cubicBezTo>
                <a:lnTo>
                  <a:pt x="2514529" y="457578"/>
                </a:lnTo>
                <a:cubicBezTo>
                  <a:pt x="2561862" y="484906"/>
                  <a:pt x="2578079" y="545429"/>
                  <a:pt x="2550752" y="592762"/>
                </a:cubicBezTo>
                <a:lnTo>
                  <a:pt x="2135363" y="1312237"/>
                </a:lnTo>
                <a:lnTo>
                  <a:pt x="2123557" y="1325621"/>
                </a:lnTo>
                <a:lnTo>
                  <a:pt x="2104615" y="1353715"/>
                </a:lnTo>
                <a:cubicBezTo>
                  <a:pt x="2086707" y="1371624"/>
                  <a:pt x="2061967" y="1382700"/>
                  <a:pt x="2034639" y="1382700"/>
                </a:cubicBezTo>
                <a:lnTo>
                  <a:pt x="98961" y="1382700"/>
                </a:lnTo>
                <a:cubicBezTo>
                  <a:pt x="44306" y="1382700"/>
                  <a:pt x="0" y="1338394"/>
                  <a:pt x="0" y="1283739"/>
                </a:cubicBezTo>
                <a:lnTo>
                  <a:pt x="0" y="929739"/>
                </a:lnTo>
                <a:lnTo>
                  <a:pt x="0" y="452961"/>
                </a:lnTo>
                <a:lnTo>
                  <a:pt x="0" y="98961"/>
                </a:lnTo>
                <a:cubicBezTo>
                  <a:pt x="0" y="44306"/>
                  <a:pt x="44306" y="0"/>
                  <a:pt x="98961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201219" y="3014869"/>
            <a:ext cx="7776862" cy="208059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多y轴的配置如下: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258522" y="1967100"/>
            <a:ext cx="888561" cy="6847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4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中国2014-2022近10年的人口出生率、死亡率、自然增长率数据可视化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30DC696-7248-C7CA-BE4B-4F6BE4A568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33" y="2452737"/>
            <a:ext cx="8173705" cy="3699453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690880" y="1269284"/>
            <a:ext cx="10403840" cy="372759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36000" rIns="216000" bIns="36000" rtlCol="0" anchor="t"/>
          <a:lstStyle/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"/>
                <a:ea typeface="Source Han Sans"/>
                <a:cs typeface="Source Han Sans"/>
              </a:rPr>
              <a:t>用步骤1- 4的方法创建demo_1.html文件，并将在线编辑器中的options替换到自己的demo_1.html文件中，完整代码如下：</a:t>
            </a:r>
            <a:endParaRPr kumimoji="1" lang="zh-CN" altLang="en-US" dirty="0"/>
          </a:p>
        </p:txBody>
      </p:sp>
      <p:sp>
        <p:nvSpPr>
          <p:cNvPr id="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中国2014-2022近10年的人口出生率、死亡率、自然增长率数据可视化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912CD9E-F7AE-0EC1-8E4F-48896BAEC9A6}"/>
              </a:ext>
            </a:extLst>
          </p:cNvPr>
          <p:cNvSpPr txBox="1"/>
          <p:nvPr/>
        </p:nvSpPr>
        <p:spPr>
          <a:xfrm>
            <a:off x="366480" y="1826161"/>
            <a:ext cx="5729520" cy="452431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&lt;!DOCTYPE html&gt;</a:t>
            </a:r>
          </a:p>
          <a:p>
            <a:r>
              <a:rPr lang="zh-CN" altLang="en-US" sz="1200" dirty="0"/>
              <a:t>&lt;html&gt;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&lt;head&gt;</a:t>
            </a:r>
          </a:p>
          <a:p>
            <a:r>
              <a:rPr lang="zh-CN" altLang="en-US" sz="1200" dirty="0"/>
              <a:t>  &lt;meta charset="utf-8" /&gt;</a:t>
            </a:r>
          </a:p>
          <a:p>
            <a:r>
              <a:rPr lang="zh-CN" altLang="en-US" sz="1200" dirty="0"/>
              <a:t>  &lt;title&gt;ECharts&lt;/title&gt;</a:t>
            </a:r>
          </a:p>
          <a:p>
            <a:r>
              <a:rPr lang="zh-CN" altLang="en-US" sz="1200" dirty="0"/>
              <a:t>  &lt;!-- 引入刚刚下载的 ECharts 文件 --&gt;</a:t>
            </a:r>
          </a:p>
          <a:p>
            <a:r>
              <a:rPr lang="zh-CN" altLang="en-US" sz="1200" dirty="0"/>
              <a:t>  &lt;script src="echarts.js"&gt;&lt;/script&gt;</a:t>
            </a:r>
          </a:p>
          <a:p>
            <a:r>
              <a:rPr lang="zh-CN" altLang="en-US" sz="1200" dirty="0"/>
              <a:t>&lt;/head&gt;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&lt;body&gt;</a:t>
            </a:r>
          </a:p>
          <a:p>
            <a:r>
              <a:rPr lang="zh-CN" altLang="en-US" sz="1200" dirty="0"/>
              <a:t>  &lt;!-- 为 ECharts 准备一个定义了宽高的 DOM --&gt;</a:t>
            </a:r>
          </a:p>
          <a:p>
            <a:r>
              <a:rPr lang="zh-CN" altLang="en-US" sz="1200" dirty="0"/>
              <a:t>  &lt;div id="main" style="width: 600px;height:400px;"&gt;&lt;/div&gt;</a:t>
            </a:r>
          </a:p>
          <a:p>
            <a:r>
              <a:rPr lang="zh-CN" altLang="en-US" sz="1200" dirty="0"/>
              <a:t>  &lt;script type="text/javascript"&gt;</a:t>
            </a:r>
          </a:p>
          <a:p>
            <a:r>
              <a:rPr lang="zh-CN" altLang="en-US" sz="1200" dirty="0"/>
              <a:t>    // 基于准备好的dom，初始化echarts实例</a:t>
            </a:r>
          </a:p>
          <a:p>
            <a:r>
              <a:rPr lang="zh-CN" altLang="en-US" sz="1200" dirty="0"/>
              <a:t>    var myChart = echarts.init(document.getElementById('main'));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// 指定图表的配置项和数据</a:t>
            </a:r>
          </a:p>
          <a:p>
            <a:r>
              <a:rPr lang="zh-CN" altLang="en-US" sz="1200" dirty="0"/>
              <a:t>    var option = {</a:t>
            </a:r>
          </a:p>
          <a:p>
            <a:r>
              <a:rPr lang="zh-CN" altLang="en-US" sz="1200" dirty="0"/>
              <a:t>      legend: {},</a:t>
            </a:r>
          </a:p>
          <a:p>
            <a:r>
              <a:rPr lang="zh-CN" altLang="en-US" sz="1200" dirty="0"/>
              <a:t>      tooltip: { trigger: 'axis' },</a:t>
            </a:r>
          </a:p>
          <a:p>
            <a:r>
              <a:rPr lang="zh-CN" altLang="en-US" sz="1200" dirty="0"/>
              <a:t>      xAxis: [</a:t>
            </a:r>
          </a:p>
          <a:p>
            <a:r>
              <a:rPr lang="zh-CN" altLang="en-US" sz="1200" dirty="0"/>
              <a:t>        {</a:t>
            </a:r>
          </a:p>
          <a:p>
            <a:r>
              <a:rPr lang="zh-CN" altLang="en-US" sz="1200" dirty="0"/>
              <a:t>          type: 'category',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65CE6E0-3F68-42C4-2F39-3ED84776D903}"/>
              </a:ext>
            </a:extLst>
          </p:cNvPr>
          <p:cNvSpPr txBox="1"/>
          <p:nvPr/>
        </p:nvSpPr>
        <p:spPr>
          <a:xfrm>
            <a:off x="6420400" y="1826161"/>
            <a:ext cx="5080720" cy="452431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 data: ['2014年', '2015年', '2016年', '2017年', '2018年', '2019年', '2020年', '2021年', '2022年']</a:t>
            </a:r>
          </a:p>
          <a:p>
            <a:r>
              <a:rPr lang="zh-CN" altLang="en-US" sz="1200" dirty="0"/>
              <a:t>        }</a:t>
            </a:r>
          </a:p>
          <a:p>
            <a:r>
              <a:rPr lang="zh-CN" altLang="en-US" sz="1200" dirty="0"/>
              <a:t>      ],</a:t>
            </a:r>
          </a:p>
          <a:p>
            <a:r>
              <a:rPr lang="zh-CN" altLang="en-US" sz="1200" dirty="0"/>
              <a:t>      yAxis: [</a:t>
            </a:r>
          </a:p>
          <a:p>
            <a:r>
              <a:rPr lang="zh-CN" altLang="en-US" sz="1200" dirty="0"/>
              <a:t>        {</a:t>
            </a:r>
          </a:p>
          <a:p>
            <a:r>
              <a:rPr lang="zh-CN" altLang="en-US" sz="1200" dirty="0"/>
              <a:t>          type: 'value',</a:t>
            </a:r>
          </a:p>
          <a:p>
            <a:r>
              <a:rPr lang="zh-CN" altLang="en-US" sz="1200" dirty="0"/>
              <a:t>          min: -8,</a:t>
            </a:r>
          </a:p>
          <a:p>
            <a:r>
              <a:rPr lang="zh-CN" altLang="en-US" sz="1200" dirty="0"/>
              <a:t>          max: 15,</a:t>
            </a:r>
          </a:p>
          <a:p>
            <a:r>
              <a:rPr lang="zh-CN" altLang="en-US" sz="1200" dirty="0"/>
              <a:t>          axisLabel: {</a:t>
            </a:r>
          </a:p>
          <a:p>
            <a:r>
              <a:rPr lang="zh-CN" altLang="en-US" sz="1200" dirty="0"/>
              <a:t>            formatter: '{value} ‰'</a:t>
            </a:r>
          </a:p>
          <a:p>
            <a:r>
              <a:rPr lang="zh-CN" altLang="en-US" sz="1200" dirty="0"/>
              <a:t>          }</a:t>
            </a:r>
          </a:p>
          <a:p>
            <a:r>
              <a:rPr lang="zh-CN" altLang="en-US" sz="1200" dirty="0"/>
              <a:t>        },</a:t>
            </a:r>
          </a:p>
          <a:p>
            <a:r>
              <a:rPr lang="zh-CN" altLang="en-US" sz="1200" dirty="0"/>
              <a:t>        {</a:t>
            </a:r>
          </a:p>
          <a:p>
            <a:r>
              <a:rPr lang="zh-CN" altLang="en-US" sz="1200" dirty="0"/>
              <a:t>          type: 'value',</a:t>
            </a:r>
          </a:p>
          <a:p>
            <a:r>
              <a:rPr lang="zh-CN" altLang="en-US" sz="1200" dirty="0"/>
              <a:t>          name: '自然增长率',</a:t>
            </a:r>
          </a:p>
          <a:p>
            <a:r>
              <a:rPr lang="zh-CN" altLang="en-US" sz="1200" dirty="0"/>
              <a:t>          min: -1,</a:t>
            </a:r>
          </a:p>
          <a:p>
            <a:r>
              <a:rPr lang="zh-CN" altLang="en-US" sz="1200" dirty="0"/>
              <a:t>          max: 7,</a:t>
            </a:r>
          </a:p>
          <a:p>
            <a:r>
              <a:rPr lang="zh-CN" altLang="en-US" sz="1200" dirty="0"/>
              <a:t>          interval: 5,</a:t>
            </a:r>
          </a:p>
          <a:p>
            <a:r>
              <a:rPr lang="zh-CN" altLang="en-US" sz="1200" dirty="0"/>
              <a:t>          axisLabel: {</a:t>
            </a:r>
          </a:p>
          <a:p>
            <a:r>
              <a:rPr lang="zh-CN" altLang="en-US" sz="1200" dirty="0"/>
              <a:t>            formatter: '{value} ‰'</a:t>
            </a:r>
          </a:p>
          <a:p>
            <a:r>
              <a:rPr lang="zh-CN" altLang="en-US" sz="1200" dirty="0"/>
              <a:t>          }</a:t>
            </a:r>
          </a:p>
          <a:p>
            <a:r>
              <a:rPr lang="zh-CN" altLang="en-US" sz="1200" dirty="0"/>
              <a:t>        }</a:t>
            </a:r>
          </a:p>
          <a:p>
            <a:r>
              <a:rPr lang="zh-CN" altLang="en-US" sz="1200" dirty="0"/>
              <a:t>      ],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 rot="10800000">
            <a:off x="10573934" y="4190652"/>
            <a:ext cx="2288987" cy="2045048"/>
          </a:xfrm>
          <a:custGeom>
            <a:avLst/>
            <a:gdLst>
              <a:gd name="connsiteX0" fmla="*/ 5240153 w 7498005"/>
              <a:gd name="connsiteY0" fmla="*/ 0 h 6698932"/>
              <a:gd name="connsiteX1" fmla="*/ 2257875 w 7498005"/>
              <a:gd name="connsiteY1" fmla="*/ 0 h 6698932"/>
              <a:gd name="connsiteX2" fmla="*/ 1593887 w 7498005"/>
              <a:gd name="connsiteY2" fmla="*/ 383381 h 6698932"/>
              <a:gd name="connsiteX3" fmla="*/ 102653 w 7498005"/>
              <a:gd name="connsiteY3" fmla="*/ 2966085 h 6698932"/>
              <a:gd name="connsiteX4" fmla="*/ 102653 w 7498005"/>
              <a:gd name="connsiteY4" fmla="*/ 3732848 h 6698932"/>
              <a:gd name="connsiteX5" fmla="*/ 1593887 w 7498005"/>
              <a:gd name="connsiteY5" fmla="*/ 6315551 h 6698932"/>
              <a:gd name="connsiteX6" fmla="*/ 2257875 w 7498005"/>
              <a:gd name="connsiteY6" fmla="*/ 6698933 h 6698932"/>
              <a:gd name="connsiteX7" fmla="*/ 5240153 w 7498005"/>
              <a:gd name="connsiteY7" fmla="*/ 6698933 h 6698932"/>
              <a:gd name="connsiteX8" fmla="*/ 5904140 w 7498005"/>
              <a:gd name="connsiteY8" fmla="*/ 6315551 h 6698932"/>
              <a:gd name="connsiteX9" fmla="*/ 7395279 w 7498005"/>
              <a:gd name="connsiteY9" fmla="*/ 3732848 h 6698932"/>
              <a:gd name="connsiteX10" fmla="*/ 7395279 w 7498005"/>
              <a:gd name="connsiteY10" fmla="*/ 2966085 h 6698932"/>
              <a:gd name="connsiteX11" fmla="*/ 5904140 w 7498005"/>
              <a:gd name="connsiteY11" fmla="*/ 383381 h 6698932"/>
              <a:gd name="connsiteX12" fmla="*/ 5240153 w 7498005"/>
              <a:gd name="connsiteY12" fmla="*/ 0 h 6698932"/>
            </a:gdLst>
            <a:ahLst/>
            <a:cxnLst/>
            <a:rect l="l" t="t" r="r" b="b"/>
            <a:pathLst>
              <a:path w="7498005" h="6698932">
                <a:moveTo>
                  <a:pt x="5240153" y="0"/>
                </a:moveTo>
                <a:lnTo>
                  <a:pt x="2257875" y="0"/>
                </a:lnTo>
                <a:cubicBezTo>
                  <a:pt x="1983945" y="-2"/>
                  <a:pt x="1730838" y="146145"/>
                  <a:pt x="1593887" y="383381"/>
                </a:cubicBezTo>
                <a:lnTo>
                  <a:pt x="102653" y="2966085"/>
                </a:lnTo>
                <a:cubicBezTo>
                  <a:pt x="-34218" y="3203353"/>
                  <a:pt x="-34218" y="3495580"/>
                  <a:pt x="102653" y="3732848"/>
                </a:cubicBezTo>
                <a:lnTo>
                  <a:pt x="1593887" y="6315551"/>
                </a:lnTo>
                <a:cubicBezTo>
                  <a:pt x="1730838" y="6552790"/>
                  <a:pt x="1983945" y="6698933"/>
                  <a:pt x="2257875" y="6698933"/>
                </a:cubicBezTo>
                <a:lnTo>
                  <a:pt x="5240153" y="6698933"/>
                </a:lnTo>
                <a:cubicBezTo>
                  <a:pt x="5514082" y="6698933"/>
                  <a:pt x="5767190" y="6552790"/>
                  <a:pt x="5904140" y="6315551"/>
                </a:cubicBezTo>
                <a:lnTo>
                  <a:pt x="7395279" y="3732848"/>
                </a:lnTo>
                <a:cubicBezTo>
                  <a:pt x="7532248" y="3495609"/>
                  <a:pt x="7532248" y="3203324"/>
                  <a:pt x="7395279" y="2966085"/>
                </a:cubicBezTo>
                <a:lnTo>
                  <a:pt x="5904140" y="383381"/>
                </a:lnTo>
                <a:cubicBezTo>
                  <a:pt x="5767190" y="146145"/>
                  <a:pt x="5514082" y="-2"/>
                  <a:pt x="524015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8100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中国2014-2022近10年的人口出生率、死亡率、自然增长率数据可视化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9088A1A-F1FD-3E38-B935-EF86E7CBF744}"/>
              </a:ext>
            </a:extLst>
          </p:cNvPr>
          <p:cNvSpPr txBox="1"/>
          <p:nvPr/>
        </p:nvSpPr>
        <p:spPr>
          <a:xfrm>
            <a:off x="749782" y="1236668"/>
            <a:ext cx="5214323" cy="526297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 series: [</a:t>
            </a:r>
          </a:p>
          <a:p>
            <a:r>
              <a:rPr lang="zh-CN" altLang="en-US" sz="1200" dirty="0"/>
              <a:t>        {</a:t>
            </a:r>
          </a:p>
          <a:p>
            <a:r>
              <a:rPr lang="zh-CN" altLang="en-US" sz="1200" dirty="0"/>
              <a:t>          name: '出生率',</a:t>
            </a:r>
          </a:p>
          <a:p>
            <a:r>
              <a:rPr lang="zh-CN" altLang="en-US" sz="1200" dirty="0"/>
              <a:t>          type: 'bar',</a:t>
            </a:r>
          </a:p>
          <a:p>
            <a:r>
              <a:rPr lang="zh-CN" altLang="en-US" sz="1200" dirty="0"/>
              <a:t>          stack: '人口',</a:t>
            </a:r>
          </a:p>
          <a:p>
            <a:r>
              <a:rPr lang="zh-CN" altLang="en-US" sz="1200" dirty="0"/>
              <a:t>          data: [13.83, 11.99, 13.57, 12.64, 10.86, 10.41, 8.52, 7.52, 6.77]</a:t>
            </a:r>
          </a:p>
          <a:p>
            <a:r>
              <a:rPr lang="zh-CN" altLang="en-US" sz="1200" dirty="0"/>
              <a:t>        },</a:t>
            </a:r>
          </a:p>
          <a:p>
            <a:r>
              <a:rPr lang="zh-CN" altLang="en-US" sz="1200" dirty="0"/>
              <a:t>        {</a:t>
            </a:r>
          </a:p>
          <a:p>
            <a:r>
              <a:rPr lang="zh-CN" altLang="en-US" sz="1200" dirty="0"/>
              <a:t>          name: '死亡率',</a:t>
            </a:r>
          </a:p>
          <a:p>
            <a:r>
              <a:rPr lang="zh-CN" altLang="en-US" sz="1200" dirty="0"/>
              <a:t>          type: 'bar',</a:t>
            </a:r>
          </a:p>
          <a:p>
            <a:r>
              <a:rPr lang="zh-CN" altLang="en-US" sz="1200" dirty="0"/>
              <a:t>          stack: '人口',</a:t>
            </a:r>
          </a:p>
          <a:p>
            <a:r>
              <a:rPr lang="zh-CN" altLang="en-US" sz="1200" dirty="0"/>
              <a:t>          data: [-7.12, -7.07, -7.04, -7.06, -7.08, -7.09, -7.07, -7.18, -7.37]</a:t>
            </a:r>
          </a:p>
          <a:p>
            <a:r>
              <a:rPr lang="zh-CN" altLang="en-US" sz="1200" dirty="0"/>
              <a:t>        },</a:t>
            </a:r>
          </a:p>
          <a:p>
            <a:r>
              <a:rPr lang="zh-CN" altLang="en-US" sz="1200" dirty="0"/>
              <a:t>        {</a:t>
            </a:r>
          </a:p>
          <a:p>
            <a:r>
              <a:rPr lang="zh-CN" altLang="en-US" sz="1200" dirty="0"/>
              <a:t>          name: '自然增长率',</a:t>
            </a:r>
          </a:p>
          <a:p>
            <a:r>
              <a:rPr lang="zh-CN" altLang="en-US" sz="1200" dirty="0"/>
              <a:t>          type: 'line',</a:t>
            </a:r>
          </a:p>
          <a:p>
            <a:r>
              <a:rPr lang="zh-CN" altLang="en-US" sz="1200" dirty="0"/>
              <a:t>          yAxisIndex: 1,</a:t>
            </a:r>
          </a:p>
          <a:p>
            <a:r>
              <a:rPr lang="zh-CN" altLang="en-US" sz="1200" dirty="0"/>
              <a:t>          data: [6.71, 4.93, 6.53, 5.58, 3.78, 3.32, 1.45, 0.34, -0.6]</a:t>
            </a:r>
          </a:p>
          <a:p>
            <a:r>
              <a:rPr lang="zh-CN" altLang="en-US" sz="1200" dirty="0"/>
              <a:t>        }</a:t>
            </a:r>
          </a:p>
          <a:p>
            <a:r>
              <a:rPr lang="zh-CN" altLang="en-US" sz="1200" dirty="0"/>
              <a:t>      ]</a:t>
            </a:r>
          </a:p>
          <a:p>
            <a:r>
              <a:rPr lang="zh-CN" altLang="en-US" sz="1200" dirty="0"/>
              <a:t>    };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// 使用刚指定的配置项和数据显示图表。</a:t>
            </a:r>
          </a:p>
          <a:p>
            <a:r>
              <a:rPr lang="zh-CN" altLang="en-US" sz="1200" dirty="0"/>
              <a:t>    myChart.setOption(option);</a:t>
            </a:r>
          </a:p>
          <a:p>
            <a:r>
              <a:rPr lang="zh-CN" altLang="en-US" sz="1200" dirty="0"/>
              <a:t>  &lt;/script&gt;</a:t>
            </a:r>
          </a:p>
          <a:p>
            <a:r>
              <a:rPr lang="zh-CN" altLang="en-US" sz="1200" dirty="0"/>
              <a:t>&lt;/body&gt;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&lt;/html&gt;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1CF79AD6-86CC-5F63-18CA-453000BCF4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2219302"/>
            <a:ext cx="6095999" cy="2993873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499236" y="1196421"/>
            <a:ext cx="1713162" cy="1713160"/>
          </a:xfrm>
          <a:prstGeom prst="ellipse">
            <a:avLst/>
          </a:prstGeom>
          <a:solidFill>
            <a:schemeClr val="bg1"/>
          </a:solidFill>
          <a:ln w="12700" cap="sq">
            <a:solidFill>
              <a:schemeClr val="accent1">
                <a:lumMod val="40000"/>
                <a:lumOff val="60000"/>
              </a:schemeClr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662057" y="1352163"/>
            <a:ext cx="1550341" cy="1550339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184304" y="1905905"/>
            <a:ext cx="505847" cy="442855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/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3445843" y="1511440"/>
            <a:ext cx="7051339" cy="1251561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本小节以矩形树图为例。 Treemap是一种常见的表达『层级数据』『树状数据』的可视化形式。它主要用面积的方式，便于突出展现出『树』的各层级中重要的节点。矩形树图和旭日图的呈现方式非常接近，数据结构可直接复用。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584285" y="1495398"/>
            <a:ext cx="139501" cy="139501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80E861A-7506-F440-BF35-A9593D48E2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843" y="2882528"/>
            <a:ext cx="7480369" cy="3549279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610848" y="1617593"/>
            <a:ext cx="8949648" cy="4269518"/>
          </a:xfrm>
          <a:prstGeom prst="roundRect">
            <a:avLst>
              <a:gd name="adj" fmla="val 3915"/>
            </a:avLst>
          </a:prstGeom>
          <a:solidFill>
            <a:schemeClr val="bg1"/>
          </a:solidFill>
          <a:ln w="28575" cap="sq">
            <a:noFill/>
            <a:miter/>
          </a:ln>
          <a:effectLst>
            <a:outerShdw blurRad="279400" dist="38100" dir="2700000" sx="99000" sy="99000" algn="tl" rotWithShape="0">
              <a:schemeClr val="accent1">
                <a:alpha val="22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618804" y="1377289"/>
            <a:ext cx="8941692" cy="1004622"/>
          </a:xfrm>
          <a:custGeom>
            <a:avLst/>
            <a:gdLst>
              <a:gd name="connsiteX0" fmla="*/ 4470848 w 8941692"/>
              <a:gd name="connsiteY0" fmla="*/ 0 h 1004622"/>
              <a:gd name="connsiteX1" fmla="*/ 4544161 w 8941692"/>
              <a:gd name="connsiteY1" fmla="*/ 22799 h 1004622"/>
              <a:gd name="connsiteX2" fmla="*/ 4722086 w 8941692"/>
              <a:gd name="connsiteY2" fmla="*/ 156382 h 1004622"/>
              <a:gd name="connsiteX3" fmla="*/ 6692392 w 8941692"/>
              <a:gd name="connsiteY3" fmla="*/ 156382 h 1004622"/>
              <a:gd name="connsiteX4" fmla="*/ 6708354 w 8941692"/>
              <a:gd name="connsiteY4" fmla="*/ 158802 h 1004622"/>
              <a:gd name="connsiteX5" fmla="*/ 8856577 w 8941692"/>
              <a:gd name="connsiteY5" fmla="*/ 158802 h 1004622"/>
              <a:gd name="connsiteX6" fmla="*/ 8941692 w 8941692"/>
              <a:gd name="connsiteY6" fmla="*/ 243917 h 1004622"/>
              <a:gd name="connsiteX7" fmla="*/ 8941692 w 8941692"/>
              <a:gd name="connsiteY7" fmla="*/ 919507 h 1004622"/>
              <a:gd name="connsiteX8" fmla="*/ 8856577 w 8941692"/>
              <a:gd name="connsiteY8" fmla="*/ 1004622 h 1004622"/>
              <a:gd name="connsiteX9" fmla="*/ 85115 w 8941692"/>
              <a:gd name="connsiteY9" fmla="*/ 1004622 h 1004622"/>
              <a:gd name="connsiteX10" fmla="*/ 0 w 8941692"/>
              <a:gd name="connsiteY10" fmla="*/ 919507 h 1004622"/>
              <a:gd name="connsiteX11" fmla="*/ 0 w 8941692"/>
              <a:gd name="connsiteY11" fmla="*/ 243917 h 1004622"/>
              <a:gd name="connsiteX12" fmla="*/ 85115 w 8941692"/>
              <a:gd name="connsiteY12" fmla="*/ 158802 h 1004622"/>
              <a:gd name="connsiteX13" fmla="*/ 2233339 w 8941692"/>
              <a:gd name="connsiteY13" fmla="*/ 158802 h 1004622"/>
              <a:gd name="connsiteX14" fmla="*/ 2249302 w 8941692"/>
              <a:gd name="connsiteY14" fmla="*/ 156382 h 1004622"/>
              <a:gd name="connsiteX15" fmla="*/ 4219609 w 8941692"/>
              <a:gd name="connsiteY15" fmla="*/ 156382 h 1004622"/>
              <a:gd name="connsiteX16" fmla="*/ 4397536 w 8941692"/>
              <a:gd name="connsiteY16" fmla="*/ 22799 h 1004622"/>
              <a:gd name="connsiteX17" fmla="*/ 4470848 w 8941692"/>
              <a:gd name="connsiteY17" fmla="*/ 0 h 1004622"/>
            </a:gdLst>
            <a:ahLst/>
            <a:cxnLst/>
            <a:rect l="l" t="t" r="r" b="b"/>
            <a:pathLst>
              <a:path w="8941692" h="1004622">
                <a:moveTo>
                  <a:pt x="4470848" y="0"/>
                </a:moveTo>
                <a:cubicBezTo>
                  <a:pt x="4497381" y="0"/>
                  <a:pt x="4523916" y="7599"/>
                  <a:pt x="4544161" y="22799"/>
                </a:cubicBezTo>
                <a:lnTo>
                  <a:pt x="4722086" y="156382"/>
                </a:lnTo>
                <a:lnTo>
                  <a:pt x="6692392" y="156382"/>
                </a:lnTo>
                <a:lnTo>
                  <a:pt x="6708354" y="158802"/>
                </a:lnTo>
                <a:lnTo>
                  <a:pt x="8856577" y="158802"/>
                </a:lnTo>
                <a:cubicBezTo>
                  <a:pt x="8903585" y="158802"/>
                  <a:pt x="8941692" y="196909"/>
                  <a:pt x="8941692" y="243917"/>
                </a:cubicBezTo>
                <a:lnTo>
                  <a:pt x="8941692" y="919507"/>
                </a:lnTo>
                <a:cubicBezTo>
                  <a:pt x="8941692" y="966515"/>
                  <a:pt x="8903585" y="1004622"/>
                  <a:pt x="8856577" y="1004622"/>
                </a:cubicBezTo>
                <a:lnTo>
                  <a:pt x="85115" y="1004622"/>
                </a:lnTo>
                <a:cubicBezTo>
                  <a:pt x="38107" y="1004622"/>
                  <a:pt x="0" y="966515"/>
                  <a:pt x="0" y="919507"/>
                </a:cubicBezTo>
                <a:lnTo>
                  <a:pt x="0" y="243917"/>
                </a:lnTo>
                <a:cubicBezTo>
                  <a:pt x="0" y="196909"/>
                  <a:pt x="38107" y="158802"/>
                  <a:pt x="85115" y="158802"/>
                </a:cubicBezTo>
                <a:lnTo>
                  <a:pt x="2233339" y="158802"/>
                </a:lnTo>
                <a:lnTo>
                  <a:pt x="2249302" y="156382"/>
                </a:lnTo>
                <a:lnTo>
                  <a:pt x="4219609" y="156382"/>
                </a:lnTo>
                <a:lnTo>
                  <a:pt x="4397536" y="22799"/>
                </a:lnTo>
                <a:cubicBezTo>
                  <a:pt x="4417779" y="7599"/>
                  <a:pt x="4444314" y="0"/>
                  <a:pt x="447084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898883" y="2663851"/>
            <a:ext cx="8373582" cy="288036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可以发现矩形树图的数据为层层嵌套的json结构。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1867140" y="1677168"/>
            <a:ext cx="8405324" cy="58745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1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C7C25712-477B-D163-3695-186CF41446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097788"/>
            <a:ext cx="6959600" cy="3458051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878551" y="2212807"/>
            <a:ext cx="8422198" cy="3256475"/>
          </a:xfrm>
          <a:prstGeom prst="roundRect">
            <a:avLst>
              <a:gd name="adj" fmla="val 2295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878551" y="1795118"/>
            <a:ext cx="1907582" cy="1028700"/>
          </a:xfrm>
          <a:custGeom>
            <a:avLst/>
            <a:gdLst>
              <a:gd name="connsiteX0" fmla="*/ 98961 w 2564026"/>
              <a:gd name="connsiteY0" fmla="*/ 0 h 1382700"/>
              <a:gd name="connsiteX1" fmla="*/ 1668879 w 2564026"/>
              <a:gd name="connsiteY1" fmla="*/ 0 h 1382700"/>
              <a:gd name="connsiteX2" fmla="*/ 1690872 w 2564026"/>
              <a:gd name="connsiteY2" fmla="*/ 4440 h 1382700"/>
              <a:gd name="connsiteX3" fmla="*/ 1711613 w 2564026"/>
              <a:gd name="connsiteY3" fmla="*/ 2994 h 1382700"/>
              <a:gd name="connsiteX4" fmla="*/ 1748861 w 2564026"/>
              <a:gd name="connsiteY4" fmla="*/ 15519 h 1382700"/>
              <a:gd name="connsiteX5" fmla="*/ 2514529 w 2564026"/>
              <a:gd name="connsiteY5" fmla="*/ 457578 h 1382700"/>
              <a:gd name="connsiteX6" fmla="*/ 2550752 w 2564026"/>
              <a:gd name="connsiteY6" fmla="*/ 592762 h 1382700"/>
              <a:gd name="connsiteX7" fmla="*/ 2135363 w 2564026"/>
              <a:gd name="connsiteY7" fmla="*/ 1312237 h 1382700"/>
              <a:gd name="connsiteX8" fmla="*/ 2123557 w 2564026"/>
              <a:gd name="connsiteY8" fmla="*/ 1325621 h 1382700"/>
              <a:gd name="connsiteX9" fmla="*/ 2104615 w 2564026"/>
              <a:gd name="connsiteY9" fmla="*/ 1353715 h 1382700"/>
              <a:gd name="connsiteX10" fmla="*/ 2034639 w 2564026"/>
              <a:gd name="connsiteY10" fmla="*/ 1382700 h 1382700"/>
              <a:gd name="connsiteX11" fmla="*/ 98961 w 2564026"/>
              <a:gd name="connsiteY11" fmla="*/ 1382700 h 1382700"/>
              <a:gd name="connsiteX12" fmla="*/ 0 w 2564026"/>
              <a:gd name="connsiteY12" fmla="*/ 1283739 h 1382700"/>
              <a:gd name="connsiteX13" fmla="*/ 0 w 2564026"/>
              <a:gd name="connsiteY13" fmla="*/ 929739 h 1382700"/>
              <a:gd name="connsiteX14" fmla="*/ 0 w 2564026"/>
              <a:gd name="connsiteY14" fmla="*/ 452961 h 1382700"/>
              <a:gd name="connsiteX15" fmla="*/ 0 w 2564026"/>
              <a:gd name="connsiteY15" fmla="*/ 98961 h 1382700"/>
              <a:gd name="connsiteX16" fmla="*/ 98961 w 2564026"/>
              <a:gd name="connsiteY16" fmla="*/ 0 h 1382700"/>
            </a:gdLst>
            <a:ahLst/>
            <a:cxnLst/>
            <a:rect l="l" t="t" r="r" b="b"/>
            <a:pathLst>
              <a:path w="2564026" h="1382700">
                <a:moveTo>
                  <a:pt x="98961" y="0"/>
                </a:moveTo>
                <a:lnTo>
                  <a:pt x="1668879" y="0"/>
                </a:lnTo>
                <a:lnTo>
                  <a:pt x="1690872" y="4440"/>
                </a:lnTo>
                <a:lnTo>
                  <a:pt x="1711613" y="2994"/>
                </a:lnTo>
                <a:cubicBezTo>
                  <a:pt x="1724370" y="4577"/>
                  <a:pt x="1737028" y="8687"/>
                  <a:pt x="1748861" y="15519"/>
                </a:cubicBezTo>
                <a:lnTo>
                  <a:pt x="2514529" y="457578"/>
                </a:lnTo>
                <a:cubicBezTo>
                  <a:pt x="2561862" y="484906"/>
                  <a:pt x="2578079" y="545429"/>
                  <a:pt x="2550752" y="592762"/>
                </a:cubicBezTo>
                <a:lnTo>
                  <a:pt x="2135363" y="1312237"/>
                </a:lnTo>
                <a:lnTo>
                  <a:pt x="2123557" y="1325621"/>
                </a:lnTo>
                <a:lnTo>
                  <a:pt x="2104615" y="1353715"/>
                </a:lnTo>
                <a:cubicBezTo>
                  <a:pt x="2086707" y="1371624"/>
                  <a:pt x="2061967" y="1382700"/>
                  <a:pt x="2034639" y="1382700"/>
                </a:cubicBezTo>
                <a:lnTo>
                  <a:pt x="98961" y="1382700"/>
                </a:lnTo>
                <a:cubicBezTo>
                  <a:pt x="44306" y="1382700"/>
                  <a:pt x="0" y="1338394"/>
                  <a:pt x="0" y="1283739"/>
                </a:cubicBezTo>
                <a:lnTo>
                  <a:pt x="0" y="929739"/>
                </a:lnTo>
                <a:lnTo>
                  <a:pt x="0" y="452961"/>
                </a:lnTo>
                <a:lnTo>
                  <a:pt x="0" y="98961"/>
                </a:lnTo>
                <a:cubicBezTo>
                  <a:pt x="0" y="44306"/>
                  <a:pt x="44306" y="0"/>
                  <a:pt x="98961" y="0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201219" y="3014869"/>
            <a:ext cx="7776862" cy="208059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打开数据，为方便观察数据特征并进行数据预处理，建议用Excel或WPS打开。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258522" y="1967100"/>
            <a:ext cx="888561" cy="6847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4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3050E3A-0E99-134E-0C8F-1F8C4D08A9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364" y="3567084"/>
            <a:ext cx="8300085" cy="2897663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377433" y="1552137"/>
            <a:ext cx="9141468" cy="4160126"/>
          </a:xfrm>
          <a:prstGeom prst="roundRect">
            <a:avLst>
              <a:gd name="adj" fmla="val 8851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80000">
                <a:schemeClr val="accent1"/>
              </a:gs>
            </a:gsLst>
            <a:path path="circle">
              <a:fillToRect l="50000" t="50000" r="50000" b="50000"/>
            </a:path>
            <a:tileRect/>
          </a:gradFill>
          <a:ln w="9525" cap="flat">
            <a:noFill/>
            <a:miter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60400" y="1988645"/>
            <a:ext cx="4099035" cy="3287110"/>
          </a:xfrm>
          <a:prstGeom prst="roundRect">
            <a:avLst>
              <a:gd name="adj" fmla="val 9713"/>
            </a:avLst>
          </a:prstGeom>
          <a:blipFill>
            <a:blip r:embed="rId3"/>
            <a:srcRect/>
            <a:tile tx="0" ty="0" sx="100000" sy="100000" algn="tl"/>
          </a:blip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5095704" y="2289176"/>
            <a:ext cx="6120000" cy="81992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2400">
                <a:ln w="12700">
                  <a:noFill/>
                </a:ln>
                <a:solidFill>
                  <a:schemeClr val="bg1"/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5095703" y="3138267"/>
            <a:ext cx="5953297" cy="183695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为缩减图表中的标签文本长度，可采用如下图的2种方法。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A0408A0-5CDC-DA4E-EE9B-A9729E3301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93" y="1770533"/>
            <a:ext cx="4751376" cy="3944407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-1" y="2627891"/>
            <a:ext cx="2880000" cy="2880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6432000" y="2627891"/>
            <a:ext cx="5759999" cy="2880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661198" y="1644901"/>
            <a:ext cx="1166431" cy="488299"/>
            <a:chOff x="5661198" y="1644901"/>
            <a:chExt cx="1166431" cy="488299"/>
          </a:xfrm>
        </p:grpSpPr>
        <p:sp>
          <p:nvSpPr>
            <p:cNvPr id="7" name="标题 1"/>
            <p:cNvSpPr txBox="1"/>
            <p:nvPr/>
          </p:nvSpPr>
          <p:spPr>
            <a:xfrm>
              <a:off x="5661198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标题 1"/>
            <p:cNvSpPr txBox="1"/>
            <p:nvPr/>
          </p:nvSpPr>
          <p:spPr>
            <a:xfrm>
              <a:off x="5762696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5864194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标题 1"/>
            <p:cNvSpPr txBox="1"/>
            <p:nvPr/>
          </p:nvSpPr>
          <p:spPr>
            <a:xfrm>
              <a:off x="5965692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标题 1"/>
            <p:cNvSpPr txBox="1"/>
            <p:nvPr/>
          </p:nvSpPr>
          <p:spPr>
            <a:xfrm>
              <a:off x="6067190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标题 1"/>
            <p:cNvSpPr txBox="1"/>
            <p:nvPr/>
          </p:nvSpPr>
          <p:spPr>
            <a:xfrm>
              <a:off x="6168688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标题 1"/>
            <p:cNvSpPr txBox="1"/>
            <p:nvPr/>
          </p:nvSpPr>
          <p:spPr>
            <a:xfrm>
              <a:off x="6270186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标题 1"/>
            <p:cNvSpPr txBox="1"/>
            <p:nvPr/>
          </p:nvSpPr>
          <p:spPr>
            <a:xfrm>
              <a:off x="6371684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标题 1"/>
            <p:cNvSpPr txBox="1"/>
            <p:nvPr/>
          </p:nvSpPr>
          <p:spPr>
            <a:xfrm>
              <a:off x="6473183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标题 1"/>
            <p:cNvSpPr txBox="1"/>
            <p:nvPr/>
          </p:nvSpPr>
          <p:spPr>
            <a:xfrm>
              <a:off x="6574681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标题 1"/>
            <p:cNvSpPr txBox="1"/>
            <p:nvPr/>
          </p:nvSpPr>
          <p:spPr>
            <a:xfrm>
              <a:off x="6676179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标题 1"/>
            <p:cNvSpPr txBox="1"/>
            <p:nvPr/>
          </p:nvSpPr>
          <p:spPr>
            <a:xfrm>
              <a:off x="6777677" y="164490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标题 1"/>
            <p:cNvSpPr txBox="1"/>
            <p:nvPr/>
          </p:nvSpPr>
          <p:spPr>
            <a:xfrm>
              <a:off x="5661198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标题 1"/>
            <p:cNvSpPr txBox="1"/>
            <p:nvPr/>
          </p:nvSpPr>
          <p:spPr>
            <a:xfrm>
              <a:off x="5762696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标题 1"/>
            <p:cNvSpPr txBox="1"/>
            <p:nvPr/>
          </p:nvSpPr>
          <p:spPr>
            <a:xfrm>
              <a:off x="5864194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标题 1"/>
            <p:cNvSpPr txBox="1"/>
            <p:nvPr/>
          </p:nvSpPr>
          <p:spPr>
            <a:xfrm>
              <a:off x="5965692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标题 1"/>
            <p:cNvSpPr txBox="1"/>
            <p:nvPr/>
          </p:nvSpPr>
          <p:spPr>
            <a:xfrm>
              <a:off x="6067190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标题 1"/>
            <p:cNvSpPr txBox="1"/>
            <p:nvPr/>
          </p:nvSpPr>
          <p:spPr>
            <a:xfrm>
              <a:off x="6168688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标题 1"/>
            <p:cNvSpPr txBox="1"/>
            <p:nvPr/>
          </p:nvSpPr>
          <p:spPr>
            <a:xfrm>
              <a:off x="6270186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标题 1"/>
            <p:cNvSpPr txBox="1"/>
            <p:nvPr/>
          </p:nvSpPr>
          <p:spPr>
            <a:xfrm>
              <a:off x="6371684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标题 1"/>
            <p:cNvSpPr txBox="1"/>
            <p:nvPr/>
          </p:nvSpPr>
          <p:spPr>
            <a:xfrm>
              <a:off x="6473183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标题 1"/>
            <p:cNvSpPr txBox="1"/>
            <p:nvPr/>
          </p:nvSpPr>
          <p:spPr>
            <a:xfrm>
              <a:off x="6574681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标题 1"/>
            <p:cNvSpPr txBox="1"/>
            <p:nvPr/>
          </p:nvSpPr>
          <p:spPr>
            <a:xfrm>
              <a:off x="6676179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标题 1"/>
            <p:cNvSpPr txBox="1"/>
            <p:nvPr/>
          </p:nvSpPr>
          <p:spPr>
            <a:xfrm>
              <a:off x="6777677" y="175448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1" name="标题 1"/>
            <p:cNvSpPr txBox="1"/>
            <p:nvPr/>
          </p:nvSpPr>
          <p:spPr>
            <a:xfrm>
              <a:off x="5661198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标题 1"/>
            <p:cNvSpPr txBox="1"/>
            <p:nvPr/>
          </p:nvSpPr>
          <p:spPr>
            <a:xfrm>
              <a:off x="5762696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标题 1"/>
            <p:cNvSpPr txBox="1"/>
            <p:nvPr/>
          </p:nvSpPr>
          <p:spPr>
            <a:xfrm>
              <a:off x="5864194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标题 1"/>
            <p:cNvSpPr txBox="1"/>
            <p:nvPr/>
          </p:nvSpPr>
          <p:spPr>
            <a:xfrm>
              <a:off x="5965692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标题 1"/>
            <p:cNvSpPr txBox="1"/>
            <p:nvPr/>
          </p:nvSpPr>
          <p:spPr>
            <a:xfrm>
              <a:off x="6067190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标题 1"/>
            <p:cNvSpPr txBox="1"/>
            <p:nvPr/>
          </p:nvSpPr>
          <p:spPr>
            <a:xfrm>
              <a:off x="6168688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标题 1"/>
            <p:cNvSpPr txBox="1"/>
            <p:nvPr/>
          </p:nvSpPr>
          <p:spPr>
            <a:xfrm>
              <a:off x="6270186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标题 1"/>
            <p:cNvSpPr txBox="1"/>
            <p:nvPr/>
          </p:nvSpPr>
          <p:spPr>
            <a:xfrm>
              <a:off x="6371684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标题 1"/>
            <p:cNvSpPr txBox="1"/>
            <p:nvPr/>
          </p:nvSpPr>
          <p:spPr>
            <a:xfrm>
              <a:off x="6473183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标题 1"/>
            <p:cNvSpPr txBox="1"/>
            <p:nvPr/>
          </p:nvSpPr>
          <p:spPr>
            <a:xfrm>
              <a:off x="6574681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标题 1"/>
            <p:cNvSpPr txBox="1"/>
            <p:nvPr/>
          </p:nvSpPr>
          <p:spPr>
            <a:xfrm>
              <a:off x="6676179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标题 1"/>
            <p:cNvSpPr txBox="1"/>
            <p:nvPr/>
          </p:nvSpPr>
          <p:spPr>
            <a:xfrm>
              <a:off x="6777677" y="1864074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标题 1"/>
            <p:cNvSpPr txBox="1"/>
            <p:nvPr/>
          </p:nvSpPr>
          <p:spPr>
            <a:xfrm>
              <a:off x="5661198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标题 1"/>
            <p:cNvSpPr txBox="1"/>
            <p:nvPr/>
          </p:nvSpPr>
          <p:spPr>
            <a:xfrm>
              <a:off x="5762696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标题 1"/>
            <p:cNvSpPr txBox="1"/>
            <p:nvPr/>
          </p:nvSpPr>
          <p:spPr>
            <a:xfrm>
              <a:off x="5864194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标题 1"/>
            <p:cNvSpPr txBox="1"/>
            <p:nvPr/>
          </p:nvSpPr>
          <p:spPr>
            <a:xfrm>
              <a:off x="5965692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标题 1"/>
            <p:cNvSpPr txBox="1"/>
            <p:nvPr/>
          </p:nvSpPr>
          <p:spPr>
            <a:xfrm>
              <a:off x="6067190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标题 1"/>
            <p:cNvSpPr txBox="1"/>
            <p:nvPr/>
          </p:nvSpPr>
          <p:spPr>
            <a:xfrm>
              <a:off x="6168688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标题 1"/>
            <p:cNvSpPr txBox="1"/>
            <p:nvPr/>
          </p:nvSpPr>
          <p:spPr>
            <a:xfrm>
              <a:off x="6270186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标题 1"/>
            <p:cNvSpPr txBox="1"/>
            <p:nvPr/>
          </p:nvSpPr>
          <p:spPr>
            <a:xfrm>
              <a:off x="6371684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标题 1"/>
            <p:cNvSpPr txBox="1"/>
            <p:nvPr/>
          </p:nvSpPr>
          <p:spPr>
            <a:xfrm>
              <a:off x="6473183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标题 1"/>
            <p:cNvSpPr txBox="1"/>
            <p:nvPr/>
          </p:nvSpPr>
          <p:spPr>
            <a:xfrm>
              <a:off x="6574681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标题 1"/>
            <p:cNvSpPr txBox="1"/>
            <p:nvPr/>
          </p:nvSpPr>
          <p:spPr>
            <a:xfrm>
              <a:off x="6676179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标题 1"/>
            <p:cNvSpPr txBox="1"/>
            <p:nvPr/>
          </p:nvSpPr>
          <p:spPr>
            <a:xfrm>
              <a:off x="6777677" y="1973661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5" name="标题 1"/>
            <p:cNvSpPr txBox="1"/>
            <p:nvPr/>
          </p:nvSpPr>
          <p:spPr>
            <a:xfrm>
              <a:off x="5661198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6" name="标题 1"/>
            <p:cNvSpPr txBox="1"/>
            <p:nvPr/>
          </p:nvSpPr>
          <p:spPr>
            <a:xfrm>
              <a:off x="5762696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标题 1"/>
            <p:cNvSpPr txBox="1"/>
            <p:nvPr/>
          </p:nvSpPr>
          <p:spPr>
            <a:xfrm>
              <a:off x="5864194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8" name="标题 1"/>
            <p:cNvSpPr txBox="1"/>
            <p:nvPr/>
          </p:nvSpPr>
          <p:spPr>
            <a:xfrm>
              <a:off x="5965692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9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标题 1"/>
            <p:cNvSpPr txBox="1"/>
            <p:nvPr/>
          </p:nvSpPr>
          <p:spPr>
            <a:xfrm>
              <a:off x="6067190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标题 1"/>
            <p:cNvSpPr txBox="1"/>
            <p:nvPr/>
          </p:nvSpPr>
          <p:spPr>
            <a:xfrm>
              <a:off x="6168688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1" name="标题 1"/>
            <p:cNvSpPr txBox="1"/>
            <p:nvPr/>
          </p:nvSpPr>
          <p:spPr>
            <a:xfrm>
              <a:off x="6270186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2" name="标题 1"/>
            <p:cNvSpPr txBox="1"/>
            <p:nvPr/>
          </p:nvSpPr>
          <p:spPr>
            <a:xfrm>
              <a:off x="6371684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7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3" name="标题 1"/>
            <p:cNvSpPr txBox="1"/>
            <p:nvPr/>
          </p:nvSpPr>
          <p:spPr>
            <a:xfrm>
              <a:off x="6473183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4" name="标题 1"/>
            <p:cNvSpPr txBox="1"/>
            <p:nvPr/>
          </p:nvSpPr>
          <p:spPr>
            <a:xfrm>
              <a:off x="6574681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6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5" name="标题 1"/>
            <p:cNvSpPr txBox="1"/>
            <p:nvPr/>
          </p:nvSpPr>
          <p:spPr>
            <a:xfrm>
              <a:off x="6676179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6" name="标题 1"/>
            <p:cNvSpPr txBox="1"/>
            <p:nvPr/>
          </p:nvSpPr>
          <p:spPr>
            <a:xfrm>
              <a:off x="6777677" y="2083248"/>
              <a:ext cx="49952" cy="49952"/>
            </a:xfrm>
            <a:prstGeom prst="ellipse">
              <a:avLst/>
            </a:prstGeom>
            <a:solidFill>
              <a:schemeClr val="bg1">
                <a:lumMod val="85000"/>
                <a:alpha val="50000"/>
              </a:schemeClr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7" name="标题 1"/>
          <p:cNvSpPr txBox="1"/>
          <p:nvPr/>
        </p:nvSpPr>
        <p:spPr>
          <a:xfrm>
            <a:off x="2879999" y="1943891"/>
            <a:ext cx="3564000" cy="356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8" name="标题 1"/>
          <p:cNvSpPr txBox="1"/>
          <p:nvPr/>
        </p:nvSpPr>
        <p:spPr>
          <a:xfrm>
            <a:off x="3131999" y="2214693"/>
            <a:ext cx="3060000" cy="302239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观察数据可发现，数据可按以下两种方式分类。</a:t>
            </a:r>
            <a:endParaRPr kumimoji="1" lang="zh-CN" altLang="en-US"/>
          </a:p>
        </p:txBody>
      </p:sp>
      <p:sp>
        <p:nvSpPr>
          <p:cNvPr id="69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70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255F0404-E93A-A95E-39EF-E24998FC19D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942" y="2817200"/>
            <a:ext cx="9322440" cy="358674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760575" y="2425421"/>
            <a:ext cx="3194976" cy="3363846"/>
          </a:xfrm>
          <a:prstGeom prst="roundRect">
            <a:avLst>
              <a:gd name="adj" fmla="val 2808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4492161" y="1813172"/>
            <a:ext cx="3194976" cy="3363846"/>
          </a:xfrm>
          <a:prstGeom prst="roundRect">
            <a:avLst>
              <a:gd name="adj" fmla="val 2808"/>
            </a:avLst>
          </a:prstGeom>
          <a:solidFill>
            <a:schemeClr val="accent2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8223748" y="2425421"/>
            <a:ext cx="3194976" cy="3363846"/>
          </a:xfrm>
          <a:prstGeom prst="roundRect">
            <a:avLst>
              <a:gd name="adj" fmla="val 2808"/>
            </a:avLst>
          </a:prstGeom>
          <a:solidFill>
            <a:schemeClr val="accent1">
              <a:lumMod val="20000"/>
              <a:lumOff val="8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760575" y="2372081"/>
            <a:ext cx="3194976" cy="3363846"/>
          </a:xfrm>
          <a:prstGeom prst="roundRect">
            <a:avLst>
              <a:gd name="adj" fmla="val 2808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4492161" y="1759832"/>
            <a:ext cx="3194976" cy="3363846"/>
          </a:xfrm>
          <a:prstGeom prst="roundRect">
            <a:avLst>
              <a:gd name="adj" fmla="val 2808"/>
            </a:avLst>
          </a:prstGeom>
          <a:solidFill>
            <a:schemeClr val="bg1"/>
          </a:solidFill>
          <a:ln w="12700" cap="sq">
            <a:solidFill>
              <a:schemeClr val="accent2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8223748" y="2372081"/>
            <a:ext cx="3194976" cy="3363846"/>
          </a:xfrm>
          <a:prstGeom prst="roundRect">
            <a:avLst>
              <a:gd name="adj" fmla="val 2808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936275" y="2790741"/>
            <a:ext cx="2843577" cy="23181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对中国2014- 2022近10年的人口出生率、死亡率、自然增长率数据进行可视化，用web页面实现，在浏览器显示。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660400" y="2087382"/>
            <a:ext cx="3395327" cy="485029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868485" y="2185283"/>
            <a:ext cx="2979157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1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4667862" y="2178490"/>
            <a:ext cx="2843577" cy="23181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对中国2022年的人口婚姻状况数据进行可视化，用web页面实现，在浏览器显示。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4391987" y="1475133"/>
            <a:ext cx="3395327" cy="485029"/>
          </a:xfrm>
          <a:prstGeom prst="plaque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4600072" y="1573032"/>
            <a:ext cx="2979157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1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02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8399448" y="2790741"/>
            <a:ext cx="2843577" cy="231813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ctr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图表要求有基本的坐标轴、图例，可清楚识别数据的大小和趋势。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8123573" y="2087382"/>
            <a:ext cx="3395327" cy="485029"/>
          </a:xfrm>
          <a:prstGeom prst="plaqu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>
            <a:off x="8331657" y="2185283"/>
            <a:ext cx="2979157" cy="289229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1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03</a:t>
            </a:r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项目要求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 rot="16200000" flipH="1">
            <a:off x="4911524" y="-1729400"/>
            <a:ext cx="2546683" cy="85128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568386" y="1697945"/>
            <a:ext cx="7611092" cy="1658175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按照分类1的方式，将数据填入图表在线编辑器。</a:t>
            </a:r>
            <a:endParaRPr kumimoji="1"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563476" y="2162076"/>
            <a:ext cx="729913" cy="729913"/>
            <a:chOff x="1685396" y="3198396"/>
            <a:chExt cx="729913" cy="729913"/>
          </a:xfrm>
        </p:grpSpPr>
        <p:sp>
          <p:nvSpPr>
            <p:cNvPr id="7" name="标题 1"/>
            <p:cNvSpPr txBox="1"/>
            <p:nvPr/>
          </p:nvSpPr>
          <p:spPr>
            <a:xfrm>
              <a:off x="1685396" y="3198396"/>
              <a:ext cx="729913" cy="729913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标题 1"/>
            <p:cNvSpPr txBox="1"/>
            <p:nvPr/>
          </p:nvSpPr>
          <p:spPr>
            <a:xfrm>
              <a:off x="1865995" y="3392809"/>
              <a:ext cx="368714" cy="341087"/>
            </a:xfrm>
            <a:custGeom>
              <a:avLst/>
              <a:gdLst>
                <a:gd name="connsiteX0" fmla="*/ 56258 w 778320"/>
                <a:gd name="connsiteY0" fmla="*/ 333700 h 720001"/>
                <a:gd name="connsiteX1" fmla="*/ 56258 w 778320"/>
                <a:gd name="connsiteY1" fmla="*/ 627457 h 720001"/>
                <a:gd name="connsiteX2" fmla="*/ 66946 w 778320"/>
                <a:gd name="connsiteY2" fmla="*/ 653054 h 720001"/>
                <a:gd name="connsiteX3" fmla="*/ 92544 w 778320"/>
                <a:gd name="connsiteY3" fmla="*/ 663743 h 720001"/>
                <a:gd name="connsiteX4" fmla="*/ 685683 w 778320"/>
                <a:gd name="connsiteY4" fmla="*/ 663743 h 720001"/>
                <a:gd name="connsiteX5" fmla="*/ 711281 w 778320"/>
                <a:gd name="connsiteY5" fmla="*/ 653054 h 720001"/>
                <a:gd name="connsiteX6" fmla="*/ 721969 w 778320"/>
                <a:gd name="connsiteY6" fmla="*/ 627457 h 720001"/>
                <a:gd name="connsiteX7" fmla="*/ 721969 w 778320"/>
                <a:gd name="connsiteY7" fmla="*/ 333700 h 720001"/>
                <a:gd name="connsiteX8" fmla="*/ 92544 w 778320"/>
                <a:gd name="connsiteY8" fmla="*/ 142049 h 720001"/>
                <a:gd name="connsiteX9" fmla="*/ 56258 w 778320"/>
                <a:gd name="connsiteY9" fmla="*/ 178336 h 720001"/>
                <a:gd name="connsiteX10" fmla="*/ 56258 w 778320"/>
                <a:gd name="connsiteY10" fmla="*/ 277443 h 720001"/>
                <a:gd name="connsiteX11" fmla="*/ 721969 w 778320"/>
                <a:gd name="connsiteY11" fmla="*/ 277443 h 720001"/>
                <a:gd name="connsiteX12" fmla="*/ 721969 w 778320"/>
                <a:gd name="connsiteY12" fmla="*/ 178336 h 720001"/>
                <a:gd name="connsiteX13" fmla="*/ 685683 w 778320"/>
                <a:gd name="connsiteY13" fmla="*/ 142049 h 720001"/>
                <a:gd name="connsiteX14" fmla="*/ 561355 w 778320"/>
                <a:gd name="connsiteY14" fmla="*/ 142049 h 720001"/>
                <a:gd name="connsiteX15" fmla="*/ 561355 w 778320"/>
                <a:gd name="connsiteY15" fmla="*/ 201026 h 720001"/>
                <a:gd name="connsiteX16" fmla="*/ 533226 w 778320"/>
                <a:gd name="connsiteY16" fmla="*/ 229249 h 720001"/>
                <a:gd name="connsiteX17" fmla="*/ 505097 w 778320"/>
                <a:gd name="connsiteY17" fmla="*/ 201120 h 720001"/>
                <a:gd name="connsiteX18" fmla="*/ 505097 w 778320"/>
                <a:gd name="connsiteY18" fmla="*/ 142049 h 720001"/>
                <a:gd name="connsiteX19" fmla="*/ 273129 w 778320"/>
                <a:gd name="connsiteY19" fmla="*/ 142049 h 720001"/>
                <a:gd name="connsiteX20" fmla="*/ 273129 w 778320"/>
                <a:gd name="connsiteY20" fmla="*/ 201026 h 720001"/>
                <a:gd name="connsiteX21" fmla="*/ 245001 w 778320"/>
                <a:gd name="connsiteY21" fmla="*/ 229249 h 720001"/>
                <a:gd name="connsiteX22" fmla="*/ 216872 w 778320"/>
                <a:gd name="connsiteY22" fmla="*/ 201120 h 720001"/>
                <a:gd name="connsiteX23" fmla="*/ 216872 w 778320"/>
                <a:gd name="connsiteY23" fmla="*/ 142049 h 720001"/>
                <a:gd name="connsiteX24" fmla="*/ 245001 w 778320"/>
                <a:gd name="connsiteY24" fmla="*/ 0 h 720001"/>
                <a:gd name="connsiteX25" fmla="*/ 273129 w 778320"/>
                <a:gd name="connsiteY25" fmla="*/ 28129 h 720001"/>
                <a:gd name="connsiteX26" fmla="*/ 273129 w 778320"/>
                <a:gd name="connsiteY26" fmla="*/ 85792 h 720001"/>
                <a:gd name="connsiteX27" fmla="*/ 505097 w 778320"/>
                <a:gd name="connsiteY27" fmla="*/ 85792 h 720001"/>
                <a:gd name="connsiteX28" fmla="*/ 505097 w 778320"/>
                <a:gd name="connsiteY28" fmla="*/ 28129 h 720001"/>
                <a:gd name="connsiteX29" fmla="*/ 533226 w 778320"/>
                <a:gd name="connsiteY29" fmla="*/ 0 h 720001"/>
                <a:gd name="connsiteX30" fmla="*/ 561355 w 778320"/>
                <a:gd name="connsiteY30" fmla="*/ 28129 h 720001"/>
                <a:gd name="connsiteX31" fmla="*/ 561355 w 778320"/>
                <a:gd name="connsiteY31" fmla="*/ 85792 h 720001"/>
                <a:gd name="connsiteX32" fmla="*/ 685683 w 778320"/>
                <a:gd name="connsiteY32" fmla="*/ 85792 h 720001"/>
                <a:gd name="connsiteX33" fmla="*/ 778320 w 778320"/>
                <a:gd name="connsiteY33" fmla="*/ 178336 h 720001"/>
                <a:gd name="connsiteX34" fmla="*/ 778320 w 778320"/>
                <a:gd name="connsiteY34" fmla="*/ 627457 h 720001"/>
                <a:gd name="connsiteX35" fmla="*/ 685777 w 778320"/>
                <a:gd name="connsiteY35" fmla="*/ 720001 h 720001"/>
                <a:gd name="connsiteX36" fmla="*/ 92544 w 778320"/>
                <a:gd name="connsiteY36" fmla="*/ 720001 h 720001"/>
                <a:gd name="connsiteX37" fmla="*/ 0 w 778320"/>
                <a:gd name="connsiteY37" fmla="*/ 627457 h 720001"/>
                <a:gd name="connsiteX38" fmla="*/ 0 w 778320"/>
                <a:gd name="connsiteY38" fmla="*/ 333700 h 720001"/>
                <a:gd name="connsiteX39" fmla="*/ 0 w 778320"/>
                <a:gd name="connsiteY39" fmla="*/ 277443 h 720001"/>
                <a:gd name="connsiteX40" fmla="*/ 0 w 778320"/>
                <a:gd name="connsiteY40" fmla="*/ 178336 h 720001"/>
                <a:gd name="connsiteX41" fmla="*/ 92544 w 778320"/>
                <a:gd name="connsiteY41" fmla="*/ 85792 h 720001"/>
                <a:gd name="connsiteX42" fmla="*/ 216872 w 778320"/>
                <a:gd name="connsiteY42" fmla="*/ 85792 h 720001"/>
                <a:gd name="connsiteX43" fmla="*/ 216872 w 778320"/>
                <a:gd name="connsiteY43" fmla="*/ 28129 h 720001"/>
                <a:gd name="connsiteX44" fmla="*/ 245001 w 778320"/>
                <a:gd name="connsiteY44" fmla="*/ 0 h 720001"/>
              </a:gdLst>
              <a:ahLst/>
              <a:cxnLst/>
              <a:rect l="l" t="t" r="r" b="b"/>
              <a:pathLst>
                <a:path w="778320" h="720001">
                  <a:moveTo>
                    <a:pt x="56258" y="333700"/>
                  </a:moveTo>
                  <a:lnTo>
                    <a:pt x="56258" y="627457"/>
                  </a:lnTo>
                  <a:cubicBezTo>
                    <a:pt x="56258" y="637115"/>
                    <a:pt x="60008" y="646116"/>
                    <a:pt x="66946" y="653054"/>
                  </a:cubicBezTo>
                  <a:cubicBezTo>
                    <a:pt x="73885" y="659899"/>
                    <a:pt x="82980" y="663743"/>
                    <a:pt x="92544" y="663743"/>
                  </a:cubicBezTo>
                  <a:lnTo>
                    <a:pt x="685683" y="663743"/>
                  </a:lnTo>
                  <a:cubicBezTo>
                    <a:pt x="695341" y="663743"/>
                    <a:pt x="704342" y="659993"/>
                    <a:pt x="711281" y="653054"/>
                  </a:cubicBezTo>
                  <a:cubicBezTo>
                    <a:pt x="718125" y="646116"/>
                    <a:pt x="721969" y="637021"/>
                    <a:pt x="721969" y="627457"/>
                  </a:cubicBezTo>
                  <a:lnTo>
                    <a:pt x="721969" y="333700"/>
                  </a:lnTo>
                  <a:close/>
                  <a:moveTo>
                    <a:pt x="92544" y="142049"/>
                  </a:moveTo>
                  <a:cubicBezTo>
                    <a:pt x="72478" y="142049"/>
                    <a:pt x="56258" y="158364"/>
                    <a:pt x="56258" y="178336"/>
                  </a:cubicBezTo>
                  <a:lnTo>
                    <a:pt x="56258" y="277443"/>
                  </a:lnTo>
                  <a:lnTo>
                    <a:pt x="721969" y="277443"/>
                  </a:lnTo>
                  <a:lnTo>
                    <a:pt x="721969" y="178336"/>
                  </a:lnTo>
                  <a:cubicBezTo>
                    <a:pt x="721969" y="158270"/>
                    <a:pt x="705655" y="142049"/>
                    <a:pt x="685683" y="142049"/>
                  </a:cubicBezTo>
                  <a:lnTo>
                    <a:pt x="561355" y="142049"/>
                  </a:lnTo>
                  <a:lnTo>
                    <a:pt x="561355" y="201026"/>
                  </a:lnTo>
                  <a:cubicBezTo>
                    <a:pt x="561355" y="216591"/>
                    <a:pt x="548790" y="229249"/>
                    <a:pt x="533226" y="229249"/>
                  </a:cubicBezTo>
                  <a:cubicBezTo>
                    <a:pt x="517661" y="229249"/>
                    <a:pt x="505097" y="216685"/>
                    <a:pt x="505097" y="201120"/>
                  </a:cubicBezTo>
                  <a:lnTo>
                    <a:pt x="505097" y="142049"/>
                  </a:lnTo>
                  <a:lnTo>
                    <a:pt x="273129" y="142049"/>
                  </a:lnTo>
                  <a:lnTo>
                    <a:pt x="273129" y="201026"/>
                  </a:lnTo>
                  <a:cubicBezTo>
                    <a:pt x="273129" y="216591"/>
                    <a:pt x="260565" y="229249"/>
                    <a:pt x="245001" y="229249"/>
                  </a:cubicBezTo>
                  <a:cubicBezTo>
                    <a:pt x="229436" y="229249"/>
                    <a:pt x="216872" y="216685"/>
                    <a:pt x="216872" y="201120"/>
                  </a:cubicBezTo>
                  <a:lnTo>
                    <a:pt x="216872" y="142049"/>
                  </a:lnTo>
                  <a:close/>
                  <a:moveTo>
                    <a:pt x="245001" y="0"/>
                  </a:moveTo>
                  <a:cubicBezTo>
                    <a:pt x="260565" y="0"/>
                    <a:pt x="273129" y="12564"/>
                    <a:pt x="273129" y="28129"/>
                  </a:cubicBezTo>
                  <a:lnTo>
                    <a:pt x="273129" y="85792"/>
                  </a:lnTo>
                  <a:lnTo>
                    <a:pt x="505097" y="85792"/>
                  </a:lnTo>
                  <a:lnTo>
                    <a:pt x="505097" y="28129"/>
                  </a:lnTo>
                  <a:cubicBezTo>
                    <a:pt x="505097" y="12564"/>
                    <a:pt x="517661" y="0"/>
                    <a:pt x="533226" y="0"/>
                  </a:cubicBezTo>
                  <a:cubicBezTo>
                    <a:pt x="548790" y="0"/>
                    <a:pt x="561355" y="12564"/>
                    <a:pt x="561355" y="28129"/>
                  </a:cubicBezTo>
                  <a:lnTo>
                    <a:pt x="561355" y="85792"/>
                  </a:lnTo>
                  <a:lnTo>
                    <a:pt x="685683" y="85792"/>
                  </a:lnTo>
                  <a:cubicBezTo>
                    <a:pt x="736784" y="85792"/>
                    <a:pt x="778227" y="127235"/>
                    <a:pt x="778320" y="178336"/>
                  </a:cubicBezTo>
                  <a:lnTo>
                    <a:pt x="778320" y="627457"/>
                  </a:lnTo>
                  <a:cubicBezTo>
                    <a:pt x="778320" y="678370"/>
                    <a:pt x="736690" y="720001"/>
                    <a:pt x="685777" y="720001"/>
                  </a:cubicBezTo>
                  <a:lnTo>
                    <a:pt x="92544" y="720001"/>
                  </a:lnTo>
                  <a:cubicBezTo>
                    <a:pt x="41631" y="720001"/>
                    <a:pt x="0" y="678370"/>
                    <a:pt x="0" y="627457"/>
                  </a:cubicBezTo>
                  <a:lnTo>
                    <a:pt x="0" y="333700"/>
                  </a:lnTo>
                  <a:lnTo>
                    <a:pt x="0" y="277443"/>
                  </a:lnTo>
                  <a:lnTo>
                    <a:pt x="0" y="178336"/>
                  </a:lnTo>
                  <a:cubicBezTo>
                    <a:pt x="0" y="127235"/>
                    <a:pt x="41443" y="85792"/>
                    <a:pt x="92544" y="85792"/>
                  </a:cubicBezTo>
                  <a:lnTo>
                    <a:pt x="216872" y="85792"/>
                  </a:lnTo>
                  <a:lnTo>
                    <a:pt x="216872" y="28129"/>
                  </a:lnTo>
                  <a:cubicBezTo>
                    <a:pt x="216872" y="12564"/>
                    <a:pt x="229436" y="0"/>
                    <a:pt x="245001" y="0"/>
                  </a:cubicBezTo>
                  <a:close/>
                </a:path>
              </a:pathLst>
            </a:custGeom>
            <a:solidFill>
              <a:schemeClr val="bg1"/>
            </a:solidFill>
            <a:ln w="1860" cap="flat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l"/>
              <a:endParaRPr kumimoji="1" lang="zh-CN" altLang="en-US"/>
            </a:p>
          </p:txBody>
        </p:sp>
      </p:grpSp>
      <p:sp>
        <p:nvSpPr>
          <p:cNvPr id="9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D797572-91C3-CB42-F9A5-AE10C4DD11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383" y="2827848"/>
            <a:ext cx="7264400" cy="3853653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1451610" y="1256467"/>
            <a:ext cx="8991600" cy="1314018"/>
          </a:xfrm>
          <a:prstGeom prst="roundRect">
            <a:avLst>
              <a:gd name="adj" fmla="val 5579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549534" y="1342514"/>
            <a:ext cx="8795753" cy="1247051"/>
          </a:xfrm>
          <a:prstGeom prst="roundRect">
            <a:avLst>
              <a:gd name="adj" fmla="val 5579"/>
            </a:avLst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 rot="5400000">
            <a:off x="1860345" y="1272511"/>
            <a:ext cx="766008" cy="138764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3184069" y="1704230"/>
            <a:ext cx="6062624" cy="165043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用步骤1- 4的方法创建demo_2.html文件，并将在线编辑器中的options替换到自己的demo_2.html文件中，完整代码如下：</a:t>
            </a:r>
            <a:endParaRPr kumimoji="1"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9513728" y="1641482"/>
            <a:ext cx="564523" cy="125496"/>
            <a:chOff x="9655968" y="2221837"/>
            <a:chExt cx="564523" cy="125496"/>
          </a:xfrm>
        </p:grpSpPr>
        <p:sp>
          <p:nvSpPr>
            <p:cNvPr id="9" name="标题 1"/>
            <p:cNvSpPr txBox="1"/>
            <p:nvPr/>
          </p:nvSpPr>
          <p:spPr>
            <a:xfrm rot="16200000">
              <a:off x="9655968" y="2221837"/>
              <a:ext cx="125496" cy="125496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标题 1"/>
            <p:cNvSpPr txBox="1"/>
            <p:nvPr/>
          </p:nvSpPr>
          <p:spPr>
            <a:xfrm rot="16200000">
              <a:off x="9875584" y="2221837"/>
              <a:ext cx="125496" cy="125496"/>
            </a:xfrm>
            <a:prstGeom prst="ellipse">
              <a:avLst/>
            </a:prstGeom>
            <a:solidFill>
              <a:schemeClr val="bg1"/>
            </a:solidFill>
            <a:ln w="12700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标题 1"/>
            <p:cNvSpPr txBox="1"/>
            <p:nvPr/>
          </p:nvSpPr>
          <p:spPr>
            <a:xfrm rot="16200000">
              <a:off x="10094995" y="2221837"/>
              <a:ext cx="125496" cy="125496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2" name="标题 1"/>
          <p:cNvSpPr txBox="1"/>
          <p:nvPr/>
        </p:nvSpPr>
        <p:spPr>
          <a:xfrm>
            <a:off x="1745921" y="1641479"/>
            <a:ext cx="848561" cy="633665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32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70511C2-7A57-A67E-D561-FD0A55782708}"/>
              </a:ext>
            </a:extLst>
          </p:cNvPr>
          <p:cNvSpPr txBox="1"/>
          <p:nvPr/>
        </p:nvSpPr>
        <p:spPr>
          <a:xfrm>
            <a:off x="6342898" y="2867534"/>
            <a:ext cx="4988042" cy="36009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var option ={series: [</a:t>
            </a:r>
          </a:p>
          <a:p>
            <a:r>
              <a:rPr lang="zh-CN" altLang="en-US" sz="1200" dirty="0"/>
              <a:t>    {</a:t>
            </a:r>
          </a:p>
          <a:p>
            <a:r>
              <a:rPr lang="zh-CN" altLang="en-US" sz="1200" dirty="0"/>
              <a:t>      type: 'treemap',</a:t>
            </a:r>
          </a:p>
          <a:p>
            <a:r>
              <a:rPr lang="zh-CN" altLang="en-US" sz="1200" dirty="0"/>
              <a:t>      data: [</a:t>
            </a:r>
          </a:p>
          <a:p>
            <a:r>
              <a:rPr lang="zh-CN" altLang="en-US" sz="1200" dirty="0"/>
              <a:t>        {</a:t>
            </a:r>
          </a:p>
          <a:p>
            <a:r>
              <a:rPr lang="zh-CN" altLang="en-US" sz="1200" dirty="0"/>
              <a:t>          name: '15岁及以上人口',</a:t>
            </a:r>
          </a:p>
          <a:p>
            <a:r>
              <a:rPr lang="zh-CN" altLang="en-US" sz="1200" dirty="0"/>
              <a:t>          value: 10,</a:t>
            </a:r>
          </a:p>
          <a:p>
            <a:r>
              <a:rPr lang="zh-CN" altLang="en-US" sz="1200" dirty="0"/>
              <a:t>          children: [</a:t>
            </a:r>
          </a:p>
          <a:p>
            <a:r>
              <a:rPr lang="zh-CN" altLang="en-US" sz="1200" dirty="0"/>
              <a:t>            {</a:t>
            </a:r>
          </a:p>
          <a:p>
            <a:r>
              <a:rPr lang="zh-CN" altLang="en-US" sz="1200" dirty="0"/>
              <a:t>              name: '男性',</a:t>
            </a:r>
          </a:p>
          <a:p>
            <a:r>
              <a:rPr lang="zh-CN" altLang="en-US" sz="1200" dirty="0"/>
              <a:t>              value: 4,</a:t>
            </a:r>
          </a:p>
          <a:p>
            <a:r>
              <a:rPr lang="zh-CN" altLang="en-US" sz="1200" dirty="0"/>
              <a:t>              children:[</a:t>
            </a:r>
          </a:p>
          <a:p>
            <a:r>
              <a:rPr lang="zh-CN" altLang="en-US" sz="1200" dirty="0"/>
              <a:t>                {</a:t>
            </a:r>
          </a:p>
          <a:p>
            <a:r>
              <a:rPr lang="zh-CN" altLang="en-US" sz="1200" dirty="0"/>
              <a:t>                  name: '未婚',</a:t>
            </a:r>
          </a:p>
          <a:p>
            <a:r>
              <a:rPr lang="zh-CN" altLang="en-US" sz="1200" dirty="0"/>
              <a:t>                  value: 142433,</a:t>
            </a:r>
          </a:p>
          <a:p>
            <a:r>
              <a:rPr lang="zh-CN" altLang="en-US" sz="1200" dirty="0"/>
              <a:t>                },</a:t>
            </a:r>
          </a:p>
          <a:p>
            <a:r>
              <a:rPr lang="zh-CN" altLang="en-US" sz="1200" dirty="0"/>
              <a:t>                {</a:t>
            </a:r>
          </a:p>
          <a:p>
            <a:r>
              <a:rPr lang="zh-CN" altLang="en-US" sz="1200" dirty="0"/>
              <a:t>                  name: '离婚',</a:t>
            </a:r>
          </a:p>
          <a:p>
            <a:r>
              <a:rPr lang="zh-CN" altLang="en-US" sz="1200" dirty="0"/>
              <a:t>                  value: 16346,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D535BF3-521B-410A-5EDD-D437D44155D0}"/>
              </a:ext>
            </a:extLst>
          </p:cNvPr>
          <p:cNvSpPr txBox="1"/>
          <p:nvPr/>
        </p:nvSpPr>
        <p:spPr>
          <a:xfrm>
            <a:off x="1210201" y="2867534"/>
            <a:ext cx="4885799" cy="341632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&lt;!DOCTYPE html&gt;</a:t>
            </a:r>
          </a:p>
          <a:p>
            <a:r>
              <a:rPr lang="zh-CN" altLang="en-US" sz="1200" dirty="0"/>
              <a:t>&lt;html&gt;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&lt;head&gt;</a:t>
            </a:r>
          </a:p>
          <a:p>
            <a:r>
              <a:rPr lang="zh-CN" altLang="en-US" sz="1200" dirty="0"/>
              <a:t>  &lt;meta charset="utf-8" /&gt;</a:t>
            </a:r>
          </a:p>
          <a:p>
            <a:r>
              <a:rPr lang="zh-CN" altLang="en-US" sz="1200" dirty="0"/>
              <a:t>  &lt;title&gt;ECharts&lt;/title&gt;</a:t>
            </a:r>
          </a:p>
          <a:p>
            <a:r>
              <a:rPr lang="zh-CN" altLang="en-US" sz="1200" dirty="0"/>
              <a:t>  &lt;!-- 引入刚刚下载的 ECharts 文件 --&gt;</a:t>
            </a:r>
          </a:p>
          <a:p>
            <a:r>
              <a:rPr lang="zh-CN" altLang="en-US" sz="1200" dirty="0"/>
              <a:t>  &lt;script src="echarts.js"&gt;&lt;/script&gt;</a:t>
            </a:r>
          </a:p>
          <a:p>
            <a:r>
              <a:rPr lang="zh-CN" altLang="en-US" sz="1200" dirty="0"/>
              <a:t>&lt;/head&gt;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&lt;body&gt;</a:t>
            </a:r>
          </a:p>
          <a:p>
            <a:r>
              <a:rPr lang="zh-CN" altLang="en-US" sz="1200" dirty="0"/>
              <a:t>  &lt;!-- 为 ECharts 准备一个定义了宽高的 DOM --&gt;</a:t>
            </a:r>
          </a:p>
          <a:p>
            <a:r>
              <a:rPr lang="zh-CN" altLang="en-US" sz="1200" dirty="0"/>
              <a:t>  &lt;div id="main" style="width: 900px;height:600px;"&gt;&lt;/div&gt;</a:t>
            </a:r>
          </a:p>
          <a:p>
            <a:r>
              <a:rPr lang="zh-CN" altLang="en-US" sz="1200" dirty="0"/>
              <a:t>  &lt;script type="text/javascript"&gt;</a:t>
            </a:r>
          </a:p>
          <a:p>
            <a:r>
              <a:rPr lang="zh-CN" altLang="en-US" sz="1200" dirty="0"/>
              <a:t>    // 基于准备好的dom，初始化echarts实例</a:t>
            </a:r>
          </a:p>
          <a:p>
            <a:r>
              <a:rPr lang="zh-CN" altLang="en-US" sz="1200" dirty="0"/>
              <a:t>    var myChart = echarts.init(document.getElementById('main'));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// 指定图表的配置项和数据option = {</a:t>
            </a:r>
          </a:p>
        </p:txBody>
      </p:sp>
    </p:spTree>
    <p:extLst>
      <p:ext uri="{BB962C8B-B14F-4D97-AF65-F5344CB8AC3E}">
        <p14:creationId xmlns:p14="http://schemas.microsoft.com/office/powerpoint/2010/main" val="18160501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70511C2-7A57-A67E-D561-FD0A55782708}"/>
              </a:ext>
            </a:extLst>
          </p:cNvPr>
          <p:cNvSpPr txBox="1"/>
          <p:nvPr/>
        </p:nvSpPr>
        <p:spPr>
          <a:xfrm>
            <a:off x="690880" y="1161810"/>
            <a:ext cx="5191760" cy="507831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                },</a:t>
            </a:r>
          </a:p>
          <a:p>
            <a:r>
              <a:rPr lang="zh-CN" altLang="en-US" sz="1200" dirty="0"/>
              <a:t>                {</a:t>
            </a:r>
          </a:p>
          <a:p>
            <a:r>
              <a:rPr lang="zh-CN" altLang="en-US" sz="1200" dirty="0"/>
              <a:t>                  name: '丧偶',</a:t>
            </a:r>
          </a:p>
          <a:p>
            <a:r>
              <a:rPr lang="zh-CN" altLang="en-US" sz="1200" dirty="0"/>
              <a:t>                  value: 18453,</a:t>
            </a:r>
          </a:p>
          <a:p>
            <a:r>
              <a:rPr lang="zh-CN" altLang="en-US" sz="1200" dirty="0"/>
              <a:t>                },</a:t>
            </a:r>
          </a:p>
          <a:p>
            <a:r>
              <a:rPr lang="zh-CN" altLang="en-US" sz="1200" dirty="0"/>
              <a:t>                {</a:t>
            </a:r>
          </a:p>
          <a:p>
            <a:r>
              <a:rPr lang="zh-CN" altLang="en-US" sz="1200" dirty="0"/>
              <a:t>                  name: '有配偶',</a:t>
            </a:r>
          </a:p>
          <a:p>
            <a:r>
              <a:rPr lang="zh-CN" altLang="en-US" sz="1200" dirty="0"/>
              <a:t>                  value: 430734,</a:t>
            </a:r>
          </a:p>
          <a:p>
            <a:r>
              <a:rPr lang="zh-CN" altLang="en-US" sz="1200" dirty="0"/>
              <a:t>                },</a:t>
            </a:r>
          </a:p>
          <a:p>
            <a:r>
              <a:rPr lang="zh-CN" altLang="en-US" sz="1200" dirty="0"/>
              <a:t>              ]</a:t>
            </a:r>
          </a:p>
          <a:p>
            <a:r>
              <a:rPr lang="zh-CN" altLang="en-US" sz="1200" dirty="0"/>
              <a:t>            },</a:t>
            </a:r>
          </a:p>
          <a:p>
            <a:r>
              <a:rPr lang="zh-CN" altLang="en-US" sz="1200" dirty="0"/>
              <a:t>            {</a:t>
            </a:r>
          </a:p>
          <a:p>
            <a:r>
              <a:rPr lang="zh-CN" altLang="en-US" sz="1200" dirty="0"/>
              <a:t>              name: '女性',</a:t>
            </a:r>
          </a:p>
          <a:p>
            <a:r>
              <a:rPr lang="zh-CN" altLang="en-US" sz="1200" dirty="0"/>
              <a:t>              value: 6,</a:t>
            </a:r>
          </a:p>
          <a:p>
            <a:r>
              <a:rPr lang="zh-CN" altLang="en-US" sz="1200" dirty="0"/>
              <a:t>              children:[</a:t>
            </a:r>
          </a:p>
          <a:p>
            <a:r>
              <a:rPr lang="zh-CN" altLang="en-US" sz="1200" dirty="0"/>
              <a:t>                {</a:t>
            </a:r>
          </a:p>
          <a:p>
            <a:r>
              <a:rPr lang="zh-CN" altLang="en-US" sz="1200" dirty="0"/>
              <a:t>                  name: '未婚',</a:t>
            </a:r>
          </a:p>
          <a:p>
            <a:r>
              <a:rPr lang="zh-CN" altLang="en-US" sz="1200" dirty="0"/>
              <a:t>                  value: 94349,</a:t>
            </a:r>
          </a:p>
          <a:p>
            <a:r>
              <a:rPr lang="zh-CN" altLang="en-US" sz="1200" dirty="0"/>
              <a:t>                },</a:t>
            </a:r>
          </a:p>
          <a:p>
            <a:r>
              <a:rPr lang="zh-CN" altLang="en-US" sz="1200" dirty="0"/>
              <a:t>                {</a:t>
            </a:r>
          </a:p>
          <a:p>
            <a:r>
              <a:rPr lang="zh-CN" altLang="en-US" sz="1200" dirty="0"/>
              <a:t>                  name: '离婚',</a:t>
            </a:r>
          </a:p>
          <a:p>
            <a:r>
              <a:rPr lang="zh-CN" altLang="en-US" sz="1200" dirty="0"/>
              <a:t>                  value: 12532,</a:t>
            </a:r>
          </a:p>
          <a:p>
            <a:r>
              <a:rPr lang="zh-CN" altLang="en-US" sz="1200" dirty="0"/>
              <a:t>                },</a:t>
            </a:r>
          </a:p>
          <a:p>
            <a:r>
              <a:rPr lang="zh-CN" altLang="en-US" sz="1200" dirty="0"/>
              <a:t>                {</a:t>
            </a:r>
          </a:p>
          <a:p>
            <a:r>
              <a:rPr lang="zh-CN" altLang="en-US" sz="1200" dirty="0"/>
              <a:t>                  name: '丧偶',</a:t>
            </a:r>
          </a:p>
          <a:p>
            <a:r>
              <a:rPr lang="zh-CN" altLang="en-US" sz="1200" dirty="0"/>
              <a:t>                  value: 50448,</a:t>
            </a:r>
          </a:p>
          <a:p>
            <a:r>
              <a:rPr lang="zh-CN" altLang="en-US" sz="1200" dirty="0"/>
              <a:t>                },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0683760-5CB1-833C-3E46-41A7A436CD34}"/>
              </a:ext>
            </a:extLst>
          </p:cNvPr>
          <p:cNvSpPr txBox="1"/>
          <p:nvPr/>
        </p:nvSpPr>
        <p:spPr>
          <a:xfrm>
            <a:off x="6334762" y="1161810"/>
            <a:ext cx="5191758" cy="36009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 {</a:t>
            </a:r>
          </a:p>
          <a:p>
            <a:r>
              <a:rPr lang="zh-CN" altLang="en-US" sz="1200" dirty="0"/>
              <a:t>                  name: '有配偶',</a:t>
            </a:r>
          </a:p>
          <a:p>
            <a:r>
              <a:rPr lang="zh-CN" altLang="en-US" sz="1200" dirty="0"/>
              <a:t>                  value: 433813,</a:t>
            </a:r>
          </a:p>
          <a:p>
            <a:r>
              <a:rPr lang="zh-CN" altLang="en-US" sz="1200" dirty="0"/>
              <a:t>                },</a:t>
            </a:r>
          </a:p>
          <a:p>
            <a:r>
              <a:rPr lang="zh-CN" altLang="en-US" sz="1200" dirty="0"/>
              <a:t>              ]</a:t>
            </a:r>
          </a:p>
          <a:p>
            <a:r>
              <a:rPr lang="zh-CN" altLang="en-US" sz="1200" dirty="0"/>
              <a:t>            }</a:t>
            </a:r>
          </a:p>
          <a:p>
            <a:r>
              <a:rPr lang="zh-CN" altLang="en-US" sz="1200" dirty="0"/>
              <a:t>          ]</a:t>
            </a:r>
          </a:p>
          <a:p>
            <a:r>
              <a:rPr lang="zh-CN" altLang="en-US" sz="1200" dirty="0"/>
              <a:t>        }</a:t>
            </a:r>
          </a:p>
          <a:p>
            <a:r>
              <a:rPr lang="zh-CN" altLang="en-US" sz="1200" dirty="0"/>
              <a:t>      ]</a:t>
            </a:r>
          </a:p>
          <a:p>
            <a:r>
              <a:rPr lang="zh-CN" altLang="en-US" sz="1200" dirty="0"/>
              <a:t>    }</a:t>
            </a:r>
          </a:p>
          <a:p>
            <a:r>
              <a:rPr lang="zh-CN" altLang="en-US" sz="1200" dirty="0"/>
              <a:t>  ]</a:t>
            </a:r>
          </a:p>
          <a:p>
            <a:r>
              <a:rPr lang="zh-CN" altLang="en-US" sz="1200" dirty="0"/>
              <a:t>};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// 使用刚指定的配置项和数据显示图表。</a:t>
            </a:r>
          </a:p>
          <a:p>
            <a:r>
              <a:rPr lang="zh-CN" altLang="en-US" sz="1200" dirty="0"/>
              <a:t>    myChart.setOption(option);</a:t>
            </a:r>
          </a:p>
          <a:p>
            <a:r>
              <a:rPr lang="zh-CN" altLang="en-US" sz="1200" dirty="0"/>
              <a:t>  &lt;/script&gt;</a:t>
            </a:r>
          </a:p>
          <a:p>
            <a:r>
              <a:rPr lang="zh-CN" altLang="en-US" sz="1200" dirty="0"/>
              <a:t>&lt;/body&gt;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&lt;/html&gt;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660400" y="1472200"/>
            <a:ext cx="10858500" cy="4320000"/>
          </a:xfrm>
          <a:prstGeom prst="rect">
            <a:avLst/>
          </a:prstGeom>
          <a:blipFill>
            <a:blip r:embed="rId3"/>
            <a:srcRect/>
            <a:stretch>
              <a:fillRect l="-3046" t="-36666" r="-3046" b="-30000"/>
            </a:stretch>
          </a:blip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60399" y="1472200"/>
            <a:ext cx="4320000" cy="4320000"/>
          </a:xfrm>
          <a:prstGeom prst="rect">
            <a:avLst/>
          </a:prstGeom>
          <a:solidFill>
            <a:schemeClr val="tx1">
              <a:alpha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162994" y="2876200"/>
            <a:ext cx="5760000" cy="1512000"/>
          </a:xfrm>
          <a:prstGeom prst="rect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2966515" y="3012279"/>
            <a:ext cx="4680000" cy="1214443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观察基础图表发现以下问题：
1.标签字太小
2.数值大小无颜色区分
3.男女无颜色区分
4.有标签被隐藏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2360687" y="3083219"/>
            <a:ext cx="432000" cy="349559"/>
          </a:xfrm>
          <a:custGeom>
            <a:avLst/>
            <a:gdLst>
              <a:gd name="T0" fmla="*/ 199860 w 462"/>
              <a:gd name="T1" fmla="*/ 4060 h 373"/>
              <a:gd name="T2" fmla="*/ 199860 w 462"/>
              <a:gd name="T3" fmla="*/ 4060 h 373"/>
              <a:gd name="T4" fmla="*/ 4051 w 462"/>
              <a:gd name="T5" fmla="*/ 72182 h 373"/>
              <a:gd name="T6" fmla="*/ 4051 w 462"/>
              <a:gd name="T7" fmla="*/ 76243 h 373"/>
              <a:gd name="T8" fmla="*/ 44113 w 462"/>
              <a:gd name="T9" fmla="*/ 96093 h 373"/>
              <a:gd name="T10" fmla="*/ 44113 w 462"/>
              <a:gd name="T11" fmla="*/ 96093 h 373"/>
              <a:gd name="T12" fmla="*/ 72021 w 462"/>
              <a:gd name="T13" fmla="*/ 103762 h 373"/>
              <a:gd name="T14" fmla="*/ 195358 w 462"/>
              <a:gd name="T15" fmla="*/ 15790 h 373"/>
              <a:gd name="T16" fmla="*/ 195358 w 462"/>
              <a:gd name="T17" fmla="*/ 15790 h 373"/>
              <a:gd name="T18" fmla="*/ 108032 w 462"/>
              <a:gd name="T19" fmla="*/ 111883 h 373"/>
              <a:gd name="T20" fmla="*/ 108032 w 462"/>
              <a:gd name="T21" fmla="*/ 111883 h 373"/>
              <a:gd name="T22" fmla="*/ 103981 w 462"/>
              <a:gd name="T23" fmla="*/ 115943 h 373"/>
              <a:gd name="T24" fmla="*/ 108032 w 462"/>
              <a:gd name="T25" fmla="*/ 120003 h 373"/>
              <a:gd name="T26" fmla="*/ 108032 w 462"/>
              <a:gd name="T27" fmla="*/ 120003 h 373"/>
              <a:gd name="T28" fmla="*/ 163399 w 462"/>
              <a:gd name="T29" fmla="*/ 152034 h 373"/>
              <a:gd name="T30" fmla="*/ 175552 w 462"/>
              <a:gd name="T31" fmla="*/ 147974 h 373"/>
              <a:gd name="T32" fmla="*/ 207512 w 462"/>
              <a:gd name="T33" fmla="*/ 8121 h 373"/>
              <a:gd name="T34" fmla="*/ 199860 w 462"/>
              <a:gd name="T35" fmla="*/ 4060 h 373"/>
              <a:gd name="T36" fmla="*/ 72021 w 462"/>
              <a:gd name="T37" fmla="*/ 163764 h 373"/>
              <a:gd name="T38" fmla="*/ 72021 w 462"/>
              <a:gd name="T39" fmla="*/ 163764 h 373"/>
              <a:gd name="T40" fmla="*/ 76073 w 462"/>
              <a:gd name="T41" fmla="*/ 167824 h 373"/>
              <a:gd name="T42" fmla="*/ 108032 w 462"/>
              <a:gd name="T43" fmla="*/ 139853 h 373"/>
              <a:gd name="T44" fmla="*/ 72021 w 462"/>
              <a:gd name="T45" fmla="*/ 120003 h 373"/>
              <a:gd name="T46" fmla="*/ 72021 w 462"/>
              <a:gd name="T47" fmla="*/ 163764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/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accent1"/>
          </a:solidFill>
          <a:ln cap="sq">
            <a:noFill/>
          </a:ln>
          <a:effectLst/>
        </p:spPr>
        <p:txBody>
          <a:bodyPr vert="horz" wrap="none" lIns="34290" tIns="17145" rIns="34290" bIns="17145" rtlCol="0" anchor="ctr"/>
          <a:lstStyle/>
          <a:p>
            <a:pPr algn="l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859C5E-073D-DBCA-445C-2613D0FC57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317" y="2007520"/>
            <a:ext cx="7074640" cy="39818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690880" y="1279064"/>
            <a:ext cx="4692314" cy="1313840"/>
          </a:xfrm>
          <a:prstGeom prst="roundRect">
            <a:avLst>
              <a:gd name="adj" fmla="val 2749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6" name="标题 1"/>
          <p:cNvCxnSpPr/>
          <p:nvPr/>
        </p:nvCxnSpPr>
        <p:spPr>
          <a:xfrm>
            <a:off x="1050580" y="1776180"/>
            <a:ext cx="720000" cy="0"/>
          </a:xfrm>
          <a:prstGeom prst="line">
            <a:avLst/>
          </a:prstGeom>
          <a:noFill/>
          <a:ln w="88900" cap="rnd">
            <a:solidFill>
              <a:schemeClr val="accent1"/>
            </a:solidFill>
            <a:miter/>
          </a:ln>
        </p:spPr>
      </p:cxnSp>
      <p:sp>
        <p:nvSpPr>
          <p:cNvPr id="7" name="标题 1"/>
          <p:cNvSpPr txBox="1"/>
          <p:nvPr/>
        </p:nvSpPr>
        <p:spPr>
          <a:xfrm>
            <a:off x="1050580" y="2075015"/>
            <a:ext cx="3959280" cy="361326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为解决以上问题，对代码做如下修改：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8A9F369-BCD5-FBDF-05DB-523E2FEB79B1}"/>
              </a:ext>
            </a:extLst>
          </p:cNvPr>
          <p:cNvSpPr txBox="1"/>
          <p:nvPr/>
        </p:nvSpPr>
        <p:spPr>
          <a:xfrm>
            <a:off x="664200" y="2592904"/>
            <a:ext cx="4718994" cy="397031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&lt;!DOCTYPE html&gt;</a:t>
            </a:r>
          </a:p>
          <a:p>
            <a:r>
              <a:rPr lang="zh-CN" altLang="en-US" sz="1200" dirty="0"/>
              <a:t>&lt;html&gt;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&lt;head&gt;</a:t>
            </a:r>
          </a:p>
          <a:p>
            <a:r>
              <a:rPr lang="zh-CN" altLang="en-US" sz="1200" dirty="0"/>
              <a:t>  &lt;meta charset="utf-8" /&gt;</a:t>
            </a:r>
          </a:p>
          <a:p>
            <a:r>
              <a:rPr lang="zh-CN" altLang="en-US" sz="1200" dirty="0"/>
              <a:t>  &lt;title&gt;ECharts&lt;/title&gt;</a:t>
            </a:r>
          </a:p>
          <a:p>
            <a:r>
              <a:rPr lang="zh-CN" altLang="en-US" sz="1200" dirty="0"/>
              <a:t>  &lt;!-- 引入刚刚下载的 ECharts 文件 --&gt;</a:t>
            </a:r>
          </a:p>
          <a:p>
            <a:r>
              <a:rPr lang="zh-CN" altLang="en-US" sz="1200" dirty="0"/>
              <a:t>  &lt;script src="echarts.js"&gt;&lt;/script&gt;</a:t>
            </a:r>
          </a:p>
          <a:p>
            <a:r>
              <a:rPr lang="zh-CN" altLang="en-US" sz="1200" dirty="0"/>
              <a:t>&lt;/head&gt;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&lt;body&gt;</a:t>
            </a:r>
          </a:p>
          <a:p>
            <a:r>
              <a:rPr lang="zh-CN" altLang="en-US" sz="1200" dirty="0"/>
              <a:t>  &lt;!-- 为 ECharts 准备一个定义了宽高的 DOM --&gt;</a:t>
            </a:r>
          </a:p>
          <a:p>
            <a:r>
              <a:rPr lang="zh-CN" altLang="en-US" sz="1200" dirty="0"/>
              <a:t>  &lt;div id="main" style="width: 900px;height:600px;"&gt;&lt;/div&gt;</a:t>
            </a:r>
          </a:p>
          <a:p>
            <a:r>
              <a:rPr lang="zh-CN" altLang="en-US" sz="1200" dirty="0"/>
              <a:t>  &lt;script type="text/javascript"&gt;</a:t>
            </a:r>
          </a:p>
          <a:p>
            <a:r>
              <a:rPr lang="zh-CN" altLang="en-US" sz="1200" dirty="0"/>
              <a:t>    // 基于准备好的dom，初始化echarts实例</a:t>
            </a:r>
          </a:p>
          <a:p>
            <a:r>
              <a:rPr lang="zh-CN" altLang="en-US" sz="1200" dirty="0"/>
              <a:t>    var myChart = echarts.init(document.getElementById('main'));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// 指定图表的配置项和数据option = {</a:t>
            </a:r>
          </a:p>
          <a:p>
            <a:r>
              <a:rPr lang="zh-CN" altLang="en-US" sz="1200" dirty="0"/>
              <a:t>    var option = {</a:t>
            </a:r>
          </a:p>
          <a:p>
            <a:r>
              <a:rPr lang="zh-CN" altLang="en-US" sz="1200" dirty="0"/>
              <a:t>      series: [</a:t>
            </a:r>
          </a:p>
          <a:p>
            <a:r>
              <a:rPr lang="zh-CN" altLang="en-US" sz="1200" dirty="0"/>
              <a:t>        {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233177D-3528-8526-24E5-04312AAF4522}"/>
              </a:ext>
            </a:extLst>
          </p:cNvPr>
          <p:cNvSpPr txBox="1"/>
          <p:nvPr/>
        </p:nvSpPr>
        <p:spPr>
          <a:xfrm>
            <a:off x="5769574" y="1041677"/>
            <a:ext cx="3081066" cy="563231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 type: 'treemap',</a:t>
            </a:r>
          </a:p>
          <a:p>
            <a:r>
              <a:rPr lang="zh-CN" altLang="en-US" sz="1200" dirty="0"/>
              <a:t>          label: {</a:t>
            </a:r>
          </a:p>
          <a:p>
            <a:r>
              <a:rPr lang="zh-CN" altLang="en-US" sz="1200" dirty="0"/>
              <a:t>            fontSize: 18</a:t>
            </a:r>
          </a:p>
          <a:p>
            <a:r>
              <a:rPr lang="zh-CN" altLang="en-US" sz="1200" dirty="0"/>
              <a:t>          },</a:t>
            </a:r>
          </a:p>
          <a:p>
            <a:r>
              <a:rPr lang="zh-CN" altLang="en-US" sz="1200" dirty="0"/>
              <a:t>          data: [</a:t>
            </a:r>
          </a:p>
          <a:p>
            <a:r>
              <a:rPr lang="zh-CN" altLang="en-US" sz="1200" dirty="0"/>
              <a:t>            {</a:t>
            </a:r>
          </a:p>
          <a:p>
            <a:r>
              <a:rPr lang="zh-CN" altLang="en-US" sz="1200" dirty="0"/>
              <a:t>              name: '15岁及以上人口',</a:t>
            </a:r>
          </a:p>
          <a:p>
            <a:r>
              <a:rPr lang="zh-CN" altLang="en-US" sz="1200" dirty="0"/>
              <a:t>              value: 10,</a:t>
            </a:r>
          </a:p>
          <a:p>
            <a:r>
              <a:rPr lang="zh-CN" altLang="en-US" sz="1200" dirty="0"/>
              <a:t>              children: [</a:t>
            </a:r>
          </a:p>
          <a:p>
            <a:r>
              <a:rPr lang="zh-CN" altLang="en-US" sz="1200" dirty="0"/>
              <a:t>                {</a:t>
            </a:r>
          </a:p>
          <a:p>
            <a:r>
              <a:rPr lang="zh-CN" altLang="en-US" sz="1200" dirty="0"/>
              <a:t>                  name: '女性',</a:t>
            </a:r>
          </a:p>
          <a:p>
            <a:r>
              <a:rPr lang="zh-CN" altLang="en-US" sz="1200" dirty="0"/>
              <a:t>                  value: 6,</a:t>
            </a:r>
          </a:p>
          <a:p>
            <a:r>
              <a:rPr lang="zh-CN" altLang="en-US" sz="1200" dirty="0"/>
              <a:t>                  children: [</a:t>
            </a:r>
          </a:p>
          <a:p>
            <a:r>
              <a:rPr lang="zh-CN" altLang="en-US" sz="1200" dirty="0"/>
              <a:t>                    {</a:t>
            </a:r>
          </a:p>
          <a:p>
            <a:r>
              <a:rPr lang="zh-CN" altLang="en-US" sz="1200" dirty="0"/>
              <a:t>                      name: '未婚',</a:t>
            </a:r>
          </a:p>
          <a:p>
            <a:r>
              <a:rPr lang="zh-CN" altLang="en-US" sz="1200" dirty="0"/>
              <a:t>                      value: 94349,</a:t>
            </a:r>
          </a:p>
          <a:p>
            <a:r>
              <a:rPr lang="zh-CN" altLang="en-US" sz="1200" dirty="0"/>
              <a:t>                      itemStyle: {</a:t>
            </a:r>
          </a:p>
          <a:p>
            <a:r>
              <a:rPr lang="zh-CN" altLang="en-US" sz="1200" dirty="0"/>
              <a:t>                        color: '#F5745F'</a:t>
            </a:r>
          </a:p>
          <a:p>
            <a:r>
              <a:rPr lang="zh-CN" altLang="en-US" sz="1200" dirty="0"/>
              <a:t>                      }</a:t>
            </a:r>
          </a:p>
          <a:p>
            <a:r>
              <a:rPr lang="zh-CN" altLang="en-US" sz="1200" dirty="0"/>
              <a:t>                    },</a:t>
            </a:r>
          </a:p>
          <a:p>
            <a:r>
              <a:rPr lang="zh-CN" altLang="en-US" sz="1200" dirty="0"/>
              <a:t>                    {</a:t>
            </a:r>
          </a:p>
          <a:p>
            <a:r>
              <a:rPr lang="zh-CN" altLang="en-US" sz="1200" dirty="0"/>
              <a:t>                      name: '离\n婚',</a:t>
            </a:r>
          </a:p>
          <a:p>
            <a:r>
              <a:rPr lang="zh-CN" altLang="en-US" sz="1200" dirty="0"/>
              <a:t>                      value: 12532,</a:t>
            </a:r>
          </a:p>
          <a:p>
            <a:r>
              <a:rPr lang="zh-CN" altLang="en-US" sz="1200" dirty="0"/>
              <a:t>                      itemStyle: {</a:t>
            </a:r>
          </a:p>
          <a:p>
            <a:r>
              <a:rPr lang="zh-CN" altLang="en-US" sz="1200" dirty="0"/>
              <a:t>                        color: '#FBBCB2'</a:t>
            </a:r>
          </a:p>
          <a:p>
            <a:r>
              <a:rPr lang="zh-CN" altLang="en-US" sz="1200" dirty="0"/>
              <a:t>                      }</a:t>
            </a:r>
          </a:p>
          <a:p>
            <a:r>
              <a:rPr lang="zh-CN" altLang="en-US" sz="1200" dirty="0"/>
              <a:t>                    },</a:t>
            </a:r>
          </a:p>
          <a:p>
            <a:r>
              <a:rPr lang="zh-CN" altLang="en-US" sz="1200" dirty="0"/>
              <a:t>                    {</a:t>
            </a:r>
          </a:p>
          <a:p>
            <a:r>
              <a:rPr lang="zh-CN" altLang="en-US" sz="1200" dirty="0"/>
              <a:t>                      name: '丧偶',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124F868-766F-3586-6D28-A9E1520BE37E}"/>
              </a:ext>
            </a:extLst>
          </p:cNvPr>
          <p:cNvSpPr txBox="1"/>
          <p:nvPr/>
        </p:nvSpPr>
        <p:spPr>
          <a:xfrm>
            <a:off x="9166158" y="1062922"/>
            <a:ext cx="2756043" cy="563231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 value: 50448,</a:t>
            </a:r>
          </a:p>
          <a:p>
            <a:r>
              <a:rPr lang="zh-CN" altLang="en-US" sz="1200" dirty="0"/>
              <a:t>                      itemStyle: {</a:t>
            </a:r>
          </a:p>
          <a:p>
            <a:r>
              <a:rPr lang="zh-CN" altLang="en-US" sz="1200" dirty="0"/>
              <a:t>                        color: '#F89D8E'</a:t>
            </a:r>
          </a:p>
          <a:p>
            <a:r>
              <a:rPr lang="zh-CN" altLang="en-US" sz="1200" dirty="0"/>
              <a:t>                      }</a:t>
            </a:r>
          </a:p>
          <a:p>
            <a:r>
              <a:rPr lang="zh-CN" altLang="en-US" sz="1200" dirty="0"/>
              <a:t>                    },</a:t>
            </a:r>
          </a:p>
          <a:p>
            <a:r>
              <a:rPr lang="zh-CN" altLang="en-US" sz="1200" dirty="0"/>
              <a:t>                    {</a:t>
            </a:r>
          </a:p>
          <a:p>
            <a:r>
              <a:rPr lang="zh-CN" altLang="en-US" sz="1200" dirty="0"/>
              <a:t>                      name: '有配偶',</a:t>
            </a:r>
          </a:p>
          <a:p>
            <a:r>
              <a:rPr lang="zh-CN" altLang="en-US" sz="1200" dirty="0"/>
              <a:t>                      value: 433813,</a:t>
            </a:r>
          </a:p>
          <a:p>
            <a:r>
              <a:rPr lang="zh-CN" altLang="en-US" sz="1200" dirty="0"/>
              <a:t>                      itemStyle: {</a:t>
            </a:r>
          </a:p>
          <a:p>
            <a:r>
              <a:rPr lang="zh-CN" altLang="en-US" sz="1200" dirty="0"/>
              <a:t>                        color: '#F45C43'</a:t>
            </a:r>
          </a:p>
          <a:p>
            <a:r>
              <a:rPr lang="zh-CN" altLang="en-US" sz="1200" dirty="0"/>
              <a:t>                      }</a:t>
            </a:r>
          </a:p>
          <a:p>
            <a:r>
              <a:rPr lang="zh-CN" altLang="en-US" sz="1200" dirty="0"/>
              <a:t>                    },</a:t>
            </a:r>
          </a:p>
          <a:p>
            <a:r>
              <a:rPr lang="zh-CN" altLang="en-US" sz="1200" dirty="0"/>
              <a:t>                  ]</a:t>
            </a:r>
          </a:p>
          <a:p>
            <a:r>
              <a:rPr lang="zh-CN" altLang="en-US" sz="1200" dirty="0"/>
              <a:t>                },</a:t>
            </a:r>
          </a:p>
          <a:p>
            <a:r>
              <a:rPr lang="zh-CN" altLang="en-US" sz="1200" dirty="0"/>
              <a:t>                {</a:t>
            </a:r>
          </a:p>
          <a:p>
            <a:r>
              <a:rPr lang="zh-CN" altLang="en-US" sz="1200" dirty="0"/>
              <a:t>                  name: '男性',</a:t>
            </a:r>
          </a:p>
          <a:p>
            <a:r>
              <a:rPr lang="zh-CN" altLang="en-US" sz="1200" dirty="0"/>
              <a:t>                  value: 4,</a:t>
            </a:r>
          </a:p>
          <a:p>
            <a:r>
              <a:rPr lang="zh-CN" altLang="en-US" sz="1200" dirty="0"/>
              <a:t>                  children: [</a:t>
            </a:r>
          </a:p>
          <a:p>
            <a:r>
              <a:rPr lang="zh-CN" altLang="en-US" sz="1200" dirty="0"/>
              <a:t>                    {</a:t>
            </a:r>
          </a:p>
          <a:p>
            <a:r>
              <a:rPr lang="zh-CN" altLang="en-US" sz="1200" dirty="0"/>
              <a:t>                      name: '未婚',</a:t>
            </a:r>
          </a:p>
          <a:p>
            <a:r>
              <a:rPr lang="zh-CN" altLang="en-US" sz="1200" dirty="0"/>
              <a:t>                      value: 142433,</a:t>
            </a:r>
          </a:p>
          <a:p>
            <a:r>
              <a:rPr lang="zh-CN" altLang="en-US" sz="1200" dirty="0"/>
              <a:t>                      itemStyle: {</a:t>
            </a:r>
          </a:p>
          <a:p>
            <a:r>
              <a:rPr lang="zh-CN" altLang="en-US" sz="1200" dirty="0"/>
              <a:t>                        color: '#4394F7'</a:t>
            </a:r>
          </a:p>
          <a:p>
            <a:r>
              <a:rPr lang="zh-CN" altLang="en-US" sz="1200" dirty="0"/>
              <a:t>                      }</a:t>
            </a:r>
          </a:p>
          <a:p>
            <a:r>
              <a:rPr lang="zh-CN" altLang="en-US" sz="1200" dirty="0"/>
              <a:t>                    },</a:t>
            </a:r>
          </a:p>
          <a:p>
            <a:r>
              <a:rPr lang="zh-CN" altLang="en-US" sz="1200" dirty="0"/>
              <a:t>                    {</a:t>
            </a:r>
          </a:p>
          <a:p>
            <a:r>
              <a:rPr lang="zh-CN" altLang="en-US" sz="1200" dirty="0"/>
              <a:t>                      name: '离婚',</a:t>
            </a:r>
          </a:p>
          <a:p>
            <a:r>
              <a:rPr lang="zh-CN" altLang="en-US" sz="1200" dirty="0"/>
              <a:t>                      value: 16346,</a:t>
            </a:r>
          </a:p>
          <a:p>
            <a:r>
              <a:rPr lang="zh-CN" altLang="en-US" sz="1200" dirty="0"/>
              <a:t>                      itemStyle: {</a:t>
            </a:r>
          </a:p>
          <a:p>
            <a:r>
              <a:rPr lang="zh-CN" altLang="en-US" sz="1200" dirty="0"/>
              <a:t>                        color: '#9CC6FB'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426435" y="1041677"/>
            <a:ext cx="8702842" cy="3031958"/>
          </a:xfrm>
          <a:prstGeom prst="roundRect">
            <a:avLst>
              <a:gd name="adj" fmla="val 582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4336805" y="1528252"/>
            <a:ext cx="6689558" cy="142555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 dirty="0" err="1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针对某个细节修改可参考下图方式快速查找手册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：</a:t>
            </a:r>
            <a:endParaRPr kumimoji="1" lang="zh-CN" altLang="en-US" dirty="0"/>
          </a:p>
        </p:txBody>
      </p:sp>
      <p:cxnSp>
        <p:nvCxnSpPr>
          <p:cNvPr id="8" name="标题 1"/>
          <p:cNvCxnSpPr/>
          <p:nvPr/>
        </p:nvCxnSpPr>
        <p:spPr>
          <a:xfrm>
            <a:off x="4167003" y="2146740"/>
            <a:ext cx="6689559" cy="0"/>
          </a:xfrm>
          <a:prstGeom prst="line">
            <a:avLst/>
          </a:prstGeom>
          <a:noFill/>
          <a:ln w="6350" cap="sq">
            <a:solidFill>
              <a:schemeClr val="bg1"/>
            </a:solidFill>
            <a:miter/>
          </a:ln>
        </p:spPr>
      </p:cxnSp>
      <p:sp>
        <p:nvSpPr>
          <p:cNvPr id="10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D5B6C2-982C-4513-49B0-2589E2CB6D54}"/>
              </a:ext>
            </a:extLst>
          </p:cNvPr>
          <p:cNvSpPr txBox="1"/>
          <p:nvPr/>
        </p:nvSpPr>
        <p:spPr>
          <a:xfrm>
            <a:off x="283696" y="855227"/>
            <a:ext cx="3614915" cy="581697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1200" dirty="0"/>
              <a:t> }</a:t>
            </a:r>
          </a:p>
          <a:p>
            <a:r>
              <a:rPr lang="zh-CN" altLang="en-US" sz="1200" dirty="0"/>
              <a:t>                    },</a:t>
            </a:r>
          </a:p>
          <a:p>
            <a:r>
              <a:rPr lang="zh-CN" altLang="en-US" sz="1200" dirty="0"/>
              <a:t>                    {</a:t>
            </a:r>
          </a:p>
          <a:p>
            <a:r>
              <a:rPr lang="zh-CN" altLang="en-US" sz="1200" dirty="0"/>
              <a:t>                      name: '丧偶',</a:t>
            </a:r>
          </a:p>
          <a:p>
            <a:r>
              <a:rPr lang="zh-CN" altLang="en-US" sz="1200" dirty="0"/>
              <a:t>                      value: 18453,</a:t>
            </a:r>
          </a:p>
          <a:p>
            <a:r>
              <a:rPr lang="zh-CN" altLang="en-US" sz="1200" dirty="0"/>
              <a:t>                      itemStyle: {</a:t>
            </a:r>
          </a:p>
          <a:p>
            <a:r>
              <a:rPr lang="zh-CN" altLang="en-US" sz="1200" dirty="0"/>
              <a:t>                        color: '#6AAAF9'</a:t>
            </a:r>
          </a:p>
          <a:p>
            <a:r>
              <a:rPr lang="zh-CN" altLang="en-US" sz="1200" dirty="0"/>
              <a:t>                      }</a:t>
            </a:r>
          </a:p>
          <a:p>
            <a:r>
              <a:rPr lang="zh-CN" altLang="en-US" sz="1200" dirty="0"/>
              <a:t>                    },</a:t>
            </a:r>
          </a:p>
          <a:p>
            <a:r>
              <a:rPr lang="zh-CN" altLang="en-US" sz="1200" dirty="0"/>
              <a:t>                    {</a:t>
            </a:r>
          </a:p>
          <a:p>
            <a:r>
              <a:rPr lang="zh-CN" altLang="en-US" sz="1200" dirty="0"/>
              <a:t>                      name: '有配偶',</a:t>
            </a:r>
          </a:p>
          <a:p>
            <a:r>
              <a:rPr lang="zh-CN" altLang="en-US" sz="1200" dirty="0"/>
              <a:t>                      value: 430734,</a:t>
            </a:r>
          </a:p>
          <a:p>
            <a:r>
              <a:rPr lang="zh-CN" altLang="en-US" sz="1200" dirty="0"/>
              <a:t>                      itemStyle: {</a:t>
            </a:r>
          </a:p>
          <a:p>
            <a:r>
              <a:rPr lang="zh-CN" altLang="en-US" sz="1200" dirty="0"/>
              <a:t>                        color: '#1579F5'</a:t>
            </a:r>
          </a:p>
          <a:p>
            <a:r>
              <a:rPr lang="zh-CN" altLang="en-US" sz="1200" dirty="0"/>
              <a:t>                      }</a:t>
            </a:r>
          </a:p>
          <a:p>
            <a:r>
              <a:rPr lang="zh-CN" altLang="en-US" sz="1200" dirty="0"/>
              <a:t>                    },</a:t>
            </a:r>
          </a:p>
          <a:p>
            <a:r>
              <a:rPr lang="zh-CN" altLang="en-US" sz="1200" dirty="0"/>
              <a:t>                  ]</a:t>
            </a:r>
          </a:p>
          <a:p>
            <a:r>
              <a:rPr lang="zh-CN" altLang="en-US" sz="1200" dirty="0"/>
              <a:t>                }</a:t>
            </a:r>
          </a:p>
          <a:p>
            <a:r>
              <a:rPr lang="zh-CN" altLang="en-US" sz="1200" dirty="0"/>
              <a:t>              ]</a:t>
            </a:r>
          </a:p>
          <a:p>
            <a:r>
              <a:rPr lang="zh-CN" altLang="en-US" sz="1200" dirty="0"/>
              <a:t>            }</a:t>
            </a:r>
          </a:p>
          <a:p>
            <a:r>
              <a:rPr lang="zh-CN" altLang="en-US" sz="1200" dirty="0"/>
              <a:t>          ]</a:t>
            </a:r>
          </a:p>
          <a:p>
            <a:r>
              <a:rPr lang="zh-CN" altLang="en-US" sz="1200" dirty="0"/>
              <a:t>        }</a:t>
            </a:r>
          </a:p>
          <a:p>
            <a:r>
              <a:rPr lang="zh-CN" altLang="en-US" sz="1200" dirty="0"/>
              <a:t>      ]</a:t>
            </a:r>
          </a:p>
          <a:p>
            <a:r>
              <a:rPr lang="zh-CN" altLang="en-US" sz="1200" dirty="0"/>
              <a:t>    };</a:t>
            </a:r>
          </a:p>
          <a:p>
            <a:endParaRPr lang="zh-CN" altLang="en-US" sz="1200" dirty="0"/>
          </a:p>
          <a:p>
            <a:r>
              <a:rPr lang="zh-CN" altLang="en-US" sz="1200" dirty="0"/>
              <a:t>    // 使用刚指定的配置项和数据显示图表。</a:t>
            </a:r>
          </a:p>
          <a:p>
            <a:r>
              <a:rPr lang="zh-CN" altLang="en-US" sz="1200" dirty="0"/>
              <a:t>    myChart.setOption(option);</a:t>
            </a:r>
          </a:p>
          <a:p>
            <a:r>
              <a:rPr lang="zh-CN" altLang="en-US" sz="1200" dirty="0"/>
              <a:t>  &lt;/script&gt;</a:t>
            </a:r>
          </a:p>
          <a:p>
            <a:r>
              <a:rPr lang="zh-CN" altLang="en-US" sz="1200" dirty="0"/>
              <a:t>&lt;/body&gt;</a:t>
            </a:r>
          </a:p>
          <a:p>
            <a:endParaRPr lang="zh-CN" altLang="en-US" sz="1200" dirty="0"/>
          </a:p>
          <a:p>
            <a:r>
              <a:rPr lang="zh-CN" altLang="en-US" sz="1200" dirty="0"/>
              <a:t>&lt;/html&gt;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25E1A0F-888F-8F2A-A8BC-F32C231E2A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404" y="2527409"/>
            <a:ext cx="7452360" cy="4180308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075915" y="1041677"/>
            <a:ext cx="8702842" cy="3031958"/>
          </a:xfrm>
          <a:prstGeom prst="roundRect">
            <a:avLst>
              <a:gd name="adj" fmla="val 5820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1370063" y="1364709"/>
            <a:ext cx="1772652" cy="2385895"/>
          </a:xfrm>
          <a:prstGeom prst="roundRect">
            <a:avLst>
              <a:gd name="adj" fmla="val 9640"/>
            </a:avLst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824505" y="2325045"/>
            <a:ext cx="6689558" cy="1425558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优化后图表，下一章将实现该图表的层层下钻等交互：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3824504" y="1505056"/>
            <a:ext cx="3614915" cy="52939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2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cxnSp>
        <p:nvCxnSpPr>
          <p:cNvPr id="8" name="标题 1"/>
          <p:cNvCxnSpPr/>
          <p:nvPr/>
        </p:nvCxnSpPr>
        <p:spPr>
          <a:xfrm>
            <a:off x="3816483" y="2146740"/>
            <a:ext cx="6689559" cy="0"/>
          </a:xfrm>
          <a:prstGeom prst="line">
            <a:avLst/>
          </a:prstGeom>
          <a:noFill/>
          <a:ln w="6350" cap="sq">
            <a:solidFill>
              <a:schemeClr val="bg1"/>
            </a:solidFill>
            <a:miter/>
          </a:ln>
        </p:spPr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698926" y="1505056"/>
            <a:ext cx="1852863" cy="2105202"/>
          </a:xfrm>
          <a:prstGeom prst="rect">
            <a:avLst/>
          </a:prstGeom>
        </p:spPr>
      </p:pic>
      <p:sp>
        <p:nvSpPr>
          <p:cNvPr id="10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中国2022年的人口婚姻状况数据进行可视化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1623AFA-2511-5C50-1E1A-7A4B2E7EE2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511" y="2808851"/>
            <a:ext cx="7406640" cy="3959986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项目总结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05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B5718BD-8BDC-19BD-DAA4-C204DF7B61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315746" y="1820779"/>
            <a:ext cx="7620000" cy="373781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444083" y="1949116"/>
            <a:ext cx="7363326" cy="3481136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accent1"/>
            </a:soli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051049" y="1580145"/>
            <a:ext cx="794088" cy="794088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582819" y="5197641"/>
            <a:ext cx="545432" cy="545432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2154621" y="1713604"/>
            <a:ext cx="586942" cy="52717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2800">
                <a:ln w="12700">
                  <a:noFill/>
                </a:ln>
                <a:solidFill>
                  <a:schemeClr val="bg1"/>
                </a:solidFill>
                <a:latin typeface="Source Han Sans"/>
                <a:ea typeface="Source Han Sans"/>
                <a:cs typeface="Source Han Sans"/>
              </a:rPr>
              <a:t>01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2636589" y="2614867"/>
            <a:ext cx="6978314" cy="2454437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kumimoji="1" lang="en-US" altLang="zh-CN" sz="1400" dirty="0" err="1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通过本项目，我们学习了Echarts的基本用法和常见配置选项，掌握了如何创建一个简单的图表，并对其进行样式定制和交互设置</a:t>
            </a:r>
            <a:r>
              <a:rPr kumimoji="1" lang="en-US" altLang="zh-CN" sz="1400" dirty="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。
Echarts提供了丰富的图表类型和灵活的配置方式，可以满足各种数据可视化的需求。在实际应用中，我们可以根据项目的具体需求，选择合适的图表类型，并通过调整配置选项来实现所需的样式和功能。</a:t>
            </a:r>
            <a:endParaRPr kumimoji="1" lang="zh-CN" altLang="en-US" dirty="0"/>
          </a:p>
        </p:txBody>
      </p:sp>
      <p:sp>
        <p:nvSpPr>
          <p:cNvPr id="10" name="标题 1"/>
          <p:cNvSpPr txBox="1"/>
          <p:nvPr/>
        </p:nvSpPr>
        <p:spPr>
          <a:xfrm>
            <a:off x="9685668" y="5321643"/>
            <a:ext cx="339734" cy="297428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/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 w="1553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2949415" y="1580145"/>
            <a:ext cx="112297" cy="1122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2051049" y="2466476"/>
            <a:ext cx="160419" cy="1604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项目总结</a:t>
            </a:r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作业练习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06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226CD5B-6704-D9F7-6177-9CF707C3F7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学习目标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5628265-BE85-01B7-933E-919D45FA85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859179" y="2814585"/>
            <a:ext cx="3238180" cy="2314936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859179" y="3891030"/>
            <a:ext cx="3061906" cy="2118168"/>
          </a:xfrm>
          <a:prstGeom prst="round2Diag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961986" y="4360673"/>
            <a:ext cx="2813060" cy="14696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"/>
                <a:ea typeface="Source Han Sans"/>
                <a:cs typeface="Source Han Sans"/>
              </a:rPr>
              <a:t>创建一个折线图，展示一周内的气温变化。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3369907" y="3887089"/>
            <a:ext cx="558798" cy="4594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1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01</a:t>
            </a:r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4569949" y="2814585"/>
            <a:ext cx="3238180" cy="2314936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4569949" y="3891030"/>
            <a:ext cx="3061906" cy="2118168"/>
          </a:xfrm>
          <a:prstGeom prst="round2Diag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4672756" y="4360673"/>
            <a:ext cx="2813060" cy="14696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"/>
                <a:ea typeface="Source Han Sans"/>
                <a:cs typeface="Source Han Sans"/>
              </a:rPr>
              <a:t>创建一个饼图，展示不同浏览器的市场份额。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7080678" y="3887089"/>
            <a:ext cx="558798" cy="4594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1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02</a:t>
            </a:r>
            <a:endParaRPr kumimoji="1"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8280720" y="2814585"/>
            <a:ext cx="3238180" cy="2314936"/>
          </a:xfrm>
          <a:prstGeom prst="rect">
            <a:avLst/>
          </a:prstGeom>
        </p:spPr>
      </p:pic>
      <p:sp>
        <p:nvSpPr>
          <p:cNvPr id="13" name="标题 1"/>
          <p:cNvSpPr txBox="1"/>
          <p:nvPr/>
        </p:nvSpPr>
        <p:spPr>
          <a:xfrm>
            <a:off x="8280720" y="3891030"/>
            <a:ext cx="3061906" cy="2118168"/>
          </a:xfrm>
          <a:prstGeom prst="round2DiagRect">
            <a:avLst/>
          </a:prstGeom>
          <a:solidFill>
            <a:schemeClr val="bg1"/>
          </a:solidFill>
          <a:ln w="12700" cap="sq">
            <a:noFill/>
            <a:miter/>
          </a:ln>
          <a:effectLst>
            <a:outerShdw blurRad="50800" dist="38100" dir="5400000" algn="t" rotWithShape="0">
              <a:schemeClr val="accent1">
                <a:lumMod val="50000"/>
                <a:alpha val="25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8383527" y="4360673"/>
            <a:ext cx="2813060" cy="1469676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Source Han Sans"/>
                <a:ea typeface="Source Han Sans"/>
                <a:cs typeface="Source Han Sans"/>
              </a:rPr>
              <a:t>探索Echarts提供的其他图表类型，如散点图、地图等，并尝试应用到实际项目中。</a:t>
            </a:r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10791449" y="3887089"/>
            <a:ext cx="558798" cy="45948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1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作业练习</a:t>
            </a:r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-1"/>
            <a:ext cx="12192000" cy="569867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标题 1"/>
          <p:cNvSpPr txBox="1"/>
          <p:nvPr/>
        </p:nvSpPr>
        <p:spPr>
          <a:xfrm>
            <a:off x="0" y="0"/>
            <a:ext cx="12192000" cy="5698670"/>
          </a:xfrm>
          <a:custGeom>
            <a:avLst/>
            <a:gdLst>
              <a:gd name="connsiteX0" fmla="*/ 0 w 12192000"/>
              <a:gd name="connsiteY0" fmla="*/ 0 h 5486400"/>
              <a:gd name="connsiteX1" fmla="*/ 12192000 w 12192000"/>
              <a:gd name="connsiteY1" fmla="*/ 0 h 5486400"/>
              <a:gd name="connsiteX2" fmla="*/ 12192000 w 12192000"/>
              <a:gd name="connsiteY2" fmla="*/ 5152108 h 5486400"/>
              <a:gd name="connsiteX3" fmla="*/ 6462192 w 12192000"/>
              <a:gd name="connsiteY3" fmla="*/ 5152108 h 5486400"/>
              <a:gd name="connsiteX4" fmla="*/ 6103440 w 12192000"/>
              <a:gd name="connsiteY4" fmla="*/ 5444499 h 5486400"/>
              <a:gd name="connsiteX5" fmla="*/ 6099216 w 12192000"/>
              <a:gd name="connsiteY5" fmla="*/ 5486400 h 5486400"/>
              <a:gd name="connsiteX6" fmla="*/ 6092785 w 12192000"/>
              <a:gd name="connsiteY6" fmla="*/ 5486400 h 5486400"/>
              <a:gd name="connsiteX7" fmla="*/ 6088560 w 12192000"/>
              <a:gd name="connsiteY7" fmla="*/ 5444499 h 5486400"/>
              <a:gd name="connsiteX8" fmla="*/ 5729809 w 12192000"/>
              <a:gd name="connsiteY8" fmla="*/ 5152108 h 5486400"/>
              <a:gd name="connsiteX9" fmla="*/ 0 w 12192000"/>
              <a:gd name="connsiteY9" fmla="*/ 5152108 h 5486400"/>
            </a:gdLst>
            <a:ahLst/>
            <a:cxnLst/>
            <a:rect l="l" t="t" r="r" b="b"/>
            <a:pathLst>
              <a:path w="12192000" h="5486400">
                <a:moveTo>
                  <a:pt x="0" y="0"/>
                </a:moveTo>
                <a:lnTo>
                  <a:pt x="12192000" y="0"/>
                </a:lnTo>
                <a:lnTo>
                  <a:pt x="12192000" y="5152108"/>
                </a:lnTo>
                <a:lnTo>
                  <a:pt x="6462192" y="5152108"/>
                </a:lnTo>
                <a:cubicBezTo>
                  <a:pt x="6285230" y="5152108"/>
                  <a:pt x="6137586" y="5277632"/>
                  <a:pt x="6103440" y="5444499"/>
                </a:cubicBezTo>
                <a:lnTo>
                  <a:pt x="6099216" y="5486400"/>
                </a:lnTo>
                <a:lnTo>
                  <a:pt x="6092785" y="5486400"/>
                </a:lnTo>
                <a:lnTo>
                  <a:pt x="6088560" y="5444499"/>
                </a:lnTo>
                <a:cubicBezTo>
                  <a:pt x="6054415" y="5277632"/>
                  <a:pt x="5906771" y="5152108"/>
                  <a:pt x="5729809" y="5152108"/>
                </a:cubicBezTo>
                <a:lnTo>
                  <a:pt x="0" y="5152108"/>
                </a:lnTo>
                <a:close/>
              </a:path>
            </a:pathLst>
          </a:custGeom>
          <a:solidFill>
            <a:schemeClr val="accent1">
              <a:alpha val="94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595540" y="1562087"/>
            <a:ext cx="11000921" cy="306407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71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谢谢大家</a:t>
            </a:r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7493" y="5792998"/>
            <a:ext cx="2133600" cy="40011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zh-CN" altLang="en-US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教学管理部</a:t>
            </a:r>
            <a:endParaRPr kumimoji="1" lang="zh-CN" altLang="en-US" dirty="0"/>
          </a:p>
        </p:txBody>
      </p:sp>
      <p:sp>
        <p:nvSpPr>
          <p:cNvPr id="7" name="标题 1"/>
          <p:cNvSpPr txBox="1"/>
          <p:nvPr/>
        </p:nvSpPr>
        <p:spPr>
          <a:xfrm>
            <a:off x="3497943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842578" y="5792998"/>
            <a:ext cx="2133600" cy="345440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t"/>
          <a:lstStyle/>
          <a:p>
            <a:pPr algn="l"/>
            <a:r>
              <a:rPr kumimoji="1" lang="en-US" altLang="zh-CN" sz="200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OPPOSans R"/>
                <a:ea typeface="OPPOSans R"/>
                <a:cs typeface="OPPOSans R"/>
              </a:rPr>
              <a:t>2024</a:t>
            </a:r>
            <a:endParaRPr kumimoji="1" lang="zh-CN" altLang="en-US" dirty="0"/>
          </a:p>
        </p:txBody>
      </p:sp>
      <p:sp>
        <p:nvSpPr>
          <p:cNvPr id="9" name="标题 1"/>
          <p:cNvSpPr txBox="1"/>
          <p:nvPr/>
        </p:nvSpPr>
        <p:spPr>
          <a:xfrm>
            <a:off x="6633028" y="5916853"/>
            <a:ext cx="152400" cy="1524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1403392" y="4727759"/>
            <a:ext cx="788608" cy="623686"/>
          </a:xfrm>
          <a:custGeom>
            <a:avLst/>
            <a:gdLst>
              <a:gd name="connsiteX0" fmla="*/ 788608 w 788608"/>
              <a:gd name="connsiteY0" fmla="*/ 0 h 623686"/>
              <a:gd name="connsiteX1" fmla="*/ 788608 w 788608"/>
              <a:gd name="connsiteY1" fmla="*/ 362834 h 623686"/>
              <a:gd name="connsiteX2" fmla="*/ 788234 w 788608"/>
              <a:gd name="connsiteY2" fmla="*/ 362872 h 623686"/>
              <a:gd name="connsiteX3" fmla="*/ 474451 w 788608"/>
              <a:gd name="connsiteY3" fmla="*/ 532046 h 623686"/>
              <a:gd name="connsiteX4" fmla="*/ 398841 w 788608"/>
              <a:gd name="connsiteY4" fmla="*/ 623686 h 623686"/>
              <a:gd name="connsiteX5" fmla="*/ 0 w 788608"/>
              <a:gd name="connsiteY5" fmla="*/ 623686 h 623686"/>
              <a:gd name="connsiteX6" fmla="*/ 10593 w 788608"/>
              <a:gd name="connsiteY6" fmla="*/ 589562 h 623686"/>
              <a:gd name="connsiteX7" fmla="*/ 715869 w 788608"/>
              <a:gd name="connsiteY7" fmla="*/ 11102 h 623686"/>
            </a:gdLst>
            <a:ahLst/>
            <a:cxnLst/>
            <a:rect l="l" t="t" r="r" b="b"/>
            <a:pathLst>
              <a:path w="788608" h="623686">
                <a:moveTo>
                  <a:pt x="788608" y="0"/>
                </a:moveTo>
                <a:lnTo>
                  <a:pt x="788608" y="362834"/>
                </a:lnTo>
                <a:lnTo>
                  <a:pt x="788234" y="362872"/>
                </a:lnTo>
                <a:cubicBezTo>
                  <a:pt x="667025" y="387674"/>
                  <a:pt x="558687" y="447810"/>
                  <a:pt x="474451" y="532046"/>
                </a:cubicBezTo>
                <a:lnTo>
                  <a:pt x="398841" y="623686"/>
                </a:lnTo>
                <a:lnTo>
                  <a:pt x="0" y="623686"/>
                </a:lnTo>
                <a:lnTo>
                  <a:pt x="10593" y="589562"/>
                </a:lnTo>
                <a:cubicBezTo>
                  <a:pt x="134533" y="296534"/>
                  <a:pt x="396984" y="76355"/>
                  <a:pt x="715869" y="11102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7461679" y="3297827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1479979" y="2212884"/>
            <a:ext cx="2965021" cy="1674096"/>
          </a:xfrm>
          <a:prstGeom prst="rect">
            <a:avLst/>
          </a:prstGeom>
          <a:noFill/>
          <a:ln cap="sq">
            <a:noFill/>
          </a:ln>
        </p:spPr>
      </p:pic>
      <p:cxnSp>
        <p:nvCxnSpPr>
          <p:cNvPr id="14" name="标题 1"/>
          <p:cNvCxnSpPr/>
          <p:nvPr/>
        </p:nvCxnSpPr>
        <p:spPr>
          <a:xfrm>
            <a:off x="7102507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cxnSp>
        <p:nvCxnSpPr>
          <p:cNvPr id="15" name="标题 1"/>
          <p:cNvCxnSpPr/>
          <p:nvPr/>
        </p:nvCxnSpPr>
        <p:spPr>
          <a:xfrm flipH="1">
            <a:off x="3337560" y="1284083"/>
            <a:ext cx="1751933" cy="0"/>
          </a:xfrm>
          <a:prstGeom prst="line">
            <a:avLst/>
          </a:prstGeom>
          <a:noFill/>
          <a:ln w="12700" cap="sq"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miter/>
            <a:headEnd type="oval"/>
          </a:ln>
        </p:spPr>
      </p:cxnSp>
      <p:sp>
        <p:nvSpPr>
          <p:cNvPr id="16" name="标题 1"/>
          <p:cNvSpPr txBox="1"/>
          <p:nvPr/>
        </p:nvSpPr>
        <p:spPr>
          <a:xfrm>
            <a:off x="5396534" y="1197225"/>
            <a:ext cx="1398931" cy="173717"/>
          </a:xfrm>
          <a:custGeom>
            <a:avLst/>
            <a:gdLst>
              <a:gd name="connsiteX0" fmla="*/ 353068 w 1228797"/>
              <a:gd name="connsiteY0" fmla="*/ 146933 h 152590"/>
              <a:gd name="connsiteX1" fmla="*/ 353259 w 1228797"/>
              <a:gd name="connsiteY1" fmla="*/ 146971 h 152590"/>
              <a:gd name="connsiteX2" fmla="*/ 352878 w 1228797"/>
              <a:gd name="connsiteY2" fmla="*/ 146971 h 152590"/>
              <a:gd name="connsiteX3" fmla="*/ 463654 w 1228797"/>
              <a:gd name="connsiteY3" fmla="*/ 28766 h 152590"/>
              <a:gd name="connsiteX4" fmla="*/ 457368 w 1228797"/>
              <a:gd name="connsiteY4" fmla="*/ 35052 h 152590"/>
              <a:gd name="connsiteX5" fmla="*/ 457368 w 1228797"/>
              <a:gd name="connsiteY5" fmla="*/ 66866 h 152590"/>
              <a:gd name="connsiteX6" fmla="*/ 463464 w 1228797"/>
              <a:gd name="connsiteY6" fmla="*/ 73152 h 152590"/>
              <a:gd name="connsiteX7" fmla="*/ 463654 w 1228797"/>
              <a:gd name="connsiteY7" fmla="*/ 73152 h 152590"/>
              <a:gd name="connsiteX8" fmla="*/ 502611 w 1228797"/>
              <a:gd name="connsiteY8" fmla="*/ 73152 h 152590"/>
              <a:gd name="connsiteX9" fmla="*/ 525281 w 1228797"/>
              <a:gd name="connsiteY9" fmla="*/ 51911 h 152590"/>
              <a:gd name="connsiteX10" fmla="*/ 504450 w 1228797"/>
              <a:gd name="connsiteY10" fmla="*/ 28795 h 152590"/>
              <a:gd name="connsiteX11" fmla="*/ 503183 w 1228797"/>
              <a:gd name="connsiteY11" fmla="*/ 28766 h 152590"/>
              <a:gd name="connsiteX12" fmla="*/ 1154216 w 1228797"/>
              <a:gd name="connsiteY12" fmla="*/ 28194 h 152590"/>
              <a:gd name="connsiteX13" fmla="*/ 1154216 w 1228797"/>
              <a:gd name="connsiteY13" fmla="*/ 28765 h 152590"/>
              <a:gd name="connsiteX14" fmla="*/ 1104877 w 1228797"/>
              <a:gd name="connsiteY14" fmla="*/ 77914 h 152590"/>
              <a:gd name="connsiteX15" fmla="*/ 1154026 w 1228797"/>
              <a:gd name="connsiteY15" fmla="*/ 127254 h 152590"/>
              <a:gd name="connsiteX16" fmla="*/ 1203365 w 1228797"/>
              <a:gd name="connsiteY16" fmla="*/ 78105 h 152590"/>
              <a:gd name="connsiteX17" fmla="*/ 1203365 w 1228797"/>
              <a:gd name="connsiteY17" fmla="*/ 78009 h 152590"/>
              <a:gd name="connsiteX18" fmla="*/ 1154502 w 1228797"/>
              <a:gd name="connsiteY18" fmla="*/ 28195 h 152590"/>
              <a:gd name="connsiteX19" fmla="*/ 1154216 w 1228797"/>
              <a:gd name="connsiteY19" fmla="*/ 28194 h 152590"/>
              <a:gd name="connsiteX20" fmla="*/ 836558 w 1228797"/>
              <a:gd name="connsiteY20" fmla="*/ 25718 h 152590"/>
              <a:gd name="connsiteX21" fmla="*/ 787314 w 1228797"/>
              <a:gd name="connsiteY21" fmla="*/ 74962 h 152590"/>
              <a:gd name="connsiteX22" fmla="*/ 836558 w 1228797"/>
              <a:gd name="connsiteY22" fmla="*/ 124207 h 152590"/>
              <a:gd name="connsiteX23" fmla="*/ 885802 w 1228797"/>
              <a:gd name="connsiteY23" fmla="*/ 74962 h 152590"/>
              <a:gd name="connsiteX24" fmla="*/ 885802 w 1228797"/>
              <a:gd name="connsiteY24" fmla="*/ 74867 h 152590"/>
              <a:gd name="connsiteX25" fmla="*/ 836558 w 1228797"/>
              <a:gd name="connsiteY25" fmla="*/ 25718 h 152590"/>
              <a:gd name="connsiteX26" fmla="*/ 200954 w 1228797"/>
              <a:gd name="connsiteY26" fmla="*/ 25527 h 152590"/>
              <a:gd name="connsiteX27" fmla="*/ 200954 w 1228797"/>
              <a:gd name="connsiteY27" fmla="*/ 25908 h 152590"/>
              <a:gd name="connsiteX28" fmla="*/ 151424 w 1228797"/>
              <a:gd name="connsiteY28" fmla="*/ 75248 h 152590"/>
              <a:gd name="connsiteX29" fmla="*/ 200764 w 1228797"/>
              <a:gd name="connsiteY29" fmla="*/ 124778 h 152590"/>
              <a:gd name="connsiteX30" fmla="*/ 250294 w 1228797"/>
              <a:gd name="connsiteY30" fmla="*/ 75438 h 152590"/>
              <a:gd name="connsiteX31" fmla="*/ 250294 w 1228797"/>
              <a:gd name="connsiteY31" fmla="*/ 75248 h 152590"/>
              <a:gd name="connsiteX32" fmla="*/ 201145 w 1228797"/>
              <a:gd name="connsiteY32" fmla="*/ 25528 h 152590"/>
              <a:gd name="connsiteX33" fmla="*/ 200954 w 1228797"/>
              <a:gd name="connsiteY33" fmla="*/ 25527 h 152590"/>
              <a:gd name="connsiteX34" fmla="*/ 437841 w 1228797"/>
              <a:gd name="connsiteY34" fmla="*/ 3429 h 152590"/>
              <a:gd name="connsiteX35" fmla="*/ 502040 w 1228797"/>
              <a:gd name="connsiteY35" fmla="*/ 3429 h 152590"/>
              <a:gd name="connsiteX36" fmla="*/ 535949 w 1228797"/>
              <a:gd name="connsiteY36" fmla="*/ 16764 h 152590"/>
              <a:gd name="connsiteX37" fmla="*/ 550808 w 1228797"/>
              <a:gd name="connsiteY37" fmla="*/ 49340 h 152590"/>
              <a:gd name="connsiteX38" fmla="*/ 528615 w 1228797"/>
              <a:gd name="connsiteY38" fmla="*/ 91345 h 152590"/>
              <a:gd name="connsiteX39" fmla="*/ 526233 w 1228797"/>
              <a:gd name="connsiteY39" fmla="*/ 99251 h 152590"/>
              <a:gd name="connsiteX40" fmla="*/ 544712 w 1228797"/>
              <a:gd name="connsiteY40" fmla="*/ 138017 h 152590"/>
              <a:gd name="connsiteX41" fmla="*/ 541683 w 1228797"/>
              <a:gd name="connsiteY41" fmla="*/ 146377 h 152590"/>
              <a:gd name="connsiteX42" fmla="*/ 538997 w 1228797"/>
              <a:gd name="connsiteY42" fmla="*/ 146971 h 152590"/>
              <a:gd name="connsiteX43" fmla="*/ 525567 w 1228797"/>
              <a:gd name="connsiteY43" fmla="*/ 146971 h 152590"/>
              <a:gd name="connsiteX44" fmla="*/ 519947 w 1228797"/>
              <a:gd name="connsiteY44" fmla="*/ 143447 h 152590"/>
              <a:gd name="connsiteX45" fmla="*/ 500230 w 1228797"/>
              <a:gd name="connsiteY45" fmla="*/ 102203 h 152590"/>
              <a:gd name="connsiteX46" fmla="*/ 494611 w 1228797"/>
              <a:gd name="connsiteY46" fmla="*/ 98679 h 152590"/>
              <a:gd name="connsiteX47" fmla="*/ 463654 w 1228797"/>
              <a:gd name="connsiteY47" fmla="*/ 98679 h 152590"/>
              <a:gd name="connsiteX48" fmla="*/ 457368 w 1228797"/>
              <a:gd name="connsiteY48" fmla="*/ 104773 h 152590"/>
              <a:gd name="connsiteX49" fmla="*/ 457368 w 1228797"/>
              <a:gd name="connsiteY49" fmla="*/ 104966 h 152590"/>
              <a:gd name="connsiteX50" fmla="*/ 457368 w 1228797"/>
              <a:gd name="connsiteY50" fmla="*/ 140684 h 152590"/>
              <a:gd name="connsiteX51" fmla="*/ 451081 w 1228797"/>
              <a:gd name="connsiteY51" fmla="*/ 146971 h 152590"/>
              <a:gd name="connsiteX52" fmla="*/ 437841 w 1228797"/>
              <a:gd name="connsiteY52" fmla="*/ 146971 h 152590"/>
              <a:gd name="connsiteX53" fmla="*/ 431555 w 1228797"/>
              <a:gd name="connsiteY53" fmla="*/ 140684 h 152590"/>
              <a:gd name="connsiteX54" fmla="*/ 431555 w 1228797"/>
              <a:gd name="connsiteY54" fmla="*/ 9716 h 152590"/>
              <a:gd name="connsiteX55" fmla="*/ 437841 w 1228797"/>
              <a:gd name="connsiteY55" fmla="*/ 3429 h 152590"/>
              <a:gd name="connsiteX56" fmla="*/ 293633 w 1228797"/>
              <a:gd name="connsiteY56" fmla="*/ 3429 h 152590"/>
              <a:gd name="connsiteX57" fmla="*/ 306777 w 1228797"/>
              <a:gd name="connsiteY57" fmla="*/ 3429 h 152590"/>
              <a:gd name="connsiteX58" fmla="*/ 312683 w 1228797"/>
              <a:gd name="connsiteY58" fmla="*/ 9715 h 152590"/>
              <a:gd name="connsiteX59" fmla="*/ 312683 w 1228797"/>
              <a:gd name="connsiteY59" fmla="*/ 80677 h 152590"/>
              <a:gd name="connsiteX60" fmla="*/ 350592 w 1228797"/>
              <a:gd name="connsiteY60" fmla="*/ 123032 h 152590"/>
              <a:gd name="connsiteX61" fmla="*/ 392950 w 1228797"/>
              <a:gd name="connsiteY61" fmla="*/ 85118 h 152590"/>
              <a:gd name="connsiteX62" fmla="*/ 392978 w 1228797"/>
              <a:gd name="connsiteY62" fmla="*/ 81248 h 152590"/>
              <a:gd name="connsiteX63" fmla="*/ 392978 w 1228797"/>
              <a:gd name="connsiteY63" fmla="*/ 9715 h 152590"/>
              <a:gd name="connsiteX64" fmla="*/ 399265 w 1228797"/>
              <a:gd name="connsiteY64" fmla="*/ 3429 h 152590"/>
              <a:gd name="connsiteX65" fmla="*/ 412505 w 1228797"/>
              <a:gd name="connsiteY65" fmla="*/ 3429 h 152590"/>
              <a:gd name="connsiteX66" fmla="*/ 418696 w 1228797"/>
              <a:gd name="connsiteY66" fmla="*/ 9715 h 152590"/>
              <a:gd name="connsiteX67" fmla="*/ 418696 w 1228797"/>
              <a:gd name="connsiteY67" fmla="*/ 81153 h 152590"/>
              <a:gd name="connsiteX68" fmla="*/ 378496 w 1228797"/>
              <a:gd name="connsiteY68" fmla="*/ 141799 h 152590"/>
              <a:gd name="connsiteX69" fmla="*/ 353068 w 1228797"/>
              <a:gd name="connsiteY69" fmla="*/ 146933 h 152590"/>
              <a:gd name="connsiteX70" fmla="*/ 327634 w 1228797"/>
              <a:gd name="connsiteY70" fmla="*/ 141836 h 152590"/>
              <a:gd name="connsiteX71" fmla="*/ 287346 w 1228797"/>
              <a:gd name="connsiteY71" fmla="*/ 81248 h 152590"/>
              <a:gd name="connsiteX72" fmla="*/ 287346 w 1228797"/>
              <a:gd name="connsiteY72" fmla="*/ 81153 h 152590"/>
              <a:gd name="connsiteX73" fmla="*/ 287346 w 1228797"/>
              <a:gd name="connsiteY73" fmla="*/ 9715 h 152590"/>
              <a:gd name="connsiteX74" fmla="*/ 293633 w 1228797"/>
              <a:gd name="connsiteY74" fmla="*/ 3429 h 152590"/>
              <a:gd name="connsiteX75" fmla="*/ 6264 w 1228797"/>
              <a:gd name="connsiteY75" fmla="*/ 3333 h 152590"/>
              <a:gd name="connsiteX76" fmla="*/ 18646 w 1228797"/>
              <a:gd name="connsiteY76" fmla="*/ 3333 h 152590"/>
              <a:gd name="connsiteX77" fmla="*/ 23790 w 1228797"/>
              <a:gd name="connsiteY77" fmla="*/ 6000 h 152590"/>
              <a:gd name="connsiteX78" fmla="*/ 61890 w 1228797"/>
              <a:gd name="connsiteY78" fmla="*/ 59817 h 152590"/>
              <a:gd name="connsiteX79" fmla="*/ 67033 w 1228797"/>
              <a:gd name="connsiteY79" fmla="*/ 62388 h 152590"/>
              <a:gd name="connsiteX80" fmla="*/ 72081 w 1228797"/>
              <a:gd name="connsiteY80" fmla="*/ 59817 h 152590"/>
              <a:gd name="connsiteX81" fmla="*/ 110181 w 1228797"/>
              <a:gd name="connsiteY81" fmla="*/ 6000 h 152590"/>
              <a:gd name="connsiteX82" fmla="*/ 115325 w 1228797"/>
              <a:gd name="connsiteY82" fmla="*/ 3333 h 152590"/>
              <a:gd name="connsiteX83" fmla="*/ 127707 w 1228797"/>
              <a:gd name="connsiteY83" fmla="*/ 3333 h 152590"/>
              <a:gd name="connsiteX84" fmla="*/ 134065 w 1228797"/>
              <a:gd name="connsiteY84" fmla="*/ 9548 h 152590"/>
              <a:gd name="connsiteX85" fmla="*/ 132851 w 1228797"/>
              <a:gd name="connsiteY85" fmla="*/ 13335 h 152590"/>
              <a:gd name="connsiteX86" fmla="*/ 81702 w 1228797"/>
              <a:gd name="connsiteY86" fmla="*/ 83724 h 152590"/>
              <a:gd name="connsiteX87" fmla="*/ 79987 w 1228797"/>
              <a:gd name="connsiteY87" fmla="*/ 89154 h 152590"/>
              <a:gd name="connsiteX88" fmla="*/ 79987 w 1228797"/>
              <a:gd name="connsiteY88" fmla="*/ 140684 h 152590"/>
              <a:gd name="connsiteX89" fmla="*/ 73701 w 1228797"/>
              <a:gd name="connsiteY89" fmla="*/ 146970 h 152590"/>
              <a:gd name="connsiteX90" fmla="*/ 60270 w 1228797"/>
              <a:gd name="connsiteY90" fmla="*/ 146970 h 152590"/>
              <a:gd name="connsiteX91" fmla="*/ 53984 w 1228797"/>
              <a:gd name="connsiteY91" fmla="*/ 140684 h 152590"/>
              <a:gd name="connsiteX92" fmla="*/ 53984 w 1228797"/>
              <a:gd name="connsiteY92" fmla="*/ 89154 h 152590"/>
              <a:gd name="connsiteX93" fmla="*/ 52269 w 1228797"/>
              <a:gd name="connsiteY93" fmla="*/ 83724 h 152590"/>
              <a:gd name="connsiteX94" fmla="*/ 1215 w 1228797"/>
              <a:gd name="connsiteY94" fmla="*/ 13335 h 152590"/>
              <a:gd name="connsiteX95" fmla="*/ 2572 w 1228797"/>
              <a:gd name="connsiteY95" fmla="*/ 4549 h 152590"/>
              <a:gd name="connsiteX96" fmla="*/ 6264 w 1228797"/>
              <a:gd name="connsiteY96" fmla="*/ 3333 h 152590"/>
              <a:gd name="connsiteX97" fmla="*/ 1154026 w 1228797"/>
              <a:gd name="connsiteY97" fmla="*/ 3238 h 152590"/>
              <a:gd name="connsiteX98" fmla="*/ 1228797 w 1228797"/>
              <a:gd name="connsiteY98" fmla="*/ 77819 h 152590"/>
              <a:gd name="connsiteX99" fmla="*/ 1228797 w 1228797"/>
              <a:gd name="connsiteY99" fmla="*/ 77914 h 152590"/>
              <a:gd name="connsiteX100" fmla="*/ 1154216 w 1228797"/>
              <a:gd name="connsiteY100" fmla="*/ 152590 h 152590"/>
              <a:gd name="connsiteX101" fmla="*/ 1079445 w 1228797"/>
              <a:gd name="connsiteY101" fmla="*/ 78009 h 152590"/>
              <a:gd name="connsiteX102" fmla="*/ 1154026 w 1228797"/>
              <a:gd name="connsiteY102" fmla="*/ 3238 h 152590"/>
              <a:gd name="connsiteX103" fmla="*/ 646058 w 1228797"/>
              <a:gd name="connsiteY103" fmla="*/ 2096 h 152590"/>
              <a:gd name="connsiteX104" fmla="*/ 659774 w 1228797"/>
              <a:gd name="connsiteY104" fmla="*/ 2096 h 152590"/>
              <a:gd name="connsiteX105" fmla="*/ 666060 w 1228797"/>
              <a:gd name="connsiteY105" fmla="*/ 8382 h 152590"/>
              <a:gd name="connsiteX106" fmla="*/ 666060 w 1228797"/>
              <a:gd name="connsiteY106" fmla="*/ 116491 h 152590"/>
              <a:gd name="connsiteX107" fmla="*/ 672346 w 1228797"/>
              <a:gd name="connsiteY107" fmla="*/ 122778 h 152590"/>
              <a:gd name="connsiteX108" fmla="*/ 750166 w 1228797"/>
              <a:gd name="connsiteY108" fmla="*/ 122778 h 152590"/>
              <a:gd name="connsiteX109" fmla="*/ 756452 w 1228797"/>
              <a:gd name="connsiteY109" fmla="*/ 129064 h 152590"/>
              <a:gd name="connsiteX110" fmla="*/ 756452 w 1228797"/>
              <a:gd name="connsiteY110" fmla="*/ 141733 h 152590"/>
              <a:gd name="connsiteX111" fmla="*/ 750356 w 1228797"/>
              <a:gd name="connsiteY111" fmla="*/ 148019 h 152590"/>
              <a:gd name="connsiteX112" fmla="*/ 750166 w 1228797"/>
              <a:gd name="connsiteY112" fmla="*/ 148019 h 152590"/>
              <a:gd name="connsiteX113" fmla="*/ 646058 w 1228797"/>
              <a:gd name="connsiteY113" fmla="*/ 148019 h 152590"/>
              <a:gd name="connsiteX114" fmla="*/ 639771 w 1228797"/>
              <a:gd name="connsiteY114" fmla="*/ 141733 h 152590"/>
              <a:gd name="connsiteX115" fmla="*/ 639771 w 1228797"/>
              <a:gd name="connsiteY115" fmla="*/ 8382 h 152590"/>
              <a:gd name="connsiteX116" fmla="*/ 646058 w 1228797"/>
              <a:gd name="connsiteY116" fmla="*/ 2096 h 152590"/>
              <a:gd name="connsiteX117" fmla="*/ 995720 w 1228797"/>
              <a:gd name="connsiteY117" fmla="*/ 191 h 152590"/>
              <a:gd name="connsiteX118" fmla="*/ 1040488 w 1228797"/>
              <a:gd name="connsiteY118" fmla="*/ 15621 h 152590"/>
              <a:gd name="connsiteX119" fmla="*/ 1051060 w 1228797"/>
              <a:gd name="connsiteY119" fmla="*/ 25146 h 152590"/>
              <a:gd name="connsiteX120" fmla="*/ 1051251 w 1228797"/>
              <a:gd name="connsiteY120" fmla="*/ 25418 h 152590"/>
              <a:gd name="connsiteX121" fmla="*/ 1049536 w 1228797"/>
              <a:gd name="connsiteY121" fmla="*/ 34004 h 152590"/>
              <a:gd name="connsiteX122" fmla="*/ 1038964 w 1228797"/>
              <a:gd name="connsiteY122" fmla="*/ 41434 h 152590"/>
              <a:gd name="connsiteX123" fmla="*/ 1030867 w 1228797"/>
              <a:gd name="connsiteY123" fmla="*/ 40767 h 152590"/>
              <a:gd name="connsiteX124" fmla="*/ 1028010 w 1228797"/>
              <a:gd name="connsiteY124" fmla="*/ 38100 h 152590"/>
              <a:gd name="connsiteX125" fmla="*/ 1027343 w 1228797"/>
              <a:gd name="connsiteY125" fmla="*/ 37624 h 152590"/>
              <a:gd name="connsiteX126" fmla="*/ 995911 w 1228797"/>
              <a:gd name="connsiteY126" fmla="*/ 26194 h 152590"/>
              <a:gd name="connsiteX127" fmla="*/ 993815 w 1228797"/>
              <a:gd name="connsiteY127" fmla="*/ 26194 h 152590"/>
              <a:gd name="connsiteX128" fmla="*/ 990386 w 1228797"/>
              <a:gd name="connsiteY128" fmla="*/ 26194 h 152590"/>
              <a:gd name="connsiteX129" fmla="*/ 981623 w 1228797"/>
              <a:gd name="connsiteY129" fmla="*/ 28004 h 152590"/>
              <a:gd name="connsiteX130" fmla="*/ 947638 w 1228797"/>
              <a:gd name="connsiteY130" fmla="*/ 64456 h 152590"/>
              <a:gd name="connsiteX131" fmla="*/ 984957 w 1228797"/>
              <a:gd name="connsiteY131" fmla="*/ 123254 h 152590"/>
              <a:gd name="connsiteX132" fmla="*/ 988957 w 1228797"/>
              <a:gd name="connsiteY132" fmla="*/ 124016 h 152590"/>
              <a:gd name="connsiteX133" fmla="*/ 992291 w 1228797"/>
              <a:gd name="connsiteY133" fmla="*/ 122968 h 152590"/>
              <a:gd name="connsiteX134" fmla="*/ 1001816 w 1228797"/>
              <a:gd name="connsiteY134" fmla="*/ 122968 h 152590"/>
              <a:gd name="connsiteX135" fmla="*/ 1009150 w 1228797"/>
              <a:gd name="connsiteY135" fmla="*/ 121920 h 152590"/>
              <a:gd name="connsiteX136" fmla="*/ 1010484 w 1228797"/>
              <a:gd name="connsiteY136" fmla="*/ 121920 h 152590"/>
              <a:gd name="connsiteX137" fmla="*/ 1011817 w 1228797"/>
              <a:gd name="connsiteY137" fmla="*/ 121920 h 152590"/>
              <a:gd name="connsiteX138" fmla="*/ 1017437 w 1228797"/>
              <a:gd name="connsiteY138" fmla="*/ 119920 h 152590"/>
              <a:gd name="connsiteX139" fmla="*/ 1018580 w 1228797"/>
              <a:gd name="connsiteY139" fmla="*/ 119444 h 152590"/>
              <a:gd name="connsiteX140" fmla="*/ 1019723 w 1228797"/>
              <a:gd name="connsiteY140" fmla="*/ 118967 h 152590"/>
              <a:gd name="connsiteX141" fmla="*/ 1020866 w 1228797"/>
              <a:gd name="connsiteY141" fmla="*/ 118396 h 152590"/>
              <a:gd name="connsiteX142" fmla="*/ 1023438 w 1228797"/>
              <a:gd name="connsiteY142" fmla="*/ 117062 h 152590"/>
              <a:gd name="connsiteX143" fmla="*/ 1024200 w 1228797"/>
              <a:gd name="connsiteY143" fmla="*/ 116491 h 152590"/>
              <a:gd name="connsiteX144" fmla="*/ 1041154 w 1228797"/>
              <a:gd name="connsiteY144" fmla="*/ 95345 h 152590"/>
              <a:gd name="connsiteX145" fmla="*/ 1040202 w 1228797"/>
              <a:gd name="connsiteY145" fmla="*/ 90297 h 152590"/>
              <a:gd name="connsiteX146" fmla="*/ 1036106 w 1228797"/>
              <a:gd name="connsiteY146" fmla="*/ 88583 h 152590"/>
              <a:gd name="connsiteX147" fmla="*/ 1008579 w 1228797"/>
              <a:gd name="connsiteY147" fmla="*/ 88583 h 152590"/>
              <a:gd name="connsiteX148" fmla="*/ 1002292 w 1228797"/>
              <a:gd name="connsiteY148" fmla="*/ 82296 h 152590"/>
              <a:gd name="connsiteX149" fmla="*/ 1002292 w 1228797"/>
              <a:gd name="connsiteY149" fmla="*/ 69437 h 152590"/>
              <a:gd name="connsiteX150" fmla="*/ 1002292 w 1228797"/>
              <a:gd name="connsiteY150" fmla="*/ 69245 h 152590"/>
              <a:gd name="connsiteX151" fmla="*/ 1008579 w 1228797"/>
              <a:gd name="connsiteY151" fmla="*/ 63151 h 152590"/>
              <a:gd name="connsiteX152" fmla="*/ 1065729 w 1228797"/>
              <a:gd name="connsiteY152" fmla="*/ 63151 h 152590"/>
              <a:gd name="connsiteX153" fmla="*/ 1066205 w 1228797"/>
              <a:gd name="connsiteY153" fmla="*/ 63151 h 152590"/>
              <a:gd name="connsiteX154" fmla="*/ 1066777 w 1228797"/>
              <a:gd name="connsiteY154" fmla="*/ 63151 h 152590"/>
              <a:gd name="connsiteX155" fmla="*/ 1068205 w 1228797"/>
              <a:gd name="connsiteY155" fmla="*/ 68771 h 152590"/>
              <a:gd name="connsiteX156" fmla="*/ 1068205 w 1228797"/>
              <a:gd name="connsiteY156" fmla="*/ 80391 h 152590"/>
              <a:gd name="connsiteX157" fmla="*/ 1043155 w 1228797"/>
              <a:gd name="connsiteY157" fmla="*/ 136112 h 152590"/>
              <a:gd name="connsiteX158" fmla="*/ 1040869 w 1228797"/>
              <a:gd name="connsiteY158" fmla="*/ 138113 h 152590"/>
              <a:gd name="connsiteX159" fmla="*/ 1039630 w 1228797"/>
              <a:gd name="connsiteY159" fmla="*/ 139065 h 152590"/>
              <a:gd name="connsiteX160" fmla="*/ 1037249 w 1228797"/>
              <a:gd name="connsiteY160" fmla="*/ 140780 h 152590"/>
              <a:gd name="connsiteX161" fmla="*/ 1036011 w 1228797"/>
              <a:gd name="connsiteY161" fmla="*/ 141637 h 152590"/>
              <a:gd name="connsiteX162" fmla="*/ 1033630 w 1228797"/>
              <a:gd name="connsiteY162" fmla="*/ 143161 h 152590"/>
              <a:gd name="connsiteX163" fmla="*/ 1032391 w 1228797"/>
              <a:gd name="connsiteY163" fmla="*/ 143923 h 152590"/>
              <a:gd name="connsiteX164" fmla="*/ 1029915 w 1228797"/>
              <a:gd name="connsiteY164" fmla="*/ 145352 h 152590"/>
              <a:gd name="connsiteX165" fmla="*/ 1029343 w 1228797"/>
              <a:gd name="connsiteY165" fmla="*/ 145352 h 152590"/>
              <a:gd name="connsiteX166" fmla="*/ 1025343 w 1228797"/>
              <a:gd name="connsiteY166" fmla="*/ 147257 h 152590"/>
              <a:gd name="connsiteX167" fmla="*/ 1024676 w 1228797"/>
              <a:gd name="connsiteY167" fmla="*/ 147257 h 152590"/>
              <a:gd name="connsiteX168" fmla="*/ 1022104 w 1228797"/>
              <a:gd name="connsiteY168" fmla="*/ 148209 h 152590"/>
              <a:gd name="connsiteX169" fmla="*/ 1020866 w 1228797"/>
              <a:gd name="connsiteY169" fmla="*/ 148209 h 152590"/>
              <a:gd name="connsiteX170" fmla="*/ 1020104 w 1228797"/>
              <a:gd name="connsiteY170" fmla="*/ 148209 h 152590"/>
              <a:gd name="connsiteX171" fmla="*/ 1018009 w 1228797"/>
              <a:gd name="connsiteY171" fmla="*/ 148971 h 152590"/>
              <a:gd name="connsiteX172" fmla="*/ 1017151 w 1228797"/>
              <a:gd name="connsiteY172" fmla="*/ 148971 h 152590"/>
              <a:gd name="connsiteX173" fmla="*/ 1015913 w 1228797"/>
              <a:gd name="connsiteY173" fmla="*/ 148971 h 152590"/>
              <a:gd name="connsiteX174" fmla="*/ 1015056 w 1228797"/>
              <a:gd name="connsiteY174" fmla="*/ 148971 h 152590"/>
              <a:gd name="connsiteX175" fmla="*/ 1013151 w 1228797"/>
              <a:gd name="connsiteY175" fmla="*/ 149447 h 152590"/>
              <a:gd name="connsiteX176" fmla="*/ 1012103 w 1228797"/>
              <a:gd name="connsiteY176" fmla="*/ 149447 h 152590"/>
              <a:gd name="connsiteX177" fmla="*/ 1010960 w 1228797"/>
              <a:gd name="connsiteY177" fmla="*/ 149447 h 152590"/>
              <a:gd name="connsiteX178" fmla="*/ 1009912 w 1228797"/>
              <a:gd name="connsiteY178" fmla="*/ 149447 h 152590"/>
              <a:gd name="connsiteX179" fmla="*/ 1008103 w 1228797"/>
              <a:gd name="connsiteY179" fmla="*/ 149447 h 152590"/>
              <a:gd name="connsiteX180" fmla="*/ 1006960 w 1228797"/>
              <a:gd name="connsiteY180" fmla="*/ 149447 h 152590"/>
              <a:gd name="connsiteX181" fmla="*/ 1005817 w 1228797"/>
              <a:gd name="connsiteY181" fmla="*/ 149447 h 152590"/>
              <a:gd name="connsiteX182" fmla="*/ 1004578 w 1228797"/>
              <a:gd name="connsiteY182" fmla="*/ 149447 h 152590"/>
              <a:gd name="connsiteX183" fmla="*/ 1002864 w 1228797"/>
              <a:gd name="connsiteY183" fmla="*/ 149447 h 152590"/>
              <a:gd name="connsiteX184" fmla="*/ 995720 w 1228797"/>
              <a:gd name="connsiteY184" fmla="*/ 149447 h 152590"/>
              <a:gd name="connsiteX185" fmla="*/ 990386 w 1228797"/>
              <a:gd name="connsiteY185" fmla="*/ 149447 h 152590"/>
              <a:gd name="connsiteX186" fmla="*/ 918425 w 1228797"/>
              <a:gd name="connsiteY186" fmla="*/ 72152 h 152590"/>
              <a:gd name="connsiteX187" fmla="*/ 995720 w 1228797"/>
              <a:gd name="connsiteY187" fmla="*/ 191 h 152590"/>
              <a:gd name="connsiteX188" fmla="*/ 836558 w 1228797"/>
              <a:gd name="connsiteY188" fmla="*/ 191 h 152590"/>
              <a:gd name="connsiteX189" fmla="*/ 911234 w 1228797"/>
              <a:gd name="connsiteY189" fmla="*/ 74867 h 152590"/>
              <a:gd name="connsiteX190" fmla="*/ 836558 w 1228797"/>
              <a:gd name="connsiteY190" fmla="*/ 149543 h 152590"/>
              <a:gd name="connsiteX191" fmla="*/ 761882 w 1228797"/>
              <a:gd name="connsiteY191" fmla="*/ 74867 h 152590"/>
              <a:gd name="connsiteX192" fmla="*/ 836558 w 1228797"/>
              <a:gd name="connsiteY192" fmla="*/ 191 h 152590"/>
              <a:gd name="connsiteX193" fmla="*/ 200954 w 1228797"/>
              <a:gd name="connsiteY193" fmla="*/ 0 h 152590"/>
              <a:gd name="connsiteX194" fmla="*/ 275821 w 1228797"/>
              <a:gd name="connsiteY194" fmla="*/ 74867 h 152590"/>
              <a:gd name="connsiteX195" fmla="*/ 200954 w 1228797"/>
              <a:gd name="connsiteY195" fmla="*/ 149733 h 152590"/>
              <a:gd name="connsiteX196" fmla="*/ 126088 w 1228797"/>
              <a:gd name="connsiteY196" fmla="*/ 74867 h 152590"/>
              <a:gd name="connsiteX197" fmla="*/ 200954 w 1228797"/>
              <a:gd name="connsiteY197" fmla="*/ 0 h 152590"/>
            </a:gdLst>
            <a:ahLst/>
            <a:cxnLst/>
            <a:rect l="l" t="t" r="r" b="b"/>
            <a:pathLst>
              <a:path w="1228797" h="152590">
                <a:moveTo>
                  <a:pt x="353068" y="146933"/>
                </a:moveTo>
                <a:lnTo>
                  <a:pt x="353259" y="146971"/>
                </a:lnTo>
                <a:lnTo>
                  <a:pt x="352878" y="146971"/>
                </a:lnTo>
                <a:close/>
                <a:moveTo>
                  <a:pt x="463654" y="28766"/>
                </a:moveTo>
                <a:cubicBezTo>
                  <a:pt x="460187" y="28766"/>
                  <a:pt x="457368" y="31580"/>
                  <a:pt x="457368" y="35052"/>
                </a:cubicBezTo>
                <a:lnTo>
                  <a:pt x="457368" y="66866"/>
                </a:lnTo>
                <a:cubicBezTo>
                  <a:pt x="457311" y="70284"/>
                  <a:pt x="460044" y="73099"/>
                  <a:pt x="463464" y="73152"/>
                </a:cubicBezTo>
                <a:cubicBezTo>
                  <a:pt x="463530" y="73153"/>
                  <a:pt x="463588" y="73153"/>
                  <a:pt x="463654" y="73152"/>
                </a:cubicBezTo>
                <a:lnTo>
                  <a:pt x="502611" y="73152"/>
                </a:lnTo>
                <a:cubicBezTo>
                  <a:pt x="514613" y="73223"/>
                  <a:pt x="524576" y="63892"/>
                  <a:pt x="525281" y="51911"/>
                </a:cubicBezTo>
                <a:cubicBezTo>
                  <a:pt x="525910" y="39775"/>
                  <a:pt x="516585" y="29427"/>
                  <a:pt x="504450" y="28795"/>
                </a:cubicBezTo>
                <a:cubicBezTo>
                  <a:pt x="504031" y="28773"/>
                  <a:pt x="503602" y="28763"/>
                  <a:pt x="503183" y="28766"/>
                </a:cubicBezTo>
                <a:close/>
                <a:moveTo>
                  <a:pt x="1154216" y="28194"/>
                </a:moveTo>
                <a:lnTo>
                  <a:pt x="1154216" y="28765"/>
                </a:lnTo>
                <a:cubicBezTo>
                  <a:pt x="1127022" y="28713"/>
                  <a:pt x="1104934" y="50717"/>
                  <a:pt x="1104877" y="77914"/>
                </a:cubicBezTo>
                <a:cubicBezTo>
                  <a:pt x="1104820" y="105111"/>
                  <a:pt x="1126832" y="127201"/>
                  <a:pt x="1154026" y="127254"/>
                </a:cubicBezTo>
                <a:cubicBezTo>
                  <a:pt x="1181220" y="127306"/>
                  <a:pt x="1203308" y="105301"/>
                  <a:pt x="1203365" y="78105"/>
                </a:cubicBezTo>
                <a:cubicBezTo>
                  <a:pt x="1203365" y="78073"/>
                  <a:pt x="1203365" y="78041"/>
                  <a:pt x="1203365" y="78009"/>
                </a:cubicBezTo>
                <a:cubicBezTo>
                  <a:pt x="1203632" y="50761"/>
                  <a:pt x="1181753" y="28458"/>
                  <a:pt x="1154502" y="28195"/>
                </a:cubicBezTo>
                <a:cubicBezTo>
                  <a:pt x="1154407" y="28195"/>
                  <a:pt x="1154312" y="28194"/>
                  <a:pt x="1154216" y="28194"/>
                </a:cubicBezTo>
                <a:close/>
                <a:moveTo>
                  <a:pt x="836558" y="25718"/>
                </a:moveTo>
                <a:cubicBezTo>
                  <a:pt x="809364" y="25718"/>
                  <a:pt x="787314" y="47766"/>
                  <a:pt x="787314" y="74962"/>
                </a:cubicBezTo>
                <a:cubicBezTo>
                  <a:pt x="787314" y="102159"/>
                  <a:pt x="809364" y="124207"/>
                  <a:pt x="836558" y="124207"/>
                </a:cubicBezTo>
                <a:cubicBezTo>
                  <a:pt x="863752" y="124207"/>
                  <a:pt x="885802" y="102159"/>
                  <a:pt x="885802" y="74962"/>
                </a:cubicBezTo>
                <a:cubicBezTo>
                  <a:pt x="885802" y="74931"/>
                  <a:pt x="885802" y="74898"/>
                  <a:pt x="885802" y="74867"/>
                </a:cubicBezTo>
                <a:cubicBezTo>
                  <a:pt x="885745" y="47707"/>
                  <a:pt x="863714" y="25718"/>
                  <a:pt x="836558" y="25718"/>
                </a:cubicBezTo>
                <a:close/>
                <a:moveTo>
                  <a:pt x="200954" y="25527"/>
                </a:moveTo>
                <a:lnTo>
                  <a:pt x="200954" y="25908"/>
                </a:lnTo>
                <a:cubicBezTo>
                  <a:pt x="173652" y="25856"/>
                  <a:pt x="151477" y="47945"/>
                  <a:pt x="151424" y="75248"/>
                </a:cubicBezTo>
                <a:cubicBezTo>
                  <a:pt x="151372" y="102550"/>
                  <a:pt x="173462" y="124725"/>
                  <a:pt x="200764" y="124778"/>
                </a:cubicBezTo>
                <a:cubicBezTo>
                  <a:pt x="228063" y="124830"/>
                  <a:pt x="250237" y="102740"/>
                  <a:pt x="250294" y="75438"/>
                </a:cubicBezTo>
                <a:cubicBezTo>
                  <a:pt x="250294" y="75374"/>
                  <a:pt x="250294" y="75311"/>
                  <a:pt x="250294" y="75248"/>
                </a:cubicBezTo>
                <a:cubicBezTo>
                  <a:pt x="250456" y="47946"/>
                  <a:pt x="228444" y="25686"/>
                  <a:pt x="201145" y="25528"/>
                </a:cubicBezTo>
                <a:cubicBezTo>
                  <a:pt x="201078" y="25527"/>
                  <a:pt x="201021" y="25527"/>
                  <a:pt x="200954" y="25527"/>
                </a:cubicBezTo>
                <a:close/>
                <a:moveTo>
                  <a:pt x="437841" y="3429"/>
                </a:moveTo>
                <a:lnTo>
                  <a:pt x="502040" y="3429"/>
                </a:lnTo>
                <a:cubicBezTo>
                  <a:pt x="514623" y="3414"/>
                  <a:pt x="526748" y="8180"/>
                  <a:pt x="535949" y="16764"/>
                </a:cubicBezTo>
                <a:cubicBezTo>
                  <a:pt x="545074" y="25190"/>
                  <a:pt x="550427" y="36928"/>
                  <a:pt x="550808" y="49340"/>
                </a:cubicBezTo>
                <a:cubicBezTo>
                  <a:pt x="551303" y="66268"/>
                  <a:pt x="542883" y="82215"/>
                  <a:pt x="528615" y="91345"/>
                </a:cubicBezTo>
                <a:cubicBezTo>
                  <a:pt x="525881" y="92959"/>
                  <a:pt x="524852" y="96397"/>
                  <a:pt x="526233" y="99251"/>
                </a:cubicBezTo>
                <a:lnTo>
                  <a:pt x="544712" y="138017"/>
                </a:lnTo>
                <a:cubicBezTo>
                  <a:pt x="546188" y="141161"/>
                  <a:pt x="544826" y="144904"/>
                  <a:pt x="541683" y="146377"/>
                </a:cubicBezTo>
                <a:cubicBezTo>
                  <a:pt x="540845" y="146772"/>
                  <a:pt x="539930" y="146974"/>
                  <a:pt x="538997" y="146971"/>
                </a:cubicBezTo>
                <a:lnTo>
                  <a:pt x="525567" y="146971"/>
                </a:lnTo>
                <a:cubicBezTo>
                  <a:pt x="523166" y="146983"/>
                  <a:pt x="520976" y="145611"/>
                  <a:pt x="519947" y="143447"/>
                </a:cubicBezTo>
                <a:lnTo>
                  <a:pt x="500230" y="102203"/>
                </a:lnTo>
                <a:cubicBezTo>
                  <a:pt x="499221" y="100023"/>
                  <a:pt x="497011" y="98643"/>
                  <a:pt x="494611" y="98679"/>
                </a:cubicBezTo>
                <a:lnTo>
                  <a:pt x="463654" y="98679"/>
                </a:lnTo>
                <a:cubicBezTo>
                  <a:pt x="460235" y="98626"/>
                  <a:pt x="457425" y="101355"/>
                  <a:pt x="457368" y="104773"/>
                </a:cubicBezTo>
                <a:cubicBezTo>
                  <a:pt x="457368" y="104838"/>
                  <a:pt x="457368" y="104902"/>
                  <a:pt x="457368" y="104966"/>
                </a:cubicBezTo>
                <a:lnTo>
                  <a:pt x="457368" y="140684"/>
                </a:lnTo>
                <a:cubicBezTo>
                  <a:pt x="457368" y="144156"/>
                  <a:pt x="454558" y="146971"/>
                  <a:pt x="451081" y="146971"/>
                </a:cubicBezTo>
                <a:lnTo>
                  <a:pt x="437841" y="146971"/>
                </a:lnTo>
                <a:cubicBezTo>
                  <a:pt x="434365" y="146971"/>
                  <a:pt x="431555" y="144156"/>
                  <a:pt x="431555" y="140684"/>
                </a:cubicBezTo>
                <a:lnTo>
                  <a:pt x="431555" y="9716"/>
                </a:lnTo>
                <a:cubicBezTo>
                  <a:pt x="431603" y="6265"/>
                  <a:pt x="434393" y="3480"/>
                  <a:pt x="437841" y="3429"/>
                </a:cubicBezTo>
                <a:close/>
                <a:moveTo>
                  <a:pt x="293633" y="3429"/>
                </a:moveTo>
                <a:lnTo>
                  <a:pt x="306777" y="3429"/>
                </a:lnTo>
                <a:cubicBezTo>
                  <a:pt x="310101" y="3631"/>
                  <a:pt x="312692" y="6387"/>
                  <a:pt x="312683" y="9715"/>
                </a:cubicBezTo>
                <a:lnTo>
                  <a:pt x="312683" y="80677"/>
                </a:lnTo>
                <a:cubicBezTo>
                  <a:pt x="311454" y="102842"/>
                  <a:pt x="328427" y="121805"/>
                  <a:pt x="350592" y="123032"/>
                </a:cubicBezTo>
                <a:cubicBezTo>
                  <a:pt x="372757" y="124258"/>
                  <a:pt x="391721" y="107284"/>
                  <a:pt x="392950" y="85118"/>
                </a:cubicBezTo>
                <a:cubicBezTo>
                  <a:pt x="393026" y="83830"/>
                  <a:pt x="393035" y="82538"/>
                  <a:pt x="392978" y="81248"/>
                </a:cubicBezTo>
                <a:lnTo>
                  <a:pt x="392978" y="9715"/>
                </a:lnTo>
                <a:cubicBezTo>
                  <a:pt x="393026" y="6265"/>
                  <a:pt x="395817" y="3480"/>
                  <a:pt x="399265" y="3429"/>
                </a:cubicBezTo>
                <a:lnTo>
                  <a:pt x="412505" y="3429"/>
                </a:lnTo>
                <a:cubicBezTo>
                  <a:pt x="415943" y="3481"/>
                  <a:pt x="418696" y="6281"/>
                  <a:pt x="418696" y="9715"/>
                </a:cubicBezTo>
                <a:lnTo>
                  <a:pt x="418696" y="81153"/>
                </a:lnTo>
                <a:cubicBezTo>
                  <a:pt x="418696" y="108416"/>
                  <a:pt x="402119" y="131807"/>
                  <a:pt x="378496" y="141799"/>
                </a:cubicBezTo>
                <a:lnTo>
                  <a:pt x="353068" y="146933"/>
                </a:lnTo>
                <a:lnTo>
                  <a:pt x="327634" y="141836"/>
                </a:lnTo>
                <a:cubicBezTo>
                  <a:pt x="303998" y="131878"/>
                  <a:pt x="287389" y="108511"/>
                  <a:pt x="287346" y="81248"/>
                </a:cubicBezTo>
                <a:cubicBezTo>
                  <a:pt x="287346" y="81217"/>
                  <a:pt x="287346" y="81184"/>
                  <a:pt x="287346" y="81153"/>
                </a:cubicBezTo>
                <a:lnTo>
                  <a:pt x="287346" y="9715"/>
                </a:lnTo>
                <a:cubicBezTo>
                  <a:pt x="287394" y="6265"/>
                  <a:pt x="290184" y="3480"/>
                  <a:pt x="293633" y="3429"/>
                </a:cubicBezTo>
                <a:close/>
                <a:moveTo>
                  <a:pt x="6264" y="3333"/>
                </a:moveTo>
                <a:lnTo>
                  <a:pt x="18646" y="3333"/>
                </a:lnTo>
                <a:cubicBezTo>
                  <a:pt x="20692" y="3332"/>
                  <a:pt x="22611" y="4327"/>
                  <a:pt x="23790" y="6000"/>
                </a:cubicBezTo>
                <a:lnTo>
                  <a:pt x="61890" y="59817"/>
                </a:lnTo>
                <a:cubicBezTo>
                  <a:pt x="63109" y="61430"/>
                  <a:pt x="65011" y="62381"/>
                  <a:pt x="67033" y="62388"/>
                </a:cubicBezTo>
                <a:cubicBezTo>
                  <a:pt x="69032" y="62397"/>
                  <a:pt x="70913" y="61439"/>
                  <a:pt x="72081" y="59817"/>
                </a:cubicBezTo>
                <a:lnTo>
                  <a:pt x="110181" y="6000"/>
                </a:lnTo>
                <a:cubicBezTo>
                  <a:pt x="111360" y="4327"/>
                  <a:pt x="113279" y="3332"/>
                  <a:pt x="115325" y="3333"/>
                </a:cubicBezTo>
                <a:lnTo>
                  <a:pt x="127707" y="3333"/>
                </a:lnTo>
                <a:cubicBezTo>
                  <a:pt x="131179" y="3293"/>
                  <a:pt x="134026" y="6076"/>
                  <a:pt x="134065" y="9548"/>
                </a:cubicBezTo>
                <a:cubicBezTo>
                  <a:pt x="134082" y="10908"/>
                  <a:pt x="133655" y="12237"/>
                  <a:pt x="132851" y="13335"/>
                </a:cubicBezTo>
                <a:lnTo>
                  <a:pt x="81702" y="83724"/>
                </a:lnTo>
                <a:cubicBezTo>
                  <a:pt x="80555" y="85300"/>
                  <a:pt x="79953" y="87206"/>
                  <a:pt x="79987" y="89154"/>
                </a:cubicBezTo>
                <a:lnTo>
                  <a:pt x="79987" y="140684"/>
                </a:lnTo>
                <a:cubicBezTo>
                  <a:pt x="79987" y="144156"/>
                  <a:pt x="77172" y="146970"/>
                  <a:pt x="73701" y="146970"/>
                </a:cubicBezTo>
                <a:lnTo>
                  <a:pt x="60270" y="146970"/>
                </a:lnTo>
                <a:cubicBezTo>
                  <a:pt x="56798" y="146970"/>
                  <a:pt x="53984" y="144156"/>
                  <a:pt x="53984" y="140684"/>
                </a:cubicBezTo>
                <a:lnTo>
                  <a:pt x="53984" y="89154"/>
                </a:lnTo>
                <a:cubicBezTo>
                  <a:pt x="54018" y="87206"/>
                  <a:pt x="53416" y="85300"/>
                  <a:pt x="52269" y="83724"/>
                </a:cubicBezTo>
                <a:lnTo>
                  <a:pt x="1215" y="13335"/>
                </a:lnTo>
                <a:cubicBezTo>
                  <a:pt x="-836" y="10533"/>
                  <a:pt x="-229" y="6600"/>
                  <a:pt x="2572" y="4549"/>
                </a:cubicBezTo>
                <a:cubicBezTo>
                  <a:pt x="3643" y="3764"/>
                  <a:pt x="4936" y="3338"/>
                  <a:pt x="6264" y="3333"/>
                </a:cubicBezTo>
                <a:close/>
                <a:moveTo>
                  <a:pt x="1154026" y="3238"/>
                </a:moveTo>
                <a:cubicBezTo>
                  <a:pt x="1195269" y="3186"/>
                  <a:pt x="1228740" y="36577"/>
                  <a:pt x="1228797" y="77819"/>
                </a:cubicBezTo>
                <a:cubicBezTo>
                  <a:pt x="1228797" y="77850"/>
                  <a:pt x="1228797" y="77883"/>
                  <a:pt x="1228797" y="77914"/>
                </a:cubicBezTo>
                <a:cubicBezTo>
                  <a:pt x="1228740" y="119097"/>
                  <a:pt x="1195402" y="152485"/>
                  <a:pt x="1154216" y="152590"/>
                </a:cubicBezTo>
                <a:cubicBezTo>
                  <a:pt x="1112973" y="152642"/>
                  <a:pt x="1079502" y="119252"/>
                  <a:pt x="1079445" y="78009"/>
                </a:cubicBezTo>
                <a:cubicBezTo>
                  <a:pt x="1079388" y="36767"/>
                  <a:pt x="1112783" y="3290"/>
                  <a:pt x="1154026" y="3238"/>
                </a:cubicBezTo>
                <a:close/>
                <a:moveTo>
                  <a:pt x="646058" y="2096"/>
                </a:moveTo>
                <a:lnTo>
                  <a:pt x="659774" y="2096"/>
                </a:lnTo>
                <a:cubicBezTo>
                  <a:pt x="663250" y="2096"/>
                  <a:pt x="666060" y="4911"/>
                  <a:pt x="666060" y="8382"/>
                </a:cubicBezTo>
                <a:lnTo>
                  <a:pt x="666060" y="116491"/>
                </a:lnTo>
                <a:cubicBezTo>
                  <a:pt x="666060" y="119963"/>
                  <a:pt x="668870" y="122778"/>
                  <a:pt x="672346" y="122778"/>
                </a:cubicBezTo>
                <a:lnTo>
                  <a:pt x="750166" y="122778"/>
                </a:lnTo>
                <a:cubicBezTo>
                  <a:pt x="753633" y="122778"/>
                  <a:pt x="756452" y="125592"/>
                  <a:pt x="756452" y="129064"/>
                </a:cubicBezTo>
                <a:lnTo>
                  <a:pt x="756452" y="141733"/>
                </a:lnTo>
                <a:cubicBezTo>
                  <a:pt x="756509" y="145151"/>
                  <a:pt x="753776" y="147966"/>
                  <a:pt x="750356" y="148019"/>
                </a:cubicBezTo>
                <a:cubicBezTo>
                  <a:pt x="750290" y="148020"/>
                  <a:pt x="750232" y="148020"/>
                  <a:pt x="750166" y="148019"/>
                </a:cubicBezTo>
                <a:lnTo>
                  <a:pt x="646058" y="148019"/>
                </a:lnTo>
                <a:cubicBezTo>
                  <a:pt x="642581" y="148019"/>
                  <a:pt x="639771" y="145204"/>
                  <a:pt x="639771" y="141733"/>
                </a:cubicBezTo>
                <a:lnTo>
                  <a:pt x="639771" y="8382"/>
                </a:lnTo>
                <a:cubicBezTo>
                  <a:pt x="639819" y="4932"/>
                  <a:pt x="642609" y="2147"/>
                  <a:pt x="646058" y="2096"/>
                </a:cubicBezTo>
                <a:close/>
                <a:moveTo>
                  <a:pt x="995720" y="191"/>
                </a:moveTo>
                <a:cubicBezTo>
                  <a:pt x="1011922" y="355"/>
                  <a:pt x="1027629" y="5769"/>
                  <a:pt x="1040488" y="15621"/>
                </a:cubicBezTo>
                <a:cubicBezTo>
                  <a:pt x="1044298" y="18466"/>
                  <a:pt x="1047831" y="21654"/>
                  <a:pt x="1051060" y="25146"/>
                </a:cubicBezTo>
                <a:cubicBezTo>
                  <a:pt x="1051127" y="25235"/>
                  <a:pt x="1051194" y="25326"/>
                  <a:pt x="1051251" y="25418"/>
                </a:cubicBezTo>
                <a:cubicBezTo>
                  <a:pt x="1053146" y="28264"/>
                  <a:pt x="1052384" y="32107"/>
                  <a:pt x="1049536" y="34004"/>
                </a:cubicBezTo>
                <a:lnTo>
                  <a:pt x="1038964" y="41434"/>
                </a:lnTo>
                <a:cubicBezTo>
                  <a:pt x="1036478" y="43261"/>
                  <a:pt x="1033020" y="42976"/>
                  <a:pt x="1030867" y="40767"/>
                </a:cubicBezTo>
                <a:cubicBezTo>
                  <a:pt x="1029962" y="39830"/>
                  <a:pt x="1029010" y="38939"/>
                  <a:pt x="1028010" y="38100"/>
                </a:cubicBezTo>
                <a:cubicBezTo>
                  <a:pt x="1027753" y="37997"/>
                  <a:pt x="1027524" y="37834"/>
                  <a:pt x="1027343" y="37624"/>
                </a:cubicBezTo>
                <a:cubicBezTo>
                  <a:pt x="1018532" y="30242"/>
                  <a:pt x="1007407" y="26196"/>
                  <a:pt x="995911" y="26194"/>
                </a:cubicBezTo>
                <a:lnTo>
                  <a:pt x="993815" y="26194"/>
                </a:lnTo>
                <a:cubicBezTo>
                  <a:pt x="992672" y="26099"/>
                  <a:pt x="991529" y="26099"/>
                  <a:pt x="990386" y="26194"/>
                </a:cubicBezTo>
                <a:cubicBezTo>
                  <a:pt x="987414" y="26512"/>
                  <a:pt x="984481" y="27118"/>
                  <a:pt x="981623" y="28004"/>
                </a:cubicBezTo>
                <a:cubicBezTo>
                  <a:pt x="964526" y="33101"/>
                  <a:pt x="951524" y="47046"/>
                  <a:pt x="947638" y="64456"/>
                </a:cubicBezTo>
                <a:cubicBezTo>
                  <a:pt x="941704" y="90998"/>
                  <a:pt x="958411" y="117323"/>
                  <a:pt x="984957" y="123254"/>
                </a:cubicBezTo>
                <a:lnTo>
                  <a:pt x="988957" y="124016"/>
                </a:lnTo>
                <a:lnTo>
                  <a:pt x="992291" y="122968"/>
                </a:lnTo>
                <a:lnTo>
                  <a:pt x="1001816" y="122968"/>
                </a:lnTo>
                <a:cubicBezTo>
                  <a:pt x="1004274" y="122753"/>
                  <a:pt x="1006731" y="122403"/>
                  <a:pt x="1009150" y="121920"/>
                </a:cubicBezTo>
                <a:lnTo>
                  <a:pt x="1010484" y="121920"/>
                </a:lnTo>
                <a:lnTo>
                  <a:pt x="1011817" y="121920"/>
                </a:lnTo>
                <a:lnTo>
                  <a:pt x="1017437" y="119920"/>
                </a:lnTo>
                <a:lnTo>
                  <a:pt x="1018580" y="119444"/>
                </a:lnTo>
                <a:lnTo>
                  <a:pt x="1019723" y="118967"/>
                </a:lnTo>
                <a:lnTo>
                  <a:pt x="1020866" y="118396"/>
                </a:lnTo>
                <a:lnTo>
                  <a:pt x="1023438" y="117062"/>
                </a:lnTo>
                <a:lnTo>
                  <a:pt x="1024200" y="116491"/>
                </a:lnTo>
                <a:cubicBezTo>
                  <a:pt x="1031496" y="110931"/>
                  <a:pt x="1037316" y="103671"/>
                  <a:pt x="1041154" y="95345"/>
                </a:cubicBezTo>
                <a:cubicBezTo>
                  <a:pt x="1041764" y="93613"/>
                  <a:pt x="1041393" y="91690"/>
                  <a:pt x="1040202" y="90297"/>
                </a:cubicBezTo>
                <a:cubicBezTo>
                  <a:pt x="1039135" y="89178"/>
                  <a:pt x="1037649" y="88556"/>
                  <a:pt x="1036106" y="88583"/>
                </a:cubicBezTo>
                <a:lnTo>
                  <a:pt x="1008579" y="88583"/>
                </a:lnTo>
                <a:cubicBezTo>
                  <a:pt x="1005102" y="88583"/>
                  <a:pt x="1002292" y="85768"/>
                  <a:pt x="1002292" y="82296"/>
                </a:cubicBezTo>
                <a:lnTo>
                  <a:pt x="1002292" y="69437"/>
                </a:lnTo>
                <a:cubicBezTo>
                  <a:pt x="1002292" y="69373"/>
                  <a:pt x="1002292" y="69310"/>
                  <a:pt x="1002292" y="69245"/>
                </a:cubicBezTo>
                <a:cubicBezTo>
                  <a:pt x="1002350" y="65826"/>
                  <a:pt x="1005159" y="63097"/>
                  <a:pt x="1008579" y="63151"/>
                </a:cubicBezTo>
                <a:lnTo>
                  <a:pt x="1065729" y="63151"/>
                </a:lnTo>
                <a:lnTo>
                  <a:pt x="1066205" y="63151"/>
                </a:lnTo>
                <a:lnTo>
                  <a:pt x="1066777" y="63151"/>
                </a:lnTo>
                <a:cubicBezTo>
                  <a:pt x="1068139" y="64680"/>
                  <a:pt x="1068672" y="66776"/>
                  <a:pt x="1068205" y="68771"/>
                </a:cubicBezTo>
                <a:lnTo>
                  <a:pt x="1068205" y="80391"/>
                </a:lnTo>
                <a:cubicBezTo>
                  <a:pt x="1068244" y="101700"/>
                  <a:pt x="1059119" y="121997"/>
                  <a:pt x="1043155" y="136112"/>
                </a:cubicBezTo>
                <a:lnTo>
                  <a:pt x="1040869" y="138113"/>
                </a:lnTo>
                <a:lnTo>
                  <a:pt x="1039630" y="139065"/>
                </a:lnTo>
                <a:cubicBezTo>
                  <a:pt x="1038878" y="139697"/>
                  <a:pt x="1038087" y="140270"/>
                  <a:pt x="1037249" y="140780"/>
                </a:cubicBezTo>
                <a:lnTo>
                  <a:pt x="1036011" y="141637"/>
                </a:lnTo>
                <a:lnTo>
                  <a:pt x="1033630" y="143161"/>
                </a:lnTo>
                <a:lnTo>
                  <a:pt x="1032391" y="143923"/>
                </a:lnTo>
                <a:lnTo>
                  <a:pt x="1029915" y="145352"/>
                </a:lnTo>
                <a:lnTo>
                  <a:pt x="1029343" y="145352"/>
                </a:lnTo>
                <a:lnTo>
                  <a:pt x="1025343" y="147257"/>
                </a:lnTo>
                <a:lnTo>
                  <a:pt x="1024676" y="147257"/>
                </a:lnTo>
                <a:lnTo>
                  <a:pt x="1022104" y="148209"/>
                </a:lnTo>
                <a:lnTo>
                  <a:pt x="1020866" y="148209"/>
                </a:lnTo>
                <a:lnTo>
                  <a:pt x="1020104" y="148209"/>
                </a:lnTo>
                <a:lnTo>
                  <a:pt x="1018009" y="148971"/>
                </a:lnTo>
                <a:lnTo>
                  <a:pt x="1017151" y="148971"/>
                </a:lnTo>
                <a:lnTo>
                  <a:pt x="1015913" y="148971"/>
                </a:lnTo>
                <a:lnTo>
                  <a:pt x="1015056" y="148971"/>
                </a:lnTo>
                <a:lnTo>
                  <a:pt x="1013151" y="149447"/>
                </a:lnTo>
                <a:lnTo>
                  <a:pt x="1012103" y="149447"/>
                </a:lnTo>
                <a:lnTo>
                  <a:pt x="1010960" y="149447"/>
                </a:lnTo>
                <a:lnTo>
                  <a:pt x="1009912" y="149447"/>
                </a:lnTo>
                <a:lnTo>
                  <a:pt x="1008103" y="149447"/>
                </a:lnTo>
                <a:lnTo>
                  <a:pt x="1006960" y="149447"/>
                </a:lnTo>
                <a:lnTo>
                  <a:pt x="1005817" y="149447"/>
                </a:lnTo>
                <a:lnTo>
                  <a:pt x="1004578" y="149447"/>
                </a:lnTo>
                <a:lnTo>
                  <a:pt x="1002864" y="149447"/>
                </a:lnTo>
                <a:lnTo>
                  <a:pt x="995720" y="149447"/>
                </a:lnTo>
                <a:cubicBezTo>
                  <a:pt x="993939" y="149511"/>
                  <a:pt x="992167" y="149511"/>
                  <a:pt x="990386" y="149447"/>
                </a:cubicBezTo>
                <a:cubicBezTo>
                  <a:pt x="949171" y="147975"/>
                  <a:pt x="916948" y="113368"/>
                  <a:pt x="918425" y="72152"/>
                </a:cubicBezTo>
                <a:cubicBezTo>
                  <a:pt x="919901" y="30936"/>
                  <a:pt x="954505" y="-1282"/>
                  <a:pt x="995720" y="191"/>
                </a:cubicBezTo>
                <a:close/>
                <a:moveTo>
                  <a:pt x="836558" y="191"/>
                </a:moveTo>
                <a:cubicBezTo>
                  <a:pt x="877801" y="191"/>
                  <a:pt x="911234" y="33625"/>
                  <a:pt x="911234" y="74867"/>
                </a:cubicBezTo>
                <a:cubicBezTo>
                  <a:pt x="911234" y="116109"/>
                  <a:pt x="877801" y="149543"/>
                  <a:pt x="836558" y="149543"/>
                </a:cubicBezTo>
                <a:cubicBezTo>
                  <a:pt x="795315" y="149543"/>
                  <a:pt x="761882" y="116109"/>
                  <a:pt x="761882" y="74867"/>
                </a:cubicBezTo>
                <a:cubicBezTo>
                  <a:pt x="761882" y="33625"/>
                  <a:pt x="795315" y="191"/>
                  <a:pt x="836558" y="191"/>
                </a:cubicBezTo>
                <a:close/>
                <a:moveTo>
                  <a:pt x="200954" y="0"/>
                </a:moveTo>
                <a:cubicBezTo>
                  <a:pt x="242302" y="0"/>
                  <a:pt x="275821" y="33518"/>
                  <a:pt x="275821" y="74867"/>
                </a:cubicBezTo>
                <a:cubicBezTo>
                  <a:pt x="275821" y="116215"/>
                  <a:pt x="242302" y="149733"/>
                  <a:pt x="200954" y="149733"/>
                </a:cubicBezTo>
                <a:cubicBezTo>
                  <a:pt x="159606" y="149733"/>
                  <a:pt x="126088" y="116215"/>
                  <a:pt x="126088" y="74867"/>
                </a:cubicBezTo>
                <a:cubicBezTo>
                  <a:pt x="126088" y="33518"/>
                  <a:pt x="159606" y="0"/>
                  <a:pt x="200954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l"/>
            <a:endParaRPr kumimoji="1"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FB51632F-0CC9-7B81-37EC-32E1E88C81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149" y="850450"/>
            <a:ext cx="3611002" cy="811461"/>
          </a:xfrm>
          <a:prstGeom prst="rect">
            <a:avLst/>
          </a:prstGeom>
          <a:solidFill>
            <a:schemeClr val="bg1"/>
          </a:solidFill>
          <a:effectLst>
            <a:softEdge rad="381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9181214" y="4452731"/>
            <a:ext cx="2385392" cy="1025718"/>
          </a:xfrm>
          <a:custGeom>
            <a:avLst/>
            <a:gdLst>
              <a:gd name="connsiteX0" fmla="*/ 56941 w 8686969"/>
              <a:gd name="connsiteY0" fmla="*/ 0 h 1079852"/>
              <a:gd name="connsiteX1" fmla="*/ 8630028 w 8686969"/>
              <a:gd name="connsiteY1" fmla="*/ 0 h 1079852"/>
              <a:gd name="connsiteX2" fmla="*/ 8686969 w 8686969"/>
              <a:gd name="connsiteY2" fmla="*/ 56941 h 1079852"/>
              <a:gd name="connsiteX3" fmla="*/ 8686969 w 8686969"/>
              <a:gd name="connsiteY3" fmla="*/ 1022911 h 1079852"/>
              <a:gd name="connsiteX4" fmla="*/ 8630028 w 8686969"/>
              <a:gd name="connsiteY4" fmla="*/ 1079852 h 1079852"/>
              <a:gd name="connsiteX5" fmla="*/ 56941 w 8686969"/>
              <a:gd name="connsiteY5" fmla="*/ 1079852 h 1079852"/>
              <a:gd name="connsiteX6" fmla="*/ 0 w 8686969"/>
              <a:gd name="connsiteY6" fmla="*/ 1022911 h 1079852"/>
              <a:gd name="connsiteX7" fmla="*/ 0 w 8686969"/>
              <a:gd name="connsiteY7" fmla="*/ 794023 h 1079852"/>
              <a:gd name="connsiteX8" fmla="*/ 3420 w 8686969"/>
              <a:gd name="connsiteY8" fmla="*/ 794368 h 1079852"/>
              <a:gd name="connsiteX9" fmla="*/ 257862 w 8686969"/>
              <a:gd name="connsiteY9" fmla="*/ 539926 h 1079852"/>
              <a:gd name="connsiteX10" fmla="*/ 3420 w 8686969"/>
              <a:gd name="connsiteY10" fmla="*/ 285484 h 1079852"/>
              <a:gd name="connsiteX11" fmla="*/ 0 w 8686969"/>
              <a:gd name="connsiteY11" fmla="*/ 285829 h 1079852"/>
              <a:gd name="connsiteX12" fmla="*/ 0 w 8686969"/>
              <a:gd name="connsiteY12" fmla="*/ 56941 h 1079852"/>
              <a:gd name="connsiteX13" fmla="*/ 56941 w 8686969"/>
              <a:gd name="connsiteY13" fmla="*/ 0 h 1079852"/>
            </a:gdLst>
            <a:ahLst/>
            <a:cxnLst/>
            <a:rect l="l" t="t" r="r" b="b"/>
            <a:pathLst>
              <a:path w="8686969" h="1079852">
                <a:moveTo>
                  <a:pt x="56941" y="0"/>
                </a:moveTo>
                <a:lnTo>
                  <a:pt x="8630028" y="0"/>
                </a:lnTo>
                <a:cubicBezTo>
                  <a:pt x="8661476" y="0"/>
                  <a:pt x="8686969" y="25493"/>
                  <a:pt x="8686969" y="56941"/>
                </a:cubicBezTo>
                <a:lnTo>
                  <a:pt x="8686969" y="1022911"/>
                </a:lnTo>
                <a:cubicBezTo>
                  <a:pt x="8686969" y="1054359"/>
                  <a:pt x="8661476" y="1079852"/>
                  <a:pt x="8630028" y="1079852"/>
                </a:cubicBezTo>
                <a:lnTo>
                  <a:pt x="56941" y="1079852"/>
                </a:lnTo>
                <a:cubicBezTo>
                  <a:pt x="25493" y="1079852"/>
                  <a:pt x="0" y="1054359"/>
                  <a:pt x="0" y="1022911"/>
                </a:cubicBezTo>
                <a:lnTo>
                  <a:pt x="0" y="794023"/>
                </a:lnTo>
                <a:lnTo>
                  <a:pt x="3420" y="794368"/>
                </a:lnTo>
                <a:cubicBezTo>
                  <a:pt x="143944" y="794368"/>
                  <a:pt x="257862" y="680450"/>
                  <a:pt x="257862" y="539926"/>
                </a:cubicBezTo>
                <a:cubicBezTo>
                  <a:pt x="257862" y="399402"/>
                  <a:pt x="143944" y="285484"/>
                  <a:pt x="3420" y="285484"/>
                </a:cubicBezTo>
                <a:lnTo>
                  <a:pt x="0" y="285829"/>
                </a:lnTo>
                <a:lnTo>
                  <a:pt x="0" y="56941"/>
                </a:lnTo>
                <a:cubicBezTo>
                  <a:pt x="0" y="25493"/>
                  <a:pt x="25493" y="0"/>
                  <a:pt x="56941" y="0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round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8110330" y="2965837"/>
            <a:ext cx="2385392" cy="1025718"/>
          </a:xfrm>
          <a:custGeom>
            <a:avLst/>
            <a:gdLst>
              <a:gd name="connsiteX0" fmla="*/ 56941 w 8686969"/>
              <a:gd name="connsiteY0" fmla="*/ 0 h 1079852"/>
              <a:gd name="connsiteX1" fmla="*/ 8630028 w 8686969"/>
              <a:gd name="connsiteY1" fmla="*/ 0 h 1079852"/>
              <a:gd name="connsiteX2" fmla="*/ 8686969 w 8686969"/>
              <a:gd name="connsiteY2" fmla="*/ 56941 h 1079852"/>
              <a:gd name="connsiteX3" fmla="*/ 8686969 w 8686969"/>
              <a:gd name="connsiteY3" fmla="*/ 1022911 h 1079852"/>
              <a:gd name="connsiteX4" fmla="*/ 8630028 w 8686969"/>
              <a:gd name="connsiteY4" fmla="*/ 1079852 h 1079852"/>
              <a:gd name="connsiteX5" fmla="*/ 56941 w 8686969"/>
              <a:gd name="connsiteY5" fmla="*/ 1079852 h 1079852"/>
              <a:gd name="connsiteX6" fmla="*/ 0 w 8686969"/>
              <a:gd name="connsiteY6" fmla="*/ 1022911 h 1079852"/>
              <a:gd name="connsiteX7" fmla="*/ 0 w 8686969"/>
              <a:gd name="connsiteY7" fmla="*/ 794023 h 1079852"/>
              <a:gd name="connsiteX8" fmla="*/ 3420 w 8686969"/>
              <a:gd name="connsiteY8" fmla="*/ 794368 h 1079852"/>
              <a:gd name="connsiteX9" fmla="*/ 257862 w 8686969"/>
              <a:gd name="connsiteY9" fmla="*/ 539926 h 1079852"/>
              <a:gd name="connsiteX10" fmla="*/ 3420 w 8686969"/>
              <a:gd name="connsiteY10" fmla="*/ 285484 h 1079852"/>
              <a:gd name="connsiteX11" fmla="*/ 0 w 8686969"/>
              <a:gd name="connsiteY11" fmla="*/ 285829 h 1079852"/>
              <a:gd name="connsiteX12" fmla="*/ 0 w 8686969"/>
              <a:gd name="connsiteY12" fmla="*/ 56941 h 1079852"/>
              <a:gd name="connsiteX13" fmla="*/ 56941 w 8686969"/>
              <a:gd name="connsiteY13" fmla="*/ 0 h 1079852"/>
            </a:gdLst>
            <a:ahLst/>
            <a:cxnLst/>
            <a:rect l="l" t="t" r="r" b="b"/>
            <a:pathLst>
              <a:path w="8686969" h="1079852">
                <a:moveTo>
                  <a:pt x="56941" y="0"/>
                </a:moveTo>
                <a:lnTo>
                  <a:pt x="8630028" y="0"/>
                </a:lnTo>
                <a:cubicBezTo>
                  <a:pt x="8661476" y="0"/>
                  <a:pt x="8686969" y="25493"/>
                  <a:pt x="8686969" y="56941"/>
                </a:cubicBezTo>
                <a:lnTo>
                  <a:pt x="8686969" y="1022911"/>
                </a:lnTo>
                <a:cubicBezTo>
                  <a:pt x="8686969" y="1054359"/>
                  <a:pt x="8661476" y="1079852"/>
                  <a:pt x="8630028" y="1079852"/>
                </a:cubicBezTo>
                <a:lnTo>
                  <a:pt x="56941" y="1079852"/>
                </a:lnTo>
                <a:cubicBezTo>
                  <a:pt x="25493" y="1079852"/>
                  <a:pt x="0" y="1054359"/>
                  <a:pt x="0" y="1022911"/>
                </a:cubicBezTo>
                <a:lnTo>
                  <a:pt x="0" y="794023"/>
                </a:lnTo>
                <a:lnTo>
                  <a:pt x="3420" y="794368"/>
                </a:lnTo>
                <a:cubicBezTo>
                  <a:pt x="143944" y="794368"/>
                  <a:pt x="257862" y="680450"/>
                  <a:pt x="257862" y="539926"/>
                </a:cubicBezTo>
                <a:cubicBezTo>
                  <a:pt x="257862" y="399402"/>
                  <a:pt x="143944" y="285484"/>
                  <a:pt x="3420" y="285484"/>
                </a:cubicBezTo>
                <a:lnTo>
                  <a:pt x="0" y="285829"/>
                </a:lnTo>
                <a:lnTo>
                  <a:pt x="0" y="56941"/>
                </a:lnTo>
                <a:cubicBezTo>
                  <a:pt x="0" y="25493"/>
                  <a:pt x="25493" y="0"/>
                  <a:pt x="56941" y="0"/>
                </a:cubicBezTo>
                <a:close/>
              </a:path>
            </a:pathLst>
          </a:custGeom>
          <a:solidFill>
            <a:schemeClr val="accent2"/>
          </a:solidFill>
          <a:ln w="12700" cap="rnd">
            <a:noFill/>
            <a:round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7036904" y="1478943"/>
            <a:ext cx="2385392" cy="1025718"/>
          </a:xfrm>
          <a:custGeom>
            <a:avLst/>
            <a:gdLst>
              <a:gd name="connsiteX0" fmla="*/ 56941 w 8686969"/>
              <a:gd name="connsiteY0" fmla="*/ 0 h 1079852"/>
              <a:gd name="connsiteX1" fmla="*/ 8630028 w 8686969"/>
              <a:gd name="connsiteY1" fmla="*/ 0 h 1079852"/>
              <a:gd name="connsiteX2" fmla="*/ 8686969 w 8686969"/>
              <a:gd name="connsiteY2" fmla="*/ 56941 h 1079852"/>
              <a:gd name="connsiteX3" fmla="*/ 8686969 w 8686969"/>
              <a:gd name="connsiteY3" fmla="*/ 1022911 h 1079852"/>
              <a:gd name="connsiteX4" fmla="*/ 8630028 w 8686969"/>
              <a:gd name="connsiteY4" fmla="*/ 1079852 h 1079852"/>
              <a:gd name="connsiteX5" fmla="*/ 56941 w 8686969"/>
              <a:gd name="connsiteY5" fmla="*/ 1079852 h 1079852"/>
              <a:gd name="connsiteX6" fmla="*/ 0 w 8686969"/>
              <a:gd name="connsiteY6" fmla="*/ 1022911 h 1079852"/>
              <a:gd name="connsiteX7" fmla="*/ 0 w 8686969"/>
              <a:gd name="connsiteY7" fmla="*/ 794023 h 1079852"/>
              <a:gd name="connsiteX8" fmla="*/ 3420 w 8686969"/>
              <a:gd name="connsiteY8" fmla="*/ 794368 h 1079852"/>
              <a:gd name="connsiteX9" fmla="*/ 257862 w 8686969"/>
              <a:gd name="connsiteY9" fmla="*/ 539926 h 1079852"/>
              <a:gd name="connsiteX10" fmla="*/ 3420 w 8686969"/>
              <a:gd name="connsiteY10" fmla="*/ 285484 h 1079852"/>
              <a:gd name="connsiteX11" fmla="*/ 0 w 8686969"/>
              <a:gd name="connsiteY11" fmla="*/ 285829 h 1079852"/>
              <a:gd name="connsiteX12" fmla="*/ 0 w 8686969"/>
              <a:gd name="connsiteY12" fmla="*/ 56941 h 1079852"/>
              <a:gd name="connsiteX13" fmla="*/ 56941 w 8686969"/>
              <a:gd name="connsiteY13" fmla="*/ 0 h 1079852"/>
            </a:gdLst>
            <a:ahLst/>
            <a:cxnLst/>
            <a:rect l="l" t="t" r="r" b="b"/>
            <a:pathLst>
              <a:path w="8686969" h="1079852">
                <a:moveTo>
                  <a:pt x="56941" y="0"/>
                </a:moveTo>
                <a:lnTo>
                  <a:pt x="8630028" y="0"/>
                </a:lnTo>
                <a:cubicBezTo>
                  <a:pt x="8661476" y="0"/>
                  <a:pt x="8686969" y="25493"/>
                  <a:pt x="8686969" y="56941"/>
                </a:cubicBezTo>
                <a:lnTo>
                  <a:pt x="8686969" y="1022911"/>
                </a:lnTo>
                <a:cubicBezTo>
                  <a:pt x="8686969" y="1054359"/>
                  <a:pt x="8661476" y="1079852"/>
                  <a:pt x="8630028" y="1079852"/>
                </a:cubicBezTo>
                <a:lnTo>
                  <a:pt x="56941" y="1079852"/>
                </a:lnTo>
                <a:cubicBezTo>
                  <a:pt x="25493" y="1079852"/>
                  <a:pt x="0" y="1054359"/>
                  <a:pt x="0" y="1022911"/>
                </a:cubicBezTo>
                <a:lnTo>
                  <a:pt x="0" y="794023"/>
                </a:lnTo>
                <a:lnTo>
                  <a:pt x="3420" y="794368"/>
                </a:lnTo>
                <a:cubicBezTo>
                  <a:pt x="143944" y="794368"/>
                  <a:pt x="257862" y="680450"/>
                  <a:pt x="257862" y="539926"/>
                </a:cubicBezTo>
                <a:cubicBezTo>
                  <a:pt x="257862" y="399402"/>
                  <a:pt x="143944" y="285484"/>
                  <a:pt x="3420" y="285484"/>
                </a:cubicBezTo>
                <a:lnTo>
                  <a:pt x="0" y="285829"/>
                </a:lnTo>
                <a:lnTo>
                  <a:pt x="0" y="56941"/>
                </a:lnTo>
                <a:cubicBezTo>
                  <a:pt x="0" y="25493"/>
                  <a:pt x="25493" y="0"/>
                  <a:pt x="56941" y="0"/>
                </a:cubicBezTo>
                <a:close/>
              </a:path>
            </a:pathLst>
          </a:custGeom>
          <a:solidFill>
            <a:schemeClr val="accent1"/>
          </a:solidFill>
          <a:ln w="12700" cap="rnd">
            <a:noFill/>
            <a:round/>
          </a:ln>
          <a:effectLst/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672739" y="1829562"/>
            <a:ext cx="257862" cy="508884"/>
          </a:xfrm>
          <a:custGeom>
            <a:avLst/>
            <a:gdLst>
              <a:gd name="connsiteX0" fmla="*/ 3420 w 257862"/>
              <a:gd name="connsiteY0" fmla="*/ 0 h 508884"/>
              <a:gd name="connsiteX1" fmla="*/ 257862 w 257862"/>
              <a:gd name="connsiteY1" fmla="*/ 254442 h 508884"/>
              <a:gd name="connsiteX2" fmla="*/ 3420 w 257862"/>
              <a:gd name="connsiteY2" fmla="*/ 508884 h 508884"/>
              <a:gd name="connsiteX3" fmla="*/ 0 w 257862"/>
              <a:gd name="connsiteY3" fmla="*/ 508539 h 508884"/>
              <a:gd name="connsiteX4" fmla="*/ 0 w 257862"/>
              <a:gd name="connsiteY4" fmla="*/ 345 h 508884"/>
              <a:gd name="connsiteX5" fmla="*/ 3420 w 257862"/>
              <a:gd name="connsiteY5" fmla="*/ 0 h 508884"/>
            </a:gdLst>
            <a:ahLst/>
            <a:cxnLst/>
            <a:rect l="l" t="t" r="r" b="b"/>
            <a:pathLst>
              <a:path w="257862" h="508884">
                <a:moveTo>
                  <a:pt x="3420" y="0"/>
                </a:moveTo>
                <a:cubicBezTo>
                  <a:pt x="143944" y="0"/>
                  <a:pt x="257862" y="113918"/>
                  <a:pt x="257862" y="254442"/>
                </a:cubicBezTo>
                <a:cubicBezTo>
                  <a:pt x="257862" y="394966"/>
                  <a:pt x="143944" y="508884"/>
                  <a:pt x="3420" y="508884"/>
                </a:cubicBezTo>
                <a:lnTo>
                  <a:pt x="0" y="508539"/>
                </a:lnTo>
                <a:lnTo>
                  <a:pt x="0" y="345"/>
                </a:lnTo>
                <a:lnTo>
                  <a:pt x="3420" y="0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72739" y="1544078"/>
            <a:ext cx="8686969" cy="1079852"/>
          </a:xfrm>
          <a:custGeom>
            <a:avLst/>
            <a:gdLst>
              <a:gd name="connsiteX0" fmla="*/ 56941 w 8686969"/>
              <a:gd name="connsiteY0" fmla="*/ 0 h 1079852"/>
              <a:gd name="connsiteX1" fmla="*/ 8630028 w 8686969"/>
              <a:gd name="connsiteY1" fmla="*/ 0 h 1079852"/>
              <a:gd name="connsiteX2" fmla="*/ 8686969 w 8686969"/>
              <a:gd name="connsiteY2" fmla="*/ 56941 h 1079852"/>
              <a:gd name="connsiteX3" fmla="*/ 8686969 w 8686969"/>
              <a:gd name="connsiteY3" fmla="*/ 1022911 h 1079852"/>
              <a:gd name="connsiteX4" fmla="*/ 8630028 w 8686969"/>
              <a:gd name="connsiteY4" fmla="*/ 1079852 h 1079852"/>
              <a:gd name="connsiteX5" fmla="*/ 56941 w 8686969"/>
              <a:gd name="connsiteY5" fmla="*/ 1079852 h 1079852"/>
              <a:gd name="connsiteX6" fmla="*/ 0 w 8686969"/>
              <a:gd name="connsiteY6" fmla="*/ 1022911 h 1079852"/>
              <a:gd name="connsiteX7" fmla="*/ 0 w 8686969"/>
              <a:gd name="connsiteY7" fmla="*/ 794023 h 1079852"/>
              <a:gd name="connsiteX8" fmla="*/ 3420 w 8686969"/>
              <a:gd name="connsiteY8" fmla="*/ 794368 h 1079852"/>
              <a:gd name="connsiteX9" fmla="*/ 257862 w 8686969"/>
              <a:gd name="connsiteY9" fmla="*/ 539926 h 1079852"/>
              <a:gd name="connsiteX10" fmla="*/ 3420 w 8686969"/>
              <a:gd name="connsiteY10" fmla="*/ 285484 h 1079852"/>
              <a:gd name="connsiteX11" fmla="*/ 0 w 8686969"/>
              <a:gd name="connsiteY11" fmla="*/ 285829 h 1079852"/>
              <a:gd name="connsiteX12" fmla="*/ 0 w 8686969"/>
              <a:gd name="connsiteY12" fmla="*/ 56941 h 1079852"/>
              <a:gd name="connsiteX13" fmla="*/ 56941 w 8686969"/>
              <a:gd name="connsiteY13" fmla="*/ 0 h 1079852"/>
            </a:gdLst>
            <a:ahLst/>
            <a:cxnLst/>
            <a:rect l="l" t="t" r="r" b="b"/>
            <a:pathLst>
              <a:path w="8686969" h="1079852">
                <a:moveTo>
                  <a:pt x="56941" y="0"/>
                </a:moveTo>
                <a:lnTo>
                  <a:pt x="8630028" y="0"/>
                </a:lnTo>
                <a:cubicBezTo>
                  <a:pt x="8661476" y="0"/>
                  <a:pt x="8686969" y="25493"/>
                  <a:pt x="8686969" y="56941"/>
                </a:cubicBezTo>
                <a:lnTo>
                  <a:pt x="8686969" y="1022911"/>
                </a:lnTo>
                <a:cubicBezTo>
                  <a:pt x="8686969" y="1054359"/>
                  <a:pt x="8661476" y="1079852"/>
                  <a:pt x="8630028" y="1079852"/>
                </a:cubicBezTo>
                <a:lnTo>
                  <a:pt x="56941" y="1079852"/>
                </a:lnTo>
                <a:cubicBezTo>
                  <a:pt x="25493" y="1079852"/>
                  <a:pt x="0" y="1054359"/>
                  <a:pt x="0" y="1022911"/>
                </a:cubicBezTo>
                <a:lnTo>
                  <a:pt x="0" y="794023"/>
                </a:lnTo>
                <a:lnTo>
                  <a:pt x="3420" y="794368"/>
                </a:lnTo>
                <a:cubicBezTo>
                  <a:pt x="143944" y="794368"/>
                  <a:pt x="257862" y="680450"/>
                  <a:pt x="257862" y="539926"/>
                </a:cubicBezTo>
                <a:cubicBezTo>
                  <a:pt x="257862" y="399402"/>
                  <a:pt x="143944" y="285484"/>
                  <a:pt x="3420" y="285484"/>
                </a:cubicBezTo>
                <a:lnTo>
                  <a:pt x="0" y="285829"/>
                </a:lnTo>
                <a:lnTo>
                  <a:pt x="0" y="56941"/>
                </a:lnTo>
                <a:cubicBezTo>
                  <a:pt x="0" y="25493"/>
                  <a:pt x="25493" y="0"/>
                  <a:pt x="56941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34224" y="1670438"/>
            <a:ext cx="8041879" cy="4850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理解Echarts的基本概念、特点和应用场景。</a:t>
            </a:r>
            <a:endParaRPr kumimoji="1" lang="zh-CN" altLang="en-US"/>
          </a:p>
        </p:txBody>
      </p:sp>
      <p:sp>
        <p:nvSpPr>
          <p:cNvPr id="10" name="标题 1"/>
          <p:cNvSpPr txBox="1"/>
          <p:nvPr/>
        </p:nvSpPr>
        <p:spPr>
          <a:xfrm>
            <a:off x="1746166" y="3316455"/>
            <a:ext cx="257862" cy="508884"/>
          </a:xfrm>
          <a:custGeom>
            <a:avLst/>
            <a:gdLst>
              <a:gd name="connsiteX0" fmla="*/ 3420 w 257862"/>
              <a:gd name="connsiteY0" fmla="*/ 0 h 508884"/>
              <a:gd name="connsiteX1" fmla="*/ 257862 w 257862"/>
              <a:gd name="connsiteY1" fmla="*/ 254442 h 508884"/>
              <a:gd name="connsiteX2" fmla="*/ 3420 w 257862"/>
              <a:gd name="connsiteY2" fmla="*/ 508884 h 508884"/>
              <a:gd name="connsiteX3" fmla="*/ 0 w 257862"/>
              <a:gd name="connsiteY3" fmla="*/ 508539 h 508884"/>
              <a:gd name="connsiteX4" fmla="*/ 0 w 257862"/>
              <a:gd name="connsiteY4" fmla="*/ 345 h 508884"/>
              <a:gd name="connsiteX5" fmla="*/ 3420 w 257862"/>
              <a:gd name="connsiteY5" fmla="*/ 0 h 508884"/>
            </a:gdLst>
            <a:ahLst/>
            <a:cxnLst/>
            <a:rect l="l" t="t" r="r" b="b"/>
            <a:pathLst>
              <a:path w="257862" h="508884">
                <a:moveTo>
                  <a:pt x="3420" y="0"/>
                </a:moveTo>
                <a:cubicBezTo>
                  <a:pt x="143944" y="0"/>
                  <a:pt x="257862" y="113918"/>
                  <a:pt x="257862" y="254442"/>
                </a:cubicBezTo>
                <a:cubicBezTo>
                  <a:pt x="257862" y="394966"/>
                  <a:pt x="143944" y="508884"/>
                  <a:pt x="3420" y="508884"/>
                </a:cubicBezTo>
                <a:lnTo>
                  <a:pt x="0" y="508539"/>
                </a:lnTo>
                <a:lnTo>
                  <a:pt x="0" y="345"/>
                </a:lnTo>
                <a:lnTo>
                  <a:pt x="3420" y="0"/>
                </a:lnTo>
                <a:close/>
              </a:path>
            </a:pathLst>
          </a:custGeom>
          <a:solidFill>
            <a:schemeClr val="accent2"/>
          </a:solidFill>
          <a:ln w="12700" cap="rnd">
            <a:noFill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1746166" y="3030971"/>
            <a:ext cx="8686969" cy="1079852"/>
          </a:xfrm>
          <a:custGeom>
            <a:avLst/>
            <a:gdLst>
              <a:gd name="connsiteX0" fmla="*/ 56941 w 8686969"/>
              <a:gd name="connsiteY0" fmla="*/ 0 h 1079852"/>
              <a:gd name="connsiteX1" fmla="*/ 8630028 w 8686969"/>
              <a:gd name="connsiteY1" fmla="*/ 0 h 1079852"/>
              <a:gd name="connsiteX2" fmla="*/ 8686969 w 8686969"/>
              <a:gd name="connsiteY2" fmla="*/ 56941 h 1079852"/>
              <a:gd name="connsiteX3" fmla="*/ 8686969 w 8686969"/>
              <a:gd name="connsiteY3" fmla="*/ 1022911 h 1079852"/>
              <a:gd name="connsiteX4" fmla="*/ 8630028 w 8686969"/>
              <a:gd name="connsiteY4" fmla="*/ 1079852 h 1079852"/>
              <a:gd name="connsiteX5" fmla="*/ 56941 w 8686969"/>
              <a:gd name="connsiteY5" fmla="*/ 1079852 h 1079852"/>
              <a:gd name="connsiteX6" fmla="*/ 0 w 8686969"/>
              <a:gd name="connsiteY6" fmla="*/ 1022911 h 1079852"/>
              <a:gd name="connsiteX7" fmla="*/ 0 w 8686969"/>
              <a:gd name="connsiteY7" fmla="*/ 794023 h 1079852"/>
              <a:gd name="connsiteX8" fmla="*/ 3420 w 8686969"/>
              <a:gd name="connsiteY8" fmla="*/ 794368 h 1079852"/>
              <a:gd name="connsiteX9" fmla="*/ 257862 w 8686969"/>
              <a:gd name="connsiteY9" fmla="*/ 539926 h 1079852"/>
              <a:gd name="connsiteX10" fmla="*/ 3420 w 8686969"/>
              <a:gd name="connsiteY10" fmla="*/ 285484 h 1079852"/>
              <a:gd name="connsiteX11" fmla="*/ 0 w 8686969"/>
              <a:gd name="connsiteY11" fmla="*/ 285829 h 1079852"/>
              <a:gd name="connsiteX12" fmla="*/ 0 w 8686969"/>
              <a:gd name="connsiteY12" fmla="*/ 56941 h 1079852"/>
              <a:gd name="connsiteX13" fmla="*/ 56941 w 8686969"/>
              <a:gd name="connsiteY13" fmla="*/ 0 h 1079852"/>
            </a:gdLst>
            <a:ahLst/>
            <a:cxnLst/>
            <a:rect l="l" t="t" r="r" b="b"/>
            <a:pathLst>
              <a:path w="8686969" h="1079852">
                <a:moveTo>
                  <a:pt x="56941" y="0"/>
                </a:moveTo>
                <a:lnTo>
                  <a:pt x="8630028" y="0"/>
                </a:lnTo>
                <a:cubicBezTo>
                  <a:pt x="8661476" y="0"/>
                  <a:pt x="8686969" y="25493"/>
                  <a:pt x="8686969" y="56941"/>
                </a:cubicBezTo>
                <a:lnTo>
                  <a:pt x="8686969" y="1022911"/>
                </a:lnTo>
                <a:cubicBezTo>
                  <a:pt x="8686969" y="1054359"/>
                  <a:pt x="8661476" y="1079852"/>
                  <a:pt x="8630028" y="1079852"/>
                </a:cubicBezTo>
                <a:lnTo>
                  <a:pt x="56941" y="1079852"/>
                </a:lnTo>
                <a:cubicBezTo>
                  <a:pt x="25493" y="1079852"/>
                  <a:pt x="0" y="1054359"/>
                  <a:pt x="0" y="1022911"/>
                </a:cubicBezTo>
                <a:lnTo>
                  <a:pt x="0" y="794023"/>
                </a:lnTo>
                <a:lnTo>
                  <a:pt x="3420" y="794368"/>
                </a:lnTo>
                <a:cubicBezTo>
                  <a:pt x="143944" y="794368"/>
                  <a:pt x="257862" y="680450"/>
                  <a:pt x="257862" y="539926"/>
                </a:cubicBezTo>
                <a:cubicBezTo>
                  <a:pt x="257862" y="399402"/>
                  <a:pt x="143944" y="285484"/>
                  <a:pt x="3420" y="285484"/>
                </a:cubicBezTo>
                <a:lnTo>
                  <a:pt x="0" y="285829"/>
                </a:lnTo>
                <a:lnTo>
                  <a:pt x="0" y="56941"/>
                </a:lnTo>
                <a:cubicBezTo>
                  <a:pt x="0" y="25493"/>
                  <a:pt x="25493" y="0"/>
                  <a:pt x="56941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2207651" y="3157331"/>
            <a:ext cx="8041879" cy="4850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掌握Echarts的核心配置选项，如系列、图表类型、数据、提示框等。</a:t>
            </a:r>
            <a:endParaRPr kumimoji="1" lang="zh-CN" altLang="en-US"/>
          </a:p>
        </p:txBody>
      </p:sp>
      <p:sp>
        <p:nvSpPr>
          <p:cNvPr id="13" name="标题 1"/>
          <p:cNvSpPr txBox="1"/>
          <p:nvPr/>
        </p:nvSpPr>
        <p:spPr>
          <a:xfrm>
            <a:off x="2819591" y="4803348"/>
            <a:ext cx="257862" cy="508884"/>
          </a:xfrm>
          <a:custGeom>
            <a:avLst/>
            <a:gdLst>
              <a:gd name="connsiteX0" fmla="*/ 3420 w 257862"/>
              <a:gd name="connsiteY0" fmla="*/ 0 h 508884"/>
              <a:gd name="connsiteX1" fmla="*/ 257862 w 257862"/>
              <a:gd name="connsiteY1" fmla="*/ 254442 h 508884"/>
              <a:gd name="connsiteX2" fmla="*/ 3420 w 257862"/>
              <a:gd name="connsiteY2" fmla="*/ 508884 h 508884"/>
              <a:gd name="connsiteX3" fmla="*/ 0 w 257862"/>
              <a:gd name="connsiteY3" fmla="*/ 508539 h 508884"/>
              <a:gd name="connsiteX4" fmla="*/ 0 w 257862"/>
              <a:gd name="connsiteY4" fmla="*/ 345 h 508884"/>
              <a:gd name="connsiteX5" fmla="*/ 3420 w 257862"/>
              <a:gd name="connsiteY5" fmla="*/ 0 h 508884"/>
            </a:gdLst>
            <a:ahLst/>
            <a:cxnLst/>
            <a:rect l="l" t="t" r="r" b="b"/>
            <a:pathLst>
              <a:path w="257862" h="508884">
                <a:moveTo>
                  <a:pt x="3420" y="0"/>
                </a:moveTo>
                <a:cubicBezTo>
                  <a:pt x="143944" y="0"/>
                  <a:pt x="257862" y="113918"/>
                  <a:pt x="257862" y="254442"/>
                </a:cubicBezTo>
                <a:cubicBezTo>
                  <a:pt x="257862" y="394966"/>
                  <a:pt x="143944" y="508884"/>
                  <a:pt x="3420" y="508884"/>
                </a:cubicBezTo>
                <a:lnTo>
                  <a:pt x="0" y="508539"/>
                </a:lnTo>
                <a:lnTo>
                  <a:pt x="0" y="345"/>
                </a:lnTo>
                <a:lnTo>
                  <a:pt x="3420" y="0"/>
                </a:lnTo>
                <a:close/>
              </a:path>
            </a:pathLst>
          </a:custGeom>
          <a:solidFill>
            <a:schemeClr val="accent1"/>
          </a:solidFill>
          <a:ln w="12700" cap="rnd">
            <a:noFill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标题 1"/>
          <p:cNvSpPr txBox="1"/>
          <p:nvPr/>
        </p:nvSpPr>
        <p:spPr>
          <a:xfrm>
            <a:off x="2819591" y="4517864"/>
            <a:ext cx="8686969" cy="1079852"/>
          </a:xfrm>
          <a:custGeom>
            <a:avLst/>
            <a:gdLst>
              <a:gd name="connsiteX0" fmla="*/ 56941 w 8686969"/>
              <a:gd name="connsiteY0" fmla="*/ 0 h 1079852"/>
              <a:gd name="connsiteX1" fmla="*/ 8630028 w 8686969"/>
              <a:gd name="connsiteY1" fmla="*/ 0 h 1079852"/>
              <a:gd name="connsiteX2" fmla="*/ 8686969 w 8686969"/>
              <a:gd name="connsiteY2" fmla="*/ 56941 h 1079852"/>
              <a:gd name="connsiteX3" fmla="*/ 8686969 w 8686969"/>
              <a:gd name="connsiteY3" fmla="*/ 1022911 h 1079852"/>
              <a:gd name="connsiteX4" fmla="*/ 8630028 w 8686969"/>
              <a:gd name="connsiteY4" fmla="*/ 1079852 h 1079852"/>
              <a:gd name="connsiteX5" fmla="*/ 56941 w 8686969"/>
              <a:gd name="connsiteY5" fmla="*/ 1079852 h 1079852"/>
              <a:gd name="connsiteX6" fmla="*/ 0 w 8686969"/>
              <a:gd name="connsiteY6" fmla="*/ 1022911 h 1079852"/>
              <a:gd name="connsiteX7" fmla="*/ 0 w 8686969"/>
              <a:gd name="connsiteY7" fmla="*/ 794023 h 1079852"/>
              <a:gd name="connsiteX8" fmla="*/ 3420 w 8686969"/>
              <a:gd name="connsiteY8" fmla="*/ 794368 h 1079852"/>
              <a:gd name="connsiteX9" fmla="*/ 257862 w 8686969"/>
              <a:gd name="connsiteY9" fmla="*/ 539926 h 1079852"/>
              <a:gd name="connsiteX10" fmla="*/ 3420 w 8686969"/>
              <a:gd name="connsiteY10" fmla="*/ 285484 h 1079852"/>
              <a:gd name="connsiteX11" fmla="*/ 0 w 8686969"/>
              <a:gd name="connsiteY11" fmla="*/ 285829 h 1079852"/>
              <a:gd name="connsiteX12" fmla="*/ 0 w 8686969"/>
              <a:gd name="connsiteY12" fmla="*/ 56941 h 1079852"/>
              <a:gd name="connsiteX13" fmla="*/ 56941 w 8686969"/>
              <a:gd name="connsiteY13" fmla="*/ 0 h 1079852"/>
            </a:gdLst>
            <a:ahLst/>
            <a:cxnLst/>
            <a:rect l="l" t="t" r="r" b="b"/>
            <a:pathLst>
              <a:path w="8686969" h="1079852">
                <a:moveTo>
                  <a:pt x="56941" y="0"/>
                </a:moveTo>
                <a:lnTo>
                  <a:pt x="8630028" y="0"/>
                </a:lnTo>
                <a:cubicBezTo>
                  <a:pt x="8661476" y="0"/>
                  <a:pt x="8686969" y="25493"/>
                  <a:pt x="8686969" y="56941"/>
                </a:cubicBezTo>
                <a:lnTo>
                  <a:pt x="8686969" y="1022911"/>
                </a:lnTo>
                <a:cubicBezTo>
                  <a:pt x="8686969" y="1054359"/>
                  <a:pt x="8661476" y="1079852"/>
                  <a:pt x="8630028" y="1079852"/>
                </a:cubicBezTo>
                <a:lnTo>
                  <a:pt x="56941" y="1079852"/>
                </a:lnTo>
                <a:cubicBezTo>
                  <a:pt x="25493" y="1079852"/>
                  <a:pt x="0" y="1054359"/>
                  <a:pt x="0" y="1022911"/>
                </a:cubicBezTo>
                <a:lnTo>
                  <a:pt x="0" y="794023"/>
                </a:lnTo>
                <a:lnTo>
                  <a:pt x="3420" y="794368"/>
                </a:lnTo>
                <a:cubicBezTo>
                  <a:pt x="143944" y="794368"/>
                  <a:pt x="257862" y="680450"/>
                  <a:pt x="257862" y="539926"/>
                </a:cubicBezTo>
                <a:cubicBezTo>
                  <a:pt x="257862" y="399402"/>
                  <a:pt x="143944" y="285484"/>
                  <a:pt x="3420" y="285484"/>
                </a:cubicBezTo>
                <a:lnTo>
                  <a:pt x="0" y="285829"/>
                </a:lnTo>
                <a:lnTo>
                  <a:pt x="0" y="56941"/>
                </a:lnTo>
                <a:cubicBezTo>
                  <a:pt x="0" y="25493"/>
                  <a:pt x="25493" y="0"/>
                  <a:pt x="56941" y="0"/>
                </a:cubicBezTo>
                <a:close/>
              </a:path>
            </a:pathLst>
          </a:custGeom>
          <a:solidFill>
            <a:schemeClr val="bg1"/>
          </a:solidFill>
          <a:ln w="12700" cap="rnd">
            <a:noFill/>
            <a:round/>
          </a:ln>
          <a:effectLst>
            <a:outerShdw blurRad="254000" dist="127000" algn="ctr" rotWithShape="0">
              <a:schemeClr val="bg1">
                <a:lumMod val="65000"/>
                <a:alpha val="20000"/>
              </a:schemeClr>
            </a:outerShdw>
          </a:effectLst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标题 1"/>
          <p:cNvSpPr txBox="1"/>
          <p:nvPr/>
        </p:nvSpPr>
        <p:spPr>
          <a:xfrm>
            <a:off x="3281076" y="4644224"/>
            <a:ext cx="8041879" cy="485031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能够独立使用Echarts创建一个基本的图表，如柱状图、折线图、饼图等。</a:t>
            </a:r>
            <a:endParaRPr kumimoji="1" lang="zh-CN" altLang="en-US"/>
          </a:p>
        </p:txBody>
      </p:sp>
      <p:sp>
        <p:nvSpPr>
          <p:cNvPr id="16" name="标题 1"/>
          <p:cNvSpPr txBox="1"/>
          <p:nvPr/>
        </p:nvSpPr>
        <p:spPr>
          <a:xfrm flipV="1">
            <a:off x="11146403" y="1130300"/>
            <a:ext cx="372497" cy="372497"/>
          </a:xfrm>
          <a:prstGeom prst="roundRect">
            <a:avLst>
              <a:gd name="adj" fmla="val 7827"/>
            </a:avLst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标题 1"/>
          <p:cNvSpPr txBox="1"/>
          <p:nvPr/>
        </p:nvSpPr>
        <p:spPr>
          <a:xfrm flipV="1">
            <a:off x="660401" y="5239910"/>
            <a:ext cx="425822" cy="425822"/>
          </a:xfrm>
          <a:prstGeom prst="roundRect">
            <a:avLst>
              <a:gd name="adj" fmla="val 7827"/>
            </a:avLst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标题 1"/>
          <p:cNvSpPr txBox="1"/>
          <p:nvPr/>
        </p:nvSpPr>
        <p:spPr>
          <a:xfrm flipV="1">
            <a:off x="1091095" y="5708278"/>
            <a:ext cx="425822" cy="425822"/>
          </a:xfrm>
          <a:prstGeom prst="roundRect">
            <a:avLst>
              <a:gd name="adj" fmla="val 7827"/>
            </a:avLst>
          </a:prstGeom>
          <a:solidFill>
            <a:schemeClr val="accent1">
              <a:lumMod val="7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学习目标</a:t>
            </a:r>
            <a:endParaRPr kumimoji="1" lang="zh-CN" altLang="en-US"/>
          </a:p>
        </p:txBody>
      </p:sp>
      <p:sp>
        <p:nvSpPr>
          <p:cNvPr id="20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0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1" y="1"/>
            <a:ext cx="1106203" cy="1159329"/>
          </a:xfrm>
          <a:custGeom>
            <a:avLst/>
            <a:gdLst>
              <a:gd name="connsiteX0" fmla="*/ 717601 w 1106203"/>
              <a:gd name="connsiteY0" fmla="*/ 0 h 1159329"/>
              <a:gd name="connsiteX1" fmla="*/ 1088097 w 1106203"/>
              <a:gd name="connsiteY1" fmla="*/ 0 h 1159329"/>
              <a:gd name="connsiteX2" fmla="*/ 1106203 w 1106203"/>
              <a:gd name="connsiteY2" fmla="*/ 179615 h 1159329"/>
              <a:gd name="connsiteX3" fmla="*/ 126489 w 1106203"/>
              <a:gd name="connsiteY3" fmla="*/ 1159329 h 1159329"/>
              <a:gd name="connsiteX4" fmla="*/ 26319 w 1106203"/>
              <a:gd name="connsiteY4" fmla="*/ 1154271 h 1159329"/>
              <a:gd name="connsiteX5" fmla="*/ 0 w 1106203"/>
              <a:gd name="connsiteY5" fmla="*/ 1150254 h 1159329"/>
              <a:gd name="connsiteX6" fmla="*/ 0 w 1106203"/>
              <a:gd name="connsiteY6" fmla="*/ 787218 h 1159329"/>
              <a:gd name="connsiteX7" fmla="*/ 1407 w 1106203"/>
              <a:gd name="connsiteY7" fmla="*/ 787655 h 1159329"/>
              <a:gd name="connsiteX8" fmla="*/ 126489 w 1106203"/>
              <a:gd name="connsiteY8" fmla="*/ 800264 h 1159329"/>
              <a:gd name="connsiteX9" fmla="*/ 747138 w 1106203"/>
              <a:gd name="connsiteY9" fmla="*/ 179615 h 1159329"/>
              <a:gd name="connsiteX10" fmla="*/ 734529 w 1106203"/>
              <a:gd name="connsiteY10" fmla="*/ 54533 h 1159329"/>
            </a:gdLst>
            <a:ahLst/>
            <a:cxnLst/>
            <a:rect l="l" t="t" r="r" b="b"/>
            <a:pathLst>
              <a:path w="1106203" h="1159329">
                <a:moveTo>
                  <a:pt x="717601" y="0"/>
                </a:moveTo>
                <a:lnTo>
                  <a:pt x="1088097" y="0"/>
                </a:lnTo>
                <a:lnTo>
                  <a:pt x="1106203" y="179615"/>
                </a:lnTo>
                <a:cubicBezTo>
                  <a:pt x="1106203" y="720696"/>
                  <a:pt x="667570" y="1159329"/>
                  <a:pt x="126489" y="1159329"/>
                </a:cubicBezTo>
                <a:cubicBezTo>
                  <a:pt x="92672" y="1159329"/>
                  <a:pt x="59254" y="1157616"/>
                  <a:pt x="26319" y="1154271"/>
                </a:cubicBezTo>
                <a:lnTo>
                  <a:pt x="0" y="1150254"/>
                </a:lnTo>
                <a:lnTo>
                  <a:pt x="0" y="787218"/>
                </a:lnTo>
                <a:lnTo>
                  <a:pt x="1407" y="787655"/>
                </a:lnTo>
                <a:cubicBezTo>
                  <a:pt x="41809" y="795922"/>
                  <a:pt x="83642" y="800264"/>
                  <a:pt x="126489" y="800264"/>
                </a:cubicBezTo>
                <a:cubicBezTo>
                  <a:pt x="469264" y="800264"/>
                  <a:pt x="747138" y="522390"/>
                  <a:pt x="747138" y="179615"/>
                </a:cubicBezTo>
                <a:cubicBezTo>
                  <a:pt x="747138" y="136768"/>
                  <a:pt x="742796" y="94935"/>
                  <a:pt x="734529" y="5453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0" y="1636038"/>
            <a:ext cx="12192000" cy="3802743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0" y="1640114"/>
            <a:ext cx="12192000" cy="3802743"/>
          </a:xfrm>
          <a:prstGeom prst="rect">
            <a:avLst/>
          </a:prstGeom>
          <a:solidFill>
            <a:schemeClr val="accent1">
              <a:alpha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3705224" y="2175964"/>
            <a:ext cx="7540625" cy="2573752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6000">
                <a:ln w="12700">
                  <a:noFill/>
                </a:ln>
                <a:solidFill>
                  <a:schemeClr val="bg1"/>
                </a:solidFill>
                <a:latin typeface="OPPOSans H"/>
                <a:ea typeface="OPPOSans H"/>
                <a:cs typeface="OPPOSans H"/>
              </a:rPr>
              <a:t>相关知识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979261" y="2299884"/>
            <a:ext cx="2325913" cy="2325913"/>
          </a:xfrm>
          <a:prstGeom prst="ellipse">
            <a:avLst/>
          </a:pr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1010670" y="1299682"/>
            <a:ext cx="2263095" cy="4326316"/>
          </a:xfrm>
          <a:prstGeom prst="rect">
            <a:avLst/>
          </a:prstGeom>
          <a:noFill/>
          <a:ln cap="sq">
            <a:noFill/>
          </a:ln>
        </p:spPr>
        <p:txBody>
          <a:bodyPr vert="horz" wrap="square" lIns="91440" tIns="45720" rIns="91440" bIns="45720" rtlCol="0" anchor="ctr"/>
          <a:lstStyle/>
          <a:p>
            <a:pPr algn="ctr"/>
            <a:r>
              <a:rPr kumimoji="1" lang="en-US" altLang="zh-CN" sz="9600">
                <a:ln w="12700">
                  <a:noFill/>
                </a:ln>
                <a:solidFill>
                  <a:schemeClr val="accent1"/>
                </a:solidFill>
                <a:latin typeface="OPPOSans H"/>
                <a:ea typeface="OPPOSans H"/>
                <a:cs typeface="OPPOSans H"/>
              </a:rPr>
              <a:t>03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11045825" y="4326315"/>
            <a:ext cx="1146175" cy="1116542"/>
          </a:xfrm>
          <a:custGeom>
            <a:avLst/>
            <a:gdLst>
              <a:gd name="connsiteX0" fmla="*/ 979714 w 1146175"/>
              <a:gd name="connsiteY0" fmla="*/ 0 h 1116542"/>
              <a:gd name="connsiteX1" fmla="*/ 1079884 w 1146175"/>
              <a:gd name="connsiteY1" fmla="*/ 5058 h 1116542"/>
              <a:gd name="connsiteX2" fmla="*/ 1146175 w 1146175"/>
              <a:gd name="connsiteY2" fmla="*/ 15176 h 1116542"/>
              <a:gd name="connsiteX3" fmla="*/ 1146175 w 1146175"/>
              <a:gd name="connsiteY3" fmla="*/ 384519 h 1116542"/>
              <a:gd name="connsiteX4" fmla="*/ 1104796 w 1146175"/>
              <a:gd name="connsiteY4" fmla="*/ 371675 h 1116542"/>
              <a:gd name="connsiteX5" fmla="*/ 979714 w 1146175"/>
              <a:gd name="connsiteY5" fmla="*/ 359065 h 1116542"/>
              <a:gd name="connsiteX6" fmla="*/ 359065 w 1146175"/>
              <a:gd name="connsiteY6" fmla="*/ 979714 h 1116542"/>
              <a:gd name="connsiteX7" fmla="*/ 371674 w 1146175"/>
              <a:gd name="connsiteY7" fmla="*/ 1104797 h 1116542"/>
              <a:gd name="connsiteX8" fmla="*/ 375320 w 1146175"/>
              <a:gd name="connsiteY8" fmla="*/ 1116542 h 1116542"/>
              <a:gd name="connsiteX9" fmla="*/ 13793 w 1146175"/>
              <a:gd name="connsiteY9" fmla="*/ 1116542 h 1116542"/>
              <a:gd name="connsiteX10" fmla="*/ 0 w 1146175"/>
              <a:gd name="connsiteY10" fmla="*/ 979714 h 1116542"/>
              <a:gd name="connsiteX11" fmla="*/ 979714 w 1146175"/>
              <a:gd name="connsiteY11" fmla="*/ 0 h 1116542"/>
            </a:gdLst>
            <a:ahLst/>
            <a:cxnLst/>
            <a:rect l="l" t="t" r="r" b="b"/>
            <a:pathLst>
              <a:path w="1146175" h="1116542">
                <a:moveTo>
                  <a:pt x="979714" y="0"/>
                </a:moveTo>
                <a:cubicBezTo>
                  <a:pt x="1013532" y="0"/>
                  <a:pt x="1046949" y="1714"/>
                  <a:pt x="1079884" y="5058"/>
                </a:cubicBezTo>
                <a:lnTo>
                  <a:pt x="1146175" y="15176"/>
                </a:lnTo>
                <a:lnTo>
                  <a:pt x="1146175" y="384519"/>
                </a:lnTo>
                <a:lnTo>
                  <a:pt x="1104796" y="371675"/>
                </a:lnTo>
                <a:cubicBezTo>
                  <a:pt x="1064394" y="363407"/>
                  <a:pt x="1022561" y="359065"/>
                  <a:pt x="979714" y="359065"/>
                </a:cubicBezTo>
                <a:cubicBezTo>
                  <a:pt x="636939" y="359065"/>
                  <a:pt x="359065" y="636939"/>
                  <a:pt x="359065" y="979714"/>
                </a:cubicBezTo>
                <a:cubicBezTo>
                  <a:pt x="359065" y="1022561"/>
                  <a:pt x="363407" y="1064394"/>
                  <a:pt x="371674" y="1104797"/>
                </a:cubicBezTo>
                <a:lnTo>
                  <a:pt x="375320" y="1116542"/>
                </a:lnTo>
                <a:lnTo>
                  <a:pt x="13793" y="1116542"/>
                </a:lnTo>
                <a:lnTo>
                  <a:pt x="0" y="979714"/>
                </a:lnTo>
                <a:cubicBezTo>
                  <a:pt x="0" y="438633"/>
                  <a:pt x="438633" y="0"/>
                  <a:pt x="979714" y="0"/>
                </a:cubicBezTo>
                <a:close/>
              </a:path>
            </a:pathLst>
          </a:custGeom>
          <a:solidFill>
            <a:schemeClr val="bg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9231087" y="3177285"/>
            <a:ext cx="2985444" cy="1572431"/>
          </a:xfrm>
          <a:prstGeom prst="rect">
            <a:avLst/>
          </a:prstGeom>
          <a:noFill/>
          <a:ln cap="sq">
            <a:noFill/>
          </a:ln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BF9674A-DD02-75FC-07CC-5DAC3410993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041" y="520422"/>
            <a:ext cx="2376502" cy="53404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标题 1"/>
          <p:cNvSpPr txBox="1"/>
          <p:nvPr/>
        </p:nvSpPr>
        <p:spPr>
          <a:xfrm>
            <a:off x="2229653" y="2409827"/>
            <a:ext cx="648000" cy="18000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标题 1"/>
          <p:cNvSpPr txBox="1"/>
          <p:nvPr/>
        </p:nvSpPr>
        <p:spPr>
          <a:xfrm>
            <a:off x="2229653" y="2409827"/>
            <a:ext cx="648001" cy="648000"/>
          </a:xfrm>
          <a:prstGeom prst="ellipse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2283653" y="2553827"/>
            <a:ext cx="540000" cy="360000"/>
          </a:xfrm>
          <a:prstGeom prst="rect">
            <a:avLst/>
          </a:prstGeom>
          <a:noFill/>
          <a:ln w="12700" cap="sq">
            <a:noFill/>
            <a:miter/>
          </a:ln>
        </p:spPr>
        <p:txBody>
          <a:bodyPr vert="horz" wrap="square" lIns="0" tIns="0" rIns="0" bIns="0" rtlCol="0" anchor="ctr"/>
          <a:lstStyle/>
          <a:p>
            <a:pPr algn="ctr"/>
            <a:r>
              <a:rPr kumimoji="1" lang="en-US" altLang="zh-CN" sz="2200">
                <a:ln w="12700">
                  <a:noFill/>
                </a:ln>
                <a:solidFill>
                  <a:schemeClr val="bg1"/>
                </a:solidFill>
                <a:latin typeface="OPPOSans B"/>
                <a:ea typeface="OPPOSans B"/>
                <a:cs typeface="OPPOSans B"/>
              </a:rPr>
              <a:t>01</a:t>
            </a:r>
            <a:endParaRPr kumimoji="1" lang="zh-CN" altLang="en-US"/>
          </a:p>
        </p:txBody>
      </p:sp>
      <p:sp>
        <p:nvSpPr>
          <p:cNvPr id="7" name="标题 1"/>
          <p:cNvSpPr txBox="1"/>
          <p:nvPr/>
        </p:nvSpPr>
        <p:spPr>
          <a:xfrm>
            <a:off x="3109646" y="2409828"/>
            <a:ext cx="6840000" cy="2530444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Source Han Sans"/>
                <a:ea typeface="Source Han Sans"/>
                <a:cs typeface="Source Han Sans"/>
              </a:rPr>
              <a:t>前端数据可视化是指将数据以图表、图形等形式呈现在前端页面上，以便用户更加直观、清晰地理解数据。随着数据时代的到来，数据量的增加和数据分析的需求，前端数据可视化越来越受到重视。随着Web技术的发展，从传统只能依靠于Flash、IE的VML，各个浏览器尚不统一的SVG，到如今规范统一的Canvas、SVG为代表的HTML5技术，表现点、线、面要素的技术已经越来越规范成熟。
HTML5是互联网的下一代标准，现在仍处于发展阶段。使网络标准达到符合当代的网络需求。HTML5标准实际指的是包括HTML5、CSS3和JavaScript技术。HTML5包含了SVG，同时提供了二维绘图技术Canvas。</a:t>
            </a:r>
            <a:endParaRPr kumimoji="1" lang="zh-CN" altLang="en-US"/>
          </a:p>
        </p:txBody>
      </p:sp>
      <p:sp>
        <p:nvSpPr>
          <p:cNvPr id="8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前端数据可视化简介：</a:t>
            </a:r>
            <a:endParaRPr kumimoji="1" lang="zh-CN" altLang="en-US"/>
          </a:p>
        </p:txBody>
      </p:sp>
      <p:sp>
        <p:nvSpPr>
          <p:cNvPr id="9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alphaModFix amt="8000"/>
          </a:blip>
          <a:srcRect t="7813" b="7813"/>
          <a:stretch>
            <a:fillRect/>
          </a:stretch>
        </p:blipFill>
        <p:spPr>
          <a:xfrm>
            <a:off x="3" y="-5355"/>
            <a:ext cx="12211040" cy="6868710"/>
          </a:xfrm>
          <a:prstGeom prst="rect">
            <a:avLst/>
          </a:prstGeom>
          <a:noFill/>
          <a:ln cap="sq">
            <a:noFill/>
          </a:ln>
        </p:spPr>
      </p:pic>
      <p:sp>
        <p:nvSpPr>
          <p:cNvPr id="3" name="标题 1"/>
          <p:cNvSpPr txBox="1"/>
          <p:nvPr/>
        </p:nvSpPr>
        <p:spPr>
          <a:xfrm>
            <a:off x="0" y="6505002"/>
            <a:ext cx="12211040" cy="352998"/>
          </a:xfrm>
          <a:custGeom>
            <a:avLst/>
            <a:gdLst>
              <a:gd name="connsiteX0" fmla="*/ 12211040 w 12211040"/>
              <a:gd name="connsiteY0" fmla="*/ 0 h 352998"/>
              <a:gd name="connsiteX1" fmla="*/ 12211040 w 12211040"/>
              <a:gd name="connsiteY1" fmla="*/ 352998 h 352998"/>
              <a:gd name="connsiteX2" fmla="*/ 0 w 12211040"/>
              <a:gd name="connsiteY2" fmla="*/ 352998 h 352998"/>
              <a:gd name="connsiteX3" fmla="*/ 0 w 12211040"/>
              <a:gd name="connsiteY3" fmla="*/ 23908 h 352998"/>
              <a:gd name="connsiteX4" fmla="*/ 116132 w 12211040"/>
              <a:gd name="connsiteY4" fmla="*/ 33813 h 352998"/>
              <a:gd name="connsiteX5" fmla="*/ 5965372 w 12211040"/>
              <a:gd name="connsiteY5" fmla="*/ 177795 h 352998"/>
              <a:gd name="connsiteX6" fmla="*/ 11814612 w 12211040"/>
              <a:gd name="connsiteY6" fmla="*/ 33813 h 352998"/>
            </a:gdLst>
            <a:ahLst/>
            <a:cxnLst/>
            <a:rect l="l" t="t" r="r" b="b"/>
            <a:pathLst>
              <a:path w="12211040" h="352998">
                <a:moveTo>
                  <a:pt x="12211040" y="0"/>
                </a:moveTo>
                <a:lnTo>
                  <a:pt x="12211040" y="352998"/>
                </a:lnTo>
                <a:lnTo>
                  <a:pt x="0" y="352998"/>
                </a:lnTo>
                <a:lnTo>
                  <a:pt x="0" y="23908"/>
                </a:lnTo>
                <a:lnTo>
                  <a:pt x="116132" y="33813"/>
                </a:lnTo>
                <a:cubicBezTo>
                  <a:pt x="1383777" y="120682"/>
                  <a:pt x="3530507" y="177795"/>
                  <a:pt x="5965372" y="177795"/>
                </a:cubicBezTo>
                <a:cubicBezTo>
                  <a:pt x="8400238" y="177795"/>
                  <a:pt x="10546968" y="120682"/>
                  <a:pt x="11814612" y="33813"/>
                </a:cubicBezTo>
                <a:close/>
              </a:path>
            </a:pathLst>
          </a:cu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1623654" y="2093962"/>
            <a:ext cx="3076476" cy="3076476"/>
          </a:xfrm>
          <a:prstGeom prst="rect">
            <a:avLst/>
          </a:prstGeom>
        </p:spPr>
      </p:pic>
      <p:sp>
        <p:nvSpPr>
          <p:cNvPr id="5" name="标题 1"/>
          <p:cNvSpPr txBox="1"/>
          <p:nvPr/>
        </p:nvSpPr>
        <p:spPr>
          <a:xfrm>
            <a:off x="1340779" y="1811087"/>
            <a:ext cx="3642225" cy="3642225"/>
          </a:xfrm>
          <a:prstGeom prst="ellipse">
            <a:avLst/>
          </a:prstGeom>
          <a:noFill/>
          <a:ln w="19050" cap="sq">
            <a:gradFill>
              <a:gsLst>
                <a:gs pos="2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标题 1"/>
          <p:cNvSpPr txBox="1"/>
          <p:nvPr/>
        </p:nvSpPr>
        <p:spPr>
          <a:xfrm>
            <a:off x="1263520" y="1733828"/>
            <a:ext cx="3796744" cy="3796744"/>
          </a:xfrm>
          <a:prstGeom prst="ellipse">
            <a:avLst/>
          </a:prstGeom>
          <a:noFill/>
          <a:ln w="19050" cap="sq">
            <a:gradFill>
              <a:gsLst>
                <a:gs pos="29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832478" y="2998749"/>
            <a:ext cx="248538" cy="248538"/>
            <a:chOff x="4832478" y="2998749"/>
            <a:chExt cx="248538" cy="248538"/>
          </a:xfrm>
        </p:grpSpPr>
        <p:sp>
          <p:nvSpPr>
            <p:cNvPr id="8" name="标题 1"/>
            <p:cNvSpPr txBox="1"/>
            <p:nvPr/>
          </p:nvSpPr>
          <p:spPr>
            <a:xfrm>
              <a:off x="4861785" y="3028056"/>
              <a:ext cx="189924" cy="189924"/>
            </a:xfrm>
            <a:prstGeom prst="ellipse">
              <a:avLst/>
            </a:prstGeom>
            <a:solidFill>
              <a:schemeClr val="accent1"/>
            </a:solidFill>
            <a:ln w="12700" cap="sq">
              <a:noFill/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标题 1"/>
            <p:cNvSpPr txBox="1"/>
            <p:nvPr/>
          </p:nvSpPr>
          <p:spPr>
            <a:xfrm>
              <a:off x="4832478" y="2998749"/>
              <a:ext cx="248538" cy="248538"/>
            </a:xfrm>
            <a:prstGeom prst="ellipse">
              <a:avLst/>
            </a:prstGeom>
            <a:noFill/>
            <a:ln w="28575" cap="sq">
              <a:solidFill>
                <a:schemeClr val="accent1"/>
              </a:solidFill>
              <a:miter/>
            </a:ln>
          </p:spPr>
          <p:txBody>
            <a:bodyPr vert="horz" wrap="square" lIns="91440" tIns="45720" rIns="91440" bIns="45720"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0" name="标题 1"/>
          <p:cNvSpPr txBox="1"/>
          <p:nvPr/>
        </p:nvSpPr>
        <p:spPr>
          <a:xfrm>
            <a:off x="5334430" y="2942985"/>
            <a:ext cx="5559992" cy="2097741"/>
          </a:xfrm>
          <a:prstGeom prst="rect">
            <a:avLst/>
          </a:prstGeom>
          <a:noFill/>
          <a:ln cap="sq">
            <a:noFill/>
          </a:ln>
          <a:effectLst/>
        </p:spPr>
        <p:txBody>
          <a:bodyPr vert="horz" wrap="square" lIns="0" tIns="0" rIns="0" bIns="0" rtlCol="0" anchor="t"/>
          <a:lstStyle/>
          <a:p>
            <a:pPr algn="l"/>
            <a:r>
              <a:rPr kumimoji="1" lang="en-US" altLang="zh-CN" sz="1400">
                <a:ln w="12700">
                  <a:noFill/>
                </a:ln>
                <a:solidFill>
                  <a:schemeClr val="tx1"/>
                </a:solidFill>
                <a:latin typeface="Source Han Sans"/>
                <a:ea typeface="Source Han Sans"/>
                <a:cs typeface="Source Han Sans"/>
              </a:rPr>
              <a:t>前端技术是随着Web技术的发展而不断演变的，它涉及到各种技术和工具，包括HTML、CSS、JavaScript、Ajax等，以及各种框架和库（如jQuery、jQuery Mobile等）。
HTML、CSS和JavaScript是前端开发中最重要的三种技术，它们各自的作用如下：</a:t>
            </a:r>
            <a:endParaRPr kumimoji="1" lang="zh-CN" altLang="en-US"/>
          </a:p>
        </p:txBody>
      </p:sp>
      <p:sp>
        <p:nvSpPr>
          <p:cNvPr id="11" name="标题 1"/>
          <p:cNvSpPr txBox="1"/>
          <p:nvPr/>
        </p:nvSpPr>
        <p:spPr>
          <a:xfrm>
            <a:off x="690880" y="302161"/>
            <a:ext cx="10640060" cy="432000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ctr"/>
          <a:lstStyle/>
          <a:p>
            <a:pPr algn="l"/>
            <a:r>
              <a:rPr kumimoji="1" lang="en-US" altLang="zh-CN" sz="3200">
                <a:ln w="12700">
                  <a:noFill/>
                </a:ln>
                <a:solidFill>
                  <a:schemeClr val="accent1"/>
                </a:solidFill>
                <a:latin typeface="Source Han Sans CN Bold"/>
                <a:ea typeface="Source Han Sans CN Bold"/>
                <a:cs typeface="Source Han Sans CN Bold"/>
              </a:rPr>
              <a:t>前端技术简介：</a:t>
            </a:r>
            <a:endParaRPr kumimoji="1" lang="zh-CN" altLang="en-US"/>
          </a:p>
        </p:txBody>
      </p:sp>
      <p:sp>
        <p:nvSpPr>
          <p:cNvPr id="12" name="标题 1"/>
          <p:cNvSpPr txBox="1"/>
          <p:nvPr/>
        </p:nvSpPr>
        <p:spPr>
          <a:xfrm>
            <a:off x="366480" y="266161"/>
            <a:ext cx="180000" cy="504000"/>
          </a:xfrm>
          <a:prstGeom prst="rect">
            <a:avLst/>
          </a:prstGeom>
          <a:solidFill>
            <a:schemeClr val="accent1"/>
          </a:solidFill>
          <a:ln w="12700" cap="sq">
            <a:noFill/>
            <a:miter/>
          </a:ln>
        </p:spPr>
        <p:txBody>
          <a:bodyPr vert="horz" wrap="square" lIns="91440" tIns="45720" rIns="91440" bIns="45720"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92374D"/>
      </a:accent1>
      <a:accent2>
        <a:srgbClr val="FC9783"/>
      </a:accent2>
      <a:accent3>
        <a:srgbClr val="FB7598"/>
      </a:accent3>
      <a:accent4>
        <a:srgbClr val="25AE9E"/>
      </a:accent4>
      <a:accent5>
        <a:srgbClr val="FC9783"/>
      </a:accent5>
      <a:accent6>
        <a:srgbClr val="FB7598"/>
      </a:accent6>
      <a:hlink>
        <a:srgbClr val="000000"/>
      </a:hlink>
      <a:folHlink>
        <a:srgbClr val="00000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4048</Words>
  <Application>Microsoft Office PowerPoint</Application>
  <PresentationFormat>宽屏</PresentationFormat>
  <Paragraphs>575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9" baseType="lpstr">
      <vt:lpstr>Source Han Serif SC Bold</vt:lpstr>
      <vt:lpstr>OPPOSans B</vt:lpstr>
      <vt:lpstr>OPPOSans H</vt:lpstr>
      <vt:lpstr>Source Han Sans</vt:lpstr>
      <vt:lpstr>OPPOSans R</vt:lpstr>
      <vt:lpstr>Source Han Sans CN Bold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asus</cp:lastModifiedBy>
  <cp:revision>1</cp:revision>
  <dcterms:modified xsi:type="dcterms:W3CDTF">2024-07-24T04:03:59Z</dcterms:modified>
</cp:coreProperties>
</file>