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Lst>
  <p:notesMasterIdLst>
    <p:notesMasterId r:id="rId20"/>
  </p:notesMasterIdLst>
  <p:handoutMasterIdLst>
    <p:handoutMasterId r:id="rId21"/>
  </p:handoutMasterIdLst>
  <p:sldIdLst>
    <p:sldId id="357" r:id="rId2"/>
    <p:sldId id="446" r:id="rId3"/>
    <p:sldId id="417" r:id="rId4"/>
    <p:sldId id="418" r:id="rId5"/>
    <p:sldId id="419" r:id="rId6"/>
    <p:sldId id="420" r:id="rId7"/>
    <p:sldId id="421" r:id="rId8"/>
    <p:sldId id="422" r:id="rId9"/>
    <p:sldId id="423" r:id="rId10"/>
    <p:sldId id="424" r:id="rId11"/>
    <p:sldId id="425" r:id="rId12"/>
    <p:sldId id="426" r:id="rId13"/>
    <p:sldId id="427" r:id="rId14"/>
    <p:sldId id="428" r:id="rId15"/>
    <p:sldId id="429" r:id="rId16"/>
    <p:sldId id="430" r:id="rId17"/>
    <p:sldId id="431" r:id="rId18"/>
    <p:sldId id="445" r:id="rId19"/>
  </p:sldIdLst>
  <p:sldSz cx="9144000" cy="5143500" type="screen16x9"/>
  <p:notesSz cx="6761163" cy="9942513"/>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modifyVerifier cryptProviderType="rsaAES" cryptAlgorithmClass="hash" cryptAlgorithmType="typeAny" cryptAlgorithmSid="14" spinCount="100000" saltData="TMplXEqLUXT/vMtAU7Svkw==" hashData="q4FYNi3apBCRc2zsrLxBQLidt0+TceW8vc33nuNjRBxPQ2Hw7Ny070Pz+t1uUAzit+cfYe3GCGgGfmX9g+TtUw=="/>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10E0"/>
    <a:srgbClr val="AB559B"/>
    <a:srgbClr val="005DA2"/>
    <a:srgbClr val="FF6201"/>
    <a:srgbClr val="FA9F86"/>
    <a:srgbClr val="C4C7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3" autoAdjust="0"/>
    <p:restoredTop sz="74463" autoAdjust="0"/>
  </p:normalViewPr>
  <p:slideViewPr>
    <p:cSldViewPr snapToGrid="0">
      <p:cViewPr varScale="1">
        <p:scale>
          <a:sx n="126" d="100"/>
          <a:sy n="126" d="100"/>
        </p:scale>
        <p:origin x="91" y="19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0" d="100"/>
          <a:sy n="80" d="100"/>
        </p:scale>
        <p:origin x="316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4A79515A-5222-4F01-879C-8A4FDD1B0536}" type="datetimeFigureOut">
              <a:rPr lang="zh-CN" altLang="en-US" smtClean="0"/>
              <a:t>2024/7/4</a:t>
            </a:fld>
            <a:endParaRPr lang="zh-CN" altLang="en-US"/>
          </a:p>
        </p:txBody>
      </p:sp>
      <p:sp>
        <p:nvSpPr>
          <p:cNvPr id="4" name="页脚占位符 3"/>
          <p:cNvSpPr>
            <a:spLocks noGrp="1"/>
          </p:cNvSpPr>
          <p:nvPr>
            <p:ph type="ftr" sz="quarter" idx="2"/>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8851"/>
          </a:xfrm>
          <a:prstGeom prst="rect">
            <a:avLst/>
          </a:prstGeom>
        </p:spPr>
        <p:txBody>
          <a:bodyPr vert="horz" lIns="91440" tIns="45720" rIns="91440" bIns="45720" rtlCol="0" anchor="b"/>
          <a:lstStyle>
            <a:lvl1pPr algn="r">
              <a:defRPr sz="1200"/>
            </a:lvl1pPr>
          </a:lstStyle>
          <a:p>
            <a:fld id="{878FFAD9-53DE-42F6-98D8-C7F9888970C0}"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A09DE9EE-F82A-44FC-9338-200B4E080055}" type="datetimeFigureOut">
              <a:rPr lang="zh-CN" altLang="en-US" smtClean="0"/>
              <a:t>2024/7/4</a:t>
            </a:fld>
            <a:endParaRPr lang="zh-CN" altLang="en-US"/>
          </a:p>
        </p:txBody>
      </p:sp>
      <p:sp>
        <p:nvSpPr>
          <p:cNvPr id="4" name="幻灯片图像占位符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C6F8553E-6660-4B95-9869-B2777316F5C2}"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634727"/>
            <a:ext cx="3566160" cy="617220"/>
          </a:xfrm>
        </p:spPr>
        <p:txBody>
          <a:bodyPr lIns="137160" rIns="137160" anchor="ctr">
            <a:normAutofit/>
          </a:bodyPr>
          <a:lstStyle>
            <a:lvl1pPr marL="0" indent="0">
              <a:spcBef>
                <a:spcPts val="0"/>
              </a:spcBef>
              <a:spcAft>
                <a:spcPts val="0"/>
              </a:spcAft>
              <a:buNone/>
              <a:defRPr sz="1725" b="0" cap="none" baseline="0">
                <a:solidFill>
                  <a:schemeClr val="accent1"/>
                </a:solidFill>
                <a:latin typeface="+mn-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76809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493166" y="1634727"/>
            <a:ext cx="3566160" cy="617220"/>
          </a:xfrm>
        </p:spPr>
        <p:txBody>
          <a:bodyPr lIns="137160" rIns="137160" anchor="ctr">
            <a:normAutofit/>
          </a:bodyPr>
          <a:lstStyle>
            <a:lvl1pPr marL="0" indent="0">
              <a:spcBef>
                <a:spcPts val="0"/>
              </a:spcBef>
              <a:spcAft>
                <a:spcPts val="0"/>
              </a:spcAft>
              <a:buNone/>
              <a:defRPr lang="en-US" sz="1725" b="0" kern="1200" cap="none" baseline="0" dirty="0">
                <a:solidFill>
                  <a:schemeClr val="accent1"/>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1350"/>
              </a:spcBef>
              <a:buNone/>
            </a:pPr>
            <a:r>
              <a:rPr lang="zh-CN" altLang="en-US"/>
              <a:t>单击此处编辑母版文本样式</a:t>
            </a:r>
          </a:p>
        </p:txBody>
      </p:sp>
      <p:sp>
        <p:nvSpPr>
          <p:cNvPr id="6" name="Content Placeholder 5"/>
          <p:cNvSpPr>
            <a:spLocks noGrp="1"/>
          </p:cNvSpPr>
          <p:nvPr>
            <p:ph sz="quarter" idx="4"/>
          </p:nvPr>
        </p:nvSpPr>
        <p:spPr>
          <a:xfrm>
            <a:off x="449316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5099C403-108C-4DD1-A7D7-1791313CAD60}" type="datetime1">
              <a:rPr lang="en-US" altLang="zh-CN" smtClean="0"/>
              <a:t>7/4/2024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11" name="表格 10"/>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A14010D-D7F9-453B-8CFC-260EF9CBB08A}" type="datetime1">
              <a:rPr lang="en-US" altLang="zh-CN" smtClean="0"/>
              <a:t>7/4/2024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6" name="表格 5"/>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964076-B25E-43A3-A775-52FD45DE12A3}" type="datetime1">
              <a:rPr lang="en-US" altLang="zh-CN" smtClean="0"/>
              <a:t>7/4/2024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83FDA4-53CF-4C89-A1EC-BB24DABFA69D}" type="slidenum">
              <a:rPr lang="zh-CN" altLang="en-US" smtClean="0"/>
              <a:t>‹#›</a:t>
            </a:fld>
            <a:endParaRPr lang="zh-CN" altLang="en-US"/>
          </a:p>
        </p:txBody>
      </p:sp>
      <p:sp>
        <p:nvSpPr>
          <p:cNvPr id="8" name="矩形 7"/>
          <p:cNvSpPr/>
          <p:nvPr userDrawn="1"/>
        </p:nvSpPr>
        <p:spPr>
          <a:xfrm>
            <a:off x="0" y="0"/>
            <a:ext cx="9144000" cy="4929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p:cNvPicPr>
            <a:picLocks noChangeAspect="1"/>
          </p:cNvPicPr>
          <p:nvPr userDrawn="1"/>
        </p:nvPicPr>
        <p:blipFill>
          <a:blip r:embed="rId2"/>
          <a:stretch>
            <a:fillRect/>
          </a:stretch>
        </p:blipFill>
        <p:spPr>
          <a:xfrm>
            <a:off x="9525" y="0"/>
            <a:ext cx="776288" cy="1207294"/>
          </a:xfrm>
          <a:prstGeom prst="rect">
            <a:avLst/>
          </a:prstGeom>
          <a:noFill/>
          <a:ln w="9525">
            <a:noFill/>
          </a:ln>
        </p:spPr>
      </p:pic>
      <p:pic>
        <p:nvPicPr>
          <p:cNvPr id="10" name="内容占位符 4"/>
          <p:cNvPicPr>
            <a:picLocks noChangeAspect="1"/>
          </p:cNvPicPr>
          <p:nvPr userDrawn="1"/>
        </p:nvPicPr>
        <p:blipFill>
          <a:blip r:embed="rId3"/>
          <a:stretch>
            <a:fillRect/>
          </a:stretch>
        </p:blipFill>
        <p:spPr>
          <a:xfrm>
            <a:off x="6972305" y="60325"/>
            <a:ext cx="2036762" cy="382588"/>
          </a:xfrm>
          <a:prstGeom prst="rect">
            <a:avLst/>
          </a:prstGeom>
          <a:noFill/>
          <a:ln w="9525">
            <a:noFill/>
          </a:ln>
        </p:spPr>
      </p:pic>
      <p:sp>
        <p:nvSpPr>
          <p:cNvPr id="11" name="Title 1"/>
          <p:cNvSpPr>
            <a:spLocks noGrp="1"/>
          </p:cNvSpPr>
          <p:nvPr>
            <p:ph type="title"/>
          </p:nvPr>
        </p:nvSpPr>
        <p:spPr>
          <a:xfrm>
            <a:off x="900115" y="1"/>
            <a:ext cx="5957888" cy="492918"/>
          </a:xfrm>
        </p:spPr>
        <p:txBody>
          <a:bodyPr>
            <a:normAutofit/>
          </a:bodyPr>
          <a:lstStyle>
            <a:lvl1pPr>
              <a:defRPr sz="2400" b="1" spc="300">
                <a:solidFill>
                  <a:schemeClr val="bg1"/>
                </a:solidFill>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graphicFrame>
        <p:nvGraphicFramePr>
          <p:cNvPr id="12" name="表格 11"/>
          <p:cNvGraphicFramePr>
            <a:graphicFrameLocks noGrp="1"/>
          </p:cNvGraphicFramePr>
          <p:nvPr userDrawn="1">
            <p:extLst>
              <p:ext uri="{D42A27DB-BD31-4B8C-83A1-F6EECF244321}">
                <p14:modId xmlns:p14="http://schemas.microsoft.com/office/powerpoint/2010/main" val="786342025"/>
              </p:ext>
            </p:extLst>
          </p:nvPr>
        </p:nvGraphicFramePr>
        <p:xfrm>
          <a:off x="-2830" y="666573"/>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pic>
        <p:nvPicPr>
          <p:cNvPr id="5" name="图片 4">
            <a:extLst>
              <a:ext uri="{FF2B5EF4-FFF2-40B4-BE49-F238E27FC236}">
                <a16:creationId xmlns:a16="http://schemas.microsoft.com/office/drawing/2014/main" id="{B769826C-94B6-4056-B1BF-6ABFF5C6E0BE}"/>
              </a:ext>
            </a:extLst>
          </p:cNvPr>
          <p:cNvPicPr>
            <a:picLocks noChangeAspect="1"/>
          </p:cNvPicPr>
          <p:nvPr userDrawn="1"/>
        </p:nvPicPr>
        <p:blipFill>
          <a:blip r:embed="rId4"/>
          <a:stretch>
            <a:fillRect/>
          </a:stretch>
        </p:blipFill>
        <p:spPr>
          <a:xfrm>
            <a:off x="13817" y="4277090"/>
            <a:ext cx="736708" cy="86641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768096" y="353632"/>
            <a:ext cx="3291840" cy="1303020"/>
          </a:xfrm>
        </p:spPr>
        <p:txBody>
          <a:bodyPr>
            <a:noAutofit/>
          </a:bodyPr>
          <a:lstStyle>
            <a:lvl1pPr>
              <a:lnSpc>
                <a:spcPct val="80000"/>
              </a:lnSpc>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4286250" y="617220"/>
            <a:ext cx="4258818" cy="3888486"/>
          </a:xfrm>
        </p:spPr>
        <p:txBody>
          <a:bodyPr/>
          <a:lstStyle>
            <a:lvl1pPr>
              <a:defRPr sz="1800"/>
            </a:lvl1pPr>
            <a:lvl2pPr>
              <a:defRPr sz="15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68096" y="1693129"/>
            <a:ext cx="3291840" cy="2821721"/>
          </a:xfrm>
        </p:spPr>
        <p:txBody>
          <a:bodyPr lIns="91440" rIns="91440">
            <a:normAutofit/>
          </a:bodyPr>
          <a:lstStyle>
            <a:lvl1pPr marL="0" indent="0">
              <a:lnSpc>
                <a:spcPct val="108000"/>
              </a:lnSpc>
              <a:spcBef>
                <a:spcPts val="45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33A8D93-222F-401C-BA18-146B4B408555}" type="datetime1">
              <a:rPr lang="en-US" altLang="zh-CN" smtClean="0"/>
              <a:t>7/4/2024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9" name="表格 8"/>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B62BCDD-7E13-4EAD-829B-FA05AD203A89}"/>
              </a:ext>
            </a:extLst>
          </p:cNvPr>
          <p:cNvPicPr>
            <a:picLocks noChangeAspect="1"/>
          </p:cNvPicPr>
          <p:nvPr userDrawn="1"/>
        </p:nvPicPr>
        <p:blipFill>
          <a:blip r:embed="rId2"/>
          <a:stretch>
            <a:fillRect/>
          </a:stretch>
        </p:blipFill>
        <p:spPr>
          <a:xfrm>
            <a:off x="8407292" y="4277090"/>
            <a:ext cx="736708" cy="86641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3BD95AE-C653-4456-90CF-492370F00119}" type="datetime1">
              <a:rPr lang="en-US" altLang="zh-CN" smtClean="0"/>
              <a:t>7/4/2024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7" name="表格 6"/>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8" name="表格 7"/>
          <p:cNvGraphicFramePr>
            <a:graphicFrameLocks noGrp="1"/>
          </p:cNvGraphicFramePr>
          <p:nvPr userDrawn="1"/>
        </p:nvGraphicFramePr>
        <p:xfrm>
          <a:off x="149562" y="15240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71500"/>
            <a:ext cx="1971675" cy="405765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42951" y="571500"/>
            <a:ext cx="5686425" cy="40576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BD25C71-5AF4-486A-9554-72CA9D2CE856}" type="datetime1">
              <a:rPr lang="en-US" altLang="zh-CN" smtClean="0"/>
              <a:t>7/4/2024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cxnSp>
        <p:nvCxnSpPr>
          <p:cNvPr id="7" name="Straight Connector 6"/>
          <p:cNvCxnSpPr/>
          <p:nvPr/>
        </p:nvCxnSpPr>
        <p:spPr>
          <a:xfrm rot="5400000" flipV="1">
            <a:off x="7543800" y="44447"/>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Grid">
          <a:fgClr>
            <a:schemeClr val="bg2">
              <a:lumMod val="50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438912"/>
            <a:ext cx="7290054" cy="112471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714500"/>
            <a:ext cx="7290055" cy="301752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8097" y="4853028"/>
            <a:ext cx="1615607"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300302E8-8207-4836-9AEA-E91729949E05}" type="datetime1">
              <a:rPr lang="en-US" altLang="zh-CN" smtClean="0"/>
              <a:t>7/4/2024</a:t>
            </a:fld>
            <a:endParaRPr lang="zh-CN" altLang="en-US"/>
          </a:p>
        </p:txBody>
      </p:sp>
      <p:sp>
        <p:nvSpPr>
          <p:cNvPr id="5" name="Footer Placeholder 4"/>
          <p:cNvSpPr>
            <a:spLocks noGrp="1"/>
          </p:cNvSpPr>
          <p:nvPr>
            <p:ph type="ftr" sz="quarter" idx="3"/>
          </p:nvPr>
        </p:nvSpPr>
        <p:spPr>
          <a:xfrm>
            <a:off x="3632200" y="4853028"/>
            <a:ext cx="4426094" cy="205740"/>
          </a:xfrm>
          <a:prstGeom prst="rect">
            <a:avLst/>
          </a:prstGeom>
        </p:spPr>
        <p:txBody>
          <a:bodyPr vert="horz" lIns="91440" tIns="45720" rIns="91440" bIns="45720" rtlCol="0" anchor="ctr"/>
          <a:lstStyle>
            <a:lvl1pPr algn="r">
              <a:defRPr sz="75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8128000" y="4853028"/>
            <a:ext cx="730250"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1F5E3D0D-FE4C-47A7-B99B-FF98BB84CE2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p:txStyles>
    <p:titleStyle>
      <a:lvl1pPr algn="l" defTabSz="685800" rtl="0" eaLnBrk="1" latinLnBrk="0" hangingPunct="1">
        <a:lnSpc>
          <a:spcPct val="80000"/>
        </a:lnSpc>
        <a:spcBef>
          <a:spcPct val="0"/>
        </a:spcBef>
        <a:buNone/>
        <a:defRPr sz="3750" kern="1200" cap="all" spc="75" baseline="0">
          <a:solidFill>
            <a:schemeClr val="tx1">
              <a:lumMod val="95000"/>
              <a:lumOff val="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Tw Cen MT" panose="020B0602020104020603" pitchFamily="34" charset="0"/>
        <a:buChar char=" "/>
        <a:defRPr sz="1650" kern="1200">
          <a:solidFill>
            <a:schemeClr val="tx1"/>
          </a:solidFill>
          <a:latin typeface="+mn-lt"/>
          <a:ea typeface="+mn-ea"/>
          <a:cs typeface="+mn-cs"/>
        </a:defRPr>
      </a:lvl1pPr>
      <a:lvl2pPr marL="1987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350" kern="1200">
          <a:solidFill>
            <a:schemeClr val="tx1"/>
          </a:solidFill>
          <a:latin typeface="+mn-lt"/>
          <a:ea typeface="+mn-ea"/>
          <a:cs typeface="+mn-cs"/>
        </a:defRPr>
      </a:lvl2pPr>
      <a:lvl3pPr marL="3359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3pPr>
      <a:lvl4pPr marL="44577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4pPr>
      <a:lvl5pPr marL="58293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5pPr>
      <a:lvl6pPr marL="68580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6pPr>
      <a:lvl7pPr marL="7956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7pPr>
      <a:lvl8pPr marL="91186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8pPr>
      <a:lvl9pPr marL="10217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2.bin"/><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1</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1116235" y="836417"/>
            <a:ext cx="7334912" cy="69646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工业机器人编程与系统集成</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59B6D81C-EE68-49EF-BC7F-9E82E1CFFCF3}"/>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a:extLst>
              <a:ext uri="{FF2B5EF4-FFF2-40B4-BE49-F238E27FC236}">
                <a16:creationId xmlns:a16="http://schemas.microsoft.com/office/drawing/2014/main" id="{A4902566-54AE-4334-B309-E5A617545CF3}"/>
              </a:ext>
            </a:extLst>
          </p:cNvPr>
          <p:cNvGraphicFramePr>
            <a:graphicFrameLocks noChangeAspect="1"/>
          </p:cNvGraphicFramePr>
          <p:nvPr>
            <p:extLst>
              <p:ext uri="{D42A27DB-BD31-4B8C-83A1-F6EECF244321}">
                <p14:modId xmlns:p14="http://schemas.microsoft.com/office/powerpoint/2010/main" val="3506727740"/>
              </p:ext>
            </p:extLst>
          </p:nvPr>
        </p:nvGraphicFramePr>
        <p:xfrm>
          <a:off x="2918618" y="1145376"/>
          <a:ext cx="3306763" cy="2682875"/>
        </p:xfrm>
        <a:graphic>
          <a:graphicData uri="http://schemas.openxmlformats.org/presentationml/2006/ole">
            <mc:AlternateContent xmlns:mc="http://schemas.openxmlformats.org/markup-compatibility/2006">
              <mc:Choice xmlns:v="urn:schemas-microsoft-com:vml" Requires="v">
                <p:oleObj name="Visio" r:id="rId2" imgW="3310711" imgH="2684801" progId="Visio.Drawing.11">
                  <p:embed/>
                </p:oleObj>
              </mc:Choice>
              <mc:Fallback>
                <p:oleObj name="Visio" r:id="rId2" imgW="3310711" imgH="2684801"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8618" y="1145376"/>
                        <a:ext cx="3306763" cy="2682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日期占位符 8">
            <a:extLst>
              <a:ext uri="{FF2B5EF4-FFF2-40B4-BE49-F238E27FC236}">
                <a16:creationId xmlns:a16="http://schemas.microsoft.com/office/drawing/2014/main" id="{BB71F940-81AE-4F39-B743-46A6B9279AEA}"/>
              </a:ext>
            </a:extLst>
          </p:cNvPr>
          <p:cNvSpPr>
            <a:spLocks noGrp="1"/>
          </p:cNvSpPr>
          <p:nvPr>
            <p:ph type="dt" sz="half" idx="10"/>
          </p:nvPr>
        </p:nvSpPr>
        <p:spPr>
          <a:xfrm>
            <a:off x="768097" y="4853028"/>
            <a:ext cx="1615607" cy="205740"/>
          </a:xfrm>
        </p:spPr>
        <p:txBody>
          <a:bodyPr/>
          <a:lstStyle/>
          <a:p>
            <a:fld id="{D77A3F61-747F-4363-A1D7-9944B249DA12}" type="datetime1">
              <a:rPr lang="en-US" altLang="zh-CN" smtClean="0"/>
              <a:t>7/4/2024</a:t>
            </a:fld>
            <a:endParaRPr lang="zh-CN" altLang="en-US" dirty="0"/>
          </a:p>
        </p:txBody>
      </p:sp>
      <p:sp>
        <p:nvSpPr>
          <p:cNvPr id="4" name="矩形 3">
            <a:extLst>
              <a:ext uri="{FF2B5EF4-FFF2-40B4-BE49-F238E27FC236}">
                <a16:creationId xmlns:a16="http://schemas.microsoft.com/office/drawing/2014/main" id="{175C0206-BAC6-4E22-B069-A07EDA72D836}"/>
              </a:ext>
            </a:extLst>
          </p:cNvPr>
          <p:cNvSpPr/>
          <p:nvPr/>
        </p:nvSpPr>
        <p:spPr>
          <a:xfrm>
            <a:off x="3941057" y="3998124"/>
            <a:ext cx="1261884" cy="276999"/>
          </a:xfrm>
          <a:prstGeom prst="rect">
            <a:avLst/>
          </a:prstGeom>
        </p:spPr>
        <p:txBody>
          <a:bodyPr wrap="none">
            <a:spAutoFit/>
          </a:bodyPr>
          <a:lstStyle/>
          <a:p>
            <a:r>
              <a:rPr lang="zh-CN" altLang="zh-CN" sz="1200" b="1" kern="100" dirty="0">
                <a:solidFill>
                  <a:srgbClr val="FF0000"/>
                </a:solidFill>
                <a:latin typeface="Times New Roman" panose="02020603050405020304" pitchFamily="18" charset="0"/>
                <a:ea typeface="宋体" panose="02010600030101010101" pitchFamily="2" charset="-122"/>
              </a:rPr>
              <a:t>工业机器人本体</a:t>
            </a:r>
            <a:endParaRPr lang="zh-CN" altLang="en-US" dirty="0"/>
          </a:p>
        </p:txBody>
      </p:sp>
    </p:spTree>
    <p:extLst>
      <p:ext uri="{BB962C8B-B14F-4D97-AF65-F5344CB8AC3E}">
        <p14:creationId xmlns:p14="http://schemas.microsoft.com/office/powerpoint/2010/main" val="3035307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a:extLst>
              <a:ext uri="{FF2B5EF4-FFF2-40B4-BE49-F238E27FC236}">
                <a16:creationId xmlns:a16="http://schemas.microsoft.com/office/drawing/2014/main" id="{F121B7AE-DB19-44C6-8261-E03FF6407C6C}"/>
              </a:ext>
            </a:extLst>
          </p:cNvPr>
          <p:cNvSpPr/>
          <p:nvPr/>
        </p:nvSpPr>
        <p:spPr>
          <a:xfrm>
            <a:off x="270367" y="448045"/>
            <a:ext cx="8280000" cy="1667316"/>
          </a:xfrm>
          <a:prstGeom prst="rect">
            <a:avLst/>
          </a:prstGeom>
        </p:spPr>
        <p:txBody>
          <a:bodyPr wrap="square">
            <a:spAutoFit/>
          </a:bodyPr>
          <a:lstStyle/>
          <a:p>
            <a:pPr indent="266700">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2.</a:t>
            </a:r>
            <a:r>
              <a:rPr lang="zh-CN" altLang="zh-CN" sz="1400" b="1" kern="100" dirty="0">
                <a:solidFill>
                  <a:srgbClr val="FF0000"/>
                </a:solidFill>
                <a:latin typeface="Times New Roman" panose="02020603050405020304" pitchFamily="18" charset="0"/>
                <a:ea typeface="宋体" panose="02010600030101010101" pitchFamily="2" charset="-122"/>
              </a:rPr>
              <a:t>控制柜</a:t>
            </a: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控制柜为工业机器人的核心零部件之一，对工业机器人的控制性能起着决定性的影响。工业机器人控制功能主要包括控制机器人在工作空间中的运动位置、姿态和轨迹，操作顺序、动作时间控制和系统集成等。根据应用的不同，</a:t>
            </a:r>
            <a:r>
              <a:rPr lang="en-US" altLang="zh-CN" sz="1400" b="1" kern="100" dirty="0">
                <a:solidFill>
                  <a:srgbClr val="0070C0"/>
                </a:solidFill>
                <a:latin typeface="Times New Roman" panose="02020603050405020304" pitchFamily="18" charset="0"/>
                <a:ea typeface="宋体" panose="02010600030101010101" pitchFamily="2" charset="-122"/>
              </a:rPr>
              <a:t>ABB</a:t>
            </a:r>
            <a:r>
              <a:rPr lang="zh-CN" altLang="zh-CN" sz="1400" b="1" kern="100" dirty="0">
                <a:solidFill>
                  <a:srgbClr val="0070C0"/>
                </a:solidFill>
                <a:latin typeface="Times New Roman" panose="02020603050405020304" pitchFamily="18" charset="0"/>
                <a:ea typeface="宋体" panose="02010600030101010101" pitchFamily="2" charset="-122"/>
              </a:rPr>
              <a:t>工业机器人控制柜有</a:t>
            </a:r>
            <a:r>
              <a:rPr lang="zh-CN" altLang="zh-CN" sz="1400" b="1" kern="100" dirty="0">
                <a:solidFill>
                  <a:srgbClr val="FF0000"/>
                </a:solidFill>
                <a:latin typeface="Times New Roman" panose="02020603050405020304" pitchFamily="18" charset="0"/>
                <a:ea typeface="宋体" panose="02010600030101010101" pitchFamily="2" charset="-122"/>
              </a:rPr>
              <a:t>标准单柜（图</a:t>
            </a:r>
            <a:r>
              <a:rPr lang="en-US" altLang="zh-CN" sz="1400" b="1" kern="100" dirty="0">
                <a:solidFill>
                  <a:srgbClr val="FF0000"/>
                </a:solidFill>
                <a:latin typeface="Times New Roman" panose="02020603050405020304" pitchFamily="18" charset="0"/>
                <a:ea typeface="宋体" panose="02010600030101010101" pitchFamily="2" charset="-122"/>
              </a:rPr>
              <a:t>a</a:t>
            </a:r>
            <a:r>
              <a:rPr lang="zh-CN" altLang="zh-CN" sz="1400" b="1" kern="100" dirty="0">
                <a:solidFill>
                  <a:srgbClr val="FF0000"/>
                </a:solidFill>
                <a:latin typeface="Times New Roman" panose="02020603050405020304" pitchFamily="18" charset="0"/>
                <a:ea typeface="宋体" panose="02010600030101010101" pitchFamily="2" charset="-122"/>
              </a:rPr>
              <a:t>）、组合柜（图</a:t>
            </a:r>
            <a:r>
              <a:rPr lang="en-US" altLang="zh-CN" sz="1400" b="1" kern="100" dirty="0">
                <a:solidFill>
                  <a:srgbClr val="FF0000"/>
                </a:solidFill>
                <a:latin typeface="Times New Roman" panose="02020603050405020304" pitchFamily="18" charset="0"/>
                <a:ea typeface="宋体" panose="02010600030101010101" pitchFamily="2" charset="-122"/>
              </a:rPr>
              <a:t>b</a:t>
            </a:r>
            <a:r>
              <a:rPr lang="zh-CN" altLang="zh-CN" sz="1400" b="1" kern="100" dirty="0">
                <a:solidFill>
                  <a:srgbClr val="FF0000"/>
                </a:solidFill>
                <a:latin typeface="Times New Roman" panose="02020603050405020304" pitchFamily="18" charset="0"/>
                <a:ea typeface="宋体" panose="02010600030101010101" pitchFamily="2" charset="-122"/>
              </a:rPr>
              <a:t>）、喷涂控制柜（图</a:t>
            </a:r>
            <a:r>
              <a:rPr lang="en-US" altLang="zh-CN" sz="1400" b="1" kern="100" dirty="0">
                <a:solidFill>
                  <a:srgbClr val="FF0000"/>
                </a:solidFill>
                <a:latin typeface="Times New Roman" panose="02020603050405020304" pitchFamily="18" charset="0"/>
                <a:ea typeface="宋体" panose="02010600030101010101" pitchFamily="2" charset="-122"/>
              </a:rPr>
              <a:t>c</a:t>
            </a:r>
            <a:r>
              <a:rPr lang="zh-CN" altLang="zh-CN" sz="1400" b="1" kern="100" dirty="0">
                <a:solidFill>
                  <a:srgbClr val="FF0000"/>
                </a:solidFill>
                <a:latin typeface="Times New Roman" panose="02020603050405020304" pitchFamily="18" charset="0"/>
                <a:ea typeface="宋体" panose="02010600030101010101" pitchFamily="2" charset="-122"/>
              </a:rPr>
              <a:t>）、紧凑型控制柜（图</a:t>
            </a:r>
            <a:r>
              <a:rPr lang="en-US" altLang="zh-CN" sz="1400" b="1" kern="100" dirty="0">
                <a:solidFill>
                  <a:srgbClr val="FF0000"/>
                </a:solidFill>
                <a:latin typeface="Times New Roman" panose="02020603050405020304" pitchFamily="18" charset="0"/>
                <a:ea typeface="宋体" panose="02010600030101010101" pitchFamily="2" charset="-122"/>
              </a:rPr>
              <a:t>d</a:t>
            </a:r>
            <a:r>
              <a:rPr lang="zh-CN" altLang="zh-CN" sz="1400" b="1" kern="100" dirty="0">
                <a:solidFill>
                  <a:srgbClr val="FF0000"/>
                </a:solidFill>
                <a:latin typeface="Times New Roman" panose="02020603050405020304" pitchFamily="18" charset="0"/>
                <a:ea typeface="宋体" panose="02010600030101010101" pitchFamily="2" charset="-122"/>
              </a:rPr>
              <a:t>）</a:t>
            </a:r>
            <a:r>
              <a:rPr lang="zh-CN" altLang="zh-CN" sz="1400" b="1" kern="100" dirty="0">
                <a:solidFill>
                  <a:srgbClr val="0070C0"/>
                </a:solidFill>
                <a:latin typeface="Times New Roman" panose="02020603050405020304" pitchFamily="18" charset="0"/>
                <a:ea typeface="宋体" panose="02010600030101010101" pitchFamily="2" charset="-122"/>
              </a:rPr>
              <a:t>。</a:t>
            </a:r>
            <a:endParaRPr lang="zh-CN" altLang="zh-CN" sz="1400" b="1" kern="100" dirty="0">
              <a:solidFill>
                <a:srgbClr val="0070C0"/>
              </a:solidFill>
              <a:effectLst/>
              <a:latin typeface="Times New Roman" panose="02020603050405020304" pitchFamily="18" charset="0"/>
              <a:ea typeface="宋体" panose="02010600030101010101" pitchFamily="2" charset="-122"/>
            </a:endParaRPr>
          </a:p>
        </p:txBody>
      </p:sp>
      <p:pic>
        <p:nvPicPr>
          <p:cNvPr id="10" name="图片 9">
            <a:extLst>
              <a:ext uri="{FF2B5EF4-FFF2-40B4-BE49-F238E27FC236}">
                <a16:creationId xmlns:a16="http://schemas.microsoft.com/office/drawing/2014/main" id="{E6087737-4A19-48F7-AED6-08B787C7EC95}"/>
              </a:ext>
            </a:extLst>
          </p:cNvPr>
          <p:cNvPicPr>
            <a:picLocks noChangeAspect="1"/>
          </p:cNvPicPr>
          <p:nvPr/>
        </p:nvPicPr>
        <p:blipFill>
          <a:blip r:embed="rId2"/>
          <a:stretch>
            <a:fillRect/>
          </a:stretch>
        </p:blipFill>
        <p:spPr>
          <a:xfrm>
            <a:off x="358153" y="2171914"/>
            <a:ext cx="5774436" cy="2508504"/>
          </a:xfrm>
          <a:prstGeom prst="rect">
            <a:avLst/>
          </a:prstGeom>
        </p:spPr>
      </p:pic>
      <p:sp>
        <p:nvSpPr>
          <p:cNvPr id="11" name="Rectangle 12">
            <a:extLst>
              <a:ext uri="{FF2B5EF4-FFF2-40B4-BE49-F238E27FC236}">
                <a16:creationId xmlns:a16="http://schemas.microsoft.com/office/drawing/2014/main" id="{09E8BA05-0B9B-4FBA-BB44-2D77247CB19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3" name="图片 12">
            <a:extLst>
              <a:ext uri="{FF2B5EF4-FFF2-40B4-BE49-F238E27FC236}">
                <a16:creationId xmlns:a16="http://schemas.microsoft.com/office/drawing/2014/main" id="{5A58D0FB-EF6B-4BFD-9E70-0B937453FDA2}"/>
              </a:ext>
            </a:extLst>
          </p:cNvPr>
          <p:cNvPicPr>
            <a:picLocks noChangeAspect="1"/>
          </p:cNvPicPr>
          <p:nvPr/>
        </p:nvPicPr>
        <p:blipFill rotWithShape="1">
          <a:blip r:embed="rId3"/>
          <a:srcRect r="20449"/>
          <a:stretch/>
        </p:blipFill>
        <p:spPr>
          <a:xfrm>
            <a:off x="4646487" y="2375947"/>
            <a:ext cx="3703033" cy="2262956"/>
          </a:xfrm>
          <a:prstGeom prst="rect">
            <a:avLst/>
          </a:prstGeom>
        </p:spPr>
      </p:pic>
      <p:sp>
        <p:nvSpPr>
          <p:cNvPr id="21" name="日期占位符 8">
            <a:extLst>
              <a:ext uri="{FF2B5EF4-FFF2-40B4-BE49-F238E27FC236}">
                <a16:creationId xmlns:a16="http://schemas.microsoft.com/office/drawing/2014/main" id="{7E34B27C-78A5-4684-9F02-7CC646104F3E}"/>
              </a:ext>
            </a:extLst>
          </p:cNvPr>
          <p:cNvSpPr>
            <a:spLocks noGrp="1"/>
          </p:cNvSpPr>
          <p:nvPr>
            <p:ph type="dt" sz="half" idx="10"/>
          </p:nvPr>
        </p:nvSpPr>
        <p:spPr>
          <a:xfrm>
            <a:off x="768097" y="4853028"/>
            <a:ext cx="1615607" cy="205740"/>
          </a:xfrm>
        </p:spPr>
        <p:txBody>
          <a:bodyPr/>
          <a:lstStyle/>
          <a:p>
            <a:fld id="{0AD6D535-6B5D-44A6-A943-F33CA2F1914C}" type="datetime1">
              <a:rPr lang="en-US" altLang="zh-CN" smtClean="0"/>
              <a:t>7/4/2024</a:t>
            </a:fld>
            <a:endParaRPr lang="zh-CN" altLang="en-US" dirty="0"/>
          </a:p>
        </p:txBody>
      </p:sp>
    </p:spTree>
    <p:extLst>
      <p:ext uri="{BB962C8B-B14F-4D97-AF65-F5344CB8AC3E}">
        <p14:creationId xmlns:p14="http://schemas.microsoft.com/office/powerpoint/2010/main" val="2787718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a:extLst>
              <a:ext uri="{FF2B5EF4-FFF2-40B4-BE49-F238E27FC236}">
                <a16:creationId xmlns:a16="http://schemas.microsoft.com/office/drawing/2014/main" id="{CD21A7BC-15DD-48DA-A589-55A2A1466D6B}"/>
              </a:ext>
            </a:extLst>
          </p:cNvPr>
          <p:cNvSpPr/>
          <p:nvPr/>
        </p:nvSpPr>
        <p:spPr>
          <a:xfrm>
            <a:off x="254832" y="515276"/>
            <a:ext cx="8280000" cy="1344151"/>
          </a:xfrm>
          <a:prstGeom prst="rect">
            <a:avLst/>
          </a:prstGeom>
        </p:spPr>
        <p:txBody>
          <a:bodyPr wrap="square">
            <a:spAutoFit/>
          </a:bodyPr>
          <a:lstStyle/>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机器人本体为</a:t>
            </a:r>
            <a:r>
              <a:rPr lang="en-US" altLang="zh-CN" sz="1400" b="1" kern="100" dirty="0">
                <a:solidFill>
                  <a:srgbClr val="0070C0"/>
                </a:solidFill>
                <a:latin typeface="Times New Roman" panose="02020603050405020304" pitchFamily="18" charset="0"/>
                <a:ea typeface="宋体" panose="02010600030101010101" pitchFamily="2" charset="-122"/>
              </a:rPr>
              <a:t>IRB 120</a:t>
            </a:r>
            <a:r>
              <a:rPr lang="zh-CN" altLang="zh-CN" sz="1400" b="1" kern="100" dirty="0">
                <a:solidFill>
                  <a:srgbClr val="0070C0"/>
                </a:solidFill>
                <a:latin typeface="Times New Roman" panose="02020603050405020304" pitchFamily="18" charset="0"/>
                <a:ea typeface="宋体" panose="02010600030101010101" pitchFamily="2" charset="-122"/>
              </a:rPr>
              <a:t>与</a:t>
            </a:r>
            <a:r>
              <a:rPr lang="en-US" altLang="zh-CN" sz="1400" b="1" kern="100" dirty="0">
                <a:solidFill>
                  <a:srgbClr val="0070C0"/>
                </a:solidFill>
                <a:latin typeface="Times New Roman" panose="02020603050405020304" pitchFamily="18" charset="0"/>
                <a:ea typeface="宋体" panose="02010600030101010101" pitchFamily="2" charset="-122"/>
              </a:rPr>
              <a:t>1200</a:t>
            </a:r>
            <a:r>
              <a:rPr lang="zh-CN" altLang="zh-CN" sz="1400" b="1" kern="100" dirty="0">
                <a:solidFill>
                  <a:srgbClr val="0070C0"/>
                </a:solidFill>
                <a:latin typeface="Times New Roman" panose="02020603050405020304" pitchFamily="18" charset="0"/>
                <a:ea typeface="宋体" panose="02010600030101010101" pitchFamily="2" charset="-122"/>
              </a:rPr>
              <a:t>，所配置的控制柜为</a:t>
            </a:r>
            <a:r>
              <a:rPr lang="zh-CN" altLang="zh-CN" sz="1400" b="1" kern="100" dirty="0">
                <a:solidFill>
                  <a:srgbClr val="FF0000"/>
                </a:solidFill>
                <a:latin typeface="Times New Roman" panose="02020603050405020304" pitchFamily="18" charset="0"/>
                <a:ea typeface="宋体" panose="02010600030101010101" pitchFamily="2" charset="-122"/>
              </a:rPr>
              <a:t>紧凑型控制柜（</a:t>
            </a:r>
            <a:r>
              <a:rPr lang="en-US" altLang="zh-CN" sz="1400" b="1" kern="100" dirty="0">
                <a:solidFill>
                  <a:srgbClr val="FF0000"/>
                </a:solidFill>
                <a:latin typeface="Times New Roman" panose="02020603050405020304" pitchFamily="18" charset="0"/>
                <a:ea typeface="宋体" panose="02010600030101010101" pitchFamily="2" charset="-122"/>
              </a:rPr>
              <a:t>IRC5 Compact</a:t>
            </a:r>
            <a:r>
              <a:rPr lang="zh-CN" altLang="zh-CN" sz="1400" b="1" kern="100" dirty="0">
                <a:solidFill>
                  <a:srgbClr val="FF0000"/>
                </a:solidFill>
                <a:latin typeface="Times New Roman" panose="02020603050405020304" pitchFamily="18" charset="0"/>
                <a:ea typeface="宋体" panose="02010600030101010101" pitchFamily="2" charset="-122"/>
              </a:rPr>
              <a:t>）</a:t>
            </a:r>
            <a:r>
              <a:rPr lang="zh-CN" altLang="zh-CN" sz="1400" b="1" kern="100" dirty="0">
                <a:solidFill>
                  <a:srgbClr val="0070C0"/>
                </a:solidFill>
                <a:latin typeface="Times New Roman" panose="02020603050405020304" pitchFamily="18" charset="0"/>
                <a:ea typeface="宋体" panose="02010600030101010101" pitchFamily="2" charset="-122"/>
              </a:rPr>
              <a:t>。紧凑型控制柜包括</a:t>
            </a:r>
            <a:r>
              <a:rPr lang="zh-CN" altLang="zh-CN" sz="1400" b="1" kern="100" dirty="0">
                <a:solidFill>
                  <a:srgbClr val="FF0000"/>
                </a:solidFill>
                <a:latin typeface="Times New Roman" panose="02020603050405020304" pitchFamily="18" charset="0"/>
                <a:ea typeface="宋体" panose="02010600030101010101" pitchFamily="2" charset="-122"/>
              </a:rPr>
              <a:t>电源开关、模式切换旋钮、急停按钮、松抱闸按钮、伺服上电按钮</a:t>
            </a:r>
            <a:r>
              <a:rPr lang="zh-CN" altLang="zh-CN" sz="1400" b="1" kern="100" dirty="0">
                <a:solidFill>
                  <a:srgbClr val="0070C0"/>
                </a:solidFill>
                <a:latin typeface="Times New Roman" panose="02020603050405020304" pitchFamily="18" charset="0"/>
                <a:ea typeface="宋体" panose="02010600030101010101" pitchFamily="2" charset="-122"/>
              </a:rPr>
              <a:t>等。</a:t>
            </a:r>
            <a:r>
              <a:rPr lang="en-US" altLang="zh-CN" sz="1400" b="1" kern="100" dirty="0">
                <a:solidFill>
                  <a:srgbClr val="0070C0"/>
                </a:solidFill>
                <a:latin typeface="Times New Roman" panose="02020603050405020304" pitchFamily="18" charset="0"/>
                <a:ea typeface="宋体" panose="02010600030101010101" pitchFamily="2" charset="-122"/>
              </a:rPr>
              <a:t>SMB</a:t>
            </a:r>
            <a:r>
              <a:rPr lang="zh-CN" altLang="zh-CN" sz="1400" b="1" kern="100" dirty="0">
                <a:solidFill>
                  <a:srgbClr val="0070C0"/>
                </a:solidFill>
                <a:latin typeface="Times New Roman" panose="02020603050405020304" pitchFamily="18" charset="0"/>
                <a:ea typeface="宋体" panose="02010600030101010101" pitchFamily="2" charset="-122"/>
              </a:rPr>
              <a:t>是串口测量板，其功能是将伺服电机轴端</a:t>
            </a:r>
            <a:r>
              <a:rPr lang="en-US" altLang="zh-CN" sz="1400" b="1" kern="100" dirty="0">
                <a:solidFill>
                  <a:srgbClr val="0070C0"/>
                </a:solidFill>
                <a:latin typeface="Times New Roman" panose="02020603050405020304" pitchFamily="18" charset="0"/>
                <a:ea typeface="宋体" panose="02010600030101010101" pitchFamily="2" charset="-122"/>
              </a:rPr>
              <a:t>Resolver</a:t>
            </a:r>
            <a:r>
              <a:rPr lang="zh-CN" altLang="zh-CN" sz="1400" b="1" kern="100" dirty="0">
                <a:solidFill>
                  <a:srgbClr val="0070C0"/>
                </a:solidFill>
                <a:latin typeface="Times New Roman" panose="02020603050405020304" pitchFamily="18" charset="0"/>
                <a:ea typeface="宋体" panose="02010600030101010101" pitchFamily="2" charset="-122"/>
              </a:rPr>
              <a:t>型绝对值编码器传过来的模拟量转换为数字信号，再传送给机器人控制柜，构成闭环伺服控制。</a:t>
            </a:r>
            <a:endParaRPr lang="zh-CN" altLang="zh-CN" sz="1400" b="1" kern="100" dirty="0">
              <a:solidFill>
                <a:srgbClr val="0070C0"/>
              </a:solidFill>
              <a:effectLst/>
              <a:latin typeface="Times New Roman" panose="02020603050405020304" pitchFamily="18" charset="0"/>
              <a:ea typeface="宋体" panose="02010600030101010101" pitchFamily="2" charset="-122"/>
            </a:endParaRPr>
          </a:p>
        </p:txBody>
      </p:sp>
      <p:sp>
        <p:nvSpPr>
          <p:cNvPr id="4" name="Rectangle 2">
            <a:extLst>
              <a:ext uri="{FF2B5EF4-FFF2-40B4-BE49-F238E27FC236}">
                <a16:creationId xmlns:a16="http://schemas.microsoft.com/office/drawing/2014/main" id="{76551C3A-5597-4BE8-BC93-397E484D7432}"/>
              </a:ext>
            </a:extLst>
          </p:cNvPr>
          <p:cNvSpPr>
            <a:spLocks noChangeArrowheads="1"/>
          </p:cNvSpPr>
          <p:nvPr/>
        </p:nvSpPr>
        <p:spPr bwMode="auto">
          <a:xfrm>
            <a:off x="2008682" y="148382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4625FA7C-84D7-46EA-8A22-47D339D117F5}"/>
              </a:ext>
            </a:extLst>
          </p:cNvPr>
          <p:cNvGraphicFramePr>
            <a:graphicFrameLocks noChangeAspect="1"/>
          </p:cNvGraphicFramePr>
          <p:nvPr>
            <p:extLst>
              <p:ext uri="{D42A27DB-BD31-4B8C-83A1-F6EECF244321}">
                <p14:modId xmlns:p14="http://schemas.microsoft.com/office/powerpoint/2010/main" val="869820002"/>
              </p:ext>
            </p:extLst>
          </p:nvPr>
        </p:nvGraphicFramePr>
        <p:xfrm>
          <a:off x="719792" y="1775585"/>
          <a:ext cx="4219550" cy="3144898"/>
        </p:xfrm>
        <a:graphic>
          <a:graphicData uri="http://schemas.openxmlformats.org/presentationml/2006/ole">
            <mc:AlternateContent xmlns:mc="http://schemas.openxmlformats.org/markup-compatibility/2006">
              <mc:Choice xmlns:v="urn:schemas-microsoft-com:vml" Requires="v">
                <p:oleObj name="Visio" r:id="rId2" imgW="6634992" imgH="4942850" progId="Visio.Drawing.11">
                  <p:embed/>
                </p:oleObj>
              </mc:Choice>
              <mc:Fallback>
                <p:oleObj name="Visio" r:id="rId2" imgW="6634992" imgH="4942850"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792" y="1775585"/>
                        <a:ext cx="4219550" cy="3144898"/>
                      </a:xfrm>
                      <a:prstGeom prst="rect">
                        <a:avLst/>
                      </a:prstGeom>
                      <a:noFill/>
                    </p:spPr>
                  </p:pic>
                </p:oleObj>
              </mc:Fallback>
            </mc:AlternateContent>
          </a:graphicData>
        </a:graphic>
      </p:graphicFrame>
      <p:sp>
        <p:nvSpPr>
          <p:cNvPr id="6" name="矩形 5">
            <a:extLst>
              <a:ext uri="{FF2B5EF4-FFF2-40B4-BE49-F238E27FC236}">
                <a16:creationId xmlns:a16="http://schemas.microsoft.com/office/drawing/2014/main" id="{2E98B8A5-2A10-46B7-968B-86FBEBAAB4C9}"/>
              </a:ext>
            </a:extLst>
          </p:cNvPr>
          <p:cNvSpPr/>
          <p:nvPr/>
        </p:nvSpPr>
        <p:spPr>
          <a:xfrm>
            <a:off x="5089159" y="2424447"/>
            <a:ext cx="3459158" cy="1719253"/>
          </a:xfrm>
          <a:prstGeom prst="rect">
            <a:avLst/>
          </a:prstGeom>
        </p:spPr>
        <p:txBody>
          <a:bodyPr wrap="square">
            <a:spAutoFit/>
          </a:bodyPr>
          <a:lstStyle/>
          <a:p>
            <a:pPr indent="266700" algn="ctr">
              <a:lnSpc>
                <a:spcPct val="150000"/>
              </a:lnSpc>
              <a:spcAft>
                <a:spcPts val="0"/>
              </a:spcAft>
            </a:pPr>
            <a:r>
              <a:rPr lang="en-US" altLang="zh-CN" sz="1200" kern="100" dirty="0">
                <a:latin typeface="宋体" panose="02010600030101010101" pitchFamily="2" charset="-122"/>
                <a:ea typeface="宋体" panose="02010600030101010101" pitchFamily="2" charset="-122"/>
              </a:rPr>
              <a:t>1-</a:t>
            </a:r>
            <a:r>
              <a:rPr lang="zh-CN" altLang="zh-CN" sz="1200" kern="100" dirty="0">
                <a:latin typeface="Times New Roman" panose="02020603050405020304" pitchFamily="18" charset="0"/>
                <a:ea typeface="宋体" panose="02010600030101010101" pitchFamily="2" charset="-122"/>
              </a:rPr>
              <a:t>附加轴</a:t>
            </a:r>
            <a:r>
              <a:rPr lang="en-US" altLang="zh-CN" sz="1200" kern="100" dirty="0">
                <a:latin typeface="Times New Roman" panose="02020603050405020304" pitchFamily="18" charset="0"/>
                <a:ea typeface="宋体" panose="02010600030101010101" pitchFamily="2" charset="-122"/>
              </a:rPr>
              <a:t>SMB</a:t>
            </a:r>
            <a:r>
              <a:rPr lang="zh-CN" altLang="zh-CN" sz="1200" kern="100" dirty="0">
                <a:latin typeface="Times New Roman" panose="02020603050405020304" pitchFamily="18" charset="0"/>
                <a:ea typeface="宋体" panose="02010600030101010101" pitchFamily="2" charset="-122"/>
              </a:rPr>
              <a:t>连接；</a:t>
            </a:r>
            <a:r>
              <a:rPr lang="en-US" altLang="zh-CN" sz="1200" kern="100" dirty="0">
                <a:latin typeface="Times New Roman" panose="02020603050405020304" pitchFamily="18" charset="0"/>
                <a:ea typeface="宋体" panose="02010600030101010101" pitchFamily="2" charset="-122"/>
              </a:rPr>
              <a:t>2-</a:t>
            </a:r>
            <a:r>
              <a:rPr lang="zh-CN" altLang="zh-CN" sz="1200" kern="100" dirty="0">
                <a:latin typeface="Times New Roman" panose="02020603050405020304" pitchFamily="18" charset="0"/>
                <a:ea typeface="宋体" panose="02010600030101010101" pitchFamily="2" charset="-122"/>
              </a:rPr>
              <a:t>伺服电机供电连接；</a:t>
            </a:r>
            <a:r>
              <a:rPr lang="en-US" altLang="zh-CN" sz="1200" kern="100" dirty="0">
                <a:latin typeface="Times New Roman" panose="02020603050405020304" pitchFamily="18" charset="0"/>
                <a:ea typeface="宋体" panose="02010600030101010101" pitchFamily="2" charset="-122"/>
              </a:rPr>
              <a:t>3-</a:t>
            </a:r>
            <a:r>
              <a:rPr lang="zh-CN" altLang="zh-CN" sz="1200" kern="100" dirty="0">
                <a:latin typeface="Times New Roman" panose="02020603050405020304" pitchFamily="18" charset="0"/>
                <a:ea typeface="宋体" panose="02010600030101010101" pitchFamily="2" charset="-122"/>
              </a:rPr>
              <a:t>机器人</a:t>
            </a:r>
            <a:r>
              <a:rPr lang="en-US" altLang="zh-CN" sz="1200" kern="100" dirty="0">
                <a:latin typeface="Times New Roman" panose="02020603050405020304" pitchFamily="18" charset="0"/>
                <a:ea typeface="宋体" panose="02010600030101010101" pitchFamily="2" charset="-122"/>
              </a:rPr>
              <a:t>SMB</a:t>
            </a:r>
            <a:r>
              <a:rPr lang="zh-CN" altLang="zh-CN" sz="1200" kern="100" dirty="0">
                <a:latin typeface="Times New Roman" panose="02020603050405020304" pitchFamily="18" charset="0"/>
                <a:ea typeface="宋体" panose="02010600030101010101" pitchFamily="2" charset="-122"/>
              </a:rPr>
              <a:t>连接；</a:t>
            </a:r>
            <a:r>
              <a:rPr lang="en-US" altLang="zh-CN" sz="1200" kern="100" dirty="0">
                <a:latin typeface="Times New Roman" panose="02020603050405020304" pitchFamily="18" charset="0"/>
                <a:ea typeface="宋体" panose="02010600030101010101" pitchFamily="2" charset="-122"/>
              </a:rPr>
              <a:t>4-</a:t>
            </a:r>
            <a:r>
              <a:rPr lang="zh-CN" altLang="zh-CN" sz="1200" kern="100" dirty="0">
                <a:latin typeface="Times New Roman" panose="02020603050405020304" pitchFamily="18" charset="0"/>
                <a:ea typeface="宋体" panose="02010600030101010101" pitchFamily="2" charset="-122"/>
              </a:rPr>
              <a:t>主电路连接；</a:t>
            </a:r>
            <a:r>
              <a:rPr lang="en-US" altLang="zh-CN" sz="1200" kern="100" dirty="0">
                <a:latin typeface="Times New Roman" panose="02020603050405020304" pitchFamily="18" charset="0"/>
                <a:ea typeface="宋体" panose="02010600030101010101" pitchFamily="2" charset="-122"/>
              </a:rPr>
              <a:t>5-</a:t>
            </a:r>
            <a:r>
              <a:rPr lang="zh-CN" altLang="zh-CN" sz="1200" kern="100" dirty="0">
                <a:latin typeface="Times New Roman" panose="02020603050405020304" pitchFamily="18" charset="0"/>
                <a:ea typeface="宋体" panose="02010600030101010101" pitchFamily="2" charset="-122"/>
              </a:rPr>
              <a:t>电源开关；</a:t>
            </a:r>
            <a:r>
              <a:rPr lang="en-US" altLang="zh-CN" sz="1200" kern="100" dirty="0">
                <a:latin typeface="Times New Roman" panose="02020603050405020304" pitchFamily="18" charset="0"/>
                <a:ea typeface="宋体" panose="02010600030101010101" pitchFamily="2" charset="-122"/>
              </a:rPr>
              <a:t>6-</a:t>
            </a:r>
            <a:r>
              <a:rPr lang="zh-CN" altLang="zh-CN" sz="1200" kern="100" dirty="0">
                <a:latin typeface="Times New Roman" panose="02020603050405020304" pitchFamily="18" charset="0"/>
                <a:ea typeface="宋体" panose="02010600030101010101" pitchFamily="2" charset="-122"/>
              </a:rPr>
              <a:t>松抱闸按钮（仅用于</a:t>
            </a:r>
            <a:r>
              <a:rPr lang="en-US" altLang="zh-CN" sz="1200" kern="100" dirty="0">
                <a:latin typeface="Times New Roman" panose="02020603050405020304" pitchFamily="18" charset="0"/>
                <a:ea typeface="宋体" panose="02010600030101010101" pitchFamily="2" charset="-122"/>
              </a:rPr>
              <a:t>IRB120</a:t>
            </a:r>
            <a:r>
              <a:rPr lang="zh-CN" altLang="zh-CN" sz="1200" kern="100" dirty="0">
                <a:latin typeface="Times New Roman" panose="02020603050405020304" pitchFamily="18" charset="0"/>
                <a:ea typeface="宋体" panose="02010600030101010101" pitchFamily="2" charset="-122"/>
              </a:rPr>
              <a:t>机型）；</a:t>
            </a:r>
            <a:endParaRPr lang="en-US" altLang="zh-CN" sz="1200" kern="100" dirty="0">
              <a:latin typeface="Times New Roman" panose="02020603050405020304" pitchFamily="18" charset="0"/>
              <a:ea typeface="宋体" panose="02010600030101010101" pitchFamily="2" charset="-122"/>
            </a:endParaRPr>
          </a:p>
          <a:p>
            <a:pPr indent="266700" algn="ctr">
              <a:lnSpc>
                <a:spcPct val="150000"/>
              </a:lnSpc>
              <a:spcAft>
                <a:spcPts val="0"/>
              </a:spcAft>
            </a:pPr>
            <a:r>
              <a:rPr lang="en-US" altLang="zh-CN" sz="1200" kern="100" dirty="0">
                <a:latin typeface="Times New Roman" panose="02020603050405020304" pitchFamily="18" charset="0"/>
                <a:ea typeface="宋体" panose="02010600030101010101" pitchFamily="2" charset="-122"/>
              </a:rPr>
              <a:t>7-</a:t>
            </a:r>
            <a:r>
              <a:rPr lang="zh-CN" altLang="zh-CN" sz="1200" kern="100" dirty="0">
                <a:latin typeface="Times New Roman" panose="02020603050405020304" pitchFamily="18" charset="0"/>
                <a:ea typeface="宋体" panose="02010600030101010101" pitchFamily="2" charset="-122"/>
              </a:rPr>
              <a:t>伺服上电按钮（自动模式下）；</a:t>
            </a:r>
          </a:p>
          <a:p>
            <a:pPr indent="266700" algn="ctr">
              <a:lnSpc>
                <a:spcPct val="150000"/>
              </a:lnSpc>
              <a:spcAft>
                <a:spcPts val="0"/>
              </a:spcAft>
            </a:pPr>
            <a:r>
              <a:rPr lang="en-US" altLang="zh-CN" sz="1200" kern="100" dirty="0">
                <a:latin typeface="宋体" panose="02010600030101010101" pitchFamily="2" charset="-122"/>
                <a:ea typeface="宋体" panose="02010600030101010101" pitchFamily="2" charset="-122"/>
              </a:rPr>
              <a:t>8-</a:t>
            </a:r>
            <a:r>
              <a:rPr lang="zh-CN" altLang="zh-CN" sz="1200" kern="100" dirty="0">
                <a:latin typeface="Times New Roman" panose="02020603050405020304" pitchFamily="18" charset="0"/>
                <a:ea typeface="宋体" panose="02010600030101010101" pitchFamily="2" charset="-122"/>
              </a:rPr>
              <a:t>急停按钮；</a:t>
            </a:r>
            <a:r>
              <a:rPr lang="en-US" altLang="zh-CN" sz="1200" kern="100" dirty="0">
                <a:latin typeface="Times New Roman" panose="02020603050405020304" pitchFamily="18" charset="0"/>
                <a:ea typeface="宋体" panose="02010600030101010101" pitchFamily="2" charset="-122"/>
              </a:rPr>
              <a:t>9-</a:t>
            </a:r>
            <a:r>
              <a:rPr lang="zh-CN" altLang="zh-CN" sz="1200" kern="100" dirty="0">
                <a:latin typeface="Times New Roman" panose="02020603050405020304" pitchFamily="18" charset="0"/>
                <a:ea typeface="宋体" panose="02010600030101010101" pitchFamily="2" charset="-122"/>
              </a:rPr>
              <a:t>模式旋钮；</a:t>
            </a:r>
            <a:r>
              <a:rPr lang="en-US" altLang="zh-CN" sz="1200" kern="100" dirty="0">
                <a:latin typeface="Times New Roman" panose="02020603050405020304" pitchFamily="18" charset="0"/>
                <a:ea typeface="宋体" panose="02010600030101010101" pitchFamily="2" charset="-122"/>
              </a:rPr>
              <a:t>10-</a:t>
            </a:r>
            <a:r>
              <a:rPr lang="zh-CN" altLang="zh-CN" sz="1200" kern="100" dirty="0">
                <a:latin typeface="Times New Roman" panose="02020603050405020304" pitchFamily="18" charset="0"/>
                <a:ea typeface="宋体" panose="02010600030101010101" pitchFamily="2" charset="-122"/>
              </a:rPr>
              <a:t>前盖板；</a:t>
            </a:r>
            <a:endParaRPr lang="en-US" altLang="zh-CN" sz="1200" kern="100" dirty="0">
              <a:latin typeface="Times New Roman" panose="02020603050405020304" pitchFamily="18" charset="0"/>
              <a:ea typeface="宋体" panose="02010600030101010101" pitchFamily="2" charset="-122"/>
            </a:endParaRPr>
          </a:p>
          <a:p>
            <a:pPr indent="266700" algn="ctr">
              <a:lnSpc>
                <a:spcPct val="150000"/>
              </a:lnSpc>
              <a:spcAft>
                <a:spcPts val="0"/>
              </a:spcAft>
            </a:pPr>
            <a:r>
              <a:rPr lang="en-US" altLang="zh-CN" sz="1200" kern="100" dirty="0">
                <a:latin typeface="Times New Roman" panose="02020603050405020304" pitchFamily="18" charset="0"/>
                <a:ea typeface="宋体" panose="02010600030101010101" pitchFamily="2" charset="-122"/>
              </a:rPr>
              <a:t>11-</a:t>
            </a:r>
            <a:r>
              <a:rPr lang="zh-CN" altLang="zh-CN" sz="1200" kern="100" dirty="0">
                <a:latin typeface="Times New Roman" panose="02020603050405020304" pitchFamily="18" charset="0"/>
                <a:ea typeface="宋体" panose="02010600030101010101" pitchFamily="2" charset="-122"/>
              </a:rPr>
              <a:t>示教盒电缆连接接口</a:t>
            </a:r>
            <a:endParaRPr lang="zh-CN" altLang="zh-CN" sz="1200" kern="100" dirty="0">
              <a:effectLst/>
              <a:latin typeface="Times New Roman" panose="02020603050405020304" pitchFamily="18" charset="0"/>
              <a:ea typeface="宋体" panose="02010600030101010101" pitchFamily="2" charset="-122"/>
            </a:endParaRPr>
          </a:p>
        </p:txBody>
      </p:sp>
      <p:sp>
        <p:nvSpPr>
          <p:cNvPr id="10" name="日期占位符 8">
            <a:extLst>
              <a:ext uri="{FF2B5EF4-FFF2-40B4-BE49-F238E27FC236}">
                <a16:creationId xmlns:a16="http://schemas.microsoft.com/office/drawing/2014/main" id="{0CFDF3D1-53F4-4B57-B7DD-FC4B716000C3}"/>
              </a:ext>
            </a:extLst>
          </p:cNvPr>
          <p:cNvSpPr>
            <a:spLocks noGrp="1"/>
          </p:cNvSpPr>
          <p:nvPr>
            <p:ph type="dt" sz="half" idx="10"/>
          </p:nvPr>
        </p:nvSpPr>
        <p:spPr>
          <a:xfrm>
            <a:off x="768097" y="4853028"/>
            <a:ext cx="1615607" cy="205740"/>
          </a:xfrm>
        </p:spPr>
        <p:txBody>
          <a:bodyPr/>
          <a:lstStyle/>
          <a:p>
            <a:fld id="{95FFE3E3-A577-4335-AA77-75E90432292B}" type="datetime1">
              <a:rPr lang="en-US" altLang="zh-CN" smtClean="0"/>
              <a:t>7/4/2024</a:t>
            </a:fld>
            <a:endParaRPr lang="zh-CN" altLang="en-US" dirty="0"/>
          </a:p>
        </p:txBody>
      </p:sp>
    </p:spTree>
    <p:extLst>
      <p:ext uri="{BB962C8B-B14F-4D97-AF65-F5344CB8AC3E}">
        <p14:creationId xmlns:p14="http://schemas.microsoft.com/office/powerpoint/2010/main" val="46591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EA250977-A559-4315-BBB5-660AB1842B3C}" type="datetime1">
              <a:rPr lang="en-US" altLang="zh-CN" smtClean="0"/>
              <a:t>7/4/2024</a:t>
            </a:fld>
            <a:endParaRPr lang="zh-CN" altLang="en-US" dirty="0"/>
          </a:p>
        </p:txBody>
      </p:sp>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a:extLst>
              <a:ext uri="{FF2B5EF4-FFF2-40B4-BE49-F238E27FC236}">
                <a16:creationId xmlns:a16="http://schemas.microsoft.com/office/drawing/2014/main" id="{801C8AF3-4A8B-4A5C-BA88-840140E3DAB9}"/>
              </a:ext>
            </a:extLst>
          </p:cNvPr>
          <p:cNvSpPr/>
          <p:nvPr/>
        </p:nvSpPr>
        <p:spPr>
          <a:xfrm>
            <a:off x="601539" y="512030"/>
            <a:ext cx="8280000" cy="1348126"/>
          </a:xfrm>
          <a:prstGeom prst="rect">
            <a:avLst/>
          </a:prstGeom>
        </p:spPr>
        <p:txBody>
          <a:bodyPr>
            <a:spAutoFit/>
          </a:bodyPr>
          <a:lstStyle/>
          <a:p>
            <a:pPr>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3.</a:t>
            </a:r>
            <a:r>
              <a:rPr lang="zh-CN" altLang="zh-CN" sz="1400" b="1" kern="100" dirty="0">
                <a:solidFill>
                  <a:srgbClr val="FF0000"/>
                </a:solidFill>
                <a:latin typeface="Times New Roman" panose="02020603050405020304" pitchFamily="18" charset="0"/>
                <a:ea typeface="宋体" panose="02010600030101010101" pitchFamily="2" charset="-122"/>
              </a:rPr>
              <a:t>示教盒</a:t>
            </a:r>
          </a:p>
          <a:p>
            <a:pPr>
              <a:lnSpc>
                <a:spcPct val="150000"/>
              </a:lnSpc>
            </a:pPr>
            <a:r>
              <a:rPr lang="en-US" altLang="zh-CN" sz="1400" b="1" dirty="0">
                <a:solidFill>
                  <a:srgbClr val="0070C0"/>
                </a:solidFill>
                <a:ea typeface="宋体" panose="02010600030101010101" pitchFamily="2" charset="-122"/>
                <a:cs typeface="Times New Roman" panose="02020603050405020304" pitchFamily="18" charset="0"/>
              </a:rPr>
              <a:t>         </a:t>
            </a:r>
            <a:r>
              <a:rPr lang="zh-CN" altLang="zh-CN" sz="1400" b="1" dirty="0">
                <a:solidFill>
                  <a:srgbClr val="0070C0"/>
                </a:solidFill>
                <a:ea typeface="宋体" panose="02010600030101010101" pitchFamily="2" charset="-122"/>
                <a:cs typeface="Times New Roman" panose="02020603050405020304" pitchFamily="18" charset="0"/>
              </a:rPr>
              <a:t>示教盒是人与工业机器人交互的平台，用于执行与操作工业机器人系统有关的许多任务，包括：</a:t>
            </a:r>
            <a:r>
              <a:rPr lang="zh-CN" altLang="zh-CN" sz="1400" b="1" dirty="0">
                <a:solidFill>
                  <a:srgbClr val="FF0000"/>
                </a:solidFill>
                <a:ea typeface="宋体" panose="02010600030101010101" pitchFamily="2" charset="-122"/>
                <a:cs typeface="Times New Roman" panose="02020603050405020304" pitchFamily="18" charset="0"/>
              </a:rPr>
              <a:t>编写程序、运行程序、修改程序、手动操作、参数配置、监控工业机器人状态</a:t>
            </a:r>
            <a:r>
              <a:rPr lang="zh-CN" altLang="zh-CN" sz="1400" b="1" dirty="0">
                <a:solidFill>
                  <a:srgbClr val="0070C0"/>
                </a:solidFill>
                <a:ea typeface="宋体" panose="02010600030101010101" pitchFamily="2" charset="-122"/>
                <a:cs typeface="Times New Roman" panose="02020603050405020304" pitchFamily="18" charset="0"/>
              </a:rPr>
              <a:t>等。</a:t>
            </a:r>
            <a:endParaRPr lang="en-US" altLang="zh-CN" sz="1400" b="1" dirty="0">
              <a:solidFill>
                <a:srgbClr val="0070C0"/>
              </a:solidFill>
              <a:ea typeface="宋体" panose="02010600030101010101" pitchFamily="2" charset="-122"/>
              <a:cs typeface="Times New Roman" panose="02020603050405020304" pitchFamily="18" charset="0"/>
            </a:endParaRPr>
          </a:p>
          <a:p>
            <a:pPr>
              <a:lnSpc>
                <a:spcPct val="150000"/>
              </a:lnSpc>
            </a:pPr>
            <a:r>
              <a:rPr lang="en-US" altLang="zh-CN" sz="1400" b="1" dirty="0">
                <a:solidFill>
                  <a:srgbClr val="0070C0"/>
                </a:solidFill>
                <a:ea typeface="宋体" panose="02010600030101010101" pitchFamily="2" charset="-122"/>
                <a:cs typeface="Times New Roman" panose="02020603050405020304" pitchFamily="18" charset="0"/>
              </a:rPr>
              <a:t>         </a:t>
            </a:r>
            <a:r>
              <a:rPr lang="zh-CN" altLang="zh-CN" sz="1400" b="1" dirty="0">
                <a:solidFill>
                  <a:srgbClr val="0070C0"/>
                </a:solidFill>
                <a:ea typeface="宋体" panose="02010600030101010101" pitchFamily="2" charset="-122"/>
                <a:cs typeface="Times New Roman" panose="02020603050405020304" pitchFamily="18" charset="0"/>
              </a:rPr>
              <a:t>示教盒上分布有</a:t>
            </a:r>
            <a:r>
              <a:rPr lang="zh-CN" altLang="zh-CN" sz="1400" b="1" dirty="0">
                <a:solidFill>
                  <a:srgbClr val="FF0000"/>
                </a:solidFill>
                <a:ea typeface="宋体" panose="02010600030101010101" pitchFamily="2" charset="-122"/>
                <a:cs typeface="Times New Roman" panose="02020603050405020304" pitchFamily="18" charset="0"/>
              </a:rPr>
              <a:t>使能按键、触摸屏、触摸笔、急停按钮、操作杆和一些功能按钮</a:t>
            </a:r>
            <a:r>
              <a:rPr lang="zh-CN" altLang="en-US" sz="1400" b="1" dirty="0">
                <a:solidFill>
                  <a:srgbClr val="0070C0"/>
                </a:solidFill>
                <a:ea typeface="宋体" panose="02010600030101010101" pitchFamily="2" charset="-122"/>
                <a:cs typeface="Times New Roman" panose="02020603050405020304" pitchFamily="18" charset="0"/>
              </a:rPr>
              <a:t>。</a:t>
            </a:r>
            <a:endParaRPr lang="zh-CN" altLang="en-US" b="1" dirty="0">
              <a:solidFill>
                <a:srgbClr val="0070C0"/>
              </a:solidFill>
            </a:endParaRPr>
          </a:p>
        </p:txBody>
      </p:sp>
      <p:pic>
        <p:nvPicPr>
          <p:cNvPr id="6" name="图片 5">
            <a:extLst>
              <a:ext uri="{FF2B5EF4-FFF2-40B4-BE49-F238E27FC236}">
                <a16:creationId xmlns:a16="http://schemas.microsoft.com/office/drawing/2014/main" id="{16EE7DF5-BA1D-41B5-A3AE-6A8D7012FA10}"/>
              </a:ext>
            </a:extLst>
          </p:cNvPr>
          <p:cNvPicPr/>
          <p:nvPr/>
        </p:nvPicPr>
        <p:blipFill>
          <a:blip r:embed="rId2"/>
          <a:stretch>
            <a:fillRect/>
          </a:stretch>
        </p:blipFill>
        <p:spPr>
          <a:xfrm>
            <a:off x="2476406" y="1965470"/>
            <a:ext cx="2196465" cy="2716530"/>
          </a:xfrm>
          <a:prstGeom prst="rect">
            <a:avLst/>
          </a:prstGeom>
        </p:spPr>
      </p:pic>
      <p:sp>
        <p:nvSpPr>
          <p:cNvPr id="4" name="矩形 3">
            <a:extLst>
              <a:ext uri="{FF2B5EF4-FFF2-40B4-BE49-F238E27FC236}">
                <a16:creationId xmlns:a16="http://schemas.microsoft.com/office/drawing/2014/main" id="{F75F998E-10CD-45A2-8A22-17E5FF814DEF}"/>
              </a:ext>
            </a:extLst>
          </p:cNvPr>
          <p:cNvSpPr/>
          <p:nvPr/>
        </p:nvSpPr>
        <p:spPr>
          <a:xfrm>
            <a:off x="5589533" y="2146719"/>
            <a:ext cx="2952929" cy="2273251"/>
          </a:xfrm>
          <a:prstGeom prst="rect">
            <a:avLst/>
          </a:prstGeom>
        </p:spPr>
        <p:txBody>
          <a:bodyPr wrap="square">
            <a:spAutoFit/>
          </a:bodyPr>
          <a:lstStyle/>
          <a:p>
            <a:pPr indent="266700">
              <a:lnSpc>
                <a:spcPct val="150000"/>
              </a:lnSpc>
              <a:spcAft>
                <a:spcPts val="0"/>
              </a:spcAft>
            </a:pPr>
            <a:r>
              <a:rPr lang="en-US" altLang="zh-CN" sz="1200" kern="100" dirty="0">
                <a:solidFill>
                  <a:srgbClr val="FF0000"/>
                </a:solidFill>
                <a:latin typeface="+mn-ea"/>
              </a:rPr>
              <a:t>A-</a:t>
            </a:r>
            <a:r>
              <a:rPr lang="zh-CN" altLang="zh-CN" sz="1200" kern="100" dirty="0">
                <a:solidFill>
                  <a:srgbClr val="0070C0"/>
                </a:solidFill>
                <a:latin typeface="+mn-ea"/>
              </a:rPr>
              <a:t>与机器人控制柜连接；</a:t>
            </a:r>
            <a:endParaRPr lang="en-US" altLang="zh-CN" sz="1200" kern="100" dirty="0">
              <a:solidFill>
                <a:srgbClr val="0070C0"/>
              </a:solidFill>
              <a:latin typeface="+mn-ea"/>
            </a:endParaRPr>
          </a:p>
          <a:p>
            <a:pPr indent="266700">
              <a:lnSpc>
                <a:spcPct val="150000"/>
              </a:lnSpc>
              <a:spcAft>
                <a:spcPts val="0"/>
              </a:spcAft>
            </a:pPr>
            <a:r>
              <a:rPr lang="en-US" altLang="zh-CN" sz="1200" kern="100" dirty="0">
                <a:solidFill>
                  <a:srgbClr val="FF0000"/>
                </a:solidFill>
                <a:latin typeface="+mn-ea"/>
              </a:rPr>
              <a:t>B-</a:t>
            </a:r>
            <a:r>
              <a:rPr lang="zh-CN" altLang="zh-CN" sz="1200" kern="100" dirty="0">
                <a:solidFill>
                  <a:srgbClr val="0070C0"/>
                </a:solidFill>
                <a:latin typeface="+mn-ea"/>
              </a:rPr>
              <a:t>触摸屏；</a:t>
            </a:r>
            <a:endParaRPr lang="en-US" altLang="zh-CN" sz="1200" kern="100" dirty="0">
              <a:solidFill>
                <a:srgbClr val="0070C0"/>
              </a:solidFill>
              <a:latin typeface="+mn-ea"/>
            </a:endParaRPr>
          </a:p>
          <a:p>
            <a:pPr indent="266700">
              <a:lnSpc>
                <a:spcPct val="150000"/>
              </a:lnSpc>
              <a:spcAft>
                <a:spcPts val="0"/>
              </a:spcAft>
            </a:pPr>
            <a:r>
              <a:rPr lang="en-US" altLang="zh-CN" sz="1200" kern="100" dirty="0">
                <a:solidFill>
                  <a:srgbClr val="FF0000"/>
                </a:solidFill>
                <a:latin typeface="+mn-ea"/>
              </a:rPr>
              <a:t>C-</a:t>
            </a:r>
            <a:r>
              <a:rPr lang="zh-CN" altLang="zh-CN" sz="1200" kern="100" dirty="0">
                <a:solidFill>
                  <a:srgbClr val="0070C0"/>
                </a:solidFill>
                <a:latin typeface="+mn-ea"/>
              </a:rPr>
              <a:t>急停按钮；</a:t>
            </a:r>
            <a:endParaRPr lang="en-US" altLang="zh-CN" sz="1200" kern="100" dirty="0">
              <a:solidFill>
                <a:srgbClr val="0070C0"/>
              </a:solidFill>
              <a:latin typeface="+mn-ea"/>
            </a:endParaRPr>
          </a:p>
          <a:p>
            <a:pPr indent="266700">
              <a:lnSpc>
                <a:spcPct val="150000"/>
              </a:lnSpc>
              <a:spcAft>
                <a:spcPts val="0"/>
              </a:spcAft>
            </a:pPr>
            <a:r>
              <a:rPr lang="en-US" altLang="zh-CN" sz="1200" kern="100" dirty="0">
                <a:solidFill>
                  <a:srgbClr val="FF0000"/>
                </a:solidFill>
                <a:latin typeface="+mn-ea"/>
              </a:rPr>
              <a:t>D-</a:t>
            </a:r>
            <a:r>
              <a:rPr lang="zh-CN" altLang="zh-CN" sz="1200" kern="100" dirty="0">
                <a:solidFill>
                  <a:srgbClr val="0070C0"/>
                </a:solidFill>
                <a:latin typeface="+mn-ea"/>
              </a:rPr>
              <a:t>操纵杆；</a:t>
            </a:r>
            <a:endParaRPr lang="en-US" altLang="zh-CN" sz="1200" kern="100" dirty="0">
              <a:solidFill>
                <a:srgbClr val="0070C0"/>
              </a:solidFill>
              <a:latin typeface="+mn-ea"/>
            </a:endParaRPr>
          </a:p>
          <a:p>
            <a:pPr indent="266700">
              <a:lnSpc>
                <a:spcPct val="150000"/>
              </a:lnSpc>
              <a:spcAft>
                <a:spcPts val="0"/>
              </a:spcAft>
            </a:pPr>
            <a:r>
              <a:rPr lang="en-US" altLang="zh-CN" sz="1200" kern="100" dirty="0">
                <a:solidFill>
                  <a:srgbClr val="FF0000"/>
                </a:solidFill>
                <a:latin typeface="+mn-ea"/>
              </a:rPr>
              <a:t>E-</a:t>
            </a:r>
            <a:r>
              <a:rPr lang="en-US" altLang="zh-CN" sz="1200" kern="100" dirty="0">
                <a:solidFill>
                  <a:srgbClr val="0070C0"/>
                </a:solidFill>
                <a:latin typeface="+mn-ea"/>
              </a:rPr>
              <a:t>USB</a:t>
            </a:r>
            <a:r>
              <a:rPr lang="zh-CN" altLang="zh-CN" sz="1200" kern="100" dirty="0">
                <a:solidFill>
                  <a:srgbClr val="0070C0"/>
                </a:solidFill>
                <a:latin typeface="+mn-ea"/>
              </a:rPr>
              <a:t>接口；</a:t>
            </a:r>
          </a:p>
          <a:p>
            <a:pPr indent="266700">
              <a:lnSpc>
                <a:spcPct val="150000"/>
              </a:lnSpc>
              <a:spcAft>
                <a:spcPts val="0"/>
              </a:spcAft>
            </a:pPr>
            <a:r>
              <a:rPr lang="en-US" altLang="zh-CN" sz="1200" kern="100" dirty="0">
                <a:solidFill>
                  <a:srgbClr val="FF0000"/>
                </a:solidFill>
                <a:latin typeface="+mn-ea"/>
              </a:rPr>
              <a:t>F-</a:t>
            </a:r>
            <a:r>
              <a:rPr lang="zh-CN" altLang="zh-CN" sz="1200" kern="100" dirty="0">
                <a:solidFill>
                  <a:srgbClr val="0070C0"/>
                </a:solidFill>
                <a:latin typeface="+mn-ea"/>
              </a:rPr>
              <a:t>使能按键；</a:t>
            </a:r>
            <a:endParaRPr lang="en-US" altLang="zh-CN" sz="1200" kern="100" dirty="0">
              <a:solidFill>
                <a:srgbClr val="0070C0"/>
              </a:solidFill>
              <a:latin typeface="+mn-ea"/>
            </a:endParaRPr>
          </a:p>
          <a:p>
            <a:pPr indent="266700">
              <a:lnSpc>
                <a:spcPct val="150000"/>
              </a:lnSpc>
              <a:spcAft>
                <a:spcPts val="0"/>
              </a:spcAft>
            </a:pPr>
            <a:r>
              <a:rPr lang="en-US" altLang="zh-CN" sz="1200" kern="100" dirty="0">
                <a:solidFill>
                  <a:srgbClr val="FF0000"/>
                </a:solidFill>
                <a:latin typeface="+mn-ea"/>
              </a:rPr>
              <a:t>G-</a:t>
            </a:r>
            <a:r>
              <a:rPr lang="zh-CN" altLang="zh-CN" sz="1200" kern="100" dirty="0">
                <a:solidFill>
                  <a:srgbClr val="0070C0"/>
                </a:solidFill>
                <a:latin typeface="+mn-ea"/>
              </a:rPr>
              <a:t>触摸笔；</a:t>
            </a:r>
            <a:endParaRPr lang="en-US" altLang="zh-CN" sz="1200" kern="100" dirty="0">
              <a:solidFill>
                <a:srgbClr val="0070C0"/>
              </a:solidFill>
              <a:latin typeface="+mn-ea"/>
            </a:endParaRPr>
          </a:p>
          <a:p>
            <a:pPr indent="266700">
              <a:lnSpc>
                <a:spcPct val="150000"/>
              </a:lnSpc>
              <a:spcAft>
                <a:spcPts val="0"/>
              </a:spcAft>
            </a:pPr>
            <a:r>
              <a:rPr lang="en-US" altLang="zh-CN" sz="1200" kern="100" dirty="0">
                <a:solidFill>
                  <a:srgbClr val="FF0000"/>
                </a:solidFill>
                <a:latin typeface="+mn-ea"/>
              </a:rPr>
              <a:t>H-</a:t>
            </a:r>
            <a:r>
              <a:rPr lang="zh-CN" altLang="zh-CN" sz="1200" kern="100" dirty="0">
                <a:solidFill>
                  <a:srgbClr val="0070C0"/>
                </a:solidFill>
                <a:latin typeface="+mn-ea"/>
              </a:rPr>
              <a:t>恢复出厂设置按钮</a:t>
            </a:r>
            <a:endParaRPr lang="zh-CN" altLang="zh-CN" sz="1200" kern="100" dirty="0">
              <a:solidFill>
                <a:srgbClr val="0070C0"/>
              </a:solidFill>
              <a:effectLst/>
              <a:latin typeface="+mn-ea"/>
            </a:endParaRPr>
          </a:p>
        </p:txBody>
      </p:sp>
    </p:spTree>
    <p:extLst>
      <p:ext uri="{BB962C8B-B14F-4D97-AF65-F5344CB8AC3E}">
        <p14:creationId xmlns:p14="http://schemas.microsoft.com/office/powerpoint/2010/main" val="350261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日期占位符 8">
            <a:extLst>
              <a:ext uri="{FF2B5EF4-FFF2-40B4-BE49-F238E27FC236}">
                <a16:creationId xmlns:a16="http://schemas.microsoft.com/office/drawing/2014/main" id="{0E90A000-4010-44C6-889E-D2D0A042F02A}"/>
              </a:ext>
            </a:extLst>
          </p:cNvPr>
          <p:cNvSpPr>
            <a:spLocks noGrp="1"/>
          </p:cNvSpPr>
          <p:nvPr>
            <p:ph type="dt" sz="half" idx="10"/>
          </p:nvPr>
        </p:nvSpPr>
        <p:spPr>
          <a:xfrm>
            <a:off x="768097" y="4853028"/>
            <a:ext cx="1615607" cy="205740"/>
          </a:xfrm>
        </p:spPr>
        <p:txBody>
          <a:bodyPr/>
          <a:lstStyle/>
          <a:p>
            <a:fld id="{D4D3EDEE-736A-4DA3-8834-E5DA7403C723}" type="datetime1">
              <a:rPr lang="en-US" altLang="zh-CN" smtClean="0"/>
              <a:t>7/4/2024</a:t>
            </a:fld>
            <a:endParaRPr lang="zh-CN" altLang="en-US" dirty="0"/>
          </a:p>
        </p:txBody>
      </p:sp>
      <p:sp>
        <p:nvSpPr>
          <p:cNvPr id="3" name="矩形 2">
            <a:extLst>
              <a:ext uri="{FF2B5EF4-FFF2-40B4-BE49-F238E27FC236}">
                <a16:creationId xmlns:a16="http://schemas.microsoft.com/office/drawing/2014/main" id="{EEB965DC-E696-44F7-9AE2-BE340133F59B}"/>
              </a:ext>
            </a:extLst>
          </p:cNvPr>
          <p:cNvSpPr/>
          <p:nvPr/>
        </p:nvSpPr>
        <p:spPr>
          <a:xfrm>
            <a:off x="432000" y="499843"/>
            <a:ext cx="5069390" cy="2323713"/>
          </a:xfrm>
          <a:prstGeom prst="rect">
            <a:avLst/>
          </a:prstGeom>
        </p:spPr>
        <p:txBody>
          <a:bodyPr wrap="square">
            <a:spAutoFit/>
          </a:bodyPr>
          <a:lstStyle/>
          <a:p>
            <a:pPr>
              <a:lnSpc>
                <a:spcPct val="150000"/>
              </a:lnSpc>
            </a:pPr>
            <a:r>
              <a:rPr lang="en-US" altLang="zh-CN" sz="1400" b="1" kern="100" dirty="0">
                <a:solidFill>
                  <a:srgbClr val="FF0000"/>
                </a:solidFill>
                <a:latin typeface="+mn-ea"/>
              </a:rPr>
              <a:t>1.2.3 ABB</a:t>
            </a:r>
            <a:r>
              <a:rPr lang="zh-CN" altLang="zh-CN" sz="1400" b="1" kern="100" dirty="0">
                <a:solidFill>
                  <a:srgbClr val="FF0000"/>
                </a:solidFill>
                <a:latin typeface="+mn-ea"/>
              </a:rPr>
              <a:t>工业机器人技术参数</a:t>
            </a:r>
          </a:p>
          <a:p>
            <a:pPr>
              <a:lnSpc>
                <a:spcPct val="150000"/>
              </a:lnSpc>
            </a:pPr>
            <a:r>
              <a:rPr lang="en-US" altLang="zh-CN" sz="1400" b="1" kern="100" dirty="0">
                <a:solidFill>
                  <a:srgbClr val="0070C0"/>
                </a:solidFill>
                <a:latin typeface="+mn-ea"/>
              </a:rPr>
              <a:t>        </a:t>
            </a:r>
            <a:r>
              <a:rPr lang="zh-CN" altLang="zh-CN" sz="1400" b="1" kern="100" dirty="0">
                <a:solidFill>
                  <a:srgbClr val="0070C0"/>
                </a:solidFill>
                <a:latin typeface="+mn-ea"/>
              </a:rPr>
              <a:t>工业机器人主要技术参数一般包括：</a:t>
            </a:r>
            <a:r>
              <a:rPr lang="zh-CN" altLang="zh-CN" sz="1400" b="1" kern="100" dirty="0">
                <a:solidFill>
                  <a:srgbClr val="FF0000"/>
                </a:solidFill>
                <a:latin typeface="+mn-ea"/>
              </a:rPr>
              <a:t>自由度、定位精度、重复定位精度、工作范围、最大工作速度以及承载能力等。</a:t>
            </a:r>
          </a:p>
          <a:p>
            <a:pPr>
              <a:lnSpc>
                <a:spcPct val="150000"/>
              </a:lnSpc>
            </a:pPr>
            <a:r>
              <a:rPr lang="en-US" altLang="zh-CN" sz="1400" b="1" kern="100" dirty="0">
                <a:solidFill>
                  <a:srgbClr val="0070C0"/>
                </a:solidFill>
                <a:latin typeface="+mn-ea"/>
              </a:rPr>
              <a:t> 1.</a:t>
            </a:r>
            <a:r>
              <a:rPr lang="zh-CN" altLang="zh-CN" sz="1400" b="1" kern="100" dirty="0">
                <a:solidFill>
                  <a:srgbClr val="0070C0"/>
                </a:solidFill>
                <a:latin typeface="+mn-ea"/>
              </a:rPr>
              <a:t>自由度</a:t>
            </a:r>
          </a:p>
          <a:p>
            <a:pPr>
              <a:lnSpc>
                <a:spcPct val="150000"/>
              </a:lnSpc>
            </a:pPr>
            <a:r>
              <a:rPr lang="en-US" altLang="zh-CN" sz="1400" b="1" kern="100" dirty="0">
                <a:solidFill>
                  <a:srgbClr val="0070C0"/>
                </a:solidFill>
                <a:latin typeface="+mn-ea"/>
              </a:rPr>
              <a:t>        </a:t>
            </a:r>
            <a:r>
              <a:rPr lang="zh-CN" altLang="zh-CN" sz="1400" b="1" kern="100" dirty="0">
                <a:solidFill>
                  <a:srgbClr val="0070C0"/>
                </a:solidFill>
                <a:latin typeface="+mn-ea"/>
              </a:rPr>
              <a:t>自由度是指工业机器人所具有的独立坐标轴运动的数目。操作机的自由度多，机构运动的灵活性大，通用性强，但机构的结构也更复杂，刚性变差。</a:t>
            </a:r>
            <a:endParaRPr lang="zh-CN" altLang="zh-CN" sz="1400" b="1" kern="100" dirty="0">
              <a:solidFill>
                <a:srgbClr val="0070C0"/>
              </a:solidFill>
              <a:effectLst/>
              <a:latin typeface="+mn-ea"/>
            </a:endParaRPr>
          </a:p>
        </p:txBody>
      </p:sp>
      <p:pic>
        <p:nvPicPr>
          <p:cNvPr id="8" name="图片 7">
            <a:extLst>
              <a:ext uri="{FF2B5EF4-FFF2-40B4-BE49-F238E27FC236}">
                <a16:creationId xmlns:a16="http://schemas.microsoft.com/office/drawing/2014/main" id="{A3EA0CC0-BF23-4357-815D-3EEA9FA0EB3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1390" y="1145376"/>
            <a:ext cx="3032436" cy="3259414"/>
          </a:xfrm>
          <a:prstGeom prst="rect">
            <a:avLst/>
          </a:prstGeom>
          <a:noFill/>
          <a:ln>
            <a:noFill/>
          </a:ln>
        </p:spPr>
      </p:pic>
    </p:spTree>
    <p:extLst>
      <p:ext uri="{BB962C8B-B14F-4D97-AF65-F5344CB8AC3E}">
        <p14:creationId xmlns:p14="http://schemas.microsoft.com/office/powerpoint/2010/main" val="2238597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日期占位符 8">
            <a:extLst>
              <a:ext uri="{FF2B5EF4-FFF2-40B4-BE49-F238E27FC236}">
                <a16:creationId xmlns:a16="http://schemas.microsoft.com/office/drawing/2014/main" id="{FA01B958-7122-4545-85B4-FB096E21979A}"/>
              </a:ext>
            </a:extLst>
          </p:cNvPr>
          <p:cNvSpPr>
            <a:spLocks noGrp="1"/>
          </p:cNvSpPr>
          <p:nvPr>
            <p:ph type="dt" sz="half" idx="10"/>
          </p:nvPr>
        </p:nvSpPr>
        <p:spPr>
          <a:xfrm>
            <a:off x="768097" y="4853028"/>
            <a:ext cx="1615607" cy="205740"/>
          </a:xfrm>
        </p:spPr>
        <p:txBody>
          <a:bodyPr/>
          <a:lstStyle/>
          <a:p>
            <a:fld id="{0BF6C74A-AF0D-4C34-BB58-2F4FBAC31A99}" type="datetime1">
              <a:rPr lang="en-US" altLang="zh-CN" smtClean="0"/>
              <a:t>7/4/2024</a:t>
            </a:fld>
            <a:endParaRPr lang="zh-CN" altLang="en-US" dirty="0"/>
          </a:p>
        </p:txBody>
      </p:sp>
      <p:sp>
        <p:nvSpPr>
          <p:cNvPr id="3" name="矩形 2">
            <a:extLst>
              <a:ext uri="{FF2B5EF4-FFF2-40B4-BE49-F238E27FC236}">
                <a16:creationId xmlns:a16="http://schemas.microsoft.com/office/drawing/2014/main" id="{0776F741-6EE5-402C-ADC0-F7869A6DB61C}"/>
              </a:ext>
            </a:extLst>
          </p:cNvPr>
          <p:cNvSpPr/>
          <p:nvPr/>
        </p:nvSpPr>
        <p:spPr>
          <a:xfrm>
            <a:off x="432000" y="502082"/>
            <a:ext cx="8280000" cy="2313647"/>
          </a:xfrm>
          <a:prstGeom prst="rect">
            <a:avLst/>
          </a:prstGeom>
        </p:spPr>
        <p:txBody>
          <a:bodyPr>
            <a:spAutoFit/>
          </a:bodyPr>
          <a:lstStyle/>
          <a:p>
            <a:pPr>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2.</a:t>
            </a:r>
            <a:r>
              <a:rPr lang="zh-CN" altLang="zh-CN" sz="1400" b="1" kern="100" dirty="0">
                <a:solidFill>
                  <a:srgbClr val="0070C0"/>
                </a:solidFill>
                <a:latin typeface="Times New Roman" panose="02020603050405020304" pitchFamily="18" charset="0"/>
                <a:ea typeface="宋体" panose="02010600030101010101" pitchFamily="2" charset="-122"/>
              </a:rPr>
              <a:t>精度</a:t>
            </a:r>
          </a:p>
          <a:p>
            <a:pPr>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一般所说的工业机器人精度是指其</a:t>
            </a:r>
            <a:r>
              <a:rPr lang="zh-CN" altLang="zh-CN" sz="1400" b="1" kern="100" dirty="0">
                <a:solidFill>
                  <a:srgbClr val="FF0000"/>
                </a:solidFill>
                <a:latin typeface="Times New Roman" panose="02020603050405020304" pitchFamily="18" charset="0"/>
                <a:ea typeface="宋体" panose="02010600030101010101" pitchFamily="2" charset="-122"/>
              </a:rPr>
              <a:t>定位精度与重复定位精度</a:t>
            </a:r>
            <a:r>
              <a:rPr lang="zh-CN" altLang="zh-CN" sz="1400" b="1" kern="100" dirty="0">
                <a:solidFill>
                  <a:srgbClr val="0070C0"/>
                </a:solidFill>
                <a:latin typeface="Times New Roman" panose="02020603050405020304" pitchFamily="18" charset="0"/>
                <a:ea typeface="宋体" panose="02010600030101010101" pitchFamily="2" charset="-122"/>
              </a:rPr>
              <a:t>。</a:t>
            </a:r>
          </a:p>
          <a:p>
            <a:pPr>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FF0000"/>
                </a:solidFill>
                <a:latin typeface="Times New Roman" panose="02020603050405020304" pitchFamily="18" charset="0"/>
                <a:ea typeface="宋体" panose="02010600030101010101" pitchFamily="2" charset="-122"/>
              </a:rPr>
              <a:t>定位精度</a:t>
            </a:r>
            <a:r>
              <a:rPr lang="zh-CN" altLang="zh-CN" sz="1400" b="1" kern="100" dirty="0">
                <a:solidFill>
                  <a:srgbClr val="0070C0"/>
                </a:solidFill>
                <a:latin typeface="Times New Roman" panose="02020603050405020304" pitchFamily="18" charset="0"/>
                <a:ea typeface="宋体" panose="02010600030101010101" pitchFamily="2" charset="-122"/>
              </a:rPr>
              <a:t>是指机器人手部实际达到位置和目标位置之间的差异。</a:t>
            </a:r>
            <a:r>
              <a:rPr lang="zh-CN" altLang="zh-CN" sz="1400" b="1" kern="100" dirty="0">
                <a:solidFill>
                  <a:srgbClr val="FF0000"/>
                </a:solidFill>
                <a:latin typeface="Times New Roman" panose="02020603050405020304" pitchFamily="18" charset="0"/>
                <a:ea typeface="宋体" panose="02010600030101010101" pitchFamily="2" charset="-122"/>
              </a:rPr>
              <a:t>重复定位精度</a:t>
            </a:r>
            <a:r>
              <a:rPr lang="zh-CN" altLang="zh-CN" sz="1400" b="1" kern="100" dirty="0">
                <a:solidFill>
                  <a:srgbClr val="0070C0"/>
                </a:solidFill>
                <a:latin typeface="Times New Roman" panose="02020603050405020304" pitchFamily="18" charset="0"/>
                <a:ea typeface="宋体" panose="02010600030101010101" pitchFamily="2" charset="-122"/>
              </a:rPr>
              <a:t>是关于精度的统计。</a:t>
            </a:r>
            <a:endParaRPr lang="en-US" altLang="zh-CN" sz="1400" b="1" kern="100" dirty="0">
              <a:solidFill>
                <a:srgbClr val="0070C0"/>
              </a:solidFill>
              <a:latin typeface="Times New Roman" panose="02020603050405020304" pitchFamily="18" charset="0"/>
              <a:ea typeface="宋体" panose="02010600030101010101" pitchFamily="2" charset="-122"/>
            </a:endParaRPr>
          </a:p>
          <a:p>
            <a:pPr>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任何一台机器人即使在同一环境、同一条件、同一动作、同一命令之下，每一次动作的位置也不可能完全一致。重复定位精度是指各次不同位置平均值的偏差。若重复定位精度为±</a:t>
            </a:r>
            <a:r>
              <a:rPr lang="en-US" altLang="zh-CN" sz="1400" b="1" kern="100" dirty="0">
                <a:solidFill>
                  <a:srgbClr val="0070C0"/>
                </a:solidFill>
                <a:latin typeface="Times New Roman" panose="02020603050405020304" pitchFamily="18" charset="0"/>
                <a:ea typeface="宋体" panose="02010600030101010101" pitchFamily="2" charset="-122"/>
              </a:rPr>
              <a:t>0.2mm</a:t>
            </a:r>
            <a:r>
              <a:rPr lang="zh-CN" altLang="zh-CN" sz="1400" b="1" kern="100" dirty="0">
                <a:solidFill>
                  <a:srgbClr val="0070C0"/>
                </a:solidFill>
                <a:latin typeface="Times New Roman" panose="02020603050405020304" pitchFamily="18" charset="0"/>
                <a:ea typeface="宋体" panose="02010600030101010101" pitchFamily="2" charset="-122"/>
              </a:rPr>
              <a:t>，则指所有的动作位置停止点均在中心的左右</a:t>
            </a:r>
            <a:r>
              <a:rPr lang="en-US" altLang="zh-CN" sz="1400" b="1" kern="100" dirty="0">
                <a:solidFill>
                  <a:srgbClr val="0070C0"/>
                </a:solidFill>
                <a:latin typeface="Times New Roman" panose="02020603050405020304" pitchFamily="18" charset="0"/>
                <a:ea typeface="宋体" panose="02010600030101010101" pitchFamily="2" charset="-122"/>
              </a:rPr>
              <a:t>0.2mm</a:t>
            </a:r>
            <a:r>
              <a:rPr lang="zh-CN" altLang="zh-CN" sz="1400" b="1" kern="100" dirty="0">
                <a:solidFill>
                  <a:srgbClr val="0070C0"/>
                </a:solidFill>
                <a:latin typeface="Times New Roman" panose="02020603050405020304" pitchFamily="18" charset="0"/>
                <a:ea typeface="宋体" panose="02010600030101010101" pitchFamily="2" charset="-122"/>
              </a:rPr>
              <a:t>以内。在测试机器人的重复定位精度时，不同速度、不同方位下，反复试验次数越多，重复定位精度的评价就越准确。</a:t>
            </a:r>
            <a:endParaRPr lang="zh-CN" altLang="zh-CN" sz="1400" b="1" kern="100" dirty="0">
              <a:solidFill>
                <a:srgbClr val="0070C0"/>
              </a:solidFill>
              <a:effectLst/>
              <a:latin typeface="Times New Roman" panose="02020603050405020304" pitchFamily="18" charset="0"/>
              <a:ea typeface="宋体" panose="02010600030101010101" pitchFamily="2" charset="-122"/>
            </a:endParaRPr>
          </a:p>
        </p:txBody>
      </p:sp>
      <p:pic>
        <p:nvPicPr>
          <p:cNvPr id="8" name="图片 7">
            <a:extLst>
              <a:ext uri="{FF2B5EF4-FFF2-40B4-BE49-F238E27FC236}">
                <a16:creationId xmlns:a16="http://schemas.microsoft.com/office/drawing/2014/main" id="{0CA187DD-8654-453E-AA8A-44F06EBA7A2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019269" y="2843098"/>
            <a:ext cx="2895600" cy="1798320"/>
          </a:xfrm>
          <a:prstGeom prst="rect">
            <a:avLst/>
          </a:prstGeom>
          <a:noFill/>
        </p:spPr>
      </p:pic>
    </p:spTree>
    <p:extLst>
      <p:ext uri="{BB962C8B-B14F-4D97-AF65-F5344CB8AC3E}">
        <p14:creationId xmlns:p14="http://schemas.microsoft.com/office/powerpoint/2010/main" val="438043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58D142F3-B10F-40D4-B9A5-AA6AE685331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520632" y="1531973"/>
            <a:ext cx="4102735" cy="3432175"/>
          </a:xfrm>
          <a:prstGeom prst="rect">
            <a:avLst/>
          </a:prstGeom>
          <a:noFill/>
        </p:spPr>
      </p:pic>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日期占位符 8">
            <a:extLst>
              <a:ext uri="{FF2B5EF4-FFF2-40B4-BE49-F238E27FC236}">
                <a16:creationId xmlns:a16="http://schemas.microsoft.com/office/drawing/2014/main" id="{3916504A-A44E-4C34-9CDB-3DD450759AF5}"/>
              </a:ext>
            </a:extLst>
          </p:cNvPr>
          <p:cNvSpPr>
            <a:spLocks noGrp="1"/>
          </p:cNvSpPr>
          <p:nvPr>
            <p:ph type="dt" sz="half" idx="10"/>
          </p:nvPr>
        </p:nvSpPr>
        <p:spPr>
          <a:xfrm>
            <a:off x="768097" y="4853028"/>
            <a:ext cx="1615607" cy="205740"/>
          </a:xfrm>
        </p:spPr>
        <p:txBody>
          <a:bodyPr/>
          <a:lstStyle/>
          <a:p>
            <a:fld id="{5A85E0A5-0DD4-4593-A8E1-F9EC768250FD}" type="datetime1">
              <a:rPr lang="en-US" altLang="zh-CN" smtClean="0"/>
              <a:t>7/4/2024</a:t>
            </a:fld>
            <a:endParaRPr lang="zh-CN" altLang="en-US" dirty="0"/>
          </a:p>
        </p:txBody>
      </p:sp>
      <p:sp>
        <p:nvSpPr>
          <p:cNvPr id="3" name="矩形 2">
            <a:extLst>
              <a:ext uri="{FF2B5EF4-FFF2-40B4-BE49-F238E27FC236}">
                <a16:creationId xmlns:a16="http://schemas.microsoft.com/office/drawing/2014/main" id="{6F84E1E5-6981-4782-BCF5-DB6C00491BBA}"/>
              </a:ext>
            </a:extLst>
          </p:cNvPr>
          <p:cNvSpPr/>
          <p:nvPr/>
        </p:nvSpPr>
        <p:spPr>
          <a:xfrm>
            <a:off x="562131" y="498824"/>
            <a:ext cx="8280000" cy="1344151"/>
          </a:xfrm>
          <a:prstGeom prst="rect">
            <a:avLst/>
          </a:prstGeom>
        </p:spPr>
        <p:txBody>
          <a:bodyPr>
            <a:spAutoFit/>
          </a:bodyPr>
          <a:lstStyle/>
          <a:p>
            <a:pPr>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3.</a:t>
            </a:r>
            <a:r>
              <a:rPr lang="zh-CN" altLang="zh-CN" sz="1400" b="1" kern="100" dirty="0">
                <a:solidFill>
                  <a:srgbClr val="FF0000"/>
                </a:solidFill>
                <a:latin typeface="Times New Roman" panose="02020603050405020304" pitchFamily="18" charset="0"/>
                <a:ea typeface="宋体" panose="02010600030101010101" pitchFamily="2" charset="-122"/>
              </a:rPr>
              <a:t>工作范围</a:t>
            </a:r>
          </a:p>
          <a:p>
            <a:pPr>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工作范围是指机器人手臂末端或手腕中心（</a:t>
            </a:r>
            <a:r>
              <a:rPr lang="en-US" altLang="zh-CN" sz="1400" b="1" kern="100" dirty="0">
                <a:solidFill>
                  <a:srgbClr val="0070C0"/>
                </a:solidFill>
                <a:latin typeface="Times New Roman" panose="02020603050405020304" pitchFamily="18" charset="0"/>
                <a:ea typeface="宋体" panose="02010600030101010101" pitchFamily="2" charset="-122"/>
              </a:rPr>
              <a:t>WCP</a:t>
            </a:r>
            <a:r>
              <a:rPr lang="zh-CN" altLang="zh-CN" sz="1400" b="1" kern="100" dirty="0">
                <a:solidFill>
                  <a:srgbClr val="0070C0"/>
                </a:solidFill>
                <a:latin typeface="Times New Roman" panose="02020603050405020304" pitchFamily="18" charset="0"/>
                <a:ea typeface="宋体" panose="02010600030101010101" pitchFamily="2" charset="-122"/>
              </a:rPr>
              <a:t>）所能到达的所有点的集合，也叫做</a:t>
            </a:r>
            <a:r>
              <a:rPr lang="zh-CN" altLang="zh-CN" sz="1400" b="1" kern="100" dirty="0">
                <a:solidFill>
                  <a:srgbClr val="FF0000"/>
                </a:solidFill>
                <a:latin typeface="Times New Roman" panose="02020603050405020304" pitchFamily="18" charset="0"/>
                <a:ea typeface="宋体" panose="02010600030101010101" pitchFamily="2" charset="-122"/>
              </a:rPr>
              <a:t>工作区域</a:t>
            </a:r>
            <a:r>
              <a:rPr lang="zh-CN" altLang="zh-CN" sz="1400" b="1" kern="100" dirty="0">
                <a:solidFill>
                  <a:srgbClr val="0070C0"/>
                </a:solidFill>
                <a:latin typeface="Times New Roman" panose="02020603050405020304" pitchFamily="18" charset="0"/>
                <a:ea typeface="宋体" panose="02010600030101010101" pitchFamily="2" charset="-122"/>
              </a:rPr>
              <a:t>。由于末端执行器的形状和尺寸是多种多样的，为真实反映机器人的特征参数，</a:t>
            </a:r>
            <a:r>
              <a:rPr lang="zh-CN" altLang="zh-CN" sz="1400" b="1" kern="100" dirty="0">
                <a:solidFill>
                  <a:srgbClr val="FF0000"/>
                </a:solidFill>
                <a:latin typeface="Times New Roman" panose="02020603050405020304" pitchFamily="18" charset="0"/>
                <a:ea typeface="宋体" panose="02010600030101010101" pitchFamily="2" charset="-122"/>
              </a:rPr>
              <a:t>一般工作范围是指不安装末端执行器时的工作区域。</a:t>
            </a:r>
            <a:endParaRPr lang="zh-CN" altLang="zh-CN" sz="1400" b="1" kern="100" dirty="0">
              <a:solidFill>
                <a:srgbClr val="FF0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58798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日期占位符 8">
            <a:extLst>
              <a:ext uri="{FF2B5EF4-FFF2-40B4-BE49-F238E27FC236}">
                <a16:creationId xmlns:a16="http://schemas.microsoft.com/office/drawing/2014/main" id="{370409F2-6809-4D2A-8A5B-6E718421B408}"/>
              </a:ext>
            </a:extLst>
          </p:cNvPr>
          <p:cNvSpPr>
            <a:spLocks noGrp="1"/>
          </p:cNvSpPr>
          <p:nvPr>
            <p:ph type="dt" sz="half" idx="10"/>
          </p:nvPr>
        </p:nvSpPr>
        <p:spPr>
          <a:xfrm>
            <a:off x="768097" y="4853028"/>
            <a:ext cx="1615607" cy="205740"/>
          </a:xfrm>
        </p:spPr>
        <p:txBody>
          <a:bodyPr/>
          <a:lstStyle/>
          <a:p>
            <a:fld id="{DFEE0D41-FE54-40D3-A9F3-3F1A2234E68B}" type="datetime1">
              <a:rPr lang="en-US" altLang="zh-CN" smtClean="0"/>
              <a:t>7/4/2024</a:t>
            </a:fld>
            <a:endParaRPr lang="zh-CN" altLang="en-US" dirty="0"/>
          </a:p>
        </p:txBody>
      </p:sp>
      <p:sp>
        <p:nvSpPr>
          <p:cNvPr id="3" name="矩形 2">
            <a:extLst>
              <a:ext uri="{FF2B5EF4-FFF2-40B4-BE49-F238E27FC236}">
                <a16:creationId xmlns:a16="http://schemas.microsoft.com/office/drawing/2014/main" id="{32FF39EF-EF09-46D8-81B3-2BBAC3A94CD9}"/>
              </a:ext>
            </a:extLst>
          </p:cNvPr>
          <p:cNvSpPr/>
          <p:nvPr/>
        </p:nvSpPr>
        <p:spPr>
          <a:xfrm>
            <a:off x="432000" y="556980"/>
            <a:ext cx="8280000" cy="3283143"/>
          </a:xfrm>
          <a:prstGeom prst="rect">
            <a:avLst/>
          </a:prstGeom>
        </p:spPr>
        <p:txBody>
          <a:bodyPr>
            <a:spAutoFit/>
          </a:bodyPr>
          <a:lstStyle/>
          <a:p>
            <a:pPr indent="266700">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4.</a:t>
            </a:r>
            <a:r>
              <a:rPr lang="zh-CN" altLang="zh-CN" sz="1400" b="1" kern="100" dirty="0">
                <a:solidFill>
                  <a:srgbClr val="FF0000"/>
                </a:solidFill>
                <a:latin typeface="Times New Roman" panose="02020603050405020304" pitchFamily="18" charset="0"/>
                <a:ea typeface="宋体" panose="02010600030101010101" pitchFamily="2" charset="-122"/>
              </a:rPr>
              <a:t>最大工作速度</a:t>
            </a: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不同厂家对最大工作速度规定的内容不尽相同，有的厂家定义为工业机器人主要自由度上</a:t>
            </a:r>
            <a:r>
              <a:rPr lang="zh-CN" altLang="zh-CN" sz="1400" b="1" kern="100" dirty="0">
                <a:solidFill>
                  <a:srgbClr val="FF0000"/>
                </a:solidFill>
                <a:latin typeface="Times New Roman" panose="02020603050405020304" pitchFamily="18" charset="0"/>
                <a:ea typeface="宋体" panose="02010600030101010101" pitchFamily="2" charset="-122"/>
              </a:rPr>
              <a:t>最大的稳定速度</a:t>
            </a:r>
            <a:r>
              <a:rPr lang="zh-CN" altLang="zh-CN" sz="1400" b="1" kern="100" dirty="0">
                <a:solidFill>
                  <a:srgbClr val="0070C0"/>
                </a:solidFill>
                <a:latin typeface="Times New Roman" panose="02020603050405020304" pitchFamily="18" charset="0"/>
                <a:ea typeface="宋体" panose="02010600030101010101" pitchFamily="2" charset="-122"/>
              </a:rPr>
              <a:t>，有的厂家定义为手臂末端</a:t>
            </a:r>
            <a:r>
              <a:rPr lang="zh-CN" altLang="zh-CN" sz="1400" b="1" kern="100" dirty="0">
                <a:solidFill>
                  <a:srgbClr val="FF0000"/>
                </a:solidFill>
                <a:latin typeface="Times New Roman" panose="02020603050405020304" pitchFamily="18" charset="0"/>
                <a:ea typeface="宋体" panose="02010600030101010101" pitchFamily="2" charset="-122"/>
              </a:rPr>
              <a:t>最大的合成速度</a:t>
            </a:r>
            <a:r>
              <a:rPr lang="zh-CN" altLang="zh-CN" sz="1400" b="1" kern="100" dirty="0">
                <a:solidFill>
                  <a:srgbClr val="0070C0"/>
                </a:solidFill>
                <a:latin typeface="Times New Roman" panose="02020603050405020304" pitchFamily="18" charset="0"/>
                <a:ea typeface="宋体" panose="02010600030101010101" pitchFamily="2" charset="-122"/>
              </a:rPr>
              <a:t>，一般在技术参数中加以说明。</a:t>
            </a:r>
            <a:endParaRPr lang="en-US" altLang="zh-CN" sz="1400" b="1"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机器人工作速度越高，工作效率也越高。但是工作速度与越高就要花费更多的时间去升速或降速，或者对工业机器人最大加速度变化率及最大减速度变化率的要求更高。</a:t>
            </a:r>
          </a:p>
          <a:p>
            <a:pPr indent="266700">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5.</a:t>
            </a:r>
            <a:r>
              <a:rPr lang="zh-CN" altLang="zh-CN" sz="1400" b="1" kern="100" dirty="0">
                <a:solidFill>
                  <a:srgbClr val="FF0000"/>
                </a:solidFill>
                <a:latin typeface="Times New Roman" panose="02020603050405020304" pitchFamily="18" charset="0"/>
                <a:ea typeface="宋体" panose="02010600030101010101" pitchFamily="2" charset="-122"/>
              </a:rPr>
              <a:t>承载速度</a:t>
            </a: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承载能力是指工业机器人在工作范围内的</a:t>
            </a:r>
            <a:r>
              <a:rPr lang="zh-CN" altLang="zh-CN" sz="1400" b="1" kern="100" dirty="0">
                <a:solidFill>
                  <a:srgbClr val="FF0000"/>
                </a:solidFill>
                <a:latin typeface="Times New Roman" panose="02020603050405020304" pitchFamily="18" charset="0"/>
                <a:ea typeface="宋体" panose="02010600030101010101" pitchFamily="2" charset="-122"/>
              </a:rPr>
              <a:t>任何位姿上所能承受的最大质量</a:t>
            </a:r>
            <a:r>
              <a:rPr lang="zh-CN" altLang="zh-CN" sz="1400" b="1" kern="100" dirty="0">
                <a:solidFill>
                  <a:srgbClr val="0070C0"/>
                </a:solidFill>
                <a:latin typeface="Times New Roman" panose="02020603050405020304" pitchFamily="18" charset="0"/>
                <a:ea typeface="宋体" panose="02010600030101010101" pitchFamily="2" charset="-122"/>
              </a:rPr>
              <a:t>。</a:t>
            </a:r>
            <a:endParaRPr lang="en-US" altLang="zh-CN" sz="1400" b="1"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承载能力不仅取决于负载的质量，也与工业机器人运行速度和加速度的大小、方向有关。为安全起见，承载能力技术指标是指高速运行时的运行能力。</a:t>
            </a:r>
            <a:endParaRPr lang="en-US" altLang="zh-CN" sz="1400" b="1"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FF0000"/>
                </a:solidFill>
                <a:latin typeface="Times New Roman" panose="02020603050405020304" pitchFamily="18" charset="0"/>
                <a:ea typeface="宋体" panose="02010600030101010101" pitchFamily="2" charset="-122"/>
              </a:rPr>
              <a:t>通常承载能力不仅指负载质量，也包括机器人末端执行器的质量。</a:t>
            </a:r>
            <a:endParaRPr lang="zh-CN" altLang="zh-CN" sz="1400" b="1" kern="100" dirty="0">
              <a:solidFill>
                <a:srgbClr val="FF0000"/>
              </a:solidFill>
              <a:effectLst/>
              <a:latin typeface="Times New Roman" panose="02020603050405020304" pitchFamily="18" charset="0"/>
              <a:ea typeface="宋体" panose="02010600030101010101" pitchFamily="2" charset="-122"/>
            </a:endParaRPr>
          </a:p>
        </p:txBody>
      </p:sp>
      <p:sp>
        <p:nvSpPr>
          <p:cNvPr id="8" name="矩形 7">
            <a:extLst>
              <a:ext uri="{FF2B5EF4-FFF2-40B4-BE49-F238E27FC236}">
                <a16:creationId xmlns:a16="http://schemas.microsoft.com/office/drawing/2014/main" id="{36C0AA73-08B8-49D0-ABA2-C58BB35E578B}"/>
              </a:ext>
            </a:extLst>
          </p:cNvPr>
          <p:cNvSpPr/>
          <p:nvPr/>
        </p:nvSpPr>
        <p:spPr>
          <a:xfrm>
            <a:off x="432000" y="3784594"/>
            <a:ext cx="2968826" cy="374654"/>
          </a:xfrm>
          <a:prstGeom prst="rect">
            <a:avLst/>
          </a:prstGeom>
        </p:spPr>
        <p:txBody>
          <a:bodyPr wrap="none">
            <a:spAutoFit/>
          </a:bodyPr>
          <a:lstStyle/>
          <a:p>
            <a:pPr indent="266700">
              <a:lnSpc>
                <a:spcPct val="150000"/>
              </a:lnSpc>
            </a:pPr>
            <a:r>
              <a:rPr lang="en-US" altLang="zh-CN" sz="1400" b="1" kern="100" dirty="0">
                <a:solidFill>
                  <a:srgbClr val="FF0000"/>
                </a:solidFill>
                <a:latin typeface="Times New Roman" panose="02020603050405020304" pitchFamily="18" charset="0"/>
                <a:ea typeface="宋体" panose="02010600030101010101" pitchFamily="2" charset="-122"/>
              </a:rPr>
              <a:t>6. ABB</a:t>
            </a:r>
            <a:r>
              <a:rPr lang="zh-CN" altLang="zh-CN" sz="1400" b="1" kern="100" dirty="0">
                <a:solidFill>
                  <a:srgbClr val="FF0000"/>
                </a:solidFill>
                <a:latin typeface="Times New Roman" panose="02020603050405020304" pitchFamily="18" charset="0"/>
                <a:ea typeface="宋体" panose="02010600030101010101" pitchFamily="2" charset="-122"/>
              </a:rPr>
              <a:t>工业机器人主要技术参数</a:t>
            </a:r>
          </a:p>
        </p:txBody>
      </p:sp>
    </p:spTree>
    <p:extLst>
      <p:ext uri="{BB962C8B-B14F-4D97-AF65-F5344CB8AC3E}">
        <p14:creationId xmlns:p14="http://schemas.microsoft.com/office/powerpoint/2010/main" val="1379351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87AE83F3-F27E-4EBB-89C4-B111EA7F6608}"/>
              </a:ext>
            </a:extLst>
          </p:cNvPr>
          <p:cNvSpPr>
            <a:spLocks noChangeArrowheads="1"/>
          </p:cNvSpPr>
          <p:nvPr/>
        </p:nvSpPr>
        <p:spPr bwMode="auto">
          <a:xfrm>
            <a:off x="2918618" y="114537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日期占位符 8">
            <a:extLst>
              <a:ext uri="{FF2B5EF4-FFF2-40B4-BE49-F238E27FC236}">
                <a16:creationId xmlns:a16="http://schemas.microsoft.com/office/drawing/2014/main" id="{E78804CC-C3CC-40FC-9BAB-1908D7A4152B}"/>
              </a:ext>
            </a:extLst>
          </p:cNvPr>
          <p:cNvSpPr>
            <a:spLocks noGrp="1"/>
          </p:cNvSpPr>
          <p:nvPr>
            <p:ph type="dt" sz="half" idx="10"/>
          </p:nvPr>
        </p:nvSpPr>
        <p:spPr>
          <a:xfrm>
            <a:off x="768097" y="4853028"/>
            <a:ext cx="1615607" cy="205740"/>
          </a:xfrm>
        </p:spPr>
        <p:txBody>
          <a:bodyPr/>
          <a:lstStyle/>
          <a:p>
            <a:fld id="{0216149B-2F42-4B4C-AE7C-C4C51A096815}" type="datetime1">
              <a:rPr lang="en-US" altLang="zh-CN" smtClean="0"/>
              <a:t>7/4/2024</a:t>
            </a:fld>
            <a:endParaRPr lang="zh-CN" altLang="en-US" dirty="0"/>
          </a:p>
        </p:txBody>
      </p:sp>
      <p:sp>
        <p:nvSpPr>
          <p:cNvPr id="8" name="Rectangle 2">
            <a:extLst>
              <a:ext uri="{FF2B5EF4-FFF2-40B4-BE49-F238E27FC236}">
                <a16:creationId xmlns:a16="http://schemas.microsoft.com/office/drawing/2014/main" id="{22F26180-1768-46F7-BF6A-B22269FFB000}"/>
              </a:ext>
            </a:extLst>
          </p:cNvPr>
          <p:cNvSpPr txBox="1">
            <a:spLocks noChangeArrowheads="1"/>
          </p:cNvSpPr>
          <p:nvPr/>
        </p:nvSpPr>
        <p:spPr bwMode="auto">
          <a:xfrm>
            <a:off x="904544" y="1475162"/>
            <a:ext cx="7334912" cy="1001596"/>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谢 谢！</a:t>
            </a:r>
            <a:endParaRPr lang="en-US" altLang="zh-CN"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56843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2</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1040752" y="710936"/>
            <a:ext cx="7334912" cy="182112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模块一 </a:t>
            </a:r>
            <a:r>
              <a:rPr lang="zh-CN"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工业机器人编程基础</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defTabSz="914400" fontAlgn="base">
              <a:lnSpc>
                <a:spcPct val="200000"/>
              </a:lnSpc>
              <a:spcBef>
                <a:spcPct val="0"/>
              </a:spcBef>
              <a:spcAft>
                <a:spcPct val="0"/>
              </a:spcAft>
              <a:defRPr/>
            </a:pP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19F1FEB5-3ACD-4990-B94F-9A4E485129C8}"/>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extLst>
      <p:ext uri="{BB962C8B-B14F-4D97-AF65-F5344CB8AC3E}">
        <p14:creationId xmlns:p14="http://schemas.microsoft.com/office/powerpoint/2010/main" val="413108859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32000" y="471309"/>
            <a:ext cx="8280000" cy="1713611"/>
          </a:xfrm>
          <a:prstGeom prst="rect">
            <a:avLst/>
          </a:prstGeom>
          <a:noFill/>
        </p:spPr>
        <p:txBody>
          <a:bodyPr wrap="square" rtlCol="0">
            <a:spAutoFit/>
          </a:bodyPr>
          <a:lstStyle/>
          <a:p>
            <a:pPr>
              <a:lnSpc>
                <a:spcPct val="150000"/>
              </a:lnSpc>
            </a:pPr>
            <a:r>
              <a:rPr lang="en-US" altLang="zh-CN" sz="1800" b="1" dirty="0">
                <a:solidFill>
                  <a:srgbClr val="FF0000"/>
                </a:solidFill>
              </a:rPr>
              <a:t>[</a:t>
            </a:r>
            <a:r>
              <a:rPr lang="zh-CN" altLang="en-US" sz="1800" b="1" dirty="0">
                <a:solidFill>
                  <a:srgbClr val="FF0000"/>
                </a:solidFill>
              </a:rPr>
              <a:t>学习目标</a:t>
            </a:r>
            <a:r>
              <a:rPr lang="en-US" altLang="zh-CN" sz="1800" b="1" dirty="0">
                <a:solidFill>
                  <a:srgbClr val="FF0000"/>
                </a:solidFill>
              </a:rPr>
              <a:t>]</a:t>
            </a:r>
          </a:p>
          <a:p>
            <a:pPr>
              <a:lnSpc>
                <a:spcPct val="150000"/>
              </a:lnSpc>
            </a:pPr>
            <a:r>
              <a:rPr lang="en-US" altLang="zh-CN" sz="1800" b="1" dirty="0">
                <a:solidFill>
                  <a:srgbClr val="0070C0"/>
                </a:solidFill>
              </a:rPr>
              <a:t> 1. </a:t>
            </a:r>
            <a:r>
              <a:rPr lang="zh-CN" altLang="en-US" sz="1800" b="1" dirty="0">
                <a:solidFill>
                  <a:srgbClr val="0070C0"/>
                </a:solidFill>
              </a:rPr>
              <a:t>熟悉</a:t>
            </a:r>
            <a:r>
              <a:rPr lang="en-US" altLang="zh-CN" sz="1800" b="1" dirty="0">
                <a:solidFill>
                  <a:srgbClr val="0070C0"/>
                </a:solidFill>
              </a:rPr>
              <a:t>ABB</a:t>
            </a:r>
            <a:r>
              <a:rPr lang="zh-CN" altLang="en-US" sz="1800" b="1" dirty="0">
                <a:solidFill>
                  <a:srgbClr val="0070C0"/>
                </a:solidFill>
              </a:rPr>
              <a:t>工业机器人的不同分类与系统组成；</a:t>
            </a:r>
          </a:p>
          <a:p>
            <a:pPr>
              <a:lnSpc>
                <a:spcPct val="150000"/>
              </a:lnSpc>
            </a:pPr>
            <a:r>
              <a:rPr lang="en-US" altLang="zh-CN" sz="1800" b="1" dirty="0">
                <a:solidFill>
                  <a:srgbClr val="0070C0"/>
                </a:solidFill>
              </a:rPr>
              <a:t> 2. </a:t>
            </a:r>
            <a:r>
              <a:rPr lang="zh-CN" altLang="en-US" sz="1800" b="1" dirty="0">
                <a:solidFill>
                  <a:srgbClr val="0070C0"/>
                </a:solidFill>
              </a:rPr>
              <a:t>掌握</a:t>
            </a:r>
            <a:r>
              <a:rPr lang="en-US" altLang="zh-CN" sz="1800" b="1" dirty="0">
                <a:solidFill>
                  <a:srgbClr val="0070C0"/>
                </a:solidFill>
              </a:rPr>
              <a:t>ABB</a:t>
            </a:r>
            <a:r>
              <a:rPr lang="zh-CN" altLang="en-US" sz="1800" b="1" dirty="0">
                <a:solidFill>
                  <a:srgbClr val="0070C0"/>
                </a:solidFill>
              </a:rPr>
              <a:t>工业机器人的主要技术参数；</a:t>
            </a:r>
          </a:p>
          <a:p>
            <a:pPr>
              <a:lnSpc>
                <a:spcPct val="150000"/>
              </a:lnSpc>
            </a:pPr>
            <a:r>
              <a:rPr lang="en-US" altLang="zh-CN" sz="1800" b="1" dirty="0">
                <a:solidFill>
                  <a:srgbClr val="0070C0"/>
                </a:solidFill>
              </a:rPr>
              <a:t> 3. </a:t>
            </a:r>
            <a:r>
              <a:rPr lang="zh-CN" altLang="en-US" sz="1800" b="1" dirty="0">
                <a:solidFill>
                  <a:srgbClr val="0070C0"/>
                </a:solidFill>
              </a:rPr>
              <a:t>培养爱国精神、科技自信自强信念。</a:t>
            </a:r>
          </a:p>
        </p:txBody>
      </p:sp>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5" name="日期占位符 8">
            <a:extLst>
              <a:ext uri="{FF2B5EF4-FFF2-40B4-BE49-F238E27FC236}">
                <a16:creationId xmlns:a16="http://schemas.microsoft.com/office/drawing/2014/main" id="{91F6297A-6486-4214-B6F2-0E24B052CBC1}"/>
              </a:ext>
            </a:extLst>
          </p:cNvPr>
          <p:cNvSpPr>
            <a:spLocks noGrp="1"/>
          </p:cNvSpPr>
          <p:nvPr>
            <p:ph type="dt" sz="half" idx="10"/>
          </p:nvPr>
        </p:nvSpPr>
        <p:spPr>
          <a:xfrm>
            <a:off x="768097" y="4853028"/>
            <a:ext cx="1615607" cy="205740"/>
          </a:xfrm>
        </p:spPr>
        <p:txBody>
          <a:bodyPr/>
          <a:lstStyle/>
          <a:p>
            <a:fld id="{4C1FF5A0-38A8-4986-AFEF-2D9F898DADFC}" type="datetime1">
              <a:rPr lang="en-US" altLang="zh-CN" smtClean="0"/>
              <a:t>7/4/2024</a:t>
            </a:fld>
            <a:endParaRPr lang="zh-CN" altLang="en-US" dirty="0"/>
          </a:p>
        </p:txBody>
      </p:sp>
    </p:spTree>
    <p:extLst>
      <p:ext uri="{BB962C8B-B14F-4D97-AF65-F5344CB8AC3E}">
        <p14:creationId xmlns:p14="http://schemas.microsoft.com/office/powerpoint/2010/main" val="838241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1" y="478804"/>
            <a:ext cx="9144000" cy="467116"/>
          </a:xfrm>
          <a:prstGeom prst="rect">
            <a:avLst/>
          </a:prstGeom>
          <a:noFill/>
        </p:spPr>
        <p:txBody>
          <a:bodyPr wrap="square" rtlCol="0">
            <a:spAutoFit/>
          </a:bodyPr>
          <a:lstStyle/>
          <a:p>
            <a:pPr>
              <a:lnSpc>
                <a:spcPct val="150000"/>
              </a:lnSpc>
            </a:pPr>
            <a:r>
              <a:rPr lang="en-US" altLang="zh-CN" sz="1800" b="1" dirty="0">
                <a:solidFill>
                  <a:srgbClr val="0070C0"/>
                </a:solidFill>
              </a:rPr>
              <a:t>1.2.1 ABB</a:t>
            </a:r>
            <a:r>
              <a:rPr lang="zh-CN" altLang="en-US" sz="1800" b="1" dirty="0">
                <a:solidFill>
                  <a:srgbClr val="0070C0"/>
                </a:solidFill>
              </a:rPr>
              <a:t>工业机器人的种类</a:t>
            </a:r>
            <a:endParaRPr lang="zh-CN" altLang="en-US" sz="1800" b="1" dirty="0"/>
          </a:p>
        </p:txBody>
      </p:sp>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矩形 1">
            <a:extLst>
              <a:ext uri="{FF2B5EF4-FFF2-40B4-BE49-F238E27FC236}">
                <a16:creationId xmlns:a16="http://schemas.microsoft.com/office/drawing/2014/main" id="{CB5F3C28-C983-469D-ACD7-04D6F785D124}"/>
              </a:ext>
            </a:extLst>
          </p:cNvPr>
          <p:cNvSpPr/>
          <p:nvPr/>
        </p:nvSpPr>
        <p:spPr>
          <a:xfrm>
            <a:off x="375796" y="945920"/>
            <a:ext cx="8280000" cy="2636812"/>
          </a:xfrm>
          <a:prstGeom prst="rect">
            <a:avLst/>
          </a:prstGeom>
        </p:spPr>
        <p:txBody>
          <a:bodyPr wrap="square">
            <a:spAutoFit/>
          </a:bodyPr>
          <a:lstStyle/>
          <a:p>
            <a:pPr indent="266700">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  IRB</a:t>
            </a:r>
            <a:r>
              <a:rPr lang="zh-CN" altLang="zh-CN" sz="1400" b="1" kern="100" dirty="0">
                <a:solidFill>
                  <a:srgbClr val="0070C0"/>
                </a:solidFill>
                <a:latin typeface="Times New Roman" panose="02020603050405020304" pitchFamily="18" charset="0"/>
                <a:ea typeface="宋体" panose="02010600030101010101" pitchFamily="2" charset="-122"/>
              </a:rPr>
              <a:t>标准系列工业机器人是瑞典机器人生产商</a:t>
            </a:r>
            <a:r>
              <a:rPr lang="en-US" altLang="zh-CN" sz="1400" b="1" kern="100" dirty="0">
                <a:solidFill>
                  <a:srgbClr val="0070C0"/>
                </a:solidFill>
                <a:latin typeface="Times New Roman" panose="02020603050405020304" pitchFamily="18" charset="0"/>
                <a:ea typeface="宋体" panose="02010600030101010101" pitchFamily="2" charset="-122"/>
              </a:rPr>
              <a:t>ABB</a:t>
            </a:r>
            <a:r>
              <a:rPr lang="zh-CN" altLang="zh-CN" sz="1400" b="1" kern="100" dirty="0">
                <a:solidFill>
                  <a:srgbClr val="0070C0"/>
                </a:solidFill>
                <a:latin typeface="Times New Roman" panose="02020603050405020304" pitchFamily="18" charset="0"/>
                <a:ea typeface="宋体" panose="02010600030101010101" pitchFamily="2" charset="-122"/>
              </a:rPr>
              <a:t>公司的产品。</a:t>
            </a:r>
            <a:r>
              <a:rPr lang="en-US" altLang="zh-CN" sz="1400" b="1" kern="100" dirty="0">
                <a:solidFill>
                  <a:srgbClr val="0070C0"/>
                </a:solidFill>
                <a:latin typeface="Times New Roman" panose="02020603050405020304" pitchFamily="18" charset="0"/>
                <a:ea typeface="宋体" panose="02010600030101010101" pitchFamily="2" charset="-122"/>
              </a:rPr>
              <a:t>ABB</a:t>
            </a:r>
            <a:r>
              <a:rPr lang="zh-CN" altLang="zh-CN" sz="1400" b="1" kern="100" dirty="0">
                <a:solidFill>
                  <a:srgbClr val="0070C0"/>
                </a:solidFill>
                <a:latin typeface="Times New Roman" panose="02020603050405020304" pitchFamily="18" charset="0"/>
                <a:ea typeface="宋体" panose="02010600030101010101" pitchFamily="2" charset="-122"/>
              </a:rPr>
              <a:t>工业机器人广泛</a:t>
            </a:r>
            <a:r>
              <a:rPr lang="zh-CN" altLang="zh-CN" sz="1400" b="1" kern="100" dirty="0">
                <a:solidFill>
                  <a:srgbClr val="FF0000"/>
                </a:solidFill>
                <a:latin typeface="Times New Roman" panose="02020603050405020304" pitchFamily="18" charset="0"/>
                <a:ea typeface="宋体" panose="02010600030101010101" pitchFamily="2" charset="-122"/>
              </a:rPr>
              <a:t>应用在汽车、塑料、金属加工、铸造、电子、机加工、医药、食品饮料等行业中</a:t>
            </a:r>
            <a:r>
              <a:rPr lang="zh-CN" altLang="zh-CN" sz="1400" b="1" kern="100" dirty="0">
                <a:solidFill>
                  <a:srgbClr val="0070C0"/>
                </a:solidFill>
                <a:latin typeface="Times New Roman" panose="02020603050405020304" pitchFamily="18" charset="0"/>
                <a:ea typeface="宋体" panose="02010600030101010101" pitchFamily="2" charset="-122"/>
              </a:rPr>
              <a:t>。</a:t>
            </a:r>
          </a:p>
          <a:p>
            <a:pPr indent="266700">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1.</a:t>
            </a:r>
            <a:r>
              <a:rPr lang="zh-CN" altLang="zh-CN" sz="1400" b="1" kern="100" dirty="0">
                <a:solidFill>
                  <a:srgbClr val="0070C0"/>
                </a:solidFill>
                <a:latin typeface="Times New Roman" panose="02020603050405020304" pitchFamily="18" charset="0"/>
                <a:ea typeface="宋体" panose="02010600030101010101" pitchFamily="2" charset="-122"/>
              </a:rPr>
              <a:t>按照机器人大小分类</a:t>
            </a:r>
          </a:p>
          <a:p>
            <a:pPr indent="266700">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 ABB</a:t>
            </a:r>
            <a:r>
              <a:rPr lang="zh-CN" altLang="zh-CN" sz="1400" b="1" kern="100" dirty="0">
                <a:solidFill>
                  <a:srgbClr val="0070C0"/>
                </a:solidFill>
                <a:latin typeface="Times New Roman" panose="02020603050405020304" pitchFamily="18" charset="0"/>
                <a:ea typeface="宋体" panose="02010600030101010101" pitchFamily="2" charset="-122"/>
              </a:rPr>
              <a:t>工业机器人可分为</a:t>
            </a:r>
            <a:r>
              <a:rPr lang="zh-CN" altLang="zh-CN" sz="1400" b="1" kern="100" dirty="0">
                <a:solidFill>
                  <a:srgbClr val="FF0000"/>
                </a:solidFill>
                <a:latin typeface="Times New Roman" panose="02020603050405020304" pitchFamily="18" charset="0"/>
                <a:ea typeface="宋体" panose="02010600030101010101" pitchFamily="2" charset="-122"/>
              </a:rPr>
              <a:t>大、中、小型</a:t>
            </a:r>
            <a:r>
              <a:rPr lang="zh-CN" altLang="zh-CN" sz="1400" b="1" kern="100" dirty="0">
                <a:solidFill>
                  <a:srgbClr val="0070C0"/>
                </a:solidFill>
                <a:latin typeface="Times New Roman" panose="02020603050405020304" pitchFamily="18" charset="0"/>
                <a:ea typeface="宋体" panose="02010600030101010101" pitchFamily="2" charset="-122"/>
              </a:rPr>
              <a:t>三类。</a:t>
            </a:r>
            <a:endParaRPr lang="en-US" altLang="zh-CN" sz="1400" b="1"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大型机器人可用于注塑机、压铸机、汽车发动机的上下料，从事电气电子产品壳盖类零部件的生产，也可用于平板显示器的搬运等。</a:t>
            </a:r>
            <a:endParaRPr lang="en-US" altLang="zh-CN" sz="1400" b="1"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中型机器人可实现高品质的研磨抛光和去毛刺、飞边，是零部件精加工的理想之选。</a:t>
            </a:r>
            <a:endParaRPr lang="en-US" altLang="zh-CN" sz="1400" b="1" kern="100" dirty="0">
              <a:solidFill>
                <a:srgbClr val="0070C0"/>
              </a:solidFill>
              <a:latin typeface="Times New Roman" panose="02020603050405020304" pitchFamily="18" charset="0"/>
              <a:ea typeface="宋体" panose="02010600030101010101" pitchFamily="2" charset="-122"/>
            </a:endParaRP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小型机器人是装配、小工件搬运、检验、测试等环节不可或缺的理想工具。</a:t>
            </a:r>
            <a:endParaRPr lang="zh-CN" altLang="zh-CN" sz="1400" b="1" kern="100" dirty="0">
              <a:solidFill>
                <a:srgbClr val="0070C0"/>
              </a:solidFill>
              <a:effectLst/>
              <a:latin typeface="Times New Roman" panose="02020603050405020304" pitchFamily="18" charset="0"/>
              <a:ea typeface="宋体" panose="02010600030101010101" pitchFamily="2" charset="-122"/>
            </a:endParaRPr>
          </a:p>
        </p:txBody>
      </p:sp>
      <p:sp>
        <p:nvSpPr>
          <p:cNvPr id="6" name="日期占位符 8">
            <a:extLst>
              <a:ext uri="{FF2B5EF4-FFF2-40B4-BE49-F238E27FC236}">
                <a16:creationId xmlns:a16="http://schemas.microsoft.com/office/drawing/2014/main" id="{E257538A-6A8C-4D73-91C5-0072DA2A53B2}"/>
              </a:ext>
            </a:extLst>
          </p:cNvPr>
          <p:cNvSpPr>
            <a:spLocks noGrp="1"/>
          </p:cNvSpPr>
          <p:nvPr>
            <p:ph type="dt" sz="half" idx="10"/>
          </p:nvPr>
        </p:nvSpPr>
        <p:spPr>
          <a:xfrm>
            <a:off x="768097" y="4853028"/>
            <a:ext cx="1615607" cy="205740"/>
          </a:xfrm>
        </p:spPr>
        <p:txBody>
          <a:bodyPr/>
          <a:lstStyle/>
          <a:p>
            <a:fld id="{7D1ED5DF-83FB-4DF3-94D7-04632B12AF80}" type="datetime1">
              <a:rPr lang="en-US" altLang="zh-CN" smtClean="0"/>
              <a:t>7/4/2024</a:t>
            </a:fld>
            <a:endParaRPr lang="zh-CN" altLang="en-US" dirty="0"/>
          </a:p>
        </p:txBody>
      </p:sp>
    </p:spTree>
    <p:extLst>
      <p:ext uri="{BB962C8B-B14F-4D97-AF65-F5344CB8AC3E}">
        <p14:creationId xmlns:p14="http://schemas.microsoft.com/office/powerpoint/2010/main" val="2649348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矩形 1">
            <a:extLst>
              <a:ext uri="{FF2B5EF4-FFF2-40B4-BE49-F238E27FC236}">
                <a16:creationId xmlns:a16="http://schemas.microsoft.com/office/drawing/2014/main" id="{666AA9C7-C1BA-43F9-8892-8434BB3E9DE0}"/>
              </a:ext>
            </a:extLst>
          </p:cNvPr>
          <p:cNvSpPr/>
          <p:nvPr/>
        </p:nvSpPr>
        <p:spPr>
          <a:xfrm>
            <a:off x="180924" y="511029"/>
            <a:ext cx="8280000" cy="1020985"/>
          </a:xfrm>
          <a:prstGeom prst="rect">
            <a:avLst/>
          </a:prstGeom>
        </p:spPr>
        <p:txBody>
          <a:bodyPr wrap="square">
            <a:spAutoFit/>
          </a:bodyPr>
          <a:lstStyle/>
          <a:p>
            <a:pPr indent="266700">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2.</a:t>
            </a:r>
            <a:r>
              <a:rPr lang="zh-CN" altLang="zh-CN" sz="1400" b="1" kern="100" dirty="0">
                <a:solidFill>
                  <a:srgbClr val="0070C0"/>
                </a:solidFill>
                <a:latin typeface="Times New Roman" panose="02020603050405020304" pitchFamily="18" charset="0"/>
                <a:ea typeface="宋体" panose="02010600030101010101" pitchFamily="2" charset="-122"/>
              </a:rPr>
              <a:t>按照机器人机械结构分类</a:t>
            </a: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按照机械结构的不同，</a:t>
            </a:r>
            <a:r>
              <a:rPr lang="en-US" altLang="zh-CN" sz="1400" b="1" kern="100" dirty="0">
                <a:solidFill>
                  <a:srgbClr val="0070C0"/>
                </a:solidFill>
                <a:latin typeface="Times New Roman" panose="02020603050405020304" pitchFamily="18" charset="0"/>
                <a:ea typeface="宋体" panose="02010600030101010101" pitchFamily="2" charset="-122"/>
              </a:rPr>
              <a:t>ABB</a:t>
            </a:r>
            <a:r>
              <a:rPr lang="zh-CN" altLang="zh-CN" sz="1400" b="1" kern="100" dirty="0">
                <a:solidFill>
                  <a:srgbClr val="0070C0"/>
                </a:solidFill>
                <a:latin typeface="Times New Roman" panose="02020603050405020304" pitchFamily="18" charset="0"/>
                <a:ea typeface="宋体" panose="02010600030101010101" pitchFamily="2" charset="-122"/>
              </a:rPr>
              <a:t>机器人主要有：</a:t>
            </a:r>
            <a:r>
              <a:rPr lang="zh-CN" altLang="zh-CN" sz="1400" b="1" kern="100" dirty="0">
                <a:solidFill>
                  <a:srgbClr val="FF0000"/>
                </a:solidFill>
                <a:latin typeface="Times New Roman" panose="02020603050405020304" pitchFamily="18" charset="0"/>
                <a:ea typeface="宋体" panose="02010600030101010101" pitchFamily="2" charset="-122"/>
              </a:rPr>
              <a:t>直角坐标机器人、水平多关节</a:t>
            </a:r>
            <a:r>
              <a:rPr lang="en-US" altLang="zh-CN" sz="1400" b="1" kern="100" dirty="0">
                <a:solidFill>
                  <a:srgbClr val="FF0000"/>
                </a:solidFill>
                <a:latin typeface="Times New Roman" panose="02020603050405020304" pitchFamily="18" charset="0"/>
                <a:ea typeface="宋体" panose="02010600030101010101" pitchFamily="2" charset="-122"/>
              </a:rPr>
              <a:t>SCARA</a:t>
            </a:r>
            <a:r>
              <a:rPr lang="zh-CN" altLang="zh-CN" sz="1400" b="1" kern="100" dirty="0">
                <a:solidFill>
                  <a:srgbClr val="FF0000"/>
                </a:solidFill>
                <a:latin typeface="Times New Roman" panose="02020603050405020304" pitchFamily="18" charset="0"/>
                <a:ea typeface="宋体" panose="02010600030101010101" pitchFamily="2" charset="-122"/>
              </a:rPr>
              <a:t>型机器人、并联机器人和垂直多关节机器人。</a:t>
            </a:r>
            <a:endParaRPr lang="zh-CN" altLang="zh-CN" sz="1400" b="1" kern="100" dirty="0">
              <a:solidFill>
                <a:srgbClr val="FF0000"/>
              </a:solidFill>
              <a:effectLst/>
              <a:latin typeface="Times New Roman" panose="02020603050405020304" pitchFamily="18" charset="0"/>
              <a:ea typeface="宋体" panose="02010600030101010101" pitchFamily="2" charset="-122"/>
            </a:endParaRPr>
          </a:p>
        </p:txBody>
      </p:sp>
      <p:pic>
        <p:nvPicPr>
          <p:cNvPr id="5" name="图片 4">
            <a:extLst>
              <a:ext uri="{FF2B5EF4-FFF2-40B4-BE49-F238E27FC236}">
                <a16:creationId xmlns:a16="http://schemas.microsoft.com/office/drawing/2014/main" id="{332E3569-B4F9-472C-A4C8-465C96150E9D}"/>
              </a:ext>
            </a:extLst>
          </p:cNvPr>
          <p:cNvPicPr>
            <a:picLocks noChangeAspect="1"/>
          </p:cNvPicPr>
          <p:nvPr/>
        </p:nvPicPr>
        <p:blipFill rotWithShape="1">
          <a:blip r:embed="rId2"/>
          <a:srcRect b="52659"/>
          <a:stretch/>
        </p:blipFill>
        <p:spPr>
          <a:xfrm>
            <a:off x="494146" y="1722275"/>
            <a:ext cx="4049824" cy="2430000"/>
          </a:xfrm>
          <a:prstGeom prst="rect">
            <a:avLst/>
          </a:prstGeom>
        </p:spPr>
      </p:pic>
      <p:pic>
        <p:nvPicPr>
          <p:cNvPr id="6" name="图片 5">
            <a:extLst>
              <a:ext uri="{FF2B5EF4-FFF2-40B4-BE49-F238E27FC236}">
                <a16:creationId xmlns:a16="http://schemas.microsoft.com/office/drawing/2014/main" id="{BA70C6C9-F03C-4FD4-A06D-887C66C9ACD4}"/>
              </a:ext>
            </a:extLst>
          </p:cNvPr>
          <p:cNvPicPr>
            <a:picLocks noChangeAspect="1"/>
          </p:cNvPicPr>
          <p:nvPr/>
        </p:nvPicPr>
        <p:blipFill rotWithShape="1">
          <a:blip r:embed="rId3"/>
          <a:srcRect t="48525" b="4262"/>
          <a:stretch/>
        </p:blipFill>
        <p:spPr>
          <a:xfrm>
            <a:off x="4572000" y="1723868"/>
            <a:ext cx="4058115" cy="2428407"/>
          </a:xfrm>
          <a:prstGeom prst="rect">
            <a:avLst/>
          </a:prstGeom>
        </p:spPr>
      </p:pic>
      <p:sp>
        <p:nvSpPr>
          <p:cNvPr id="15" name="日期占位符 8">
            <a:extLst>
              <a:ext uri="{FF2B5EF4-FFF2-40B4-BE49-F238E27FC236}">
                <a16:creationId xmlns:a16="http://schemas.microsoft.com/office/drawing/2014/main" id="{F83C68C3-0893-4850-9FC7-EF63256C18E2}"/>
              </a:ext>
            </a:extLst>
          </p:cNvPr>
          <p:cNvSpPr>
            <a:spLocks noGrp="1"/>
          </p:cNvSpPr>
          <p:nvPr>
            <p:ph type="dt" sz="half" idx="10"/>
          </p:nvPr>
        </p:nvSpPr>
        <p:spPr>
          <a:xfrm>
            <a:off x="768097" y="4853028"/>
            <a:ext cx="1615607" cy="205740"/>
          </a:xfrm>
        </p:spPr>
        <p:txBody>
          <a:bodyPr/>
          <a:lstStyle/>
          <a:p>
            <a:fld id="{36BAEAAF-0785-4853-8625-FCADA0F2BE7A}" type="datetime1">
              <a:rPr lang="en-US" altLang="zh-CN" smtClean="0"/>
              <a:t>7/4/2024</a:t>
            </a:fld>
            <a:endParaRPr lang="zh-CN" altLang="en-US" dirty="0"/>
          </a:p>
        </p:txBody>
      </p:sp>
    </p:spTree>
    <p:extLst>
      <p:ext uri="{BB962C8B-B14F-4D97-AF65-F5344CB8AC3E}">
        <p14:creationId xmlns:p14="http://schemas.microsoft.com/office/powerpoint/2010/main" val="2575764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矩形 1">
            <a:extLst>
              <a:ext uri="{FF2B5EF4-FFF2-40B4-BE49-F238E27FC236}">
                <a16:creationId xmlns:a16="http://schemas.microsoft.com/office/drawing/2014/main" id="{FFA82110-6182-41A6-A9E0-85E8DEFE54AD}"/>
              </a:ext>
            </a:extLst>
          </p:cNvPr>
          <p:cNvSpPr/>
          <p:nvPr/>
        </p:nvSpPr>
        <p:spPr>
          <a:xfrm>
            <a:off x="0" y="493908"/>
            <a:ext cx="9144000" cy="1020985"/>
          </a:xfrm>
          <a:prstGeom prst="rect">
            <a:avLst/>
          </a:prstGeom>
        </p:spPr>
        <p:txBody>
          <a:bodyPr wrap="square">
            <a:spAutoFit/>
          </a:bodyPr>
          <a:lstStyle/>
          <a:p>
            <a:pPr indent="266700">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3.</a:t>
            </a:r>
            <a:r>
              <a:rPr lang="zh-CN" altLang="zh-CN" sz="1400" b="1" kern="100" dirty="0">
                <a:solidFill>
                  <a:srgbClr val="0070C0"/>
                </a:solidFill>
                <a:latin typeface="Times New Roman" panose="02020603050405020304" pitchFamily="18" charset="0"/>
                <a:ea typeface="宋体" panose="02010600030101010101" pitchFamily="2" charset="-122"/>
              </a:rPr>
              <a:t>按照工业机器人使用功能分类</a:t>
            </a: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按照使用功能，</a:t>
            </a:r>
            <a:r>
              <a:rPr lang="en-US" altLang="zh-CN" sz="1400" b="1" kern="100" dirty="0">
                <a:solidFill>
                  <a:srgbClr val="0070C0"/>
                </a:solidFill>
                <a:latin typeface="Times New Roman" panose="02020603050405020304" pitchFamily="18" charset="0"/>
                <a:ea typeface="宋体" panose="02010600030101010101" pitchFamily="2" charset="-122"/>
              </a:rPr>
              <a:t>ABB</a:t>
            </a:r>
            <a:r>
              <a:rPr lang="zh-CN" altLang="zh-CN" sz="1400" b="1" kern="100" dirty="0">
                <a:solidFill>
                  <a:srgbClr val="0070C0"/>
                </a:solidFill>
                <a:latin typeface="Times New Roman" panose="02020603050405020304" pitchFamily="18" charset="0"/>
                <a:ea typeface="宋体" panose="02010600030101010101" pitchFamily="2" charset="-122"/>
              </a:rPr>
              <a:t>工业机器人可分为：</a:t>
            </a:r>
            <a:r>
              <a:rPr lang="zh-CN" altLang="zh-CN" sz="1400" b="1" kern="100" dirty="0">
                <a:solidFill>
                  <a:srgbClr val="FF0000"/>
                </a:solidFill>
                <a:latin typeface="Times New Roman" panose="02020603050405020304" pitchFamily="18" charset="0"/>
                <a:ea typeface="宋体" panose="02010600030101010101" pitchFamily="2" charset="-122"/>
              </a:rPr>
              <a:t>搬运机器人、包装机器人、码垛机器人、喷涂机器人、焊接机器人、装配机器人等。</a:t>
            </a:r>
            <a:endParaRPr lang="zh-CN" altLang="zh-CN" sz="1400" b="1" kern="100" dirty="0">
              <a:solidFill>
                <a:srgbClr val="FF0000"/>
              </a:solidFill>
              <a:effectLst/>
              <a:latin typeface="Times New Roman" panose="02020603050405020304" pitchFamily="18" charset="0"/>
              <a:ea typeface="宋体" panose="02010600030101010101" pitchFamily="2" charset="-122"/>
            </a:endParaRPr>
          </a:p>
        </p:txBody>
      </p:sp>
      <p:pic>
        <p:nvPicPr>
          <p:cNvPr id="3" name="图片 2">
            <a:extLst>
              <a:ext uri="{FF2B5EF4-FFF2-40B4-BE49-F238E27FC236}">
                <a16:creationId xmlns:a16="http://schemas.microsoft.com/office/drawing/2014/main" id="{C52E7BC4-D518-4B0C-A2C1-287AB7B8907E}"/>
              </a:ext>
            </a:extLst>
          </p:cNvPr>
          <p:cNvPicPr>
            <a:picLocks noChangeAspect="1"/>
          </p:cNvPicPr>
          <p:nvPr/>
        </p:nvPicPr>
        <p:blipFill rotWithShape="1">
          <a:blip r:embed="rId2"/>
          <a:srcRect b="48576"/>
          <a:stretch/>
        </p:blipFill>
        <p:spPr>
          <a:xfrm>
            <a:off x="465023" y="1659822"/>
            <a:ext cx="4106977" cy="2644997"/>
          </a:xfrm>
          <a:prstGeom prst="rect">
            <a:avLst/>
          </a:prstGeom>
        </p:spPr>
      </p:pic>
      <p:pic>
        <p:nvPicPr>
          <p:cNvPr id="4" name="图片 3">
            <a:extLst>
              <a:ext uri="{FF2B5EF4-FFF2-40B4-BE49-F238E27FC236}">
                <a16:creationId xmlns:a16="http://schemas.microsoft.com/office/drawing/2014/main" id="{1CA560E4-5AD0-4136-B21C-D5BAB681146F}"/>
              </a:ext>
            </a:extLst>
          </p:cNvPr>
          <p:cNvPicPr>
            <a:picLocks noChangeAspect="1"/>
          </p:cNvPicPr>
          <p:nvPr/>
        </p:nvPicPr>
        <p:blipFill rotWithShape="1">
          <a:blip r:embed="rId3"/>
          <a:srcRect t="52459"/>
          <a:stretch/>
        </p:blipFill>
        <p:spPr>
          <a:xfrm>
            <a:off x="4846984" y="1759684"/>
            <a:ext cx="4106977" cy="2445271"/>
          </a:xfrm>
          <a:prstGeom prst="rect">
            <a:avLst/>
          </a:prstGeom>
        </p:spPr>
      </p:pic>
      <p:sp>
        <p:nvSpPr>
          <p:cNvPr id="8" name="日期占位符 8">
            <a:extLst>
              <a:ext uri="{FF2B5EF4-FFF2-40B4-BE49-F238E27FC236}">
                <a16:creationId xmlns:a16="http://schemas.microsoft.com/office/drawing/2014/main" id="{089F63A5-BF45-413D-9AB8-3EAF49421A47}"/>
              </a:ext>
            </a:extLst>
          </p:cNvPr>
          <p:cNvSpPr>
            <a:spLocks noGrp="1"/>
          </p:cNvSpPr>
          <p:nvPr>
            <p:ph type="dt" sz="half" idx="10"/>
          </p:nvPr>
        </p:nvSpPr>
        <p:spPr>
          <a:xfrm>
            <a:off x="768097" y="4853028"/>
            <a:ext cx="1615607" cy="205740"/>
          </a:xfrm>
        </p:spPr>
        <p:txBody>
          <a:bodyPr/>
          <a:lstStyle/>
          <a:p>
            <a:fld id="{6AF7C37C-C34C-4934-8FAD-7D6A7556B5E8}" type="datetime1">
              <a:rPr lang="en-US" altLang="zh-CN" smtClean="0"/>
              <a:t>7/4/2024</a:t>
            </a:fld>
            <a:endParaRPr lang="zh-CN" altLang="en-US" dirty="0"/>
          </a:p>
        </p:txBody>
      </p:sp>
    </p:spTree>
    <p:extLst>
      <p:ext uri="{BB962C8B-B14F-4D97-AF65-F5344CB8AC3E}">
        <p14:creationId xmlns:p14="http://schemas.microsoft.com/office/powerpoint/2010/main" val="3460062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pic>
        <p:nvPicPr>
          <p:cNvPr id="2" name="图片 1">
            <a:extLst>
              <a:ext uri="{FF2B5EF4-FFF2-40B4-BE49-F238E27FC236}">
                <a16:creationId xmlns:a16="http://schemas.microsoft.com/office/drawing/2014/main" id="{E8FBDC8C-29E5-4B43-A2AF-D07A484F4ADF}"/>
              </a:ext>
            </a:extLst>
          </p:cNvPr>
          <p:cNvPicPr>
            <a:picLocks noChangeAspect="1"/>
          </p:cNvPicPr>
          <p:nvPr/>
        </p:nvPicPr>
        <p:blipFill rotWithShape="1">
          <a:blip r:embed="rId2"/>
          <a:srcRect b="3782"/>
          <a:stretch/>
        </p:blipFill>
        <p:spPr>
          <a:xfrm>
            <a:off x="1886512" y="666572"/>
            <a:ext cx="5184648" cy="4374880"/>
          </a:xfrm>
          <a:prstGeom prst="rect">
            <a:avLst/>
          </a:prstGeom>
        </p:spPr>
      </p:pic>
      <p:sp>
        <p:nvSpPr>
          <p:cNvPr id="4" name="日期占位符 8">
            <a:extLst>
              <a:ext uri="{FF2B5EF4-FFF2-40B4-BE49-F238E27FC236}">
                <a16:creationId xmlns:a16="http://schemas.microsoft.com/office/drawing/2014/main" id="{341E7789-805E-4654-A16F-C88C55E1328E}"/>
              </a:ext>
            </a:extLst>
          </p:cNvPr>
          <p:cNvSpPr>
            <a:spLocks noGrp="1"/>
          </p:cNvSpPr>
          <p:nvPr>
            <p:ph type="dt" sz="half" idx="10"/>
          </p:nvPr>
        </p:nvSpPr>
        <p:spPr>
          <a:xfrm>
            <a:off x="768097" y="4853028"/>
            <a:ext cx="1615607" cy="205740"/>
          </a:xfrm>
        </p:spPr>
        <p:txBody>
          <a:bodyPr/>
          <a:lstStyle/>
          <a:p>
            <a:fld id="{C41F46D7-1836-42FB-AF66-62D1E4D30F9E}" type="datetime1">
              <a:rPr lang="en-US" altLang="zh-CN" smtClean="0"/>
              <a:t>7/4/2024</a:t>
            </a:fld>
            <a:endParaRPr lang="zh-CN" altLang="en-US" dirty="0"/>
          </a:p>
        </p:txBody>
      </p:sp>
    </p:spTree>
    <p:extLst>
      <p:ext uri="{BB962C8B-B14F-4D97-AF65-F5344CB8AC3E}">
        <p14:creationId xmlns:p14="http://schemas.microsoft.com/office/powerpoint/2010/main" val="29828078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矩形 1">
            <a:extLst>
              <a:ext uri="{FF2B5EF4-FFF2-40B4-BE49-F238E27FC236}">
                <a16:creationId xmlns:a16="http://schemas.microsoft.com/office/drawing/2014/main" id="{422BBCFB-C775-44F5-AB0F-45DD39C11D8E}"/>
              </a:ext>
            </a:extLst>
          </p:cNvPr>
          <p:cNvSpPr/>
          <p:nvPr/>
        </p:nvSpPr>
        <p:spPr>
          <a:xfrm>
            <a:off x="432000" y="494100"/>
            <a:ext cx="8280000" cy="1237262"/>
          </a:xfrm>
          <a:prstGeom prst="rect">
            <a:avLst/>
          </a:prstGeom>
        </p:spPr>
        <p:txBody>
          <a:bodyPr wrap="square">
            <a:spAutoFit/>
          </a:bodyPr>
          <a:lstStyle/>
          <a:p>
            <a:pPr algn="just">
              <a:lnSpc>
                <a:spcPct val="173000"/>
              </a:lnSpc>
              <a:spcBef>
                <a:spcPts val="1300"/>
              </a:spcBef>
              <a:spcAft>
                <a:spcPts val="1300"/>
              </a:spcAft>
            </a:pPr>
            <a:r>
              <a:rPr lang="en-US" altLang="zh-CN" sz="1400" b="1" kern="100" dirty="0">
                <a:solidFill>
                  <a:srgbClr val="0070C0"/>
                </a:solidFill>
                <a:latin typeface="Times New Roman" panose="02020603050405020304" pitchFamily="18" charset="0"/>
                <a:ea typeface="宋体" panose="02010600030101010101" pitchFamily="2" charset="-122"/>
              </a:rPr>
              <a:t>1.2.2 ABB</a:t>
            </a:r>
            <a:r>
              <a:rPr lang="zh-CN" altLang="zh-CN" sz="1400" b="1" kern="100" dirty="0">
                <a:solidFill>
                  <a:srgbClr val="0070C0"/>
                </a:solidFill>
                <a:latin typeface="Times New Roman" panose="02020603050405020304" pitchFamily="18" charset="0"/>
                <a:ea typeface="宋体" panose="02010600030101010101" pitchFamily="2" charset="-122"/>
              </a:rPr>
              <a:t>工业机器人的基本组成</a:t>
            </a:r>
          </a:p>
          <a:p>
            <a:pPr indent="266700">
              <a:lnSpc>
                <a:spcPct val="150000"/>
              </a:lnSpc>
            </a:pPr>
            <a:r>
              <a:rPr lang="en-US" altLang="zh-CN" sz="1400" b="1" kern="100" dirty="0">
                <a:solidFill>
                  <a:srgbClr val="0070C0"/>
                </a:solidFill>
                <a:latin typeface="宋体" panose="02010600030101010101" pitchFamily="2" charset="-122"/>
                <a:ea typeface="宋体" panose="02010600030101010101" pitchFamily="2" charset="-122"/>
              </a:rPr>
              <a:t>ABB</a:t>
            </a:r>
            <a:r>
              <a:rPr lang="zh-CN" altLang="zh-CN" sz="1400" b="1" kern="100" dirty="0">
                <a:solidFill>
                  <a:srgbClr val="0070C0"/>
                </a:solidFill>
                <a:latin typeface="Times New Roman" panose="02020603050405020304" pitchFamily="18" charset="0"/>
                <a:ea typeface="宋体" panose="02010600030101010101" pitchFamily="2" charset="-122"/>
              </a:rPr>
              <a:t>工业机器人主要由</a:t>
            </a:r>
            <a:r>
              <a:rPr lang="zh-CN" altLang="zh-CN" sz="1400" b="1" kern="100" dirty="0">
                <a:solidFill>
                  <a:srgbClr val="FF0000"/>
                </a:solidFill>
                <a:latin typeface="Times New Roman" panose="02020603050405020304" pitchFamily="18" charset="0"/>
                <a:ea typeface="宋体" panose="02010600030101010101" pitchFamily="2" charset="-122"/>
              </a:rPr>
              <a:t>机器人本体、控制柜、示教盒和连接电缆</a:t>
            </a:r>
            <a:r>
              <a:rPr lang="zh-CN" altLang="zh-CN" sz="1400" b="1" kern="100" dirty="0">
                <a:solidFill>
                  <a:srgbClr val="0070C0"/>
                </a:solidFill>
                <a:latin typeface="Times New Roman" panose="02020603050405020304" pitchFamily="18" charset="0"/>
                <a:ea typeface="宋体" panose="02010600030101010101" pitchFamily="2" charset="-122"/>
              </a:rPr>
              <a:t>等组成，其中</a:t>
            </a:r>
            <a:r>
              <a:rPr lang="zh-CN" altLang="zh-CN" sz="1400" b="1" kern="100" dirty="0">
                <a:solidFill>
                  <a:srgbClr val="FF0000"/>
                </a:solidFill>
                <a:latin typeface="Times New Roman" panose="02020603050405020304" pitchFamily="18" charset="0"/>
                <a:ea typeface="宋体" panose="02010600030101010101" pitchFamily="2" charset="-122"/>
              </a:rPr>
              <a:t>连接电缆主要有电源电缆、示教器电缆、控制电缆和编码器电缆等</a:t>
            </a:r>
            <a:r>
              <a:rPr lang="zh-CN" altLang="zh-CN" sz="1400" b="1" kern="100" dirty="0">
                <a:solidFill>
                  <a:srgbClr val="0070C0"/>
                </a:solidFill>
                <a:latin typeface="Times New Roman" panose="02020603050405020304" pitchFamily="18" charset="0"/>
                <a:ea typeface="宋体" panose="02010600030101010101" pitchFamily="2" charset="-122"/>
              </a:rPr>
              <a:t>。</a:t>
            </a:r>
            <a:endParaRPr lang="zh-CN" altLang="zh-CN" sz="1400" b="1" kern="100" dirty="0">
              <a:solidFill>
                <a:srgbClr val="0070C0"/>
              </a:solidFill>
              <a:effectLst/>
              <a:latin typeface="Times New Roman" panose="02020603050405020304" pitchFamily="18" charset="0"/>
              <a:ea typeface="宋体" panose="02010600030101010101" pitchFamily="2" charset="-122"/>
            </a:endParaRPr>
          </a:p>
        </p:txBody>
      </p:sp>
      <p:pic>
        <p:nvPicPr>
          <p:cNvPr id="6" name="图片 5">
            <a:extLst>
              <a:ext uri="{FF2B5EF4-FFF2-40B4-BE49-F238E27FC236}">
                <a16:creationId xmlns:a16="http://schemas.microsoft.com/office/drawing/2014/main" id="{09EE0E0A-551E-4248-BE17-21AB3908C1D9}"/>
              </a:ext>
            </a:extLst>
          </p:cNvPr>
          <p:cNvPicPr/>
          <p:nvPr/>
        </p:nvPicPr>
        <p:blipFill>
          <a:blip r:embed="rId2"/>
          <a:stretch>
            <a:fillRect/>
          </a:stretch>
        </p:blipFill>
        <p:spPr>
          <a:xfrm>
            <a:off x="2367986" y="1747926"/>
            <a:ext cx="4497705" cy="2581910"/>
          </a:xfrm>
          <a:prstGeom prst="rect">
            <a:avLst/>
          </a:prstGeom>
        </p:spPr>
      </p:pic>
      <p:sp>
        <p:nvSpPr>
          <p:cNvPr id="3" name="矩形 2">
            <a:extLst>
              <a:ext uri="{FF2B5EF4-FFF2-40B4-BE49-F238E27FC236}">
                <a16:creationId xmlns:a16="http://schemas.microsoft.com/office/drawing/2014/main" id="{51BF346C-BFAF-4CCA-99A5-F91B85F130D2}"/>
              </a:ext>
            </a:extLst>
          </p:cNvPr>
          <p:cNvSpPr/>
          <p:nvPr/>
        </p:nvSpPr>
        <p:spPr>
          <a:xfrm>
            <a:off x="1409075" y="4348245"/>
            <a:ext cx="7060367" cy="611258"/>
          </a:xfrm>
          <a:prstGeom prst="rect">
            <a:avLst/>
          </a:prstGeom>
        </p:spPr>
        <p:txBody>
          <a:bodyPr wrap="square">
            <a:spAutoFit/>
          </a:bodyPr>
          <a:lstStyle/>
          <a:p>
            <a:pPr indent="266700" algn="ctr">
              <a:lnSpc>
                <a:spcPct val="150000"/>
              </a:lnSpc>
            </a:pPr>
            <a:r>
              <a:rPr lang="en-US" altLang="zh-CN" sz="1200" kern="100" dirty="0">
                <a:latin typeface="宋体" panose="02010600030101010101" pitchFamily="2" charset="-122"/>
                <a:ea typeface="宋体" panose="02010600030101010101" pitchFamily="2" charset="-122"/>
              </a:rPr>
              <a:t>1-IRB</a:t>
            </a:r>
            <a:r>
              <a:rPr lang="zh-CN" altLang="zh-CN" sz="1200" kern="100" dirty="0">
                <a:latin typeface="Times New Roman" panose="02020603050405020304" pitchFamily="18" charset="0"/>
                <a:ea typeface="宋体" panose="02010600030101010101" pitchFamily="2" charset="-122"/>
              </a:rPr>
              <a:t>工业机器人本体；</a:t>
            </a:r>
            <a:r>
              <a:rPr lang="en-US" altLang="zh-CN" sz="1200" kern="100" dirty="0">
                <a:latin typeface="Times New Roman" panose="02020603050405020304" pitchFamily="18" charset="0"/>
                <a:ea typeface="宋体" panose="02010600030101010101" pitchFamily="2" charset="-122"/>
              </a:rPr>
              <a:t>2-IRC</a:t>
            </a:r>
            <a:r>
              <a:rPr lang="zh-CN" altLang="zh-CN" sz="1200" kern="100" dirty="0">
                <a:latin typeface="Times New Roman" panose="02020603050405020304" pitchFamily="18" charset="0"/>
                <a:ea typeface="宋体" panose="02010600030101010101" pitchFamily="2" charset="-122"/>
              </a:rPr>
              <a:t>控制柜；</a:t>
            </a:r>
            <a:r>
              <a:rPr lang="en-US" altLang="zh-CN" sz="1200" kern="100" dirty="0">
                <a:latin typeface="Times New Roman" panose="02020603050405020304" pitchFamily="18" charset="0"/>
                <a:ea typeface="宋体" panose="02010600030101010101" pitchFamily="2" charset="-122"/>
              </a:rPr>
              <a:t>3-FlexPendant</a:t>
            </a:r>
            <a:r>
              <a:rPr lang="zh-CN" altLang="zh-CN" sz="1200" kern="100" dirty="0">
                <a:latin typeface="Times New Roman" panose="02020603050405020304" pitchFamily="18" charset="0"/>
                <a:ea typeface="宋体" panose="02010600030101010101" pitchFamily="2" charset="-122"/>
              </a:rPr>
              <a:t>示教盒；</a:t>
            </a:r>
            <a:r>
              <a:rPr lang="en-US" altLang="zh-CN" sz="1200" kern="100" dirty="0">
                <a:latin typeface="Times New Roman" panose="02020603050405020304" pitchFamily="18" charset="0"/>
                <a:ea typeface="宋体" panose="02010600030101010101" pitchFamily="2" charset="-122"/>
              </a:rPr>
              <a:t>4-</a:t>
            </a:r>
            <a:r>
              <a:rPr lang="zh-CN" altLang="zh-CN" sz="1200" kern="100" dirty="0">
                <a:latin typeface="Times New Roman" panose="02020603050405020304" pitchFamily="18" charset="0"/>
                <a:ea typeface="宋体" panose="02010600030101010101" pitchFamily="2" charset="-122"/>
              </a:rPr>
              <a:t>配电箱；</a:t>
            </a:r>
            <a:endParaRPr lang="en-US" altLang="zh-CN" sz="1200" kern="100" dirty="0">
              <a:latin typeface="Times New Roman" panose="02020603050405020304" pitchFamily="18" charset="0"/>
              <a:ea typeface="宋体" panose="02010600030101010101" pitchFamily="2" charset="-122"/>
            </a:endParaRPr>
          </a:p>
          <a:p>
            <a:pPr indent="266700" algn="ctr">
              <a:lnSpc>
                <a:spcPct val="150000"/>
              </a:lnSpc>
            </a:pPr>
            <a:r>
              <a:rPr lang="en-US" altLang="zh-CN" sz="1200" kern="100" dirty="0">
                <a:latin typeface="Times New Roman" panose="02020603050405020304" pitchFamily="18" charset="0"/>
                <a:ea typeface="宋体" panose="02010600030101010101" pitchFamily="2" charset="-122"/>
              </a:rPr>
              <a:t>5-</a:t>
            </a:r>
            <a:r>
              <a:rPr lang="zh-CN" altLang="zh-CN" sz="1200" kern="100" dirty="0">
                <a:latin typeface="Times New Roman" panose="02020603050405020304" pitchFamily="18" charset="0"/>
                <a:ea typeface="宋体" panose="02010600030101010101" pitchFamily="2" charset="-122"/>
              </a:rPr>
              <a:t>电源电缆；</a:t>
            </a:r>
            <a:r>
              <a:rPr lang="en-US" altLang="zh-CN" sz="1200" kern="100" dirty="0">
                <a:latin typeface="Times New Roman" panose="02020603050405020304" pitchFamily="18" charset="0"/>
                <a:ea typeface="宋体" panose="02010600030101010101" pitchFamily="2" charset="-122"/>
              </a:rPr>
              <a:t>6-</a:t>
            </a:r>
            <a:r>
              <a:rPr lang="zh-CN" altLang="zh-CN" sz="1200" kern="100" dirty="0">
                <a:latin typeface="Times New Roman" panose="02020603050405020304" pitchFamily="18" charset="0"/>
                <a:ea typeface="宋体" panose="02010600030101010101" pitchFamily="2" charset="-122"/>
              </a:rPr>
              <a:t>示教盒电缆；</a:t>
            </a:r>
            <a:r>
              <a:rPr lang="en-US" altLang="zh-CN" sz="1200" kern="100" dirty="0">
                <a:latin typeface="Times New Roman" panose="02020603050405020304" pitchFamily="18" charset="0"/>
                <a:ea typeface="宋体" panose="02010600030101010101" pitchFamily="2" charset="-122"/>
              </a:rPr>
              <a:t>7-</a:t>
            </a:r>
            <a:r>
              <a:rPr lang="zh-CN" altLang="zh-CN" sz="1200" kern="100" dirty="0">
                <a:latin typeface="Times New Roman" panose="02020603050405020304" pitchFamily="18" charset="0"/>
                <a:ea typeface="宋体" panose="02010600030101010101" pitchFamily="2" charset="-122"/>
              </a:rPr>
              <a:t>编码器电缆；</a:t>
            </a:r>
            <a:r>
              <a:rPr lang="en-US" altLang="zh-CN" sz="1200" kern="100" dirty="0">
                <a:latin typeface="Times New Roman" panose="02020603050405020304" pitchFamily="18" charset="0"/>
                <a:ea typeface="宋体" panose="02010600030101010101" pitchFamily="2" charset="-122"/>
              </a:rPr>
              <a:t>8-</a:t>
            </a:r>
            <a:r>
              <a:rPr lang="zh-CN" altLang="zh-CN" sz="1200" kern="100" dirty="0">
                <a:latin typeface="Times New Roman" panose="02020603050405020304" pitchFamily="18" charset="0"/>
                <a:ea typeface="宋体" panose="02010600030101010101" pitchFamily="2" charset="-122"/>
              </a:rPr>
              <a:t>动力电缆</a:t>
            </a:r>
            <a:endParaRPr lang="zh-CN" altLang="zh-CN" sz="1200" kern="100" dirty="0">
              <a:effectLst/>
              <a:latin typeface="Times New Roman" panose="02020603050405020304" pitchFamily="18" charset="0"/>
              <a:ea typeface="宋体" panose="02010600030101010101" pitchFamily="2" charset="-122"/>
            </a:endParaRPr>
          </a:p>
        </p:txBody>
      </p:sp>
      <p:sp>
        <p:nvSpPr>
          <p:cNvPr id="8" name="日期占位符 8">
            <a:extLst>
              <a:ext uri="{FF2B5EF4-FFF2-40B4-BE49-F238E27FC236}">
                <a16:creationId xmlns:a16="http://schemas.microsoft.com/office/drawing/2014/main" id="{E9132975-270C-4186-BF03-3B736B8DCBC1}"/>
              </a:ext>
            </a:extLst>
          </p:cNvPr>
          <p:cNvSpPr>
            <a:spLocks noGrp="1"/>
          </p:cNvSpPr>
          <p:nvPr>
            <p:ph type="dt" sz="half" idx="10"/>
          </p:nvPr>
        </p:nvSpPr>
        <p:spPr>
          <a:xfrm>
            <a:off x="768097" y="4853028"/>
            <a:ext cx="1615607" cy="205740"/>
          </a:xfrm>
        </p:spPr>
        <p:txBody>
          <a:bodyPr/>
          <a:lstStyle/>
          <a:p>
            <a:fld id="{7F2D2C41-FA59-4B99-9ACA-5759DB2C7222}" type="datetime1">
              <a:rPr lang="en-US" altLang="zh-CN" smtClean="0"/>
              <a:t>7/4/2024</a:t>
            </a:fld>
            <a:endParaRPr lang="zh-CN" altLang="en-US" dirty="0"/>
          </a:p>
        </p:txBody>
      </p:sp>
    </p:spTree>
    <p:extLst>
      <p:ext uri="{BB962C8B-B14F-4D97-AF65-F5344CB8AC3E}">
        <p14:creationId xmlns:p14="http://schemas.microsoft.com/office/powerpoint/2010/main" val="1733222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CC6AF9A7-3E42-4FF9-8521-4CDED89059A0}"/>
              </a:ext>
            </a:extLst>
          </p:cNvPr>
          <p:cNvSpPr>
            <a:spLocks noGrp="1"/>
          </p:cNvSpPr>
          <p:nvPr>
            <p:ph type="title"/>
          </p:nvPr>
        </p:nvSpPr>
        <p:spPr>
          <a:xfrm>
            <a:off x="180924" y="0"/>
            <a:ext cx="6981876" cy="666572"/>
          </a:xfrm>
        </p:spPr>
        <p:txBody>
          <a:bodyPr>
            <a:normAutofit fontScale="90000"/>
          </a:bodyPr>
          <a:lstStyle/>
          <a:p>
            <a:r>
              <a:rPr lang="zh-CN" altLang="en-US" dirty="0"/>
              <a:t>单元二  </a:t>
            </a:r>
            <a:r>
              <a:rPr lang="en-US" altLang="zh-CN" dirty="0"/>
              <a:t>ABB</a:t>
            </a:r>
            <a:r>
              <a:rPr lang="zh-CN" altLang="en-US" dirty="0"/>
              <a:t>工业机器人分类、组成与技术参数</a:t>
            </a:r>
          </a:p>
        </p:txBody>
      </p:sp>
      <p:sp>
        <p:nvSpPr>
          <p:cNvPr id="2" name="矩形 1">
            <a:extLst>
              <a:ext uri="{FF2B5EF4-FFF2-40B4-BE49-F238E27FC236}">
                <a16:creationId xmlns:a16="http://schemas.microsoft.com/office/drawing/2014/main" id="{554EBFC8-06C8-4D01-95A2-575D9C64E8E9}"/>
              </a:ext>
            </a:extLst>
          </p:cNvPr>
          <p:cNvSpPr/>
          <p:nvPr/>
        </p:nvSpPr>
        <p:spPr>
          <a:xfrm>
            <a:off x="180924" y="478521"/>
            <a:ext cx="8551888" cy="3929474"/>
          </a:xfrm>
          <a:prstGeom prst="rect">
            <a:avLst/>
          </a:prstGeom>
        </p:spPr>
        <p:txBody>
          <a:bodyPr wrap="square">
            <a:spAutoFit/>
          </a:bodyPr>
          <a:lstStyle/>
          <a:p>
            <a:pPr indent="266700">
              <a:lnSpc>
                <a:spcPct val="150000"/>
              </a:lnSpc>
            </a:pPr>
            <a:r>
              <a:rPr lang="en-US" altLang="zh-CN" sz="1400" b="1" kern="100" dirty="0">
                <a:solidFill>
                  <a:srgbClr val="FF0000"/>
                </a:solidFill>
                <a:latin typeface="宋体" panose="02010600030101010101" pitchFamily="2" charset="-122"/>
                <a:ea typeface="宋体" panose="02010600030101010101" pitchFamily="2" charset="-122"/>
              </a:rPr>
              <a:t>1.</a:t>
            </a:r>
            <a:r>
              <a:rPr lang="zh-CN" altLang="zh-CN" sz="1400" b="1" kern="100" dirty="0">
                <a:solidFill>
                  <a:srgbClr val="FF0000"/>
                </a:solidFill>
                <a:latin typeface="Times New Roman" panose="02020603050405020304" pitchFamily="18" charset="0"/>
                <a:ea typeface="宋体" panose="02010600030101010101" pitchFamily="2" charset="-122"/>
              </a:rPr>
              <a:t>工业机器人本体</a:t>
            </a:r>
          </a:p>
          <a:p>
            <a:pPr indent="266700">
              <a:lnSpc>
                <a:spcPct val="150000"/>
              </a:lnSpc>
            </a:pPr>
            <a:r>
              <a:rPr lang="en-US" altLang="zh-CN" sz="1400" b="1" kern="100" dirty="0">
                <a:solidFill>
                  <a:srgbClr val="0070C0"/>
                </a:solidFill>
                <a:latin typeface="Times New Roman" panose="02020603050405020304" pitchFamily="18" charset="0"/>
                <a:ea typeface="宋体" panose="02010600030101010101" pitchFamily="2" charset="-122"/>
              </a:rPr>
              <a:t>  </a:t>
            </a:r>
            <a:r>
              <a:rPr lang="zh-CN" altLang="zh-CN" sz="1400" b="1" kern="100" dirty="0">
                <a:solidFill>
                  <a:srgbClr val="0070C0"/>
                </a:solidFill>
                <a:latin typeface="Times New Roman" panose="02020603050405020304" pitchFamily="18" charset="0"/>
                <a:ea typeface="宋体" panose="02010600030101010101" pitchFamily="2" charset="-122"/>
              </a:rPr>
              <a:t>本体是工业机器人完成作业任务的执行机构</a:t>
            </a:r>
            <a:r>
              <a:rPr lang="zh-CN" altLang="en-US" sz="1400" b="1" kern="100" dirty="0">
                <a:solidFill>
                  <a:srgbClr val="0070C0"/>
                </a:solidFill>
                <a:latin typeface="Times New Roman" panose="02020603050405020304" pitchFamily="18" charset="0"/>
                <a:ea typeface="宋体" panose="02010600030101010101" pitchFamily="2" charset="-122"/>
              </a:rPr>
              <a:t>，</a:t>
            </a:r>
            <a:r>
              <a:rPr lang="zh-CN" altLang="zh-CN" sz="1400" b="1" kern="100" dirty="0">
                <a:solidFill>
                  <a:srgbClr val="0070C0"/>
                </a:solidFill>
                <a:latin typeface="Times New Roman" panose="02020603050405020304" pitchFamily="18" charset="0"/>
                <a:ea typeface="宋体" panose="02010600030101010101" pitchFamily="2" charset="-122"/>
              </a:rPr>
              <a:t>包括机身、臂部、腕部、手部和传动部件等部分，有的机器人还有外部轴，例如行走机构。</a:t>
            </a:r>
          </a:p>
          <a:p>
            <a:pPr indent="266700">
              <a:lnSpc>
                <a:spcPct val="150000"/>
              </a:lnSpc>
            </a:pPr>
            <a:r>
              <a:rPr lang="zh-CN" altLang="zh-CN" sz="1400" b="1" kern="100" dirty="0">
                <a:solidFill>
                  <a:srgbClr val="FF0000"/>
                </a:solidFill>
                <a:latin typeface="Times New Roman" panose="02020603050405020304" pitchFamily="18" charset="0"/>
                <a:ea typeface="宋体" panose="02010600030101010101" pitchFamily="2" charset="-122"/>
              </a:rPr>
              <a:t>（</a:t>
            </a:r>
            <a:r>
              <a:rPr lang="en-US" altLang="zh-CN" sz="1400" b="1" kern="100" dirty="0">
                <a:solidFill>
                  <a:srgbClr val="FF0000"/>
                </a:solidFill>
                <a:latin typeface="Times New Roman" panose="02020603050405020304" pitchFamily="18" charset="0"/>
                <a:ea typeface="宋体" panose="02010600030101010101" pitchFamily="2" charset="-122"/>
              </a:rPr>
              <a:t>1</a:t>
            </a:r>
            <a:r>
              <a:rPr lang="zh-CN" altLang="zh-CN" sz="1400" b="1" kern="100" dirty="0">
                <a:solidFill>
                  <a:srgbClr val="FF0000"/>
                </a:solidFill>
                <a:latin typeface="Times New Roman" panose="02020603050405020304" pitchFamily="18" charset="0"/>
                <a:ea typeface="宋体" panose="02010600030101010101" pitchFamily="2" charset="-122"/>
              </a:rPr>
              <a:t>）机身及行走机构：</a:t>
            </a:r>
            <a:r>
              <a:rPr lang="zh-CN" altLang="zh-CN" sz="1400" b="1" kern="100" dirty="0">
                <a:solidFill>
                  <a:srgbClr val="0070C0"/>
                </a:solidFill>
                <a:latin typeface="Times New Roman" panose="02020603050405020304" pitchFamily="18" charset="0"/>
                <a:ea typeface="宋体" panose="02010600030101010101" pitchFamily="2" charset="-122"/>
              </a:rPr>
              <a:t>机身又称机座，是整个工业机器人的支持部分，具有一定的刚度和稳定性。机座有固定式和移动式两类，若机座不具备行走功能，则构成固定式机器人；若机座具备移动机构，则构成移动式机器人。</a:t>
            </a:r>
          </a:p>
          <a:p>
            <a:pPr indent="266700">
              <a:lnSpc>
                <a:spcPct val="150000"/>
              </a:lnSpc>
            </a:pPr>
            <a:r>
              <a:rPr lang="zh-CN" altLang="zh-CN" sz="1400" b="1" kern="100" dirty="0">
                <a:solidFill>
                  <a:srgbClr val="FF0000"/>
                </a:solidFill>
                <a:latin typeface="Times New Roman" panose="02020603050405020304" pitchFamily="18" charset="0"/>
                <a:ea typeface="宋体" panose="02010600030101010101" pitchFamily="2" charset="-122"/>
              </a:rPr>
              <a:t>（</a:t>
            </a:r>
            <a:r>
              <a:rPr lang="en-US" altLang="zh-CN" sz="1400" b="1" kern="100" dirty="0">
                <a:solidFill>
                  <a:srgbClr val="FF0000"/>
                </a:solidFill>
                <a:latin typeface="Times New Roman" panose="02020603050405020304" pitchFamily="18" charset="0"/>
                <a:ea typeface="宋体" panose="02010600030101010101" pitchFamily="2" charset="-122"/>
              </a:rPr>
              <a:t>2</a:t>
            </a:r>
            <a:r>
              <a:rPr lang="zh-CN" altLang="zh-CN" sz="1400" b="1" kern="100" dirty="0">
                <a:solidFill>
                  <a:srgbClr val="FF0000"/>
                </a:solidFill>
                <a:latin typeface="Times New Roman" panose="02020603050405020304" pitchFamily="18" charset="0"/>
                <a:ea typeface="宋体" panose="02010600030101010101" pitchFamily="2" charset="-122"/>
              </a:rPr>
              <a:t>）臂部：</a:t>
            </a:r>
            <a:r>
              <a:rPr lang="zh-CN" altLang="zh-CN" sz="1400" b="1" kern="100" dirty="0">
                <a:solidFill>
                  <a:srgbClr val="0070C0"/>
                </a:solidFill>
                <a:latin typeface="Times New Roman" panose="02020603050405020304" pitchFamily="18" charset="0"/>
                <a:ea typeface="宋体" panose="02010600030101010101" pitchFamily="2" charset="-122"/>
              </a:rPr>
              <a:t>手臂一般由大臂、小臂所组成，用来支撑腕部和手部，实现较大运动范围。</a:t>
            </a:r>
          </a:p>
          <a:p>
            <a:pPr indent="266700">
              <a:lnSpc>
                <a:spcPct val="150000"/>
              </a:lnSpc>
            </a:pPr>
            <a:r>
              <a:rPr lang="zh-CN" altLang="zh-CN" sz="1400" b="1" kern="100" dirty="0">
                <a:solidFill>
                  <a:srgbClr val="FF0000"/>
                </a:solidFill>
                <a:latin typeface="Times New Roman" panose="02020603050405020304" pitchFamily="18" charset="0"/>
                <a:ea typeface="宋体" panose="02010600030101010101" pitchFamily="2" charset="-122"/>
              </a:rPr>
              <a:t>（</a:t>
            </a:r>
            <a:r>
              <a:rPr lang="en-US" altLang="zh-CN" sz="1400" b="1" kern="100" dirty="0">
                <a:solidFill>
                  <a:srgbClr val="FF0000"/>
                </a:solidFill>
                <a:latin typeface="Times New Roman" panose="02020603050405020304" pitchFamily="18" charset="0"/>
                <a:ea typeface="宋体" panose="02010600030101010101" pitchFamily="2" charset="-122"/>
              </a:rPr>
              <a:t>3</a:t>
            </a:r>
            <a:r>
              <a:rPr lang="zh-CN" altLang="zh-CN" sz="1400" b="1" kern="100" dirty="0">
                <a:solidFill>
                  <a:srgbClr val="FF0000"/>
                </a:solidFill>
                <a:latin typeface="Times New Roman" panose="02020603050405020304" pitchFamily="18" charset="0"/>
                <a:ea typeface="宋体" panose="02010600030101010101" pitchFamily="2" charset="-122"/>
              </a:rPr>
              <a:t>）腕部：</a:t>
            </a:r>
            <a:r>
              <a:rPr lang="zh-CN" altLang="zh-CN" sz="1400" b="1" kern="100" dirty="0">
                <a:solidFill>
                  <a:srgbClr val="0070C0"/>
                </a:solidFill>
                <a:latin typeface="Times New Roman" panose="02020603050405020304" pitchFamily="18" charset="0"/>
                <a:ea typeface="宋体" panose="02010600030101010101" pitchFamily="2" charset="-122"/>
              </a:rPr>
              <a:t>腕部位于工业机器人末端执行器和臂部之间，腕部主要帮助手部呈现期望的姿态，扩大臂部运动范围。</a:t>
            </a:r>
            <a:r>
              <a:rPr lang="en-US" altLang="zh-CN" sz="1400" b="1" kern="100" dirty="0">
                <a:solidFill>
                  <a:srgbClr val="0070C0"/>
                </a:solidFill>
                <a:latin typeface="Times New Roman" panose="02020603050405020304" pitchFamily="18" charset="0"/>
                <a:ea typeface="宋体" panose="02010600030101010101" pitchFamily="2" charset="-122"/>
              </a:rPr>
              <a:t>6</a:t>
            </a:r>
            <a:r>
              <a:rPr lang="zh-CN" altLang="zh-CN" sz="1400" b="1" kern="100" dirty="0">
                <a:solidFill>
                  <a:srgbClr val="0070C0"/>
                </a:solidFill>
                <a:latin typeface="Times New Roman" panose="02020603050405020304" pitchFamily="18" charset="0"/>
                <a:ea typeface="宋体" panose="02010600030101010101" pitchFamily="2" charset="-122"/>
              </a:rPr>
              <a:t>轴关节型机器人</a:t>
            </a:r>
            <a:r>
              <a:rPr lang="en-US" altLang="zh-CN" sz="1400" b="1" kern="100" dirty="0">
                <a:solidFill>
                  <a:srgbClr val="0070C0"/>
                </a:solidFill>
                <a:latin typeface="Times New Roman" panose="02020603050405020304" pitchFamily="18" charset="0"/>
                <a:ea typeface="宋体" panose="02010600030101010101" pitchFamily="2" charset="-122"/>
              </a:rPr>
              <a:t>WCP</a:t>
            </a:r>
            <a:r>
              <a:rPr lang="zh-CN" altLang="zh-CN" sz="1400" b="1" kern="100" dirty="0">
                <a:solidFill>
                  <a:srgbClr val="0070C0"/>
                </a:solidFill>
                <a:latin typeface="Times New Roman" panose="02020603050405020304" pitchFamily="18" charset="0"/>
                <a:ea typeface="宋体" panose="02010600030101010101" pitchFamily="2" charset="-122"/>
              </a:rPr>
              <a:t>位于</a:t>
            </a:r>
            <a:r>
              <a:rPr lang="en-US" altLang="zh-CN" sz="1400" b="1" kern="100" dirty="0">
                <a:solidFill>
                  <a:srgbClr val="0070C0"/>
                </a:solidFill>
                <a:latin typeface="Times New Roman" panose="02020603050405020304" pitchFamily="18" charset="0"/>
                <a:ea typeface="宋体" panose="02010600030101010101" pitchFamily="2" charset="-122"/>
              </a:rPr>
              <a:t>4</a:t>
            </a:r>
            <a:r>
              <a:rPr lang="zh-CN" altLang="zh-CN" sz="1400" b="1" kern="100" dirty="0">
                <a:solidFill>
                  <a:srgbClr val="0070C0"/>
                </a:solidFill>
                <a:latin typeface="Times New Roman" panose="02020603050405020304" pitchFamily="18" charset="0"/>
                <a:ea typeface="宋体" panose="02010600030101010101" pitchFamily="2" charset="-122"/>
              </a:rPr>
              <a:t>、</a:t>
            </a:r>
            <a:r>
              <a:rPr lang="en-US" altLang="zh-CN" sz="1400" b="1" kern="100" dirty="0">
                <a:solidFill>
                  <a:srgbClr val="0070C0"/>
                </a:solidFill>
                <a:latin typeface="Times New Roman" panose="02020603050405020304" pitchFamily="18" charset="0"/>
                <a:ea typeface="宋体" panose="02010600030101010101" pitchFamily="2" charset="-122"/>
              </a:rPr>
              <a:t>5</a:t>
            </a:r>
            <a:r>
              <a:rPr lang="zh-CN" altLang="zh-CN" sz="1400" b="1" kern="100" dirty="0">
                <a:solidFill>
                  <a:srgbClr val="0070C0"/>
                </a:solidFill>
                <a:latin typeface="Times New Roman" panose="02020603050405020304" pitchFamily="18" charset="0"/>
                <a:ea typeface="宋体" panose="02010600030101010101" pitchFamily="2" charset="-122"/>
              </a:rPr>
              <a:t>、</a:t>
            </a:r>
            <a:r>
              <a:rPr lang="en-US" altLang="zh-CN" sz="1400" b="1" kern="100" dirty="0">
                <a:solidFill>
                  <a:srgbClr val="0070C0"/>
                </a:solidFill>
                <a:latin typeface="Times New Roman" panose="02020603050405020304" pitchFamily="18" charset="0"/>
                <a:ea typeface="宋体" panose="02010600030101010101" pitchFamily="2" charset="-122"/>
              </a:rPr>
              <a:t>6</a:t>
            </a:r>
            <a:r>
              <a:rPr lang="zh-CN" altLang="zh-CN" sz="1400" b="1" kern="100" dirty="0">
                <a:solidFill>
                  <a:srgbClr val="0070C0"/>
                </a:solidFill>
                <a:latin typeface="Times New Roman" panose="02020603050405020304" pitchFamily="18" charset="0"/>
                <a:ea typeface="宋体" panose="02010600030101010101" pitchFamily="2" charset="-122"/>
              </a:rPr>
              <a:t>轴的交点，是腕部回转的中心。</a:t>
            </a:r>
          </a:p>
          <a:p>
            <a:pPr indent="266700">
              <a:lnSpc>
                <a:spcPct val="150000"/>
              </a:lnSpc>
            </a:pPr>
            <a:r>
              <a:rPr lang="zh-CN" altLang="zh-CN" sz="1400" b="1" kern="100" dirty="0">
                <a:solidFill>
                  <a:srgbClr val="FF0000"/>
                </a:solidFill>
                <a:latin typeface="Times New Roman" panose="02020603050405020304" pitchFamily="18" charset="0"/>
                <a:ea typeface="宋体" panose="02010600030101010101" pitchFamily="2" charset="-122"/>
              </a:rPr>
              <a:t>（</a:t>
            </a:r>
            <a:r>
              <a:rPr lang="en-US" altLang="zh-CN" sz="1400" b="1" kern="100" dirty="0">
                <a:solidFill>
                  <a:srgbClr val="FF0000"/>
                </a:solidFill>
                <a:latin typeface="Times New Roman" panose="02020603050405020304" pitchFamily="18" charset="0"/>
                <a:ea typeface="宋体" panose="02010600030101010101" pitchFamily="2" charset="-122"/>
              </a:rPr>
              <a:t>4</a:t>
            </a:r>
            <a:r>
              <a:rPr lang="zh-CN" altLang="zh-CN" sz="1400" b="1" kern="100" dirty="0">
                <a:solidFill>
                  <a:srgbClr val="FF0000"/>
                </a:solidFill>
                <a:latin typeface="Times New Roman" panose="02020603050405020304" pitchFamily="18" charset="0"/>
                <a:ea typeface="宋体" panose="02010600030101010101" pitchFamily="2" charset="-122"/>
              </a:rPr>
              <a:t>）手部：</a:t>
            </a:r>
            <a:r>
              <a:rPr lang="zh-CN" altLang="zh-CN" sz="1400" b="1" kern="100" dirty="0">
                <a:solidFill>
                  <a:srgbClr val="0070C0"/>
                </a:solidFill>
                <a:latin typeface="Times New Roman" panose="02020603050405020304" pitchFamily="18" charset="0"/>
                <a:ea typeface="宋体" panose="02010600030101010101" pitchFamily="2" charset="-122"/>
              </a:rPr>
              <a:t>手部又称为末端执行器，是工业机器人执行任务的工具，一般安装于工业机器人末端法兰。根据应用功能不同，手部可以分为夹钳式、吸附式、专用手部工具和工具快换装置等多种形式。</a:t>
            </a:r>
          </a:p>
          <a:p>
            <a:pPr indent="266700">
              <a:lnSpc>
                <a:spcPct val="150000"/>
              </a:lnSpc>
            </a:pPr>
            <a:r>
              <a:rPr lang="zh-CN" altLang="zh-CN" sz="1400" b="1" kern="100" dirty="0">
                <a:solidFill>
                  <a:srgbClr val="FF0000"/>
                </a:solidFill>
                <a:latin typeface="Times New Roman" panose="02020603050405020304" pitchFamily="18" charset="0"/>
                <a:ea typeface="宋体" panose="02010600030101010101" pitchFamily="2" charset="-122"/>
              </a:rPr>
              <a:t>（</a:t>
            </a:r>
            <a:r>
              <a:rPr lang="en-US" altLang="zh-CN" sz="1400" b="1" kern="100" dirty="0">
                <a:solidFill>
                  <a:srgbClr val="FF0000"/>
                </a:solidFill>
                <a:latin typeface="Times New Roman" panose="02020603050405020304" pitchFamily="18" charset="0"/>
                <a:ea typeface="宋体" panose="02010600030101010101" pitchFamily="2" charset="-122"/>
              </a:rPr>
              <a:t>5</a:t>
            </a:r>
            <a:r>
              <a:rPr lang="zh-CN" altLang="zh-CN" sz="1400" b="1" kern="100" dirty="0">
                <a:solidFill>
                  <a:srgbClr val="FF0000"/>
                </a:solidFill>
                <a:latin typeface="Times New Roman" panose="02020603050405020304" pitchFamily="18" charset="0"/>
                <a:ea typeface="宋体" panose="02010600030101010101" pitchFamily="2" charset="-122"/>
              </a:rPr>
              <a:t>）传动部件：</a:t>
            </a:r>
            <a:r>
              <a:rPr lang="zh-CN" altLang="zh-CN" sz="1400" b="1" kern="100" dirty="0">
                <a:solidFill>
                  <a:srgbClr val="0070C0"/>
                </a:solidFill>
                <a:latin typeface="Times New Roman" panose="02020603050405020304" pitchFamily="18" charset="0"/>
                <a:ea typeface="宋体" panose="02010600030101010101" pitchFamily="2" charset="-122"/>
              </a:rPr>
              <a:t>包括各种驱动电机、减速器、齿轮、轴承、传动皮带等部件组成。</a:t>
            </a:r>
            <a:endParaRPr lang="zh-CN" altLang="zh-CN" sz="1400" b="1" kern="100" dirty="0">
              <a:solidFill>
                <a:srgbClr val="0070C0"/>
              </a:solidFill>
              <a:effectLst/>
              <a:latin typeface="Times New Roman" panose="02020603050405020304" pitchFamily="18" charset="0"/>
              <a:ea typeface="宋体" panose="02010600030101010101" pitchFamily="2" charset="-122"/>
            </a:endParaRPr>
          </a:p>
        </p:txBody>
      </p:sp>
      <p:sp>
        <p:nvSpPr>
          <p:cNvPr id="5" name="日期占位符 8">
            <a:extLst>
              <a:ext uri="{FF2B5EF4-FFF2-40B4-BE49-F238E27FC236}">
                <a16:creationId xmlns:a16="http://schemas.microsoft.com/office/drawing/2014/main" id="{3D78D6B4-AE12-4F6B-8795-F46264C0D900}"/>
              </a:ext>
            </a:extLst>
          </p:cNvPr>
          <p:cNvSpPr>
            <a:spLocks noGrp="1"/>
          </p:cNvSpPr>
          <p:nvPr>
            <p:ph type="dt" sz="half" idx="10"/>
          </p:nvPr>
        </p:nvSpPr>
        <p:spPr>
          <a:xfrm>
            <a:off x="768097" y="4853028"/>
            <a:ext cx="1615607" cy="205740"/>
          </a:xfrm>
        </p:spPr>
        <p:txBody>
          <a:bodyPr/>
          <a:lstStyle/>
          <a:p>
            <a:fld id="{E98DC931-04E2-4406-A078-61E922EC7EF1}" type="datetime1">
              <a:rPr lang="en-US" altLang="zh-CN" smtClean="0"/>
              <a:t>7/4/2024</a:t>
            </a:fld>
            <a:endParaRPr lang="zh-CN" altLang="en-US" dirty="0"/>
          </a:p>
        </p:txBody>
      </p:sp>
    </p:spTree>
    <p:extLst>
      <p:ext uri="{BB962C8B-B14F-4D97-AF65-F5344CB8AC3E}">
        <p14:creationId xmlns:p14="http://schemas.microsoft.com/office/powerpoint/2010/main" val="258406577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积分">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txDef>
      <a:spPr bwMode="auto">
        <a:noFill/>
        <a:ln>
          <a:noFill/>
        </a:ln>
      </a:spPr>
      <a:bodyPr lIns="68574" tIns="34288" rIns="68574" bIns="34288" anchor="b"/>
      <a:lstStyle>
        <a:defPPr algn="ctr" defTabSz="914400" fontAlgn="base">
          <a:lnSpc>
            <a:spcPct val="200000"/>
          </a:lnSpc>
          <a:spcBef>
            <a:spcPct val="0"/>
          </a:spcBef>
          <a:spcAft>
            <a:spcPct val="0"/>
          </a:spcAft>
          <a:defRPr sz="360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1822</TotalTime>
  <Words>1593</Words>
  <Application>Microsoft Office PowerPoint</Application>
  <PresentationFormat>全屏显示(16:9)</PresentationFormat>
  <Paragraphs>101</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0" baseType="lpstr">
      <vt:lpstr>等线</vt:lpstr>
      <vt:lpstr>华文仿宋</vt:lpstr>
      <vt:lpstr>宋体</vt:lpstr>
      <vt:lpstr>微软雅黑</vt:lpstr>
      <vt:lpstr>Calibri</vt:lpstr>
      <vt:lpstr>Times New Roman</vt:lpstr>
      <vt:lpstr>Tw Cen MT</vt:lpstr>
      <vt:lpstr>Tw Cen MT Condensed</vt:lpstr>
      <vt:lpstr>Wingdings</vt:lpstr>
      <vt:lpstr>Wingdings 3</vt:lpstr>
      <vt:lpstr>积分</vt:lpstr>
      <vt:lpstr>Visio</vt:lpstr>
      <vt:lpstr>PowerPoint 演示文稿</vt:lpstr>
      <vt:lpstr>PowerPoint 演示文稿</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单元二  ABB工业机器人分类、组成与技术参数</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张爱红</dc:creator>
  <cp:keywords>www.1ppt.com</cp:keywords>
  <cp:lastModifiedBy>zhangah</cp:lastModifiedBy>
  <cp:revision>221</cp:revision>
  <cp:lastPrinted>2019-11-15T04:16:00Z</cp:lastPrinted>
  <dcterms:created xsi:type="dcterms:W3CDTF">2016-11-13T10:40:00Z</dcterms:created>
  <dcterms:modified xsi:type="dcterms:W3CDTF">2024-07-04T14:24:15Z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D531F706125F41F88F764CD171A90F58</vt:lpwstr>
  </property>
  <property fmtid="{D5CDD505-2E9C-101B-9397-08002B2CF9AE}" pid="3" name="KSOProductBuildVer">
    <vt:lpwstr>2052-11.1.0.10463</vt:lpwstr>
  </property>
</Properties>
</file>