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463" r:id="rId2"/>
    <p:sldId id="357" r:id="rId3"/>
    <p:sldId id="395" r:id="rId4"/>
    <p:sldId id="394" r:id="rId5"/>
    <p:sldId id="407" r:id="rId6"/>
    <p:sldId id="410" r:id="rId7"/>
    <p:sldId id="408" r:id="rId8"/>
    <p:sldId id="409" r:id="rId9"/>
    <p:sldId id="420" r:id="rId10"/>
    <p:sldId id="421" r:id="rId11"/>
    <p:sldId id="422" r:id="rId12"/>
    <p:sldId id="423" r:id="rId13"/>
    <p:sldId id="424" r:id="rId14"/>
    <p:sldId id="425" r:id="rId15"/>
    <p:sldId id="426" r:id="rId16"/>
    <p:sldId id="427" r:id="rId17"/>
    <p:sldId id="401" r:id="rId18"/>
  </p:sldIdLst>
  <p:sldSz cx="9144000" cy="5143500" type="screen16x9"/>
  <p:notesSz cx="6761163" cy="9942513"/>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modifyVerifier cryptProviderType="rsaAES" cryptAlgorithmClass="hash" cryptAlgorithmType="typeAny" cryptAlgorithmSid="14" spinCount="100000" saltData="q/WT23xCdrJfHDCCxcFz9g==" hashData="Zwy4osrtnPqBsnzZdR8rj+dGkNgN2wvDP/AJEGd4n+GkjmZEJAuzr0Q4QpVzajIONOcEVTI6r8hCZsh/s4L0YA=="/>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10E0"/>
    <a:srgbClr val="AB559B"/>
    <a:srgbClr val="005DA2"/>
    <a:srgbClr val="FF6201"/>
    <a:srgbClr val="FA9F86"/>
    <a:srgbClr val="C4C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3" autoAdjust="0"/>
    <p:restoredTop sz="74463" autoAdjust="0"/>
  </p:normalViewPr>
  <p:slideViewPr>
    <p:cSldViewPr snapToGrid="0">
      <p:cViewPr varScale="1">
        <p:scale>
          <a:sx n="126" d="100"/>
          <a:sy n="126" d="100"/>
        </p:scale>
        <p:origin x="91" y="192"/>
      </p:cViewPr>
      <p:guideLst>
        <p:guide orient="horz" pos="1620"/>
        <p:guide pos="2880"/>
      </p:guideLst>
    </p:cSldViewPr>
  </p:slideViewPr>
  <p:notesTextViewPr>
    <p:cViewPr>
      <p:scale>
        <a:sx n="1" d="1"/>
        <a:sy n="1" d="1"/>
      </p:scale>
      <p:origin x="0" y="0"/>
    </p:cViewPr>
  </p:notesTextViewPr>
  <p:sorterViewPr>
    <p:cViewPr>
      <p:scale>
        <a:sx n="186" d="100"/>
        <a:sy n="186" d="100"/>
      </p:scale>
      <p:origin x="0" y="0"/>
    </p:cViewPr>
  </p:sorterViewPr>
  <p:notesViewPr>
    <p:cSldViewPr snapToGrid="0">
      <p:cViewPr varScale="1">
        <p:scale>
          <a:sx n="80" d="100"/>
          <a:sy n="80" d="100"/>
        </p:scale>
        <p:origin x="3168"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29761" y="0"/>
            <a:ext cx="2929837" cy="498852"/>
          </a:xfrm>
          <a:prstGeom prst="rect">
            <a:avLst/>
          </a:prstGeom>
        </p:spPr>
        <p:txBody>
          <a:bodyPr vert="horz" lIns="91440" tIns="45720" rIns="91440" bIns="45720" rtlCol="0"/>
          <a:lstStyle>
            <a:lvl1pPr algn="r">
              <a:defRPr sz="1200"/>
            </a:lvl1pPr>
          </a:lstStyle>
          <a:p>
            <a:fld id="{4A79515A-5222-4F01-879C-8A4FDD1B0536}" type="datetimeFigureOut">
              <a:rPr lang="zh-CN" altLang="en-US" smtClean="0"/>
              <a:t>2024/7/5</a:t>
            </a:fld>
            <a:endParaRPr lang="zh-CN" altLang="en-US"/>
          </a:p>
        </p:txBody>
      </p:sp>
      <p:sp>
        <p:nvSpPr>
          <p:cNvPr id="4" name="页脚占位符 3"/>
          <p:cNvSpPr>
            <a:spLocks noGrp="1"/>
          </p:cNvSpPr>
          <p:nvPr>
            <p:ph type="ftr" sz="quarter" idx="2"/>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29761" y="9443662"/>
            <a:ext cx="2929837" cy="498851"/>
          </a:xfrm>
          <a:prstGeom prst="rect">
            <a:avLst/>
          </a:prstGeom>
        </p:spPr>
        <p:txBody>
          <a:bodyPr vert="horz" lIns="91440" tIns="45720" rIns="91440" bIns="45720" rtlCol="0" anchor="b"/>
          <a:lstStyle>
            <a:lvl1pPr algn="r">
              <a:defRPr sz="1200"/>
            </a:lvl1pPr>
          </a:lstStyle>
          <a:p>
            <a:fld id="{878FFAD9-53DE-42F6-98D8-C7F9888970C0}"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29837" cy="49885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29761" y="0"/>
            <a:ext cx="2929837" cy="498852"/>
          </a:xfrm>
          <a:prstGeom prst="rect">
            <a:avLst/>
          </a:prstGeom>
        </p:spPr>
        <p:txBody>
          <a:bodyPr vert="horz" lIns="91440" tIns="45720" rIns="91440" bIns="45720" rtlCol="0"/>
          <a:lstStyle>
            <a:lvl1pPr algn="r">
              <a:defRPr sz="1200"/>
            </a:lvl1pPr>
          </a:lstStyle>
          <a:p>
            <a:fld id="{A09DE9EE-F82A-44FC-9338-200B4E080055}" type="datetimeFigureOut">
              <a:rPr lang="zh-CN" altLang="en-US" smtClean="0"/>
              <a:t>2024/7/5</a:t>
            </a:fld>
            <a:endParaRPr lang="zh-CN" altLang="en-US"/>
          </a:p>
        </p:txBody>
      </p:sp>
      <p:sp>
        <p:nvSpPr>
          <p:cNvPr id="4" name="幻灯片图像占位符 3"/>
          <p:cNvSpPr>
            <a:spLocks noGrp="1" noRot="1" noChangeAspect="1"/>
          </p:cNvSpPr>
          <p:nvPr>
            <p:ph type="sldImg" idx="2"/>
          </p:nvPr>
        </p:nvSpPr>
        <p:spPr>
          <a:xfrm>
            <a:off x="398463" y="1243013"/>
            <a:ext cx="5964237" cy="33559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76117" y="4784835"/>
            <a:ext cx="5408930" cy="3914864"/>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3662"/>
            <a:ext cx="2929837" cy="49885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29761" y="9443662"/>
            <a:ext cx="2929837" cy="498851"/>
          </a:xfrm>
          <a:prstGeom prst="rect">
            <a:avLst/>
          </a:prstGeom>
        </p:spPr>
        <p:txBody>
          <a:bodyPr vert="horz" lIns="91440" tIns="45720" rIns="91440" bIns="45720" rtlCol="0" anchor="b"/>
          <a:lstStyle>
            <a:lvl1pPr algn="r">
              <a:defRPr sz="1200"/>
            </a:lvl1pPr>
          </a:lstStyle>
          <a:p>
            <a:fld id="{C6F8553E-6660-4B95-9869-B2777316F5C2}"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两栏内容">
    <p:bg>
      <p:bgPr>
        <a:solidFill>
          <a:schemeClr val="bg1"/>
        </a:solidFill>
        <a:effectLst/>
      </p:bgPr>
    </p:bg>
    <p:spTree>
      <p:nvGrpSpPr>
        <p:cNvPr id="1" name=""/>
        <p:cNvGrpSpPr/>
        <p:nvPr/>
      </p:nvGrpSpPr>
      <p:grpSpPr>
        <a:xfrm>
          <a:off x="0" y="0"/>
          <a:ext cx="0" cy="0"/>
          <a:chOff x="0" y="0"/>
          <a:chExt cx="0" cy="0"/>
        </a:xfrm>
      </p:grpSpPr>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634727"/>
            <a:ext cx="3566160" cy="617220"/>
          </a:xfrm>
        </p:spPr>
        <p:txBody>
          <a:bodyPr lIns="137160" rIns="137160" anchor="ctr">
            <a:normAutofit/>
          </a:bodyPr>
          <a:lstStyle>
            <a:lvl1pPr marL="0" indent="0">
              <a:spcBef>
                <a:spcPts val="0"/>
              </a:spcBef>
              <a:spcAft>
                <a:spcPts val="0"/>
              </a:spcAft>
              <a:buNone/>
              <a:defRPr sz="1725" b="0" cap="none" baseline="0">
                <a:solidFill>
                  <a:schemeClr val="accent1"/>
                </a:solidFill>
                <a:latin typeface="+mn-lt"/>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76809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493166" y="1634727"/>
            <a:ext cx="3566160" cy="617220"/>
          </a:xfrm>
        </p:spPr>
        <p:txBody>
          <a:bodyPr lIns="137160" rIns="137160" anchor="ctr">
            <a:normAutofit/>
          </a:bodyPr>
          <a:lstStyle>
            <a:lvl1pPr marL="0" indent="0">
              <a:spcBef>
                <a:spcPts val="0"/>
              </a:spcBef>
              <a:spcAft>
                <a:spcPts val="0"/>
              </a:spcAft>
              <a:buNone/>
              <a:defRPr lang="en-US" sz="1725" b="0" kern="1200" cap="none" baseline="0" dirty="0">
                <a:solidFill>
                  <a:schemeClr val="accent1"/>
                </a:solidFill>
                <a:latin typeface="+mn-lt"/>
                <a:ea typeface="+mn-ea"/>
                <a:cs typeface="+mn-cs"/>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marL="0" lvl="0" indent="0" algn="l" defTabSz="685800" rtl="0" eaLnBrk="1" latinLnBrk="0" hangingPunct="1">
              <a:lnSpc>
                <a:spcPct val="90000"/>
              </a:lnSpc>
              <a:spcBef>
                <a:spcPts val="1350"/>
              </a:spcBef>
              <a:buNone/>
            </a:pPr>
            <a:r>
              <a:rPr lang="zh-CN" altLang="en-US"/>
              <a:t>单击此处编辑母版文本样式</a:t>
            </a:r>
          </a:p>
        </p:txBody>
      </p:sp>
      <p:sp>
        <p:nvSpPr>
          <p:cNvPr id="6" name="Content Placeholder 5"/>
          <p:cNvSpPr>
            <a:spLocks noGrp="1"/>
          </p:cNvSpPr>
          <p:nvPr>
            <p:ph sz="quarter" idx="4"/>
          </p:nvPr>
        </p:nvSpPr>
        <p:spPr>
          <a:xfrm>
            <a:off x="4493166" y="2225841"/>
            <a:ext cx="3566160" cy="250617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11" name="表格 10"/>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6" name="表格 5"/>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bg>
      <p:bgPr>
        <a:solidFill>
          <a:schemeClr val="bg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83FDA4-53CF-4C89-A1EC-BB24DABFA69D}" type="slidenum">
              <a:rPr lang="zh-CN" altLang="en-US" smtClean="0"/>
              <a:t>‹#›</a:t>
            </a:fld>
            <a:endParaRPr lang="zh-CN" altLang="en-US"/>
          </a:p>
        </p:txBody>
      </p:sp>
      <p:sp>
        <p:nvSpPr>
          <p:cNvPr id="8" name="矩形 7"/>
          <p:cNvSpPr/>
          <p:nvPr userDrawn="1"/>
        </p:nvSpPr>
        <p:spPr>
          <a:xfrm>
            <a:off x="0" y="0"/>
            <a:ext cx="9144000" cy="49291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0" fontAlgn="base" latinLnBrk="0" hangingPunct="0">
              <a:lnSpc>
                <a:spcPct val="100000"/>
              </a:lnSpc>
              <a:spcBef>
                <a:spcPct val="0"/>
              </a:spcBef>
              <a:spcAft>
                <a:spcPct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pic>
        <p:nvPicPr>
          <p:cNvPr id="9" name="图片 8"/>
          <p:cNvPicPr>
            <a:picLocks noChangeAspect="1"/>
          </p:cNvPicPr>
          <p:nvPr userDrawn="1"/>
        </p:nvPicPr>
        <p:blipFill>
          <a:blip r:embed="rId2"/>
          <a:stretch>
            <a:fillRect/>
          </a:stretch>
        </p:blipFill>
        <p:spPr>
          <a:xfrm>
            <a:off x="9525" y="0"/>
            <a:ext cx="776288" cy="1207294"/>
          </a:xfrm>
          <a:prstGeom prst="rect">
            <a:avLst/>
          </a:prstGeom>
          <a:noFill/>
          <a:ln w="9525">
            <a:noFill/>
          </a:ln>
        </p:spPr>
      </p:pic>
      <p:pic>
        <p:nvPicPr>
          <p:cNvPr id="10" name="内容占位符 4"/>
          <p:cNvPicPr>
            <a:picLocks noChangeAspect="1"/>
          </p:cNvPicPr>
          <p:nvPr userDrawn="1"/>
        </p:nvPicPr>
        <p:blipFill>
          <a:blip r:embed="rId3"/>
          <a:stretch>
            <a:fillRect/>
          </a:stretch>
        </p:blipFill>
        <p:spPr>
          <a:xfrm>
            <a:off x="6972305" y="60325"/>
            <a:ext cx="2036762" cy="382588"/>
          </a:xfrm>
          <a:prstGeom prst="rect">
            <a:avLst/>
          </a:prstGeom>
          <a:noFill/>
          <a:ln w="9525">
            <a:noFill/>
          </a:ln>
        </p:spPr>
      </p:pic>
      <p:sp>
        <p:nvSpPr>
          <p:cNvPr id="11" name="Title 1"/>
          <p:cNvSpPr>
            <a:spLocks noGrp="1"/>
          </p:cNvSpPr>
          <p:nvPr>
            <p:ph type="title"/>
          </p:nvPr>
        </p:nvSpPr>
        <p:spPr>
          <a:xfrm>
            <a:off x="900115" y="1"/>
            <a:ext cx="5957888" cy="492918"/>
          </a:xfrm>
        </p:spPr>
        <p:txBody>
          <a:bodyPr>
            <a:normAutofit/>
          </a:bodyPr>
          <a:lstStyle>
            <a:lvl1pPr>
              <a:defRPr sz="2400" b="1" spc="300">
                <a:solidFill>
                  <a:schemeClr val="bg1"/>
                </a:solidFill>
                <a:latin typeface="微软雅黑" panose="020B0503020204020204" pitchFamily="34" charset="-122"/>
                <a:ea typeface="微软雅黑" panose="020B0503020204020204" pitchFamily="34" charset="-122"/>
              </a:defRPr>
            </a:lvl1pPr>
          </a:lstStyle>
          <a:p>
            <a:r>
              <a:rPr lang="zh-CN" altLang="en-US" noProof="1"/>
              <a:t>单击此处编辑母版标题样式</a:t>
            </a:r>
            <a:endParaRPr lang="en-US" noProof="1"/>
          </a:p>
        </p:txBody>
      </p:sp>
      <p:graphicFrame>
        <p:nvGraphicFramePr>
          <p:cNvPr id="12" name="表格 11"/>
          <p:cNvGraphicFramePr>
            <a:graphicFrameLocks noGrp="1"/>
          </p:cNvGraphicFramePr>
          <p:nvPr userDrawn="1">
            <p:extLst>
              <p:ext uri="{D42A27DB-BD31-4B8C-83A1-F6EECF244321}">
                <p14:modId xmlns:p14="http://schemas.microsoft.com/office/powerpoint/2010/main" val="786342025"/>
              </p:ext>
            </p:extLst>
          </p:nvPr>
        </p:nvGraphicFramePr>
        <p:xfrm>
          <a:off x="-2830" y="666573"/>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tc>
                  <a:txBody>
                    <a:bodyPr/>
                    <a:lstStyle/>
                    <a:p>
                      <a:endParaRPr lang="zh-CN" altLang="en-US" dirty="0"/>
                    </a:p>
                  </a:txBody>
                  <a:tcPr>
                    <a:lnL w="3175" cap="flat" cmpd="sng" algn="ctr">
                      <a:solidFill>
                        <a:schemeClr val="bg1">
                          <a:lumMod val="95000"/>
                        </a:schemeClr>
                      </a:solidFill>
                      <a:prstDash val="solid"/>
                      <a:round/>
                      <a:headEnd type="none" w="med" len="med"/>
                      <a:tailEnd type="none" w="med" len="med"/>
                    </a:lnL>
                    <a:lnR w="3175" cap="flat" cmpd="sng" algn="ctr">
                      <a:solidFill>
                        <a:schemeClr val="bg1">
                          <a:lumMod val="95000"/>
                        </a:schemeClr>
                      </a:solidFill>
                      <a:prstDash val="solid"/>
                      <a:round/>
                      <a:headEnd type="none" w="med" len="med"/>
                      <a:tailEnd type="none" w="med" len="med"/>
                    </a:lnR>
                    <a:lnT w="3175" cap="flat" cmpd="sng" algn="ctr">
                      <a:solidFill>
                        <a:schemeClr val="bg1">
                          <a:lumMod val="95000"/>
                        </a:schemeClr>
                      </a:solidFill>
                      <a:prstDash val="solid"/>
                      <a:round/>
                      <a:headEnd type="none" w="med" len="med"/>
                      <a:tailEnd type="none" w="med" len="med"/>
                    </a:lnT>
                    <a:lnB w="3175" cap="flat" cmpd="sng" algn="ctr">
                      <a:solidFill>
                        <a:schemeClr val="bg1">
                          <a:lumMod val="95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pic>
        <p:nvPicPr>
          <p:cNvPr id="5" name="图片 4">
            <a:extLst>
              <a:ext uri="{FF2B5EF4-FFF2-40B4-BE49-F238E27FC236}">
                <a16:creationId xmlns:a16="http://schemas.microsoft.com/office/drawing/2014/main" id="{B769826C-94B6-4056-B1BF-6ABFF5C6E0BE}"/>
              </a:ext>
            </a:extLst>
          </p:cNvPr>
          <p:cNvPicPr>
            <a:picLocks noChangeAspect="1"/>
          </p:cNvPicPr>
          <p:nvPr userDrawn="1"/>
        </p:nvPicPr>
        <p:blipFill>
          <a:blip r:embed="rId4"/>
          <a:stretch>
            <a:fillRect/>
          </a:stretch>
        </p:blipFill>
        <p:spPr>
          <a:xfrm>
            <a:off x="13817" y="4277090"/>
            <a:ext cx="736708" cy="86641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8" name="Title 7"/>
          <p:cNvSpPr>
            <a:spLocks noGrp="1"/>
          </p:cNvSpPr>
          <p:nvPr>
            <p:ph type="title"/>
          </p:nvPr>
        </p:nvSpPr>
        <p:spPr>
          <a:xfrm>
            <a:off x="768096" y="353632"/>
            <a:ext cx="3291840" cy="1303020"/>
          </a:xfrm>
        </p:spPr>
        <p:txBody>
          <a:bodyPr>
            <a:noAutofit/>
          </a:bodyPr>
          <a:lstStyle>
            <a:lvl1pPr>
              <a:lnSpc>
                <a:spcPct val="80000"/>
              </a:lnSpc>
              <a:defRPr sz="3000"/>
            </a:lvl1pPr>
          </a:lstStyle>
          <a:p>
            <a:r>
              <a:rPr lang="zh-CN" altLang="en-US"/>
              <a:t>单击此处编辑母版标题样式</a:t>
            </a:r>
            <a:endParaRPr lang="en-US" dirty="0"/>
          </a:p>
        </p:txBody>
      </p:sp>
      <p:sp>
        <p:nvSpPr>
          <p:cNvPr id="3" name="Content Placeholder 2"/>
          <p:cNvSpPr>
            <a:spLocks noGrp="1"/>
          </p:cNvSpPr>
          <p:nvPr>
            <p:ph idx="1"/>
          </p:nvPr>
        </p:nvSpPr>
        <p:spPr>
          <a:xfrm>
            <a:off x="4286250" y="617220"/>
            <a:ext cx="4258818" cy="3888486"/>
          </a:xfrm>
        </p:spPr>
        <p:txBody>
          <a:bodyPr/>
          <a:lstStyle>
            <a:lvl1pPr>
              <a:defRPr sz="1800"/>
            </a:lvl1pPr>
            <a:lvl2pPr>
              <a:defRPr sz="1500"/>
            </a:lvl2pPr>
            <a:lvl3pPr>
              <a:defRPr sz="12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768096" y="1693129"/>
            <a:ext cx="3291840" cy="2821721"/>
          </a:xfrm>
        </p:spPr>
        <p:txBody>
          <a:bodyPr lIns="91440" rIns="91440">
            <a:normAutofit/>
          </a:bodyPr>
          <a:lstStyle>
            <a:lvl1pPr marL="0" indent="0">
              <a:lnSpc>
                <a:spcPct val="108000"/>
              </a:lnSpc>
              <a:spcBef>
                <a:spcPts val="450"/>
              </a:spcBef>
              <a:buNone/>
              <a:defRPr sz="12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9" name="表格 8"/>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6B62BCDD-7E13-4EAD-829B-FA05AD203A89}"/>
              </a:ext>
            </a:extLst>
          </p:cNvPr>
          <p:cNvPicPr>
            <a:picLocks noChangeAspect="1"/>
          </p:cNvPicPr>
          <p:nvPr userDrawn="1"/>
        </p:nvPicPr>
        <p:blipFill>
          <a:blip r:embed="rId2"/>
          <a:stretch>
            <a:fillRect/>
          </a:stretch>
        </p:blipFill>
        <p:spPr>
          <a:xfrm>
            <a:off x="8407292" y="4277090"/>
            <a:ext cx="736708" cy="86641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graphicFrame>
        <p:nvGraphicFramePr>
          <p:cNvPr id="7" name="表格 6"/>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graphicFrame>
        <p:nvGraphicFramePr>
          <p:cNvPr id="8" name="表格 7"/>
          <p:cNvGraphicFramePr>
            <a:graphicFrameLocks noGrp="1"/>
          </p:cNvGraphicFramePr>
          <p:nvPr userDrawn="1"/>
        </p:nvGraphicFramePr>
        <p:xfrm>
          <a:off x="149562" y="15240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571500"/>
            <a:ext cx="1971675" cy="405765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742951" y="571500"/>
            <a:ext cx="5686425" cy="40576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83FDA4-53CF-4C89-A1EC-BB24DABFA69D}" type="slidenum">
              <a:rPr lang="zh-CN" altLang="en-US" smtClean="0"/>
              <a:t>‹#›</a:t>
            </a:fld>
            <a:endParaRPr lang="zh-CN" altLang="en-US"/>
          </a:p>
        </p:txBody>
      </p:sp>
      <p:cxnSp>
        <p:nvCxnSpPr>
          <p:cNvPr id="7" name="Straight Connector 6"/>
          <p:cNvCxnSpPr/>
          <p:nvPr/>
        </p:nvCxnSpPr>
        <p:spPr>
          <a:xfrm rot="5400000" flipV="1">
            <a:off x="7543800" y="44447"/>
            <a:ext cx="0" cy="6858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8" name="表格 7"/>
          <p:cNvGraphicFramePr>
            <a:graphicFrameLocks noGrp="1"/>
          </p:cNvGraphicFramePr>
          <p:nvPr userDrawn="1"/>
        </p:nvGraphicFramePr>
        <p:xfrm>
          <a:off x="-2838" y="0"/>
          <a:ext cx="9146830" cy="5143500"/>
        </p:xfrm>
        <a:graphic>
          <a:graphicData uri="http://schemas.openxmlformats.org/drawingml/2006/table">
            <a:tbl>
              <a:tblPr firstRow="1" bandRow="1">
                <a:tableStyleId>{5C22544A-7EE6-4342-B048-85BDC9FD1C3A}</a:tableStyleId>
              </a:tblPr>
              <a:tblGrid>
                <a:gridCol w="415765">
                  <a:extLst>
                    <a:ext uri="{9D8B030D-6E8A-4147-A177-3AD203B41FA5}">
                      <a16:colId xmlns:a16="http://schemas.microsoft.com/office/drawing/2014/main" val="20000"/>
                    </a:ext>
                  </a:extLst>
                </a:gridCol>
                <a:gridCol w="415765">
                  <a:extLst>
                    <a:ext uri="{9D8B030D-6E8A-4147-A177-3AD203B41FA5}">
                      <a16:colId xmlns:a16="http://schemas.microsoft.com/office/drawing/2014/main" val="20001"/>
                    </a:ext>
                  </a:extLst>
                </a:gridCol>
                <a:gridCol w="415765">
                  <a:extLst>
                    <a:ext uri="{9D8B030D-6E8A-4147-A177-3AD203B41FA5}">
                      <a16:colId xmlns:a16="http://schemas.microsoft.com/office/drawing/2014/main" val="20002"/>
                    </a:ext>
                  </a:extLst>
                </a:gridCol>
                <a:gridCol w="415765">
                  <a:extLst>
                    <a:ext uri="{9D8B030D-6E8A-4147-A177-3AD203B41FA5}">
                      <a16:colId xmlns:a16="http://schemas.microsoft.com/office/drawing/2014/main" val="20003"/>
                    </a:ext>
                  </a:extLst>
                </a:gridCol>
                <a:gridCol w="415765">
                  <a:extLst>
                    <a:ext uri="{9D8B030D-6E8A-4147-A177-3AD203B41FA5}">
                      <a16:colId xmlns:a16="http://schemas.microsoft.com/office/drawing/2014/main" val="20004"/>
                    </a:ext>
                  </a:extLst>
                </a:gridCol>
                <a:gridCol w="415765">
                  <a:extLst>
                    <a:ext uri="{9D8B030D-6E8A-4147-A177-3AD203B41FA5}">
                      <a16:colId xmlns:a16="http://schemas.microsoft.com/office/drawing/2014/main" val="20005"/>
                    </a:ext>
                  </a:extLst>
                </a:gridCol>
                <a:gridCol w="415765">
                  <a:extLst>
                    <a:ext uri="{9D8B030D-6E8A-4147-A177-3AD203B41FA5}">
                      <a16:colId xmlns:a16="http://schemas.microsoft.com/office/drawing/2014/main" val="20006"/>
                    </a:ext>
                  </a:extLst>
                </a:gridCol>
                <a:gridCol w="415765">
                  <a:extLst>
                    <a:ext uri="{9D8B030D-6E8A-4147-A177-3AD203B41FA5}">
                      <a16:colId xmlns:a16="http://schemas.microsoft.com/office/drawing/2014/main" val="20007"/>
                    </a:ext>
                  </a:extLst>
                </a:gridCol>
                <a:gridCol w="415765">
                  <a:extLst>
                    <a:ext uri="{9D8B030D-6E8A-4147-A177-3AD203B41FA5}">
                      <a16:colId xmlns:a16="http://schemas.microsoft.com/office/drawing/2014/main" val="20008"/>
                    </a:ext>
                  </a:extLst>
                </a:gridCol>
                <a:gridCol w="415765">
                  <a:extLst>
                    <a:ext uri="{9D8B030D-6E8A-4147-A177-3AD203B41FA5}">
                      <a16:colId xmlns:a16="http://schemas.microsoft.com/office/drawing/2014/main" val="20009"/>
                    </a:ext>
                  </a:extLst>
                </a:gridCol>
                <a:gridCol w="415765">
                  <a:extLst>
                    <a:ext uri="{9D8B030D-6E8A-4147-A177-3AD203B41FA5}">
                      <a16:colId xmlns:a16="http://schemas.microsoft.com/office/drawing/2014/main" val="20010"/>
                    </a:ext>
                  </a:extLst>
                </a:gridCol>
                <a:gridCol w="415765">
                  <a:extLst>
                    <a:ext uri="{9D8B030D-6E8A-4147-A177-3AD203B41FA5}">
                      <a16:colId xmlns:a16="http://schemas.microsoft.com/office/drawing/2014/main" val="20011"/>
                    </a:ext>
                  </a:extLst>
                </a:gridCol>
                <a:gridCol w="415765">
                  <a:extLst>
                    <a:ext uri="{9D8B030D-6E8A-4147-A177-3AD203B41FA5}">
                      <a16:colId xmlns:a16="http://schemas.microsoft.com/office/drawing/2014/main" val="20012"/>
                    </a:ext>
                  </a:extLst>
                </a:gridCol>
                <a:gridCol w="415765">
                  <a:extLst>
                    <a:ext uri="{9D8B030D-6E8A-4147-A177-3AD203B41FA5}">
                      <a16:colId xmlns:a16="http://schemas.microsoft.com/office/drawing/2014/main" val="20013"/>
                    </a:ext>
                  </a:extLst>
                </a:gridCol>
                <a:gridCol w="415765">
                  <a:extLst>
                    <a:ext uri="{9D8B030D-6E8A-4147-A177-3AD203B41FA5}">
                      <a16:colId xmlns:a16="http://schemas.microsoft.com/office/drawing/2014/main" val="20014"/>
                    </a:ext>
                  </a:extLst>
                </a:gridCol>
                <a:gridCol w="415765">
                  <a:extLst>
                    <a:ext uri="{9D8B030D-6E8A-4147-A177-3AD203B41FA5}">
                      <a16:colId xmlns:a16="http://schemas.microsoft.com/office/drawing/2014/main" val="20015"/>
                    </a:ext>
                  </a:extLst>
                </a:gridCol>
                <a:gridCol w="415765">
                  <a:extLst>
                    <a:ext uri="{9D8B030D-6E8A-4147-A177-3AD203B41FA5}">
                      <a16:colId xmlns:a16="http://schemas.microsoft.com/office/drawing/2014/main" val="20016"/>
                    </a:ext>
                  </a:extLst>
                </a:gridCol>
                <a:gridCol w="415765">
                  <a:extLst>
                    <a:ext uri="{9D8B030D-6E8A-4147-A177-3AD203B41FA5}">
                      <a16:colId xmlns:a16="http://schemas.microsoft.com/office/drawing/2014/main" val="20017"/>
                    </a:ext>
                  </a:extLst>
                </a:gridCol>
                <a:gridCol w="415765">
                  <a:extLst>
                    <a:ext uri="{9D8B030D-6E8A-4147-A177-3AD203B41FA5}">
                      <a16:colId xmlns:a16="http://schemas.microsoft.com/office/drawing/2014/main" val="20018"/>
                    </a:ext>
                  </a:extLst>
                </a:gridCol>
                <a:gridCol w="415765">
                  <a:extLst>
                    <a:ext uri="{9D8B030D-6E8A-4147-A177-3AD203B41FA5}">
                      <a16:colId xmlns:a16="http://schemas.microsoft.com/office/drawing/2014/main" val="20019"/>
                    </a:ext>
                  </a:extLst>
                </a:gridCol>
                <a:gridCol w="415765">
                  <a:extLst>
                    <a:ext uri="{9D8B030D-6E8A-4147-A177-3AD203B41FA5}">
                      <a16:colId xmlns:a16="http://schemas.microsoft.com/office/drawing/2014/main" val="20020"/>
                    </a:ext>
                  </a:extLst>
                </a:gridCol>
                <a:gridCol w="415765">
                  <a:extLst>
                    <a:ext uri="{9D8B030D-6E8A-4147-A177-3AD203B41FA5}">
                      <a16:colId xmlns:a16="http://schemas.microsoft.com/office/drawing/2014/main" val="20021"/>
                    </a:ext>
                  </a:extLst>
                </a:gridCol>
              </a:tblGrid>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7"/>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8"/>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9"/>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0"/>
                  </a:ext>
                </a:extLst>
              </a:tr>
              <a:tr h="428625">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tc>
                  <a:txBody>
                    <a:bodyPr/>
                    <a:lstStyle/>
                    <a:p>
                      <a:endParaRPr lang="zh-CN" altLang="en-US"/>
                    </a:p>
                  </a:txBody>
                  <a:tcPr>
                    <a:lnL w="3175" cap="flat" cmpd="sng" algn="ctr">
                      <a:solidFill>
                        <a:schemeClr val="bg1">
                          <a:lumMod val="50000"/>
                        </a:schemeClr>
                      </a:solidFill>
                      <a:prstDash val="solid"/>
                      <a:round/>
                      <a:headEnd type="none" w="med" len="med"/>
                      <a:tailEnd type="none" w="med" len="med"/>
                    </a:lnL>
                    <a:lnR w="3175" cap="flat" cmpd="sng" algn="ctr">
                      <a:solidFill>
                        <a:schemeClr val="bg1">
                          <a:lumMod val="50000"/>
                        </a:schemeClr>
                      </a:solidFill>
                      <a:prstDash val="solid"/>
                      <a:round/>
                      <a:headEnd type="none" w="med" len="med"/>
                      <a:tailEnd type="none" w="med" len="med"/>
                    </a:lnR>
                    <a:lnT w="3175" cap="flat" cmpd="sng" algn="ctr">
                      <a:solidFill>
                        <a:schemeClr val="bg1">
                          <a:lumMod val="50000"/>
                        </a:schemeClr>
                      </a:solidFill>
                      <a:prstDash val="solid"/>
                      <a:round/>
                      <a:headEnd type="none" w="med" len="med"/>
                      <a:tailEnd type="none" w="med" len="med"/>
                    </a:lnT>
                    <a:lnB w="3175"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otGrid">
          <a:fgClr>
            <a:schemeClr val="bg2">
              <a:lumMod val="50000"/>
            </a:schemeClr>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8096" y="438912"/>
            <a:ext cx="7290054" cy="112471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768096" y="1714500"/>
            <a:ext cx="7290055" cy="301752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768097" y="4853028"/>
            <a:ext cx="1615607"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endParaRPr lang="zh-CN" altLang="en-US"/>
          </a:p>
        </p:txBody>
      </p:sp>
      <p:sp>
        <p:nvSpPr>
          <p:cNvPr id="5" name="Footer Placeholder 4"/>
          <p:cNvSpPr>
            <a:spLocks noGrp="1"/>
          </p:cNvSpPr>
          <p:nvPr>
            <p:ph type="ftr" sz="quarter" idx="3"/>
          </p:nvPr>
        </p:nvSpPr>
        <p:spPr>
          <a:xfrm>
            <a:off x="3632200" y="4853028"/>
            <a:ext cx="4426094" cy="205740"/>
          </a:xfrm>
          <a:prstGeom prst="rect">
            <a:avLst/>
          </a:prstGeom>
        </p:spPr>
        <p:txBody>
          <a:bodyPr vert="horz" lIns="91440" tIns="45720" rIns="91440" bIns="45720" rtlCol="0" anchor="ctr"/>
          <a:lstStyle>
            <a:lvl1pPr algn="r">
              <a:defRPr sz="75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8128000" y="4853028"/>
            <a:ext cx="730250" cy="205740"/>
          </a:xfrm>
          <a:prstGeom prst="rect">
            <a:avLst/>
          </a:prstGeom>
        </p:spPr>
        <p:txBody>
          <a:bodyPr vert="horz" lIns="91440" tIns="45720" rIns="91440" bIns="45720" rtlCol="0" anchor="ctr"/>
          <a:lstStyle>
            <a:lvl1pPr algn="l">
              <a:defRPr sz="750">
                <a:solidFill>
                  <a:schemeClr val="tx1">
                    <a:lumMod val="95000"/>
                    <a:lumOff val="5000"/>
                  </a:schemeClr>
                </a:solidFill>
                <a:latin typeface="+mj-lt"/>
              </a:defRPr>
            </a:lvl1pPr>
          </a:lstStyle>
          <a:p>
            <a:fld id="{1F5E3D0D-FE4C-47A7-B99B-FF98BB84CE2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sldNum="0" hdr="0" ftr="0"/>
  <p:txStyles>
    <p:titleStyle>
      <a:lvl1pPr algn="l" defTabSz="685800" rtl="0" eaLnBrk="1" latinLnBrk="0" hangingPunct="1">
        <a:lnSpc>
          <a:spcPct val="80000"/>
        </a:lnSpc>
        <a:spcBef>
          <a:spcPct val="0"/>
        </a:spcBef>
        <a:buNone/>
        <a:defRPr sz="3750" kern="1200" cap="all" spc="75" baseline="0">
          <a:solidFill>
            <a:schemeClr val="tx1">
              <a:lumMod val="95000"/>
              <a:lumOff val="5000"/>
            </a:schemeClr>
          </a:solidFill>
          <a:latin typeface="+mj-lt"/>
          <a:ea typeface="+mj-ea"/>
          <a:cs typeface="+mj-cs"/>
        </a:defRPr>
      </a:lvl1pPr>
    </p:titleStyle>
    <p:bodyStyle>
      <a:lvl1pPr marL="68580" indent="-68580" algn="l" defTabSz="685800" rtl="0" eaLnBrk="1" latinLnBrk="0" hangingPunct="1">
        <a:lnSpc>
          <a:spcPct val="90000"/>
        </a:lnSpc>
        <a:spcBef>
          <a:spcPts val="900"/>
        </a:spcBef>
        <a:spcAft>
          <a:spcPts val="150"/>
        </a:spcAft>
        <a:buClr>
          <a:schemeClr val="accent1"/>
        </a:buClr>
        <a:buSzPct val="100000"/>
        <a:buFont typeface="Tw Cen MT" panose="020B0602020104020603" pitchFamily="34" charset="0"/>
        <a:buChar char=" "/>
        <a:defRPr sz="1650" kern="1200">
          <a:solidFill>
            <a:schemeClr val="tx1"/>
          </a:solidFill>
          <a:latin typeface="+mn-lt"/>
          <a:ea typeface="+mn-ea"/>
          <a:cs typeface="+mn-cs"/>
        </a:defRPr>
      </a:lvl1pPr>
      <a:lvl2pPr marL="1987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350" kern="1200">
          <a:solidFill>
            <a:schemeClr val="tx1"/>
          </a:solidFill>
          <a:latin typeface="+mn-lt"/>
          <a:ea typeface="+mn-ea"/>
          <a:cs typeface="+mn-cs"/>
        </a:defRPr>
      </a:lvl2pPr>
      <a:lvl3pPr marL="3359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3pPr>
      <a:lvl4pPr marL="44577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4pPr>
      <a:lvl5pPr marL="58293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5pPr>
      <a:lvl6pPr marL="68580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6pPr>
      <a:lvl7pPr marL="79565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7pPr>
      <a:lvl8pPr marL="911860"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8pPr>
      <a:lvl9pPr marL="1021715" indent="-102870" algn="l" defTabSz="685800" rtl="0" eaLnBrk="1" latinLnBrk="0" hangingPunct="1">
        <a:lnSpc>
          <a:spcPct val="90000"/>
        </a:lnSpc>
        <a:spcBef>
          <a:spcPts val="150"/>
        </a:spcBef>
        <a:spcAft>
          <a:spcPts val="300"/>
        </a:spcAft>
        <a:buClr>
          <a:schemeClr val="accent1"/>
        </a:buClr>
        <a:buFont typeface="Wingdings 3" panose="05040102010807070707" pitchFamily="18" charset="2"/>
        <a:buChar char=""/>
        <a:defRPr sz="10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1</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1040752" y="710936"/>
            <a:ext cx="7334912" cy="182112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工业机器人编程与系统集成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defTabSz="914400" fontAlgn="base">
              <a:lnSpc>
                <a:spcPct val="200000"/>
              </a:lnSpc>
              <a:spcBef>
                <a:spcPct val="0"/>
              </a:spcBef>
              <a:spcAft>
                <a:spcPct val="0"/>
              </a:spcAft>
              <a:defRPr/>
            </a:pP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92C0B11A-4E3E-44D5-8EC6-04D0CAA43DE6}"/>
              </a:ext>
            </a:extLst>
          </p:cNvPr>
          <p:cNvSpPr txBox="1"/>
          <p:nvPr/>
        </p:nvSpPr>
        <p:spPr bwMode="auto">
          <a:xfrm>
            <a:off x="1930137" y="3646354"/>
            <a:ext cx="5556142"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2024</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年</a:t>
            </a:r>
            <a:r>
              <a:rPr lang="en-US" altLang="zh-CN"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7</a:t>
            </a:r>
            <a:r>
              <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月</a:t>
            </a:r>
          </a:p>
        </p:txBody>
      </p:sp>
      <p:sp>
        <p:nvSpPr>
          <p:cNvPr id="2" name="文本框 1">
            <a:extLst>
              <a:ext uri="{FF2B5EF4-FFF2-40B4-BE49-F238E27FC236}">
                <a16:creationId xmlns:a16="http://schemas.microsoft.com/office/drawing/2014/main" id="{59B6D81C-EE68-49EF-BC7F-9E82E1CFFCF3}"/>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89741" y="478804"/>
            <a:ext cx="8280000" cy="1533753"/>
          </a:xfrm>
          <a:prstGeom prst="rect">
            <a:avLst/>
          </a:prstGeom>
          <a:noFill/>
        </p:spPr>
        <p:txBody>
          <a:bodyPr wrap="square" rtlCol="0">
            <a:spAutoFit/>
          </a:bodyPr>
          <a:lstStyle/>
          <a:p>
            <a:pPr>
              <a:lnSpc>
                <a:spcPct val="150000"/>
              </a:lnSpc>
            </a:pPr>
            <a:r>
              <a:rPr lang="zh-CN" altLang="en-US" sz="1600" dirty="0">
                <a:solidFill>
                  <a:srgbClr val="0070C0"/>
                </a:solidFill>
              </a:rPr>
              <a:t>④ 选用</a:t>
            </a:r>
            <a:r>
              <a:rPr lang="en-US" altLang="zh-CN" sz="1600" dirty="0">
                <a:solidFill>
                  <a:srgbClr val="0070C0"/>
                </a:solidFill>
              </a:rPr>
              <a:t>AKS230</a:t>
            </a:r>
            <a:r>
              <a:rPr lang="zh-CN" altLang="en-US" sz="1600" dirty="0">
                <a:solidFill>
                  <a:srgbClr val="0070C0"/>
                </a:solidFill>
              </a:rPr>
              <a:t>高性能细分驱动器，驱动</a:t>
            </a:r>
            <a:r>
              <a:rPr lang="en-US" altLang="zh-CN" sz="1600" dirty="0">
                <a:solidFill>
                  <a:srgbClr val="0070C0"/>
                </a:solidFill>
              </a:rPr>
              <a:t>2</a:t>
            </a:r>
            <a:r>
              <a:rPr lang="zh-CN" altLang="en-US" sz="1600" dirty="0">
                <a:solidFill>
                  <a:srgbClr val="0070C0"/>
                </a:solidFill>
              </a:rPr>
              <a:t>相步进电动机，未经细分前步进电机步距角为</a:t>
            </a:r>
            <a:r>
              <a:rPr lang="en-US" altLang="zh-CN" sz="1600" dirty="0">
                <a:solidFill>
                  <a:srgbClr val="0070C0"/>
                </a:solidFill>
              </a:rPr>
              <a:t>1.8°</a:t>
            </a:r>
            <a:r>
              <a:rPr lang="zh-CN" altLang="en-US" sz="1600" dirty="0">
                <a:solidFill>
                  <a:srgbClr val="0070C0"/>
                </a:solidFill>
              </a:rPr>
              <a:t>，由拨码开关选择细分数为</a:t>
            </a:r>
            <a:r>
              <a:rPr lang="en-US" altLang="zh-CN" sz="1600" dirty="0">
                <a:solidFill>
                  <a:srgbClr val="0070C0"/>
                </a:solidFill>
              </a:rPr>
              <a:t>32</a:t>
            </a:r>
            <a:r>
              <a:rPr lang="zh-CN" altLang="en-US" sz="1600" dirty="0">
                <a:solidFill>
                  <a:srgbClr val="0070C0"/>
                </a:solidFill>
              </a:rPr>
              <a:t>，得到</a:t>
            </a:r>
            <a:r>
              <a:rPr lang="zh-CN" altLang="en-US" sz="1600" dirty="0">
                <a:solidFill>
                  <a:srgbClr val="FF0000"/>
                </a:solidFill>
              </a:rPr>
              <a:t>电机的每转脉冲数</a:t>
            </a:r>
            <a:r>
              <a:rPr lang="zh-CN" altLang="en-US" sz="1600" dirty="0">
                <a:solidFill>
                  <a:srgbClr val="0070C0"/>
                </a:solidFill>
              </a:rPr>
              <a:t>为：</a:t>
            </a:r>
            <a:r>
              <a:rPr lang="en-US" altLang="zh-CN" sz="1600" dirty="0">
                <a:solidFill>
                  <a:srgbClr val="0070C0"/>
                </a:solidFill>
              </a:rPr>
              <a:t>360/1.8*32=6400</a:t>
            </a:r>
            <a:r>
              <a:rPr lang="zh-CN" altLang="en-US" sz="1600" dirty="0">
                <a:solidFill>
                  <a:srgbClr val="0070C0"/>
                </a:solidFill>
              </a:rPr>
              <a:t>（</a:t>
            </a:r>
            <a:r>
              <a:rPr lang="en-US" altLang="zh-CN" sz="1600" dirty="0" err="1">
                <a:solidFill>
                  <a:srgbClr val="0070C0"/>
                </a:solidFill>
              </a:rPr>
              <a:t>pul</a:t>
            </a:r>
            <a:r>
              <a:rPr lang="en-US" altLang="zh-CN" sz="1600" dirty="0">
                <a:solidFill>
                  <a:srgbClr val="0070C0"/>
                </a:solidFill>
              </a:rPr>
              <a:t>/rev</a:t>
            </a:r>
            <a:r>
              <a:rPr lang="zh-CN" altLang="en-US" sz="1600" dirty="0">
                <a:solidFill>
                  <a:srgbClr val="0070C0"/>
                </a:solidFill>
              </a:rPr>
              <a:t>）；步进电机与旋转供料机构间的</a:t>
            </a:r>
            <a:r>
              <a:rPr lang="zh-CN" altLang="en-US" sz="1600" dirty="0">
                <a:solidFill>
                  <a:srgbClr val="FF0000"/>
                </a:solidFill>
              </a:rPr>
              <a:t>减速比</a:t>
            </a:r>
            <a:r>
              <a:rPr lang="zh-CN" altLang="en-US" sz="1600" dirty="0">
                <a:solidFill>
                  <a:srgbClr val="0070C0"/>
                </a:solidFill>
              </a:rPr>
              <a:t>为</a:t>
            </a:r>
            <a:r>
              <a:rPr lang="en-US" altLang="zh-CN" sz="1600" dirty="0">
                <a:solidFill>
                  <a:srgbClr val="0070C0"/>
                </a:solidFill>
              </a:rPr>
              <a:t>80</a:t>
            </a:r>
            <a:r>
              <a:rPr lang="zh-CN" altLang="en-US" sz="1600" dirty="0">
                <a:solidFill>
                  <a:srgbClr val="0070C0"/>
                </a:solidFill>
              </a:rPr>
              <a:t>：</a:t>
            </a:r>
            <a:r>
              <a:rPr lang="en-US" altLang="zh-CN" sz="1600" dirty="0">
                <a:solidFill>
                  <a:srgbClr val="0070C0"/>
                </a:solidFill>
              </a:rPr>
              <a:t>1</a:t>
            </a:r>
            <a:r>
              <a:rPr lang="zh-CN" altLang="en-US" sz="1600" dirty="0">
                <a:solidFill>
                  <a:srgbClr val="0070C0"/>
                </a:solidFill>
              </a:rPr>
              <a:t>，计算得到</a:t>
            </a:r>
            <a:r>
              <a:rPr lang="zh-CN" altLang="en-US" sz="1600" dirty="0">
                <a:solidFill>
                  <a:srgbClr val="FF0000"/>
                </a:solidFill>
              </a:rPr>
              <a:t>电机每转的供料机构转角</a:t>
            </a:r>
            <a:r>
              <a:rPr lang="zh-CN" altLang="en-US" sz="1600" dirty="0">
                <a:solidFill>
                  <a:srgbClr val="0070C0"/>
                </a:solidFill>
              </a:rPr>
              <a:t>，也就是负载位移为</a:t>
            </a:r>
            <a:r>
              <a:rPr lang="en-US" altLang="zh-CN" sz="1600" dirty="0">
                <a:solidFill>
                  <a:srgbClr val="0070C0"/>
                </a:solidFill>
              </a:rPr>
              <a:t>360/80=4.5°</a:t>
            </a:r>
            <a:r>
              <a:rPr lang="zh-CN" altLang="en-US" sz="1600" dirty="0">
                <a:solidFill>
                  <a:srgbClr val="0070C0"/>
                </a:solidFill>
              </a:rPr>
              <a:t>，因此</a:t>
            </a:r>
            <a:r>
              <a:rPr lang="zh-CN" altLang="en-US" sz="1600" dirty="0">
                <a:solidFill>
                  <a:srgbClr val="FF0000"/>
                </a:solidFill>
              </a:rPr>
              <a:t>机械参数设置</a:t>
            </a:r>
            <a:r>
              <a:rPr lang="zh-CN" altLang="en-US" sz="1600" dirty="0">
                <a:solidFill>
                  <a:srgbClr val="0070C0"/>
                </a:solidFill>
              </a:rPr>
              <a:t>如图所示。</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35D1D263-9FA5-4600-B20D-6295577500A5}"/>
              </a:ext>
            </a:extLst>
          </p:cNvPr>
          <p:cNvPicPr/>
          <p:nvPr/>
        </p:nvPicPr>
        <p:blipFill rotWithShape="1">
          <a:blip r:embed="rId2"/>
          <a:srcRect l="32218" t="15154" r="9415" b="47603"/>
          <a:stretch/>
        </p:blipFill>
        <p:spPr bwMode="auto">
          <a:xfrm>
            <a:off x="1169690" y="2129231"/>
            <a:ext cx="6404494" cy="229871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835922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82246" y="478804"/>
            <a:ext cx="8280000" cy="1164421"/>
          </a:xfrm>
          <a:prstGeom prst="rect">
            <a:avLst/>
          </a:prstGeom>
          <a:noFill/>
        </p:spPr>
        <p:txBody>
          <a:bodyPr wrap="square" rtlCol="0">
            <a:spAutoFit/>
          </a:bodyPr>
          <a:lstStyle/>
          <a:p>
            <a:pPr>
              <a:lnSpc>
                <a:spcPct val="150000"/>
              </a:lnSpc>
            </a:pPr>
            <a:r>
              <a:rPr lang="zh-CN" altLang="en-US" sz="1600" dirty="0">
                <a:solidFill>
                  <a:srgbClr val="0070C0"/>
                </a:solidFill>
              </a:rPr>
              <a:t>⑤ </a:t>
            </a:r>
            <a:r>
              <a:rPr lang="zh-CN" altLang="en-US" sz="1600" dirty="0">
                <a:solidFill>
                  <a:srgbClr val="FF0000"/>
                </a:solidFill>
              </a:rPr>
              <a:t>扩展动态参数</a:t>
            </a:r>
            <a:r>
              <a:rPr lang="zh-CN" altLang="en-US" sz="1600" dirty="0">
                <a:solidFill>
                  <a:srgbClr val="0070C0"/>
                </a:solidFill>
              </a:rPr>
              <a:t>“常规”设置时首先将</a:t>
            </a:r>
            <a:r>
              <a:rPr lang="zh-CN" altLang="en-US" sz="1600" dirty="0">
                <a:solidFill>
                  <a:srgbClr val="FF0000"/>
                </a:solidFill>
              </a:rPr>
              <a:t>速度限制</a:t>
            </a:r>
            <a:r>
              <a:rPr lang="zh-CN" altLang="en-US" sz="1600" dirty="0">
                <a:solidFill>
                  <a:srgbClr val="0070C0"/>
                </a:solidFill>
              </a:rPr>
              <a:t>的单位选择</a:t>
            </a:r>
            <a:r>
              <a:rPr lang="en-US" altLang="zh-CN" sz="1600" dirty="0">
                <a:solidFill>
                  <a:srgbClr val="0070C0"/>
                </a:solidFill>
              </a:rPr>
              <a:t>°/s</a:t>
            </a:r>
            <a:r>
              <a:rPr lang="zh-CN" altLang="en-US" sz="1600" dirty="0">
                <a:solidFill>
                  <a:srgbClr val="0070C0"/>
                </a:solidFill>
              </a:rPr>
              <a:t>，然后设置</a:t>
            </a:r>
            <a:r>
              <a:rPr lang="zh-CN" altLang="en-US" sz="1600" dirty="0">
                <a:solidFill>
                  <a:srgbClr val="FF0000"/>
                </a:solidFill>
              </a:rPr>
              <a:t>最大转速、启停速度以及加减速时间</a:t>
            </a:r>
            <a:r>
              <a:rPr lang="zh-CN" altLang="en-US" sz="1600" dirty="0">
                <a:solidFill>
                  <a:srgbClr val="0070C0"/>
                </a:solidFill>
              </a:rPr>
              <a:t>，加速度值则由系统自动计算得到。</a:t>
            </a:r>
            <a:endParaRPr lang="en-US" altLang="zh-CN" sz="1600" dirty="0">
              <a:solidFill>
                <a:srgbClr val="0070C0"/>
              </a:solidFill>
            </a:endParaRPr>
          </a:p>
          <a:p>
            <a:pPr>
              <a:lnSpc>
                <a:spcPct val="150000"/>
              </a:lnSpc>
            </a:pPr>
            <a:r>
              <a:rPr lang="zh-CN" altLang="en-US" sz="1600" dirty="0">
                <a:solidFill>
                  <a:srgbClr val="0070C0"/>
                </a:solidFill>
              </a:rPr>
              <a:t>⑥ 将</a:t>
            </a:r>
            <a:r>
              <a:rPr lang="zh-CN" altLang="en-US" sz="1600" dirty="0">
                <a:solidFill>
                  <a:srgbClr val="FF0000"/>
                </a:solidFill>
              </a:rPr>
              <a:t>急停减速时间</a:t>
            </a:r>
            <a:r>
              <a:rPr lang="zh-CN" altLang="en-US" sz="1600" dirty="0">
                <a:solidFill>
                  <a:srgbClr val="0070C0"/>
                </a:solidFill>
              </a:rPr>
              <a:t>设为</a:t>
            </a:r>
            <a:r>
              <a:rPr lang="en-US" altLang="zh-CN" sz="1600" dirty="0">
                <a:solidFill>
                  <a:srgbClr val="0070C0"/>
                </a:solidFill>
              </a:rPr>
              <a:t>0.1s</a:t>
            </a:r>
            <a:r>
              <a:rPr lang="zh-CN" altLang="en-US" sz="1600" dirty="0">
                <a:solidFill>
                  <a:srgbClr val="0070C0"/>
                </a:solidFill>
              </a:rPr>
              <a:t>，系统自动计算得到紧急减速度为</a:t>
            </a:r>
            <a:r>
              <a:rPr lang="en-US" altLang="zh-CN" sz="1600" dirty="0">
                <a:solidFill>
                  <a:srgbClr val="0070C0"/>
                </a:solidFill>
              </a:rPr>
              <a:t>190°/s2</a:t>
            </a:r>
            <a:r>
              <a:rPr lang="zh-CN" altLang="en-US" sz="1600" dirty="0">
                <a:solidFill>
                  <a:srgbClr val="0070C0"/>
                </a:solidFill>
              </a:rPr>
              <a:t>。</a:t>
            </a:r>
            <a:r>
              <a:rPr lang="en-US" altLang="zh-CN" sz="1600" dirty="0">
                <a:solidFill>
                  <a:srgbClr val="0070C0"/>
                </a:solidFill>
              </a:rPr>
              <a:t> </a:t>
            </a: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F21FA22B-10EB-4102-893E-CAD94527A1AA}"/>
              </a:ext>
            </a:extLst>
          </p:cNvPr>
          <p:cNvPicPr/>
          <p:nvPr/>
        </p:nvPicPr>
        <p:blipFill rotWithShape="1">
          <a:blip r:embed="rId2"/>
          <a:srcRect l="32361" t="17723" r="8694" b="16781"/>
          <a:stretch/>
        </p:blipFill>
        <p:spPr bwMode="auto">
          <a:xfrm>
            <a:off x="547140" y="1673205"/>
            <a:ext cx="5363845" cy="2880000"/>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FBDA5B55-6ECF-4638-B027-0AFBAF100862}"/>
              </a:ext>
            </a:extLst>
          </p:cNvPr>
          <p:cNvPicPr/>
          <p:nvPr/>
        </p:nvPicPr>
        <p:blipFill rotWithShape="1">
          <a:blip r:embed="rId3"/>
          <a:srcRect l="45490" t="17723" r="15926" b="26028"/>
          <a:stretch/>
        </p:blipFill>
        <p:spPr bwMode="auto">
          <a:xfrm>
            <a:off x="5154546" y="1677290"/>
            <a:ext cx="3507700" cy="287591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7571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517156" y="478804"/>
            <a:ext cx="8280000" cy="795089"/>
          </a:xfrm>
          <a:prstGeom prst="rect">
            <a:avLst/>
          </a:prstGeom>
          <a:noFill/>
        </p:spPr>
        <p:txBody>
          <a:bodyPr wrap="square" rtlCol="0">
            <a:spAutoFit/>
          </a:bodyPr>
          <a:lstStyle/>
          <a:p>
            <a:pPr>
              <a:lnSpc>
                <a:spcPct val="150000"/>
              </a:lnSpc>
            </a:pPr>
            <a:r>
              <a:rPr lang="zh-CN" altLang="en-US" sz="1600" dirty="0">
                <a:solidFill>
                  <a:srgbClr val="0070C0"/>
                </a:solidFill>
              </a:rPr>
              <a:t>⑦ 采用</a:t>
            </a:r>
            <a:r>
              <a:rPr lang="zh-CN" altLang="en-US" sz="1600" dirty="0">
                <a:solidFill>
                  <a:srgbClr val="FF0000"/>
                </a:solidFill>
              </a:rPr>
              <a:t>主动回原点</a:t>
            </a:r>
            <a:r>
              <a:rPr lang="zh-CN" altLang="en-US" sz="1600" dirty="0">
                <a:solidFill>
                  <a:srgbClr val="0070C0"/>
                </a:solidFill>
              </a:rPr>
              <a:t>方式，</a:t>
            </a:r>
            <a:r>
              <a:rPr lang="zh-CN" altLang="en-US" sz="1600" dirty="0">
                <a:solidFill>
                  <a:srgbClr val="FF0000"/>
                </a:solidFill>
              </a:rPr>
              <a:t>原点开关信号</a:t>
            </a:r>
            <a:r>
              <a:rPr lang="zh-CN" altLang="en-US" sz="1600" dirty="0">
                <a:solidFill>
                  <a:srgbClr val="0070C0"/>
                </a:solidFill>
              </a:rPr>
              <a:t>为</a:t>
            </a:r>
            <a:r>
              <a:rPr lang="en-US" altLang="zh-CN" sz="1600" dirty="0">
                <a:solidFill>
                  <a:srgbClr val="0070C0"/>
                </a:solidFill>
              </a:rPr>
              <a:t>I1.0</a:t>
            </a:r>
            <a:r>
              <a:rPr lang="zh-CN" altLang="en-US" sz="1600" dirty="0">
                <a:solidFill>
                  <a:srgbClr val="0070C0"/>
                </a:solidFill>
              </a:rPr>
              <a:t>，高电平有效，逼近速度为</a:t>
            </a:r>
            <a:r>
              <a:rPr lang="en-US" altLang="zh-CN" sz="1600" dirty="0">
                <a:solidFill>
                  <a:srgbClr val="0070C0"/>
                </a:solidFill>
              </a:rPr>
              <a:t>15°/s</a:t>
            </a:r>
            <a:r>
              <a:rPr lang="zh-CN" altLang="en-US" sz="1600" dirty="0">
                <a:solidFill>
                  <a:srgbClr val="0070C0"/>
                </a:solidFill>
              </a:rPr>
              <a:t>，回原点速度为</a:t>
            </a:r>
            <a:r>
              <a:rPr lang="en-US" altLang="zh-CN" sz="1600" dirty="0">
                <a:solidFill>
                  <a:srgbClr val="0070C0"/>
                </a:solidFill>
              </a:rPr>
              <a:t>10°/s</a:t>
            </a:r>
            <a:r>
              <a:rPr lang="zh-CN" altLang="en-US" sz="1600" dirty="0">
                <a:solidFill>
                  <a:srgbClr val="0070C0"/>
                </a:solidFill>
              </a:rPr>
              <a:t>，速度设置时前提为：</a:t>
            </a:r>
            <a:r>
              <a:rPr lang="zh-CN" altLang="en-US" sz="1600" dirty="0">
                <a:solidFill>
                  <a:srgbClr val="FF0000"/>
                </a:solidFill>
              </a:rPr>
              <a:t>最大速度</a:t>
            </a:r>
            <a:r>
              <a:rPr lang="en-US" altLang="zh-CN" sz="1600" dirty="0">
                <a:solidFill>
                  <a:srgbClr val="FF0000"/>
                </a:solidFill>
              </a:rPr>
              <a:t>&gt;</a:t>
            </a:r>
            <a:r>
              <a:rPr lang="zh-CN" altLang="en-US" sz="1600" dirty="0">
                <a:solidFill>
                  <a:srgbClr val="FF0000"/>
                </a:solidFill>
              </a:rPr>
              <a:t>逼近速度</a:t>
            </a:r>
            <a:r>
              <a:rPr lang="en-US" altLang="zh-CN" sz="1600" dirty="0">
                <a:solidFill>
                  <a:srgbClr val="FF0000"/>
                </a:solidFill>
              </a:rPr>
              <a:t>&gt;</a:t>
            </a:r>
            <a:r>
              <a:rPr lang="zh-CN" altLang="en-US" sz="1600" dirty="0">
                <a:solidFill>
                  <a:srgbClr val="FF0000"/>
                </a:solidFill>
              </a:rPr>
              <a:t>回原点速度</a:t>
            </a:r>
            <a:r>
              <a:rPr lang="en-US" altLang="zh-CN" sz="1600" dirty="0">
                <a:solidFill>
                  <a:srgbClr val="FF0000"/>
                </a:solidFill>
              </a:rPr>
              <a:t>&gt;</a:t>
            </a:r>
            <a:r>
              <a:rPr lang="zh-CN" altLang="en-US" sz="1600" dirty="0">
                <a:solidFill>
                  <a:srgbClr val="FF0000"/>
                </a:solidFill>
              </a:rPr>
              <a:t>启动速度</a:t>
            </a:r>
            <a:r>
              <a:rPr lang="zh-CN" altLang="en-US" sz="1600" dirty="0">
                <a:solidFill>
                  <a:srgbClr val="0070C0"/>
                </a:solidFill>
              </a:rPr>
              <a:t>。</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4A7DA4EA-036E-4BA5-B718-3C1C24B6C127}"/>
              </a:ext>
            </a:extLst>
          </p:cNvPr>
          <p:cNvPicPr/>
          <p:nvPr/>
        </p:nvPicPr>
        <p:blipFill rotWithShape="1">
          <a:blip r:embed="rId2"/>
          <a:srcRect l="32218" t="17209" r="10715" b="11901"/>
          <a:stretch/>
        </p:blipFill>
        <p:spPr bwMode="auto">
          <a:xfrm>
            <a:off x="1978342" y="1331318"/>
            <a:ext cx="5187315" cy="36245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36397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27216" y="478804"/>
            <a:ext cx="8280000" cy="3057247"/>
          </a:xfrm>
          <a:prstGeom prst="rect">
            <a:avLst/>
          </a:prstGeom>
          <a:noFill/>
        </p:spPr>
        <p:txBody>
          <a:bodyPr wrap="square" rtlCol="0">
            <a:spAutoFit/>
          </a:bodyPr>
          <a:lstStyle/>
          <a:p>
            <a:pPr>
              <a:lnSpc>
                <a:spcPct val="150000"/>
              </a:lnSpc>
            </a:pPr>
            <a:r>
              <a:rPr lang="en-US" altLang="zh-CN" sz="1800" dirty="0">
                <a:solidFill>
                  <a:srgbClr val="FF0000"/>
                </a:solidFill>
              </a:rPr>
              <a:t>3.PLC</a:t>
            </a:r>
            <a:r>
              <a:rPr lang="zh-CN" altLang="en-US" sz="1800" dirty="0">
                <a:solidFill>
                  <a:srgbClr val="FF0000"/>
                </a:solidFill>
              </a:rPr>
              <a:t>运动控制程序的编写</a:t>
            </a:r>
          </a:p>
          <a:p>
            <a:pPr>
              <a:lnSpc>
                <a:spcPct val="150000"/>
              </a:lnSpc>
            </a:pPr>
            <a:r>
              <a:rPr lang="zh-CN" altLang="en-US" sz="1600" dirty="0">
                <a:solidFill>
                  <a:srgbClr val="0070C0"/>
                </a:solidFill>
              </a:rPr>
              <a:t>         用户使用</a:t>
            </a:r>
            <a:r>
              <a:rPr lang="en-US" altLang="zh-CN" sz="1600" dirty="0">
                <a:solidFill>
                  <a:srgbClr val="0070C0"/>
                </a:solidFill>
              </a:rPr>
              <a:t>PLC</a:t>
            </a:r>
            <a:r>
              <a:rPr lang="zh-CN" altLang="en-US" sz="1600" dirty="0">
                <a:solidFill>
                  <a:srgbClr val="0070C0"/>
                </a:solidFill>
              </a:rPr>
              <a:t>程序可以启动</a:t>
            </a:r>
            <a:r>
              <a:rPr lang="zh-CN" altLang="en-US" sz="1600" dirty="0">
                <a:solidFill>
                  <a:srgbClr val="FF0000"/>
                </a:solidFill>
              </a:rPr>
              <a:t>运动控制</a:t>
            </a:r>
            <a:r>
              <a:rPr lang="zh-CN" altLang="en-US" sz="1600" dirty="0">
                <a:solidFill>
                  <a:srgbClr val="0070C0"/>
                </a:solidFill>
              </a:rPr>
              <a:t>作业指令，包括：</a:t>
            </a:r>
            <a:r>
              <a:rPr lang="zh-CN" altLang="en-US" sz="1600" dirty="0">
                <a:solidFill>
                  <a:srgbClr val="FF0000"/>
                </a:solidFill>
              </a:rPr>
              <a:t>启用轴、绝对定位轴、相对定位轴、以设定的速度移动轴、设置参考点</a:t>
            </a:r>
            <a:r>
              <a:rPr lang="zh-CN" altLang="en-US" sz="1600" dirty="0">
                <a:solidFill>
                  <a:srgbClr val="0070C0"/>
                </a:solidFill>
              </a:rPr>
              <a:t>等。可以通过运动控制指令的输入参数和轴组态确定命令参数；运动控制指令的输出参数将提供有关状态和所有命令错误的最新信息。</a:t>
            </a:r>
          </a:p>
          <a:p>
            <a:pPr>
              <a:lnSpc>
                <a:spcPct val="150000"/>
              </a:lnSpc>
            </a:pPr>
            <a:r>
              <a:rPr lang="zh-CN" altLang="en-US" sz="1600" dirty="0">
                <a:solidFill>
                  <a:srgbClr val="0070C0"/>
                </a:solidFill>
              </a:rPr>
              <a:t>         启动轴命令前必须</a:t>
            </a:r>
            <a:r>
              <a:rPr lang="zh-CN" altLang="en-US" sz="1600" dirty="0">
                <a:solidFill>
                  <a:srgbClr val="FF0000"/>
                </a:solidFill>
              </a:rPr>
              <a:t>使用运动控制指令</a:t>
            </a:r>
            <a:r>
              <a:rPr lang="en-US" altLang="zh-CN" sz="1600" dirty="0">
                <a:solidFill>
                  <a:srgbClr val="FF0000"/>
                </a:solidFill>
              </a:rPr>
              <a:t>MC_POWER</a:t>
            </a:r>
            <a:r>
              <a:rPr lang="zh-CN" altLang="en-US" sz="1600" dirty="0">
                <a:solidFill>
                  <a:srgbClr val="FF0000"/>
                </a:solidFill>
              </a:rPr>
              <a:t>启用轴</a:t>
            </a:r>
            <a:r>
              <a:rPr lang="zh-CN" altLang="en-US" sz="1600" dirty="0">
                <a:solidFill>
                  <a:srgbClr val="0070C0"/>
                </a:solidFill>
              </a:rPr>
              <a:t>。通过工艺对象的变量可读取组态数据和当前轴数据。通过用户程序可更改工艺对象的某个变量，如当前加速度，也可以通过运动控制指令</a:t>
            </a:r>
            <a:r>
              <a:rPr lang="en-US" altLang="zh-CN" sz="1600" dirty="0" err="1">
                <a:solidFill>
                  <a:srgbClr val="0070C0"/>
                </a:solidFill>
              </a:rPr>
              <a:t>MC_ChangeDynamic</a:t>
            </a:r>
            <a:r>
              <a:rPr lang="zh-CN" altLang="en-US" sz="1600" dirty="0">
                <a:solidFill>
                  <a:srgbClr val="0070C0"/>
                </a:solidFill>
              </a:rPr>
              <a:t>更改轴的动态设置；通过指令</a:t>
            </a:r>
            <a:r>
              <a:rPr lang="en-US" altLang="zh-CN" sz="1600" dirty="0" err="1">
                <a:solidFill>
                  <a:srgbClr val="0070C0"/>
                </a:solidFill>
              </a:rPr>
              <a:t>MC_WriteParam</a:t>
            </a:r>
            <a:r>
              <a:rPr lang="zh-CN" altLang="en-US" sz="1600" dirty="0">
                <a:solidFill>
                  <a:srgbClr val="0070C0"/>
                </a:solidFill>
              </a:rPr>
              <a:t>写入其他组态数据，通过运动控制指令</a:t>
            </a:r>
            <a:r>
              <a:rPr lang="en-US" altLang="zh-CN" sz="1600" dirty="0" err="1">
                <a:solidFill>
                  <a:srgbClr val="0070C0"/>
                </a:solidFill>
              </a:rPr>
              <a:t>MC_ReadParam</a:t>
            </a:r>
            <a:r>
              <a:rPr lang="zh-CN" altLang="en-US" sz="1600" dirty="0">
                <a:solidFill>
                  <a:srgbClr val="0070C0"/>
                </a:solidFill>
              </a:rPr>
              <a:t>读取轴的当前运动状态等。</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spTree>
    <p:extLst>
      <p:ext uri="{BB962C8B-B14F-4D97-AF65-F5344CB8AC3E}">
        <p14:creationId xmlns:p14="http://schemas.microsoft.com/office/powerpoint/2010/main" val="8838799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1" y="478804"/>
            <a:ext cx="9144000" cy="467116"/>
          </a:xfrm>
          <a:prstGeom prst="rect">
            <a:avLst/>
          </a:prstGeom>
          <a:noFill/>
        </p:spPr>
        <p:txBody>
          <a:bodyPr wrap="square" rtlCol="0">
            <a:spAutoFit/>
          </a:bodyPr>
          <a:lstStyle/>
          <a:p>
            <a:pPr>
              <a:lnSpc>
                <a:spcPct val="150000"/>
              </a:lnSpc>
            </a:pPr>
            <a:r>
              <a:rPr lang="zh-CN" altLang="en-US" sz="1800" dirty="0">
                <a:solidFill>
                  <a:srgbClr val="FF0000"/>
                </a:solidFill>
              </a:rPr>
              <a:t>旋转供料机构的</a:t>
            </a:r>
            <a:r>
              <a:rPr lang="en-US" altLang="zh-CN" sz="1800" dirty="0">
                <a:solidFill>
                  <a:srgbClr val="FF0000"/>
                </a:solidFill>
              </a:rPr>
              <a:t>PLC</a:t>
            </a:r>
            <a:r>
              <a:rPr lang="zh-CN" altLang="en-US" sz="1800" dirty="0">
                <a:solidFill>
                  <a:srgbClr val="FF0000"/>
                </a:solidFill>
              </a:rPr>
              <a:t>控制</a:t>
            </a:r>
            <a:r>
              <a:rPr lang="en-US" altLang="zh-CN" sz="1800" dirty="0">
                <a:solidFill>
                  <a:srgbClr val="FF0000"/>
                </a:solidFill>
              </a:rPr>
              <a:t>FC</a:t>
            </a:r>
            <a:r>
              <a:rPr lang="zh-CN" altLang="en-US" sz="1800" dirty="0">
                <a:solidFill>
                  <a:srgbClr val="FF0000"/>
                </a:solidFill>
              </a:rPr>
              <a:t>编程</a:t>
            </a:r>
            <a:r>
              <a:rPr lang="en-US" altLang="zh-CN" sz="1800" dirty="0">
                <a:solidFill>
                  <a:srgbClr val="FF0000"/>
                </a:solidFill>
              </a:rPr>
              <a:t>:</a:t>
            </a:r>
            <a:endParaRPr lang="zh-CN" altLang="en-US" sz="1800" dirty="0">
              <a:solidFill>
                <a:srgbClr val="FF000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86BAA321-98B4-4514-BBB9-82811FD032CE}"/>
              </a:ext>
            </a:extLst>
          </p:cNvPr>
          <p:cNvPicPr/>
          <p:nvPr/>
        </p:nvPicPr>
        <p:blipFill rotWithShape="1">
          <a:blip r:embed="rId2"/>
          <a:srcRect l="19456" t="39913" r="48831" b="28767"/>
          <a:stretch/>
        </p:blipFill>
        <p:spPr bwMode="auto">
          <a:xfrm>
            <a:off x="569410" y="1141066"/>
            <a:ext cx="2879725" cy="1594485"/>
          </a:xfrm>
          <a:prstGeom prst="rect">
            <a:avLst/>
          </a:prstGeom>
          <a:ln>
            <a:noFill/>
          </a:ln>
          <a:extLst>
            <a:ext uri="{53640926-AAD7-44D8-BBD7-CCE9431645EC}">
              <a14:shadowObscured xmlns:a14="http://schemas.microsoft.com/office/drawing/2010/main"/>
            </a:ext>
          </a:extLst>
        </p:spPr>
      </p:pic>
      <p:pic>
        <p:nvPicPr>
          <p:cNvPr id="6" name="图片 5">
            <a:extLst>
              <a:ext uri="{FF2B5EF4-FFF2-40B4-BE49-F238E27FC236}">
                <a16:creationId xmlns:a16="http://schemas.microsoft.com/office/drawing/2014/main" id="{6209DF92-DD60-4B57-9BF2-8F68517F14BA}"/>
              </a:ext>
            </a:extLst>
          </p:cNvPr>
          <p:cNvPicPr/>
          <p:nvPr/>
        </p:nvPicPr>
        <p:blipFill rotWithShape="1">
          <a:blip r:embed="rId3"/>
          <a:srcRect l="19937" t="39053" r="48567" b="32876"/>
          <a:stretch/>
        </p:blipFill>
        <p:spPr bwMode="auto">
          <a:xfrm>
            <a:off x="943841" y="3014899"/>
            <a:ext cx="2879725" cy="1443355"/>
          </a:xfrm>
          <a:prstGeom prst="rect">
            <a:avLst/>
          </a:prstGeom>
          <a:ln>
            <a:noFill/>
          </a:ln>
          <a:extLst>
            <a:ext uri="{53640926-AAD7-44D8-BBD7-CCE9431645EC}">
              <a14:shadowObscured xmlns:a14="http://schemas.microsoft.com/office/drawing/2010/main"/>
            </a:ext>
          </a:extLst>
        </p:spPr>
      </p:pic>
      <p:pic>
        <p:nvPicPr>
          <p:cNvPr id="7" name="图片 6">
            <a:extLst>
              <a:ext uri="{FF2B5EF4-FFF2-40B4-BE49-F238E27FC236}">
                <a16:creationId xmlns:a16="http://schemas.microsoft.com/office/drawing/2014/main" id="{E0AECA74-4DDC-4AC0-8A61-E0131418868F}"/>
              </a:ext>
            </a:extLst>
          </p:cNvPr>
          <p:cNvPicPr/>
          <p:nvPr/>
        </p:nvPicPr>
        <p:blipFill rotWithShape="1">
          <a:blip r:embed="rId4"/>
          <a:srcRect l="20034" t="32705" r="48182" b="15753"/>
          <a:stretch/>
        </p:blipFill>
        <p:spPr bwMode="auto">
          <a:xfrm>
            <a:off x="4572000" y="541198"/>
            <a:ext cx="2879725" cy="2623820"/>
          </a:xfrm>
          <a:prstGeom prst="rect">
            <a:avLst/>
          </a:prstGeom>
          <a:ln>
            <a:noFill/>
          </a:ln>
          <a:extLst>
            <a:ext uri="{53640926-AAD7-44D8-BBD7-CCE9431645EC}">
              <a14:shadowObscured xmlns:a14="http://schemas.microsoft.com/office/drawing/2010/main"/>
            </a:ext>
          </a:extLst>
        </p:spPr>
      </p:pic>
      <p:pic>
        <p:nvPicPr>
          <p:cNvPr id="10" name="图片 9">
            <a:extLst>
              <a:ext uri="{FF2B5EF4-FFF2-40B4-BE49-F238E27FC236}">
                <a16:creationId xmlns:a16="http://schemas.microsoft.com/office/drawing/2014/main" id="{5B8DFE89-5E48-46C3-A346-ED285AC8E6FA}"/>
              </a:ext>
            </a:extLst>
          </p:cNvPr>
          <p:cNvPicPr/>
          <p:nvPr/>
        </p:nvPicPr>
        <p:blipFill rotWithShape="1">
          <a:blip r:embed="rId5"/>
          <a:srcRect l="20226" t="25685" r="43061" b="36815"/>
          <a:stretch/>
        </p:blipFill>
        <p:spPr bwMode="auto">
          <a:xfrm>
            <a:off x="4968433" y="3290392"/>
            <a:ext cx="2879725" cy="1648460"/>
          </a:xfrm>
          <a:prstGeom prst="rect">
            <a:avLst/>
          </a:prstGeom>
          <a:ln>
            <a:noFill/>
          </a:ln>
          <a:extLst>
            <a:ext uri="{53640926-AAD7-44D8-BBD7-CCE9431645EC}">
              <a14:shadowObscured xmlns:a14="http://schemas.microsoft.com/office/drawing/2010/main"/>
            </a:ext>
          </a:extLst>
        </p:spPr>
      </p:pic>
      <p:sp>
        <p:nvSpPr>
          <p:cNvPr id="2" name="矩形 1">
            <a:extLst>
              <a:ext uri="{FF2B5EF4-FFF2-40B4-BE49-F238E27FC236}">
                <a16:creationId xmlns:a16="http://schemas.microsoft.com/office/drawing/2014/main" id="{150ACA7B-51E6-485C-92A7-A4B21D2A24D4}"/>
              </a:ext>
            </a:extLst>
          </p:cNvPr>
          <p:cNvSpPr/>
          <p:nvPr/>
        </p:nvSpPr>
        <p:spPr>
          <a:xfrm>
            <a:off x="4572000" y="498469"/>
            <a:ext cx="1620957" cy="307777"/>
          </a:xfrm>
          <a:prstGeom prst="rect">
            <a:avLst/>
          </a:prstGeom>
        </p:spPr>
        <p:txBody>
          <a:bodyPr wrap="none">
            <a:spAutoFit/>
          </a:bodyPr>
          <a:lstStyle/>
          <a:p>
            <a:r>
              <a:rPr lang="en-US" altLang="zh-CN" sz="1400" dirty="0" err="1">
                <a:solidFill>
                  <a:srgbClr val="0070C0"/>
                </a:solidFill>
                <a:latin typeface="宋体" panose="02010600030101010101" pitchFamily="2" charset="-122"/>
                <a:cs typeface="Times New Roman" panose="02020603050405020304" pitchFamily="18" charset="0"/>
              </a:rPr>
              <a:t>MC_MoveJog</a:t>
            </a:r>
            <a:r>
              <a:rPr lang="zh-CN" altLang="zh-CN" sz="1400" dirty="0">
                <a:solidFill>
                  <a:srgbClr val="0070C0"/>
                </a:solidFill>
                <a:ea typeface="宋体" panose="02010600030101010101" pitchFamily="2" charset="-122"/>
                <a:cs typeface="Times New Roman" panose="02020603050405020304" pitchFamily="18" charset="0"/>
              </a:rPr>
              <a:t>功能块</a:t>
            </a:r>
            <a:endParaRPr lang="zh-CN" altLang="en-US" dirty="0">
              <a:solidFill>
                <a:srgbClr val="0070C0"/>
              </a:solidFill>
            </a:endParaRPr>
          </a:p>
        </p:txBody>
      </p:sp>
      <p:sp>
        <p:nvSpPr>
          <p:cNvPr id="3" name="矩形 2">
            <a:extLst>
              <a:ext uri="{FF2B5EF4-FFF2-40B4-BE49-F238E27FC236}">
                <a16:creationId xmlns:a16="http://schemas.microsoft.com/office/drawing/2014/main" id="{6CBF32F0-CBC5-4417-A769-53EA6425EE48}"/>
              </a:ext>
            </a:extLst>
          </p:cNvPr>
          <p:cNvSpPr/>
          <p:nvPr/>
        </p:nvSpPr>
        <p:spPr>
          <a:xfrm>
            <a:off x="4976963" y="3290392"/>
            <a:ext cx="2069797" cy="307777"/>
          </a:xfrm>
          <a:prstGeom prst="rect">
            <a:avLst/>
          </a:prstGeom>
        </p:spPr>
        <p:txBody>
          <a:bodyPr wrap="none">
            <a:spAutoFit/>
          </a:bodyPr>
          <a:lstStyle/>
          <a:p>
            <a:r>
              <a:rPr lang="en-US" altLang="zh-CN" sz="1400" dirty="0" err="1">
                <a:solidFill>
                  <a:srgbClr val="0070C0"/>
                </a:solidFill>
                <a:latin typeface="宋体" panose="02010600030101010101" pitchFamily="2" charset="-122"/>
                <a:cs typeface="Times New Roman" panose="02020603050405020304" pitchFamily="18" charset="0"/>
              </a:rPr>
              <a:t>MC_MoveRelative</a:t>
            </a:r>
            <a:r>
              <a:rPr lang="zh-CN" altLang="zh-CN" sz="1400" dirty="0">
                <a:solidFill>
                  <a:srgbClr val="0070C0"/>
                </a:solidFill>
                <a:ea typeface="宋体" panose="02010600030101010101" pitchFamily="2" charset="-122"/>
                <a:cs typeface="Times New Roman" panose="02020603050405020304" pitchFamily="18" charset="0"/>
              </a:rPr>
              <a:t>功能块</a:t>
            </a:r>
            <a:endParaRPr lang="zh-CN" altLang="en-US" dirty="0">
              <a:solidFill>
                <a:srgbClr val="0070C0"/>
              </a:solidFill>
            </a:endParaRPr>
          </a:p>
        </p:txBody>
      </p:sp>
      <p:sp>
        <p:nvSpPr>
          <p:cNvPr id="4" name="矩形 3">
            <a:extLst>
              <a:ext uri="{FF2B5EF4-FFF2-40B4-BE49-F238E27FC236}">
                <a16:creationId xmlns:a16="http://schemas.microsoft.com/office/drawing/2014/main" id="{8B2FED31-3FB0-4331-8248-EE0D829FACF9}"/>
              </a:ext>
            </a:extLst>
          </p:cNvPr>
          <p:cNvSpPr/>
          <p:nvPr/>
        </p:nvSpPr>
        <p:spPr>
          <a:xfrm>
            <a:off x="1054859" y="3014899"/>
            <a:ext cx="1351652" cy="307777"/>
          </a:xfrm>
          <a:prstGeom prst="rect">
            <a:avLst/>
          </a:prstGeom>
        </p:spPr>
        <p:txBody>
          <a:bodyPr wrap="none">
            <a:spAutoFit/>
          </a:bodyPr>
          <a:lstStyle/>
          <a:p>
            <a:r>
              <a:rPr lang="en-US" altLang="zh-CN" sz="1400" dirty="0">
                <a:solidFill>
                  <a:srgbClr val="0070C0"/>
                </a:solidFill>
                <a:latin typeface="宋体" panose="02010600030101010101" pitchFamily="2" charset="-122"/>
                <a:cs typeface="Times New Roman" panose="02020603050405020304" pitchFamily="18" charset="0"/>
              </a:rPr>
              <a:t>MC_HOME</a:t>
            </a:r>
            <a:r>
              <a:rPr lang="zh-CN" altLang="zh-CN" sz="1400" dirty="0">
                <a:solidFill>
                  <a:srgbClr val="0070C0"/>
                </a:solidFill>
                <a:ea typeface="宋体" panose="02010600030101010101" pitchFamily="2" charset="-122"/>
                <a:cs typeface="Times New Roman" panose="02020603050405020304" pitchFamily="18" charset="0"/>
              </a:rPr>
              <a:t>功能块</a:t>
            </a:r>
            <a:endParaRPr lang="zh-CN" altLang="en-US" dirty="0">
              <a:solidFill>
                <a:srgbClr val="0070C0"/>
              </a:solidFill>
            </a:endParaRPr>
          </a:p>
        </p:txBody>
      </p:sp>
      <p:sp>
        <p:nvSpPr>
          <p:cNvPr id="12" name="矩形 11">
            <a:extLst>
              <a:ext uri="{FF2B5EF4-FFF2-40B4-BE49-F238E27FC236}">
                <a16:creationId xmlns:a16="http://schemas.microsoft.com/office/drawing/2014/main" id="{C5ACD430-E0BF-49C5-B786-3C0F43562059}"/>
              </a:ext>
            </a:extLst>
          </p:cNvPr>
          <p:cNvSpPr/>
          <p:nvPr/>
        </p:nvSpPr>
        <p:spPr>
          <a:xfrm>
            <a:off x="643395" y="1061346"/>
            <a:ext cx="1441420" cy="307777"/>
          </a:xfrm>
          <a:prstGeom prst="rect">
            <a:avLst/>
          </a:prstGeom>
        </p:spPr>
        <p:txBody>
          <a:bodyPr wrap="none">
            <a:spAutoFit/>
          </a:bodyPr>
          <a:lstStyle/>
          <a:p>
            <a:r>
              <a:rPr lang="en-US" altLang="zh-CN" sz="1400" dirty="0" err="1">
                <a:solidFill>
                  <a:srgbClr val="0070C0"/>
                </a:solidFill>
                <a:latin typeface="宋体" panose="02010600030101010101" pitchFamily="2" charset="-122"/>
                <a:cs typeface="Times New Roman" panose="02020603050405020304" pitchFamily="18" charset="0"/>
              </a:rPr>
              <a:t>MC_Power</a:t>
            </a:r>
            <a:r>
              <a:rPr lang="zh-CN" altLang="zh-CN" sz="1400" dirty="0">
                <a:solidFill>
                  <a:srgbClr val="0070C0"/>
                </a:solidFill>
                <a:ea typeface="宋体" panose="02010600030101010101" pitchFamily="2" charset="-122"/>
                <a:cs typeface="Times New Roman" panose="02020603050405020304" pitchFamily="18" charset="0"/>
              </a:rPr>
              <a:t>功能块</a:t>
            </a:r>
            <a:endParaRPr lang="zh-CN" altLang="en-US" dirty="0">
              <a:solidFill>
                <a:srgbClr val="0070C0"/>
              </a:solidFill>
            </a:endParaRPr>
          </a:p>
        </p:txBody>
      </p:sp>
    </p:spTree>
    <p:extLst>
      <p:ext uri="{BB962C8B-B14F-4D97-AF65-F5344CB8AC3E}">
        <p14:creationId xmlns:p14="http://schemas.microsoft.com/office/powerpoint/2010/main" val="371788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34711" y="478804"/>
            <a:ext cx="8280000" cy="1579920"/>
          </a:xfrm>
          <a:prstGeom prst="rect">
            <a:avLst/>
          </a:prstGeom>
          <a:noFill/>
        </p:spPr>
        <p:txBody>
          <a:bodyPr wrap="square" rtlCol="0">
            <a:spAutoFit/>
          </a:bodyPr>
          <a:lstStyle/>
          <a:p>
            <a:pPr>
              <a:lnSpc>
                <a:spcPct val="150000"/>
              </a:lnSpc>
            </a:pPr>
            <a:r>
              <a:rPr lang="en-US" altLang="zh-CN" sz="1800" dirty="0">
                <a:solidFill>
                  <a:srgbClr val="FF0000"/>
                </a:solidFill>
              </a:rPr>
              <a:t>5.1.3 </a:t>
            </a:r>
            <a:r>
              <a:rPr lang="zh-CN" altLang="en-US" sz="1800" dirty="0">
                <a:solidFill>
                  <a:srgbClr val="FF0000"/>
                </a:solidFill>
              </a:rPr>
              <a:t>旋转供料机构的</a:t>
            </a:r>
            <a:r>
              <a:rPr lang="en-US" altLang="zh-CN" sz="1800" dirty="0">
                <a:solidFill>
                  <a:srgbClr val="FF0000"/>
                </a:solidFill>
              </a:rPr>
              <a:t>ABB</a:t>
            </a:r>
            <a:r>
              <a:rPr lang="zh-CN" altLang="en-US" sz="1800" dirty="0">
                <a:solidFill>
                  <a:srgbClr val="FF0000"/>
                </a:solidFill>
              </a:rPr>
              <a:t>工业机器人编程控制</a:t>
            </a:r>
          </a:p>
          <a:p>
            <a:pPr>
              <a:lnSpc>
                <a:spcPct val="150000"/>
              </a:lnSpc>
            </a:pPr>
            <a:r>
              <a:rPr lang="zh-CN" altLang="en-US" sz="1600" dirty="0">
                <a:solidFill>
                  <a:srgbClr val="0070C0"/>
                </a:solidFill>
              </a:rPr>
              <a:t>         工业机器人应用于旋转供料模块的控制接口主要由</a:t>
            </a:r>
            <a:r>
              <a:rPr lang="zh-CN" altLang="en-US" sz="1600" dirty="0">
                <a:solidFill>
                  <a:srgbClr val="FF0000"/>
                </a:solidFill>
              </a:rPr>
              <a:t>命令字</a:t>
            </a:r>
            <a:r>
              <a:rPr lang="en-US" altLang="zh-CN" sz="1600" dirty="0" err="1">
                <a:solidFill>
                  <a:srgbClr val="FF0000"/>
                </a:solidFill>
              </a:rPr>
              <a:t>rotatecon</a:t>
            </a:r>
            <a:r>
              <a:rPr lang="zh-CN" altLang="en-US" sz="1600" dirty="0">
                <a:solidFill>
                  <a:srgbClr val="0070C0"/>
                </a:solidFill>
              </a:rPr>
              <a:t>与</a:t>
            </a:r>
            <a:r>
              <a:rPr lang="zh-CN" altLang="en-US" sz="1600" dirty="0">
                <a:solidFill>
                  <a:srgbClr val="FF0000"/>
                </a:solidFill>
              </a:rPr>
              <a:t>状态字</a:t>
            </a:r>
            <a:r>
              <a:rPr lang="en-US" altLang="zh-CN" sz="1600" dirty="0" err="1">
                <a:solidFill>
                  <a:srgbClr val="FF0000"/>
                </a:solidFill>
              </a:rPr>
              <a:t>rotatestate</a:t>
            </a:r>
            <a:r>
              <a:rPr lang="zh-CN" altLang="en-US" sz="1600" dirty="0">
                <a:solidFill>
                  <a:srgbClr val="0070C0"/>
                </a:solidFill>
              </a:rPr>
              <a:t>组成。工业机器人示教程序中通过</a:t>
            </a:r>
            <a:r>
              <a:rPr lang="zh-CN" altLang="en-US" sz="1600" dirty="0">
                <a:solidFill>
                  <a:srgbClr val="FF0000"/>
                </a:solidFill>
              </a:rPr>
              <a:t>命令字、状态字</a:t>
            </a:r>
            <a:r>
              <a:rPr lang="zh-CN" altLang="en-US" sz="1600" dirty="0">
                <a:solidFill>
                  <a:srgbClr val="0070C0"/>
                </a:solidFill>
              </a:rPr>
              <a:t>与</a:t>
            </a:r>
            <a:r>
              <a:rPr lang="en-US" altLang="zh-CN" sz="1600" dirty="0">
                <a:solidFill>
                  <a:srgbClr val="0070C0"/>
                </a:solidFill>
              </a:rPr>
              <a:t>PLC</a:t>
            </a:r>
            <a:r>
              <a:rPr lang="zh-CN" altLang="en-US" sz="1600" dirty="0">
                <a:solidFill>
                  <a:srgbClr val="0070C0"/>
                </a:solidFill>
              </a:rPr>
              <a:t>进行信息交互，实现对旋转供料模块的控制。</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graphicFrame>
        <p:nvGraphicFramePr>
          <p:cNvPr id="2" name="表格 1">
            <a:extLst>
              <a:ext uri="{FF2B5EF4-FFF2-40B4-BE49-F238E27FC236}">
                <a16:creationId xmlns:a16="http://schemas.microsoft.com/office/drawing/2014/main" id="{C2CBB8B7-90C9-45A7-9564-3A26E7638849}"/>
              </a:ext>
            </a:extLst>
          </p:cNvPr>
          <p:cNvGraphicFramePr>
            <a:graphicFrameLocks noGrp="1"/>
          </p:cNvGraphicFramePr>
          <p:nvPr>
            <p:extLst>
              <p:ext uri="{D42A27DB-BD31-4B8C-83A1-F6EECF244321}">
                <p14:modId xmlns:p14="http://schemas.microsoft.com/office/powerpoint/2010/main" val="3564288850"/>
              </p:ext>
            </p:extLst>
          </p:nvPr>
        </p:nvGraphicFramePr>
        <p:xfrm>
          <a:off x="2383704" y="1755706"/>
          <a:ext cx="4916506" cy="3030720"/>
        </p:xfrm>
        <a:graphic>
          <a:graphicData uri="http://schemas.openxmlformats.org/drawingml/2006/table">
            <a:tbl>
              <a:tblPr firstRow="1" firstCol="1" bandRow="1">
                <a:tableStyleId>{5C22544A-7EE6-4342-B048-85BDC9FD1C3A}</a:tableStyleId>
              </a:tblPr>
              <a:tblGrid>
                <a:gridCol w="682295">
                  <a:extLst>
                    <a:ext uri="{9D8B030D-6E8A-4147-A177-3AD203B41FA5}">
                      <a16:colId xmlns:a16="http://schemas.microsoft.com/office/drawing/2014/main" val="349473991"/>
                    </a:ext>
                  </a:extLst>
                </a:gridCol>
                <a:gridCol w="1940547">
                  <a:extLst>
                    <a:ext uri="{9D8B030D-6E8A-4147-A177-3AD203B41FA5}">
                      <a16:colId xmlns:a16="http://schemas.microsoft.com/office/drawing/2014/main" val="1364013071"/>
                    </a:ext>
                  </a:extLst>
                </a:gridCol>
                <a:gridCol w="2293664">
                  <a:extLst>
                    <a:ext uri="{9D8B030D-6E8A-4147-A177-3AD203B41FA5}">
                      <a16:colId xmlns:a16="http://schemas.microsoft.com/office/drawing/2014/main" val="1210703573"/>
                    </a:ext>
                  </a:extLst>
                </a:gridCol>
              </a:tblGrid>
              <a:tr h="342765">
                <a:tc>
                  <a:txBody>
                    <a:bodyPr/>
                    <a:lstStyle/>
                    <a:p>
                      <a:pPr algn="l">
                        <a:lnSpc>
                          <a:spcPct val="150000"/>
                        </a:lnSpc>
                        <a:spcAft>
                          <a:spcPts val="0"/>
                        </a:spcAft>
                      </a:pPr>
                      <a:r>
                        <a:rPr lang="zh-CN" sz="800" kern="100">
                          <a:effectLst/>
                        </a:rPr>
                        <a:t>控制接口</a:t>
                      </a:r>
                      <a:endParaRPr lang="zh-CN" sz="800" kern="100">
                        <a:effectLst/>
                        <a:latin typeface="Times New Roman" panose="02020603050405020304" pitchFamily="18" charset="0"/>
                        <a:ea typeface="宋体" panose="02010600030101010101" pitchFamily="2" charset="-122"/>
                      </a:endParaRPr>
                    </a:p>
                  </a:txBody>
                  <a:tcPr marL="52279" marR="52279" marT="0" marB="0"/>
                </a:tc>
                <a:tc>
                  <a:txBody>
                    <a:bodyPr/>
                    <a:lstStyle/>
                    <a:p>
                      <a:pPr algn="ctr">
                        <a:lnSpc>
                          <a:spcPct val="150000"/>
                        </a:lnSpc>
                        <a:spcAft>
                          <a:spcPts val="0"/>
                        </a:spcAft>
                      </a:pPr>
                      <a:r>
                        <a:rPr lang="en-US" sz="1200" kern="100" dirty="0" err="1">
                          <a:effectLst/>
                        </a:rPr>
                        <a:t>rotatecon</a:t>
                      </a:r>
                      <a:r>
                        <a:rPr lang="en-US" sz="1200" kern="100" dirty="0">
                          <a:effectLst/>
                        </a:rPr>
                        <a:t>[0,0]</a:t>
                      </a:r>
                      <a:endParaRPr lang="zh-CN" sz="1200" kern="100" dirty="0">
                        <a:effectLst/>
                        <a:latin typeface="Times New Roman" panose="02020603050405020304" pitchFamily="18" charset="0"/>
                        <a:ea typeface="宋体" panose="02010600030101010101" pitchFamily="2" charset="-122"/>
                      </a:endParaRPr>
                    </a:p>
                  </a:txBody>
                  <a:tcPr marL="52279" marR="52279" marT="0" marB="0"/>
                </a:tc>
                <a:tc>
                  <a:txBody>
                    <a:bodyPr/>
                    <a:lstStyle/>
                    <a:p>
                      <a:pPr algn="ctr">
                        <a:lnSpc>
                          <a:spcPct val="150000"/>
                        </a:lnSpc>
                        <a:spcAft>
                          <a:spcPts val="0"/>
                        </a:spcAft>
                      </a:pPr>
                      <a:r>
                        <a:rPr lang="en-US" sz="1200" kern="100" dirty="0" err="1">
                          <a:effectLst/>
                        </a:rPr>
                        <a:t>rotatestate</a:t>
                      </a:r>
                      <a:r>
                        <a:rPr lang="en-US" sz="1200" kern="100" dirty="0">
                          <a:effectLst/>
                        </a:rPr>
                        <a:t>[0,0]</a:t>
                      </a:r>
                      <a:endParaRPr lang="zh-CN" sz="1200" kern="100" dirty="0">
                        <a:effectLst/>
                        <a:latin typeface="Times New Roman" panose="02020603050405020304" pitchFamily="18" charset="0"/>
                        <a:ea typeface="宋体" panose="02010600030101010101" pitchFamily="2" charset="-122"/>
                      </a:endParaRPr>
                    </a:p>
                  </a:txBody>
                  <a:tcPr marL="52279" marR="52279" marT="0" marB="0"/>
                </a:tc>
                <a:extLst>
                  <a:ext uri="{0D108BD9-81ED-4DB2-BD59-A6C34878D82A}">
                    <a16:rowId xmlns:a16="http://schemas.microsoft.com/office/drawing/2014/main" val="2179051062"/>
                  </a:ext>
                </a:extLst>
              </a:tr>
              <a:tr h="342765">
                <a:tc>
                  <a:txBody>
                    <a:bodyPr/>
                    <a:lstStyle/>
                    <a:p>
                      <a:pPr algn="l">
                        <a:lnSpc>
                          <a:spcPct val="150000"/>
                        </a:lnSpc>
                        <a:spcAft>
                          <a:spcPts val="0"/>
                        </a:spcAft>
                      </a:pPr>
                      <a:r>
                        <a:rPr lang="zh-CN" sz="800" kern="100">
                          <a:effectLst/>
                        </a:rPr>
                        <a:t>接口参数</a:t>
                      </a:r>
                      <a:endParaRPr lang="zh-CN" sz="800" kern="10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zh-CN" sz="800" kern="100" dirty="0">
                          <a:effectLst/>
                        </a:rPr>
                        <a:t>参数</a:t>
                      </a:r>
                      <a:r>
                        <a:rPr lang="en-US" sz="800" kern="100" dirty="0">
                          <a:effectLst/>
                        </a:rPr>
                        <a:t>1</a:t>
                      </a:r>
                      <a:r>
                        <a:rPr lang="zh-CN" sz="800" kern="100" dirty="0">
                          <a:effectLst/>
                        </a:rPr>
                        <a:t>（</a:t>
                      </a:r>
                      <a:r>
                        <a:rPr lang="en-US" sz="800" kern="100" dirty="0" err="1">
                          <a:effectLst/>
                        </a:rPr>
                        <a:t>syscom</a:t>
                      </a:r>
                      <a:r>
                        <a:rPr lang="zh-CN" sz="800" kern="100" dirty="0">
                          <a:effectLst/>
                        </a:rPr>
                        <a:t>）为旋转供料命令；</a:t>
                      </a:r>
                    </a:p>
                    <a:p>
                      <a:pPr algn="l">
                        <a:lnSpc>
                          <a:spcPct val="150000"/>
                        </a:lnSpc>
                        <a:spcAft>
                          <a:spcPts val="0"/>
                        </a:spcAft>
                      </a:pPr>
                      <a:r>
                        <a:rPr lang="zh-CN" sz="800" kern="100" dirty="0">
                          <a:effectLst/>
                        </a:rPr>
                        <a:t>参数</a:t>
                      </a:r>
                      <a:r>
                        <a:rPr lang="en-US" sz="800" kern="100" dirty="0">
                          <a:effectLst/>
                        </a:rPr>
                        <a:t>2</a:t>
                      </a:r>
                      <a:r>
                        <a:rPr lang="zh-CN" sz="800" kern="100" dirty="0">
                          <a:effectLst/>
                        </a:rPr>
                        <a:t>（</a:t>
                      </a:r>
                      <a:r>
                        <a:rPr lang="en-US" sz="800" kern="100" dirty="0" err="1">
                          <a:effectLst/>
                        </a:rPr>
                        <a:t>concom</a:t>
                      </a:r>
                      <a:r>
                        <a:rPr lang="zh-CN" sz="800" kern="100" dirty="0">
                          <a:effectLst/>
                        </a:rPr>
                        <a:t>）为旋转供料运行指令</a:t>
                      </a:r>
                      <a:endParaRPr lang="zh-CN" sz="800" kern="100" dirty="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zh-CN" sz="800" kern="100" dirty="0">
                          <a:effectLst/>
                        </a:rPr>
                        <a:t>参数</a:t>
                      </a:r>
                      <a:r>
                        <a:rPr lang="en-US" sz="800" kern="100" dirty="0">
                          <a:effectLst/>
                        </a:rPr>
                        <a:t>1</a:t>
                      </a:r>
                      <a:r>
                        <a:rPr lang="zh-CN" sz="800" kern="100" dirty="0">
                          <a:effectLst/>
                        </a:rPr>
                        <a:t>（</a:t>
                      </a:r>
                      <a:r>
                        <a:rPr lang="en-US" sz="800" kern="100" dirty="0" err="1">
                          <a:effectLst/>
                        </a:rPr>
                        <a:t>syscom</a:t>
                      </a:r>
                      <a:r>
                        <a:rPr lang="zh-CN" sz="800" kern="100" dirty="0">
                          <a:effectLst/>
                        </a:rPr>
                        <a:t>）为旋转供料系统状态；</a:t>
                      </a:r>
                    </a:p>
                    <a:p>
                      <a:pPr algn="l">
                        <a:lnSpc>
                          <a:spcPct val="150000"/>
                        </a:lnSpc>
                        <a:spcAft>
                          <a:spcPts val="0"/>
                        </a:spcAft>
                      </a:pPr>
                      <a:r>
                        <a:rPr lang="zh-CN" sz="800" kern="100" dirty="0">
                          <a:effectLst/>
                        </a:rPr>
                        <a:t>参数</a:t>
                      </a:r>
                      <a:r>
                        <a:rPr lang="en-US" sz="800" kern="100" dirty="0">
                          <a:effectLst/>
                        </a:rPr>
                        <a:t>2</a:t>
                      </a:r>
                      <a:r>
                        <a:rPr lang="zh-CN" sz="800" kern="100" dirty="0">
                          <a:effectLst/>
                        </a:rPr>
                        <a:t>（</a:t>
                      </a:r>
                      <a:r>
                        <a:rPr lang="en-US" sz="800" kern="100" dirty="0" err="1">
                          <a:effectLst/>
                        </a:rPr>
                        <a:t>concom</a:t>
                      </a:r>
                      <a:r>
                        <a:rPr lang="zh-CN" sz="800" kern="100" dirty="0">
                          <a:effectLst/>
                        </a:rPr>
                        <a:t>）为旋转供料运行状态</a:t>
                      </a:r>
                      <a:endParaRPr lang="zh-CN" sz="800" kern="100" dirty="0">
                        <a:effectLst/>
                        <a:latin typeface="Times New Roman" panose="02020603050405020304" pitchFamily="18" charset="0"/>
                        <a:ea typeface="宋体" panose="02010600030101010101" pitchFamily="2" charset="-122"/>
                      </a:endParaRPr>
                    </a:p>
                  </a:txBody>
                  <a:tcPr marL="52279" marR="52279" marT="0" marB="0"/>
                </a:tc>
                <a:extLst>
                  <a:ext uri="{0D108BD9-81ED-4DB2-BD59-A6C34878D82A}">
                    <a16:rowId xmlns:a16="http://schemas.microsoft.com/office/drawing/2014/main" val="3942936725"/>
                  </a:ext>
                </a:extLst>
              </a:tr>
              <a:tr h="891691">
                <a:tc>
                  <a:txBody>
                    <a:bodyPr/>
                    <a:lstStyle/>
                    <a:p>
                      <a:pPr algn="l">
                        <a:lnSpc>
                          <a:spcPct val="150000"/>
                        </a:lnSpc>
                        <a:spcAft>
                          <a:spcPts val="0"/>
                        </a:spcAft>
                      </a:pPr>
                      <a:r>
                        <a:rPr lang="zh-CN" sz="800" kern="100">
                          <a:effectLst/>
                        </a:rPr>
                        <a:t>参数</a:t>
                      </a:r>
                      <a:r>
                        <a:rPr lang="en-US" sz="800" kern="100">
                          <a:effectLst/>
                        </a:rPr>
                        <a:t>1</a:t>
                      </a:r>
                      <a:r>
                        <a:rPr lang="zh-CN" sz="800" kern="100">
                          <a:effectLst/>
                        </a:rPr>
                        <a:t>（</a:t>
                      </a:r>
                      <a:r>
                        <a:rPr lang="en-US" sz="800" kern="100">
                          <a:effectLst/>
                        </a:rPr>
                        <a:t>syscom</a:t>
                      </a:r>
                      <a:r>
                        <a:rPr lang="zh-CN" sz="800" kern="100">
                          <a:effectLst/>
                        </a:rPr>
                        <a:t>）</a:t>
                      </a:r>
                      <a:endParaRPr lang="zh-CN" sz="800" kern="10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en-US" sz="800" kern="100">
                          <a:effectLst/>
                        </a:rPr>
                        <a:t>0-</a:t>
                      </a:r>
                      <a:r>
                        <a:rPr lang="zh-CN" sz="800" kern="100">
                          <a:effectLst/>
                        </a:rPr>
                        <a:t>系统命令清零</a:t>
                      </a:r>
                    </a:p>
                    <a:p>
                      <a:pPr algn="l">
                        <a:lnSpc>
                          <a:spcPct val="150000"/>
                        </a:lnSpc>
                        <a:spcAft>
                          <a:spcPts val="0"/>
                        </a:spcAft>
                      </a:pPr>
                      <a:r>
                        <a:rPr lang="en-US" sz="800" kern="100">
                          <a:effectLst/>
                        </a:rPr>
                        <a:t>1-</a:t>
                      </a:r>
                      <a:r>
                        <a:rPr lang="zh-CN" sz="800" kern="100">
                          <a:effectLst/>
                        </a:rPr>
                        <a:t>使能</a:t>
                      </a:r>
                    </a:p>
                    <a:p>
                      <a:pPr algn="l">
                        <a:lnSpc>
                          <a:spcPct val="150000"/>
                        </a:lnSpc>
                        <a:spcAft>
                          <a:spcPts val="0"/>
                        </a:spcAft>
                      </a:pPr>
                      <a:r>
                        <a:rPr lang="en-US" sz="800" kern="100">
                          <a:effectLst/>
                        </a:rPr>
                        <a:t>2-</a:t>
                      </a:r>
                      <a:r>
                        <a:rPr lang="zh-CN" sz="800" kern="100">
                          <a:effectLst/>
                        </a:rPr>
                        <a:t>报警复位</a:t>
                      </a:r>
                      <a:endParaRPr lang="zh-CN" sz="800" kern="10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en-US" sz="800" kern="100" dirty="0">
                          <a:effectLst/>
                        </a:rPr>
                        <a:t>1-</a:t>
                      </a:r>
                      <a:r>
                        <a:rPr lang="zh-CN" sz="800" kern="100" dirty="0">
                          <a:effectLst/>
                        </a:rPr>
                        <a:t>使能确认</a:t>
                      </a:r>
                    </a:p>
                    <a:p>
                      <a:pPr algn="l">
                        <a:lnSpc>
                          <a:spcPct val="150000"/>
                        </a:lnSpc>
                        <a:spcAft>
                          <a:spcPts val="0"/>
                        </a:spcAft>
                      </a:pPr>
                      <a:r>
                        <a:rPr lang="en-US" sz="800" kern="100" dirty="0">
                          <a:effectLst/>
                        </a:rPr>
                        <a:t>2-</a:t>
                      </a:r>
                      <a:r>
                        <a:rPr lang="zh-CN" sz="800" kern="100" dirty="0">
                          <a:effectLst/>
                        </a:rPr>
                        <a:t>报警复位确认</a:t>
                      </a:r>
                    </a:p>
                    <a:p>
                      <a:pPr algn="l">
                        <a:lnSpc>
                          <a:spcPct val="150000"/>
                        </a:lnSpc>
                        <a:spcAft>
                          <a:spcPts val="0"/>
                        </a:spcAft>
                      </a:pPr>
                      <a:r>
                        <a:rPr lang="en-US" sz="800" kern="100" dirty="0">
                          <a:effectLst/>
                        </a:rPr>
                        <a:t>3-</a:t>
                      </a:r>
                      <a:r>
                        <a:rPr lang="zh-CN" sz="800" kern="100" dirty="0">
                          <a:effectLst/>
                        </a:rPr>
                        <a:t>完成回零后可以执行相对位移命令的准备就绪状态</a:t>
                      </a:r>
                    </a:p>
                    <a:p>
                      <a:pPr algn="l">
                        <a:lnSpc>
                          <a:spcPct val="150000"/>
                        </a:lnSpc>
                        <a:spcAft>
                          <a:spcPts val="0"/>
                        </a:spcAft>
                      </a:pPr>
                      <a:r>
                        <a:rPr lang="en-US" sz="800" kern="100" dirty="0">
                          <a:effectLst/>
                        </a:rPr>
                        <a:t>10-</a:t>
                      </a:r>
                      <a:r>
                        <a:rPr lang="zh-CN" sz="800" kern="100" dirty="0">
                          <a:effectLst/>
                        </a:rPr>
                        <a:t>开机无报警的待机状态</a:t>
                      </a:r>
                      <a:endParaRPr lang="zh-CN" sz="800" kern="100" dirty="0">
                        <a:effectLst/>
                        <a:latin typeface="Times New Roman" panose="02020603050405020304" pitchFamily="18" charset="0"/>
                        <a:ea typeface="宋体" panose="02010600030101010101" pitchFamily="2" charset="-122"/>
                      </a:endParaRPr>
                    </a:p>
                  </a:txBody>
                  <a:tcPr marL="52279" marR="52279" marT="0" marB="0"/>
                </a:tc>
                <a:extLst>
                  <a:ext uri="{0D108BD9-81ED-4DB2-BD59-A6C34878D82A}">
                    <a16:rowId xmlns:a16="http://schemas.microsoft.com/office/drawing/2014/main" val="1720187870"/>
                  </a:ext>
                </a:extLst>
              </a:tr>
              <a:tr h="1440617">
                <a:tc>
                  <a:txBody>
                    <a:bodyPr/>
                    <a:lstStyle/>
                    <a:p>
                      <a:pPr algn="l">
                        <a:lnSpc>
                          <a:spcPct val="150000"/>
                        </a:lnSpc>
                        <a:spcAft>
                          <a:spcPts val="0"/>
                        </a:spcAft>
                      </a:pPr>
                      <a:r>
                        <a:rPr lang="zh-CN" sz="800" kern="100">
                          <a:effectLst/>
                        </a:rPr>
                        <a:t>参数</a:t>
                      </a:r>
                      <a:r>
                        <a:rPr lang="en-US" sz="800" kern="100">
                          <a:effectLst/>
                        </a:rPr>
                        <a:t>2</a:t>
                      </a:r>
                      <a:r>
                        <a:rPr lang="zh-CN" sz="800" kern="100">
                          <a:effectLst/>
                        </a:rPr>
                        <a:t>（</a:t>
                      </a:r>
                      <a:r>
                        <a:rPr lang="en-US" sz="800" kern="100">
                          <a:effectLst/>
                        </a:rPr>
                        <a:t>concom</a:t>
                      </a:r>
                      <a:r>
                        <a:rPr lang="zh-CN" sz="800" kern="100">
                          <a:effectLst/>
                        </a:rPr>
                        <a:t>）</a:t>
                      </a:r>
                      <a:endParaRPr lang="zh-CN" sz="800" kern="10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en-US" sz="800" kern="100" dirty="0">
                          <a:effectLst/>
                        </a:rPr>
                        <a:t>0-</a:t>
                      </a:r>
                      <a:r>
                        <a:rPr lang="zh-CN" sz="800" kern="100" dirty="0">
                          <a:effectLst/>
                        </a:rPr>
                        <a:t>运行命令清零</a:t>
                      </a:r>
                    </a:p>
                    <a:p>
                      <a:pPr algn="l">
                        <a:lnSpc>
                          <a:spcPct val="150000"/>
                        </a:lnSpc>
                        <a:spcAft>
                          <a:spcPts val="0"/>
                        </a:spcAft>
                      </a:pPr>
                      <a:r>
                        <a:rPr lang="en-US" sz="800" kern="100" dirty="0">
                          <a:effectLst/>
                        </a:rPr>
                        <a:t>1-</a:t>
                      </a:r>
                      <a:r>
                        <a:rPr lang="zh-CN" sz="800" kern="100" dirty="0">
                          <a:effectLst/>
                        </a:rPr>
                        <a:t>回零</a:t>
                      </a:r>
                    </a:p>
                    <a:p>
                      <a:pPr algn="l">
                        <a:lnSpc>
                          <a:spcPct val="150000"/>
                        </a:lnSpc>
                        <a:spcAft>
                          <a:spcPts val="0"/>
                        </a:spcAft>
                      </a:pPr>
                      <a:r>
                        <a:rPr lang="en-US" sz="800" kern="100" dirty="0">
                          <a:effectLst/>
                        </a:rPr>
                        <a:t>2-</a:t>
                      </a:r>
                      <a:r>
                        <a:rPr lang="zh-CN" sz="800" kern="100" dirty="0">
                          <a:effectLst/>
                        </a:rPr>
                        <a:t>相对位移</a:t>
                      </a:r>
                    </a:p>
                    <a:p>
                      <a:pPr algn="l">
                        <a:lnSpc>
                          <a:spcPct val="150000"/>
                        </a:lnSpc>
                        <a:spcAft>
                          <a:spcPts val="0"/>
                        </a:spcAft>
                      </a:pPr>
                      <a:r>
                        <a:rPr lang="en-US" sz="800" kern="100" dirty="0">
                          <a:effectLst/>
                        </a:rPr>
                        <a:t>11-</a:t>
                      </a:r>
                      <a:r>
                        <a:rPr lang="zh-CN" sz="800" kern="100" dirty="0">
                          <a:effectLst/>
                        </a:rPr>
                        <a:t>回零完成响应</a:t>
                      </a:r>
                    </a:p>
                    <a:p>
                      <a:pPr algn="l">
                        <a:lnSpc>
                          <a:spcPct val="150000"/>
                        </a:lnSpc>
                        <a:spcAft>
                          <a:spcPts val="0"/>
                        </a:spcAft>
                      </a:pPr>
                      <a:r>
                        <a:rPr lang="en-US" sz="800" kern="100" dirty="0">
                          <a:effectLst/>
                        </a:rPr>
                        <a:t>12-</a:t>
                      </a:r>
                      <a:r>
                        <a:rPr lang="zh-CN" sz="800" kern="100" dirty="0">
                          <a:effectLst/>
                        </a:rPr>
                        <a:t>相对位移完成响应</a:t>
                      </a:r>
                    </a:p>
                    <a:p>
                      <a:pPr algn="l">
                        <a:lnSpc>
                          <a:spcPct val="150000"/>
                        </a:lnSpc>
                        <a:spcAft>
                          <a:spcPts val="0"/>
                        </a:spcAft>
                      </a:pPr>
                      <a:r>
                        <a:rPr lang="en-US" sz="800" kern="100" dirty="0">
                          <a:effectLst/>
                        </a:rPr>
                        <a:t>30-</a:t>
                      </a:r>
                      <a:r>
                        <a:rPr lang="zh-CN" sz="800" kern="100" dirty="0">
                          <a:effectLst/>
                        </a:rPr>
                        <a:t>正转</a:t>
                      </a:r>
                    </a:p>
                    <a:p>
                      <a:pPr algn="l">
                        <a:lnSpc>
                          <a:spcPct val="150000"/>
                        </a:lnSpc>
                        <a:spcAft>
                          <a:spcPts val="0"/>
                        </a:spcAft>
                      </a:pPr>
                      <a:r>
                        <a:rPr lang="en-US" sz="800" kern="100" dirty="0">
                          <a:effectLst/>
                        </a:rPr>
                        <a:t>40-</a:t>
                      </a:r>
                      <a:r>
                        <a:rPr lang="zh-CN" sz="800" kern="100" dirty="0">
                          <a:effectLst/>
                        </a:rPr>
                        <a:t>反转</a:t>
                      </a:r>
                    </a:p>
                    <a:p>
                      <a:pPr algn="l">
                        <a:lnSpc>
                          <a:spcPct val="150000"/>
                        </a:lnSpc>
                        <a:spcAft>
                          <a:spcPts val="0"/>
                        </a:spcAft>
                      </a:pPr>
                      <a:r>
                        <a:rPr lang="en-US" sz="800" kern="100" dirty="0">
                          <a:effectLst/>
                        </a:rPr>
                        <a:t>100-</a:t>
                      </a:r>
                      <a:r>
                        <a:rPr lang="zh-CN" sz="800" kern="100" dirty="0">
                          <a:effectLst/>
                        </a:rPr>
                        <a:t>交互逻辑中断，命令重新开始</a:t>
                      </a:r>
                      <a:endParaRPr lang="zh-CN" sz="800" kern="100" dirty="0">
                        <a:effectLst/>
                        <a:latin typeface="Times New Roman" panose="02020603050405020304" pitchFamily="18" charset="0"/>
                        <a:ea typeface="宋体" panose="02010600030101010101" pitchFamily="2" charset="-122"/>
                      </a:endParaRPr>
                    </a:p>
                  </a:txBody>
                  <a:tcPr marL="52279" marR="52279" marT="0" marB="0"/>
                </a:tc>
                <a:tc>
                  <a:txBody>
                    <a:bodyPr/>
                    <a:lstStyle/>
                    <a:p>
                      <a:pPr algn="l">
                        <a:lnSpc>
                          <a:spcPct val="150000"/>
                        </a:lnSpc>
                        <a:spcAft>
                          <a:spcPts val="0"/>
                        </a:spcAft>
                      </a:pPr>
                      <a:r>
                        <a:rPr lang="en-US" sz="800" kern="100" dirty="0">
                          <a:effectLst/>
                        </a:rPr>
                        <a:t>0-</a:t>
                      </a:r>
                      <a:r>
                        <a:rPr lang="zh-CN" sz="800" kern="100" dirty="0">
                          <a:effectLst/>
                        </a:rPr>
                        <a:t>进入等待新命令的就绪状态</a:t>
                      </a:r>
                    </a:p>
                    <a:p>
                      <a:pPr algn="l">
                        <a:lnSpc>
                          <a:spcPct val="150000"/>
                        </a:lnSpc>
                        <a:spcAft>
                          <a:spcPts val="0"/>
                        </a:spcAft>
                      </a:pPr>
                      <a:r>
                        <a:rPr lang="en-US" sz="800" kern="100" dirty="0">
                          <a:effectLst/>
                        </a:rPr>
                        <a:t>1-</a:t>
                      </a:r>
                      <a:r>
                        <a:rPr lang="zh-CN" sz="800" kern="100" dirty="0">
                          <a:effectLst/>
                        </a:rPr>
                        <a:t>回零命令确认</a:t>
                      </a:r>
                    </a:p>
                    <a:p>
                      <a:pPr algn="l">
                        <a:lnSpc>
                          <a:spcPct val="150000"/>
                        </a:lnSpc>
                        <a:spcAft>
                          <a:spcPts val="0"/>
                        </a:spcAft>
                      </a:pPr>
                      <a:r>
                        <a:rPr lang="en-US" sz="800" kern="100" dirty="0">
                          <a:effectLst/>
                        </a:rPr>
                        <a:t>2-</a:t>
                      </a:r>
                      <a:r>
                        <a:rPr lang="zh-CN" sz="800" kern="100" dirty="0">
                          <a:effectLst/>
                        </a:rPr>
                        <a:t>相对位移命令确认</a:t>
                      </a:r>
                    </a:p>
                    <a:p>
                      <a:pPr algn="l">
                        <a:lnSpc>
                          <a:spcPct val="150000"/>
                        </a:lnSpc>
                        <a:spcAft>
                          <a:spcPts val="0"/>
                        </a:spcAft>
                      </a:pPr>
                      <a:r>
                        <a:rPr lang="en-US" sz="800" kern="100" dirty="0">
                          <a:effectLst/>
                        </a:rPr>
                        <a:t>11-</a:t>
                      </a:r>
                      <a:r>
                        <a:rPr lang="zh-CN" sz="800" kern="100" dirty="0">
                          <a:effectLst/>
                        </a:rPr>
                        <a:t>回零完成状态</a:t>
                      </a:r>
                    </a:p>
                    <a:p>
                      <a:pPr algn="l">
                        <a:lnSpc>
                          <a:spcPct val="150000"/>
                        </a:lnSpc>
                        <a:spcAft>
                          <a:spcPts val="0"/>
                        </a:spcAft>
                      </a:pPr>
                      <a:r>
                        <a:rPr lang="en-US" sz="800" kern="100" dirty="0">
                          <a:effectLst/>
                        </a:rPr>
                        <a:t>12-</a:t>
                      </a:r>
                      <a:r>
                        <a:rPr lang="zh-CN" sz="800" kern="100" dirty="0">
                          <a:effectLst/>
                        </a:rPr>
                        <a:t>相对位移完成状态（每次运行</a:t>
                      </a:r>
                      <a:r>
                        <a:rPr lang="en-US" sz="800" kern="100" dirty="0">
                          <a:effectLst/>
                        </a:rPr>
                        <a:t>60</a:t>
                      </a:r>
                      <a:r>
                        <a:rPr lang="zh-CN" sz="800" kern="100" dirty="0">
                          <a:effectLst/>
                        </a:rPr>
                        <a:t>°）</a:t>
                      </a:r>
                      <a:endParaRPr lang="zh-CN" sz="800" kern="100" dirty="0">
                        <a:effectLst/>
                        <a:latin typeface="Times New Roman" panose="02020603050405020304" pitchFamily="18" charset="0"/>
                        <a:ea typeface="宋体" panose="02010600030101010101" pitchFamily="2" charset="-122"/>
                      </a:endParaRPr>
                    </a:p>
                  </a:txBody>
                  <a:tcPr marL="52279" marR="52279" marT="0" marB="0"/>
                </a:tc>
                <a:extLst>
                  <a:ext uri="{0D108BD9-81ED-4DB2-BD59-A6C34878D82A}">
                    <a16:rowId xmlns:a16="http://schemas.microsoft.com/office/drawing/2014/main" val="2503041471"/>
                  </a:ext>
                </a:extLst>
              </a:tr>
            </a:tbl>
          </a:graphicData>
        </a:graphic>
      </p:graphicFrame>
    </p:spTree>
    <p:extLst>
      <p:ext uri="{BB962C8B-B14F-4D97-AF65-F5344CB8AC3E}">
        <p14:creationId xmlns:p14="http://schemas.microsoft.com/office/powerpoint/2010/main" val="2322946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04732" y="479194"/>
            <a:ext cx="8280000" cy="4486100"/>
          </a:xfrm>
          <a:prstGeom prst="rect">
            <a:avLst/>
          </a:prstGeom>
          <a:noFill/>
        </p:spPr>
        <p:txBody>
          <a:bodyPr wrap="square" rtlCol="0">
            <a:spAutoFit/>
          </a:bodyPr>
          <a:lstStyle/>
          <a:p>
            <a:pPr>
              <a:lnSpc>
                <a:spcPct val="150000"/>
              </a:lnSpc>
            </a:pPr>
            <a:r>
              <a:rPr lang="zh-CN" altLang="en-US" sz="1600" dirty="0">
                <a:solidFill>
                  <a:srgbClr val="0070C0"/>
                </a:solidFill>
              </a:rPr>
              <a:t>         为了提高安全性，</a:t>
            </a:r>
            <a:r>
              <a:rPr lang="en-US" altLang="zh-CN" sz="1600" dirty="0">
                <a:solidFill>
                  <a:srgbClr val="0070C0"/>
                </a:solidFill>
              </a:rPr>
              <a:t>PLC</a:t>
            </a:r>
            <a:r>
              <a:rPr lang="zh-CN" altLang="en-US" sz="1600" dirty="0">
                <a:solidFill>
                  <a:srgbClr val="0070C0"/>
                </a:solidFill>
              </a:rPr>
              <a:t>端程序将</a:t>
            </a:r>
            <a:r>
              <a:rPr lang="zh-CN" altLang="en-US" sz="1600" dirty="0">
                <a:solidFill>
                  <a:srgbClr val="FF0000"/>
                </a:solidFill>
              </a:rPr>
              <a:t>回零及相对位移</a:t>
            </a:r>
            <a:r>
              <a:rPr lang="zh-CN" altLang="en-US" sz="1600" dirty="0">
                <a:solidFill>
                  <a:srgbClr val="0070C0"/>
                </a:solidFill>
              </a:rPr>
              <a:t>功能设计为两次握手通信，即工业机器人发出回零或相对位移指令后，</a:t>
            </a:r>
            <a:r>
              <a:rPr lang="en-US" altLang="zh-CN" sz="1600" dirty="0">
                <a:solidFill>
                  <a:srgbClr val="0070C0"/>
                </a:solidFill>
              </a:rPr>
              <a:t>PLC</a:t>
            </a:r>
            <a:r>
              <a:rPr lang="zh-CN" altLang="en-US" sz="1600" dirty="0">
                <a:solidFill>
                  <a:srgbClr val="0070C0"/>
                </a:solidFill>
              </a:rPr>
              <a:t>将返回对应的命令确认状态，将命令清零时，该功能才正式启动。并且在</a:t>
            </a:r>
            <a:r>
              <a:rPr lang="en-US" altLang="zh-CN" sz="1600" dirty="0">
                <a:solidFill>
                  <a:srgbClr val="0070C0"/>
                </a:solidFill>
              </a:rPr>
              <a:t>PLC</a:t>
            </a:r>
            <a:r>
              <a:rPr lang="zh-CN" altLang="en-US" sz="1600" dirty="0">
                <a:solidFill>
                  <a:srgbClr val="0070C0"/>
                </a:solidFill>
              </a:rPr>
              <a:t>完成动作后，返回的完成状态也需要工业机器人发送相同的值确认后才清除。</a:t>
            </a:r>
          </a:p>
          <a:p>
            <a:pPr>
              <a:lnSpc>
                <a:spcPct val="150000"/>
              </a:lnSpc>
            </a:pPr>
            <a:r>
              <a:rPr lang="en-US" altLang="zh-CN" sz="1600" dirty="0">
                <a:solidFill>
                  <a:srgbClr val="FF0000"/>
                </a:solidFill>
              </a:rPr>
              <a:t>         ABB</a:t>
            </a:r>
            <a:r>
              <a:rPr lang="zh-CN" altLang="en-US" sz="1600" dirty="0">
                <a:solidFill>
                  <a:srgbClr val="FF0000"/>
                </a:solidFill>
              </a:rPr>
              <a:t>工业机器人使能控制程序如下：</a:t>
            </a:r>
          </a:p>
          <a:p>
            <a:pPr>
              <a:lnSpc>
                <a:spcPct val="150000"/>
              </a:lnSpc>
            </a:pPr>
            <a:r>
              <a:rPr lang="en-US" altLang="zh-CN" sz="1600" dirty="0">
                <a:solidFill>
                  <a:srgbClr val="0070C0"/>
                </a:solidFill>
              </a:rPr>
              <a:t>         </a:t>
            </a:r>
            <a:r>
              <a:rPr lang="en-US" altLang="zh-CN" sz="1600" dirty="0" err="1">
                <a:solidFill>
                  <a:srgbClr val="0070C0"/>
                </a:solidFill>
              </a:rPr>
              <a:t>rotatecon.syscom</a:t>
            </a:r>
            <a:r>
              <a:rPr lang="en-US" altLang="zh-CN" sz="1600" dirty="0">
                <a:solidFill>
                  <a:srgbClr val="0070C0"/>
                </a:solidFill>
              </a:rPr>
              <a:t> := 0;//</a:t>
            </a:r>
            <a:r>
              <a:rPr lang="zh-CN" altLang="en-US" sz="1600" dirty="0">
                <a:solidFill>
                  <a:srgbClr val="0070C0"/>
                </a:solidFill>
              </a:rPr>
              <a:t>系统命令清零</a:t>
            </a:r>
          </a:p>
          <a:p>
            <a:pPr>
              <a:lnSpc>
                <a:spcPct val="150000"/>
              </a:lnSpc>
            </a:pPr>
            <a:r>
              <a:rPr lang="en-US" altLang="zh-CN" sz="1600" dirty="0">
                <a:solidFill>
                  <a:srgbClr val="0070C0"/>
                </a:solidFill>
              </a:rPr>
              <a:t>         </a:t>
            </a:r>
            <a:r>
              <a:rPr lang="en-US" altLang="zh-CN" sz="1600" dirty="0" err="1">
                <a:solidFill>
                  <a:srgbClr val="0070C0"/>
                </a:solidFill>
              </a:rPr>
              <a:t>rotatecon.concom</a:t>
            </a:r>
            <a:r>
              <a:rPr lang="en-US" altLang="zh-CN" sz="1600" dirty="0">
                <a:solidFill>
                  <a:srgbClr val="0070C0"/>
                </a:solidFill>
              </a:rPr>
              <a:t> := 0;//</a:t>
            </a:r>
            <a:r>
              <a:rPr lang="zh-CN" altLang="en-US" sz="1600" dirty="0">
                <a:solidFill>
                  <a:srgbClr val="0070C0"/>
                </a:solidFill>
              </a:rPr>
              <a:t>运行命令清零</a:t>
            </a:r>
          </a:p>
          <a:p>
            <a:pPr>
              <a:lnSpc>
                <a:spcPct val="150000"/>
              </a:lnSpc>
            </a:pPr>
            <a:r>
              <a:rPr lang="en-US" altLang="zh-CN" sz="1600" dirty="0">
                <a:solidFill>
                  <a:srgbClr val="0070C0"/>
                </a:solidFill>
              </a:rPr>
              <a:t>         </a:t>
            </a:r>
            <a:r>
              <a:rPr lang="en-US" altLang="zh-CN" sz="1600" dirty="0" err="1">
                <a:solidFill>
                  <a:srgbClr val="0070C0"/>
                </a:solidFill>
              </a:rPr>
              <a:t>WaitUntil</a:t>
            </a:r>
            <a:r>
              <a:rPr lang="en-US" altLang="zh-CN" sz="1600" dirty="0">
                <a:solidFill>
                  <a:srgbClr val="0070C0"/>
                </a:solidFill>
              </a:rPr>
              <a:t> </a:t>
            </a:r>
            <a:r>
              <a:rPr lang="en-US" altLang="zh-CN" sz="1600" dirty="0" err="1">
                <a:solidFill>
                  <a:srgbClr val="0070C0"/>
                </a:solidFill>
              </a:rPr>
              <a:t>rotatestate.syscom</a:t>
            </a:r>
            <a:r>
              <a:rPr lang="en-US" altLang="zh-CN" sz="1600" dirty="0">
                <a:solidFill>
                  <a:srgbClr val="0070C0"/>
                </a:solidFill>
              </a:rPr>
              <a:t>=10;//</a:t>
            </a:r>
            <a:r>
              <a:rPr lang="zh-CN" altLang="en-US" sz="1600" dirty="0">
                <a:solidFill>
                  <a:srgbClr val="0070C0"/>
                </a:solidFill>
              </a:rPr>
              <a:t>等待准备就绪状态</a:t>
            </a:r>
          </a:p>
          <a:p>
            <a:pPr>
              <a:lnSpc>
                <a:spcPct val="150000"/>
              </a:lnSpc>
            </a:pPr>
            <a:r>
              <a:rPr lang="en-US" altLang="zh-CN" sz="1600" dirty="0">
                <a:solidFill>
                  <a:srgbClr val="0070C0"/>
                </a:solidFill>
              </a:rPr>
              <a:t>         </a:t>
            </a:r>
            <a:r>
              <a:rPr lang="en-US" altLang="zh-CN" sz="1600" dirty="0" err="1">
                <a:solidFill>
                  <a:srgbClr val="0070C0"/>
                </a:solidFill>
              </a:rPr>
              <a:t>rotatecon.syscom</a:t>
            </a:r>
            <a:r>
              <a:rPr lang="en-US" altLang="zh-CN" sz="1600" dirty="0">
                <a:solidFill>
                  <a:srgbClr val="0070C0"/>
                </a:solidFill>
              </a:rPr>
              <a:t> := 1;//</a:t>
            </a:r>
            <a:r>
              <a:rPr lang="zh-CN" altLang="en-US" sz="1600" dirty="0">
                <a:solidFill>
                  <a:srgbClr val="0070C0"/>
                </a:solidFill>
              </a:rPr>
              <a:t>发出使能命令</a:t>
            </a:r>
          </a:p>
          <a:p>
            <a:pPr>
              <a:lnSpc>
                <a:spcPct val="150000"/>
              </a:lnSpc>
            </a:pPr>
            <a:r>
              <a:rPr lang="en-US" altLang="zh-CN" sz="1600" dirty="0">
                <a:solidFill>
                  <a:srgbClr val="0070C0"/>
                </a:solidFill>
              </a:rPr>
              <a:t>         </a:t>
            </a:r>
            <a:r>
              <a:rPr lang="en-US" altLang="zh-CN" sz="1600" dirty="0" err="1">
                <a:solidFill>
                  <a:srgbClr val="0070C0"/>
                </a:solidFill>
              </a:rPr>
              <a:t>WaitUntil</a:t>
            </a:r>
            <a:r>
              <a:rPr lang="en-US" altLang="zh-CN" sz="1600" dirty="0">
                <a:solidFill>
                  <a:srgbClr val="0070C0"/>
                </a:solidFill>
              </a:rPr>
              <a:t> </a:t>
            </a:r>
            <a:r>
              <a:rPr lang="en-US" altLang="zh-CN" sz="1600" dirty="0" err="1">
                <a:solidFill>
                  <a:srgbClr val="0070C0"/>
                </a:solidFill>
              </a:rPr>
              <a:t>rotatestate.syscom</a:t>
            </a:r>
            <a:r>
              <a:rPr lang="en-US" altLang="zh-CN" sz="1600" dirty="0">
                <a:solidFill>
                  <a:srgbClr val="0070C0"/>
                </a:solidFill>
              </a:rPr>
              <a:t>=1;//</a:t>
            </a:r>
            <a:r>
              <a:rPr lang="zh-CN" altLang="en-US" sz="1600" dirty="0">
                <a:solidFill>
                  <a:srgbClr val="0070C0"/>
                </a:solidFill>
              </a:rPr>
              <a:t>等待使能确认</a:t>
            </a:r>
          </a:p>
          <a:p>
            <a:pPr>
              <a:lnSpc>
                <a:spcPct val="150000"/>
              </a:lnSpc>
            </a:pPr>
            <a:r>
              <a:rPr lang="en-US" altLang="zh-CN" sz="1600" dirty="0">
                <a:solidFill>
                  <a:srgbClr val="0070C0"/>
                </a:solidFill>
              </a:rPr>
              <a:t>         </a:t>
            </a:r>
            <a:r>
              <a:rPr lang="en-US" altLang="zh-CN" sz="1600" dirty="0" err="1">
                <a:solidFill>
                  <a:srgbClr val="0070C0"/>
                </a:solidFill>
              </a:rPr>
              <a:t>rotatecon.concom</a:t>
            </a:r>
            <a:r>
              <a:rPr lang="en-US" altLang="zh-CN" sz="1600" dirty="0">
                <a:solidFill>
                  <a:srgbClr val="0070C0"/>
                </a:solidFill>
              </a:rPr>
              <a:t> := 1;//</a:t>
            </a:r>
            <a:r>
              <a:rPr lang="zh-CN" altLang="en-US" sz="1600" dirty="0">
                <a:solidFill>
                  <a:srgbClr val="0070C0"/>
                </a:solidFill>
              </a:rPr>
              <a:t>发出回零命令</a:t>
            </a:r>
            <a:endParaRPr lang="en-US" altLang="zh-CN" sz="1600" dirty="0">
              <a:solidFill>
                <a:srgbClr val="0070C0"/>
              </a:solidFill>
            </a:endParaRPr>
          </a:p>
          <a:p>
            <a:pPr>
              <a:lnSpc>
                <a:spcPct val="150000"/>
              </a:lnSpc>
            </a:pPr>
            <a:r>
              <a:rPr lang="en-US" altLang="zh-CN" sz="1600" dirty="0">
                <a:solidFill>
                  <a:srgbClr val="0070C0"/>
                </a:solidFill>
              </a:rPr>
              <a:t>               ……</a:t>
            </a: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255874" y="-89941"/>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spTree>
    <p:extLst>
      <p:ext uri="{BB962C8B-B14F-4D97-AF65-F5344CB8AC3E}">
        <p14:creationId xmlns:p14="http://schemas.microsoft.com/office/powerpoint/2010/main" val="34781370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6C2052A2-9B98-4B2A-AA87-7105BCED5684}" type="datetime1">
              <a:rPr lang="zh-CN" altLang="en-US" smtClean="0"/>
              <a:t>2024/7/5</a:t>
            </a:fld>
            <a:endParaRPr lang="zh-CN" altLang="en-US"/>
          </a:p>
        </p:txBody>
      </p:sp>
      <p:sp>
        <p:nvSpPr>
          <p:cNvPr id="7" name="Rectangle 2">
            <a:extLst>
              <a:ext uri="{FF2B5EF4-FFF2-40B4-BE49-F238E27FC236}">
                <a16:creationId xmlns:a16="http://schemas.microsoft.com/office/drawing/2014/main" id="{918267B9-CD97-4FF4-B1DE-A07E56ECEA4C}"/>
              </a:ext>
            </a:extLst>
          </p:cNvPr>
          <p:cNvSpPr txBox="1">
            <a:spLocks noChangeArrowheads="1"/>
          </p:cNvSpPr>
          <p:nvPr/>
        </p:nvSpPr>
        <p:spPr bwMode="auto">
          <a:xfrm>
            <a:off x="904544" y="1475162"/>
            <a:ext cx="7334912" cy="1001596"/>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谢 谢！</a:t>
            </a:r>
            <a:endParaRPr lang="en-US" altLang="zh-CN" sz="60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4743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8"/>
          <p:cNvSpPr txBox="1">
            <a:spLocks noGrp="1"/>
          </p:cNvSpPr>
          <p:nvPr/>
        </p:nvSpPr>
        <p:spPr>
          <a:xfrm>
            <a:off x="6057900" y="4685110"/>
            <a:ext cx="1485900" cy="354806"/>
          </a:xfrm>
          <a:prstGeom prst="rect">
            <a:avLst/>
          </a:prstGeom>
          <a:noFill/>
          <a:ln w="9525">
            <a:noFill/>
          </a:ln>
        </p:spPr>
        <p:txBody>
          <a:bodyPr lIns="68574" tIns="34288" rIns="68574" bIns="34288"/>
          <a:lstStyle>
            <a:lvl1pPr marL="471805" indent="-471805" algn="l" rtl="0" eaLnBrk="0" fontAlgn="base" hangingPunct="0">
              <a:spcBef>
                <a:spcPct val="20000"/>
              </a:spcBef>
              <a:spcAft>
                <a:spcPct val="0"/>
              </a:spcAft>
              <a:buClr>
                <a:schemeClr val="accent2"/>
              </a:buClr>
              <a:buFont typeface="Wingdings" panose="05000000000000000000" pitchFamily="2" charset="2"/>
              <a:buChar char="o"/>
              <a:defRPr sz="2800" b="0">
                <a:solidFill>
                  <a:schemeClr val="tx1"/>
                </a:solidFill>
                <a:latin typeface="+mn-lt"/>
                <a:ea typeface="+mn-ea"/>
                <a:cs typeface="+mn-cs"/>
              </a:defRPr>
            </a:lvl1pPr>
            <a:lvl2pPr marL="908050" indent="-436880" algn="l" rtl="0" eaLnBrk="0" fontAlgn="base" hangingPunct="0">
              <a:spcBef>
                <a:spcPct val="20000"/>
              </a:spcBef>
              <a:spcAft>
                <a:spcPct val="0"/>
              </a:spcAft>
              <a:buClr>
                <a:schemeClr val="accent2"/>
              </a:buClr>
              <a:buFont typeface="Wingdings" panose="05000000000000000000" pitchFamily="2" charset="2"/>
              <a:buChar char="n"/>
              <a:defRPr sz="2500">
                <a:solidFill>
                  <a:schemeClr val="tx1"/>
                </a:solidFill>
                <a:latin typeface="+mn-lt"/>
                <a:ea typeface="+mn-ea"/>
              </a:defRPr>
            </a:lvl2pPr>
            <a:lvl3pPr marL="1303655" indent="-392430" algn="l" rtl="0" eaLnBrk="0" fontAlgn="base" hangingPunct="0">
              <a:spcBef>
                <a:spcPct val="20000"/>
              </a:spcBef>
              <a:spcAft>
                <a:spcPct val="0"/>
              </a:spcAft>
              <a:buClr>
                <a:schemeClr val="accent2"/>
              </a:buClr>
              <a:buFont typeface="Wingdings" panose="05000000000000000000" pitchFamily="2" charset="2"/>
              <a:buChar char="o"/>
              <a:defRPr sz="2300">
                <a:solidFill>
                  <a:schemeClr val="tx1"/>
                </a:solidFill>
                <a:latin typeface="+mn-lt"/>
                <a:ea typeface="+mn-ea"/>
              </a:defRPr>
            </a:lvl3pPr>
            <a:lvl4pPr marL="1694180" indent="-390525" algn="l" rtl="0" eaLnBrk="0" fontAlgn="base" hangingPunct="0">
              <a:spcBef>
                <a:spcPct val="20000"/>
              </a:spcBef>
              <a:spcAft>
                <a:spcPct val="0"/>
              </a:spcAft>
              <a:buClr>
                <a:schemeClr val="accent2"/>
              </a:buClr>
              <a:buFont typeface="Wingdings" panose="05000000000000000000" pitchFamily="2" charset="2"/>
              <a:buChar char="n"/>
              <a:defRPr sz="2000">
                <a:solidFill>
                  <a:schemeClr val="tx1"/>
                </a:solidFill>
                <a:latin typeface="+mn-lt"/>
                <a:ea typeface="+mn-ea"/>
              </a:defRPr>
            </a:lvl4pPr>
            <a:lvl5pPr marL="2091055" indent="-396875" algn="l" rtl="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mn-lt"/>
                <a:ea typeface="+mn-ea"/>
              </a:defRPr>
            </a:lvl5pPr>
          </a:lstStyle>
          <a:p>
            <a:pPr marL="0" indent="0" algn="r" defTabSz="1219200" eaLnBrk="1" hangingPunct="1">
              <a:spcBef>
                <a:spcPct val="0"/>
              </a:spcBef>
              <a:buClrTx/>
              <a:buNone/>
            </a:pPr>
            <a:fld id="{9A0DB2DC-4C9A-4742-B13C-FB6460FD3503}" type="slidenum">
              <a:rPr lang="en-US" altLang="zh-CN" sz="825" dirty="0">
                <a:solidFill>
                  <a:srgbClr val="000000"/>
                </a:solidFill>
              </a:rPr>
              <a:t>2</a:t>
            </a:fld>
            <a:endParaRPr lang="en-US" altLang="zh-CN" sz="825" dirty="0">
              <a:solidFill>
                <a:srgbClr val="000000"/>
              </a:solidFill>
            </a:endParaRPr>
          </a:p>
        </p:txBody>
      </p:sp>
      <p:pic>
        <p:nvPicPr>
          <p:cNvPr id="168964" name="Picture 2"/>
          <p:cNvPicPr>
            <a:picLocks noChangeAspect="1"/>
          </p:cNvPicPr>
          <p:nvPr/>
        </p:nvPicPr>
        <p:blipFill>
          <a:blip r:embed="rId2"/>
          <a:stretch>
            <a:fillRect/>
          </a:stretch>
        </p:blipFill>
        <p:spPr>
          <a:xfrm>
            <a:off x="0" y="0"/>
            <a:ext cx="9144000" cy="5143500"/>
          </a:xfrm>
          <a:prstGeom prst="rect">
            <a:avLst/>
          </a:prstGeom>
          <a:noFill/>
          <a:ln w="9525">
            <a:noFill/>
          </a:ln>
        </p:spPr>
      </p:pic>
      <p:sp>
        <p:nvSpPr>
          <p:cNvPr id="7" name="Rectangle 2"/>
          <p:cNvSpPr txBox="1">
            <a:spLocks noChangeArrowheads="1"/>
          </p:cNvSpPr>
          <p:nvPr/>
        </p:nvSpPr>
        <p:spPr bwMode="auto">
          <a:xfrm>
            <a:off x="414358" y="743517"/>
            <a:ext cx="8315283" cy="1821129"/>
          </a:xfrm>
          <a:prstGeom prst="rect">
            <a:avLst/>
          </a:prstGeom>
          <a:noFill/>
          <a:ln>
            <a:noFill/>
          </a:ln>
        </p:spPr>
        <p:txBody>
          <a:bodyPr lIns="68574" tIns="34288" rIns="68574" bIns="34288" anchor="b"/>
          <a:lstStyle>
            <a:lvl1pPr>
              <a:defRPr sz="2200" b="1">
                <a:solidFill>
                  <a:schemeClr val="tx1"/>
                </a:solidFill>
                <a:latin typeface="Verdana" panose="020B0604030504040204" pitchFamily="34" charset="0"/>
                <a:ea typeface="宋体" panose="02010600030101010101" pitchFamily="2" charset="-122"/>
              </a:defRPr>
            </a:lvl1pPr>
            <a:lvl2pPr marL="742950" indent="-285750">
              <a:defRPr sz="2200" b="1">
                <a:solidFill>
                  <a:schemeClr val="tx1"/>
                </a:solidFill>
                <a:latin typeface="Verdana" panose="020B0604030504040204" pitchFamily="34" charset="0"/>
                <a:ea typeface="宋体" panose="02010600030101010101" pitchFamily="2" charset="-122"/>
              </a:defRPr>
            </a:lvl2pPr>
            <a:lvl3pPr marL="1143000" indent="-228600">
              <a:defRPr sz="2200" b="1">
                <a:solidFill>
                  <a:schemeClr val="tx1"/>
                </a:solidFill>
                <a:latin typeface="Verdana" panose="020B0604030504040204" pitchFamily="34" charset="0"/>
                <a:ea typeface="宋体" panose="02010600030101010101" pitchFamily="2" charset="-122"/>
              </a:defRPr>
            </a:lvl3pPr>
            <a:lvl4pPr marL="1600200" indent="-228600">
              <a:defRPr sz="2200" b="1">
                <a:solidFill>
                  <a:schemeClr val="tx1"/>
                </a:solidFill>
                <a:latin typeface="Verdana" panose="020B0604030504040204" pitchFamily="34" charset="0"/>
                <a:ea typeface="宋体" panose="02010600030101010101" pitchFamily="2" charset="-122"/>
              </a:defRPr>
            </a:lvl4pPr>
            <a:lvl5pPr marL="2057400" indent="-228600">
              <a:defRPr sz="2200" b="1">
                <a:solidFill>
                  <a:schemeClr val="tx1"/>
                </a:solidFill>
                <a:latin typeface="Verdana" panose="020B0604030504040204" pitchFamily="34" charset="0"/>
                <a:ea typeface="宋体" panose="02010600030101010101" pitchFamily="2" charset="-122"/>
              </a:defRPr>
            </a:lvl5pPr>
            <a:lvl6pPr marL="25146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6pPr>
            <a:lvl7pPr marL="29718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7pPr>
            <a:lvl8pPr marL="34290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8pPr>
            <a:lvl9pPr marL="3886200" indent="-228600" algn="just" eaLnBrk="0" fontAlgn="base" hangingPunct="0">
              <a:lnSpc>
                <a:spcPct val="150000"/>
              </a:lnSpc>
              <a:spcBef>
                <a:spcPct val="20000"/>
              </a:spcBef>
              <a:spcAft>
                <a:spcPct val="0"/>
              </a:spcAft>
              <a:buClr>
                <a:schemeClr val="accent2"/>
              </a:buClr>
              <a:buFont typeface="Wingdings" panose="05000000000000000000" pitchFamily="2" charset="2"/>
              <a:buChar char="o"/>
              <a:defRPr sz="2200" b="1">
                <a:solidFill>
                  <a:schemeClr val="tx1"/>
                </a:solidFill>
                <a:latin typeface="Verdana" panose="020B0604030504040204" pitchFamily="34" charset="0"/>
                <a:ea typeface="宋体" panose="02010600030101010101" pitchFamily="2" charset="-122"/>
              </a:defRPr>
            </a:lvl9pPr>
          </a:lstStyle>
          <a:p>
            <a:pPr algn="ctr" defTabSz="914400" fontAlgn="base">
              <a:lnSpc>
                <a:spcPct val="200000"/>
              </a:lnSpc>
              <a:spcBef>
                <a:spcPct val="0"/>
              </a:spcBef>
              <a:spcAft>
                <a:spcPct val="0"/>
              </a:spcAft>
              <a:defRPr/>
            </a:pPr>
            <a:r>
              <a:rPr lang="zh-CN" altLang="en-US"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模块五 工业机器人与外围设备系统集成</a:t>
            </a: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ctr" defTabSz="914400" fontAlgn="base">
              <a:lnSpc>
                <a:spcPct val="200000"/>
              </a:lnSpc>
              <a:spcBef>
                <a:spcPct val="0"/>
              </a:spcBef>
              <a:spcAft>
                <a:spcPct val="0"/>
              </a:spcAft>
              <a:defRPr/>
            </a:pPr>
            <a:endParaRPr lang="en-US" altLang="zh-CN" sz="36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92C0B11A-4E3E-44D5-8EC6-04D0CAA43DE6}"/>
              </a:ext>
            </a:extLst>
          </p:cNvPr>
          <p:cNvSpPr txBox="1"/>
          <p:nvPr/>
        </p:nvSpPr>
        <p:spPr bwMode="auto">
          <a:xfrm>
            <a:off x="1930137" y="3646354"/>
            <a:ext cx="5556142"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fld id="{4781EBDD-4D81-4A4C-B64E-3A47FE2EEF5D}" type="datetime1">
              <a:rPr lang="zh-CN" altLang="en-US" sz="240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2024/7/5</a:t>
            </a:fld>
            <a:endParaRPr lang="zh-CN" altLang="en-US" sz="240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98F6875A-1219-42E5-8DBD-3B7916ED4660}"/>
              </a:ext>
            </a:extLst>
          </p:cNvPr>
          <p:cNvSpPr txBox="1"/>
          <p:nvPr/>
        </p:nvSpPr>
        <p:spPr bwMode="auto">
          <a:xfrm>
            <a:off x="3618206" y="2763889"/>
            <a:ext cx="2330970" cy="696469"/>
          </a:xfrm>
          <a:prstGeom prst="rect">
            <a:avLst/>
          </a:prstGeom>
          <a:noFill/>
          <a:ln>
            <a:noFill/>
          </a:ln>
        </p:spPr>
        <p:txBody>
          <a:bodyPr wrap="square" lIns="68574" tIns="34288" rIns="68574" bIns="34288" rtlCol="0" anchor="b">
            <a:spAutoFit/>
          </a:bodyPr>
          <a:lstStyle/>
          <a:p>
            <a:pPr algn="ctr" defTabSz="914400" fontAlgn="base">
              <a:lnSpc>
                <a:spcPct val="200000"/>
              </a:lnSpc>
              <a:spcBef>
                <a:spcPct val="0"/>
              </a:spcBef>
              <a:spcAft>
                <a:spcPct val="0"/>
              </a:spcAft>
            </a:pPr>
            <a:r>
              <a:rPr lang="zh-CN" altLang="en-US" sz="2400" dirty="0">
                <a:solidFill>
                  <a:srgbClr val="0070C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张爱红  主编</a:t>
            </a: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04731" y="501289"/>
            <a:ext cx="8280000" cy="3054939"/>
          </a:xfrm>
          <a:prstGeom prst="rect">
            <a:avLst/>
          </a:prstGeom>
          <a:noFill/>
        </p:spPr>
        <p:txBody>
          <a:bodyPr wrap="square" rtlCol="0">
            <a:spAutoFit/>
          </a:bodyPr>
          <a:lstStyle/>
          <a:p>
            <a:pPr>
              <a:lnSpc>
                <a:spcPct val="150000"/>
              </a:lnSpc>
            </a:pPr>
            <a:r>
              <a:rPr lang="en-US" altLang="zh-CN" sz="1800" dirty="0">
                <a:solidFill>
                  <a:srgbClr val="FF0000"/>
                </a:solidFill>
              </a:rPr>
              <a:t>[</a:t>
            </a:r>
            <a:r>
              <a:rPr lang="zh-CN" altLang="en-US" sz="1800" dirty="0">
                <a:solidFill>
                  <a:srgbClr val="FF0000"/>
                </a:solidFill>
              </a:rPr>
              <a:t>学习目标</a:t>
            </a:r>
            <a:r>
              <a:rPr lang="en-US" altLang="zh-CN" sz="1800" dirty="0">
                <a:solidFill>
                  <a:srgbClr val="FF0000"/>
                </a:solidFill>
              </a:rPr>
              <a:t>]</a:t>
            </a:r>
          </a:p>
          <a:p>
            <a:pPr>
              <a:lnSpc>
                <a:spcPct val="150000"/>
              </a:lnSpc>
            </a:pPr>
            <a:r>
              <a:rPr lang="en-US" altLang="zh-CN" sz="1600" dirty="0">
                <a:solidFill>
                  <a:srgbClr val="0070C0"/>
                </a:solidFill>
              </a:rPr>
              <a:t>  1.</a:t>
            </a:r>
            <a:r>
              <a:rPr lang="zh-CN" altLang="en-US" sz="1600" dirty="0">
                <a:solidFill>
                  <a:srgbClr val="0070C0"/>
                </a:solidFill>
              </a:rPr>
              <a:t>理解步进电机的控制原理；</a:t>
            </a:r>
          </a:p>
          <a:p>
            <a:pPr>
              <a:lnSpc>
                <a:spcPct val="150000"/>
              </a:lnSpc>
            </a:pPr>
            <a:r>
              <a:rPr lang="en-US" altLang="zh-CN" sz="1600" dirty="0">
                <a:solidFill>
                  <a:srgbClr val="0070C0"/>
                </a:solidFill>
              </a:rPr>
              <a:t>  2.</a:t>
            </a:r>
            <a:r>
              <a:rPr lang="zh-CN" altLang="en-US" sz="1600" dirty="0">
                <a:solidFill>
                  <a:srgbClr val="0070C0"/>
                </a:solidFill>
              </a:rPr>
              <a:t>熟悉步进驱动器的细分控制；</a:t>
            </a:r>
          </a:p>
          <a:p>
            <a:pPr>
              <a:lnSpc>
                <a:spcPct val="150000"/>
              </a:lnSpc>
            </a:pPr>
            <a:r>
              <a:rPr lang="en-US" altLang="zh-CN" sz="1600" dirty="0">
                <a:solidFill>
                  <a:srgbClr val="0070C0"/>
                </a:solidFill>
              </a:rPr>
              <a:t>  3.</a:t>
            </a:r>
            <a:r>
              <a:rPr lang="zh-CN" altLang="en-US" sz="1600" dirty="0">
                <a:solidFill>
                  <a:srgbClr val="0070C0"/>
                </a:solidFill>
              </a:rPr>
              <a:t>掌握</a:t>
            </a:r>
            <a:r>
              <a:rPr lang="en-US" altLang="zh-CN" sz="1600" dirty="0">
                <a:solidFill>
                  <a:srgbClr val="0070C0"/>
                </a:solidFill>
              </a:rPr>
              <a:t>PLC</a:t>
            </a:r>
            <a:r>
              <a:rPr lang="zh-CN" altLang="en-US" sz="1600" dirty="0">
                <a:solidFill>
                  <a:srgbClr val="0070C0"/>
                </a:solidFill>
              </a:rPr>
              <a:t>控制步进电机的工艺对象组态方法；</a:t>
            </a:r>
          </a:p>
          <a:p>
            <a:pPr>
              <a:lnSpc>
                <a:spcPct val="150000"/>
              </a:lnSpc>
            </a:pPr>
            <a:r>
              <a:rPr lang="en-US" altLang="zh-CN" sz="1600" dirty="0">
                <a:solidFill>
                  <a:srgbClr val="0070C0"/>
                </a:solidFill>
              </a:rPr>
              <a:t>  4.</a:t>
            </a:r>
            <a:r>
              <a:rPr lang="zh-CN" altLang="en-US" sz="1600" dirty="0">
                <a:solidFill>
                  <a:srgbClr val="0070C0"/>
                </a:solidFill>
              </a:rPr>
              <a:t>具备步进驱动系统</a:t>
            </a:r>
            <a:r>
              <a:rPr lang="en-US" altLang="zh-CN" sz="1600" dirty="0">
                <a:solidFill>
                  <a:srgbClr val="0070C0"/>
                </a:solidFill>
              </a:rPr>
              <a:t>PLC</a:t>
            </a:r>
            <a:r>
              <a:rPr lang="zh-CN" altLang="en-US" sz="1600" dirty="0">
                <a:solidFill>
                  <a:srgbClr val="0070C0"/>
                </a:solidFill>
              </a:rPr>
              <a:t>控制程序的开发能力；</a:t>
            </a:r>
          </a:p>
          <a:p>
            <a:pPr>
              <a:lnSpc>
                <a:spcPct val="150000"/>
              </a:lnSpc>
            </a:pPr>
            <a:r>
              <a:rPr lang="en-US" altLang="zh-CN" sz="1600" dirty="0">
                <a:solidFill>
                  <a:srgbClr val="0070C0"/>
                </a:solidFill>
              </a:rPr>
              <a:t>  5.</a:t>
            </a:r>
            <a:r>
              <a:rPr lang="zh-CN" altLang="en-US" sz="1600" dirty="0">
                <a:solidFill>
                  <a:srgbClr val="0070C0"/>
                </a:solidFill>
              </a:rPr>
              <a:t>具备应用</a:t>
            </a:r>
            <a:r>
              <a:rPr lang="en-US" altLang="zh-CN" sz="1600" dirty="0">
                <a:solidFill>
                  <a:srgbClr val="0070C0"/>
                </a:solidFill>
              </a:rPr>
              <a:t>ABB</a:t>
            </a:r>
            <a:r>
              <a:rPr lang="zh-CN" altLang="en-US" sz="1600" dirty="0">
                <a:solidFill>
                  <a:srgbClr val="0070C0"/>
                </a:solidFill>
              </a:rPr>
              <a:t>工业机器人编程控制旋转供料机构的能力；</a:t>
            </a:r>
          </a:p>
          <a:p>
            <a:pPr>
              <a:lnSpc>
                <a:spcPct val="150000"/>
              </a:lnSpc>
            </a:pPr>
            <a:r>
              <a:rPr lang="en-US" altLang="zh-CN" sz="1600" dirty="0">
                <a:solidFill>
                  <a:srgbClr val="0070C0"/>
                </a:solidFill>
              </a:rPr>
              <a:t>  6.</a:t>
            </a:r>
            <a:r>
              <a:rPr lang="zh-CN" altLang="en-US" sz="1600" dirty="0">
                <a:solidFill>
                  <a:srgbClr val="0070C0"/>
                </a:solidFill>
              </a:rPr>
              <a:t>培育系统思维方法与思维能力。</a:t>
            </a:r>
          </a:p>
          <a:p>
            <a:pPr>
              <a:lnSpc>
                <a:spcPct val="150000"/>
              </a:lnSpc>
            </a:pPr>
            <a:endParaRPr lang="zh-CN" altLang="en-US" sz="1600" dirty="0">
              <a:solidFill>
                <a:srgbClr val="0070C0"/>
              </a:solidFill>
            </a:endParaRP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fld id="{2D0C8D31-81CB-4847-82BA-A6A0A7C29A83}" type="datetime1">
              <a:rPr lang="zh-CN" altLang="en-US" smtClean="0"/>
              <a:t>2024/7/5</a:t>
            </a:fld>
            <a:endParaRPr lang="zh-CN" altLang="en-US" dirty="0"/>
          </a:p>
        </p:txBody>
      </p:sp>
      <p:sp>
        <p:nvSpPr>
          <p:cNvPr id="7" name="标题 1">
            <a:extLst>
              <a:ext uri="{FF2B5EF4-FFF2-40B4-BE49-F238E27FC236}">
                <a16:creationId xmlns:a16="http://schemas.microsoft.com/office/drawing/2014/main" id="{703F37D5-FA8E-4317-BB80-5FBE08AED885}"/>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工业机器人的</a:t>
            </a:r>
            <a:r>
              <a:rPr lang="en-US" altLang="zh-CN" dirty="0"/>
              <a:t>Profibus DP</a:t>
            </a:r>
            <a:r>
              <a:rPr lang="zh-CN" altLang="en-US" dirty="0"/>
              <a:t>通信</a:t>
            </a:r>
          </a:p>
        </p:txBody>
      </p:sp>
    </p:spTree>
    <p:extLst>
      <p:ext uri="{BB962C8B-B14F-4D97-AF65-F5344CB8AC3E}">
        <p14:creationId xmlns:p14="http://schemas.microsoft.com/office/powerpoint/2010/main" val="741713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32000" y="493794"/>
            <a:ext cx="8280000" cy="3426579"/>
          </a:xfrm>
          <a:prstGeom prst="rect">
            <a:avLst/>
          </a:prstGeom>
          <a:noFill/>
        </p:spPr>
        <p:txBody>
          <a:bodyPr wrap="square" rtlCol="0">
            <a:spAutoFit/>
          </a:bodyPr>
          <a:lstStyle/>
          <a:p>
            <a:pPr>
              <a:lnSpc>
                <a:spcPct val="150000"/>
              </a:lnSpc>
            </a:pPr>
            <a:r>
              <a:rPr lang="en-US" altLang="zh-CN" sz="1800" dirty="0">
                <a:solidFill>
                  <a:srgbClr val="FF0000"/>
                </a:solidFill>
              </a:rPr>
              <a:t>5.1.1</a:t>
            </a:r>
            <a:r>
              <a:rPr lang="zh-CN" altLang="en-US" sz="1800" dirty="0">
                <a:solidFill>
                  <a:srgbClr val="FF0000"/>
                </a:solidFill>
              </a:rPr>
              <a:t>步进电机控制原理</a:t>
            </a:r>
          </a:p>
          <a:p>
            <a:pPr>
              <a:lnSpc>
                <a:spcPct val="150000"/>
              </a:lnSpc>
            </a:pPr>
            <a:r>
              <a:rPr lang="en-US" altLang="zh-CN" sz="1600" dirty="0">
                <a:solidFill>
                  <a:srgbClr val="0070C0"/>
                </a:solidFill>
              </a:rPr>
              <a:t>1.</a:t>
            </a:r>
            <a:r>
              <a:rPr lang="zh-CN" altLang="en-US" sz="1600" dirty="0">
                <a:solidFill>
                  <a:srgbClr val="0070C0"/>
                </a:solidFill>
              </a:rPr>
              <a:t>步进驱动系统的基本原理</a:t>
            </a:r>
          </a:p>
          <a:p>
            <a:pPr>
              <a:lnSpc>
                <a:spcPct val="150000"/>
              </a:lnSpc>
            </a:pPr>
            <a:r>
              <a:rPr lang="zh-CN" altLang="en-US" sz="1600" dirty="0">
                <a:solidFill>
                  <a:srgbClr val="0070C0"/>
                </a:solidFill>
              </a:rPr>
              <a:t>         </a:t>
            </a:r>
            <a:r>
              <a:rPr lang="zh-CN" altLang="en-US" sz="1600" dirty="0">
                <a:solidFill>
                  <a:srgbClr val="FF0000"/>
                </a:solidFill>
              </a:rPr>
              <a:t>步进电机</a:t>
            </a:r>
            <a:r>
              <a:rPr lang="zh-CN" altLang="en-US" sz="1600" dirty="0">
                <a:solidFill>
                  <a:srgbClr val="0070C0"/>
                </a:solidFill>
              </a:rPr>
              <a:t>是一种将脉冲信号变换成相应的角位移的电磁装置，是一种特殊的电动机。一般电动机都是连续转动的，而步进电动机则有定位和运转两种基本状态，当有脉冲输入时步进电动机一步一步地转动，每给它一个脉冲信号，它就转过一定的角度，该角度称为</a:t>
            </a:r>
            <a:r>
              <a:rPr lang="zh-CN" altLang="en-US" sz="1600" dirty="0">
                <a:solidFill>
                  <a:srgbClr val="FF0000"/>
                </a:solidFill>
              </a:rPr>
              <a:t>步距角</a:t>
            </a:r>
            <a:r>
              <a:rPr lang="zh-CN" altLang="en-US" sz="1600" dirty="0">
                <a:solidFill>
                  <a:srgbClr val="0070C0"/>
                </a:solidFill>
              </a:rPr>
              <a:t>。</a:t>
            </a:r>
            <a:endParaRPr lang="en-US" altLang="zh-CN" sz="1600" dirty="0">
              <a:solidFill>
                <a:srgbClr val="0070C0"/>
              </a:solidFill>
            </a:endParaRPr>
          </a:p>
          <a:p>
            <a:pPr>
              <a:lnSpc>
                <a:spcPct val="150000"/>
              </a:lnSpc>
            </a:pPr>
            <a:r>
              <a:rPr lang="zh-CN" altLang="en-US" sz="1600" dirty="0">
                <a:solidFill>
                  <a:srgbClr val="0070C0"/>
                </a:solidFill>
              </a:rPr>
              <a:t>         步进电动机需要专门的</a:t>
            </a:r>
            <a:r>
              <a:rPr lang="zh-CN" altLang="en-US" sz="1600" dirty="0">
                <a:solidFill>
                  <a:srgbClr val="FF0000"/>
                </a:solidFill>
              </a:rPr>
              <a:t>驱动装置</a:t>
            </a:r>
            <a:r>
              <a:rPr lang="zh-CN" altLang="en-US" sz="1600" dirty="0">
                <a:solidFill>
                  <a:srgbClr val="0070C0"/>
                </a:solidFill>
              </a:rPr>
              <a:t>供电，驱动器与步进电机是一个有机的整体。步进驱动器接受来自控制器一定数量和频率的</a:t>
            </a:r>
            <a:r>
              <a:rPr lang="zh-CN" altLang="en-US" sz="1600" dirty="0">
                <a:solidFill>
                  <a:srgbClr val="FF0000"/>
                </a:solidFill>
              </a:rPr>
              <a:t>脉冲信号以及方向信号</a:t>
            </a:r>
            <a:r>
              <a:rPr lang="zh-CN" altLang="en-US" sz="1600" dirty="0">
                <a:solidFill>
                  <a:srgbClr val="0070C0"/>
                </a:solidFill>
              </a:rPr>
              <a:t>，然后向步进电机输出功率脉冲信号以控制电机的转动。</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dirty="0"/>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12" name="图片 11">
            <a:extLst>
              <a:ext uri="{FF2B5EF4-FFF2-40B4-BE49-F238E27FC236}">
                <a16:creationId xmlns:a16="http://schemas.microsoft.com/office/drawing/2014/main" id="{9268135C-3D21-4F2F-9919-9D4EB049A8F1}"/>
              </a:ext>
            </a:extLst>
          </p:cNvPr>
          <p:cNvPicPr/>
          <p:nvPr/>
        </p:nvPicPr>
        <p:blipFill>
          <a:blip r:embed="rId2"/>
          <a:stretch>
            <a:fillRect/>
          </a:stretch>
        </p:blipFill>
        <p:spPr>
          <a:xfrm>
            <a:off x="3524558" y="3610514"/>
            <a:ext cx="1615440" cy="1219200"/>
          </a:xfrm>
          <a:prstGeom prst="rect">
            <a:avLst/>
          </a:prstGeom>
          <a:noFill/>
          <a:ln>
            <a:noFill/>
          </a:ln>
        </p:spPr>
      </p:pic>
      <p:pic>
        <p:nvPicPr>
          <p:cNvPr id="13" name="图片 12">
            <a:extLst>
              <a:ext uri="{FF2B5EF4-FFF2-40B4-BE49-F238E27FC236}">
                <a16:creationId xmlns:a16="http://schemas.microsoft.com/office/drawing/2014/main" id="{439E540B-CA1B-41B3-9497-3EF56C1FA126}"/>
              </a:ext>
            </a:extLst>
          </p:cNvPr>
          <p:cNvPicPr/>
          <p:nvPr/>
        </p:nvPicPr>
        <p:blipFill>
          <a:blip r:embed="rId3"/>
          <a:stretch>
            <a:fillRect/>
          </a:stretch>
        </p:blipFill>
        <p:spPr>
          <a:xfrm>
            <a:off x="6119457" y="3661768"/>
            <a:ext cx="1671955" cy="1191260"/>
          </a:xfrm>
          <a:prstGeom prst="rect">
            <a:avLst/>
          </a:prstGeom>
          <a:noFill/>
          <a:ln>
            <a:noFill/>
          </a:ln>
        </p:spPr>
      </p:pic>
    </p:spTree>
    <p:extLst>
      <p:ext uri="{BB962C8B-B14F-4D97-AF65-F5344CB8AC3E}">
        <p14:creationId xmlns:p14="http://schemas.microsoft.com/office/powerpoint/2010/main" val="519022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89741" y="478804"/>
            <a:ext cx="8280000" cy="3795911"/>
          </a:xfrm>
          <a:prstGeom prst="rect">
            <a:avLst/>
          </a:prstGeom>
          <a:noFill/>
        </p:spPr>
        <p:txBody>
          <a:bodyPr wrap="square" rtlCol="0">
            <a:spAutoFit/>
          </a:bodyPr>
          <a:lstStyle/>
          <a:p>
            <a:pPr>
              <a:lnSpc>
                <a:spcPct val="150000"/>
              </a:lnSpc>
            </a:pPr>
            <a:r>
              <a:rPr lang="en-US" altLang="zh-CN" sz="1800" dirty="0">
                <a:solidFill>
                  <a:srgbClr val="FF0000"/>
                </a:solidFill>
              </a:rPr>
              <a:t>2.</a:t>
            </a:r>
            <a:r>
              <a:rPr lang="zh-CN" altLang="en-US" sz="1800" dirty="0">
                <a:solidFill>
                  <a:srgbClr val="FF0000"/>
                </a:solidFill>
              </a:rPr>
              <a:t>步进驱动系统的基本参数</a:t>
            </a:r>
          </a:p>
          <a:p>
            <a:pPr>
              <a:lnSpc>
                <a:spcPct val="150000"/>
              </a:lnSpc>
            </a:pPr>
            <a:r>
              <a:rPr lang="zh-CN" altLang="en-US" sz="1600" dirty="0">
                <a:solidFill>
                  <a:srgbClr val="0070C0"/>
                </a:solidFill>
              </a:rPr>
              <a:t>（</a:t>
            </a:r>
            <a:r>
              <a:rPr lang="en-US" altLang="zh-CN" sz="1600" dirty="0">
                <a:solidFill>
                  <a:srgbClr val="0070C0"/>
                </a:solidFill>
              </a:rPr>
              <a:t>1</a:t>
            </a:r>
            <a:r>
              <a:rPr lang="zh-CN" altLang="en-US" sz="1600" dirty="0">
                <a:solidFill>
                  <a:srgbClr val="0070C0"/>
                </a:solidFill>
              </a:rPr>
              <a:t>）步进电动机固有步距角</a:t>
            </a:r>
          </a:p>
          <a:p>
            <a:pPr>
              <a:lnSpc>
                <a:spcPct val="150000"/>
              </a:lnSpc>
            </a:pPr>
            <a:r>
              <a:rPr lang="zh-CN" altLang="en-US" sz="1600" dirty="0">
                <a:solidFill>
                  <a:srgbClr val="0070C0"/>
                </a:solidFill>
              </a:rPr>
              <a:t>         步进电机</a:t>
            </a:r>
            <a:r>
              <a:rPr lang="zh-CN" altLang="en-US" sz="1600" dirty="0">
                <a:solidFill>
                  <a:srgbClr val="FF0000"/>
                </a:solidFill>
              </a:rPr>
              <a:t>固有步距角</a:t>
            </a:r>
            <a:r>
              <a:rPr lang="zh-CN" altLang="en-US" sz="1600" dirty="0">
                <a:solidFill>
                  <a:srgbClr val="0070C0"/>
                </a:solidFill>
              </a:rPr>
              <a:t>表示控制系统每发一个步进脉冲信号，电动机所转动的角度，其值</a:t>
            </a:r>
            <a:r>
              <a:rPr lang="zh-CN" altLang="en-US" sz="1600" dirty="0">
                <a:solidFill>
                  <a:srgbClr val="FF0000"/>
                </a:solidFill>
              </a:rPr>
              <a:t>与电机相数、转子齿数、半步</a:t>
            </a:r>
            <a:r>
              <a:rPr lang="en-US" altLang="zh-CN" sz="1600" dirty="0">
                <a:solidFill>
                  <a:srgbClr val="FF0000"/>
                </a:solidFill>
              </a:rPr>
              <a:t>/</a:t>
            </a:r>
            <a:r>
              <a:rPr lang="zh-CN" altLang="en-US" sz="1600" dirty="0">
                <a:solidFill>
                  <a:srgbClr val="FF0000"/>
                </a:solidFill>
              </a:rPr>
              <a:t>全步相关</a:t>
            </a:r>
            <a:r>
              <a:rPr lang="zh-CN" altLang="en-US" sz="1600" dirty="0">
                <a:solidFill>
                  <a:srgbClr val="0070C0"/>
                </a:solidFill>
              </a:rPr>
              <a:t>，一款两相步进电动机（</a:t>
            </a:r>
            <a:r>
              <a:rPr lang="en-US" altLang="zh-CN" sz="1600" dirty="0">
                <a:solidFill>
                  <a:srgbClr val="0070C0"/>
                </a:solidFill>
              </a:rPr>
              <a:t>57BYGHR102-23MJ</a:t>
            </a:r>
            <a:r>
              <a:rPr lang="zh-CN" altLang="en-US" sz="1600" dirty="0">
                <a:solidFill>
                  <a:srgbClr val="0070C0"/>
                </a:solidFill>
              </a:rPr>
              <a:t>型）的步距角为</a:t>
            </a:r>
            <a:r>
              <a:rPr lang="en-US" altLang="zh-CN" sz="1600" dirty="0">
                <a:solidFill>
                  <a:srgbClr val="0070C0"/>
                </a:solidFill>
              </a:rPr>
              <a:t>0.9°/1.8°</a:t>
            </a:r>
            <a:r>
              <a:rPr lang="zh-CN" altLang="en-US" sz="1600" dirty="0">
                <a:solidFill>
                  <a:srgbClr val="0070C0"/>
                </a:solidFill>
              </a:rPr>
              <a:t>，表示半步工作时为</a:t>
            </a:r>
            <a:r>
              <a:rPr lang="en-US" altLang="zh-CN" sz="1600" dirty="0">
                <a:solidFill>
                  <a:srgbClr val="0070C0"/>
                </a:solidFill>
              </a:rPr>
              <a:t>0.9°</a:t>
            </a:r>
            <a:r>
              <a:rPr lang="zh-CN" altLang="en-US" sz="1600" dirty="0">
                <a:solidFill>
                  <a:srgbClr val="0070C0"/>
                </a:solidFill>
              </a:rPr>
              <a:t>，整步工作时为</a:t>
            </a:r>
            <a:r>
              <a:rPr lang="en-US" altLang="zh-CN" sz="1600" dirty="0">
                <a:solidFill>
                  <a:srgbClr val="0070C0"/>
                </a:solidFill>
              </a:rPr>
              <a:t>1.8°</a:t>
            </a:r>
            <a:r>
              <a:rPr lang="zh-CN" altLang="en-US" sz="1600" dirty="0">
                <a:solidFill>
                  <a:srgbClr val="0070C0"/>
                </a:solidFill>
              </a:rPr>
              <a:t>。</a:t>
            </a:r>
          </a:p>
          <a:p>
            <a:pPr>
              <a:lnSpc>
                <a:spcPct val="150000"/>
              </a:lnSpc>
            </a:pPr>
            <a:r>
              <a:rPr lang="zh-CN" altLang="en-US" sz="1600" dirty="0">
                <a:solidFill>
                  <a:srgbClr val="0070C0"/>
                </a:solidFill>
              </a:rPr>
              <a:t>（</a:t>
            </a:r>
            <a:r>
              <a:rPr lang="en-US" altLang="zh-CN" sz="1600" dirty="0">
                <a:solidFill>
                  <a:srgbClr val="0070C0"/>
                </a:solidFill>
              </a:rPr>
              <a:t>2</a:t>
            </a:r>
            <a:r>
              <a:rPr lang="zh-CN" altLang="en-US" sz="1600" dirty="0">
                <a:solidFill>
                  <a:srgbClr val="0070C0"/>
                </a:solidFill>
              </a:rPr>
              <a:t>）步进驱动器细分</a:t>
            </a:r>
          </a:p>
          <a:p>
            <a:pPr>
              <a:lnSpc>
                <a:spcPct val="150000"/>
              </a:lnSpc>
            </a:pPr>
            <a:r>
              <a:rPr lang="zh-CN" altLang="en-US" sz="1600" dirty="0">
                <a:solidFill>
                  <a:srgbClr val="0070C0"/>
                </a:solidFill>
              </a:rPr>
              <a:t>         在步进电机步距角不能满足使用要求时，可采用</a:t>
            </a:r>
            <a:r>
              <a:rPr lang="zh-CN" altLang="en-US" sz="1600" dirty="0">
                <a:solidFill>
                  <a:srgbClr val="FF0000"/>
                </a:solidFill>
              </a:rPr>
              <a:t>细分驱动器</a:t>
            </a:r>
            <a:r>
              <a:rPr lang="zh-CN" altLang="en-US" sz="1600" dirty="0">
                <a:solidFill>
                  <a:srgbClr val="0070C0"/>
                </a:solidFill>
              </a:rPr>
              <a:t>来驱动步进电机，细分驱动器的原理是通过改变</a:t>
            </a:r>
            <a:r>
              <a:rPr lang="en-US" altLang="zh-CN" sz="1600" dirty="0">
                <a:solidFill>
                  <a:srgbClr val="0070C0"/>
                </a:solidFill>
              </a:rPr>
              <a:t>A</a:t>
            </a:r>
            <a:r>
              <a:rPr lang="zh-CN" altLang="en-US" sz="1600" dirty="0">
                <a:solidFill>
                  <a:srgbClr val="0070C0"/>
                </a:solidFill>
              </a:rPr>
              <a:t>，</a:t>
            </a:r>
            <a:r>
              <a:rPr lang="en-US" altLang="zh-CN" sz="1600" dirty="0">
                <a:solidFill>
                  <a:srgbClr val="0070C0"/>
                </a:solidFill>
              </a:rPr>
              <a:t>B</a:t>
            </a:r>
            <a:r>
              <a:rPr lang="zh-CN" altLang="en-US" sz="1600" dirty="0">
                <a:solidFill>
                  <a:srgbClr val="0070C0"/>
                </a:solidFill>
              </a:rPr>
              <a:t>相电流的大小，以改变合成磁场的夹角，从而可以将一个步距角细分为多步。以</a:t>
            </a:r>
            <a:r>
              <a:rPr lang="en-US" altLang="zh-CN" sz="1600" dirty="0">
                <a:solidFill>
                  <a:srgbClr val="0070C0"/>
                </a:solidFill>
              </a:rPr>
              <a:t>AKS-23</a:t>
            </a:r>
            <a:r>
              <a:rPr lang="zh-CN" altLang="en-US" sz="1600" dirty="0">
                <a:solidFill>
                  <a:srgbClr val="0070C0"/>
                </a:solidFill>
              </a:rPr>
              <a:t>细分驱动器为例，</a:t>
            </a:r>
            <a:r>
              <a:rPr lang="en-US" altLang="zh-CN" sz="1600" dirty="0">
                <a:solidFill>
                  <a:srgbClr val="FF0000"/>
                </a:solidFill>
              </a:rPr>
              <a:t>SW1</a:t>
            </a:r>
            <a:r>
              <a:rPr lang="zh-CN" altLang="en-US" sz="1600" dirty="0">
                <a:solidFill>
                  <a:srgbClr val="FF0000"/>
                </a:solidFill>
              </a:rPr>
              <a:t>、</a:t>
            </a:r>
            <a:r>
              <a:rPr lang="en-US" altLang="zh-CN" sz="1600" dirty="0">
                <a:solidFill>
                  <a:srgbClr val="FF0000"/>
                </a:solidFill>
              </a:rPr>
              <a:t>SW2</a:t>
            </a:r>
            <a:r>
              <a:rPr lang="zh-CN" altLang="en-US" sz="1600" dirty="0">
                <a:solidFill>
                  <a:srgbClr val="FF0000"/>
                </a:solidFill>
              </a:rPr>
              <a:t>、</a:t>
            </a:r>
            <a:r>
              <a:rPr lang="en-US" altLang="zh-CN" sz="1600" dirty="0">
                <a:solidFill>
                  <a:srgbClr val="FF0000"/>
                </a:solidFill>
              </a:rPr>
              <a:t>SW3</a:t>
            </a:r>
            <a:r>
              <a:rPr lang="zh-CN" altLang="en-US" sz="1600" dirty="0">
                <a:solidFill>
                  <a:srgbClr val="FF0000"/>
                </a:solidFill>
              </a:rPr>
              <a:t>三个拨码开关</a:t>
            </a:r>
            <a:r>
              <a:rPr lang="zh-CN" altLang="en-US" sz="1600" dirty="0">
                <a:solidFill>
                  <a:srgbClr val="0070C0"/>
                </a:solidFill>
              </a:rPr>
              <a:t>状态为</a:t>
            </a:r>
            <a:r>
              <a:rPr lang="en-US" altLang="zh-CN" sz="1600" dirty="0">
                <a:solidFill>
                  <a:srgbClr val="0070C0"/>
                </a:solidFill>
              </a:rPr>
              <a:t>ON</a:t>
            </a:r>
            <a:r>
              <a:rPr lang="zh-CN" altLang="en-US" sz="1600" dirty="0">
                <a:solidFill>
                  <a:srgbClr val="0070C0"/>
                </a:solidFill>
              </a:rPr>
              <a:t>、</a:t>
            </a:r>
            <a:r>
              <a:rPr lang="en-US" altLang="zh-CN" sz="1600" dirty="0">
                <a:solidFill>
                  <a:srgbClr val="0070C0"/>
                </a:solidFill>
              </a:rPr>
              <a:t>OFF</a:t>
            </a:r>
            <a:r>
              <a:rPr lang="zh-CN" altLang="en-US" sz="1600" dirty="0">
                <a:solidFill>
                  <a:srgbClr val="0070C0"/>
                </a:solidFill>
              </a:rPr>
              <a:t>、</a:t>
            </a:r>
            <a:r>
              <a:rPr lang="en-US" altLang="zh-CN" sz="1600" dirty="0">
                <a:solidFill>
                  <a:srgbClr val="0070C0"/>
                </a:solidFill>
              </a:rPr>
              <a:t>ON</a:t>
            </a:r>
            <a:r>
              <a:rPr lang="zh-CN" altLang="en-US" sz="1600" dirty="0">
                <a:solidFill>
                  <a:srgbClr val="0070C0"/>
                </a:solidFill>
              </a:rPr>
              <a:t>时可设置细分数为</a:t>
            </a:r>
            <a:r>
              <a:rPr lang="en-US" altLang="zh-CN" sz="1600" dirty="0">
                <a:solidFill>
                  <a:srgbClr val="0070C0"/>
                </a:solidFill>
              </a:rPr>
              <a:t>1/32</a:t>
            </a:r>
            <a:r>
              <a:rPr lang="zh-CN" altLang="en-US" sz="1600" dirty="0">
                <a:solidFill>
                  <a:srgbClr val="0070C0"/>
                </a:solidFill>
              </a:rPr>
              <a:t>，此时控制固有步距角为</a:t>
            </a:r>
            <a:r>
              <a:rPr lang="en-US" altLang="zh-CN" sz="1600" dirty="0">
                <a:solidFill>
                  <a:srgbClr val="0070C0"/>
                </a:solidFill>
              </a:rPr>
              <a:t>1.8°</a:t>
            </a:r>
            <a:r>
              <a:rPr lang="zh-CN" altLang="en-US" sz="1600" dirty="0">
                <a:solidFill>
                  <a:srgbClr val="0070C0"/>
                </a:solidFill>
              </a:rPr>
              <a:t>的步进电机转一圈需要</a:t>
            </a:r>
            <a:r>
              <a:rPr lang="en-US" altLang="zh-CN" sz="1600" dirty="0">
                <a:solidFill>
                  <a:srgbClr val="0070C0"/>
                </a:solidFill>
              </a:rPr>
              <a:t>6400</a:t>
            </a:r>
            <a:r>
              <a:rPr lang="zh-CN" altLang="en-US" sz="1600" dirty="0">
                <a:solidFill>
                  <a:srgbClr val="0070C0"/>
                </a:solidFill>
              </a:rPr>
              <a:t>个脉冲。</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spTree>
    <p:extLst>
      <p:ext uri="{BB962C8B-B14F-4D97-AF65-F5344CB8AC3E}">
        <p14:creationId xmlns:p14="http://schemas.microsoft.com/office/powerpoint/2010/main" val="1440344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27216" y="478804"/>
            <a:ext cx="8280000" cy="4165243"/>
          </a:xfrm>
          <a:prstGeom prst="rect">
            <a:avLst/>
          </a:prstGeom>
          <a:noFill/>
        </p:spPr>
        <p:txBody>
          <a:bodyPr wrap="square" rtlCol="0">
            <a:spAutoFit/>
          </a:bodyPr>
          <a:lstStyle/>
          <a:p>
            <a:pPr>
              <a:lnSpc>
                <a:spcPct val="150000"/>
              </a:lnSpc>
            </a:pPr>
            <a:r>
              <a:rPr lang="en-US" altLang="zh-CN" sz="1800" dirty="0">
                <a:solidFill>
                  <a:srgbClr val="FF0000"/>
                </a:solidFill>
              </a:rPr>
              <a:t>5.1.2</a:t>
            </a:r>
            <a:r>
              <a:rPr lang="zh-CN" altLang="en-US" sz="1800" dirty="0">
                <a:solidFill>
                  <a:srgbClr val="FF0000"/>
                </a:solidFill>
              </a:rPr>
              <a:t>步进驱动系统的</a:t>
            </a:r>
            <a:r>
              <a:rPr lang="en-US" altLang="zh-CN" sz="1800" dirty="0">
                <a:solidFill>
                  <a:srgbClr val="FF0000"/>
                </a:solidFill>
              </a:rPr>
              <a:t>PLC</a:t>
            </a:r>
            <a:r>
              <a:rPr lang="zh-CN" altLang="en-US" sz="1800" dirty="0">
                <a:solidFill>
                  <a:srgbClr val="FF0000"/>
                </a:solidFill>
              </a:rPr>
              <a:t>控制</a:t>
            </a:r>
          </a:p>
          <a:p>
            <a:pPr>
              <a:lnSpc>
                <a:spcPct val="150000"/>
              </a:lnSpc>
            </a:pPr>
            <a:r>
              <a:rPr lang="en-US" altLang="zh-CN" sz="1600" dirty="0">
                <a:solidFill>
                  <a:srgbClr val="0070C0"/>
                </a:solidFill>
              </a:rPr>
              <a:t>1. </a:t>
            </a:r>
            <a:r>
              <a:rPr lang="zh-CN" altLang="en-US" sz="1600" dirty="0">
                <a:solidFill>
                  <a:srgbClr val="0070C0"/>
                </a:solidFill>
              </a:rPr>
              <a:t>步进驱动系统的</a:t>
            </a:r>
            <a:r>
              <a:rPr lang="en-US" altLang="zh-CN" sz="1600" dirty="0">
                <a:solidFill>
                  <a:srgbClr val="0070C0"/>
                </a:solidFill>
              </a:rPr>
              <a:t>PLC</a:t>
            </a:r>
            <a:r>
              <a:rPr lang="zh-CN" altLang="en-US" sz="1600" dirty="0">
                <a:solidFill>
                  <a:srgbClr val="0070C0"/>
                </a:solidFill>
              </a:rPr>
              <a:t>控制方式</a:t>
            </a:r>
          </a:p>
          <a:p>
            <a:pPr>
              <a:lnSpc>
                <a:spcPct val="150000"/>
              </a:lnSpc>
            </a:pPr>
            <a:r>
              <a:rPr lang="en-US" altLang="zh-CN" sz="1600" dirty="0">
                <a:solidFill>
                  <a:srgbClr val="0070C0"/>
                </a:solidFill>
              </a:rPr>
              <a:t>         S7-1200</a:t>
            </a:r>
            <a:r>
              <a:rPr lang="zh-CN" altLang="en-US" sz="1600" dirty="0">
                <a:solidFill>
                  <a:srgbClr val="0070C0"/>
                </a:solidFill>
              </a:rPr>
              <a:t>运动控制根据连接驱动方式不同，分成</a:t>
            </a:r>
            <a:r>
              <a:rPr lang="zh-CN" altLang="en-US" sz="1600" dirty="0">
                <a:solidFill>
                  <a:srgbClr val="FF0000"/>
                </a:solidFill>
              </a:rPr>
              <a:t>三种控制方式</a:t>
            </a:r>
            <a:r>
              <a:rPr lang="zh-CN" altLang="en-US" sz="1600" dirty="0">
                <a:solidFill>
                  <a:srgbClr val="0070C0"/>
                </a:solidFill>
              </a:rPr>
              <a:t>：</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① </a:t>
            </a:r>
            <a:r>
              <a:rPr lang="zh-CN" altLang="en-US" sz="1600" dirty="0">
                <a:solidFill>
                  <a:srgbClr val="FF0000"/>
                </a:solidFill>
              </a:rPr>
              <a:t>基于现场总线的</a:t>
            </a:r>
            <a:r>
              <a:rPr lang="en-US" altLang="zh-CN" sz="1600" dirty="0" err="1">
                <a:solidFill>
                  <a:srgbClr val="FF0000"/>
                </a:solidFill>
              </a:rPr>
              <a:t>PROFIdrive</a:t>
            </a:r>
            <a:r>
              <a:rPr lang="zh-CN" altLang="en-US" sz="1600" dirty="0">
                <a:solidFill>
                  <a:srgbClr val="FF0000"/>
                </a:solidFill>
              </a:rPr>
              <a:t>方式</a:t>
            </a:r>
            <a:r>
              <a:rPr lang="zh-CN" altLang="en-US" sz="1600" dirty="0">
                <a:solidFill>
                  <a:srgbClr val="0070C0"/>
                </a:solidFill>
              </a:rPr>
              <a:t>与支持</a:t>
            </a:r>
            <a:r>
              <a:rPr lang="en-US" altLang="zh-CN" sz="1600" dirty="0" err="1">
                <a:solidFill>
                  <a:srgbClr val="0070C0"/>
                </a:solidFill>
              </a:rPr>
              <a:t>PROFIdrive</a:t>
            </a:r>
            <a:r>
              <a:rPr lang="zh-CN" altLang="en-US" sz="1600" dirty="0">
                <a:solidFill>
                  <a:srgbClr val="0070C0"/>
                </a:solidFill>
              </a:rPr>
              <a:t>的驱动器连接进行运动控制；</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② </a:t>
            </a:r>
            <a:r>
              <a:rPr lang="zh-CN" altLang="en-US" sz="1600" dirty="0">
                <a:solidFill>
                  <a:srgbClr val="FF0000"/>
                </a:solidFill>
              </a:rPr>
              <a:t>发送</a:t>
            </a:r>
            <a:r>
              <a:rPr lang="en-US" altLang="zh-CN" sz="1600" dirty="0">
                <a:solidFill>
                  <a:srgbClr val="FF0000"/>
                </a:solidFill>
              </a:rPr>
              <a:t>PTO</a:t>
            </a:r>
            <a:r>
              <a:rPr lang="zh-CN" altLang="en-US" sz="1600" dirty="0">
                <a:solidFill>
                  <a:srgbClr val="FF0000"/>
                </a:solidFill>
              </a:rPr>
              <a:t>脉冲的方式</a:t>
            </a:r>
            <a:r>
              <a:rPr lang="zh-CN" altLang="en-US" sz="1600" dirty="0">
                <a:solidFill>
                  <a:srgbClr val="0070C0"/>
                </a:solidFill>
              </a:rPr>
              <a:t>控制驱动器，可以是“</a:t>
            </a:r>
            <a:r>
              <a:rPr lang="zh-CN" altLang="en-US" sz="1600" dirty="0">
                <a:solidFill>
                  <a:srgbClr val="FF0000"/>
                </a:solidFill>
              </a:rPr>
              <a:t>脉冲</a:t>
            </a:r>
            <a:r>
              <a:rPr lang="en-US" altLang="zh-CN" sz="1600" dirty="0">
                <a:solidFill>
                  <a:srgbClr val="FF0000"/>
                </a:solidFill>
              </a:rPr>
              <a:t>+</a:t>
            </a:r>
            <a:r>
              <a:rPr lang="zh-CN" altLang="en-US" sz="1600" dirty="0">
                <a:solidFill>
                  <a:srgbClr val="FF0000"/>
                </a:solidFill>
              </a:rPr>
              <a:t>方向</a:t>
            </a:r>
            <a:r>
              <a:rPr lang="zh-CN" altLang="en-US" sz="1600" dirty="0">
                <a:solidFill>
                  <a:srgbClr val="0070C0"/>
                </a:solidFill>
              </a:rPr>
              <a:t>”、“</a:t>
            </a:r>
            <a:r>
              <a:rPr lang="en-US" altLang="zh-CN" sz="1600" dirty="0">
                <a:solidFill>
                  <a:srgbClr val="FF0000"/>
                </a:solidFill>
              </a:rPr>
              <a:t>A/B</a:t>
            </a:r>
            <a:r>
              <a:rPr lang="zh-CN" altLang="en-US" sz="1600" dirty="0">
                <a:solidFill>
                  <a:srgbClr val="FF0000"/>
                </a:solidFill>
              </a:rPr>
              <a:t>正交</a:t>
            </a:r>
            <a:r>
              <a:rPr lang="zh-CN" altLang="en-US" sz="1600" dirty="0">
                <a:solidFill>
                  <a:srgbClr val="0070C0"/>
                </a:solidFill>
              </a:rPr>
              <a:t>”、也可以是“</a:t>
            </a:r>
            <a:r>
              <a:rPr lang="zh-CN" altLang="en-US" sz="1600" dirty="0">
                <a:solidFill>
                  <a:srgbClr val="FF0000"/>
                </a:solidFill>
              </a:rPr>
              <a:t>正</a:t>
            </a:r>
            <a:r>
              <a:rPr lang="en-US" altLang="zh-CN" sz="1600" dirty="0">
                <a:solidFill>
                  <a:srgbClr val="FF0000"/>
                </a:solidFill>
              </a:rPr>
              <a:t>/</a:t>
            </a:r>
            <a:r>
              <a:rPr lang="zh-CN" altLang="en-US" sz="1600" dirty="0">
                <a:solidFill>
                  <a:srgbClr val="FF0000"/>
                </a:solidFill>
              </a:rPr>
              <a:t>反脉冲</a:t>
            </a:r>
            <a:r>
              <a:rPr lang="zh-CN" altLang="en-US" sz="1600" dirty="0">
                <a:solidFill>
                  <a:srgbClr val="0070C0"/>
                </a:solidFill>
              </a:rPr>
              <a:t>”的方式；</a:t>
            </a:r>
            <a:endParaRPr lang="en-US" altLang="zh-CN" sz="1600" dirty="0">
              <a:solidFill>
                <a:srgbClr val="0070C0"/>
              </a:solidFill>
            </a:endParaRPr>
          </a:p>
          <a:p>
            <a:pPr>
              <a:lnSpc>
                <a:spcPct val="150000"/>
              </a:lnSpc>
            </a:pPr>
            <a:r>
              <a:rPr lang="en-US" altLang="zh-CN" sz="1600" dirty="0">
                <a:solidFill>
                  <a:srgbClr val="0070C0"/>
                </a:solidFill>
              </a:rPr>
              <a:t>        </a:t>
            </a:r>
            <a:r>
              <a:rPr lang="zh-CN" altLang="en-US" sz="1600" dirty="0">
                <a:solidFill>
                  <a:srgbClr val="0070C0"/>
                </a:solidFill>
              </a:rPr>
              <a:t>③ </a:t>
            </a:r>
            <a:r>
              <a:rPr lang="zh-CN" altLang="en-US" sz="1600" dirty="0">
                <a:solidFill>
                  <a:srgbClr val="FF0000"/>
                </a:solidFill>
              </a:rPr>
              <a:t>输出模拟量</a:t>
            </a:r>
            <a:r>
              <a:rPr lang="zh-CN" altLang="en-US" sz="1600" dirty="0">
                <a:solidFill>
                  <a:srgbClr val="0070C0"/>
                </a:solidFill>
              </a:rPr>
              <a:t>来控制驱动器。</a:t>
            </a:r>
            <a:endParaRPr lang="en-US" altLang="zh-CN" sz="1600" dirty="0">
              <a:solidFill>
                <a:srgbClr val="0070C0"/>
              </a:solidFill>
            </a:endParaRPr>
          </a:p>
          <a:p>
            <a:pPr>
              <a:lnSpc>
                <a:spcPct val="150000"/>
              </a:lnSpc>
            </a:pPr>
            <a:endParaRPr lang="en-US" altLang="zh-CN" sz="1600" dirty="0">
              <a:solidFill>
                <a:srgbClr val="0070C0"/>
              </a:solidFill>
            </a:endParaRPr>
          </a:p>
          <a:p>
            <a:pPr>
              <a:lnSpc>
                <a:spcPct val="150000"/>
              </a:lnSpc>
            </a:pPr>
            <a:endParaRPr lang="zh-CN" altLang="en-US" sz="1600" dirty="0">
              <a:solidFill>
                <a:srgbClr val="0070C0"/>
              </a:solidFill>
            </a:endParaRPr>
          </a:p>
          <a:p>
            <a:pPr>
              <a:lnSpc>
                <a:spcPct val="150000"/>
              </a:lnSpc>
            </a:pPr>
            <a:r>
              <a:rPr lang="zh-CN" altLang="en-US" sz="1600" dirty="0">
                <a:solidFill>
                  <a:srgbClr val="0070C0"/>
                </a:solidFill>
              </a:rPr>
              <a:t>        </a:t>
            </a:r>
            <a:endParaRPr lang="en-US" altLang="zh-CN" sz="1600" dirty="0">
              <a:solidFill>
                <a:srgbClr val="0070C0"/>
              </a:solidFill>
            </a:endParaRPr>
          </a:p>
          <a:p>
            <a:pPr>
              <a:lnSpc>
                <a:spcPct val="150000"/>
              </a:lnSpc>
            </a:pPr>
            <a:r>
              <a:rPr lang="zh-CN" altLang="en-US" sz="1600" dirty="0">
                <a:solidFill>
                  <a:srgbClr val="0070C0"/>
                </a:solidFill>
              </a:rPr>
              <a:t>         本系统采用发</a:t>
            </a:r>
            <a:r>
              <a:rPr lang="zh-CN" altLang="en-US" sz="1600" dirty="0">
                <a:solidFill>
                  <a:srgbClr val="FF0000"/>
                </a:solidFill>
              </a:rPr>
              <a:t>脉冲信号与方向信号</a:t>
            </a:r>
            <a:r>
              <a:rPr lang="zh-CN" altLang="en-US" sz="1600" dirty="0">
                <a:solidFill>
                  <a:srgbClr val="0070C0"/>
                </a:solidFill>
              </a:rPr>
              <a:t>的方式（方式</a:t>
            </a:r>
            <a:r>
              <a:rPr lang="en-US" altLang="zh-CN" sz="1600" dirty="0">
                <a:solidFill>
                  <a:srgbClr val="0070C0"/>
                </a:solidFill>
              </a:rPr>
              <a:t>② </a:t>
            </a:r>
            <a:r>
              <a:rPr lang="zh-CN" altLang="en-US" sz="1600" dirty="0">
                <a:solidFill>
                  <a:srgbClr val="0070C0"/>
                </a:solidFill>
              </a:rPr>
              <a:t>）控制步进驱动系统</a:t>
            </a:r>
            <a:r>
              <a:rPr lang="zh-CN" altLang="en-US" sz="1200" dirty="0">
                <a:solidFill>
                  <a:srgbClr val="0070C0"/>
                </a:solidFill>
              </a:rPr>
              <a:t>。</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graphicFrame>
        <p:nvGraphicFramePr>
          <p:cNvPr id="3" name="对象 2">
            <a:extLst>
              <a:ext uri="{FF2B5EF4-FFF2-40B4-BE49-F238E27FC236}">
                <a16:creationId xmlns:a16="http://schemas.microsoft.com/office/drawing/2014/main" id="{B76489F5-9F47-45EC-AD5E-133C09DF1E39}"/>
              </a:ext>
            </a:extLst>
          </p:cNvPr>
          <p:cNvGraphicFramePr>
            <a:graphicFrameLocks noChangeAspect="1"/>
          </p:cNvGraphicFramePr>
          <p:nvPr>
            <p:extLst>
              <p:ext uri="{D42A27DB-BD31-4B8C-83A1-F6EECF244321}">
                <p14:modId xmlns:p14="http://schemas.microsoft.com/office/powerpoint/2010/main" val="286392731"/>
              </p:ext>
            </p:extLst>
          </p:nvPr>
        </p:nvGraphicFramePr>
        <p:xfrm>
          <a:off x="3696964" y="2369159"/>
          <a:ext cx="4529974" cy="1800000"/>
        </p:xfrm>
        <a:graphic>
          <a:graphicData uri="http://schemas.openxmlformats.org/presentationml/2006/ole">
            <mc:AlternateContent xmlns:mc="http://schemas.openxmlformats.org/markup-compatibility/2006">
              <mc:Choice xmlns:v="urn:schemas-microsoft-com:vml" Requires="v">
                <p:oleObj name="Visio" r:id="rId2" imgW="4669854" imgH="1860993" progId="Visio.Drawing.11">
                  <p:embed/>
                </p:oleObj>
              </mc:Choice>
              <mc:Fallback>
                <p:oleObj name="Visio" r:id="rId2" imgW="4669854" imgH="1860993" progId="Visio.Drawing.11">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6964" y="2369159"/>
                        <a:ext cx="4529974" cy="1800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263278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04731" y="478804"/>
            <a:ext cx="8280000" cy="1949252"/>
          </a:xfrm>
          <a:prstGeom prst="rect">
            <a:avLst/>
          </a:prstGeom>
          <a:noFill/>
        </p:spPr>
        <p:txBody>
          <a:bodyPr wrap="square" rtlCol="0">
            <a:spAutoFit/>
          </a:bodyPr>
          <a:lstStyle/>
          <a:p>
            <a:pPr>
              <a:lnSpc>
                <a:spcPct val="150000"/>
              </a:lnSpc>
            </a:pPr>
            <a:r>
              <a:rPr lang="en-US" altLang="zh-CN" sz="1800" dirty="0">
                <a:solidFill>
                  <a:srgbClr val="FF0000"/>
                </a:solidFill>
              </a:rPr>
              <a:t>2. PLC</a:t>
            </a:r>
            <a:r>
              <a:rPr lang="zh-CN" altLang="en-US" sz="1800" dirty="0">
                <a:solidFill>
                  <a:srgbClr val="FF0000"/>
                </a:solidFill>
              </a:rPr>
              <a:t>工艺对象参数组态</a:t>
            </a:r>
          </a:p>
          <a:p>
            <a:pPr>
              <a:lnSpc>
                <a:spcPct val="150000"/>
              </a:lnSpc>
            </a:pPr>
            <a:r>
              <a:rPr lang="en-US" altLang="zh-CN" sz="1600" dirty="0">
                <a:solidFill>
                  <a:srgbClr val="0070C0"/>
                </a:solidFill>
              </a:rPr>
              <a:t>         PLC</a:t>
            </a:r>
            <a:r>
              <a:rPr lang="zh-CN" altLang="en-US" sz="1600" dirty="0">
                <a:solidFill>
                  <a:srgbClr val="0070C0"/>
                </a:solidFill>
              </a:rPr>
              <a:t>工艺对象参数包括</a:t>
            </a:r>
            <a:r>
              <a:rPr lang="zh-CN" altLang="en-US" sz="1600" dirty="0">
                <a:solidFill>
                  <a:srgbClr val="FF0000"/>
                </a:solidFill>
              </a:rPr>
              <a:t>基本参数与扩展参数</a:t>
            </a:r>
            <a:r>
              <a:rPr lang="zh-CN" altLang="en-US" sz="1600" dirty="0">
                <a:solidFill>
                  <a:srgbClr val="0070C0"/>
                </a:solidFill>
              </a:rPr>
              <a:t>，通过参数组态指定控制方式、测量单位以及回零功能等，具体如下：</a:t>
            </a:r>
          </a:p>
          <a:p>
            <a:pPr>
              <a:lnSpc>
                <a:spcPct val="150000"/>
              </a:lnSpc>
            </a:pPr>
            <a:r>
              <a:rPr lang="zh-CN" altLang="en-US" sz="1600" dirty="0">
                <a:solidFill>
                  <a:srgbClr val="0070C0"/>
                </a:solidFill>
              </a:rPr>
              <a:t>         ① 打开博图软件开始</a:t>
            </a:r>
            <a:r>
              <a:rPr lang="en-US" altLang="zh-CN" sz="1600" dirty="0">
                <a:solidFill>
                  <a:srgbClr val="0070C0"/>
                </a:solidFill>
              </a:rPr>
              <a:t>PLC</a:t>
            </a:r>
            <a:r>
              <a:rPr lang="zh-CN" altLang="en-US" sz="1600" dirty="0">
                <a:solidFill>
                  <a:srgbClr val="0070C0"/>
                </a:solidFill>
              </a:rPr>
              <a:t>工艺对象参数组态，找到右侧“</a:t>
            </a:r>
            <a:r>
              <a:rPr lang="zh-CN" altLang="en-US" sz="1600" dirty="0">
                <a:solidFill>
                  <a:srgbClr val="FF0000"/>
                </a:solidFill>
              </a:rPr>
              <a:t>项目树</a:t>
            </a:r>
            <a:r>
              <a:rPr lang="zh-CN" altLang="en-US" sz="1600" dirty="0">
                <a:solidFill>
                  <a:srgbClr val="0070C0"/>
                </a:solidFill>
              </a:rPr>
              <a:t>”，单击“</a:t>
            </a:r>
            <a:r>
              <a:rPr lang="zh-CN" altLang="en-US" sz="1600" dirty="0">
                <a:solidFill>
                  <a:srgbClr val="FF0000"/>
                </a:solidFill>
              </a:rPr>
              <a:t>工艺对象</a:t>
            </a:r>
            <a:r>
              <a:rPr lang="en-US" altLang="zh-CN" sz="1600" dirty="0">
                <a:solidFill>
                  <a:srgbClr val="FF0000"/>
                </a:solidFill>
              </a:rPr>
              <a:t>-&gt;</a:t>
            </a:r>
            <a:r>
              <a:rPr lang="zh-CN" altLang="en-US" sz="1600" dirty="0">
                <a:solidFill>
                  <a:srgbClr val="FF0000"/>
                </a:solidFill>
              </a:rPr>
              <a:t>新增对象</a:t>
            </a:r>
            <a:r>
              <a:rPr lang="zh-CN" altLang="en-US" sz="1600" dirty="0">
                <a:solidFill>
                  <a:srgbClr val="0070C0"/>
                </a:solidFill>
              </a:rPr>
              <a:t>”，选中</a:t>
            </a:r>
            <a:r>
              <a:rPr lang="zh-CN" altLang="en-US" sz="1600" dirty="0">
                <a:solidFill>
                  <a:srgbClr val="FF0000"/>
                </a:solidFill>
              </a:rPr>
              <a:t>“</a:t>
            </a:r>
            <a:r>
              <a:rPr lang="en-US" altLang="zh-CN" sz="1600" dirty="0" err="1">
                <a:solidFill>
                  <a:srgbClr val="FF0000"/>
                </a:solidFill>
              </a:rPr>
              <a:t>TO_PositioningAxis</a:t>
            </a:r>
            <a:r>
              <a:rPr lang="en-US" altLang="zh-CN" sz="1600" dirty="0">
                <a:solidFill>
                  <a:srgbClr val="FF0000"/>
                </a:solidFill>
              </a:rPr>
              <a:t>”</a:t>
            </a:r>
            <a:r>
              <a:rPr lang="zh-CN" altLang="en-US" sz="1600" dirty="0">
                <a:solidFill>
                  <a:srgbClr val="FF0000"/>
                </a:solidFill>
              </a:rPr>
              <a:t>（定位轴工艺对象）</a:t>
            </a:r>
            <a:r>
              <a:rPr lang="zh-CN" altLang="en-US" sz="1600" dirty="0">
                <a:solidFill>
                  <a:srgbClr val="0070C0"/>
                </a:solidFill>
              </a:rPr>
              <a:t>并按“确定”。</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89EF36D2-9760-49DC-92FB-82D654549285}"/>
              </a:ext>
            </a:extLst>
          </p:cNvPr>
          <p:cNvPicPr/>
          <p:nvPr/>
        </p:nvPicPr>
        <p:blipFill rotWithShape="1">
          <a:blip r:embed="rId2"/>
          <a:srcRect b="35051"/>
          <a:stretch/>
        </p:blipFill>
        <p:spPr>
          <a:xfrm>
            <a:off x="2095666" y="2511330"/>
            <a:ext cx="5237480" cy="2258424"/>
          </a:xfrm>
          <a:prstGeom prst="rect">
            <a:avLst/>
          </a:prstGeom>
        </p:spPr>
      </p:pic>
    </p:spTree>
    <p:extLst>
      <p:ext uri="{BB962C8B-B14F-4D97-AF65-F5344CB8AC3E}">
        <p14:creationId xmlns:p14="http://schemas.microsoft.com/office/powerpoint/2010/main" val="2220008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464691" y="478804"/>
            <a:ext cx="8280000" cy="795089"/>
          </a:xfrm>
          <a:prstGeom prst="rect">
            <a:avLst/>
          </a:prstGeom>
          <a:noFill/>
        </p:spPr>
        <p:txBody>
          <a:bodyPr wrap="square" rtlCol="0">
            <a:spAutoFit/>
          </a:bodyPr>
          <a:lstStyle/>
          <a:p>
            <a:pPr>
              <a:lnSpc>
                <a:spcPct val="150000"/>
              </a:lnSpc>
            </a:pPr>
            <a:r>
              <a:rPr lang="zh-CN" altLang="en-US" sz="1600" dirty="0">
                <a:solidFill>
                  <a:srgbClr val="0070C0"/>
                </a:solidFill>
              </a:rPr>
              <a:t>②</a:t>
            </a:r>
            <a:r>
              <a:rPr lang="zh-CN" altLang="en-US" sz="1600" dirty="0">
                <a:solidFill>
                  <a:srgbClr val="FF0000"/>
                </a:solidFill>
              </a:rPr>
              <a:t>更改工艺轴名称</a:t>
            </a:r>
            <a:r>
              <a:rPr lang="zh-CN" altLang="en-US" sz="1600" dirty="0">
                <a:solidFill>
                  <a:srgbClr val="0070C0"/>
                </a:solidFill>
              </a:rPr>
              <a:t>为“旋转供料轴”，</a:t>
            </a:r>
            <a:r>
              <a:rPr lang="zh-CN" altLang="en-US" sz="1600" dirty="0">
                <a:solidFill>
                  <a:srgbClr val="FF0000"/>
                </a:solidFill>
              </a:rPr>
              <a:t>驱动器选择</a:t>
            </a:r>
            <a:r>
              <a:rPr lang="zh-CN" altLang="en-US" sz="1600" dirty="0">
                <a:solidFill>
                  <a:srgbClr val="0070C0"/>
                </a:solidFill>
              </a:rPr>
              <a:t>“</a:t>
            </a:r>
            <a:r>
              <a:rPr lang="en-US" altLang="zh-CN" sz="1600" dirty="0">
                <a:solidFill>
                  <a:srgbClr val="0070C0"/>
                </a:solidFill>
              </a:rPr>
              <a:t>PTO”</a:t>
            </a:r>
            <a:r>
              <a:rPr lang="zh-CN" altLang="en-US" sz="1600" dirty="0">
                <a:solidFill>
                  <a:srgbClr val="0070C0"/>
                </a:solidFill>
              </a:rPr>
              <a:t>（脉冲串输出），由于执行机构是旋转供料模块，因此</a:t>
            </a:r>
            <a:r>
              <a:rPr lang="zh-CN" altLang="en-US" sz="1600" dirty="0">
                <a:solidFill>
                  <a:srgbClr val="FF0000"/>
                </a:solidFill>
              </a:rPr>
              <a:t>位置单位选择度</a:t>
            </a:r>
            <a:r>
              <a:rPr lang="zh-CN" altLang="en-US" sz="1600" dirty="0">
                <a:solidFill>
                  <a:srgbClr val="0070C0"/>
                </a:solidFill>
              </a:rPr>
              <a:t>（</a:t>
            </a:r>
            <a:r>
              <a:rPr lang="en-US" altLang="zh-CN" sz="1600" dirty="0">
                <a:solidFill>
                  <a:srgbClr val="0070C0"/>
                </a:solidFill>
              </a:rPr>
              <a:t>°</a:t>
            </a:r>
            <a:r>
              <a:rPr lang="zh-CN" altLang="en-US" sz="1600" dirty="0">
                <a:solidFill>
                  <a:srgbClr val="0070C0"/>
                </a:solidFill>
              </a:rPr>
              <a:t>），如图所示。</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58C637C4-2F33-4C77-A734-0F0F4CAE0373}"/>
              </a:ext>
            </a:extLst>
          </p:cNvPr>
          <p:cNvPicPr/>
          <p:nvPr/>
        </p:nvPicPr>
        <p:blipFill rotWithShape="1">
          <a:blip r:embed="rId2"/>
          <a:srcRect l="18686" t="17294" r="23910" b="27911"/>
          <a:stretch/>
        </p:blipFill>
        <p:spPr bwMode="auto">
          <a:xfrm>
            <a:off x="1821866" y="1487454"/>
            <a:ext cx="5223510" cy="28041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463603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11932084-065B-4754-95FC-880D1DC2393C}"/>
              </a:ext>
            </a:extLst>
          </p:cNvPr>
          <p:cNvSpPr txBox="1"/>
          <p:nvPr/>
        </p:nvSpPr>
        <p:spPr>
          <a:xfrm>
            <a:off x="389741" y="478804"/>
            <a:ext cx="8280000" cy="795089"/>
          </a:xfrm>
          <a:prstGeom prst="rect">
            <a:avLst/>
          </a:prstGeom>
          <a:noFill/>
        </p:spPr>
        <p:txBody>
          <a:bodyPr wrap="square" rtlCol="0">
            <a:spAutoFit/>
          </a:bodyPr>
          <a:lstStyle/>
          <a:p>
            <a:pPr>
              <a:lnSpc>
                <a:spcPct val="150000"/>
              </a:lnSpc>
            </a:pPr>
            <a:r>
              <a:rPr lang="zh-CN" altLang="en-US" sz="1600" dirty="0">
                <a:solidFill>
                  <a:srgbClr val="0070C0"/>
                </a:solidFill>
              </a:rPr>
              <a:t>③ 驱动器设置中将</a:t>
            </a:r>
            <a:r>
              <a:rPr lang="zh-CN" altLang="en-US" sz="1600" dirty="0">
                <a:solidFill>
                  <a:srgbClr val="FF0000"/>
                </a:solidFill>
              </a:rPr>
              <a:t>脉冲发生器</a:t>
            </a:r>
            <a:r>
              <a:rPr lang="zh-CN" altLang="en-US" sz="1600" dirty="0">
                <a:solidFill>
                  <a:srgbClr val="0070C0"/>
                </a:solidFill>
              </a:rPr>
              <a:t>设为“</a:t>
            </a:r>
            <a:r>
              <a:rPr lang="en-US" altLang="zh-CN" sz="1600" dirty="0">
                <a:solidFill>
                  <a:srgbClr val="0070C0"/>
                </a:solidFill>
              </a:rPr>
              <a:t>pulse_1”</a:t>
            </a:r>
            <a:r>
              <a:rPr lang="zh-CN" altLang="en-US" sz="1600" dirty="0">
                <a:solidFill>
                  <a:srgbClr val="0070C0"/>
                </a:solidFill>
              </a:rPr>
              <a:t>，</a:t>
            </a:r>
            <a:r>
              <a:rPr lang="zh-CN" altLang="en-US" sz="1600" dirty="0">
                <a:solidFill>
                  <a:srgbClr val="FF0000"/>
                </a:solidFill>
              </a:rPr>
              <a:t>信号类型</a:t>
            </a:r>
            <a:r>
              <a:rPr lang="zh-CN" altLang="en-US" sz="1600" dirty="0">
                <a:solidFill>
                  <a:srgbClr val="0070C0"/>
                </a:solidFill>
              </a:rPr>
              <a:t>为</a:t>
            </a:r>
            <a:r>
              <a:rPr lang="en-US" altLang="zh-CN" sz="1600" dirty="0">
                <a:solidFill>
                  <a:srgbClr val="0070C0"/>
                </a:solidFill>
              </a:rPr>
              <a:t>PTO</a:t>
            </a:r>
            <a:r>
              <a:rPr lang="zh-CN" altLang="en-US" sz="1600" dirty="0">
                <a:solidFill>
                  <a:srgbClr val="0070C0"/>
                </a:solidFill>
              </a:rPr>
              <a:t>（脉冲</a:t>
            </a:r>
            <a:r>
              <a:rPr lang="en-US" altLang="zh-CN" sz="1600" dirty="0">
                <a:solidFill>
                  <a:srgbClr val="0070C0"/>
                </a:solidFill>
              </a:rPr>
              <a:t>+</a:t>
            </a:r>
            <a:r>
              <a:rPr lang="zh-CN" altLang="en-US" sz="1600" dirty="0">
                <a:solidFill>
                  <a:srgbClr val="0070C0"/>
                </a:solidFill>
              </a:rPr>
              <a:t>方向），</a:t>
            </a:r>
            <a:r>
              <a:rPr lang="en-US" altLang="zh-CN" sz="1600" dirty="0">
                <a:solidFill>
                  <a:srgbClr val="0070C0"/>
                </a:solidFill>
              </a:rPr>
              <a:t>Q0.0</a:t>
            </a:r>
            <a:r>
              <a:rPr lang="zh-CN" altLang="en-US" sz="1600" dirty="0">
                <a:solidFill>
                  <a:srgbClr val="0070C0"/>
                </a:solidFill>
              </a:rPr>
              <a:t>为脉冲输出信号，</a:t>
            </a:r>
            <a:r>
              <a:rPr lang="en-US" altLang="zh-CN" sz="1600" dirty="0">
                <a:solidFill>
                  <a:srgbClr val="0070C0"/>
                </a:solidFill>
              </a:rPr>
              <a:t>Q0.1</a:t>
            </a:r>
            <a:r>
              <a:rPr lang="zh-CN" altLang="en-US" sz="1600" dirty="0">
                <a:solidFill>
                  <a:srgbClr val="0070C0"/>
                </a:solidFill>
              </a:rPr>
              <a:t>为方向输出信号，如图所示。</a:t>
            </a:r>
          </a:p>
        </p:txBody>
      </p:sp>
      <p:sp>
        <p:nvSpPr>
          <p:cNvPr id="9" name="日期占位符 8">
            <a:extLst>
              <a:ext uri="{FF2B5EF4-FFF2-40B4-BE49-F238E27FC236}">
                <a16:creationId xmlns:a16="http://schemas.microsoft.com/office/drawing/2014/main" id="{A8EBF38A-4DC2-4B5E-850E-3E772478EE51}"/>
              </a:ext>
            </a:extLst>
          </p:cNvPr>
          <p:cNvSpPr>
            <a:spLocks noGrp="1"/>
          </p:cNvSpPr>
          <p:nvPr>
            <p:ph type="dt" sz="half" idx="10"/>
          </p:nvPr>
        </p:nvSpPr>
        <p:spPr/>
        <p:txBody>
          <a:bodyPr/>
          <a:lstStyle/>
          <a:p>
            <a:endParaRPr lang="zh-CN" altLang="en-US"/>
          </a:p>
        </p:txBody>
      </p:sp>
      <p:sp>
        <p:nvSpPr>
          <p:cNvPr id="11" name="标题 1">
            <a:extLst>
              <a:ext uri="{FF2B5EF4-FFF2-40B4-BE49-F238E27FC236}">
                <a16:creationId xmlns:a16="http://schemas.microsoft.com/office/drawing/2014/main" id="{E6B29936-8110-4E58-B061-FAA8FCFD955E}"/>
              </a:ext>
            </a:extLst>
          </p:cNvPr>
          <p:cNvSpPr>
            <a:spLocks noGrp="1"/>
          </p:cNvSpPr>
          <p:nvPr>
            <p:ph type="title"/>
          </p:nvPr>
        </p:nvSpPr>
        <p:spPr>
          <a:xfrm>
            <a:off x="180923" y="0"/>
            <a:ext cx="6864453" cy="666572"/>
          </a:xfrm>
        </p:spPr>
        <p:txBody>
          <a:bodyPr>
            <a:normAutofit fontScale="90000"/>
          </a:bodyPr>
          <a:lstStyle/>
          <a:p>
            <a:r>
              <a:rPr lang="zh-CN" altLang="en-US" dirty="0"/>
              <a:t>单元一 </a:t>
            </a:r>
            <a:r>
              <a:rPr lang="en-US" altLang="zh-CN" dirty="0"/>
              <a:t>ABB</a:t>
            </a:r>
            <a:r>
              <a:rPr lang="zh-CN" altLang="en-US" dirty="0"/>
              <a:t>工业机器人与步进驱动系统集成</a:t>
            </a:r>
          </a:p>
        </p:txBody>
      </p:sp>
      <p:pic>
        <p:nvPicPr>
          <p:cNvPr id="5" name="图片 4">
            <a:extLst>
              <a:ext uri="{FF2B5EF4-FFF2-40B4-BE49-F238E27FC236}">
                <a16:creationId xmlns:a16="http://schemas.microsoft.com/office/drawing/2014/main" id="{BA3B82E1-9053-4A87-90DF-0507183061C0}"/>
              </a:ext>
            </a:extLst>
          </p:cNvPr>
          <p:cNvPicPr/>
          <p:nvPr/>
        </p:nvPicPr>
        <p:blipFill rotWithShape="1">
          <a:blip r:embed="rId2"/>
          <a:srcRect l="32514" t="17723" r="9270" b="18836"/>
          <a:stretch/>
        </p:blipFill>
        <p:spPr bwMode="auto">
          <a:xfrm>
            <a:off x="1821024" y="1421751"/>
            <a:ext cx="5292090" cy="324294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08715095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积分">
      <a:majorFont>
        <a:latin typeface="Tw Cen MT Condensed"/>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txDef>
      <a:spPr bwMode="auto">
        <a:noFill/>
        <a:ln>
          <a:noFill/>
        </a:ln>
      </a:spPr>
      <a:bodyPr lIns="68574" tIns="34288" rIns="68574" bIns="34288" anchor="b"/>
      <a:lstStyle>
        <a:defPPr algn="ctr" defTabSz="914400" fontAlgn="base">
          <a:lnSpc>
            <a:spcPct val="200000"/>
          </a:lnSpc>
          <a:spcBef>
            <a:spcPct val="0"/>
          </a:spcBef>
          <a:spcAft>
            <a:spcPct val="0"/>
          </a:spcAft>
          <a:defRPr sz="3600" dirty="0" smtClean="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1993</TotalTime>
  <Words>1550</Words>
  <Application>Microsoft Office PowerPoint</Application>
  <PresentationFormat>全屏显示(16:9)</PresentationFormat>
  <Paragraphs>109</Paragraphs>
  <Slides>17</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17</vt:i4>
      </vt:variant>
    </vt:vector>
  </HeadingPairs>
  <TitlesOfParts>
    <vt:vector size="28" baseType="lpstr">
      <vt:lpstr>等线</vt:lpstr>
      <vt:lpstr>宋体</vt:lpstr>
      <vt:lpstr>微软雅黑</vt:lpstr>
      <vt:lpstr>Calibri</vt:lpstr>
      <vt:lpstr>Times New Roman</vt:lpstr>
      <vt:lpstr>Tw Cen MT</vt:lpstr>
      <vt:lpstr>Tw Cen MT Condensed</vt:lpstr>
      <vt:lpstr>Wingdings</vt:lpstr>
      <vt:lpstr>Wingdings 3</vt:lpstr>
      <vt:lpstr>积分</vt:lpstr>
      <vt:lpstr>Visio</vt:lpstr>
      <vt:lpstr>PowerPoint 演示文稿</vt:lpstr>
      <vt:lpstr>PowerPoint 演示文稿</vt:lpstr>
      <vt:lpstr>单元一 ABB工业机器人的Profibus DP通信</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单元一 ABB工业机器人与步进驱动系统集成</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述职报告</dc:title>
  <dc:creator>第一PPT</dc:creator>
  <cp:keywords>www.1ppt.com</cp:keywords>
  <cp:lastModifiedBy>zhangah</cp:lastModifiedBy>
  <cp:revision>221</cp:revision>
  <cp:lastPrinted>2019-11-15T04:16:00Z</cp:lastPrinted>
  <dcterms:created xsi:type="dcterms:W3CDTF">2016-11-13T10:40:00Z</dcterms:created>
  <dcterms:modified xsi:type="dcterms:W3CDTF">2024-07-05T02:32:05Z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D531F706125F41F88F764CD171A90F58</vt:lpwstr>
  </property>
  <property fmtid="{D5CDD505-2E9C-101B-9397-08002B2CF9AE}" pid="3" name="KSOProductBuildVer">
    <vt:lpwstr>2052-11.1.0.10463</vt:lpwstr>
  </property>
</Properties>
</file>