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57" r:id="rId2"/>
    <p:sldId id="450" r:id="rId3"/>
    <p:sldId id="432" r:id="rId4"/>
    <p:sldId id="433" r:id="rId5"/>
    <p:sldId id="437" r:id="rId6"/>
    <p:sldId id="434" r:id="rId7"/>
    <p:sldId id="435" r:id="rId8"/>
    <p:sldId id="436" r:id="rId9"/>
    <p:sldId id="438" r:id="rId10"/>
    <p:sldId id="439" r:id="rId11"/>
    <p:sldId id="440" r:id="rId12"/>
    <p:sldId id="441" r:id="rId13"/>
    <p:sldId id="445" r:id="rId14"/>
  </p:sldIdLst>
  <p:sldSz cx="9144000" cy="5143500" type="screen16x9"/>
  <p:notesSz cx="6761163" cy="9942513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JwVsZwk5EAcsM79lafZr0A==" hashData="78FmT645TERUL19kkCv79D9zmV/MLtEtKw4OIe1XYyjS7PC9G80RREbmNGIotgLj3IRE+6IQQAlHy+8MErgh4g=="/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0E0"/>
    <a:srgbClr val="AB559B"/>
    <a:srgbClr val="005DA2"/>
    <a:srgbClr val="FF6201"/>
    <a:srgbClr val="FA9F86"/>
    <a:srgbClr val="C4C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74463" autoAdjust="0"/>
  </p:normalViewPr>
  <p:slideViewPr>
    <p:cSldViewPr snapToGrid="0">
      <p:cViewPr varScale="1">
        <p:scale>
          <a:sx n="126" d="100"/>
          <a:sy n="126" d="100"/>
        </p:scale>
        <p:origin x="91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9515A-5222-4F01-879C-8A4FDD1B0536}" type="datetimeFigureOut">
              <a:rPr lang="zh-CN" altLang="en-US" smtClean="0"/>
              <a:t>2024/7/4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FFAD9-53DE-42F6-98D8-C7F9888970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DE9EE-F82A-44FC-9338-200B4E080055}" type="datetimeFigureOut">
              <a:rPr lang="zh-CN" altLang="en-US" smtClean="0"/>
              <a:t>2024/7/4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8553E-6660-4B95-9869-B2777316F5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725" b="0" cap="none" baseline="0">
                <a:solidFill>
                  <a:schemeClr val="accent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316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1725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316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9C403-108C-4DD1-A7D7-1791313CAD60}" type="datetime1">
              <a:rPr lang="en-US" altLang="zh-CN" smtClean="0"/>
              <a:t>7/4/2024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4010D-D7F9-453B-8CFC-260EF9CBB08A}" type="datetime1">
              <a:rPr lang="en-US" altLang="zh-CN" smtClean="0"/>
              <a:t>7/4/2024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64076-B25E-43A3-A775-52FD45DE12A3}" type="datetime1">
              <a:rPr lang="en-US" altLang="zh-CN" smtClean="0"/>
              <a:t>7/4/2024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49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5" y="0"/>
            <a:ext cx="776288" cy="12072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内容占位符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72305" y="60325"/>
            <a:ext cx="2036762" cy="38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00115" y="1"/>
            <a:ext cx="5957888" cy="492918"/>
          </a:xfrm>
        </p:spPr>
        <p:txBody>
          <a:bodyPr>
            <a:normAutofit/>
          </a:bodyPr>
          <a:lstStyle>
            <a:lvl1pPr>
              <a:defRPr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86342025"/>
              </p:ext>
            </p:extLst>
          </p:nvPr>
        </p:nvGraphicFramePr>
        <p:xfrm>
          <a:off x="-2830" y="666573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769826C-94B6-4056-B1BF-6ABFF5C6E0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817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353632"/>
            <a:ext cx="3291840" cy="130302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617220"/>
            <a:ext cx="4258818" cy="388848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1693129"/>
            <a:ext cx="3291840" cy="2821721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45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A8D93-222F-401C-BA18-146B4B408555}" type="datetime1">
              <a:rPr lang="en-US" altLang="zh-CN" smtClean="0"/>
              <a:t>7/4/2024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62BCDD-7E13-4EAD-829B-FA05AD203A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7292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D95AE-C653-4456-90CF-492370F00119}" type="datetime1">
              <a:rPr lang="en-US" altLang="zh-CN" smtClean="0"/>
              <a:t>7/4/2024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149562" y="15240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71500"/>
            <a:ext cx="1971675" cy="405765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571500"/>
            <a:ext cx="5686425" cy="40576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25C71-5AF4-486A-9554-72CA9D2CE856}" type="datetime1">
              <a:rPr lang="en-US" altLang="zh-CN" smtClean="0"/>
              <a:t>7/4/2024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44447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2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438912"/>
            <a:ext cx="7290054" cy="1124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714500"/>
            <a:ext cx="7290055" cy="301752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4853028"/>
            <a:ext cx="1615607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00302E8-8207-4836-9AEA-E91729949E05}" type="datetime1">
              <a:rPr lang="en-US" altLang="zh-CN" smtClean="0"/>
              <a:t>7/4/2024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4853028"/>
            <a:ext cx="4426094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4853028"/>
            <a:ext cx="73025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F5E3D0D-FE4C-47A7-B99B-FF98BB84C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algn="l" defTabSz="685800" rtl="0" eaLnBrk="1" latinLnBrk="0" hangingPunct="1">
        <a:lnSpc>
          <a:spcPct val="80000"/>
        </a:lnSpc>
        <a:spcBef>
          <a:spcPct val="0"/>
        </a:spcBef>
        <a:buNone/>
        <a:defRPr sz="3750" kern="1200" cap="all" spc="75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1987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3359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44577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58293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7956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91186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0217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1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40752" y="710936"/>
            <a:ext cx="7334912" cy="1821129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工业机器人编程与系统集成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C0B11A-4E3E-44D5-8EC6-04D0CAA43DE6}"/>
              </a:ext>
            </a:extLst>
          </p:cNvPr>
          <p:cNvSpPr txBox="1"/>
          <p:nvPr/>
        </p:nvSpPr>
        <p:spPr bwMode="auto">
          <a:xfrm>
            <a:off x="1930137" y="3646354"/>
            <a:ext cx="5556142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B6D81C-EE68-49EF-BC7F-9E82E1CFFCF3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6D7C4668-4686-41F2-91B7-A0431859193A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D8FA0A2-BC96-4604-ACE8-07D7E117867A}"/>
              </a:ext>
            </a:extLst>
          </p:cNvPr>
          <p:cNvSpPr/>
          <p:nvPr/>
        </p:nvSpPr>
        <p:spPr>
          <a:xfrm>
            <a:off x="490211" y="579836"/>
            <a:ext cx="8280000" cy="10209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）快速设置菜单画面</a:t>
            </a:r>
          </a:p>
          <a:p>
            <a:pPr>
              <a:lnSpc>
                <a:spcPct val="150000"/>
              </a:lnSpc>
            </a:pPr>
            <a:r>
              <a:rPr lang="zh-CN" altLang="en-US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快速设置菜单提供了设置机器人手动操纵属性之间的快速切换方法，包括</a:t>
            </a:r>
            <a:r>
              <a:rPr lang="zh-CN" altLang="en-US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选择机械单元、增量、运行模式、步进模式、速度倍率和任务</a:t>
            </a:r>
            <a:r>
              <a:rPr lang="zh-CN" altLang="en-US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等，单击示教器</a:t>
            </a:r>
            <a:r>
              <a:rPr lang="zh-CN" altLang="en-US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液晶屏右下角 </a:t>
            </a:r>
            <a:r>
              <a:rPr lang="zh-CN" altLang="en-US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，出现快速设置菜单。</a:t>
            </a:r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A0D10D2C-62A0-4652-8304-2817195F7B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721730"/>
              </p:ext>
            </p:extLst>
          </p:nvPr>
        </p:nvGraphicFramePr>
        <p:xfrm>
          <a:off x="3548921" y="1660781"/>
          <a:ext cx="2465883" cy="266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974892" imgH="2122728" progId="Visio.Drawing.11">
                  <p:embed/>
                </p:oleObj>
              </mc:Choice>
              <mc:Fallback>
                <p:oleObj name="Visio" r:id="rId2" imgW="1974892" imgH="2122728" progId="Visio.Drawing.11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8921" y="1660781"/>
                        <a:ext cx="2465883" cy="26670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>
            <a:extLst>
              <a:ext uri="{FF2B5EF4-FFF2-40B4-BE49-F238E27FC236}">
                <a16:creationId xmlns:a16="http://schemas.microsoft.com/office/drawing/2014/main" id="{A11B4F2C-83B2-459D-B3CD-EF892FA298E5}"/>
              </a:ext>
            </a:extLst>
          </p:cNvPr>
          <p:cNvSpPr/>
          <p:nvPr/>
        </p:nvSpPr>
        <p:spPr>
          <a:xfrm>
            <a:off x="3402693" y="4340322"/>
            <a:ext cx="3260436" cy="61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1-</a:t>
            </a:r>
            <a:r>
              <a:rPr lang="zh-CN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机械单元；</a:t>
            </a:r>
            <a:r>
              <a:rPr lang="en-US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2-</a:t>
            </a:r>
            <a:r>
              <a:rPr lang="zh-CN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增量；</a:t>
            </a:r>
            <a:r>
              <a:rPr lang="en-US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3-</a:t>
            </a:r>
            <a:r>
              <a:rPr lang="zh-CN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运行模式；</a:t>
            </a:r>
            <a:endParaRPr lang="en-US" altLang="zh-CN" sz="1200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4-</a:t>
            </a:r>
            <a:r>
              <a:rPr lang="zh-CN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单步模式；</a:t>
            </a:r>
            <a:r>
              <a:rPr lang="en-US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5-</a:t>
            </a:r>
            <a:r>
              <a:rPr lang="zh-CN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速度倍率；</a:t>
            </a:r>
            <a:r>
              <a:rPr lang="en-US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6-</a:t>
            </a:r>
            <a:r>
              <a:rPr lang="zh-CN" altLang="zh-CN" sz="12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任务</a:t>
            </a:r>
            <a:endParaRPr lang="zh-CN" altLang="zh-CN" sz="12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847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4A22488B-2054-4847-980B-145533D9D83B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A5648EA-E352-4075-9613-EAFEC42727FA}"/>
              </a:ext>
            </a:extLst>
          </p:cNvPr>
          <p:cNvSpPr/>
          <p:nvPr/>
        </p:nvSpPr>
        <p:spPr>
          <a:xfrm>
            <a:off x="329784" y="499003"/>
            <a:ext cx="8280000" cy="13441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1.3.2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工业机器人数据的备份与恢复</a:t>
            </a:r>
          </a:p>
          <a:p>
            <a:pPr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为了防止操作人员误删机器人系统文件、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RAPID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程序与系统参数，一般应对工业机器人系统等进行备份。当机器人系统无法正常启动时，可以通过已备份的系统文件进行恢复。一般系统备份文件只能用于当前机器人，具有唯一性，因此系统备份文件的命名也很重要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23218C-108A-4E5F-8A1E-CB0802111DCD}"/>
              </a:ext>
            </a:extLst>
          </p:cNvPr>
          <p:cNvPicPr/>
          <p:nvPr/>
        </p:nvPicPr>
        <p:blipFill rotWithShape="1">
          <a:blip r:embed="rId2"/>
          <a:srcRect l="8741" t="15412" r="49723" b="34246"/>
          <a:stretch/>
        </p:blipFill>
        <p:spPr bwMode="auto">
          <a:xfrm>
            <a:off x="2672974" y="2055156"/>
            <a:ext cx="3798052" cy="25893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88667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F1B6AF20-91BD-4E44-9DDC-7188F38FED61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E43462B-691F-4C4D-8D59-C714D555E19D}"/>
              </a:ext>
            </a:extLst>
          </p:cNvPr>
          <p:cNvSpPr/>
          <p:nvPr/>
        </p:nvSpPr>
        <p:spPr>
          <a:xfrm>
            <a:off x="432000" y="466360"/>
            <a:ext cx="8280000" cy="13441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模块的单独备份与导入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在进行系统恢复时需要注意备份数据的唯一性，也就是无法将一台工业机器人的备份数据恢复到另一台机器人中。但在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批量调试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时，可将工业机器人的程序模块和输入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输出定义设置成通用的。此时可以采用单独导入程序模块和单独导入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EIO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文件的方式满足批量调试的需要。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563F46F-88F7-4FF2-8E83-68FD3F8B5BB1}"/>
              </a:ext>
            </a:extLst>
          </p:cNvPr>
          <p:cNvPicPr/>
          <p:nvPr/>
        </p:nvPicPr>
        <p:blipFill rotWithShape="1">
          <a:blip r:embed="rId2"/>
          <a:srcRect l="11775" t="32877" r="46328" b="28467"/>
          <a:stretch/>
        </p:blipFill>
        <p:spPr bwMode="auto">
          <a:xfrm>
            <a:off x="2203822" y="2042225"/>
            <a:ext cx="4597274" cy="23859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7413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0216149B-2F42-4B4C-AE7C-C4C51A096815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22F26180-1768-46F7-BF6A-B22269FFB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544" y="1475162"/>
            <a:ext cx="7334912" cy="1001596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 谢！</a:t>
            </a:r>
            <a:endParaRPr lang="en-US" altLang="zh-CN" sz="6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684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2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40752" y="710936"/>
            <a:ext cx="7334912" cy="1821129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模块一 </a:t>
            </a:r>
            <a:r>
              <a:rPr lang="zh-CN" altLang="zh-CN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工业机器人编程基础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3827CD-3679-4343-8D9B-7A3B1B5ED7AD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  <p:extLst>
      <p:ext uri="{BB962C8B-B14F-4D97-AF65-F5344CB8AC3E}">
        <p14:creationId xmlns:p14="http://schemas.microsoft.com/office/powerpoint/2010/main" val="320327761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7CDAB481-A4A6-4982-819E-47302BEFF658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6471070-DA79-48AA-8DDC-DEFA102B4A6F}"/>
              </a:ext>
            </a:extLst>
          </p:cNvPr>
          <p:cNvSpPr/>
          <p:nvPr/>
        </p:nvSpPr>
        <p:spPr>
          <a:xfrm>
            <a:off x="449705" y="786217"/>
            <a:ext cx="8280000" cy="13441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r>
              <a:rPr lang="en-US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endParaRPr lang="zh-CN" altLang="zh-CN" sz="1400" b="1" kern="1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1.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掌握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示教器的基本操作方法；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2.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具备工业机器人数据备份与恢复的能力；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3.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培育执着专注、精益求精、一丝不苟、追求卓越的工匠精神。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157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F284D18F-063A-4FC4-B047-12C4AE81923B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EE84F52-1302-4C94-A71A-2C84F67C664C}"/>
              </a:ext>
            </a:extLst>
          </p:cNvPr>
          <p:cNvSpPr/>
          <p:nvPr/>
        </p:nvSpPr>
        <p:spPr>
          <a:xfrm>
            <a:off x="432000" y="510648"/>
            <a:ext cx="8280000" cy="23132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73000"/>
              </a:lnSpc>
              <a:spcBef>
                <a:spcPts val="1300"/>
              </a:spcBef>
              <a:spcAft>
                <a:spcPts val="1300"/>
              </a:spcAft>
            </a:pPr>
            <a:r>
              <a:rPr lang="en-US" altLang="zh-CN" sz="18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1.3.1 ABB</a:t>
            </a:r>
            <a:r>
              <a:rPr lang="zh-CN" altLang="zh-CN" sz="18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工业机器人示教器基本操作</a:t>
            </a:r>
            <a:endParaRPr lang="zh-CN" altLang="zh-CN" sz="2400" b="1" kern="100" dirty="0">
              <a:solidFill>
                <a:srgbClr val="0070C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示教器手动操作方式</a:t>
            </a:r>
          </a:p>
          <a:p>
            <a:pPr indent="266700">
              <a:lnSpc>
                <a:spcPct val="150000"/>
              </a:lnSpc>
            </a:pP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一般采用左手握示教器，左手除拇指外的其余四指按在使能按钮上，右手进行屏幕和按钮的操作。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使能按钮分为两挡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在手动状态下按下第一挡时，工业机器人将处于电机开启状态，此时信号灯亮，可对工业机器人进行手动操纵和程序调试。如果用力按下使能开关（第二挡），工业机器人将处于防护装置停止状态，此时信号灯灭，即使移动操纵杆机器人轴也不会运动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8E731DB-F502-4BAF-BAC2-B4E536909BDD}"/>
              </a:ext>
            </a:extLst>
          </p:cNvPr>
          <p:cNvPicPr/>
          <p:nvPr/>
        </p:nvPicPr>
        <p:blipFill rotWithShape="1">
          <a:blip r:embed="rId2"/>
          <a:srcRect l="32651" t="29281" r="35709" b="36301"/>
          <a:stretch/>
        </p:blipFill>
        <p:spPr bwMode="auto">
          <a:xfrm>
            <a:off x="3194003" y="3092808"/>
            <a:ext cx="2875915" cy="17602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26817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634EDF4D-EC06-4573-AF31-EC20C62BAD2B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CC2B7BC-8CAE-4BD0-BA1D-86504BACB808}"/>
              </a:ext>
            </a:extLst>
          </p:cNvPr>
          <p:cNvSpPr/>
          <p:nvPr/>
        </p:nvSpPr>
        <p:spPr>
          <a:xfrm>
            <a:off x="247338" y="509776"/>
            <a:ext cx="8280000" cy="6978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示教器上的硬件按钮</a:t>
            </a:r>
          </a:p>
          <a:p>
            <a:pPr indent="266700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示教器上专用硬件按钮</a:t>
            </a:r>
            <a:r>
              <a:rPr lang="zh-CN" altLang="en-US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DEDE6A81-3CB3-4C7C-AEE1-D2DB3254E7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687244"/>
              </p:ext>
            </p:extLst>
          </p:nvPr>
        </p:nvGraphicFramePr>
        <p:xfrm>
          <a:off x="3265487" y="742014"/>
          <a:ext cx="2613025" cy="284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367068" imgH="4767653" progId="Visio.Drawing.11">
                  <p:embed/>
                </p:oleObj>
              </mc:Choice>
              <mc:Fallback>
                <p:oleObj name="Visio" r:id="rId2" imgW="4367068" imgH="476765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5487" y="742014"/>
                        <a:ext cx="2613025" cy="2849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0F9DCE06-A41F-4D9C-A5B8-3DDF03ACE012}"/>
              </a:ext>
            </a:extLst>
          </p:cNvPr>
          <p:cNvSpPr/>
          <p:nvPr/>
        </p:nvSpPr>
        <p:spPr>
          <a:xfrm>
            <a:off x="2918618" y="3747105"/>
            <a:ext cx="3228448" cy="116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预设按键；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2-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选择机械单元；</a:t>
            </a:r>
            <a:endParaRPr lang="en-US" altLang="zh-CN" sz="1200" kern="100" dirty="0">
              <a:solidFill>
                <a:srgbClr val="0070C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重定向或线性；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4-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轴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1-3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或轴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4-6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en-US" altLang="zh-CN" sz="1200" kern="100" dirty="0">
              <a:solidFill>
                <a:srgbClr val="0070C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切换增量；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6-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步退按钮；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7-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停止按钮；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步进按钮；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9-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启动按钮</a:t>
            </a:r>
            <a:endParaRPr lang="zh-CN" altLang="zh-CN" sz="12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1644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017C2A03-D684-4F5F-A95F-E14F8B0AAA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4228695"/>
              </p:ext>
            </p:extLst>
          </p:nvPr>
        </p:nvGraphicFramePr>
        <p:xfrm>
          <a:off x="2544762" y="1043161"/>
          <a:ext cx="4054475" cy="313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760941" imgH="5214767" progId="Visio.Drawing.11">
                  <p:embed/>
                </p:oleObj>
              </mc:Choice>
              <mc:Fallback>
                <p:oleObj name="Visio" r:id="rId2" imgW="6760941" imgH="5214767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4762" y="1043161"/>
                        <a:ext cx="4054475" cy="3132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A9E46C32-AD4F-4268-A171-49E3008A0226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37E7760-A4E5-4B63-80FB-05F014D9DD98}"/>
              </a:ext>
            </a:extLst>
          </p:cNvPr>
          <p:cNvSpPr/>
          <p:nvPr/>
        </p:nvSpPr>
        <p:spPr>
          <a:xfrm>
            <a:off x="831954" y="447556"/>
            <a:ext cx="4572000" cy="6978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触摸屏画面</a:t>
            </a:r>
          </a:p>
          <a:p>
            <a:pPr indent="266700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）示教器初始画面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76DBB5A-745C-4E05-9003-79B43DED036E}"/>
              </a:ext>
            </a:extLst>
          </p:cNvPr>
          <p:cNvSpPr/>
          <p:nvPr/>
        </p:nvSpPr>
        <p:spPr>
          <a:xfrm>
            <a:off x="1851286" y="4202375"/>
            <a:ext cx="4747951" cy="33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1200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1-ABB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菜单；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2-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操作员窗口；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3-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状态栏；</a:t>
            </a:r>
            <a:r>
              <a:rPr lang="en-US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4-</a:t>
            </a:r>
            <a:r>
              <a:rPr lang="zh-CN" altLang="zh-CN" sz="12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快速设置菜单</a:t>
            </a:r>
            <a:endParaRPr lang="zh-CN" altLang="zh-CN" sz="12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5068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C720B7FA-AC90-432D-8803-0739E6E30FAD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AD43BE0-084F-46AA-8A0E-5BB8945909C4}"/>
              </a:ext>
            </a:extLst>
          </p:cNvPr>
          <p:cNvSpPr/>
          <p:nvPr/>
        </p:nvSpPr>
        <p:spPr>
          <a:xfrm>
            <a:off x="301869" y="447556"/>
            <a:ext cx="8280000" cy="6978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1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en-US" altLang="zh-CN" sz="1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菜单画面</a:t>
            </a:r>
          </a:p>
          <a:p>
            <a:pPr indent="266700">
              <a:lnSpc>
                <a:spcPct val="150000"/>
              </a:lnSpc>
            </a:pPr>
            <a:r>
              <a:rPr lang="zh-CN" altLang="zh-CN" sz="1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按下示教器初始化画面的</a:t>
            </a:r>
            <a:r>
              <a:rPr lang="en-US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菜单</a:t>
            </a:r>
            <a:r>
              <a:rPr lang="zh-CN" altLang="zh-CN" sz="1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后，出现画面：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D717B93-7CE9-4036-A2B2-0F060ECCB88A}"/>
              </a:ext>
            </a:extLst>
          </p:cNvPr>
          <p:cNvPicPr/>
          <p:nvPr/>
        </p:nvPicPr>
        <p:blipFill rotWithShape="1">
          <a:blip r:embed="rId2"/>
          <a:srcRect l="27500" t="20530" r="31370" b="24355"/>
          <a:stretch/>
        </p:blipFill>
        <p:spPr bwMode="auto">
          <a:xfrm>
            <a:off x="2492484" y="1312029"/>
            <a:ext cx="4488815" cy="33839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31673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6DED5797-5A9F-4D0B-A492-A4B99794F776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D99B5AA-BA51-4F99-B685-12B8E6BCA843}"/>
              </a:ext>
            </a:extLst>
          </p:cNvPr>
          <p:cNvSpPr/>
          <p:nvPr/>
        </p:nvSpPr>
        <p:spPr>
          <a:xfrm>
            <a:off x="584616" y="495785"/>
            <a:ext cx="8280000" cy="102098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14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机器人手动操纵</a:t>
            </a:r>
          </a:p>
          <a:p>
            <a:pPr indent="266700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ABB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菜单画面按下手动操纵，进入手动操纵画面</a:t>
            </a:r>
            <a:r>
              <a:rPr lang="zh-CN" altLang="en-US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该画面共分为四个区域：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属性修改区、参数设定区、位置显示区与操纵杆方向区。</a:t>
            </a:r>
            <a:endParaRPr lang="zh-CN" altLang="zh-CN" sz="1400" kern="1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0EFEEDCB-F2EF-40B6-AB12-39367F71E1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465317"/>
              </p:ext>
            </p:extLst>
          </p:nvPr>
        </p:nvGraphicFramePr>
        <p:xfrm>
          <a:off x="2259012" y="1553568"/>
          <a:ext cx="4625975" cy="350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806785" imgH="4384595" progId="Visio.Drawing.11">
                  <p:embed/>
                </p:oleObj>
              </mc:Choice>
              <mc:Fallback>
                <p:oleObj name="Visio" r:id="rId2" imgW="5806785" imgH="438459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9012" y="1553568"/>
                        <a:ext cx="4625975" cy="3505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8404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CC6AF9A7-3E42-4FF9-8521-4CDED8905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4" y="0"/>
            <a:ext cx="6981876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 </a:t>
            </a:r>
            <a:r>
              <a:rPr lang="en-US" altLang="zh-CN" dirty="0"/>
              <a:t>ABB</a:t>
            </a:r>
            <a:r>
              <a:rPr lang="zh-CN" altLang="en-US" dirty="0"/>
              <a:t>工业机器人基本操作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87AE83F3-F27E-4EBB-89C4-B111EA7F6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" y="1145376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日期占位符 8">
            <a:extLst>
              <a:ext uri="{FF2B5EF4-FFF2-40B4-BE49-F238E27FC236}">
                <a16:creationId xmlns:a16="http://schemas.microsoft.com/office/drawing/2014/main" id="{E78804CC-C3CC-40FC-9BAB-1908D7A41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8097" y="4853028"/>
            <a:ext cx="1615607" cy="205740"/>
          </a:xfrm>
        </p:spPr>
        <p:txBody>
          <a:bodyPr/>
          <a:lstStyle/>
          <a:p>
            <a:fld id="{B8329571-2E49-4F08-8C3D-90F929E7A921}" type="datetime1">
              <a:rPr lang="en-US" altLang="zh-CN" smtClean="0"/>
              <a:t>7/4/2024</a:t>
            </a:fld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470368B-96B5-40F8-8DC0-13925C740529}"/>
              </a:ext>
            </a:extLst>
          </p:cNvPr>
          <p:cNvSpPr/>
          <p:nvPr/>
        </p:nvSpPr>
        <p:spPr>
          <a:xfrm>
            <a:off x="247338" y="486413"/>
            <a:ext cx="8280000" cy="6978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1400" b="1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手动操纵机器人运动有三种模式：</a:t>
            </a:r>
            <a:r>
              <a:rPr lang="zh-CN" altLang="zh-CN" sz="1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单轴运动、线性运动和重定位运动。</a:t>
            </a:r>
          </a:p>
          <a:p>
            <a:pPr indent="266700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）手动单轴运动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4719975-6B57-4251-871A-3477A566137B}"/>
              </a:ext>
            </a:extLst>
          </p:cNvPr>
          <p:cNvPicPr/>
          <p:nvPr/>
        </p:nvPicPr>
        <p:blipFill rotWithShape="1">
          <a:blip r:embed="rId2"/>
          <a:srcRect l="16952" t="22261" r="41247" b="27568"/>
          <a:stretch/>
        </p:blipFill>
        <p:spPr bwMode="auto">
          <a:xfrm>
            <a:off x="2534438" y="2337226"/>
            <a:ext cx="3822284" cy="25805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B6151AE-13D3-441D-9328-B5BF49F8BCAD}"/>
              </a:ext>
            </a:extLst>
          </p:cNvPr>
          <p:cNvSpPr/>
          <p:nvPr/>
        </p:nvSpPr>
        <p:spPr>
          <a:xfrm>
            <a:off x="237128" y="1156338"/>
            <a:ext cx="8280000" cy="3746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）手动线性运动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CB880E6-7691-4E6C-A776-4C006AA2CD36}"/>
              </a:ext>
            </a:extLst>
          </p:cNvPr>
          <p:cNvSpPr/>
          <p:nvPr/>
        </p:nvSpPr>
        <p:spPr>
          <a:xfrm>
            <a:off x="226918" y="1495669"/>
            <a:ext cx="8280000" cy="102098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）手动重定位运动</a:t>
            </a:r>
          </a:p>
          <a:p>
            <a:pPr indent="266700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线性运动并不能改变机器人手部的姿态，为了</a:t>
            </a:r>
            <a:r>
              <a:rPr lang="zh-CN" altLang="zh-CN" sz="1400" kern="1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调整机器人手部姿态</a:t>
            </a:r>
            <a:r>
              <a:rPr lang="zh-CN" altLang="zh-CN" sz="1400" kern="1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，需要手动操纵机器人进行重定位运动。</a:t>
            </a:r>
            <a:endParaRPr lang="zh-CN" altLang="zh-CN" sz="1400" kern="1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9955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>
    <a:txDef>
      <a:spPr bwMode="auto">
        <a:noFill/>
        <a:ln>
          <a:noFill/>
        </a:ln>
      </a:spPr>
      <a:bodyPr lIns="68574" tIns="34288" rIns="68574" bIns="34288" anchor="b"/>
      <a:lstStyle>
        <a:defPPr algn="ctr" defTabSz="914400" fontAlgn="base">
          <a:lnSpc>
            <a:spcPct val="200000"/>
          </a:lnSpc>
          <a:spcBef>
            <a:spcPct val="0"/>
          </a:spcBef>
          <a:spcAft>
            <a:spcPct val="0"/>
          </a:spcAft>
          <a:defRPr sz="3600" dirty="0" smtClean="0">
            <a:solidFill>
              <a:srgbClr val="FF0000"/>
            </a:solidFill>
            <a:effectLst>
              <a:outerShdw blurRad="38100" dist="38100" dir="2700000" algn="tl">
                <a:srgbClr val="C0C0C0"/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1814</TotalTime>
  <Words>687</Words>
  <Application>Microsoft Office PowerPoint</Application>
  <PresentationFormat>全屏显示(16:9)</PresentationFormat>
  <Paragraphs>62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宋体</vt:lpstr>
      <vt:lpstr>微软雅黑</vt:lpstr>
      <vt:lpstr>Calibri</vt:lpstr>
      <vt:lpstr>Times New Roman</vt:lpstr>
      <vt:lpstr>Tw Cen MT</vt:lpstr>
      <vt:lpstr>Tw Cen MT Condensed</vt:lpstr>
      <vt:lpstr>Wingdings</vt:lpstr>
      <vt:lpstr>Wingdings 3</vt:lpstr>
      <vt:lpstr>积分</vt:lpstr>
      <vt:lpstr>Visio</vt:lpstr>
      <vt:lpstr>PowerPoint 演示文稿</vt:lpstr>
      <vt:lpstr>PowerPoint 演示文稿</vt:lpstr>
      <vt:lpstr>单元三  ABB工业机器人基本操作</vt:lpstr>
      <vt:lpstr>单元三  ABB工业机器人基本操作</vt:lpstr>
      <vt:lpstr>单元三  ABB工业机器人基本操作</vt:lpstr>
      <vt:lpstr>单元三  ABB工业机器人基本操作</vt:lpstr>
      <vt:lpstr>单元三  ABB工业机器人基本操作</vt:lpstr>
      <vt:lpstr>单元三  ABB工业机器人基本操作</vt:lpstr>
      <vt:lpstr>单元三  ABB工业机器人基本操作</vt:lpstr>
      <vt:lpstr>单元三  ABB工业机器人基本操作</vt:lpstr>
      <vt:lpstr>单元三  ABB工业机器人基本操作</vt:lpstr>
      <vt:lpstr>单元三  ABB工业机器人基本操作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第一PPT</dc:creator>
  <cp:keywords>www.1ppt.com</cp:keywords>
  <cp:lastModifiedBy>zhangah</cp:lastModifiedBy>
  <cp:revision>217</cp:revision>
  <cp:lastPrinted>2019-11-15T04:16:00Z</cp:lastPrinted>
  <dcterms:created xsi:type="dcterms:W3CDTF">2016-11-13T10:40:00Z</dcterms:created>
  <dcterms:modified xsi:type="dcterms:W3CDTF">2024-07-04T14:25:08Z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D531F706125F41F88F764CD171A90F58</vt:lpwstr>
  </property>
  <property fmtid="{D5CDD505-2E9C-101B-9397-08002B2CF9AE}" pid="3" name="KSOProductBuildVer">
    <vt:lpwstr>2052-11.1.0.10463</vt:lpwstr>
  </property>
</Properties>
</file>