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Lst>
  <p:notesMasterIdLst>
    <p:notesMasterId r:id="rId21"/>
  </p:notesMasterIdLst>
  <p:handoutMasterIdLst>
    <p:handoutMasterId r:id="rId22"/>
  </p:handoutMasterIdLst>
  <p:sldIdLst>
    <p:sldId id="429" r:id="rId2"/>
    <p:sldId id="357" r:id="rId3"/>
    <p:sldId id="394" r:id="rId4"/>
    <p:sldId id="402" r:id="rId5"/>
    <p:sldId id="395" r:id="rId6"/>
    <p:sldId id="403" r:id="rId7"/>
    <p:sldId id="404" r:id="rId8"/>
    <p:sldId id="405" r:id="rId9"/>
    <p:sldId id="406" r:id="rId10"/>
    <p:sldId id="407" r:id="rId11"/>
    <p:sldId id="408" r:id="rId12"/>
    <p:sldId id="409" r:id="rId13"/>
    <p:sldId id="396" r:id="rId14"/>
    <p:sldId id="410" r:id="rId15"/>
    <p:sldId id="411" r:id="rId16"/>
    <p:sldId id="412" r:id="rId17"/>
    <p:sldId id="413" r:id="rId18"/>
    <p:sldId id="414" r:id="rId19"/>
    <p:sldId id="422" r:id="rId20"/>
  </p:sldIdLst>
  <p:sldSz cx="9144000" cy="5143500" type="screen16x9"/>
  <p:notesSz cx="6761163" cy="9942513"/>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modifyVerifier cryptProviderType="rsaAES" cryptAlgorithmClass="hash" cryptAlgorithmType="typeAny" cryptAlgorithmSid="14" spinCount="100000" saltData="NMuamMYDYLj8U5g55nTAAQ==" hashData="9KFXjR3RbW2/EKaf1rJY0cZn7LxsWOHizYdlsEH3Z8x0rlx46hlrb4bS3iLdA5FbOIENGwSZTmHbP0trVfFxbg=="/>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10E0"/>
    <a:srgbClr val="AB559B"/>
    <a:srgbClr val="005DA2"/>
    <a:srgbClr val="FF6201"/>
    <a:srgbClr val="FA9F86"/>
    <a:srgbClr val="C4C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74463" autoAdjust="0"/>
  </p:normalViewPr>
  <p:slideViewPr>
    <p:cSldViewPr snapToGrid="0">
      <p:cViewPr varScale="1">
        <p:scale>
          <a:sx n="126" d="100"/>
          <a:sy n="126" d="100"/>
        </p:scale>
        <p:origin x="91" y="19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0" d="100"/>
          <a:sy n="80"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4A79515A-5222-4F01-879C-8A4FDD1B0536}" type="datetimeFigureOut">
              <a:rPr lang="zh-CN" altLang="en-US" smtClean="0"/>
              <a:t>2024/7/5</a:t>
            </a:fld>
            <a:endParaRPr lang="zh-CN" altLang="en-US"/>
          </a:p>
        </p:txBody>
      </p:sp>
      <p:sp>
        <p:nvSpPr>
          <p:cNvPr id="4" name="页脚占位符 3"/>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878FFAD9-53DE-42F6-98D8-C7F9888970C0}"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A09DE9EE-F82A-44FC-9338-200B4E080055}" type="datetimeFigureOut">
              <a:rPr lang="zh-CN" altLang="en-US" smtClean="0"/>
              <a:t>2024/7/5</a:t>
            </a:fld>
            <a:endParaRPr lang="zh-CN" altLang="en-US"/>
          </a:p>
        </p:txBody>
      </p:sp>
      <p:sp>
        <p:nvSpPr>
          <p:cNvPr id="4" name="幻灯片图像占位符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C6F8553E-6660-4B95-9869-B2777316F5C2}"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634727"/>
            <a:ext cx="3566160" cy="617220"/>
          </a:xfrm>
        </p:spPr>
        <p:txBody>
          <a:bodyPr lIns="137160" rIns="137160" anchor="ctr">
            <a:normAutofit/>
          </a:bodyPr>
          <a:lstStyle>
            <a:lvl1pPr marL="0" indent="0">
              <a:spcBef>
                <a:spcPts val="0"/>
              </a:spcBef>
              <a:spcAft>
                <a:spcPts val="0"/>
              </a:spcAft>
              <a:buNone/>
              <a:defRPr sz="1725" b="0" cap="none" baseline="0">
                <a:solidFill>
                  <a:schemeClr val="accent1"/>
                </a:solidFill>
                <a:latin typeface="+mn-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76809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493166" y="1634727"/>
            <a:ext cx="3566160" cy="617220"/>
          </a:xfrm>
        </p:spPr>
        <p:txBody>
          <a:bodyPr lIns="137160" rIns="137160" anchor="ctr">
            <a:normAutofit/>
          </a:bodyPr>
          <a:lstStyle>
            <a:lvl1pPr marL="0" indent="0">
              <a:spcBef>
                <a:spcPts val="0"/>
              </a:spcBef>
              <a:spcAft>
                <a:spcPts val="0"/>
              </a:spcAft>
              <a:buNone/>
              <a:defRPr lang="en-US" sz="1725" b="0" kern="1200" cap="none" baseline="0" dirty="0">
                <a:solidFill>
                  <a:schemeClr val="accent1"/>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1350"/>
              </a:spcBef>
              <a:buNone/>
            </a:pPr>
            <a:r>
              <a:rPr lang="zh-CN" altLang="en-US"/>
              <a:t>单击此处编辑母版文本样式</a:t>
            </a:r>
          </a:p>
        </p:txBody>
      </p:sp>
      <p:sp>
        <p:nvSpPr>
          <p:cNvPr id="6" name="Content Placeholder 5"/>
          <p:cNvSpPr>
            <a:spLocks noGrp="1"/>
          </p:cNvSpPr>
          <p:nvPr>
            <p:ph sz="quarter" idx="4"/>
          </p:nvPr>
        </p:nvSpPr>
        <p:spPr>
          <a:xfrm>
            <a:off x="449316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8E02FBA-8FDE-496C-B7B8-0CDCA048126D}" type="datetime1">
              <a:rPr lang="zh-CN" altLang="en-US" smtClean="0"/>
              <a:t>2024/7/5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11" name="表格 10"/>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3AE4751-8BBA-470A-81C0-0A88BB7EDF1E}" type="datetime1">
              <a:rPr lang="zh-CN" altLang="en-US" smtClean="0"/>
              <a:t>2024/7/5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6" name="表格 5"/>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4F64FD-0EC5-4DB1-B1E2-4244FBDB1E88}" type="datetime1">
              <a:rPr lang="zh-CN" altLang="en-US" smtClean="0"/>
              <a:t>2024/7/5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83FDA4-53CF-4C89-A1EC-BB24DABFA69D}" type="slidenum">
              <a:rPr lang="zh-CN" altLang="en-US" smtClean="0"/>
              <a:t>‹#›</a:t>
            </a:fld>
            <a:endParaRPr lang="zh-CN" altLang="en-US"/>
          </a:p>
        </p:txBody>
      </p:sp>
      <p:sp>
        <p:nvSpPr>
          <p:cNvPr id="8" name="矩形 7"/>
          <p:cNvSpPr/>
          <p:nvPr userDrawn="1"/>
        </p:nvSpPr>
        <p:spPr>
          <a:xfrm>
            <a:off x="0" y="0"/>
            <a:ext cx="9144000" cy="4929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p:cNvPicPr>
            <a:picLocks noChangeAspect="1"/>
          </p:cNvPicPr>
          <p:nvPr userDrawn="1"/>
        </p:nvPicPr>
        <p:blipFill>
          <a:blip r:embed="rId2"/>
          <a:stretch>
            <a:fillRect/>
          </a:stretch>
        </p:blipFill>
        <p:spPr>
          <a:xfrm>
            <a:off x="9525" y="0"/>
            <a:ext cx="776288" cy="1207294"/>
          </a:xfrm>
          <a:prstGeom prst="rect">
            <a:avLst/>
          </a:prstGeom>
          <a:noFill/>
          <a:ln w="9525">
            <a:noFill/>
          </a:ln>
        </p:spPr>
      </p:pic>
      <p:pic>
        <p:nvPicPr>
          <p:cNvPr id="10" name="内容占位符 4"/>
          <p:cNvPicPr>
            <a:picLocks noChangeAspect="1"/>
          </p:cNvPicPr>
          <p:nvPr userDrawn="1"/>
        </p:nvPicPr>
        <p:blipFill>
          <a:blip r:embed="rId3"/>
          <a:stretch>
            <a:fillRect/>
          </a:stretch>
        </p:blipFill>
        <p:spPr>
          <a:xfrm>
            <a:off x="6972305" y="60325"/>
            <a:ext cx="2036762" cy="382588"/>
          </a:xfrm>
          <a:prstGeom prst="rect">
            <a:avLst/>
          </a:prstGeom>
          <a:noFill/>
          <a:ln w="9525">
            <a:noFill/>
          </a:ln>
        </p:spPr>
      </p:pic>
      <p:sp>
        <p:nvSpPr>
          <p:cNvPr id="11" name="Title 1"/>
          <p:cNvSpPr>
            <a:spLocks noGrp="1"/>
          </p:cNvSpPr>
          <p:nvPr>
            <p:ph type="title"/>
          </p:nvPr>
        </p:nvSpPr>
        <p:spPr>
          <a:xfrm>
            <a:off x="900115" y="1"/>
            <a:ext cx="5957888" cy="492918"/>
          </a:xfrm>
        </p:spPr>
        <p:txBody>
          <a:bodyPr>
            <a:normAutofit/>
          </a:bodyPr>
          <a:lstStyle>
            <a:lvl1pPr>
              <a:defRPr sz="2400" b="1" spc="300">
                <a:solidFill>
                  <a:schemeClr val="bg1"/>
                </a:solidFill>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graphicFrame>
        <p:nvGraphicFramePr>
          <p:cNvPr id="12" name="表格 11"/>
          <p:cNvGraphicFramePr>
            <a:graphicFrameLocks noGrp="1"/>
          </p:cNvGraphicFramePr>
          <p:nvPr userDrawn="1">
            <p:extLst>
              <p:ext uri="{D42A27DB-BD31-4B8C-83A1-F6EECF244321}">
                <p14:modId xmlns:p14="http://schemas.microsoft.com/office/powerpoint/2010/main" val="786342025"/>
              </p:ext>
            </p:extLst>
          </p:nvPr>
        </p:nvGraphicFramePr>
        <p:xfrm>
          <a:off x="-2830" y="666573"/>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pic>
        <p:nvPicPr>
          <p:cNvPr id="5" name="图片 4">
            <a:extLst>
              <a:ext uri="{FF2B5EF4-FFF2-40B4-BE49-F238E27FC236}">
                <a16:creationId xmlns:a16="http://schemas.microsoft.com/office/drawing/2014/main" id="{B769826C-94B6-4056-B1BF-6ABFF5C6E0BE}"/>
              </a:ext>
            </a:extLst>
          </p:cNvPr>
          <p:cNvPicPr>
            <a:picLocks noChangeAspect="1"/>
          </p:cNvPicPr>
          <p:nvPr userDrawn="1"/>
        </p:nvPicPr>
        <p:blipFill>
          <a:blip r:embed="rId4"/>
          <a:stretch>
            <a:fillRect/>
          </a:stretch>
        </p:blipFill>
        <p:spPr>
          <a:xfrm>
            <a:off x="13817" y="4277090"/>
            <a:ext cx="736708" cy="86641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768096" y="353632"/>
            <a:ext cx="3291840" cy="1303020"/>
          </a:xfrm>
        </p:spPr>
        <p:txBody>
          <a:bodyPr>
            <a:noAutofit/>
          </a:bodyPr>
          <a:lstStyle>
            <a:lvl1pPr>
              <a:lnSpc>
                <a:spcPct val="80000"/>
              </a:lnSpc>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4286250" y="617220"/>
            <a:ext cx="4258818" cy="3888486"/>
          </a:xfrm>
        </p:spPr>
        <p:txBody>
          <a:bodyPr/>
          <a:lstStyle>
            <a:lvl1pPr>
              <a:defRPr sz="1800"/>
            </a:lvl1pPr>
            <a:lvl2pPr>
              <a:defRPr sz="15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68096" y="1693129"/>
            <a:ext cx="3291840" cy="2821721"/>
          </a:xfrm>
        </p:spPr>
        <p:txBody>
          <a:bodyPr lIns="91440" rIns="91440">
            <a:normAutofit/>
          </a:bodyPr>
          <a:lstStyle>
            <a:lvl1pPr marL="0" indent="0">
              <a:lnSpc>
                <a:spcPct val="108000"/>
              </a:lnSpc>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38B8069-E64E-475D-AC77-9C2C0482D1EC}" type="datetime1">
              <a:rPr lang="zh-CN" altLang="en-US" smtClean="0"/>
              <a:t>2024/7/5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9" name="表格 8"/>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B62BCDD-7E13-4EAD-829B-FA05AD203A89}"/>
              </a:ext>
            </a:extLst>
          </p:cNvPr>
          <p:cNvPicPr>
            <a:picLocks noChangeAspect="1"/>
          </p:cNvPicPr>
          <p:nvPr userDrawn="1"/>
        </p:nvPicPr>
        <p:blipFill>
          <a:blip r:embed="rId2"/>
          <a:stretch>
            <a:fillRect/>
          </a:stretch>
        </p:blipFill>
        <p:spPr>
          <a:xfrm>
            <a:off x="8407292" y="4277090"/>
            <a:ext cx="736708" cy="86641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AC1FF87-6D17-43A8-BC26-FFA0C895B40D}" type="datetime1">
              <a:rPr lang="zh-CN" altLang="en-US" smtClean="0"/>
              <a:t>2024/7/5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7" name="表格 6"/>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8" name="表格 7"/>
          <p:cNvGraphicFramePr>
            <a:graphicFrameLocks noGrp="1"/>
          </p:cNvGraphicFramePr>
          <p:nvPr userDrawn="1"/>
        </p:nvGraphicFramePr>
        <p:xfrm>
          <a:off x="149562" y="15240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71500"/>
            <a:ext cx="1971675" cy="405765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42951" y="571500"/>
            <a:ext cx="5686425" cy="40576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E7940BC-1ED8-47A4-A7EE-9C03171F2ACC}" type="datetime1">
              <a:rPr lang="zh-CN" altLang="en-US" smtClean="0"/>
              <a:t>2024/7/5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cxnSp>
        <p:nvCxnSpPr>
          <p:cNvPr id="7" name="Straight Connector 6"/>
          <p:cNvCxnSpPr/>
          <p:nvPr/>
        </p:nvCxnSpPr>
        <p:spPr>
          <a:xfrm rot="5400000" flipV="1">
            <a:off x="7543800" y="44447"/>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Grid">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438912"/>
            <a:ext cx="7290054" cy="112471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714500"/>
            <a:ext cx="7290055" cy="301752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8097" y="4853028"/>
            <a:ext cx="1615607"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42F271E0-974D-4904-AAEF-A3381AAA65A0}" type="datetime1">
              <a:rPr lang="zh-CN" altLang="en-US" smtClean="0"/>
              <a:t>2024/7/5</a:t>
            </a:fld>
            <a:endParaRPr lang="zh-CN" altLang="en-US"/>
          </a:p>
        </p:txBody>
      </p:sp>
      <p:sp>
        <p:nvSpPr>
          <p:cNvPr id="5" name="Footer Placeholder 4"/>
          <p:cNvSpPr>
            <a:spLocks noGrp="1"/>
          </p:cNvSpPr>
          <p:nvPr>
            <p:ph type="ftr" sz="quarter" idx="3"/>
          </p:nvPr>
        </p:nvSpPr>
        <p:spPr>
          <a:xfrm>
            <a:off x="3632200" y="4853028"/>
            <a:ext cx="4426094" cy="205740"/>
          </a:xfrm>
          <a:prstGeom prst="rect">
            <a:avLst/>
          </a:prstGeom>
        </p:spPr>
        <p:txBody>
          <a:bodyPr vert="horz" lIns="91440" tIns="45720" rIns="91440" bIns="45720" rtlCol="0" anchor="ctr"/>
          <a:lstStyle>
            <a:lvl1pPr algn="r">
              <a:defRPr sz="75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8128000" y="4853028"/>
            <a:ext cx="730250"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1F5E3D0D-FE4C-47A7-B99B-FF98BB84CE2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algn="l" defTabSz="685800" rtl="0" eaLnBrk="1" latinLnBrk="0" hangingPunct="1">
        <a:lnSpc>
          <a:spcPct val="80000"/>
        </a:lnSpc>
        <a:spcBef>
          <a:spcPct val="0"/>
        </a:spcBef>
        <a:buNone/>
        <a:defRPr sz="3750" kern="1200" cap="all" spc="75" baseline="0">
          <a:solidFill>
            <a:schemeClr val="tx1">
              <a:lumMod val="95000"/>
              <a:lumOff val="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Tw Cen MT" panose="020B0602020104020603" pitchFamily="34" charset="0"/>
        <a:buChar char=" "/>
        <a:defRPr sz="1650" kern="1200">
          <a:solidFill>
            <a:schemeClr val="tx1"/>
          </a:solidFill>
          <a:latin typeface="+mn-lt"/>
          <a:ea typeface="+mn-ea"/>
          <a:cs typeface="+mn-cs"/>
        </a:defRPr>
      </a:lvl1pPr>
      <a:lvl2pPr marL="1987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350" kern="1200">
          <a:solidFill>
            <a:schemeClr val="tx1"/>
          </a:solidFill>
          <a:latin typeface="+mn-lt"/>
          <a:ea typeface="+mn-ea"/>
          <a:cs typeface="+mn-cs"/>
        </a:defRPr>
      </a:lvl2pPr>
      <a:lvl3pPr marL="3359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3pPr>
      <a:lvl4pPr marL="44577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4pPr>
      <a:lvl5pPr marL="58293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5pPr>
      <a:lvl6pPr marL="68580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6pPr>
      <a:lvl7pPr marL="7956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7pPr>
      <a:lvl8pPr marL="91186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8pPr>
      <a:lvl9pPr marL="10217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2.bin"/><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oleObject" Target="../embeddings/oleObject3.bin"/><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1</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116235" y="836417"/>
            <a:ext cx="7334912" cy="69646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工业机器人编程与系统集成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59B6D81C-EE68-49EF-BC7F-9E82E1CFFCF3}"/>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F6010818-8C63-4428-BA05-C1932623195B}"/>
              </a:ext>
            </a:extLst>
          </p:cNvPr>
          <p:cNvSpPr/>
          <p:nvPr/>
        </p:nvSpPr>
        <p:spPr>
          <a:xfrm>
            <a:off x="432000" y="504344"/>
            <a:ext cx="8280000" cy="1061829"/>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2.</a:t>
            </a:r>
            <a:r>
              <a:rPr lang="zh-CN" altLang="zh-CN" sz="1400" kern="100" dirty="0">
                <a:solidFill>
                  <a:srgbClr val="FF0000"/>
                </a:solidFill>
                <a:latin typeface="Times New Roman" panose="02020603050405020304" pitchFamily="18" charset="0"/>
                <a:ea typeface="宋体" panose="02010600030101010101" pitchFamily="2" charset="-122"/>
              </a:rPr>
              <a:t>标准</a:t>
            </a:r>
            <a:r>
              <a:rPr lang="en-US" altLang="zh-CN" sz="1400" kern="100" dirty="0">
                <a:solidFill>
                  <a:srgbClr val="FF0000"/>
                </a:solidFill>
                <a:latin typeface="Times New Roman" panose="02020603050405020304" pitchFamily="18" charset="0"/>
                <a:ea typeface="宋体" panose="02010600030101010101" pitchFamily="2" charset="-122"/>
              </a:rPr>
              <a:t>I/O</a:t>
            </a:r>
            <a:r>
              <a:rPr lang="zh-CN" altLang="zh-CN" sz="1400" kern="100" dirty="0">
                <a:solidFill>
                  <a:srgbClr val="FF0000"/>
                </a:solidFill>
                <a:latin typeface="Times New Roman" panose="02020603050405020304" pitchFamily="18" charset="0"/>
                <a:ea typeface="宋体" panose="02010600030101010101" pitchFamily="2" charset="-122"/>
              </a:rPr>
              <a:t>板</a:t>
            </a:r>
            <a:r>
              <a:rPr lang="en-US" altLang="zh-CN" sz="1400" kern="100" dirty="0">
                <a:solidFill>
                  <a:srgbClr val="FF0000"/>
                </a:solidFill>
                <a:latin typeface="Times New Roman" panose="02020603050405020304" pitchFamily="18" charset="0"/>
                <a:ea typeface="宋体" panose="02010600030101010101" pitchFamily="2" charset="-122"/>
              </a:rPr>
              <a:t>-DSQC652</a:t>
            </a:r>
            <a:endParaRPr lang="zh-CN" altLang="zh-CN" sz="1400" kern="100" dirty="0">
              <a:solidFill>
                <a:srgbClr val="FF0000"/>
              </a:solidFill>
              <a:latin typeface="Times New Roman" panose="02020603050405020304" pitchFamily="18" charset="0"/>
              <a:ea typeface="宋体" panose="02010600030101010101" pitchFamily="2" charset="-122"/>
            </a:endParaRPr>
          </a:p>
          <a:p>
            <a:pPr>
              <a:lnSpc>
                <a:spcPct val="150000"/>
              </a:lnSpc>
            </a:pPr>
            <a:r>
              <a:rPr lang="en-US" altLang="zh-CN" sz="1400" dirty="0">
                <a:solidFill>
                  <a:srgbClr val="0070C0"/>
                </a:solidFill>
                <a:latin typeface="宋体" panose="02010600030101010101" pitchFamily="2" charset="-122"/>
                <a:cs typeface="Times New Roman" panose="02020603050405020304" pitchFamily="18" charset="0"/>
              </a:rPr>
              <a:t>    DSQC652</a:t>
            </a:r>
            <a:r>
              <a:rPr lang="zh-CN" altLang="zh-CN" sz="1400" dirty="0">
                <a:solidFill>
                  <a:srgbClr val="0070C0"/>
                </a:solidFill>
                <a:ea typeface="宋体" panose="02010600030101010101" pitchFamily="2" charset="-122"/>
                <a:cs typeface="Times New Roman" panose="02020603050405020304" pitchFamily="18" charset="0"/>
              </a:rPr>
              <a:t>板主要提供</a:t>
            </a:r>
            <a:r>
              <a:rPr lang="en-US" altLang="zh-CN" sz="1400" dirty="0">
                <a:solidFill>
                  <a:srgbClr val="0070C0"/>
                </a:solidFill>
                <a:ea typeface="宋体" panose="02010600030101010101" pitchFamily="2" charset="-122"/>
                <a:cs typeface="Times New Roman" panose="02020603050405020304" pitchFamily="18" charset="0"/>
              </a:rPr>
              <a:t>16</a:t>
            </a:r>
            <a:r>
              <a:rPr lang="zh-CN" altLang="zh-CN" sz="1400" dirty="0">
                <a:solidFill>
                  <a:srgbClr val="0070C0"/>
                </a:solidFill>
                <a:ea typeface="宋体" panose="02010600030101010101" pitchFamily="2" charset="-122"/>
                <a:cs typeface="Times New Roman" panose="02020603050405020304" pitchFamily="18" charset="0"/>
              </a:rPr>
              <a:t>个数字输入，</a:t>
            </a:r>
            <a:r>
              <a:rPr lang="en-US" altLang="zh-CN" sz="1400" dirty="0">
                <a:solidFill>
                  <a:srgbClr val="0070C0"/>
                </a:solidFill>
                <a:ea typeface="宋体" panose="02010600030101010101" pitchFamily="2" charset="-122"/>
                <a:cs typeface="Times New Roman" panose="02020603050405020304" pitchFamily="18" charset="0"/>
              </a:rPr>
              <a:t>16</a:t>
            </a:r>
            <a:r>
              <a:rPr lang="zh-CN" altLang="zh-CN" sz="1400" dirty="0">
                <a:solidFill>
                  <a:srgbClr val="0070C0"/>
                </a:solidFill>
                <a:ea typeface="宋体" panose="02010600030101010101" pitchFamily="2" charset="-122"/>
                <a:cs typeface="Times New Roman" panose="02020603050405020304" pitchFamily="18" charset="0"/>
              </a:rPr>
              <a:t>个数字输出的信号处理。其设定模块总线地址的方法与</a:t>
            </a:r>
            <a:r>
              <a:rPr lang="en-US" altLang="zh-CN" sz="1400" dirty="0">
                <a:solidFill>
                  <a:srgbClr val="0070C0"/>
                </a:solidFill>
                <a:ea typeface="宋体" panose="02010600030101010101" pitchFamily="2" charset="-122"/>
                <a:cs typeface="Times New Roman" panose="02020603050405020304" pitchFamily="18" charset="0"/>
              </a:rPr>
              <a:t>DSQC651</a:t>
            </a:r>
            <a:r>
              <a:rPr lang="zh-CN" altLang="zh-CN" sz="1400" dirty="0">
                <a:solidFill>
                  <a:srgbClr val="0070C0"/>
                </a:solidFill>
                <a:ea typeface="宋体" panose="02010600030101010101" pitchFamily="2" charset="-122"/>
                <a:cs typeface="Times New Roman" panose="02020603050405020304" pitchFamily="18" charset="0"/>
              </a:rPr>
              <a:t>相同</a:t>
            </a:r>
            <a:r>
              <a:rPr lang="zh-CN" altLang="en-US" sz="1400" dirty="0">
                <a:solidFill>
                  <a:srgbClr val="0070C0"/>
                </a:solidFill>
                <a:ea typeface="宋体" panose="02010600030101010101" pitchFamily="2" charset="-122"/>
                <a:cs typeface="Times New Roman" panose="02020603050405020304" pitchFamily="18" charset="0"/>
              </a:rPr>
              <a:t>。</a:t>
            </a:r>
            <a:endParaRPr lang="zh-CN" altLang="en-US" dirty="0">
              <a:solidFill>
                <a:srgbClr val="0070C0"/>
              </a:solidFill>
            </a:endParaRPr>
          </a:p>
        </p:txBody>
      </p:sp>
      <p:sp>
        <p:nvSpPr>
          <p:cNvPr id="3" name="Rectangle 2">
            <a:extLst>
              <a:ext uri="{FF2B5EF4-FFF2-40B4-BE49-F238E27FC236}">
                <a16:creationId xmlns:a16="http://schemas.microsoft.com/office/drawing/2014/main" id="{1FBDEEDB-CFBE-41E8-967D-FDBF62C83F7B}"/>
              </a:ext>
            </a:extLst>
          </p:cNvPr>
          <p:cNvSpPr>
            <a:spLocks noChangeArrowheads="1"/>
          </p:cNvSpPr>
          <p:nvPr/>
        </p:nvSpPr>
        <p:spPr bwMode="auto">
          <a:xfrm>
            <a:off x="1701384" y="14536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a:extLst>
              <a:ext uri="{FF2B5EF4-FFF2-40B4-BE49-F238E27FC236}">
                <a16:creationId xmlns:a16="http://schemas.microsoft.com/office/drawing/2014/main" id="{92A08392-3F5A-4DA1-8CA6-5EC27A5F473C}"/>
              </a:ext>
            </a:extLst>
          </p:cNvPr>
          <p:cNvGraphicFramePr>
            <a:graphicFrameLocks noChangeAspect="1"/>
          </p:cNvGraphicFramePr>
          <p:nvPr>
            <p:extLst>
              <p:ext uri="{D42A27DB-BD31-4B8C-83A1-F6EECF244321}">
                <p14:modId xmlns:p14="http://schemas.microsoft.com/office/powerpoint/2010/main" val="749296504"/>
              </p:ext>
            </p:extLst>
          </p:nvPr>
        </p:nvGraphicFramePr>
        <p:xfrm>
          <a:off x="1688884" y="1247739"/>
          <a:ext cx="2455896" cy="3535858"/>
        </p:xfrm>
        <a:graphic>
          <a:graphicData uri="http://schemas.openxmlformats.org/presentationml/2006/ole">
            <mc:AlternateContent xmlns:mc="http://schemas.openxmlformats.org/markup-compatibility/2006">
              <mc:Choice xmlns:v="urn:schemas-microsoft-com:vml" Requires="v">
                <p:oleObj name="Visio" r:id="rId2" imgW="2954493" imgH="4276847" progId="Visio.Drawing.11">
                  <p:embed/>
                </p:oleObj>
              </mc:Choice>
              <mc:Fallback>
                <p:oleObj name="Visio" r:id="rId2" imgW="2954493" imgH="4276847"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884" y="1247739"/>
                        <a:ext cx="2455896" cy="3535858"/>
                      </a:xfrm>
                      <a:prstGeom prst="rect">
                        <a:avLst/>
                      </a:prstGeom>
                      <a:noFill/>
                    </p:spPr>
                  </p:pic>
                </p:oleObj>
              </mc:Fallback>
            </mc:AlternateContent>
          </a:graphicData>
        </a:graphic>
      </p:graphicFrame>
      <p:sp>
        <p:nvSpPr>
          <p:cNvPr id="5" name="矩形 4">
            <a:extLst>
              <a:ext uri="{FF2B5EF4-FFF2-40B4-BE49-F238E27FC236}">
                <a16:creationId xmlns:a16="http://schemas.microsoft.com/office/drawing/2014/main" id="{07871453-33F8-439A-920A-B97B9F9E5116}"/>
              </a:ext>
            </a:extLst>
          </p:cNvPr>
          <p:cNvSpPr/>
          <p:nvPr/>
        </p:nvSpPr>
        <p:spPr>
          <a:xfrm>
            <a:off x="4219733" y="1730917"/>
            <a:ext cx="4572000" cy="1344151"/>
          </a:xfrm>
          <a:prstGeom prst="rect">
            <a:avLst/>
          </a:prstGeom>
        </p:spPr>
        <p:txBody>
          <a:bodyPr>
            <a:spAutoFit/>
          </a:bodyPr>
          <a:lstStyle/>
          <a:p>
            <a:pPr indent="266700">
              <a:lnSpc>
                <a:spcPct val="150000"/>
              </a:lnSpc>
              <a:spcAft>
                <a:spcPts val="0"/>
              </a:spcAft>
            </a:pPr>
            <a:r>
              <a:rPr lang="en-US" altLang="zh-CN" sz="1400" kern="100" dirty="0">
                <a:solidFill>
                  <a:srgbClr val="0070C0"/>
                </a:solidFill>
                <a:latin typeface="宋体" panose="02010600030101010101" pitchFamily="2" charset="-122"/>
                <a:ea typeface="宋体" panose="02010600030101010101" pitchFamily="2" charset="-122"/>
              </a:rPr>
              <a:t>A-</a:t>
            </a:r>
            <a:r>
              <a:rPr lang="zh-CN" altLang="zh-CN" sz="1400" kern="100" dirty="0">
                <a:solidFill>
                  <a:srgbClr val="0070C0"/>
                </a:solidFill>
                <a:latin typeface="Times New Roman" panose="02020603050405020304" pitchFamily="18" charset="0"/>
                <a:ea typeface="宋体" panose="02010600030101010101" pitchFamily="2" charset="-122"/>
              </a:rPr>
              <a:t>数字信号指示灯；</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spcAft>
                <a:spcPts val="0"/>
              </a:spcAft>
            </a:pPr>
            <a:r>
              <a:rPr lang="en-US" altLang="zh-CN" sz="1400" kern="100" dirty="0">
                <a:solidFill>
                  <a:srgbClr val="0070C0"/>
                </a:solidFill>
                <a:latin typeface="Times New Roman" panose="02020603050405020304" pitchFamily="18" charset="0"/>
                <a:ea typeface="宋体" panose="02010600030101010101" pitchFamily="2" charset="-122"/>
              </a:rPr>
              <a:t>B-</a:t>
            </a:r>
            <a:r>
              <a:rPr lang="zh-CN" altLang="zh-CN" sz="1400" kern="100" dirty="0">
                <a:solidFill>
                  <a:srgbClr val="0070C0"/>
                </a:solidFill>
                <a:latin typeface="Times New Roman" panose="02020603050405020304" pitchFamily="18" charset="0"/>
                <a:ea typeface="宋体" panose="02010600030101010101" pitchFamily="2" charset="-122"/>
              </a:rPr>
              <a:t>数字输出接口（</a:t>
            </a:r>
            <a:r>
              <a:rPr lang="en-US" altLang="zh-CN" sz="1400" kern="100" dirty="0">
                <a:solidFill>
                  <a:srgbClr val="0070C0"/>
                </a:solidFill>
                <a:latin typeface="Times New Roman" panose="02020603050405020304" pitchFamily="18" charset="0"/>
                <a:ea typeface="宋体" panose="02010600030101010101" pitchFamily="2" charset="-122"/>
              </a:rPr>
              <a:t>X1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X2</a:t>
            </a:r>
            <a:r>
              <a:rPr lang="zh-CN" altLang="zh-CN" sz="1400" kern="100" dirty="0">
                <a:solidFill>
                  <a:srgbClr val="0070C0"/>
                </a:solidFill>
                <a:latin typeface="Times New Roman" panose="02020603050405020304" pitchFamily="18" charset="0"/>
                <a:ea typeface="宋体" panose="02010600030101010101" pitchFamily="2" charset="-122"/>
              </a:rPr>
              <a:t>）；</a:t>
            </a:r>
          </a:p>
          <a:p>
            <a:pPr indent="266700">
              <a:lnSpc>
                <a:spcPct val="150000"/>
              </a:lnSpc>
              <a:spcAft>
                <a:spcPts val="0"/>
              </a:spcAft>
            </a:pPr>
            <a:r>
              <a:rPr lang="en-US" altLang="zh-CN" sz="1400" kern="100" dirty="0">
                <a:solidFill>
                  <a:srgbClr val="0070C0"/>
                </a:solidFill>
                <a:latin typeface="宋体" panose="02010600030101010101" pitchFamily="2" charset="-122"/>
                <a:ea typeface="宋体" panose="02010600030101010101" pitchFamily="2" charset="-122"/>
              </a:rPr>
              <a:t>C- </a:t>
            </a:r>
            <a:r>
              <a:rPr lang="en-US" altLang="zh-CN" sz="1400" kern="100" dirty="0" err="1">
                <a:solidFill>
                  <a:srgbClr val="0070C0"/>
                </a:solidFill>
                <a:latin typeface="宋体" panose="02010600030101010101" pitchFamily="2" charset="-122"/>
                <a:ea typeface="宋体" panose="02010600030101010101" pitchFamily="2" charset="-122"/>
              </a:rPr>
              <a:t>DeviceNet</a:t>
            </a:r>
            <a:r>
              <a:rPr lang="zh-CN" altLang="zh-CN" sz="1400" kern="100" dirty="0">
                <a:solidFill>
                  <a:srgbClr val="0070C0"/>
                </a:solidFill>
                <a:latin typeface="Times New Roman" panose="02020603050405020304" pitchFamily="18" charset="0"/>
                <a:ea typeface="宋体" panose="02010600030101010101" pitchFamily="2" charset="-122"/>
              </a:rPr>
              <a:t>总线通信接口（</a:t>
            </a:r>
            <a:r>
              <a:rPr lang="en-US" altLang="zh-CN" sz="1400" kern="100" dirty="0">
                <a:solidFill>
                  <a:srgbClr val="0070C0"/>
                </a:solidFill>
                <a:latin typeface="Times New Roman" panose="02020603050405020304" pitchFamily="18" charset="0"/>
                <a:ea typeface="宋体" panose="02010600030101010101" pitchFamily="2" charset="-122"/>
              </a:rPr>
              <a:t>X5</a:t>
            </a:r>
            <a:r>
              <a:rPr lang="zh-CN" altLang="zh-CN" sz="1400" kern="100" dirty="0">
                <a:solidFill>
                  <a:srgbClr val="0070C0"/>
                </a:solidFill>
                <a:latin typeface="Times New Roman" panose="02020603050405020304" pitchFamily="18" charset="0"/>
                <a:ea typeface="宋体" panose="02010600030101010101" pitchFamily="2" charset="-122"/>
              </a:rPr>
              <a:t>）；</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spcAft>
                <a:spcPts val="0"/>
              </a:spcAft>
            </a:pPr>
            <a:r>
              <a:rPr lang="en-US" altLang="zh-CN" sz="1400" kern="100" dirty="0">
                <a:solidFill>
                  <a:srgbClr val="0070C0"/>
                </a:solidFill>
                <a:latin typeface="Times New Roman" panose="02020603050405020304" pitchFamily="18" charset="0"/>
                <a:ea typeface="宋体" panose="02010600030101010101" pitchFamily="2" charset="-122"/>
              </a:rPr>
              <a:t>D-</a:t>
            </a:r>
            <a:r>
              <a:rPr lang="zh-CN" altLang="zh-CN" sz="1400" kern="100" dirty="0">
                <a:solidFill>
                  <a:srgbClr val="0070C0"/>
                </a:solidFill>
                <a:latin typeface="Times New Roman" panose="02020603050405020304" pitchFamily="18" charset="0"/>
                <a:ea typeface="宋体" panose="02010600030101010101" pitchFamily="2" charset="-122"/>
              </a:rPr>
              <a:t>数字输入接口（</a:t>
            </a:r>
            <a:r>
              <a:rPr lang="en-US" altLang="zh-CN" sz="1400" kern="100" dirty="0">
                <a:solidFill>
                  <a:srgbClr val="0070C0"/>
                </a:solidFill>
                <a:latin typeface="Times New Roman" panose="02020603050405020304" pitchFamily="18" charset="0"/>
                <a:ea typeface="宋体" panose="02010600030101010101" pitchFamily="2" charset="-122"/>
              </a:rPr>
              <a:t>X3</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X4</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
        <p:nvSpPr>
          <p:cNvPr id="6" name="矩形 5">
            <a:extLst>
              <a:ext uri="{FF2B5EF4-FFF2-40B4-BE49-F238E27FC236}">
                <a16:creationId xmlns:a16="http://schemas.microsoft.com/office/drawing/2014/main" id="{4E42289B-ED5C-4CEB-806A-1C41EE41520D}"/>
              </a:ext>
            </a:extLst>
          </p:cNvPr>
          <p:cNvSpPr/>
          <p:nvPr/>
        </p:nvSpPr>
        <p:spPr>
          <a:xfrm>
            <a:off x="1885136" y="4685898"/>
            <a:ext cx="1939955" cy="334259"/>
          </a:xfrm>
          <a:prstGeom prst="rect">
            <a:avLst/>
          </a:prstGeom>
        </p:spPr>
        <p:txBody>
          <a:bodyPr wrap="none">
            <a:spAutoFit/>
          </a:bodyPr>
          <a:lstStyle/>
          <a:p>
            <a:pPr indent="266700" algn="ctr">
              <a:lnSpc>
                <a:spcPct val="150000"/>
              </a:lnSpc>
              <a:spcAft>
                <a:spcPts val="0"/>
              </a:spcAft>
            </a:pPr>
            <a:r>
              <a:rPr lang="en-US" altLang="zh-CN" sz="1200" kern="100" dirty="0">
                <a:solidFill>
                  <a:srgbClr val="FF0000"/>
                </a:solidFill>
                <a:latin typeface="宋体" panose="02010600030101010101" pitchFamily="2" charset="-122"/>
                <a:ea typeface="宋体" panose="02010600030101010101" pitchFamily="2" charset="-122"/>
              </a:rPr>
              <a:t>ABB</a:t>
            </a:r>
            <a:r>
              <a:rPr lang="zh-CN" altLang="zh-CN" sz="1200" kern="100" dirty="0">
                <a:solidFill>
                  <a:srgbClr val="FF0000"/>
                </a:solidFill>
                <a:latin typeface="Times New Roman" panose="02020603050405020304" pitchFamily="18" charset="0"/>
                <a:ea typeface="宋体" panose="02010600030101010101" pitchFamily="2" charset="-122"/>
              </a:rPr>
              <a:t>机器人</a:t>
            </a:r>
            <a:r>
              <a:rPr lang="en-US" altLang="zh-CN" sz="1200" kern="100" dirty="0">
                <a:solidFill>
                  <a:srgbClr val="FF0000"/>
                </a:solidFill>
                <a:latin typeface="Times New Roman" panose="02020603050405020304" pitchFamily="18" charset="0"/>
                <a:ea typeface="宋体" panose="02010600030101010101" pitchFamily="2" charset="-122"/>
              </a:rPr>
              <a:t>DSQC652</a:t>
            </a:r>
            <a:r>
              <a:rPr lang="zh-CN" altLang="zh-CN" sz="1200" kern="100" dirty="0">
                <a:solidFill>
                  <a:srgbClr val="FF0000"/>
                </a:solidFill>
                <a:latin typeface="Times New Roman" panose="02020603050405020304" pitchFamily="18" charset="0"/>
                <a:ea typeface="宋体" panose="02010600030101010101" pitchFamily="2" charset="-122"/>
              </a:rPr>
              <a:t>板</a:t>
            </a:r>
          </a:p>
        </p:txBody>
      </p:sp>
    </p:spTree>
    <p:extLst>
      <p:ext uri="{BB962C8B-B14F-4D97-AF65-F5344CB8AC3E}">
        <p14:creationId xmlns:p14="http://schemas.microsoft.com/office/powerpoint/2010/main" val="3069008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84A0D365-DD13-443F-ADAE-7786BF49CCBE}"/>
              </a:ext>
            </a:extLst>
          </p:cNvPr>
          <p:cNvSpPr/>
          <p:nvPr/>
        </p:nvSpPr>
        <p:spPr>
          <a:xfrm>
            <a:off x="277318" y="488845"/>
            <a:ext cx="8280000" cy="1667316"/>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1</a:t>
            </a:r>
            <a:r>
              <a:rPr lang="zh-CN" altLang="zh-CN" sz="1400" kern="100" dirty="0">
                <a:solidFill>
                  <a:srgbClr val="FF0000"/>
                </a:solidFill>
                <a:latin typeface="Times New Roman" panose="02020603050405020304" pitchFamily="18" charset="0"/>
                <a:ea typeface="宋体" panose="02010600030101010101" pitchFamily="2" charset="-122"/>
              </a:rPr>
              <a:t>）数字输出接口（</a:t>
            </a:r>
            <a:r>
              <a:rPr lang="en-US" altLang="zh-CN" sz="1400" kern="100" dirty="0">
                <a:solidFill>
                  <a:srgbClr val="FF0000"/>
                </a:solidFill>
                <a:latin typeface="Times New Roman" panose="02020603050405020304" pitchFamily="18" charset="0"/>
                <a:ea typeface="宋体" panose="02010600030101010101" pitchFamily="2" charset="-122"/>
              </a:rPr>
              <a:t>X1</a:t>
            </a: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X2</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en-US" altLang="zh-CN" sz="1400" kern="100" dirty="0">
                <a:solidFill>
                  <a:srgbClr val="0070C0"/>
                </a:solidFill>
                <a:latin typeface="Times New Roman" panose="02020603050405020304" pitchFamily="18" charset="0"/>
                <a:ea typeface="宋体" panose="02010600030101010101" pitchFamily="2" charset="-122"/>
              </a:rPr>
              <a:t> DSQC652</a:t>
            </a:r>
            <a:r>
              <a:rPr lang="zh-CN" altLang="zh-CN" sz="1400" kern="100" dirty="0">
                <a:solidFill>
                  <a:srgbClr val="0070C0"/>
                </a:solidFill>
                <a:latin typeface="Times New Roman" panose="02020603050405020304" pitchFamily="18" charset="0"/>
                <a:ea typeface="宋体" panose="02010600030101010101" pitchFamily="2" charset="-122"/>
              </a:rPr>
              <a:t>板上的数字输出接口（</a:t>
            </a:r>
            <a:r>
              <a:rPr lang="en-US" altLang="zh-CN" sz="1400" kern="100" dirty="0">
                <a:solidFill>
                  <a:srgbClr val="0070C0"/>
                </a:solidFill>
                <a:latin typeface="Times New Roman" panose="02020603050405020304" pitchFamily="18" charset="0"/>
                <a:ea typeface="宋体" panose="02010600030101010101" pitchFamily="2" charset="-122"/>
              </a:rPr>
              <a:t>X1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X1</a:t>
            </a:r>
            <a:r>
              <a:rPr lang="zh-CN" altLang="zh-CN" sz="1400" kern="100" dirty="0">
                <a:solidFill>
                  <a:srgbClr val="0070C0"/>
                </a:solidFill>
                <a:latin typeface="Times New Roman" panose="02020603050405020304" pitchFamily="18" charset="0"/>
                <a:ea typeface="宋体" panose="02010600030101010101" pitchFamily="2" charset="-122"/>
              </a:rPr>
              <a:t>针脚从左向右依次为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对应于输出通道</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分别接至外部供电电源的</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与</a:t>
            </a:r>
            <a:r>
              <a:rPr lang="en-US" altLang="zh-CN" sz="1400" kern="100" dirty="0">
                <a:solidFill>
                  <a:srgbClr val="0070C0"/>
                </a:solidFill>
                <a:latin typeface="Times New Roman" panose="02020603050405020304" pitchFamily="18" charset="0"/>
                <a:ea typeface="宋体" panose="02010600030101010101" pitchFamily="2" charset="-122"/>
              </a:rPr>
              <a:t>+24V</a:t>
            </a:r>
            <a:r>
              <a:rPr lang="zh-CN" altLang="zh-CN" sz="1400" kern="100" dirty="0">
                <a:solidFill>
                  <a:srgbClr val="0070C0"/>
                </a:solidFill>
                <a:latin typeface="Times New Roman" panose="02020603050405020304" pitchFamily="18" charset="0"/>
                <a:ea typeface="宋体" panose="02010600030101010101" pitchFamily="2" charset="-122"/>
              </a:rPr>
              <a:t>端；</a:t>
            </a:r>
            <a:r>
              <a:rPr lang="en-US" altLang="zh-CN" sz="1400" kern="100" dirty="0">
                <a:solidFill>
                  <a:srgbClr val="0070C0"/>
                </a:solidFill>
                <a:latin typeface="Times New Roman" panose="02020603050405020304" pitchFamily="18" charset="0"/>
                <a:ea typeface="宋体" panose="02010600030101010101" pitchFamily="2" charset="-122"/>
              </a:rPr>
              <a:t>X2</a:t>
            </a:r>
            <a:r>
              <a:rPr lang="zh-CN" altLang="zh-CN" sz="1400" kern="100" dirty="0">
                <a:solidFill>
                  <a:srgbClr val="0070C0"/>
                </a:solidFill>
                <a:latin typeface="Times New Roman" panose="02020603050405020304" pitchFamily="18" charset="0"/>
                <a:ea typeface="宋体" panose="02010600030101010101" pitchFamily="2" charset="-122"/>
              </a:rPr>
              <a:t>针脚从左向右依次为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对应于输出通道</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16</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分别接至外部供电电源的</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与</a:t>
            </a:r>
            <a:r>
              <a:rPr lang="en-US" altLang="zh-CN" sz="1400" kern="100" dirty="0">
                <a:solidFill>
                  <a:srgbClr val="0070C0"/>
                </a:solidFill>
                <a:latin typeface="Times New Roman" panose="02020603050405020304" pitchFamily="18" charset="0"/>
                <a:ea typeface="宋体" panose="02010600030101010101" pitchFamily="2" charset="-122"/>
              </a:rPr>
              <a:t>+24V</a:t>
            </a:r>
            <a:r>
              <a:rPr lang="zh-CN" altLang="zh-CN" sz="1400" kern="100" dirty="0">
                <a:solidFill>
                  <a:srgbClr val="0070C0"/>
                </a:solidFill>
                <a:latin typeface="Times New Roman" panose="02020603050405020304" pitchFamily="18" charset="0"/>
                <a:ea typeface="宋体" panose="02010600030101010101" pitchFamily="2" charset="-122"/>
              </a:rPr>
              <a:t>端。地址分配从</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开始，因此输出地址编址为</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15</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26E03DEA-C51C-4B02-A7CE-62E30691D09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69731" y="2421598"/>
            <a:ext cx="1920240" cy="944880"/>
          </a:xfrm>
          <a:prstGeom prst="rect">
            <a:avLst/>
          </a:prstGeom>
          <a:noFill/>
          <a:ln>
            <a:noFill/>
          </a:ln>
        </p:spPr>
      </p:pic>
      <p:sp>
        <p:nvSpPr>
          <p:cNvPr id="3" name="矩形 2">
            <a:extLst>
              <a:ext uri="{FF2B5EF4-FFF2-40B4-BE49-F238E27FC236}">
                <a16:creationId xmlns:a16="http://schemas.microsoft.com/office/drawing/2014/main" id="{0183D4DC-EEEB-4054-AC8C-6089700D6763}"/>
              </a:ext>
            </a:extLst>
          </p:cNvPr>
          <p:cNvSpPr/>
          <p:nvPr/>
        </p:nvSpPr>
        <p:spPr>
          <a:xfrm>
            <a:off x="3003720" y="3631916"/>
            <a:ext cx="2977097" cy="307777"/>
          </a:xfrm>
          <a:prstGeom prst="rect">
            <a:avLst/>
          </a:prstGeom>
        </p:spPr>
        <p:txBody>
          <a:bodyPr wrap="none">
            <a:spAutoFit/>
          </a:bodyPr>
          <a:lstStyle/>
          <a:p>
            <a:r>
              <a:rPr lang="en-US" altLang="zh-CN" sz="1400" dirty="0">
                <a:solidFill>
                  <a:srgbClr val="FF0000"/>
                </a:solidFill>
                <a:latin typeface="宋体" panose="02010600030101010101" pitchFamily="2" charset="-122"/>
                <a:cs typeface="Times New Roman" panose="02020603050405020304" pitchFamily="18" charset="0"/>
              </a:rPr>
              <a:t>DSQC652</a:t>
            </a:r>
            <a:r>
              <a:rPr lang="zh-CN" altLang="zh-CN" sz="1400" dirty="0">
                <a:solidFill>
                  <a:srgbClr val="FF0000"/>
                </a:solidFill>
                <a:ea typeface="宋体" panose="02010600030101010101" pitchFamily="2" charset="-122"/>
                <a:cs typeface="Times New Roman" panose="02020603050405020304" pitchFamily="18" charset="0"/>
              </a:rPr>
              <a:t>板上的输出接口（</a:t>
            </a:r>
            <a:r>
              <a:rPr lang="en-US" altLang="zh-CN" sz="1400" dirty="0">
                <a:solidFill>
                  <a:srgbClr val="FF0000"/>
                </a:solidFill>
                <a:ea typeface="宋体" panose="02010600030101010101" pitchFamily="2" charset="-122"/>
                <a:cs typeface="Times New Roman" panose="02020603050405020304" pitchFamily="18" charset="0"/>
              </a:rPr>
              <a:t>X1</a:t>
            </a:r>
            <a:r>
              <a:rPr lang="zh-CN" altLang="zh-CN" sz="1400" dirty="0">
                <a:solidFill>
                  <a:srgbClr val="FF0000"/>
                </a:solidFill>
                <a:ea typeface="宋体" panose="02010600030101010101" pitchFamily="2" charset="-122"/>
                <a:cs typeface="Times New Roman" panose="02020603050405020304" pitchFamily="18" charset="0"/>
              </a:rPr>
              <a:t>～</a:t>
            </a:r>
            <a:r>
              <a:rPr lang="en-US" altLang="zh-CN" sz="1400" dirty="0">
                <a:solidFill>
                  <a:srgbClr val="FF0000"/>
                </a:solidFill>
                <a:ea typeface="宋体" panose="02010600030101010101" pitchFamily="2" charset="-122"/>
                <a:cs typeface="Times New Roman" panose="02020603050405020304" pitchFamily="18" charset="0"/>
              </a:rPr>
              <a:t>X2</a:t>
            </a:r>
            <a:r>
              <a:rPr lang="zh-CN" altLang="zh-CN" sz="1400" dirty="0">
                <a:solidFill>
                  <a:srgbClr val="FF0000"/>
                </a:solidFill>
                <a:ea typeface="宋体" panose="02010600030101010101" pitchFamily="2" charset="-122"/>
                <a:cs typeface="Times New Roman" panose="02020603050405020304" pitchFamily="18" charset="0"/>
              </a:rPr>
              <a:t>）</a:t>
            </a:r>
            <a:endParaRPr lang="zh-CN" altLang="en-US" dirty="0">
              <a:solidFill>
                <a:srgbClr val="FF0000"/>
              </a:solidFill>
            </a:endParaRPr>
          </a:p>
        </p:txBody>
      </p:sp>
    </p:spTree>
    <p:extLst>
      <p:ext uri="{BB962C8B-B14F-4D97-AF65-F5344CB8AC3E}">
        <p14:creationId xmlns:p14="http://schemas.microsoft.com/office/powerpoint/2010/main" val="1478515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E6237146-F212-43F7-8B1F-D7080CEBE68E}"/>
              </a:ext>
            </a:extLst>
          </p:cNvPr>
          <p:cNvSpPr/>
          <p:nvPr/>
        </p:nvSpPr>
        <p:spPr>
          <a:xfrm>
            <a:off x="465721" y="503836"/>
            <a:ext cx="8280000" cy="1667316"/>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2</a:t>
            </a:r>
            <a:r>
              <a:rPr lang="zh-CN" altLang="zh-CN" sz="1400" kern="100" dirty="0">
                <a:solidFill>
                  <a:srgbClr val="FF0000"/>
                </a:solidFill>
                <a:latin typeface="Times New Roman" panose="02020603050405020304" pitchFamily="18" charset="0"/>
                <a:ea typeface="宋体" panose="02010600030101010101" pitchFamily="2" charset="-122"/>
              </a:rPr>
              <a:t>）数字输入接口（</a:t>
            </a:r>
            <a:r>
              <a:rPr lang="en-US" altLang="zh-CN" sz="1400" kern="100" dirty="0">
                <a:solidFill>
                  <a:srgbClr val="FF0000"/>
                </a:solidFill>
                <a:latin typeface="Times New Roman" panose="02020603050405020304" pitchFamily="18" charset="0"/>
                <a:ea typeface="宋体" panose="02010600030101010101" pitchFamily="2" charset="-122"/>
              </a:rPr>
              <a:t>X3</a:t>
            </a: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X4</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en-US" altLang="zh-CN" sz="1400" kern="100" dirty="0">
                <a:solidFill>
                  <a:srgbClr val="0070C0"/>
                </a:solidFill>
                <a:latin typeface="Times New Roman" panose="02020603050405020304" pitchFamily="18" charset="0"/>
                <a:ea typeface="宋体" panose="02010600030101010101" pitchFamily="2" charset="-122"/>
              </a:rPr>
              <a:t>DSQC652</a:t>
            </a:r>
            <a:r>
              <a:rPr lang="zh-CN" altLang="zh-CN" sz="1400" kern="100" dirty="0">
                <a:solidFill>
                  <a:srgbClr val="0070C0"/>
                </a:solidFill>
                <a:latin typeface="Times New Roman" panose="02020603050405020304" pitchFamily="18" charset="0"/>
                <a:ea typeface="宋体" panose="02010600030101010101" pitchFamily="2" charset="-122"/>
              </a:rPr>
              <a:t>板上的数字输入接口（</a:t>
            </a:r>
            <a:r>
              <a:rPr lang="en-US" altLang="zh-CN" sz="1400" kern="100" dirty="0">
                <a:solidFill>
                  <a:srgbClr val="0070C0"/>
                </a:solidFill>
                <a:latin typeface="Times New Roman" panose="02020603050405020304" pitchFamily="18" charset="0"/>
                <a:ea typeface="宋体" panose="02010600030101010101" pitchFamily="2" charset="-122"/>
              </a:rPr>
              <a:t>X3</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X4</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X3</a:t>
            </a:r>
            <a:r>
              <a:rPr lang="zh-CN" altLang="zh-CN" sz="1400" kern="100" dirty="0">
                <a:solidFill>
                  <a:srgbClr val="0070C0"/>
                </a:solidFill>
                <a:latin typeface="Times New Roman" panose="02020603050405020304" pitchFamily="18" charset="0"/>
                <a:ea typeface="宋体" panose="02010600030101010101" pitchFamily="2" charset="-122"/>
              </a:rPr>
              <a:t>针脚从右向左依次为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对应于输入通道</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接至外部供电电源的</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端，</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脚未定义；同样</a:t>
            </a:r>
            <a:r>
              <a:rPr lang="en-US" altLang="zh-CN" sz="1400" kern="100" dirty="0">
                <a:solidFill>
                  <a:srgbClr val="0070C0"/>
                </a:solidFill>
                <a:latin typeface="Times New Roman" panose="02020603050405020304" pitchFamily="18" charset="0"/>
                <a:ea typeface="宋体" panose="02010600030101010101" pitchFamily="2" charset="-122"/>
              </a:rPr>
              <a:t>X4</a:t>
            </a:r>
            <a:r>
              <a:rPr lang="zh-CN" altLang="zh-CN" sz="1400" kern="100" dirty="0">
                <a:solidFill>
                  <a:srgbClr val="0070C0"/>
                </a:solidFill>
                <a:latin typeface="Times New Roman" panose="02020603050405020304" pitchFamily="18" charset="0"/>
                <a:ea typeface="宋体" panose="02010600030101010101" pitchFamily="2" charset="-122"/>
              </a:rPr>
              <a:t>针脚从右向左依次为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脚接至外部供电电源的</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端，</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脚未定义，不同的是针脚</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对应于输入通道</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16</a:t>
            </a:r>
            <a:r>
              <a:rPr lang="zh-CN" altLang="zh-CN" sz="1400" kern="100" dirty="0">
                <a:solidFill>
                  <a:srgbClr val="0070C0"/>
                </a:solidFill>
                <a:latin typeface="Times New Roman" panose="02020603050405020304" pitchFamily="18" charset="0"/>
                <a:ea typeface="宋体" panose="02010600030101010101" pitchFamily="2" charset="-122"/>
              </a:rPr>
              <a:t>。地址分配从</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开始，因此输入地址编址为</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15</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B2262A6B-9AA0-4484-AA31-A718EAC1BB2A}"/>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504263" y="2335218"/>
            <a:ext cx="1790700" cy="967740"/>
          </a:xfrm>
          <a:prstGeom prst="rect">
            <a:avLst/>
          </a:prstGeom>
          <a:noFill/>
          <a:ln>
            <a:noFill/>
          </a:ln>
        </p:spPr>
      </p:pic>
      <p:sp>
        <p:nvSpPr>
          <p:cNvPr id="3" name="矩形 2">
            <a:extLst>
              <a:ext uri="{FF2B5EF4-FFF2-40B4-BE49-F238E27FC236}">
                <a16:creationId xmlns:a16="http://schemas.microsoft.com/office/drawing/2014/main" id="{8F4946CE-639A-4D4D-88AA-EA902DFF3C4F}"/>
              </a:ext>
            </a:extLst>
          </p:cNvPr>
          <p:cNvSpPr/>
          <p:nvPr/>
        </p:nvSpPr>
        <p:spPr>
          <a:xfrm>
            <a:off x="2937636" y="3549619"/>
            <a:ext cx="3336170" cy="307777"/>
          </a:xfrm>
          <a:prstGeom prst="rect">
            <a:avLst/>
          </a:prstGeom>
        </p:spPr>
        <p:txBody>
          <a:bodyPr wrap="none">
            <a:spAutoFit/>
          </a:bodyPr>
          <a:lstStyle/>
          <a:p>
            <a:r>
              <a:rPr lang="en-US" altLang="zh-CN" sz="1400" dirty="0">
                <a:solidFill>
                  <a:srgbClr val="FF0000"/>
                </a:solidFill>
                <a:latin typeface="宋体" panose="02010600030101010101" pitchFamily="2" charset="-122"/>
                <a:cs typeface="Times New Roman" panose="02020603050405020304" pitchFamily="18" charset="0"/>
              </a:rPr>
              <a:t>DSQC652</a:t>
            </a:r>
            <a:r>
              <a:rPr lang="zh-CN" altLang="zh-CN" sz="1400" dirty="0">
                <a:solidFill>
                  <a:srgbClr val="FF0000"/>
                </a:solidFill>
                <a:ea typeface="宋体" panose="02010600030101010101" pitchFamily="2" charset="-122"/>
                <a:cs typeface="Times New Roman" panose="02020603050405020304" pitchFamily="18" charset="0"/>
              </a:rPr>
              <a:t>板上的数字输入接口（</a:t>
            </a:r>
            <a:r>
              <a:rPr lang="en-US" altLang="zh-CN" sz="1400" dirty="0">
                <a:solidFill>
                  <a:srgbClr val="FF0000"/>
                </a:solidFill>
                <a:ea typeface="宋体" panose="02010600030101010101" pitchFamily="2" charset="-122"/>
                <a:cs typeface="Times New Roman" panose="02020603050405020304" pitchFamily="18" charset="0"/>
              </a:rPr>
              <a:t>X3</a:t>
            </a:r>
            <a:r>
              <a:rPr lang="zh-CN" altLang="zh-CN" sz="1400" dirty="0">
                <a:solidFill>
                  <a:srgbClr val="FF0000"/>
                </a:solidFill>
                <a:ea typeface="宋体" panose="02010600030101010101" pitchFamily="2" charset="-122"/>
                <a:cs typeface="Times New Roman" panose="02020603050405020304" pitchFamily="18" charset="0"/>
              </a:rPr>
              <a:t>～</a:t>
            </a:r>
            <a:r>
              <a:rPr lang="en-US" altLang="zh-CN" sz="1400" dirty="0">
                <a:solidFill>
                  <a:srgbClr val="FF0000"/>
                </a:solidFill>
                <a:ea typeface="宋体" panose="02010600030101010101" pitchFamily="2" charset="-122"/>
                <a:cs typeface="Times New Roman" panose="02020603050405020304" pitchFamily="18" charset="0"/>
              </a:rPr>
              <a:t>X4</a:t>
            </a:r>
            <a:r>
              <a:rPr lang="zh-CN" altLang="zh-CN" sz="1400" dirty="0">
                <a:solidFill>
                  <a:srgbClr val="FF0000"/>
                </a:solidFill>
                <a:ea typeface="宋体" panose="02010600030101010101" pitchFamily="2" charset="-122"/>
                <a:cs typeface="Times New Roman" panose="02020603050405020304" pitchFamily="18" charset="0"/>
              </a:rPr>
              <a:t>）</a:t>
            </a:r>
            <a:endParaRPr lang="zh-CN" altLang="en-US" dirty="0">
              <a:solidFill>
                <a:srgbClr val="FF0000"/>
              </a:solidFill>
            </a:endParaRPr>
          </a:p>
        </p:txBody>
      </p:sp>
    </p:spTree>
    <p:extLst>
      <p:ext uri="{BB962C8B-B14F-4D97-AF65-F5344CB8AC3E}">
        <p14:creationId xmlns:p14="http://schemas.microsoft.com/office/powerpoint/2010/main" val="357249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5" name="矩形 4">
            <a:extLst>
              <a:ext uri="{FF2B5EF4-FFF2-40B4-BE49-F238E27FC236}">
                <a16:creationId xmlns:a16="http://schemas.microsoft.com/office/drawing/2014/main" id="{EF1689A6-136A-4E27-A0F9-C58B213CFABE}"/>
              </a:ext>
            </a:extLst>
          </p:cNvPr>
          <p:cNvSpPr/>
          <p:nvPr/>
        </p:nvSpPr>
        <p:spPr>
          <a:xfrm>
            <a:off x="449706" y="505590"/>
            <a:ext cx="8280000" cy="1020985"/>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3.</a:t>
            </a:r>
            <a:r>
              <a:rPr lang="zh-CN" altLang="zh-CN" sz="1400" kern="100" dirty="0">
                <a:solidFill>
                  <a:srgbClr val="FF0000"/>
                </a:solidFill>
                <a:latin typeface="Times New Roman" panose="02020603050405020304" pitchFamily="18" charset="0"/>
                <a:ea typeface="宋体" panose="02010600030101010101" pitchFamily="2" charset="-122"/>
              </a:rPr>
              <a:t>标准</a:t>
            </a:r>
            <a:r>
              <a:rPr lang="en-US" altLang="zh-CN" sz="1400" kern="100" dirty="0">
                <a:solidFill>
                  <a:srgbClr val="FF0000"/>
                </a:solidFill>
                <a:latin typeface="Times New Roman" panose="02020603050405020304" pitchFamily="18" charset="0"/>
                <a:ea typeface="宋体" panose="02010600030101010101" pitchFamily="2" charset="-122"/>
              </a:rPr>
              <a:t>I/O</a:t>
            </a:r>
            <a:r>
              <a:rPr lang="zh-CN" altLang="zh-CN" sz="1400" kern="100" dirty="0">
                <a:solidFill>
                  <a:srgbClr val="FF0000"/>
                </a:solidFill>
                <a:latin typeface="Times New Roman" panose="02020603050405020304" pitchFamily="18" charset="0"/>
                <a:ea typeface="宋体" panose="02010600030101010101" pitchFamily="2" charset="-122"/>
              </a:rPr>
              <a:t>板</a:t>
            </a:r>
            <a:r>
              <a:rPr lang="en-US" altLang="zh-CN" sz="1400" kern="100" dirty="0">
                <a:solidFill>
                  <a:srgbClr val="FF0000"/>
                </a:solidFill>
                <a:latin typeface="Times New Roman" panose="02020603050405020304" pitchFamily="18" charset="0"/>
                <a:ea typeface="宋体" panose="02010600030101010101" pitchFamily="2" charset="-122"/>
              </a:rPr>
              <a:t>-DSQC653</a:t>
            </a:r>
            <a:endParaRPr lang="zh-CN" altLang="zh-CN" sz="1400" kern="100" dirty="0">
              <a:solidFill>
                <a:srgbClr val="FF0000"/>
              </a:solidFill>
              <a:latin typeface="Times New Roman" panose="02020603050405020304" pitchFamily="18" charset="0"/>
              <a:ea typeface="宋体" panose="02010600030101010101" pitchFamily="2" charset="-122"/>
            </a:endParaRPr>
          </a:p>
          <a:p>
            <a:pPr indent="266700">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DSQC653</a:t>
            </a:r>
            <a:r>
              <a:rPr lang="zh-CN" altLang="zh-CN" sz="1400" kern="100" dirty="0">
                <a:solidFill>
                  <a:srgbClr val="0070C0"/>
                </a:solidFill>
                <a:latin typeface="Times New Roman" panose="02020603050405020304" pitchFamily="18" charset="0"/>
                <a:ea typeface="宋体" panose="02010600030101010101" pitchFamily="2" charset="-122"/>
              </a:rPr>
              <a:t>板主要提供</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个数字输入</a:t>
            </a:r>
            <a:r>
              <a:rPr lang="zh-CN" altLang="en-US"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个数字继电器输出的信号处理。其设定模块总线地址的方法与</a:t>
            </a:r>
            <a:r>
              <a:rPr lang="en-US" altLang="zh-CN" sz="1400" kern="100" dirty="0">
                <a:solidFill>
                  <a:srgbClr val="0070C0"/>
                </a:solidFill>
                <a:latin typeface="Times New Roman" panose="02020603050405020304" pitchFamily="18" charset="0"/>
                <a:ea typeface="宋体" panose="02010600030101010101" pitchFamily="2" charset="-122"/>
              </a:rPr>
              <a:t>DSQC651</a:t>
            </a:r>
            <a:r>
              <a:rPr lang="zh-CN" altLang="zh-CN" sz="1400" kern="100" dirty="0">
                <a:solidFill>
                  <a:srgbClr val="0070C0"/>
                </a:solidFill>
                <a:latin typeface="Times New Roman" panose="02020603050405020304" pitchFamily="18" charset="0"/>
                <a:ea typeface="宋体" panose="02010600030101010101" pitchFamily="2" charset="-122"/>
              </a:rPr>
              <a:t>相同。</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
        <p:nvSpPr>
          <p:cNvPr id="6" name="Rectangle 2">
            <a:extLst>
              <a:ext uri="{FF2B5EF4-FFF2-40B4-BE49-F238E27FC236}">
                <a16:creationId xmlns:a16="http://schemas.microsoft.com/office/drawing/2014/main" id="{DFE3367B-64DD-4054-B760-0108236DE9A5}"/>
              </a:ext>
            </a:extLst>
          </p:cNvPr>
          <p:cNvSpPr>
            <a:spLocks noChangeArrowheads="1"/>
          </p:cNvSpPr>
          <p:nvPr/>
        </p:nvSpPr>
        <p:spPr bwMode="auto">
          <a:xfrm>
            <a:off x="2179637" y="128915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a:extLst>
              <a:ext uri="{FF2B5EF4-FFF2-40B4-BE49-F238E27FC236}">
                <a16:creationId xmlns:a16="http://schemas.microsoft.com/office/drawing/2014/main" id="{4FC69552-6AB8-4C05-A8D4-C841B5FF9543}"/>
              </a:ext>
            </a:extLst>
          </p:cNvPr>
          <p:cNvGraphicFramePr>
            <a:graphicFrameLocks noChangeAspect="1"/>
          </p:cNvGraphicFramePr>
          <p:nvPr>
            <p:extLst>
              <p:ext uri="{D42A27DB-BD31-4B8C-83A1-F6EECF244321}">
                <p14:modId xmlns:p14="http://schemas.microsoft.com/office/powerpoint/2010/main" val="33183132"/>
              </p:ext>
            </p:extLst>
          </p:nvPr>
        </p:nvGraphicFramePr>
        <p:xfrm>
          <a:off x="2157499" y="1172162"/>
          <a:ext cx="2392363" cy="3505200"/>
        </p:xfrm>
        <a:graphic>
          <a:graphicData uri="http://schemas.openxmlformats.org/presentationml/2006/ole">
            <mc:AlternateContent xmlns:mc="http://schemas.openxmlformats.org/markup-compatibility/2006">
              <mc:Choice xmlns:v="urn:schemas-microsoft-com:vml" Requires="v">
                <p:oleObj name="Visio" r:id="rId2" imgW="2399810" imgH="3502670" progId="Visio.Drawing.11">
                  <p:embed/>
                </p:oleObj>
              </mc:Choice>
              <mc:Fallback>
                <p:oleObj name="Visio" r:id="rId2" imgW="2399810" imgH="3502670"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499" y="1172162"/>
                        <a:ext cx="2392363" cy="3505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a:extLst>
              <a:ext uri="{FF2B5EF4-FFF2-40B4-BE49-F238E27FC236}">
                <a16:creationId xmlns:a16="http://schemas.microsoft.com/office/drawing/2014/main" id="{3EFEE770-7CE4-4149-83CA-8E12F3F2D6A1}"/>
              </a:ext>
            </a:extLst>
          </p:cNvPr>
          <p:cNvSpPr/>
          <p:nvPr/>
        </p:nvSpPr>
        <p:spPr>
          <a:xfrm>
            <a:off x="4644886" y="1899674"/>
            <a:ext cx="3622189" cy="1344151"/>
          </a:xfrm>
          <a:prstGeom prst="rect">
            <a:avLst/>
          </a:prstGeom>
        </p:spPr>
        <p:txBody>
          <a:bodyPr wrap="square">
            <a:spAutoFit/>
          </a:bodyPr>
          <a:lstStyle/>
          <a:p>
            <a:pPr indent="266700">
              <a:lnSpc>
                <a:spcPct val="150000"/>
              </a:lnSpc>
              <a:spcAft>
                <a:spcPts val="0"/>
              </a:spcAft>
            </a:pPr>
            <a:r>
              <a:rPr lang="en-US" altLang="zh-CN" sz="1400" kern="100" dirty="0">
                <a:solidFill>
                  <a:srgbClr val="0070C0"/>
                </a:solidFill>
                <a:latin typeface="宋体" panose="02010600030101010101" pitchFamily="2" charset="-122"/>
                <a:ea typeface="宋体" panose="02010600030101010101" pitchFamily="2" charset="-122"/>
              </a:rPr>
              <a:t>A-</a:t>
            </a:r>
            <a:r>
              <a:rPr lang="zh-CN" altLang="zh-CN" sz="1400" kern="100" dirty="0">
                <a:solidFill>
                  <a:srgbClr val="0070C0"/>
                </a:solidFill>
                <a:latin typeface="Times New Roman" panose="02020603050405020304" pitchFamily="18" charset="0"/>
                <a:ea typeface="宋体" panose="02010600030101010101" pitchFamily="2" charset="-122"/>
              </a:rPr>
              <a:t>数字信号指示灯；</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spcAft>
                <a:spcPts val="0"/>
              </a:spcAft>
            </a:pPr>
            <a:r>
              <a:rPr lang="en-US" altLang="zh-CN" sz="1400" kern="100" dirty="0">
                <a:solidFill>
                  <a:srgbClr val="0070C0"/>
                </a:solidFill>
                <a:latin typeface="Times New Roman" panose="02020603050405020304" pitchFamily="18" charset="0"/>
                <a:ea typeface="宋体" panose="02010600030101010101" pitchFamily="2" charset="-122"/>
              </a:rPr>
              <a:t>B-</a:t>
            </a:r>
            <a:r>
              <a:rPr lang="zh-CN" altLang="zh-CN" sz="1400" kern="100" dirty="0">
                <a:solidFill>
                  <a:srgbClr val="0070C0"/>
                </a:solidFill>
                <a:latin typeface="Times New Roman" panose="02020603050405020304" pitchFamily="18" charset="0"/>
                <a:ea typeface="宋体" panose="02010600030101010101" pitchFamily="2" charset="-122"/>
              </a:rPr>
              <a:t>继电器输出接口（</a:t>
            </a:r>
            <a:r>
              <a:rPr lang="en-US" altLang="zh-CN" sz="1400" kern="100" dirty="0">
                <a:solidFill>
                  <a:srgbClr val="0070C0"/>
                </a:solidFill>
                <a:latin typeface="Times New Roman" panose="02020603050405020304" pitchFamily="18" charset="0"/>
                <a:ea typeface="宋体" panose="02010600030101010101" pitchFamily="2" charset="-122"/>
              </a:rPr>
              <a:t>X1</a:t>
            </a:r>
            <a:r>
              <a:rPr lang="zh-CN" altLang="zh-CN" sz="1400" kern="100" dirty="0">
                <a:solidFill>
                  <a:srgbClr val="0070C0"/>
                </a:solidFill>
                <a:latin typeface="Times New Roman" panose="02020603050405020304" pitchFamily="18" charset="0"/>
                <a:ea typeface="宋体" panose="02010600030101010101" pitchFamily="2" charset="-122"/>
              </a:rPr>
              <a:t>）；</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spcAft>
                <a:spcPts val="0"/>
              </a:spcAft>
            </a:pPr>
            <a:r>
              <a:rPr lang="en-US" altLang="zh-CN" sz="1400" kern="100" dirty="0">
                <a:solidFill>
                  <a:srgbClr val="0070C0"/>
                </a:solidFill>
                <a:latin typeface="宋体" panose="02010600030101010101" pitchFamily="2" charset="-122"/>
                <a:ea typeface="宋体" panose="02010600030101010101" pitchFamily="2" charset="-122"/>
              </a:rPr>
              <a:t>C- </a:t>
            </a:r>
            <a:r>
              <a:rPr lang="en-US" altLang="zh-CN" sz="1400" kern="100" dirty="0" err="1">
                <a:solidFill>
                  <a:srgbClr val="0070C0"/>
                </a:solidFill>
                <a:latin typeface="宋体" panose="02010600030101010101" pitchFamily="2" charset="-122"/>
                <a:ea typeface="宋体" panose="02010600030101010101" pitchFamily="2" charset="-122"/>
              </a:rPr>
              <a:t>DeviceNet</a:t>
            </a:r>
            <a:r>
              <a:rPr lang="zh-CN" altLang="zh-CN" sz="1400" kern="100" dirty="0">
                <a:solidFill>
                  <a:srgbClr val="0070C0"/>
                </a:solidFill>
                <a:latin typeface="Times New Roman" panose="02020603050405020304" pitchFamily="18" charset="0"/>
                <a:ea typeface="宋体" panose="02010600030101010101" pitchFamily="2" charset="-122"/>
              </a:rPr>
              <a:t>总线通信接口（</a:t>
            </a:r>
            <a:r>
              <a:rPr lang="en-US" altLang="zh-CN" sz="1400" kern="100" dirty="0">
                <a:solidFill>
                  <a:srgbClr val="0070C0"/>
                </a:solidFill>
                <a:latin typeface="Times New Roman" panose="02020603050405020304" pitchFamily="18" charset="0"/>
                <a:ea typeface="宋体" panose="02010600030101010101" pitchFamily="2" charset="-122"/>
              </a:rPr>
              <a:t>X5</a:t>
            </a:r>
            <a:r>
              <a:rPr lang="zh-CN" altLang="zh-CN" sz="1400" kern="100" dirty="0">
                <a:solidFill>
                  <a:srgbClr val="0070C0"/>
                </a:solidFill>
                <a:latin typeface="Times New Roman" panose="02020603050405020304" pitchFamily="18" charset="0"/>
                <a:ea typeface="宋体" panose="02010600030101010101" pitchFamily="2" charset="-122"/>
              </a:rPr>
              <a:t>）；</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spcAft>
                <a:spcPts val="0"/>
              </a:spcAft>
            </a:pPr>
            <a:r>
              <a:rPr lang="en-US" altLang="zh-CN" sz="1400" kern="100" dirty="0">
                <a:solidFill>
                  <a:srgbClr val="0070C0"/>
                </a:solidFill>
                <a:latin typeface="Times New Roman" panose="02020603050405020304" pitchFamily="18" charset="0"/>
                <a:ea typeface="宋体" panose="02010600030101010101" pitchFamily="2" charset="-122"/>
              </a:rPr>
              <a:t>D-</a:t>
            </a:r>
            <a:r>
              <a:rPr lang="zh-CN" altLang="zh-CN" sz="1400" kern="100" dirty="0">
                <a:solidFill>
                  <a:srgbClr val="0070C0"/>
                </a:solidFill>
                <a:latin typeface="Times New Roman" panose="02020603050405020304" pitchFamily="18" charset="0"/>
                <a:ea typeface="宋体" panose="02010600030101010101" pitchFamily="2" charset="-122"/>
              </a:rPr>
              <a:t>数字输入接口（</a:t>
            </a:r>
            <a:r>
              <a:rPr lang="en-US" altLang="zh-CN" sz="1400" kern="100" dirty="0">
                <a:solidFill>
                  <a:srgbClr val="0070C0"/>
                </a:solidFill>
                <a:latin typeface="Times New Roman" panose="02020603050405020304" pitchFamily="18" charset="0"/>
                <a:ea typeface="宋体" panose="02010600030101010101" pitchFamily="2" charset="-122"/>
              </a:rPr>
              <a:t>X3</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
        <p:nvSpPr>
          <p:cNvPr id="12" name="矩形 11">
            <a:extLst>
              <a:ext uri="{FF2B5EF4-FFF2-40B4-BE49-F238E27FC236}">
                <a16:creationId xmlns:a16="http://schemas.microsoft.com/office/drawing/2014/main" id="{2491F7FE-4BC5-45B1-9441-247E036BC5E5}"/>
              </a:ext>
            </a:extLst>
          </p:cNvPr>
          <p:cNvSpPr/>
          <p:nvPr/>
        </p:nvSpPr>
        <p:spPr>
          <a:xfrm>
            <a:off x="2383704" y="4583507"/>
            <a:ext cx="1939955" cy="334259"/>
          </a:xfrm>
          <a:prstGeom prst="rect">
            <a:avLst/>
          </a:prstGeom>
        </p:spPr>
        <p:txBody>
          <a:bodyPr wrap="none">
            <a:spAutoFit/>
          </a:bodyPr>
          <a:lstStyle/>
          <a:p>
            <a:pPr indent="266700" algn="ctr">
              <a:lnSpc>
                <a:spcPct val="150000"/>
              </a:lnSpc>
              <a:spcAft>
                <a:spcPts val="0"/>
              </a:spcAft>
            </a:pPr>
            <a:r>
              <a:rPr lang="en-US" altLang="zh-CN" sz="1200" kern="100" dirty="0">
                <a:solidFill>
                  <a:srgbClr val="FF0000"/>
                </a:solidFill>
                <a:latin typeface="宋体" panose="02010600030101010101" pitchFamily="2" charset="-122"/>
                <a:ea typeface="宋体" panose="02010600030101010101" pitchFamily="2" charset="-122"/>
              </a:rPr>
              <a:t>ABB</a:t>
            </a:r>
            <a:r>
              <a:rPr lang="zh-CN" altLang="zh-CN" sz="1200" kern="100" dirty="0">
                <a:solidFill>
                  <a:srgbClr val="FF0000"/>
                </a:solidFill>
                <a:latin typeface="Times New Roman" panose="02020603050405020304" pitchFamily="18" charset="0"/>
                <a:ea typeface="宋体" panose="02010600030101010101" pitchFamily="2" charset="-122"/>
              </a:rPr>
              <a:t>机器人</a:t>
            </a:r>
            <a:r>
              <a:rPr lang="en-US" altLang="zh-CN" sz="1200" kern="100" dirty="0">
                <a:solidFill>
                  <a:srgbClr val="FF0000"/>
                </a:solidFill>
                <a:latin typeface="Times New Roman" panose="02020603050405020304" pitchFamily="18" charset="0"/>
                <a:ea typeface="宋体" panose="02010600030101010101" pitchFamily="2" charset="-122"/>
              </a:rPr>
              <a:t>DSQC653</a:t>
            </a:r>
            <a:r>
              <a:rPr lang="zh-CN" altLang="zh-CN" sz="1200" kern="100" dirty="0">
                <a:solidFill>
                  <a:srgbClr val="FF0000"/>
                </a:solidFill>
                <a:latin typeface="Times New Roman" panose="02020603050405020304" pitchFamily="18" charset="0"/>
                <a:ea typeface="宋体" panose="02010600030101010101" pitchFamily="2" charset="-122"/>
              </a:rPr>
              <a:t>板</a:t>
            </a:r>
          </a:p>
        </p:txBody>
      </p:sp>
    </p:spTree>
    <p:extLst>
      <p:ext uri="{BB962C8B-B14F-4D97-AF65-F5344CB8AC3E}">
        <p14:creationId xmlns:p14="http://schemas.microsoft.com/office/powerpoint/2010/main" val="3216578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8F6B72DB-8CFC-4DEA-8B5E-DF4D6776E749}"/>
              </a:ext>
            </a:extLst>
          </p:cNvPr>
          <p:cNvSpPr/>
          <p:nvPr/>
        </p:nvSpPr>
        <p:spPr>
          <a:xfrm>
            <a:off x="16034" y="505590"/>
            <a:ext cx="4572000" cy="1344151"/>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4.</a:t>
            </a:r>
            <a:r>
              <a:rPr lang="zh-CN" altLang="zh-CN" sz="1400" kern="100" dirty="0">
                <a:solidFill>
                  <a:srgbClr val="FF0000"/>
                </a:solidFill>
                <a:latin typeface="Times New Roman" panose="02020603050405020304" pitchFamily="18" charset="0"/>
                <a:ea typeface="宋体" panose="02010600030101010101" pitchFamily="2" charset="-122"/>
              </a:rPr>
              <a:t>标准</a:t>
            </a:r>
            <a:r>
              <a:rPr lang="en-US" altLang="zh-CN" sz="1400" kern="100" dirty="0">
                <a:solidFill>
                  <a:srgbClr val="FF0000"/>
                </a:solidFill>
                <a:latin typeface="Times New Roman" panose="02020603050405020304" pitchFamily="18" charset="0"/>
                <a:ea typeface="宋体" panose="02010600030101010101" pitchFamily="2" charset="-122"/>
              </a:rPr>
              <a:t>I/O</a:t>
            </a:r>
            <a:r>
              <a:rPr lang="zh-CN" altLang="zh-CN" sz="1400" kern="100" dirty="0">
                <a:solidFill>
                  <a:srgbClr val="FF0000"/>
                </a:solidFill>
                <a:latin typeface="Times New Roman" panose="02020603050405020304" pitchFamily="18" charset="0"/>
                <a:ea typeface="宋体" panose="02010600030101010101" pitchFamily="2" charset="-122"/>
              </a:rPr>
              <a:t>板</a:t>
            </a:r>
            <a:r>
              <a:rPr lang="en-US" altLang="zh-CN" sz="1400" kern="100" dirty="0">
                <a:solidFill>
                  <a:srgbClr val="FF0000"/>
                </a:solidFill>
                <a:latin typeface="Times New Roman" panose="02020603050405020304" pitchFamily="18" charset="0"/>
                <a:ea typeface="宋体" panose="02010600030101010101" pitchFamily="2" charset="-122"/>
              </a:rPr>
              <a:t>-DSQC377</a:t>
            </a:r>
            <a:endParaRPr lang="zh-CN" altLang="zh-CN" sz="1400" kern="100" dirty="0">
              <a:solidFill>
                <a:srgbClr val="FF0000"/>
              </a:solidFill>
              <a:latin typeface="Times New Roman" panose="02020603050405020304" pitchFamily="18" charset="0"/>
              <a:ea typeface="宋体" panose="02010600030101010101" pitchFamily="2" charset="-122"/>
            </a:endParaRPr>
          </a:p>
          <a:p>
            <a:pPr indent="266700">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DSQC377</a:t>
            </a:r>
            <a:r>
              <a:rPr lang="zh-CN" altLang="zh-CN" sz="1400" kern="100" dirty="0">
                <a:solidFill>
                  <a:srgbClr val="0070C0"/>
                </a:solidFill>
                <a:latin typeface="Times New Roman" panose="02020603050405020304" pitchFamily="18" charset="0"/>
                <a:ea typeface="宋体" panose="02010600030101010101" pitchFamily="2" charset="-122"/>
              </a:rPr>
              <a:t>主要提供工业机器人输送链跟踪功能所需的编码器与同步开关信号的处理。其设定模块总线地址（</a:t>
            </a:r>
            <a:r>
              <a:rPr lang="en-US" altLang="zh-CN" sz="1400" kern="100" dirty="0">
                <a:solidFill>
                  <a:srgbClr val="0070C0"/>
                </a:solidFill>
                <a:latin typeface="Times New Roman" panose="02020603050405020304" pitchFamily="18" charset="0"/>
                <a:ea typeface="宋体" panose="02010600030101010101" pitchFamily="2" charset="-122"/>
              </a:rPr>
              <a:t>X5</a:t>
            </a:r>
            <a:r>
              <a:rPr lang="zh-CN" altLang="zh-CN" sz="1400" kern="100" dirty="0">
                <a:solidFill>
                  <a:srgbClr val="0070C0"/>
                </a:solidFill>
                <a:latin typeface="Times New Roman" panose="02020603050405020304" pitchFamily="18" charset="0"/>
                <a:ea typeface="宋体" panose="02010600030101010101" pitchFamily="2" charset="-122"/>
              </a:rPr>
              <a:t>）的方法与</a:t>
            </a:r>
            <a:r>
              <a:rPr lang="en-US" altLang="zh-CN" sz="1400" kern="100" dirty="0">
                <a:solidFill>
                  <a:srgbClr val="0070C0"/>
                </a:solidFill>
                <a:latin typeface="Times New Roman" panose="02020603050405020304" pitchFamily="18" charset="0"/>
                <a:ea typeface="宋体" panose="02010600030101010101" pitchFamily="2" charset="-122"/>
              </a:rPr>
              <a:t>DSQC651</a:t>
            </a:r>
            <a:r>
              <a:rPr lang="zh-CN" altLang="zh-CN" sz="1400" kern="100" dirty="0">
                <a:solidFill>
                  <a:srgbClr val="0070C0"/>
                </a:solidFill>
                <a:latin typeface="Times New Roman" panose="02020603050405020304" pitchFamily="18" charset="0"/>
                <a:ea typeface="宋体" panose="02010600030101010101" pitchFamily="2" charset="-122"/>
              </a:rPr>
              <a:t>相同。</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82D66676-2AF1-4765-8AA9-0A00F7AD460C}"/>
              </a:ext>
            </a:extLst>
          </p:cNvPr>
          <p:cNvPicPr/>
          <p:nvPr/>
        </p:nvPicPr>
        <p:blipFill rotWithShape="1">
          <a:blip r:embed="rId2"/>
          <a:srcRect l="36696" t="19264" r="37876" b="14469"/>
          <a:stretch/>
        </p:blipFill>
        <p:spPr bwMode="auto">
          <a:xfrm>
            <a:off x="4675728" y="537845"/>
            <a:ext cx="2775585" cy="4067810"/>
          </a:xfrm>
          <a:prstGeom prst="rect">
            <a:avLst/>
          </a:prstGeom>
          <a:ln>
            <a:noFill/>
          </a:ln>
          <a:extLst>
            <a:ext uri="{53640926-AAD7-44D8-BBD7-CCE9431645EC}">
              <a14:shadowObscured xmlns:a14="http://schemas.microsoft.com/office/drawing/2010/main"/>
            </a:ext>
          </a:extLst>
        </p:spPr>
      </p:pic>
      <p:sp>
        <p:nvSpPr>
          <p:cNvPr id="3" name="矩形 2">
            <a:extLst>
              <a:ext uri="{FF2B5EF4-FFF2-40B4-BE49-F238E27FC236}">
                <a16:creationId xmlns:a16="http://schemas.microsoft.com/office/drawing/2014/main" id="{3F7CC3E5-6258-4DE4-ACB2-129B36B4DA99}"/>
              </a:ext>
            </a:extLst>
          </p:cNvPr>
          <p:cNvSpPr/>
          <p:nvPr/>
        </p:nvSpPr>
        <p:spPr>
          <a:xfrm>
            <a:off x="2113881" y="2770405"/>
            <a:ext cx="2561847" cy="738664"/>
          </a:xfrm>
          <a:prstGeom prst="rect">
            <a:avLst/>
          </a:prstGeom>
        </p:spPr>
        <p:txBody>
          <a:bodyPr wrap="square">
            <a:spAutoFit/>
          </a:bodyPr>
          <a:lstStyle/>
          <a:p>
            <a:r>
              <a:rPr lang="en-US" altLang="zh-CN" sz="1400" dirty="0">
                <a:solidFill>
                  <a:srgbClr val="0070C0"/>
                </a:solidFill>
                <a:ea typeface="宋体" panose="02010600030101010101" pitchFamily="2" charset="-122"/>
                <a:cs typeface="Times New Roman" panose="02020603050405020304" pitchFamily="18" charset="0"/>
              </a:rPr>
              <a:t>X3-</a:t>
            </a:r>
            <a:r>
              <a:rPr lang="zh-CN" altLang="zh-CN" sz="1400" dirty="0">
                <a:solidFill>
                  <a:srgbClr val="0070C0"/>
                </a:solidFill>
                <a:ea typeface="宋体" panose="02010600030101010101" pitchFamily="2" charset="-122"/>
                <a:cs typeface="Times New Roman" panose="02020603050405020304" pitchFamily="18" charset="0"/>
              </a:rPr>
              <a:t>供电电源接口</a:t>
            </a:r>
            <a:endParaRPr lang="en-US" altLang="zh-CN" sz="1400" dirty="0">
              <a:solidFill>
                <a:srgbClr val="0070C0"/>
              </a:solidFill>
              <a:ea typeface="宋体" panose="02010600030101010101" pitchFamily="2" charset="-122"/>
              <a:cs typeface="Times New Roman" panose="02020603050405020304" pitchFamily="18" charset="0"/>
            </a:endParaRPr>
          </a:p>
          <a:p>
            <a:r>
              <a:rPr lang="en-US" altLang="zh-CN" sz="1400" dirty="0">
                <a:solidFill>
                  <a:srgbClr val="0070C0"/>
                </a:solidFill>
                <a:ea typeface="宋体" panose="02010600030101010101" pitchFamily="2" charset="-122"/>
                <a:cs typeface="Times New Roman" panose="02020603050405020304" pitchFamily="18" charset="0"/>
              </a:rPr>
              <a:t>X5- </a:t>
            </a:r>
            <a:r>
              <a:rPr lang="en-US" altLang="zh-CN" sz="1400" dirty="0" err="1">
                <a:solidFill>
                  <a:srgbClr val="0070C0"/>
                </a:solidFill>
                <a:ea typeface="宋体" panose="02010600030101010101" pitchFamily="2" charset="-122"/>
                <a:cs typeface="Times New Roman" panose="02020603050405020304" pitchFamily="18" charset="0"/>
              </a:rPr>
              <a:t>DeviceNet</a:t>
            </a:r>
            <a:r>
              <a:rPr lang="zh-CN" altLang="zh-CN" sz="1400" dirty="0">
                <a:solidFill>
                  <a:srgbClr val="0070C0"/>
                </a:solidFill>
                <a:ea typeface="宋体" panose="02010600030101010101" pitchFamily="2" charset="-122"/>
                <a:cs typeface="Times New Roman" panose="02020603050405020304" pitchFamily="18" charset="0"/>
              </a:rPr>
              <a:t>总线通信接口</a:t>
            </a:r>
            <a:endParaRPr lang="en-US" altLang="zh-CN" sz="1400" dirty="0">
              <a:solidFill>
                <a:srgbClr val="0070C0"/>
              </a:solidFill>
              <a:ea typeface="宋体" panose="02010600030101010101" pitchFamily="2" charset="-122"/>
              <a:cs typeface="Times New Roman" panose="02020603050405020304" pitchFamily="18" charset="0"/>
            </a:endParaRPr>
          </a:p>
          <a:p>
            <a:r>
              <a:rPr lang="en-US" altLang="zh-CN" sz="1400" dirty="0">
                <a:solidFill>
                  <a:srgbClr val="0070C0"/>
                </a:solidFill>
                <a:ea typeface="宋体" panose="02010600030101010101" pitchFamily="2" charset="-122"/>
                <a:cs typeface="Times New Roman" panose="02020603050405020304" pitchFamily="18" charset="0"/>
              </a:rPr>
              <a:t>X20-</a:t>
            </a:r>
            <a:r>
              <a:rPr lang="zh-CN" altLang="zh-CN" sz="1400" dirty="0">
                <a:solidFill>
                  <a:srgbClr val="0070C0"/>
                </a:solidFill>
                <a:ea typeface="宋体" panose="02010600030101010101" pitchFamily="2" charset="-122"/>
                <a:cs typeface="Times New Roman" panose="02020603050405020304" pitchFamily="18" charset="0"/>
              </a:rPr>
              <a:t>编码器与同步开关的端子</a:t>
            </a:r>
            <a:endParaRPr lang="zh-CN" altLang="en-US" sz="1400" dirty="0">
              <a:solidFill>
                <a:srgbClr val="0070C0"/>
              </a:solidFill>
              <a:ea typeface="宋体" panose="02010600030101010101" pitchFamily="2" charset="-122"/>
              <a:cs typeface="Times New Roman" panose="02020603050405020304" pitchFamily="18" charset="0"/>
            </a:endParaRPr>
          </a:p>
        </p:txBody>
      </p:sp>
      <p:sp>
        <p:nvSpPr>
          <p:cNvPr id="4" name="矩形 3">
            <a:extLst>
              <a:ext uri="{FF2B5EF4-FFF2-40B4-BE49-F238E27FC236}">
                <a16:creationId xmlns:a16="http://schemas.microsoft.com/office/drawing/2014/main" id="{DE6B4582-A7E6-4888-AC07-5D9822064184}"/>
              </a:ext>
            </a:extLst>
          </p:cNvPr>
          <p:cNvSpPr/>
          <p:nvPr/>
        </p:nvSpPr>
        <p:spPr>
          <a:xfrm>
            <a:off x="5026088" y="4602310"/>
            <a:ext cx="1939955" cy="334259"/>
          </a:xfrm>
          <a:prstGeom prst="rect">
            <a:avLst/>
          </a:prstGeom>
        </p:spPr>
        <p:txBody>
          <a:bodyPr wrap="none">
            <a:spAutoFit/>
          </a:bodyPr>
          <a:lstStyle/>
          <a:p>
            <a:pPr indent="266700" algn="ctr">
              <a:lnSpc>
                <a:spcPct val="150000"/>
              </a:lnSpc>
              <a:spcAft>
                <a:spcPts val="0"/>
              </a:spcAft>
            </a:pPr>
            <a:r>
              <a:rPr lang="en-US" altLang="zh-CN" sz="1200" kern="100" dirty="0">
                <a:solidFill>
                  <a:srgbClr val="FF0000"/>
                </a:solidFill>
                <a:latin typeface="宋体" panose="02010600030101010101" pitchFamily="2" charset="-122"/>
                <a:ea typeface="宋体" panose="02010600030101010101" pitchFamily="2" charset="-122"/>
              </a:rPr>
              <a:t>ABB</a:t>
            </a:r>
            <a:r>
              <a:rPr lang="zh-CN" altLang="zh-CN" sz="1200" kern="100" dirty="0">
                <a:solidFill>
                  <a:srgbClr val="FF0000"/>
                </a:solidFill>
                <a:latin typeface="Times New Roman" panose="02020603050405020304" pitchFamily="18" charset="0"/>
                <a:ea typeface="宋体" panose="02010600030101010101" pitchFamily="2" charset="-122"/>
              </a:rPr>
              <a:t>机器人</a:t>
            </a:r>
            <a:r>
              <a:rPr lang="en-US" altLang="zh-CN" sz="1200" kern="100" dirty="0">
                <a:solidFill>
                  <a:srgbClr val="FF0000"/>
                </a:solidFill>
                <a:latin typeface="Times New Roman" panose="02020603050405020304" pitchFamily="18" charset="0"/>
                <a:ea typeface="宋体" panose="02010600030101010101" pitchFamily="2" charset="-122"/>
              </a:rPr>
              <a:t>DSQC377</a:t>
            </a:r>
            <a:r>
              <a:rPr lang="zh-CN" altLang="zh-CN" sz="1200" kern="100" dirty="0">
                <a:solidFill>
                  <a:srgbClr val="FF0000"/>
                </a:solidFill>
                <a:latin typeface="Times New Roman" panose="02020603050405020304" pitchFamily="18" charset="0"/>
                <a:ea typeface="宋体" panose="02010600030101010101" pitchFamily="2" charset="-122"/>
              </a:rPr>
              <a:t>板</a:t>
            </a:r>
          </a:p>
        </p:txBody>
      </p:sp>
    </p:spTree>
    <p:extLst>
      <p:ext uri="{BB962C8B-B14F-4D97-AF65-F5344CB8AC3E}">
        <p14:creationId xmlns:p14="http://schemas.microsoft.com/office/powerpoint/2010/main" val="2104633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DAC67D33-A1FA-4841-952A-74F943CB4198}"/>
              </a:ext>
            </a:extLst>
          </p:cNvPr>
          <p:cNvSpPr/>
          <p:nvPr/>
        </p:nvSpPr>
        <p:spPr>
          <a:xfrm>
            <a:off x="375794" y="498965"/>
            <a:ext cx="8280000" cy="2082814"/>
          </a:xfrm>
          <a:prstGeom prst="rect">
            <a:avLst/>
          </a:prstGeom>
        </p:spPr>
        <p:txBody>
          <a:bodyPr>
            <a:spAutoFit/>
          </a:bodyPr>
          <a:lstStyle/>
          <a:p>
            <a:pPr>
              <a:lnSpc>
                <a:spcPct val="150000"/>
              </a:lnSpc>
            </a:pPr>
            <a:r>
              <a:rPr lang="en-US" altLang="zh-CN" sz="1800" b="1" kern="100" dirty="0">
                <a:solidFill>
                  <a:srgbClr val="FF0000"/>
                </a:solidFill>
                <a:latin typeface="Times New Roman" panose="02020603050405020304" pitchFamily="18" charset="0"/>
                <a:ea typeface="宋体" panose="02010600030101010101" pitchFamily="2" charset="-122"/>
              </a:rPr>
              <a:t>2.1.3 ABB</a:t>
            </a:r>
            <a:r>
              <a:rPr lang="zh-CN" altLang="zh-CN" sz="1800" b="1" kern="100" dirty="0">
                <a:solidFill>
                  <a:srgbClr val="FF0000"/>
                </a:solidFill>
                <a:latin typeface="Times New Roman" panose="02020603050405020304" pitchFamily="18" charset="0"/>
                <a:ea typeface="宋体" panose="02010600030101010101" pitchFamily="2" charset="-122"/>
              </a:rPr>
              <a:t>工业机器人标准</a:t>
            </a:r>
            <a:r>
              <a:rPr lang="en-US" altLang="zh-CN" sz="1800" b="1" kern="100" dirty="0">
                <a:solidFill>
                  <a:srgbClr val="FF0000"/>
                </a:solidFill>
                <a:latin typeface="Times New Roman" panose="02020603050405020304" pitchFamily="18" charset="0"/>
                <a:ea typeface="宋体" panose="02010600030101010101" pitchFamily="2" charset="-122"/>
              </a:rPr>
              <a:t>I/O</a:t>
            </a:r>
            <a:r>
              <a:rPr lang="zh-CN" altLang="zh-CN" sz="1800" b="1" kern="100" dirty="0">
                <a:solidFill>
                  <a:srgbClr val="FF0000"/>
                </a:solidFill>
                <a:latin typeface="Times New Roman" panose="02020603050405020304" pitchFamily="18" charset="0"/>
                <a:ea typeface="宋体" panose="02010600030101010101" pitchFamily="2" charset="-122"/>
              </a:rPr>
              <a:t>板的配置</a:t>
            </a:r>
            <a:endParaRPr lang="zh-CN" altLang="zh-CN" sz="2400" b="1" kern="100" dirty="0">
              <a:solidFill>
                <a:srgbClr val="FF0000"/>
              </a:solidFill>
              <a:latin typeface="Times New Roman" panose="02020603050405020304" pitchFamily="18" charset="0"/>
              <a:ea typeface="宋体" panose="02010600030101010101" pitchFamily="2" charset="-122"/>
            </a:endParaRPr>
          </a:p>
          <a:p>
            <a:pPr>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1.DSQC652</a:t>
            </a:r>
            <a:r>
              <a:rPr lang="zh-CN" altLang="zh-CN" sz="1400" kern="100" dirty="0">
                <a:solidFill>
                  <a:srgbClr val="FF0000"/>
                </a:solidFill>
                <a:latin typeface="Times New Roman" panose="02020603050405020304" pitchFamily="18" charset="0"/>
                <a:ea typeface="宋体" panose="02010600030101010101" pitchFamily="2" charset="-122"/>
              </a:rPr>
              <a:t>板的配置</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ABB</a:t>
            </a:r>
            <a:r>
              <a:rPr lang="zh-CN" altLang="zh-CN" sz="1400" kern="100" dirty="0">
                <a:solidFill>
                  <a:srgbClr val="0070C0"/>
                </a:solidFill>
                <a:latin typeface="Times New Roman" panose="02020603050405020304" pitchFamily="18" charset="0"/>
                <a:ea typeface="宋体" panose="02010600030101010101" pitchFamily="2" charset="-122"/>
              </a:rPr>
              <a:t>标准</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板提供的常用信号处理有数字输入、数字输出、模拟输入、模拟输出等。其中</a:t>
            </a:r>
            <a:r>
              <a:rPr lang="en-US" altLang="zh-CN" sz="1400" kern="100" dirty="0">
                <a:solidFill>
                  <a:srgbClr val="0070C0"/>
                </a:solidFill>
                <a:latin typeface="Times New Roman" panose="02020603050405020304" pitchFamily="18" charset="0"/>
                <a:ea typeface="宋体" panose="02010600030101010101" pitchFamily="2" charset="-122"/>
              </a:rPr>
              <a:t>DSQC651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DSQC652</a:t>
            </a:r>
            <a:r>
              <a:rPr lang="zh-CN" altLang="zh-CN" sz="1400" kern="100" dirty="0">
                <a:solidFill>
                  <a:srgbClr val="0070C0"/>
                </a:solidFill>
                <a:latin typeface="Times New Roman" panose="02020603050405020304" pitchFamily="18" charset="0"/>
                <a:ea typeface="宋体" panose="02010600030101010101" pitchFamily="2" charset="-122"/>
              </a:rPr>
              <a:t>是最常用的模块，</a:t>
            </a:r>
            <a:r>
              <a:rPr lang="en-US" altLang="zh-CN" sz="1400" kern="100" dirty="0">
                <a:solidFill>
                  <a:srgbClr val="0070C0"/>
                </a:solidFill>
                <a:latin typeface="Times New Roman" panose="02020603050405020304" pitchFamily="18" charset="0"/>
                <a:ea typeface="宋体" panose="02010600030101010101" pitchFamily="2" charset="-122"/>
              </a:rPr>
              <a:t>DSQC652</a:t>
            </a:r>
            <a:r>
              <a:rPr lang="zh-CN" altLang="zh-CN" sz="1400" kern="100" dirty="0">
                <a:solidFill>
                  <a:srgbClr val="0070C0"/>
                </a:solidFill>
                <a:latin typeface="Times New Roman" panose="02020603050405020304" pitchFamily="18" charset="0"/>
                <a:ea typeface="宋体" panose="02010600030101010101" pitchFamily="2" charset="-122"/>
              </a:rPr>
              <a:t>模块主要提供</a:t>
            </a:r>
            <a:r>
              <a:rPr lang="en-US" altLang="zh-CN" sz="1400" kern="100" dirty="0">
                <a:solidFill>
                  <a:srgbClr val="0070C0"/>
                </a:solidFill>
                <a:latin typeface="Times New Roman" panose="02020603050405020304" pitchFamily="18" charset="0"/>
                <a:ea typeface="宋体" panose="02010600030101010101" pitchFamily="2" charset="-122"/>
              </a:rPr>
              <a:t>16</a:t>
            </a:r>
            <a:r>
              <a:rPr lang="zh-CN" altLang="zh-CN" sz="1400" kern="100" dirty="0">
                <a:solidFill>
                  <a:srgbClr val="0070C0"/>
                </a:solidFill>
                <a:latin typeface="Times New Roman" panose="02020603050405020304" pitchFamily="18" charset="0"/>
                <a:ea typeface="宋体" panose="02010600030101010101" pitchFamily="2" charset="-122"/>
              </a:rPr>
              <a:t>个数字输入和</a:t>
            </a:r>
            <a:r>
              <a:rPr lang="en-US" altLang="zh-CN" sz="1400" kern="100" dirty="0">
                <a:solidFill>
                  <a:srgbClr val="0070C0"/>
                </a:solidFill>
                <a:latin typeface="Times New Roman" panose="02020603050405020304" pitchFamily="18" charset="0"/>
                <a:ea typeface="宋体" panose="02010600030101010101" pitchFamily="2" charset="-122"/>
              </a:rPr>
              <a:t>16</a:t>
            </a:r>
            <a:r>
              <a:rPr lang="zh-CN" altLang="zh-CN" sz="1400" kern="100" dirty="0">
                <a:solidFill>
                  <a:srgbClr val="0070C0"/>
                </a:solidFill>
                <a:latin typeface="Times New Roman" panose="02020603050405020304" pitchFamily="18" charset="0"/>
                <a:ea typeface="宋体" panose="02010600030101010101" pitchFamily="2" charset="-122"/>
              </a:rPr>
              <a:t>个数字输出信号的处理。</a:t>
            </a:r>
            <a:endParaRPr lang="en-US" altLang="zh-CN" sz="1400" kern="100" dirty="0">
              <a:solidFill>
                <a:srgbClr val="0070C0"/>
              </a:solidFill>
              <a:latin typeface="Times New Roman" panose="02020603050405020304" pitchFamily="18" charset="0"/>
              <a:ea typeface="宋体" panose="02010600030101010101" pitchFamily="2" charset="-122"/>
            </a:endParaRPr>
          </a:p>
          <a:p>
            <a:pPr>
              <a:lnSpc>
                <a:spcPct val="150000"/>
              </a:lnSpc>
            </a:pPr>
            <a:r>
              <a:rPr lang="en-US" altLang="zh-CN" sz="1400" kern="100" dirty="0">
                <a:solidFill>
                  <a:srgbClr val="0070C0"/>
                </a:solidFill>
                <a:latin typeface="Times New Roman" panose="02020603050405020304" pitchFamily="18" charset="0"/>
                <a:ea typeface="宋体" panose="02010600030101010101" pitchFamily="2" charset="-122"/>
              </a:rPr>
              <a:t>        </a:t>
            </a:r>
            <a:r>
              <a:rPr lang="zh-CN" altLang="zh-CN" sz="1400" kern="100" dirty="0">
                <a:solidFill>
                  <a:srgbClr val="0070C0"/>
                </a:solidFill>
                <a:latin typeface="Times New Roman" panose="02020603050405020304" pitchFamily="18" charset="0"/>
                <a:ea typeface="宋体" panose="02010600030101010101" pitchFamily="2" charset="-122"/>
              </a:rPr>
              <a:t>在</a:t>
            </a:r>
            <a:r>
              <a:rPr lang="en-US" altLang="zh-CN" sz="1400" kern="100" dirty="0">
                <a:solidFill>
                  <a:srgbClr val="0070C0"/>
                </a:solidFill>
                <a:latin typeface="Times New Roman" panose="02020603050405020304" pitchFamily="18" charset="0"/>
                <a:ea typeface="宋体" panose="02010600030101010101" pitchFamily="2" charset="-122"/>
              </a:rPr>
              <a:t>ABB</a:t>
            </a:r>
            <a:r>
              <a:rPr lang="zh-CN" altLang="zh-CN" sz="1400" kern="100" dirty="0">
                <a:solidFill>
                  <a:srgbClr val="0070C0"/>
                </a:solidFill>
                <a:latin typeface="Times New Roman" panose="02020603050405020304" pitchFamily="18" charset="0"/>
                <a:ea typeface="宋体" panose="02010600030101010101" pitchFamily="2" charset="-122"/>
              </a:rPr>
              <a:t>菜单画面点击“控制面板”菜单</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zh-CN" sz="1400" kern="100" dirty="0">
                <a:solidFill>
                  <a:srgbClr val="0070C0"/>
                </a:solidFill>
                <a:latin typeface="Times New Roman" panose="02020603050405020304" pitchFamily="18" charset="0"/>
                <a:ea typeface="宋体" panose="02010600030101010101" pitchFamily="2" charset="-122"/>
              </a:rPr>
              <a:t>在弹出的界面中单击“配置系统参数”选项</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en-US" sz="1400" kern="100" dirty="0">
                <a:solidFill>
                  <a:srgbClr val="0070C0"/>
                </a:solidFill>
                <a:latin typeface="Times New Roman" panose="02020603050405020304" pitchFamily="18" charset="0"/>
                <a:ea typeface="宋体" panose="02010600030101010101" pitchFamily="2" charset="-122"/>
              </a:rPr>
              <a:t>在弹出的界面中选中“</a:t>
            </a:r>
            <a:r>
              <a:rPr lang="en-US" altLang="zh-CN" sz="1400" kern="100" dirty="0" err="1">
                <a:solidFill>
                  <a:srgbClr val="0070C0"/>
                </a:solidFill>
                <a:latin typeface="Times New Roman" panose="02020603050405020304" pitchFamily="18" charset="0"/>
                <a:ea typeface="宋体" panose="02010600030101010101" pitchFamily="2" charset="-122"/>
              </a:rPr>
              <a:t>DeviceNet</a:t>
            </a:r>
            <a:r>
              <a:rPr lang="en-US" altLang="zh-CN" sz="1400" kern="100" dirty="0">
                <a:solidFill>
                  <a:srgbClr val="0070C0"/>
                </a:solidFill>
                <a:latin typeface="Times New Roman" panose="02020603050405020304" pitchFamily="18" charset="0"/>
                <a:ea typeface="宋体" panose="02010600030101010101" pitchFamily="2" charset="-122"/>
              </a:rPr>
              <a:t> Device”</a:t>
            </a:r>
            <a:r>
              <a:rPr lang="zh-CN" altLang="en-US" sz="1400" kern="100" dirty="0">
                <a:solidFill>
                  <a:srgbClr val="0070C0"/>
                </a:solidFill>
                <a:latin typeface="Times New Roman" panose="02020603050405020304" pitchFamily="18" charset="0"/>
                <a:ea typeface="宋体" panose="02010600030101010101" pitchFamily="2" charset="-122"/>
              </a:rPr>
              <a:t>，点击“显示全部”菜单</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zh-CN" sz="1400" kern="100" dirty="0">
                <a:solidFill>
                  <a:srgbClr val="0070C0"/>
                </a:solidFill>
                <a:latin typeface="Times New Roman" panose="02020603050405020304" pitchFamily="18" charset="0"/>
                <a:ea typeface="宋体" panose="02010600030101010101" pitchFamily="2" charset="-122"/>
              </a:rPr>
              <a:t>在弹出界面中单击“添加</a:t>
            </a:r>
            <a:r>
              <a:rPr lang="zh-CN" altLang="en-US"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latin typeface="Times New Roman" panose="02020603050405020304" pitchFamily="18" charset="0"/>
              <a:ea typeface="宋体" panose="02010600030101010101" pitchFamily="2" charset="-122"/>
            </a:endParaRPr>
          </a:p>
        </p:txBody>
      </p:sp>
      <p:pic>
        <p:nvPicPr>
          <p:cNvPr id="8" name="图片 7">
            <a:extLst>
              <a:ext uri="{FF2B5EF4-FFF2-40B4-BE49-F238E27FC236}">
                <a16:creationId xmlns:a16="http://schemas.microsoft.com/office/drawing/2014/main" id="{FCE4A4CC-7A69-463E-82EA-BA57816BEBF8}"/>
              </a:ext>
            </a:extLst>
          </p:cNvPr>
          <p:cNvPicPr/>
          <p:nvPr/>
        </p:nvPicPr>
        <p:blipFill rotWithShape="1">
          <a:blip r:embed="rId2"/>
          <a:srcRect l="28606" t="22260" r="29786" b="27397"/>
          <a:stretch/>
        </p:blipFill>
        <p:spPr bwMode="auto">
          <a:xfrm>
            <a:off x="1424405" y="2705961"/>
            <a:ext cx="2879725" cy="1958340"/>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67F16504-3B2A-497D-9B3A-755B68401C21}"/>
              </a:ext>
            </a:extLst>
          </p:cNvPr>
          <p:cNvPicPr/>
          <p:nvPr/>
        </p:nvPicPr>
        <p:blipFill rotWithShape="1">
          <a:blip r:embed="rId3"/>
          <a:srcRect l="28317" t="22260" r="29689" b="27055"/>
          <a:stretch/>
        </p:blipFill>
        <p:spPr bwMode="auto">
          <a:xfrm>
            <a:off x="4892983" y="2709771"/>
            <a:ext cx="2879725" cy="195453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24754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BBC2F981-D307-4E33-B801-66666E2A99DD}"/>
              </a:ext>
            </a:extLst>
          </p:cNvPr>
          <p:cNvSpPr/>
          <p:nvPr/>
        </p:nvSpPr>
        <p:spPr>
          <a:xfrm>
            <a:off x="387030" y="477152"/>
            <a:ext cx="8280000" cy="1344151"/>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2.I/O</a:t>
            </a:r>
            <a:r>
              <a:rPr lang="zh-CN" altLang="zh-CN" sz="1400" kern="100" dirty="0">
                <a:solidFill>
                  <a:srgbClr val="FF0000"/>
                </a:solidFill>
                <a:latin typeface="Times New Roman" panose="02020603050405020304" pitchFamily="18" charset="0"/>
                <a:ea typeface="宋体" panose="02010600030101010101" pitchFamily="2" charset="-122"/>
              </a:rPr>
              <a:t>信号的配置</a:t>
            </a:r>
          </a:p>
          <a:p>
            <a:pPr indent="266700">
              <a:lnSpc>
                <a:spcPct val="150000"/>
              </a:lnSpc>
            </a:pPr>
            <a:r>
              <a:rPr lang="en-US" altLang="zh-CN" sz="1400" kern="100" dirty="0">
                <a:solidFill>
                  <a:srgbClr val="0070C0"/>
                </a:solidFill>
                <a:latin typeface="Times New Roman" panose="02020603050405020304" pitchFamily="18" charset="0"/>
                <a:ea typeface="宋体" panose="02010600030101010101" pitchFamily="2" charset="-122"/>
              </a:rPr>
              <a:t>ABB</a:t>
            </a:r>
            <a:r>
              <a:rPr lang="zh-CN" altLang="zh-CN" sz="1400" kern="100" dirty="0">
                <a:solidFill>
                  <a:srgbClr val="0070C0"/>
                </a:solidFill>
                <a:latin typeface="Times New Roman" panose="02020603050405020304" pitchFamily="18" charset="0"/>
                <a:ea typeface="宋体" panose="02010600030101010101" pitchFamily="2" charset="-122"/>
              </a:rPr>
              <a:t>标准</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板配置完成后接着需配置</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信号。</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在</a:t>
            </a:r>
            <a:r>
              <a:rPr lang="en-US" altLang="zh-CN" sz="1400" kern="100" dirty="0">
                <a:solidFill>
                  <a:srgbClr val="0070C0"/>
                </a:solidFill>
                <a:latin typeface="Times New Roman" panose="02020603050405020304" pitchFamily="18" charset="0"/>
                <a:ea typeface="宋体" panose="02010600030101010101" pitchFamily="2" charset="-122"/>
              </a:rPr>
              <a:t>ABB</a:t>
            </a:r>
            <a:r>
              <a:rPr lang="zh-CN" altLang="zh-CN" sz="1400" kern="100" dirty="0">
                <a:solidFill>
                  <a:srgbClr val="0070C0"/>
                </a:solidFill>
                <a:latin typeface="Times New Roman" panose="02020603050405020304" pitchFamily="18" charset="0"/>
                <a:ea typeface="宋体" panose="02010600030101010101" pitchFamily="2" charset="-122"/>
              </a:rPr>
              <a:t>菜单画面点击“控制面板”菜单 </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zh-CN" sz="1400" kern="100" dirty="0">
                <a:solidFill>
                  <a:srgbClr val="0070C0"/>
                </a:solidFill>
                <a:latin typeface="Times New Roman" panose="02020603050405020304" pitchFamily="18" charset="0"/>
                <a:ea typeface="宋体" panose="02010600030101010101" pitchFamily="2" charset="-122"/>
              </a:rPr>
              <a:t>在弹出的界面中单击“配置系统参数”选项</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zh-CN" sz="1400" kern="100" dirty="0">
                <a:solidFill>
                  <a:srgbClr val="0070C0"/>
                </a:solidFill>
                <a:latin typeface="Times New Roman" panose="02020603050405020304" pitchFamily="18" charset="0"/>
                <a:ea typeface="宋体" panose="02010600030101010101" pitchFamily="2" charset="-122"/>
              </a:rPr>
              <a:t>在弹出的界面中选中“</a:t>
            </a:r>
            <a:r>
              <a:rPr lang="en-US" altLang="zh-CN" sz="1400" kern="100" dirty="0">
                <a:solidFill>
                  <a:srgbClr val="0070C0"/>
                </a:solidFill>
                <a:latin typeface="Times New Roman" panose="02020603050405020304" pitchFamily="18" charset="0"/>
                <a:ea typeface="宋体" panose="02010600030101010101" pitchFamily="2" charset="-122"/>
              </a:rPr>
              <a:t>Signal</a:t>
            </a:r>
            <a:r>
              <a:rPr lang="zh-CN" altLang="zh-CN" sz="1400" kern="100" dirty="0">
                <a:solidFill>
                  <a:srgbClr val="0070C0"/>
                </a:solidFill>
                <a:latin typeface="Times New Roman" panose="02020603050405020304" pitchFamily="18" charset="0"/>
                <a:ea typeface="宋体" panose="02010600030101010101" pitchFamily="2" charset="-122"/>
              </a:rPr>
              <a:t>”，点击“显示全部”菜单</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en-US" sz="1400" kern="100" dirty="0">
                <a:solidFill>
                  <a:srgbClr val="0070C0"/>
                </a:solidFill>
                <a:latin typeface="Times New Roman" panose="02020603050405020304" pitchFamily="18" charset="0"/>
                <a:ea typeface="宋体" panose="02010600030101010101" pitchFamily="2" charset="-122"/>
              </a:rPr>
              <a:t>在弹出界面中单击“添加”。</a:t>
            </a:r>
            <a:endParaRPr lang="zh-CN" altLang="zh-CN" sz="1400" kern="100" dirty="0">
              <a:solidFill>
                <a:srgbClr val="0070C0"/>
              </a:solidFill>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03E8E90F-5427-43CF-917E-D7966A25F506}"/>
              </a:ext>
            </a:extLst>
          </p:cNvPr>
          <p:cNvPicPr/>
          <p:nvPr/>
        </p:nvPicPr>
        <p:blipFill rotWithShape="1">
          <a:blip r:embed="rId2"/>
          <a:srcRect l="18203" t="15154" r="39899" b="34761"/>
          <a:stretch/>
        </p:blipFill>
        <p:spPr bwMode="auto">
          <a:xfrm>
            <a:off x="1260275" y="2064352"/>
            <a:ext cx="2879725" cy="1936750"/>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C2D093F8-5D0A-4469-869B-3F03D6D02E4D}"/>
              </a:ext>
            </a:extLst>
          </p:cNvPr>
          <p:cNvPicPr/>
          <p:nvPr/>
        </p:nvPicPr>
        <p:blipFill rotWithShape="1">
          <a:blip r:embed="rId3"/>
          <a:srcRect l="23982" t="23630" r="45534" b="38099"/>
          <a:stretch/>
        </p:blipFill>
        <p:spPr bwMode="auto">
          <a:xfrm>
            <a:off x="4698949" y="2064352"/>
            <a:ext cx="2879725" cy="20339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00948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76C56C0F-1D16-48F8-99B8-6C6BC406C188}"/>
              </a:ext>
            </a:extLst>
          </p:cNvPr>
          <p:cNvSpPr/>
          <p:nvPr/>
        </p:nvSpPr>
        <p:spPr>
          <a:xfrm>
            <a:off x="225894" y="502281"/>
            <a:ext cx="8280000" cy="1344151"/>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3.I/O</a:t>
            </a:r>
            <a:r>
              <a:rPr lang="zh-CN" altLang="zh-CN" sz="1400" kern="100" dirty="0">
                <a:solidFill>
                  <a:srgbClr val="FF0000"/>
                </a:solidFill>
                <a:latin typeface="Times New Roman" panose="02020603050405020304" pitchFamily="18" charset="0"/>
                <a:ea typeface="宋体" panose="02010600030101010101" pitchFamily="2" charset="-122"/>
              </a:rPr>
              <a:t>信号的监控</a:t>
            </a:r>
          </a:p>
          <a:p>
            <a:pPr indent="266700">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信号配置后根据需要可对信号进行监控与操作。在</a:t>
            </a:r>
            <a:r>
              <a:rPr lang="en-US" altLang="zh-CN" sz="1400" kern="100" dirty="0">
                <a:solidFill>
                  <a:srgbClr val="0070C0"/>
                </a:solidFill>
                <a:latin typeface="Times New Roman" panose="02020603050405020304" pitchFamily="18" charset="0"/>
                <a:ea typeface="宋体" panose="02010600030101010101" pitchFamily="2" charset="-122"/>
              </a:rPr>
              <a:t>ABB</a:t>
            </a:r>
            <a:r>
              <a:rPr lang="zh-CN" altLang="zh-CN" sz="1400" kern="100" dirty="0">
                <a:solidFill>
                  <a:srgbClr val="0070C0"/>
                </a:solidFill>
                <a:latin typeface="Times New Roman" panose="02020603050405020304" pitchFamily="18" charset="0"/>
                <a:ea typeface="宋体" panose="02010600030101010101" pitchFamily="2" charset="-122"/>
              </a:rPr>
              <a:t>菜单画面点击“输入输出”菜单 </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en-US" sz="1400" kern="100" dirty="0">
                <a:solidFill>
                  <a:srgbClr val="0070C0"/>
                </a:solidFill>
                <a:latin typeface="Times New Roman" panose="02020603050405020304" pitchFamily="18" charset="0"/>
                <a:ea typeface="宋体" panose="02010600030101010101" pitchFamily="2" charset="-122"/>
              </a:rPr>
              <a:t>打开示教器右下脚“视图”菜单，选择“</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en-US" sz="1400" kern="100" dirty="0">
                <a:solidFill>
                  <a:srgbClr val="0070C0"/>
                </a:solidFill>
                <a:latin typeface="Times New Roman" panose="02020603050405020304" pitchFamily="18" charset="0"/>
                <a:ea typeface="宋体" panose="02010600030101010101" pitchFamily="2" charset="-122"/>
              </a:rPr>
              <a:t>设备”</a:t>
            </a:r>
            <a:r>
              <a:rPr lang="en-US" altLang="zh-CN" sz="1400" kern="100" dirty="0">
                <a:solidFill>
                  <a:srgbClr val="0070C0"/>
                </a:solidFill>
                <a:latin typeface="Times New Roman" panose="02020603050405020304" pitchFamily="18" charset="0"/>
                <a:ea typeface="宋体" panose="02010600030101010101" pitchFamily="2" charset="-122"/>
              </a:rPr>
              <a:t>-&gt;</a:t>
            </a:r>
            <a:r>
              <a:rPr lang="zh-CN" altLang="en-US" sz="1400" kern="100" dirty="0">
                <a:solidFill>
                  <a:srgbClr val="0070C0"/>
                </a:solidFill>
                <a:latin typeface="Times New Roman" panose="02020603050405020304" pitchFamily="18" charset="0"/>
                <a:ea typeface="宋体" panose="02010600030101010101" pitchFamily="2" charset="-122"/>
              </a:rPr>
              <a:t>选中“</a:t>
            </a:r>
            <a:r>
              <a:rPr lang="en-US" altLang="zh-CN" sz="1400" kern="100" dirty="0">
                <a:solidFill>
                  <a:srgbClr val="0070C0"/>
                </a:solidFill>
                <a:latin typeface="Times New Roman" panose="02020603050405020304" pitchFamily="18" charset="0"/>
                <a:ea typeface="宋体" panose="02010600030101010101" pitchFamily="2" charset="-122"/>
              </a:rPr>
              <a:t>Board10”</a:t>
            </a:r>
            <a:r>
              <a:rPr lang="zh-CN" altLang="en-US" sz="1400" kern="100" dirty="0">
                <a:solidFill>
                  <a:srgbClr val="0070C0"/>
                </a:solidFill>
                <a:latin typeface="Times New Roman" panose="02020603050405020304" pitchFamily="18" charset="0"/>
                <a:ea typeface="宋体" panose="02010600030101010101" pitchFamily="2" charset="-122"/>
              </a:rPr>
              <a:t>，单击“信号”。在这个界面上可以看到所定义的信号，并可对信号进行监控、仿真与强制操作。</a:t>
            </a:r>
            <a:endParaRPr lang="zh-CN" altLang="zh-CN" sz="1400" kern="100" dirty="0">
              <a:solidFill>
                <a:srgbClr val="0070C0"/>
              </a:solidFill>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8B4549BF-B195-4FEE-9CF5-484945BEF129}"/>
              </a:ext>
            </a:extLst>
          </p:cNvPr>
          <p:cNvPicPr/>
          <p:nvPr/>
        </p:nvPicPr>
        <p:blipFill rotWithShape="1">
          <a:blip r:embed="rId2"/>
          <a:srcRect l="8379" t="7192" r="49723" b="41952"/>
          <a:stretch/>
        </p:blipFill>
        <p:spPr bwMode="auto">
          <a:xfrm>
            <a:off x="943841" y="2059573"/>
            <a:ext cx="2879725" cy="1965325"/>
          </a:xfrm>
          <a:prstGeom prst="rect">
            <a:avLst/>
          </a:prstGeom>
          <a:ln>
            <a:noFill/>
          </a:ln>
          <a:extLst>
            <a:ext uri="{53640926-AAD7-44D8-BBD7-CCE9431645EC}">
              <a14:shadowObscured xmlns:a14="http://schemas.microsoft.com/office/drawing/2010/main"/>
            </a:ext>
          </a:extLst>
        </p:spPr>
      </p:pic>
      <p:pic>
        <p:nvPicPr>
          <p:cNvPr id="8" name="图片 7">
            <a:extLst>
              <a:ext uri="{FF2B5EF4-FFF2-40B4-BE49-F238E27FC236}">
                <a16:creationId xmlns:a16="http://schemas.microsoft.com/office/drawing/2014/main" id="{F937904F-225C-4E3F-8422-74A15D4FDC5C}"/>
              </a:ext>
            </a:extLst>
          </p:cNvPr>
          <p:cNvPicPr/>
          <p:nvPr/>
        </p:nvPicPr>
        <p:blipFill rotWithShape="1">
          <a:blip r:embed="rId3"/>
          <a:srcRect l="20034" t="10959" r="38165" b="38356"/>
          <a:stretch/>
        </p:blipFill>
        <p:spPr bwMode="auto">
          <a:xfrm>
            <a:off x="4698949" y="2059572"/>
            <a:ext cx="2879725" cy="19653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7654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161662B-B4EE-4F4A-B80C-737235B7E108}"/>
              </a:ext>
            </a:extLst>
          </p:cNvPr>
          <p:cNvPicPr/>
          <p:nvPr/>
        </p:nvPicPr>
        <p:blipFill rotWithShape="1">
          <a:blip r:embed="rId2"/>
          <a:srcRect l="35829" t="28767" r="33398" b="29623"/>
          <a:stretch/>
        </p:blipFill>
        <p:spPr bwMode="auto">
          <a:xfrm>
            <a:off x="768097" y="1937162"/>
            <a:ext cx="3376660" cy="2568253"/>
          </a:xfrm>
          <a:prstGeom prst="rect">
            <a:avLst/>
          </a:prstGeom>
          <a:ln>
            <a:noFill/>
          </a:ln>
          <a:extLst>
            <a:ext uri="{53640926-AAD7-44D8-BBD7-CCE9431645EC}">
              <a14:shadowObscured xmlns:a14="http://schemas.microsoft.com/office/drawing/2010/main"/>
            </a:ext>
          </a:extLst>
        </p:spPr>
      </p:pic>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7" name="标题 1">
            <a:extLst>
              <a:ext uri="{FF2B5EF4-FFF2-40B4-BE49-F238E27FC236}">
                <a16:creationId xmlns:a16="http://schemas.microsoft.com/office/drawing/2014/main" id="{F65108F4-F59E-426B-8D95-18447533141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A935B0FD-BE18-4EB0-AC25-1F6C79097FC0}"/>
              </a:ext>
            </a:extLst>
          </p:cNvPr>
          <p:cNvSpPr/>
          <p:nvPr/>
        </p:nvSpPr>
        <p:spPr>
          <a:xfrm>
            <a:off x="449706" y="485729"/>
            <a:ext cx="8280000" cy="1436483"/>
          </a:xfrm>
          <a:prstGeom prst="rect">
            <a:avLst/>
          </a:prstGeom>
        </p:spPr>
        <p:txBody>
          <a:bodyPr>
            <a:spAutoFit/>
          </a:bodyPr>
          <a:lstStyle/>
          <a:p>
            <a:pPr>
              <a:lnSpc>
                <a:spcPct val="150000"/>
              </a:lnSpc>
            </a:pPr>
            <a:r>
              <a:rPr lang="en-US" altLang="zh-CN" sz="1600" b="1" kern="100" dirty="0">
                <a:solidFill>
                  <a:srgbClr val="FF0000"/>
                </a:solidFill>
                <a:latin typeface="Times New Roman" panose="02020603050405020304" pitchFamily="18" charset="0"/>
                <a:ea typeface="宋体" panose="02010600030101010101" pitchFamily="2" charset="-122"/>
              </a:rPr>
              <a:t>2.1.4 IRC5</a:t>
            </a:r>
            <a:r>
              <a:rPr lang="zh-CN" altLang="zh-CN" sz="1600" b="1" kern="100" dirty="0">
                <a:solidFill>
                  <a:srgbClr val="FF0000"/>
                </a:solidFill>
                <a:latin typeface="Times New Roman" panose="02020603050405020304" pitchFamily="18" charset="0"/>
                <a:ea typeface="宋体" panose="02010600030101010101" pitchFamily="2" charset="-122"/>
              </a:rPr>
              <a:t>紧凑型控制柜内置</a:t>
            </a:r>
            <a:r>
              <a:rPr lang="en-US" altLang="zh-CN" sz="1600" b="1" kern="100" dirty="0">
                <a:solidFill>
                  <a:srgbClr val="FF0000"/>
                </a:solidFill>
                <a:latin typeface="Times New Roman" panose="02020603050405020304" pitchFamily="18" charset="0"/>
                <a:ea typeface="宋体" panose="02010600030101010101" pitchFamily="2" charset="-122"/>
              </a:rPr>
              <a:t>I/O</a:t>
            </a:r>
            <a:r>
              <a:rPr lang="zh-CN" altLang="zh-CN" sz="1600" b="1" kern="100" dirty="0">
                <a:solidFill>
                  <a:srgbClr val="FF0000"/>
                </a:solidFill>
                <a:latin typeface="Times New Roman" panose="02020603050405020304" pitchFamily="18" charset="0"/>
                <a:ea typeface="宋体" panose="02010600030101010101" pitchFamily="2" charset="-122"/>
              </a:rPr>
              <a:t>板</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IRC5 Compact</a:t>
            </a:r>
            <a:r>
              <a:rPr lang="zh-CN" altLang="zh-CN" sz="1400" kern="100" dirty="0">
                <a:solidFill>
                  <a:srgbClr val="0070C0"/>
                </a:solidFill>
                <a:latin typeface="Times New Roman" panose="02020603050405020304" pitchFamily="18" charset="0"/>
                <a:ea typeface="宋体" panose="02010600030101010101" pitchFamily="2" charset="-122"/>
              </a:rPr>
              <a:t>紧凑型控制柜内置了</a:t>
            </a:r>
            <a:r>
              <a:rPr lang="en-US" altLang="zh-CN" sz="1400" kern="100" dirty="0">
                <a:solidFill>
                  <a:srgbClr val="0070C0"/>
                </a:solidFill>
                <a:latin typeface="Times New Roman" panose="02020603050405020304" pitchFamily="18" charset="0"/>
                <a:ea typeface="宋体" panose="02010600030101010101" pitchFamily="2" charset="-122"/>
              </a:rPr>
              <a:t>DSQC652</a:t>
            </a:r>
            <a:r>
              <a:rPr lang="zh-CN" altLang="zh-CN" sz="1400" kern="100" dirty="0">
                <a:solidFill>
                  <a:srgbClr val="0070C0"/>
                </a:solidFill>
                <a:latin typeface="Times New Roman" panose="02020603050405020304" pitchFamily="18" charset="0"/>
                <a:ea typeface="宋体" panose="02010600030101010101" pitchFamily="2" charset="-122"/>
              </a:rPr>
              <a:t>板卡，其中</a:t>
            </a:r>
            <a:r>
              <a:rPr lang="en-US" altLang="zh-CN" sz="1400" kern="100" dirty="0">
                <a:solidFill>
                  <a:srgbClr val="0070C0"/>
                </a:solidFill>
                <a:latin typeface="Times New Roman" panose="02020603050405020304" pitchFamily="18" charset="0"/>
                <a:ea typeface="宋体" panose="02010600030101010101" pitchFamily="2" charset="-122"/>
              </a:rPr>
              <a:t>XS12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XS13</a:t>
            </a:r>
            <a:r>
              <a:rPr lang="zh-CN" altLang="zh-CN" sz="1400" kern="100" dirty="0">
                <a:solidFill>
                  <a:srgbClr val="0070C0"/>
                </a:solidFill>
                <a:latin typeface="Times New Roman" panose="02020603050405020304" pitchFamily="18" charset="0"/>
                <a:ea typeface="宋体" panose="02010600030101010101" pitchFamily="2" charset="-122"/>
              </a:rPr>
              <a:t>为数字输入接口，</a:t>
            </a:r>
            <a:r>
              <a:rPr lang="en-US" altLang="zh-CN" sz="1400" kern="100" dirty="0">
                <a:solidFill>
                  <a:srgbClr val="0070C0"/>
                </a:solidFill>
                <a:latin typeface="Times New Roman" panose="02020603050405020304" pitchFamily="18" charset="0"/>
                <a:ea typeface="宋体" panose="02010600030101010101" pitchFamily="2" charset="-122"/>
              </a:rPr>
              <a:t>XS14</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XS15</a:t>
            </a:r>
            <a:r>
              <a:rPr lang="zh-CN" altLang="zh-CN" sz="1400" kern="100" dirty="0">
                <a:solidFill>
                  <a:srgbClr val="0070C0"/>
                </a:solidFill>
                <a:latin typeface="Times New Roman" panose="02020603050405020304" pitchFamily="18" charset="0"/>
                <a:ea typeface="宋体" panose="02010600030101010101" pitchFamily="2" charset="-122"/>
              </a:rPr>
              <a:t>为数字输出接口；</a:t>
            </a:r>
            <a:r>
              <a:rPr lang="en-US" altLang="zh-CN" sz="1400" kern="100" dirty="0">
                <a:solidFill>
                  <a:srgbClr val="0070C0"/>
                </a:solidFill>
                <a:latin typeface="Times New Roman" panose="02020603050405020304" pitchFamily="18" charset="0"/>
                <a:ea typeface="宋体" panose="02010600030101010101" pitchFamily="2" charset="-122"/>
              </a:rPr>
              <a:t>XS16</a:t>
            </a:r>
            <a:r>
              <a:rPr lang="zh-CN" altLang="zh-CN" sz="1400" kern="100" dirty="0">
                <a:solidFill>
                  <a:srgbClr val="0070C0"/>
                </a:solidFill>
                <a:latin typeface="Times New Roman" panose="02020603050405020304" pitchFamily="18" charset="0"/>
                <a:ea typeface="宋体" panose="02010600030101010101" pitchFamily="2" charset="-122"/>
              </a:rPr>
              <a:t>为电源接口；</a:t>
            </a:r>
            <a:r>
              <a:rPr lang="en-US" altLang="zh-CN" sz="1400" kern="100" dirty="0">
                <a:solidFill>
                  <a:srgbClr val="0070C0"/>
                </a:solidFill>
                <a:latin typeface="Times New Roman" panose="02020603050405020304" pitchFamily="18" charset="0"/>
                <a:ea typeface="宋体" panose="02010600030101010101" pitchFamily="2" charset="-122"/>
              </a:rPr>
              <a:t>XS17</a:t>
            </a:r>
            <a:r>
              <a:rPr lang="zh-CN" altLang="zh-CN" sz="1400" kern="100" dirty="0">
                <a:solidFill>
                  <a:srgbClr val="0070C0"/>
                </a:solidFill>
                <a:latin typeface="Times New Roman" panose="02020603050405020304" pitchFamily="18" charset="0"/>
                <a:ea typeface="宋体" panose="02010600030101010101" pitchFamily="2" charset="-122"/>
              </a:rPr>
              <a:t>为</a:t>
            </a:r>
            <a:r>
              <a:rPr lang="en-US" altLang="zh-CN" sz="1400" kern="100" dirty="0" err="1">
                <a:solidFill>
                  <a:srgbClr val="0070C0"/>
                </a:solidFill>
                <a:latin typeface="Times New Roman" panose="02020603050405020304" pitchFamily="18" charset="0"/>
                <a:ea typeface="宋体" panose="02010600030101010101" pitchFamily="2" charset="-122"/>
              </a:rPr>
              <a:t>DeviceNet</a:t>
            </a:r>
            <a:r>
              <a:rPr lang="zh-CN" altLang="zh-CN" sz="1400" kern="100" dirty="0">
                <a:solidFill>
                  <a:srgbClr val="0070C0"/>
                </a:solidFill>
                <a:latin typeface="Times New Roman" panose="02020603050405020304" pitchFamily="18" charset="0"/>
                <a:ea typeface="宋体" panose="02010600030101010101" pitchFamily="2" charset="-122"/>
              </a:rPr>
              <a:t>总线接口，缺省的单元总线地址为</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。配置方法与标准</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板</a:t>
            </a:r>
            <a:r>
              <a:rPr lang="en-US" altLang="zh-CN" sz="1400" kern="100" dirty="0">
                <a:solidFill>
                  <a:srgbClr val="0070C0"/>
                </a:solidFill>
                <a:latin typeface="Times New Roman" panose="02020603050405020304" pitchFamily="18" charset="0"/>
                <a:ea typeface="宋体" panose="02010600030101010101" pitchFamily="2" charset="-122"/>
              </a:rPr>
              <a:t>DSQC652</a:t>
            </a:r>
            <a:r>
              <a:rPr lang="zh-CN" altLang="zh-CN" sz="1400" kern="100" dirty="0">
                <a:solidFill>
                  <a:srgbClr val="0070C0"/>
                </a:solidFill>
                <a:latin typeface="Times New Roman" panose="02020603050405020304" pitchFamily="18" charset="0"/>
                <a:ea typeface="宋体" panose="02010600030101010101" pitchFamily="2" charset="-122"/>
              </a:rPr>
              <a:t>相同。</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7C1F5B14-649E-45EC-805F-1A1C15575304}"/>
              </a:ext>
            </a:extLst>
          </p:cNvPr>
          <p:cNvPicPr/>
          <p:nvPr/>
        </p:nvPicPr>
        <p:blipFill rotWithShape="1">
          <a:blip r:embed="rId3"/>
          <a:srcRect l="35829" t="15668" r="33253" b="44007"/>
          <a:stretch/>
        </p:blipFill>
        <p:spPr bwMode="auto">
          <a:xfrm>
            <a:off x="4518253" y="1938615"/>
            <a:ext cx="3505656" cy="2566800"/>
          </a:xfrm>
          <a:prstGeom prst="rect">
            <a:avLst/>
          </a:prstGeom>
          <a:ln>
            <a:noFill/>
          </a:ln>
          <a:extLst>
            <a:ext uri="{53640926-AAD7-44D8-BBD7-CCE9431645EC}">
              <a14:shadowObscured xmlns:a14="http://schemas.microsoft.com/office/drawing/2010/main"/>
            </a:ext>
          </a:extLst>
        </p:spPr>
      </p:pic>
      <p:cxnSp>
        <p:nvCxnSpPr>
          <p:cNvPr id="4" name="直接连接符 3">
            <a:extLst>
              <a:ext uri="{FF2B5EF4-FFF2-40B4-BE49-F238E27FC236}">
                <a16:creationId xmlns:a16="http://schemas.microsoft.com/office/drawing/2014/main" id="{945CD011-43AA-4DD2-B27A-EB43E9784567}"/>
              </a:ext>
            </a:extLst>
          </p:cNvPr>
          <p:cNvCxnSpPr/>
          <p:nvPr/>
        </p:nvCxnSpPr>
        <p:spPr>
          <a:xfrm flipV="1">
            <a:off x="5658787" y="3072984"/>
            <a:ext cx="989351" cy="344773"/>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4C760B39-39B2-4B2E-B690-C067FEFAA73B}"/>
              </a:ext>
            </a:extLst>
          </p:cNvPr>
          <p:cNvSpPr txBox="1"/>
          <p:nvPr/>
        </p:nvSpPr>
        <p:spPr bwMode="auto">
          <a:xfrm>
            <a:off x="6378314" y="2873268"/>
            <a:ext cx="914400" cy="252181"/>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en-US" altLang="zh-CN" sz="700" dirty="0">
                <a:effectLst>
                  <a:outerShdw blurRad="38100" dist="38100" dir="2700000" algn="tl">
                    <a:srgbClr val="C0C0C0"/>
                  </a:outerShdw>
                </a:effectLst>
                <a:latin typeface="微软雅黑" panose="020B0503020204020204" pitchFamily="34" charset="-122"/>
                <a:ea typeface="微软雅黑" panose="020B0503020204020204" pitchFamily="34" charset="-122"/>
              </a:rPr>
              <a:t>xs17</a:t>
            </a:r>
            <a:endParaRPr lang="zh-CN" altLang="en-US" sz="700"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2795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D1CAB2D2-4AA4-4FEB-ADF1-E45CFDE3A2EE}" type="datetime1">
              <a:rPr lang="zh-CN" altLang="en-US" smtClean="0"/>
              <a:t>2024/7/5</a:t>
            </a:fld>
            <a:endParaRPr lang="zh-CN" altLang="en-US" dirty="0"/>
          </a:p>
        </p:txBody>
      </p:sp>
      <p:sp>
        <p:nvSpPr>
          <p:cNvPr id="3" name="Rectangle 2">
            <a:extLst>
              <a:ext uri="{FF2B5EF4-FFF2-40B4-BE49-F238E27FC236}">
                <a16:creationId xmlns:a16="http://schemas.microsoft.com/office/drawing/2014/main" id="{DA9865F6-B68D-4BC4-84F7-91B1BCE6489B}"/>
              </a:ext>
            </a:extLst>
          </p:cNvPr>
          <p:cNvSpPr txBox="1">
            <a:spLocks noChangeArrowheads="1"/>
          </p:cNvSpPr>
          <p:nvPr/>
        </p:nvSpPr>
        <p:spPr bwMode="auto">
          <a:xfrm>
            <a:off x="904544" y="1475162"/>
            <a:ext cx="7334912" cy="1001596"/>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谢 谢！</a:t>
            </a:r>
            <a:endParaRPr lang="en-US" altLang="zh-CN"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8543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2</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040752" y="1078192"/>
            <a:ext cx="7334912" cy="696470"/>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模块二 工业机器人</a:t>
            </a:r>
            <a:r>
              <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I/O</a:t>
            </a: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配置与应用</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92C0B11A-4E3E-44D5-8EC6-04D0CAA43DE6}"/>
              </a:ext>
            </a:extLst>
          </p:cNvPr>
          <p:cNvSpPr txBox="1"/>
          <p:nvPr/>
        </p:nvSpPr>
        <p:spPr bwMode="auto">
          <a:xfrm>
            <a:off x="1930137" y="3646354"/>
            <a:ext cx="5556142"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2024</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7</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月</a:t>
            </a:r>
          </a:p>
        </p:txBody>
      </p:sp>
      <p:sp>
        <p:nvSpPr>
          <p:cNvPr id="6" name="文本框 5">
            <a:extLst>
              <a:ext uri="{FF2B5EF4-FFF2-40B4-BE49-F238E27FC236}">
                <a16:creationId xmlns:a16="http://schemas.microsoft.com/office/drawing/2014/main" id="{E6C4DDDB-8CD7-4595-8FED-78B1A5DDEB22}"/>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03C15375-8C0F-44A7-A2DE-B6CBE744AF48}" type="datetime1">
              <a:rPr lang="zh-CN" altLang="en-US" smtClean="0"/>
              <a:t>2024/7/5</a:t>
            </a:fld>
            <a:endParaRPr lang="zh-CN" altLang="en-US" dirty="0"/>
          </a:p>
        </p:txBody>
      </p:sp>
      <p:sp>
        <p:nvSpPr>
          <p:cNvPr id="7" name="标题 1">
            <a:extLst>
              <a:ext uri="{FF2B5EF4-FFF2-40B4-BE49-F238E27FC236}">
                <a16:creationId xmlns:a16="http://schemas.microsoft.com/office/drawing/2014/main" id="{8DB4CF66-35BF-4C4E-984A-44D83DE59DF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D5C7E90C-F135-4DCA-A201-D5022B1964A7}"/>
              </a:ext>
            </a:extLst>
          </p:cNvPr>
          <p:cNvSpPr/>
          <p:nvPr/>
        </p:nvSpPr>
        <p:spPr>
          <a:xfrm>
            <a:off x="351183" y="581269"/>
            <a:ext cx="8280000" cy="1990481"/>
          </a:xfrm>
          <a:prstGeom prst="rect">
            <a:avLst/>
          </a:prstGeom>
        </p:spPr>
        <p:txBody>
          <a:bodyPr>
            <a:spAutoFit/>
          </a:bodyPr>
          <a:lstStyle/>
          <a:p>
            <a:pPr>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a:t>
            </a:r>
            <a:r>
              <a:rPr lang="zh-CN" altLang="zh-CN" sz="1400" b="1" kern="100" dirty="0">
                <a:solidFill>
                  <a:srgbClr val="FF0000"/>
                </a:solidFill>
                <a:latin typeface="宋体" panose="02010600030101010101" pitchFamily="2" charset="-122"/>
                <a:ea typeface="宋体" panose="02010600030101010101" pitchFamily="2" charset="-122"/>
              </a:rPr>
              <a:t>学习目标</a:t>
            </a:r>
            <a:r>
              <a:rPr lang="en-US" altLang="zh-CN" sz="1400" b="1" kern="100" dirty="0">
                <a:solidFill>
                  <a:srgbClr val="FF0000"/>
                </a:solidFill>
                <a:latin typeface="宋体" panose="02010600030101010101" pitchFamily="2" charset="-122"/>
                <a:ea typeface="宋体" panose="02010600030101010101" pitchFamily="2" charset="-122"/>
              </a:rPr>
              <a:t>]</a:t>
            </a:r>
            <a:endParaRPr lang="zh-CN" altLang="zh-CN" sz="1400" b="1" kern="1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1.</a:t>
            </a:r>
            <a:r>
              <a:rPr lang="zh-CN" altLang="zh-CN" sz="1400" kern="100" dirty="0">
                <a:solidFill>
                  <a:srgbClr val="0070C0"/>
                </a:solidFill>
                <a:latin typeface="宋体" panose="02010600030101010101" pitchFamily="2" charset="-122"/>
                <a:ea typeface="宋体" panose="02010600030101010101" pitchFamily="2" charset="-122"/>
              </a:rPr>
              <a:t>了解</a:t>
            </a:r>
            <a:r>
              <a:rPr lang="en-US" altLang="zh-CN" sz="1400" kern="100" dirty="0">
                <a:solidFill>
                  <a:srgbClr val="0070C0"/>
                </a:solidFill>
                <a:latin typeface="宋体" panose="02010600030101010101" pitchFamily="2" charset="-122"/>
                <a:ea typeface="宋体" panose="02010600030101010101" pitchFamily="2" charset="-122"/>
              </a:rPr>
              <a:t>ABB</a:t>
            </a:r>
            <a:r>
              <a:rPr lang="zh-CN" altLang="zh-CN" sz="1400" kern="100" dirty="0">
                <a:solidFill>
                  <a:srgbClr val="0070C0"/>
                </a:solidFill>
                <a:latin typeface="宋体" panose="02010600030101010101" pitchFamily="2" charset="-122"/>
                <a:ea typeface="宋体" panose="02010600030101010101" pitchFamily="2" charset="-122"/>
              </a:rPr>
              <a:t>工业机器人</a:t>
            </a: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宋体" panose="02010600030101010101" pitchFamily="2" charset="-122"/>
                <a:ea typeface="宋体" panose="02010600030101010101" pitchFamily="2" charset="-122"/>
              </a:rPr>
              <a:t>通信的种类；</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2.</a:t>
            </a:r>
            <a:r>
              <a:rPr lang="zh-CN" altLang="zh-CN" sz="1400" kern="100" dirty="0">
                <a:solidFill>
                  <a:srgbClr val="0070C0"/>
                </a:solidFill>
                <a:latin typeface="宋体" panose="02010600030101010101" pitchFamily="2" charset="-122"/>
                <a:ea typeface="宋体" panose="02010600030101010101" pitchFamily="2" charset="-122"/>
              </a:rPr>
              <a:t>掌握</a:t>
            </a:r>
            <a:r>
              <a:rPr lang="en-US" altLang="zh-CN" sz="1400" kern="100" dirty="0">
                <a:solidFill>
                  <a:srgbClr val="0070C0"/>
                </a:solidFill>
                <a:latin typeface="宋体" panose="02010600030101010101" pitchFamily="2" charset="-122"/>
                <a:ea typeface="宋体" panose="02010600030101010101" pitchFamily="2" charset="-122"/>
              </a:rPr>
              <a:t>ABB</a:t>
            </a:r>
            <a:r>
              <a:rPr lang="zh-CN" altLang="zh-CN" sz="1400" kern="100" dirty="0">
                <a:solidFill>
                  <a:srgbClr val="0070C0"/>
                </a:solidFill>
                <a:latin typeface="宋体" panose="02010600030101010101" pitchFamily="2" charset="-122"/>
                <a:ea typeface="宋体" panose="02010600030101010101" pitchFamily="2" charset="-122"/>
              </a:rPr>
              <a:t>工业机器人标准</a:t>
            </a: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宋体" panose="02010600030101010101" pitchFamily="2" charset="-122"/>
                <a:ea typeface="宋体" panose="02010600030101010101" pitchFamily="2" charset="-122"/>
              </a:rPr>
              <a:t>板输入</a:t>
            </a:r>
            <a:r>
              <a:rPr lang="en-US" altLang="zh-CN" sz="1400" kern="100" dirty="0">
                <a:solidFill>
                  <a:srgbClr val="0070C0"/>
                </a:solidFill>
                <a:latin typeface="宋体" panose="02010600030101010101" pitchFamily="2" charset="-122"/>
                <a:ea typeface="宋体" panose="02010600030101010101" pitchFamily="2" charset="-122"/>
              </a:rPr>
              <a:t>/</a:t>
            </a:r>
            <a:r>
              <a:rPr lang="zh-CN" altLang="zh-CN" sz="1400" kern="100" dirty="0">
                <a:solidFill>
                  <a:srgbClr val="0070C0"/>
                </a:solidFill>
                <a:latin typeface="宋体" panose="02010600030101010101" pitchFamily="2" charset="-122"/>
                <a:ea typeface="宋体" panose="02010600030101010101" pitchFamily="2" charset="-122"/>
              </a:rPr>
              <a:t>输出的接线；</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3.</a:t>
            </a:r>
            <a:r>
              <a:rPr lang="zh-CN" altLang="zh-CN" sz="1400" kern="100" dirty="0">
                <a:solidFill>
                  <a:srgbClr val="0070C0"/>
                </a:solidFill>
                <a:latin typeface="宋体" panose="02010600030101010101" pitchFamily="2" charset="-122"/>
                <a:ea typeface="宋体" panose="02010600030101010101" pitchFamily="2" charset="-122"/>
              </a:rPr>
              <a:t>掌握</a:t>
            </a:r>
            <a:r>
              <a:rPr lang="en-US" altLang="zh-CN" sz="1400" kern="100" dirty="0">
                <a:solidFill>
                  <a:srgbClr val="0070C0"/>
                </a:solidFill>
                <a:latin typeface="宋体" panose="02010600030101010101" pitchFamily="2" charset="-122"/>
                <a:ea typeface="宋体" panose="02010600030101010101" pitchFamily="2" charset="-122"/>
              </a:rPr>
              <a:t>ABB</a:t>
            </a:r>
            <a:r>
              <a:rPr lang="zh-CN" altLang="zh-CN" sz="1400" kern="100" dirty="0">
                <a:solidFill>
                  <a:srgbClr val="0070C0"/>
                </a:solidFill>
                <a:latin typeface="宋体" panose="02010600030101010101" pitchFamily="2" charset="-122"/>
                <a:ea typeface="宋体" panose="02010600030101010101" pitchFamily="2" charset="-122"/>
              </a:rPr>
              <a:t>工业机器人标准</a:t>
            </a: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宋体" panose="02010600030101010101" pitchFamily="2" charset="-122"/>
                <a:ea typeface="宋体" panose="02010600030101010101" pitchFamily="2" charset="-122"/>
              </a:rPr>
              <a:t>板的配置方法；</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4.</a:t>
            </a:r>
            <a:r>
              <a:rPr lang="zh-CN" altLang="zh-CN" sz="1400" kern="100" dirty="0">
                <a:solidFill>
                  <a:srgbClr val="0070C0"/>
                </a:solidFill>
                <a:latin typeface="宋体" panose="02010600030101010101" pitchFamily="2" charset="-122"/>
                <a:ea typeface="宋体" panose="02010600030101010101" pitchFamily="2" charset="-122"/>
              </a:rPr>
              <a:t>掌握</a:t>
            </a:r>
            <a:r>
              <a:rPr lang="en-US" altLang="zh-CN" sz="1400" kern="100" dirty="0">
                <a:solidFill>
                  <a:srgbClr val="0070C0"/>
                </a:solidFill>
                <a:latin typeface="宋体" panose="02010600030101010101" pitchFamily="2" charset="-122"/>
                <a:ea typeface="宋体" panose="02010600030101010101" pitchFamily="2" charset="-122"/>
              </a:rPr>
              <a:t>ABB</a:t>
            </a:r>
            <a:r>
              <a:rPr lang="zh-CN" altLang="zh-CN" sz="1400" kern="100" dirty="0">
                <a:solidFill>
                  <a:srgbClr val="0070C0"/>
                </a:solidFill>
                <a:latin typeface="宋体" panose="02010600030101010101" pitchFamily="2" charset="-122"/>
                <a:ea typeface="宋体" panose="02010600030101010101" pitchFamily="2" charset="-122"/>
              </a:rPr>
              <a:t>工业机器人标准</a:t>
            </a: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宋体" panose="02010600030101010101" pitchFamily="2" charset="-122"/>
                <a:ea typeface="宋体" panose="02010600030101010101" pitchFamily="2" charset="-122"/>
              </a:rPr>
              <a:t>板信号的配置方法；</a:t>
            </a: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5.</a:t>
            </a:r>
            <a:r>
              <a:rPr lang="zh-CN" altLang="zh-CN" sz="1400" kern="100" dirty="0">
                <a:solidFill>
                  <a:srgbClr val="0070C0"/>
                </a:solidFill>
                <a:latin typeface="宋体" panose="02010600030101010101" pitchFamily="2" charset="-122"/>
                <a:ea typeface="宋体" panose="02010600030101010101" pitchFamily="2" charset="-122"/>
              </a:rPr>
              <a:t>培育整体性、关联性系统思维的能力。</a:t>
            </a:r>
          </a:p>
        </p:txBody>
      </p:sp>
    </p:spTree>
    <p:extLst>
      <p:ext uri="{BB962C8B-B14F-4D97-AF65-F5344CB8AC3E}">
        <p14:creationId xmlns:p14="http://schemas.microsoft.com/office/powerpoint/2010/main" val="519022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5DC1B698-3ACF-4A95-8EBB-27C10E4A4412}" type="datetime1">
              <a:rPr lang="zh-CN" altLang="en-US" smtClean="0"/>
              <a:t>2024/7/5</a:t>
            </a:fld>
            <a:endParaRPr lang="zh-CN" altLang="en-US"/>
          </a:p>
        </p:txBody>
      </p:sp>
      <p:sp>
        <p:nvSpPr>
          <p:cNvPr id="7" name="标题 1">
            <a:extLst>
              <a:ext uri="{FF2B5EF4-FFF2-40B4-BE49-F238E27FC236}">
                <a16:creationId xmlns:a16="http://schemas.microsoft.com/office/drawing/2014/main" id="{8DB4CF66-35BF-4C4E-984A-44D83DE59DF1}"/>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6" name="矩形 5">
            <a:extLst>
              <a:ext uri="{FF2B5EF4-FFF2-40B4-BE49-F238E27FC236}">
                <a16:creationId xmlns:a16="http://schemas.microsoft.com/office/drawing/2014/main" id="{2473E0E1-881F-4DA1-9D28-090E0CC51B6E}"/>
              </a:ext>
            </a:extLst>
          </p:cNvPr>
          <p:cNvSpPr/>
          <p:nvPr/>
        </p:nvSpPr>
        <p:spPr>
          <a:xfrm>
            <a:off x="364544" y="501680"/>
            <a:ext cx="8280000" cy="1103700"/>
          </a:xfrm>
          <a:prstGeom prst="rect">
            <a:avLst/>
          </a:prstGeom>
        </p:spPr>
        <p:txBody>
          <a:bodyPr>
            <a:spAutoFit/>
          </a:bodyPr>
          <a:lstStyle/>
          <a:p>
            <a:pPr algn="just">
              <a:lnSpc>
                <a:spcPct val="150000"/>
              </a:lnSpc>
            </a:pPr>
            <a:r>
              <a:rPr lang="en-US" altLang="zh-CN" sz="1800" b="1" kern="100" dirty="0">
                <a:solidFill>
                  <a:srgbClr val="FF0000"/>
                </a:solidFill>
                <a:latin typeface="宋体" panose="02010600030101010101" pitchFamily="2" charset="-122"/>
                <a:ea typeface="宋体" panose="02010600030101010101" pitchFamily="2" charset="-122"/>
              </a:rPr>
              <a:t>2.1.1</a:t>
            </a:r>
            <a:r>
              <a:rPr lang="zh-CN" altLang="zh-CN" sz="1800" b="1" kern="100" dirty="0">
                <a:solidFill>
                  <a:srgbClr val="FF0000"/>
                </a:solidFill>
                <a:latin typeface="宋体" panose="02010600030101010101" pitchFamily="2" charset="-122"/>
                <a:ea typeface="宋体" panose="02010600030101010101" pitchFamily="2" charset="-122"/>
              </a:rPr>
              <a:t>工业机器人</a:t>
            </a:r>
            <a:r>
              <a:rPr lang="en-US" altLang="zh-CN" sz="1800" b="1" kern="100" dirty="0">
                <a:solidFill>
                  <a:srgbClr val="FF0000"/>
                </a:solidFill>
                <a:latin typeface="宋体" panose="02010600030101010101" pitchFamily="2" charset="-122"/>
                <a:ea typeface="宋体" panose="02010600030101010101" pitchFamily="2" charset="-122"/>
              </a:rPr>
              <a:t>I/O</a:t>
            </a:r>
            <a:r>
              <a:rPr lang="zh-CN" altLang="zh-CN" sz="1800" b="1" kern="100" dirty="0">
                <a:solidFill>
                  <a:srgbClr val="FF0000"/>
                </a:solidFill>
                <a:latin typeface="宋体" panose="02010600030101010101" pitchFamily="2" charset="-122"/>
                <a:ea typeface="宋体" panose="02010600030101010101" pitchFamily="2" charset="-122"/>
              </a:rPr>
              <a:t>通信的种类</a:t>
            </a:r>
            <a:endParaRPr lang="zh-CN" altLang="zh-CN" sz="2400" b="1" kern="100"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ABB</a:t>
            </a:r>
            <a:r>
              <a:rPr lang="zh-CN" altLang="zh-CN" sz="1400" kern="100" dirty="0">
                <a:solidFill>
                  <a:srgbClr val="0070C0"/>
                </a:solidFill>
                <a:latin typeface="宋体" panose="02010600030101010101" pitchFamily="2" charset="-122"/>
                <a:ea typeface="宋体" panose="02010600030101010101" pitchFamily="2" charset="-122"/>
              </a:rPr>
              <a:t>工业机器人具有丰富的</a:t>
            </a:r>
            <a:r>
              <a:rPr lang="en-US" altLang="zh-CN" sz="1400" kern="100" dirty="0">
                <a:solidFill>
                  <a:srgbClr val="0070C0"/>
                </a:solidFill>
                <a:latin typeface="宋体" panose="02010600030101010101" pitchFamily="2" charset="-122"/>
                <a:ea typeface="宋体" panose="02010600030101010101" pitchFamily="2" charset="-122"/>
              </a:rPr>
              <a:t>I/O</a:t>
            </a:r>
            <a:r>
              <a:rPr lang="zh-CN" altLang="zh-CN" sz="1400" kern="100" dirty="0">
                <a:solidFill>
                  <a:srgbClr val="0070C0"/>
                </a:solidFill>
                <a:latin typeface="宋体" panose="02010600030101010101" pitchFamily="2" charset="-122"/>
                <a:ea typeface="宋体" panose="02010600030101010101" pitchFamily="2" charset="-122"/>
              </a:rPr>
              <a:t>通信接口，可以便捷地实现与周边设备通信。这些常见接口包括：</a:t>
            </a:r>
            <a:endParaRPr lang="en-US" altLang="zh-CN" sz="1400" kern="100" dirty="0">
              <a:solidFill>
                <a:srgbClr val="0070C0"/>
              </a:solidFill>
              <a:latin typeface="宋体" panose="02010600030101010101" pitchFamily="2" charset="-122"/>
              <a:ea typeface="宋体" panose="02010600030101010101" pitchFamily="2" charset="-122"/>
            </a:endParaRP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ABB</a:t>
            </a:r>
            <a:r>
              <a:rPr lang="zh-CN" altLang="zh-CN" sz="1400" kern="100" dirty="0">
                <a:solidFill>
                  <a:srgbClr val="0070C0"/>
                </a:solidFill>
                <a:latin typeface="宋体" panose="02010600030101010101" pitchFamily="2" charset="-122"/>
                <a:ea typeface="宋体" panose="02010600030101010101" pitchFamily="2" charset="-122"/>
              </a:rPr>
              <a:t>标准通信接口、现场总线通信接口与数据通信接口。</a:t>
            </a:r>
            <a:endParaRPr lang="zh-CN" altLang="zh-CN" sz="1400" kern="100" dirty="0">
              <a:solidFill>
                <a:srgbClr val="0070C0"/>
              </a:solidFill>
              <a:effectLst/>
              <a:latin typeface="宋体" panose="02010600030101010101" pitchFamily="2" charset="-122"/>
              <a:ea typeface="宋体" panose="02010600030101010101" pitchFamily="2" charset="-122"/>
            </a:endParaRPr>
          </a:p>
        </p:txBody>
      </p:sp>
      <p:sp>
        <p:nvSpPr>
          <p:cNvPr id="8" name="矩形 7">
            <a:extLst>
              <a:ext uri="{FF2B5EF4-FFF2-40B4-BE49-F238E27FC236}">
                <a16:creationId xmlns:a16="http://schemas.microsoft.com/office/drawing/2014/main" id="{237A8AB3-7C27-4EF4-B3E0-688D6A1F8D20}"/>
              </a:ext>
            </a:extLst>
          </p:cNvPr>
          <p:cNvSpPr/>
          <p:nvPr/>
        </p:nvSpPr>
        <p:spPr>
          <a:xfrm>
            <a:off x="379534" y="1545420"/>
            <a:ext cx="8280000" cy="2636812"/>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Times New Roman" panose="02020603050405020304" pitchFamily="18" charset="0"/>
                <a:ea typeface="宋体" panose="02010600030101010101" pitchFamily="2" charset="-122"/>
              </a:rPr>
              <a:t>本地</a:t>
            </a:r>
            <a:r>
              <a:rPr lang="en-US" altLang="zh-CN" sz="1400" kern="100" dirty="0">
                <a:solidFill>
                  <a:srgbClr val="FF0000"/>
                </a:solidFill>
                <a:latin typeface="Times New Roman" panose="02020603050405020304" pitchFamily="18" charset="0"/>
                <a:ea typeface="宋体" panose="02010600030101010101" pitchFamily="2" charset="-122"/>
              </a:rPr>
              <a:t>I/O</a:t>
            </a:r>
            <a:r>
              <a:rPr lang="zh-CN" altLang="zh-CN" sz="1400" kern="100" dirty="0">
                <a:solidFill>
                  <a:srgbClr val="FF0000"/>
                </a:solidFill>
                <a:latin typeface="Times New Roman" panose="02020603050405020304" pitchFamily="18" charset="0"/>
                <a:ea typeface="宋体" panose="02010600030101010101" pitchFamily="2" charset="-122"/>
              </a:rPr>
              <a:t>通信</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本地</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模块是工业机器人控制柜里常见的模块之一，可用于数字量或模拟量的输入</a:t>
            </a:r>
            <a:r>
              <a:rPr lang="en-US" altLang="zh-CN" sz="1400" kern="100" dirty="0">
                <a:solidFill>
                  <a:srgbClr val="0070C0"/>
                </a:solidFill>
                <a:latin typeface="Times New Roman" panose="02020603050405020304" pitchFamily="18" charset="0"/>
                <a:ea typeface="宋体" panose="02010600030101010101" pitchFamily="2" charset="-122"/>
              </a:rPr>
              <a:t>/</a:t>
            </a:r>
            <a:r>
              <a:rPr lang="zh-CN" altLang="zh-CN" sz="1400" kern="100" dirty="0">
                <a:solidFill>
                  <a:srgbClr val="0070C0"/>
                </a:solidFill>
                <a:latin typeface="Times New Roman" panose="02020603050405020304" pitchFamily="18" charset="0"/>
                <a:ea typeface="宋体" panose="02010600030101010101" pitchFamily="2" charset="-122"/>
              </a:rPr>
              <a:t>输出控制。</a:t>
            </a:r>
          </a:p>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2.</a:t>
            </a:r>
            <a:r>
              <a:rPr lang="zh-CN" altLang="zh-CN" sz="1400" kern="100" dirty="0">
                <a:solidFill>
                  <a:srgbClr val="FF0000"/>
                </a:solidFill>
                <a:latin typeface="Times New Roman" panose="02020603050405020304" pitchFamily="18" charset="0"/>
                <a:ea typeface="宋体" panose="02010600030101010101" pitchFamily="2" charset="-122"/>
              </a:rPr>
              <a:t>现场总线通信</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现场总线主要用于解决工业现场的智能化仪表、控制器、执行机构等智能现场设备间的数字通信问题，是工业机器人系统集成的有效手段。</a:t>
            </a:r>
          </a:p>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3.</a:t>
            </a:r>
            <a:r>
              <a:rPr lang="zh-CN" altLang="zh-CN" sz="1400" kern="100" dirty="0">
                <a:solidFill>
                  <a:srgbClr val="FF0000"/>
                </a:solidFill>
                <a:latin typeface="Times New Roman" panose="02020603050405020304" pitchFamily="18" charset="0"/>
                <a:ea typeface="宋体" panose="02010600030101010101" pitchFamily="2" charset="-122"/>
              </a:rPr>
              <a:t>网络通信</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网络通信主要包括：</a:t>
            </a:r>
            <a:r>
              <a:rPr lang="en-US" altLang="zh-CN" sz="1400" kern="100" dirty="0">
                <a:solidFill>
                  <a:srgbClr val="0070C0"/>
                </a:solidFill>
                <a:latin typeface="Times New Roman" panose="02020603050405020304" pitchFamily="18" charset="0"/>
                <a:ea typeface="宋体" panose="02010600030101010101" pitchFamily="2" charset="-122"/>
              </a:rPr>
              <a:t>Socket</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PC SDK</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Robot Web Service</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OPC</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Robot Message Queue</a:t>
            </a:r>
            <a:r>
              <a:rPr lang="zh-CN" altLang="zh-CN" sz="1400" kern="100" dirty="0">
                <a:solidFill>
                  <a:srgbClr val="0070C0"/>
                </a:solidFill>
                <a:latin typeface="Times New Roman" panose="02020603050405020304" pitchFamily="18" charset="0"/>
                <a:ea typeface="宋体" panose="02010600030101010101" pitchFamily="2" charset="-122"/>
              </a:rPr>
              <a:t>等。网络通信可以以字符串的形式发送各种数据，也可以一次将各种数据以特定形式打包后发送。</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2750104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5" name="矩形 4">
            <a:extLst>
              <a:ext uri="{FF2B5EF4-FFF2-40B4-BE49-F238E27FC236}">
                <a16:creationId xmlns:a16="http://schemas.microsoft.com/office/drawing/2014/main" id="{4768B01B-EF93-4478-B7AE-F7FC351082DE}"/>
              </a:ext>
            </a:extLst>
          </p:cNvPr>
          <p:cNvSpPr/>
          <p:nvPr/>
        </p:nvSpPr>
        <p:spPr>
          <a:xfrm>
            <a:off x="577121" y="500719"/>
            <a:ext cx="4680000" cy="1759649"/>
          </a:xfrm>
          <a:prstGeom prst="rect">
            <a:avLst/>
          </a:prstGeom>
        </p:spPr>
        <p:txBody>
          <a:bodyPr>
            <a:spAutoFit/>
          </a:bodyPr>
          <a:lstStyle/>
          <a:p>
            <a:pPr>
              <a:lnSpc>
                <a:spcPct val="150000"/>
              </a:lnSpc>
            </a:pPr>
            <a:r>
              <a:rPr lang="en-US" altLang="zh-CN" sz="1800" b="1" kern="100" dirty="0">
                <a:solidFill>
                  <a:srgbClr val="FF0000"/>
                </a:solidFill>
                <a:latin typeface="Times New Roman" panose="02020603050405020304" pitchFamily="18" charset="0"/>
                <a:ea typeface="宋体" panose="02010600030101010101" pitchFamily="2" charset="-122"/>
              </a:rPr>
              <a:t>2.1.2 ABB</a:t>
            </a:r>
            <a:r>
              <a:rPr lang="zh-CN" altLang="zh-CN" sz="1800" b="1" kern="100" dirty="0">
                <a:solidFill>
                  <a:srgbClr val="FF0000"/>
                </a:solidFill>
                <a:latin typeface="Times New Roman" panose="02020603050405020304" pitchFamily="18" charset="0"/>
                <a:ea typeface="宋体" panose="02010600030101010101" pitchFamily="2" charset="-122"/>
              </a:rPr>
              <a:t>工业机器人标准</a:t>
            </a:r>
            <a:r>
              <a:rPr lang="en-US" altLang="zh-CN" sz="1800" b="1" kern="100" dirty="0">
                <a:solidFill>
                  <a:srgbClr val="FF0000"/>
                </a:solidFill>
                <a:latin typeface="Times New Roman" panose="02020603050405020304" pitchFamily="18" charset="0"/>
                <a:ea typeface="宋体" panose="02010600030101010101" pitchFamily="2" charset="-122"/>
              </a:rPr>
              <a:t>I/O</a:t>
            </a:r>
            <a:r>
              <a:rPr lang="zh-CN" altLang="zh-CN" sz="1800" b="1" kern="100" dirty="0">
                <a:solidFill>
                  <a:srgbClr val="FF0000"/>
                </a:solidFill>
                <a:latin typeface="Times New Roman" panose="02020603050405020304" pitchFamily="18" charset="0"/>
                <a:ea typeface="宋体" panose="02010600030101010101" pitchFamily="2" charset="-122"/>
              </a:rPr>
              <a:t>板</a:t>
            </a:r>
            <a:endParaRPr lang="zh-CN" altLang="zh-CN" sz="2400" b="1" kern="100" dirty="0">
              <a:solidFill>
                <a:srgbClr val="FF0000"/>
              </a:solidFill>
              <a:latin typeface="Times New Roman" panose="02020603050405020304" pitchFamily="18" charset="0"/>
              <a:ea typeface="宋体" panose="02010600030101010101" pitchFamily="2" charset="-122"/>
            </a:endParaRPr>
          </a:p>
          <a:p>
            <a:pPr>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ABB</a:t>
            </a:r>
            <a:r>
              <a:rPr lang="zh-CN" altLang="zh-CN" sz="1400" kern="100" dirty="0">
                <a:solidFill>
                  <a:srgbClr val="0070C0"/>
                </a:solidFill>
                <a:latin typeface="Times New Roman" panose="02020603050405020304" pitchFamily="18" charset="0"/>
                <a:ea typeface="宋体" panose="02010600030101010101" pitchFamily="2" charset="-122"/>
              </a:rPr>
              <a:t>标准</a:t>
            </a:r>
            <a:r>
              <a:rPr lang="en-US" altLang="zh-CN" sz="1400" kern="100" dirty="0">
                <a:solidFill>
                  <a:srgbClr val="0070C0"/>
                </a:solidFill>
                <a:latin typeface="Times New Roman" panose="02020603050405020304" pitchFamily="18" charset="0"/>
                <a:ea typeface="宋体" panose="02010600030101010101" pitchFamily="2" charset="-122"/>
              </a:rPr>
              <a:t>I/O</a:t>
            </a:r>
            <a:r>
              <a:rPr lang="zh-CN" altLang="zh-CN" sz="1400" kern="100" dirty="0">
                <a:solidFill>
                  <a:srgbClr val="0070C0"/>
                </a:solidFill>
                <a:latin typeface="Times New Roman" panose="02020603050405020304" pitchFamily="18" charset="0"/>
                <a:ea typeface="宋体" panose="02010600030101010101" pitchFamily="2" charset="-122"/>
              </a:rPr>
              <a:t>板可提供常用的数字输入</a:t>
            </a:r>
            <a:r>
              <a:rPr lang="en-US" altLang="zh-CN" sz="1400" kern="100" dirty="0">
                <a:solidFill>
                  <a:srgbClr val="0070C0"/>
                </a:solidFill>
                <a:latin typeface="Times New Roman" panose="02020603050405020304" pitchFamily="18" charset="0"/>
                <a:ea typeface="宋体" panose="02010600030101010101" pitchFamily="2" charset="-122"/>
              </a:rPr>
              <a:t>/</a:t>
            </a:r>
            <a:r>
              <a:rPr lang="zh-CN" altLang="zh-CN" sz="1400" kern="100" dirty="0">
                <a:solidFill>
                  <a:srgbClr val="0070C0"/>
                </a:solidFill>
                <a:latin typeface="Times New Roman" panose="02020603050405020304" pitchFamily="18" charset="0"/>
                <a:ea typeface="宋体" panose="02010600030101010101" pitchFamily="2" charset="-122"/>
              </a:rPr>
              <a:t>输出（</a:t>
            </a:r>
            <a:r>
              <a:rPr lang="en-US" altLang="zh-CN" sz="1400" kern="100" dirty="0">
                <a:solidFill>
                  <a:srgbClr val="0070C0"/>
                </a:solidFill>
                <a:latin typeface="Times New Roman" panose="02020603050405020304" pitchFamily="18" charset="0"/>
                <a:ea typeface="宋体" panose="02010600030101010101" pitchFamily="2" charset="-122"/>
              </a:rPr>
              <a:t>DI/DO</a:t>
            </a:r>
            <a:r>
              <a:rPr lang="zh-CN" altLang="zh-CN" sz="1400" kern="100" dirty="0">
                <a:solidFill>
                  <a:srgbClr val="0070C0"/>
                </a:solidFill>
                <a:latin typeface="Times New Roman" panose="02020603050405020304" pitchFamily="18" charset="0"/>
                <a:ea typeface="宋体" panose="02010600030101010101" pitchFamily="2" charset="-122"/>
              </a:rPr>
              <a:t>），模拟输入</a:t>
            </a:r>
            <a:r>
              <a:rPr lang="en-US" altLang="zh-CN" sz="1400" kern="100" dirty="0">
                <a:solidFill>
                  <a:srgbClr val="0070C0"/>
                </a:solidFill>
                <a:latin typeface="Times New Roman" panose="02020603050405020304" pitchFamily="18" charset="0"/>
                <a:ea typeface="宋体" panose="02010600030101010101" pitchFamily="2" charset="-122"/>
              </a:rPr>
              <a:t>/</a:t>
            </a:r>
            <a:r>
              <a:rPr lang="zh-CN" altLang="zh-CN" sz="1400" kern="100" dirty="0">
                <a:solidFill>
                  <a:srgbClr val="0070C0"/>
                </a:solidFill>
                <a:latin typeface="Times New Roman" panose="02020603050405020304" pitchFamily="18" charset="0"/>
                <a:ea typeface="宋体" panose="02010600030101010101" pitchFamily="2" charset="-122"/>
              </a:rPr>
              <a:t>输出信号（</a:t>
            </a:r>
            <a:r>
              <a:rPr lang="en-US" altLang="zh-CN" sz="1400" kern="100" dirty="0">
                <a:solidFill>
                  <a:srgbClr val="0070C0"/>
                </a:solidFill>
                <a:latin typeface="Times New Roman" panose="02020603050405020304" pitchFamily="18" charset="0"/>
                <a:ea typeface="宋体" panose="02010600030101010101" pitchFamily="2" charset="-122"/>
              </a:rPr>
              <a:t>AI/AO</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ABB</a:t>
            </a:r>
            <a:r>
              <a:rPr lang="zh-CN" altLang="zh-CN" sz="1400" kern="100" dirty="0">
                <a:solidFill>
                  <a:srgbClr val="0070C0"/>
                </a:solidFill>
                <a:latin typeface="Times New Roman" panose="02020603050405020304" pitchFamily="18" charset="0"/>
                <a:ea typeface="宋体" panose="02010600030101010101" pitchFamily="2" charset="-122"/>
              </a:rPr>
              <a:t>工业机器人也可以选用标准的</a:t>
            </a:r>
            <a:r>
              <a:rPr lang="en-US" altLang="zh-CN" sz="1400" kern="100" dirty="0">
                <a:solidFill>
                  <a:srgbClr val="0070C0"/>
                </a:solidFill>
                <a:latin typeface="Times New Roman" panose="02020603050405020304" pitchFamily="18" charset="0"/>
                <a:ea typeface="宋体" panose="02010600030101010101" pitchFamily="2" charset="-122"/>
              </a:rPr>
              <a:t>ABB PLC</a:t>
            </a:r>
            <a:r>
              <a:rPr lang="zh-CN" altLang="zh-CN" sz="1400" kern="100" dirty="0">
                <a:solidFill>
                  <a:srgbClr val="0070C0"/>
                </a:solidFill>
                <a:latin typeface="Times New Roman" panose="02020603050405020304" pitchFamily="18" charset="0"/>
                <a:ea typeface="宋体" panose="02010600030101010101" pitchFamily="2" charset="-122"/>
              </a:rPr>
              <a:t>，省掉了原来与外部</a:t>
            </a:r>
            <a:r>
              <a:rPr lang="en-US" altLang="zh-CN" sz="1400" kern="100" dirty="0">
                <a:solidFill>
                  <a:srgbClr val="0070C0"/>
                </a:solidFill>
                <a:latin typeface="Times New Roman" panose="02020603050405020304" pitchFamily="18" charset="0"/>
                <a:ea typeface="宋体" panose="02010600030101010101" pitchFamily="2" charset="-122"/>
              </a:rPr>
              <a:t>PLC</a:t>
            </a:r>
            <a:r>
              <a:rPr lang="zh-CN" altLang="zh-CN" sz="1400" kern="100" dirty="0">
                <a:solidFill>
                  <a:srgbClr val="0070C0"/>
                </a:solidFill>
                <a:latin typeface="Times New Roman" panose="02020603050405020304" pitchFamily="18" charset="0"/>
                <a:ea typeface="宋体" panose="02010600030101010101" pitchFamily="2" charset="-122"/>
              </a:rPr>
              <a:t>通信设置的步骤，并可在机器人示教器上实现与</a:t>
            </a:r>
            <a:r>
              <a:rPr lang="en-US" altLang="zh-CN" sz="1400" kern="100" dirty="0">
                <a:solidFill>
                  <a:srgbClr val="0070C0"/>
                </a:solidFill>
                <a:latin typeface="Times New Roman" panose="02020603050405020304" pitchFamily="18" charset="0"/>
                <a:ea typeface="宋体" panose="02010600030101010101" pitchFamily="2" charset="-122"/>
              </a:rPr>
              <a:t>PLC</a:t>
            </a:r>
            <a:r>
              <a:rPr lang="zh-CN" altLang="zh-CN" sz="1400" kern="100" dirty="0">
                <a:solidFill>
                  <a:srgbClr val="0070C0"/>
                </a:solidFill>
                <a:latin typeface="Times New Roman" panose="02020603050405020304" pitchFamily="18" charset="0"/>
                <a:ea typeface="宋体" panose="02010600030101010101" pitchFamily="2" charset="-122"/>
              </a:rPr>
              <a:t>相关的操作。</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
        <p:nvSpPr>
          <p:cNvPr id="6" name="矩形 5">
            <a:extLst>
              <a:ext uri="{FF2B5EF4-FFF2-40B4-BE49-F238E27FC236}">
                <a16:creationId xmlns:a16="http://schemas.microsoft.com/office/drawing/2014/main" id="{C75C145F-2AA2-4BB2-B965-6D8130148ADA}"/>
              </a:ext>
            </a:extLst>
          </p:cNvPr>
          <p:cNvSpPr/>
          <p:nvPr/>
        </p:nvSpPr>
        <p:spPr>
          <a:xfrm>
            <a:off x="577121" y="2254209"/>
            <a:ext cx="4680000" cy="1669496"/>
          </a:xfrm>
          <a:prstGeom prst="rect">
            <a:avLst/>
          </a:prstGeom>
        </p:spPr>
        <p:txBody>
          <a:bodyPr>
            <a:spAutoFit/>
          </a:bodyPr>
          <a:lstStyle/>
          <a:p>
            <a:pPr indent="266700">
              <a:lnSpc>
                <a:spcPct val="150000"/>
              </a:lnSpc>
            </a:pPr>
            <a:r>
              <a:rPr lang="en-US" altLang="zh-CN" sz="1400" kern="100" dirty="0">
                <a:solidFill>
                  <a:srgbClr val="FF0000"/>
                </a:solidFill>
                <a:latin typeface="宋体" panose="02010600030101010101" pitchFamily="2" charset="-122"/>
                <a:ea typeface="宋体" panose="02010600030101010101" pitchFamily="2" charset="-122"/>
              </a:rPr>
              <a:t>1.</a:t>
            </a:r>
            <a:r>
              <a:rPr lang="zh-CN" altLang="zh-CN" sz="1400" kern="100" dirty="0">
                <a:solidFill>
                  <a:srgbClr val="FF0000"/>
                </a:solidFill>
                <a:latin typeface="Times New Roman" panose="02020603050405020304" pitchFamily="18" charset="0"/>
                <a:ea typeface="宋体" panose="02010600030101010101" pitchFamily="2" charset="-122"/>
              </a:rPr>
              <a:t>标准</a:t>
            </a:r>
            <a:r>
              <a:rPr lang="en-US" altLang="zh-CN" sz="1400" kern="100" dirty="0">
                <a:solidFill>
                  <a:srgbClr val="FF0000"/>
                </a:solidFill>
                <a:latin typeface="Times New Roman" panose="02020603050405020304" pitchFamily="18" charset="0"/>
                <a:ea typeface="宋体" panose="02010600030101010101" pitchFamily="2" charset="-122"/>
              </a:rPr>
              <a:t>I/O</a:t>
            </a:r>
            <a:r>
              <a:rPr lang="zh-CN" altLang="zh-CN" sz="1400" kern="100" dirty="0">
                <a:solidFill>
                  <a:srgbClr val="FF0000"/>
                </a:solidFill>
                <a:latin typeface="Times New Roman" panose="02020603050405020304" pitchFamily="18" charset="0"/>
                <a:ea typeface="宋体" panose="02010600030101010101" pitchFamily="2" charset="-122"/>
              </a:rPr>
              <a:t>板</a:t>
            </a:r>
            <a:r>
              <a:rPr lang="en-US" altLang="zh-CN" sz="1400" kern="100" dirty="0">
                <a:solidFill>
                  <a:srgbClr val="FF0000"/>
                </a:solidFill>
                <a:latin typeface="Times New Roman" panose="02020603050405020304" pitchFamily="18" charset="0"/>
                <a:ea typeface="宋体" panose="02010600030101010101" pitchFamily="2" charset="-122"/>
              </a:rPr>
              <a:t>-DSQC65</a:t>
            </a:r>
            <a:r>
              <a:rPr lang="en-US" altLang="zh-CN" sz="1400" kern="100" dirty="0">
                <a:solidFill>
                  <a:srgbClr val="FF0000"/>
                </a:solidFill>
                <a:latin typeface="宋体" panose="02010600030101010101" pitchFamily="2" charset="-122"/>
                <a:ea typeface="宋体" panose="02010600030101010101" pitchFamily="2" charset="-122"/>
              </a:rPr>
              <a:t>1</a:t>
            </a:r>
            <a:endParaRPr lang="zh-CN" altLang="zh-CN" sz="1400" kern="100" dirty="0">
              <a:solidFill>
                <a:srgbClr val="FF0000"/>
              </a:solidFill>
              <a:latin typeface="Times New Roman" panose="02020603050405020304" pitchFamily="18" charset="0"/>
              <a:ea typeface="宋体" panose="02010600030101010101" pitchFamily="2" charset="-122"/>
            </a:endParaRPr>
          </a:p>
          <a:p>
            <a:pPr indent="266700">
              <a:lnSpc>
                <a:spcPct val="150000"/>
              </a:lnSpc>
            </a:pPr>
            <a:r>
              <a:rPr lang="en-US" altLang="zh-CN" sz="1400" kern="100" dirty="0">
                <a:solidFill>
                  <a:srgbClr val="0070C0"/>
                </a:solidFill>
                <a:latin typeface="宋体" panose="02010600030101010101" pitchFamily="2" charset="-122"/>
                <a:ea typeface="宋体" panose="02010600030101010101" pitchFamily="2" charset="-122"/>
              </a:rPr>
              <a:t> DSQC651</a:t>
            </a:r>
            <a:r>
              <a:rPr lang="zh-CN" altLang="zh-CN" sz="1400" kern="100" dirty="0">
                <a:solidFill>
                  <a:srgbClr val="0070C0"/>
                </a:solidFill>
                <a:latin typeface="Times New Roman" panose="02020603050405020304" pitchFamily="18" charset="0"/>
                <a:ea typeface="宋体" panose="02010600030101010101" pitchFamily="2" charset="-122"/>
              </a:rPr>
              <a:t>板主要提供</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个数字输入</a:t>
            </a:r>
            <a:r>
              <a:rPr lang="zh-CN" altLang="en-US"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个数字输出以及</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个模拟输出信号的处理，一般挂在</a:t>
            </a:r>
            <a:r>
              <a:rPr lang="en-US" altLang="zh-CN" sz="1400" kern="100" dirty="0" err="1">
                <a:solidFill>
                  <a:srgbClr val="0070C0"/>
                </a:solidFill>
                <a:latin typeface="Times New Roman" panose="02020603050405020304" pitchFamily="18" charset="0"/>
                <a:ea typeface="宋体" panose="02010600030101010101" pitchFamily="2" charset="-122"/>
              </a:rPr>
              <a:t>DeviceNet</a:t>
            </a:r>
            <a:r>
              <a:rPr lang="zh-CN" altLang="zh-CN" sz="1400" kern="100" dirty="0">
                <a:solidFill>
                  <a:srgbClr val="0070C0"/>
                </a:solidFill>
                <a:latin typeface="Times New Roman" panose="02020603050405020304" pitchFamily="18" charset="0"/>
                <a:ea typeface="宋体" panose="02010600030101010101" pitchFamily="2" charset="-122"/>
              </a:rPr>
              <a:t>网络上，需要设定模块在网络上的地址。</a:t>
            </a:r>
            <a:endParaRPr lang="en-US" altLang="zh-CN" sz="1400"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sp>
        <p:nvSpPr>
          <p:cNvPr id="10" name="Rectangle 2">
            <a:extLst>
              <a:ext uri="{FF2B5EF4-FFF2-40B4-BE49-F238E27FC236}">
                <a16:creationId xmlns:a16="http://schemas.microsoft.com/office/drawing/2014/main" id="{5767B672-9FFF-49C5-ADD4-06797CCEA5D6}"/>
              </a:ext>
            </a:extLst>
          </p:cNvPr>
          <p:cNvSpPr>
            <a:spLocks noChangeArrowheads="1"/>
          </p:cNvSpPr>
          <p:nvPr/>
        </p:nvSpPr>
        <p:spPr bwMode="auto">
          <a:xfrm>
            <a:off x="5381878" y="7693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a:extLst>
              <a:ext uri="{FF2B5EF4-FFF2-40B4-BE49-F238E27FC236}">
                <a16:creationId xmlns:a16="http://schemas.microsoft.com/office/drawing/2014/main" id="{80FDB829-1F27-4FFC-A755-6A7BD3CC089B}"/>
              </a:ext>
            </a:extLst>
          </p:cNvPr>
          <p:cNvGraphicFramePr>
            <a:graphicFrameLocks noChangeAspect="1"/>
          </p:cNvGraphicFramePr>
          <p:nvPr>
            <p:extLst>
              <p:ext uri="{D42A27DB-BD31-4B8C-83A1-F6EECF244321}">
                <p14:modId xmlns:p14="http://schemas.microsoft.com/office/powerpoint/2010/main" val="3754895698"/>
              </p:ext>
            </p:extLst>
          </p:nvPr>
        </p:nvGraphicFramePr>
        <p:xfrm>
          <a:off x="5464324" y="515709"/>
          <a:ext cx="2994025" cy="4289425"/>
        </p:xfrm>
        <a:graphic>
          <a:graphicData uri="http://schemas.openxmlformats.org/presentationml/2006/ole">
            <mc:AlternateContent xmlns:mc="http://schemas.openxmlformats.org/markup-compatibility/2006">
              <mc:Choice xmlns:v="urn:schemas-microsoft-com:vml" Requires="v">
                <p:oleObj name="Visio" r:id="rId2" imgW="2999020" imgH="4288725" progId="Visio.Drawing.11">
                  <p:embed/>
                </p:oleObj>
              </mc:Choice>
              <mc:Fallback>
                <p:oleObj name="Visio" r:id="rId2" imgW="2999020" imgH="4288725"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4324" y="515709"/>
                        <a:ext cx="2994025" cy="4289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矩形 11">
            <a:extLst>
              <a:ext uri="{FF2B5EF4-FFF2-40B4-BE49-F238E27FC236}">
                <a16:creationId xmlns:a16="http://schemas.microsoft.com/office/drawing/2014/main" id="{7C9DD1EF-E5B8-4F87-9B62-51001897FBF3}"/>
              </a:ext>
            </a:extLst>
          </p:cNvPr>
          <p:cNvSpPr/>
          <p:nvPr/>
        </p:nvSpPr>
        <p:spPr>
          <a:xfrm>
            <a:off x="974769" y="3899600"/>
            <a:ext cx="4572000" cy="524824"/>
          </a:xfrm>
          <a:prstGeom prst="rect">
            <a:avLst/>
          </a:prstGeom>
        </p:spPr>
        <p:txBody>
          <a:bodyPr>
            <a:spAutoFit/>
          </a:bodyPr>
          <a:lstStyle/>
          <a:p>
            <a:pPr indent="266700" algn="ctr">
              <a:lnSpc>
                <a:spcPct val="150000"/>
              </a:lnSpc>
              <a:spcAft>
                <a:spcPts val="0"/>
              </a:spcAft>
            </a:pPr>
            <a:r>
              <a:rPr lang="en-US" altLang="zh-CN" sz="1000" kern="100" dirty="0">
                <a:solidFill>
                  <a:srgbClr val="0070C0"/>
                </a:solidFill>
                <a:latin typeface="宋体" panose="02010600030101010101" pitchFamily="2" charset="-122"/>
                <a:ea typeface="宋体" panose="02010600030101010101" pitchFamily="2" charset="-122"/>
              </a:rPr>
              <a:t>A-</a:t>
            </a:r>
            <a:r>
              <a:rPr lang="zh-CN" altLang="zh-CN" sz="1000" kern="100" dirty="0">
                <a:solidFill>
                  <a:srgbClr val="0070C0"/>
                </a:solidFill>
                <a:latin typeface="Times New Roman" panose="02020603050405020304" pitchFamily="18" charset="0"/>
                <a:ea typeface="宋体" panose="02010600030101010101" pitchFamily="2" charset="-122"/>
              </a:rPr>
              <a:t>数字信号指示灯；</a:t>
            </a:r>
            <a:r>
              <a:rPr lang="en-US" altLang="zh-CN" sz="1000" kern="100" dirty="0">
                <a:solidFill>
                  <a:srgbClr val="0070C0"/>
                </a:solidFill>
                <a:latin typeface="Times New Roman" panose="02020603050405020304" pitchFamily="18" charset="0"/>
                <a:ea typeface="宋体" panose="02010600030101010101" pitchFamily="2" charset="-122"/>
              </a:rPr>
              <a:t>B-</a:t>
            </a:r>
            <a:r>
              <a:rPr lang="zh-CN" altLang="zh-CN" sz="1000" kern="100" dirty="0">
                <a:solidFill>
                  <a:srgbClr val="0070C0"/>
                </a:solidFill>
                <a:latin typeface="Times New Roman" panose="02020603050405020304" pitchFamily="18" charset="0"/>
                <a:ea typeface="宋体" panose="02010600030101010101" pitchFamily="2" charset="-122"/>
              </a:rPr>
              <a:t>数字输出接口（</a:t>
            </a:r>
            <a:r>
              <a:rPr lang="en-US" altLang="zh-CN" sz="1000" kern="100" dirty="0">
                <a:solidFill>
                  <a:srgbClr val="0070C0"/>
                </a:solidFill>
                <a:latin typeface="Times New Roman" panose="02020603050405020304" pitchFamily="18" charset="0"/>
                <a:ea typeface="宋体" panose="02010600030101010101" pitchFamily="2" charset="-122"/>
              </a:rPr>
              <a:t>X1</a:t>
            </a:r>
            <a:r>
              <a:rPr lang="zh-CN" altLang="zh-CN" sz="1000" kern="100" dirty="0">
                <a:solidFill>
                  <a:srgbClr val="0070C0"/>
                </a:solidFill>
                <a:latin typeface="Times New Roman" panose="02020603050405020304" pitchFamily="18" charset="0"/>
                <a:ea typeface="宋体" panose="02010600030101010101" pitchFamily="2" charset="-122"/>
              </a:rPr>
              <a:t>）；</a:t>
            </a:r>
            <a:r>
              <a:rPr lang="en-US" altLang="zh-CN" sz="1000" kern="100" dirty="0">
                <a:solidFill>
                  <a:srgbClr val="0070C0"/>
                </a:solidFill>
                <a:latin typeface="Times New Roman" panose="02020603050405020304" pitchFamily="18" charset="0"/>
                <a:ea typeface="宋体" panose="02010600030101010101" pitchFamily="2" charset="-122"/>
              </a:rPr>
              <a:t>C-</a:t>
            </a:r>
            <a:r>
              <a:rPr lang="zh-CN" altLang="zh-CN" sz="1000" kern="100" dirty="0">
                <a:solidFill>
                  <a:srgbClr val="0070C0"/>
                </a:solidFill>
                <a:latin typeface="Times New Roman" panose="02020603050405020304" pitchFamily="18" charset="0"/>
                <a:ea typeface="宋体" panose="02010600030101010101" pitchFamily="2" charset="-122"/>
              </a:rPr>
              <a:t>模拟输出接口（</a:t>
            </a:r>
            <a:r>
              <a:rPr lang="en-US" altLang="zh-CN" sz="1000" kern="100" dirty="0">
                <a:solidFill>
                  <a:srgbClr val="0070C0"/>
                </a:solidFill>
                <a:latin typeface="Times New Roman" panose="02020603050405020304" pitchFamily="18" charset="0"/>
                <a:ea typeface="宋体" panose="02010600030101010101" pitchFamily="2" charset="-122"/>
              </a:rPr>
              <a:t>X6</a:t>
            </a:r>
            <a:r>
              <a:rPr lang="zh-CN" altLang="zh-CN" sz="1000" kern="100" dirty="0">
                <a:solidFill>
                  <a:srgbClr val="0070C0"/>
                </a:solidFill>
                <a:latin typeface="Times New Roman" panose="02020603050405020304" pitchFamily="18" charset="0"/>
                <a:ea typeface="宋体" panose="02010600030101010101" pitchFamily="2" charset="-122"/>
              </a:rPr>
              <a:t>）</a:t>
            </a:r>
          </a:p>
          <a:p>
            <a:pPr indent="266700" algn="ctr">
              <a:lnSpc>
                <a:spcPct val="150000"/>
              </a:lnSpc>
              <a:spcAft>
                <a:spcPts val="0"/>
              </a:spcAft>
            </a:pPr>
            <a:r>
              <a:rPr lang="en-US" altLang="zh-CN" sz="1000" kern="100" dirty="0">
                <a:solidFill>
                  <a:srgbClr val="0070C0"/>
                </a:solidFill>
                <a:latin typeface="宋体" panose="02010600030101010101" pitchFamily="2" charset="-122"/>
                <a:ea typeface="宋体" panose="02010600030101010101" pitchFamily="2" charset="-122"/>
              </a:rPr>
              <a:t>D- </a:t>
            </a:r>
            <a:r>
              <a:rPr lang="en-US" altLang="zh-CN" sz="1000" kern="100" dirty="0" err="1">
                <a:solidFill>
                  <a:srgbClr val="0070C0"/>
                </a:solidFill>
                <a:latin typeface="宋体" panose="02010600030101010101" pitchFamily="2" charset="-122"/>
                <a:ea typeface="宋体" panose="02010600030101010101" pitchFamily="2" charset="-122"/>
              </a:rPr>
              <a:t>DeviceNet</a:t>
            </a:r>
            <a:r>
              <a:rPr lang="zh-CN" altLang="zh-CN" sz="1000" kern="100" dirty="0">
                <a:solidFill>
                  <a:srgbClr val="0070C0"/>
                </a:solidFill>
                <a:latin typeface="Times New Roman" panose="02020603050405020304" pitchFamily="18" charset="0"/>
                <a:ea typeface="宋体" panose="02010600030101010101" pitchFamily="2" charset="-122"/>
              </a:rPr>
              <a:t>总线通信接口（</a:t>
            </a:r>
            <a:r>
              <a:rPr lang="en-US" altLang="zh-CN" sz="1000" kern="100" dirty="0">
                <a:solidFill>
                  <a:srgbClr val="0070C0"/>
                </a:solidFill>
                <a:latin typeface="Times New Roman" panose="02020603050405020304" pitchFamily="18" charset="0"/>
                <a:ea typeface="宋体" panose="02010600030101010101" pitchFamily="2" charset="-122"/>
              </a:rPr>
              <a:t>X5</a:t>
            </a:r>
            <a:r>
              <a:rPr lang="zh-CN" altLang="zh-CN" sz="1000" kern="100" dirty="0">
                <a:solidFill>
                  <a:srgbClr val="0070C0"/>
                </a:solidFill>
                <a:latin typeface="Times New Roman" panose="02020603050405020304" pitchFamily="18" charset="0"/>
                <a:ea typeface="宋体" panose="02010600030101010101" pitchFamily="2" charset="-122"/>
              </a:rPr>
              <a:t>）；</a:t>
            </a:r>
            <a:r>
              <a:rPr lang="en-US" altLang="zh-CN" sz="1000" kern="100" dirty="0">
                <a:solidFill>
                  <a:srgbClr val="0070C0"/>
                </a:solidFill>
                <a:latin typeface="Times New Roman" panose="02020603050405020304" pitchFamily="18" charset="0"/>
                <a:ea typeface="宋体" panose="02010600030101010101" pitchFamily="2" charset="-122"/>
              </a:rPr>
              <a:t>E-</a:t>
            </a:r>
            <a:r>
              <a:rPr lang="zh-CN" altLang="zh-CN" sz="1000" kern="100" dirty="0">
                <a:solidFill>
                  <a:srgbClr val="0070C0"/>
                </a:solidFill>
                <a:latin typeface="Times New Roman" panose="02020603050405020304" pitchFamily="18" charset="0"/>
                <a:ea typeface="宋体" panose="02010600030101010101" pitchFamily="2" charset="-122"/>
              </a:rPr>
              <a:t>数字输入接口（</a:t>
            </a:r>
            <a:r>
              <a:rPr lang="en-US" altLang="zh-CN" sz="1000" kern="100" dirty="0">
                <a:solidFill>
                  <a:srgbClr val="0070C0"/>
                </a:solidFill>
                <a:latin typeface="Times New Roman" panose="02020603050405020304" pitchFamily="18" charset="0"/>
                <a:ea typeface="宋体" panose="02010600030101010101" pitchFamily="2" charset="-122"/>
              </a:rPr>
              <a:t>X3</a:t>
            </a:r>
            <a:r>
              <a:rPr lang="zh-CN" altLang="zh-CN" sz="1000" kern="100" dirty="0">
                <a:solidFill>
                  <a:srgbClr val="0070C0"/>
                </a:solidFill>
                <a:latin typeface="Times New Roman" panose="02020603050405020304" pitchFamily="18" charset="0"/>
                <a:ea typeface="宋体" panose="02010600030101010101" pitchFamily="2" charset="-122"/>
              </a:rPr>
              <a:t>）</a:t>
            </a:r>
            <a:endParaRPr lang="zh-CN" altLang="zh-CN" sz="1000" kern="100" dirty="0">
              <a:solidFill>
                <a:srgbClr val="0070C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19660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BB6B1C62-7CB4-40FF-8679-6720183CD249}"/>
              </a:ext>
            </a:extLst>
          </p:cNvPr>
          <p:cNvSpPr/>
          <p:nvPr/>
        </p:nvSpPr>
        <p:spPr>
          <a:xfrm>
            <a:off x="432000" y="497217"/>
            <a:ext cx="8280000" cy="1020985"/>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1</a:t>
            </a:r>
            <a:r>
              <a:rPr lang="zh-CN" altLang="zh-CN" sz="1400" kern="100" dirty="0">
                <a:solidFill>
                  <a:srgbClr val="FF0000"/>
                </a:solidFill>
                <a:latin typeface="Times New Roman" panose="02020603050405020304" pitchFamily="18" charset="0"/>
                <a:ea typeface="宋体" panose="02010600030101010101" pitchFamily="2" charset="-122"/>
              </a:rPr>
              <a:t>）数字输出接口（</a:t>
            </a:r>
            <a:r>
              <a:rPr lang="en-US" altLang="zh-CN" sz="1400" kern="100" dirty="0">
                <a:solidFill>
                  <a:srgbClr val="FF0000"/>
                </a:solidFill>
                <a:latin typeface="Times New Roman" panose="02020603050405020304" pitchFamily="18" charset="0"/>
                <a:ea typeface="宋体" panose="02010600030101010101" pitchFamily="2" charset="-122"/>
              </a:rPr>
              <a:t>X1</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数字输出接口（</a:t>
            </a:r>
            <a:r>
              <a:rPr lang="en-US" altLang="zh-CN" sz="1400" kern="100" dirty="0">
                <a:solidFill>
                  <a:srgbClr val="0070C0"/>
                </a:solidFill>
                <a:latin typeface="Times New Roman" panose="02020603050405020304" pitchFamily="18" charset="0"/>
                <a:ea typeface="宋体" panose="02010600030101010101" pitchFamily="2" charset="-122"/>
              </a:rPr>
              <a:t>X1</a:t>
            </a:r>
            <a:r>
              <a:rPr lang="zh-CN" altLang="zh-CN" sz="1400" kern="100" dirty="0">
                <a:solidFill>
                  <a:srgbClr val="0070C0"/>
                </a:solidFill>
                <a:latin typeface="Times New Roman" panose="02020603050405020304" pitchFamily="18" charset="0"/>
                <a:ea typeface="宋体" panose="02010600030101010101" pitchFamily="2" charset="-122"/>
              </a:rPr>
              <a:t>）针脚从左向右依次为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en-US"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2…9</a:t>
            </a:r>
            <a:r>
              <a:rPr lang="zh-CN" altLang="en-US"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对应于输出通道</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PNP</a:t>
            </a:r>
            <a:r>
              <a:rPr lang="zh-CN" altLang="zh-CN" sz="1400" kern="100" dirty="0">
                <a:solidFill>
                  <a:srgbClr val="FF0000"/>
                </a:solidFill>
                <a:latin typeface="Times New Roman" panose="02020603050405020304" pitchFamily="18" charset="0"/>
                <a:ea typeface="宋体" panose="02010600030101010101" pitchFamily="2" charset="-122"/>
              </a:rPr>
              <a:t>类型）</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则分别接至外部供电电源的</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与</a:t>
            </a:r>
            <a:r>
              <a:rPr lang="en-US" altLang="zh-CN" sz="1400" kern="100" dirty="0">
                <a:solidFill>
                  <a:srgbClr val="0070C0"/>
                </a:solidFill>
                <a:latin typeface="Times New Roman" panose="02020603050405020304" pitchFamily="18" charset="0"/>
                <a:ea typeface="宋体" panose="02010600030101010101" pitchFamily="2" charset="-122"/>
              </a:rPr>
              <a:t>+24V</a:t>
            </a:r>
            <a:r>
              <a:rPr lang="zh-CN" altLang="zh-CN" sz="1400" kern="100" dirty="0">
                <a:solidFill>
                  <a:srgbClr val="0070C0"/>
                </a:solidFill>
                <a:latin typeface="Times New Roman" panose="02020603050405020304" pitchFamily="18" charset="0"/>
                <a:ea typeface="宋体" panose="02010600030101010101" pitchFamily="2" charset="-122"/>
              </a:rPr>
              <a:t>端。地址分配从</a:t>
            </a:r>
            <a:r>
              <a:rPr lang="en-US" altLang="zh-CN" sz="1400" kern="100" dirty="0">
                <a:solidFill>
                  <a:srgbClr val="0070C0"/>
                </a:solidFill>
                <a:latin typeface="Times New Roman" panose="02020603050405020304" pitchFamily="18" charset="0"/>
                <a:ea typeface="宋体" panose="02010600030101010101" pitchFamily="2" charset="-122"/>
              </a:rPr>
              <a:t>32</a:t>
            </a:r>
            <a:r>
              <a:rPr lang="zh-CN" altLang="zh-CN" sz="1400" kern="100" dirty="0">
                <a:solidFill>
                  <a:srgbClr val="0070C0"/>
                </a:solidFill>
                <a:latin typeface="Times New Roman" panose="02020603050405020304" pitchFamily="18" charset="0"/>
                <a:ea typeface="宋体" panose="02010600030101010101" pitchFamily="2" charset="-122"/>
              </a:rPr>
              <a:t>开始，输出地址编址为</a:t>
            </a:r>
            <a:r>
              <a:rPr lang="en-US" altLang="zh-CN" sz="1400" kern="100" dirty="0">
                <a:solidFill>
                  <a:srgbClr val="0070C0"/>
                </a:solidFill>
                <a:latin typeface="Times New Roman" panose="02020603050405020304" pitchFamily="18" charset="0"/>
                <a:ea typeface="宋体" panose="02010600030101010101" pitchFamily="2" charset="-122"/>
              </a:rPr>
              <a:t>32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39</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2B6D0208-07A3-452A-8EF2-CC8751371CD8}"/>
              </a:ext>
            </a:extLst>
          </p:cNvPr>
          <p:cNvPicPr/>
          <p:nvPr/>
        </p:nvPicPr>
        <p:blipFill rotWithShape="1">
          <a:blip r:embed="rId2">
            <a:extLst>
              <a:ext uri="{28A0092B-C50C-407E-A947-70E740481C1C}">
                <a14:useLocalDpi xmlns:a14="http://schemas.microsoft.com/office/drawing/2010/main" val="0"/>
              </a:ext>
            </a:extLst>
          </a:blip>
          <a:srcRect b="50769"/>
          <a:stretch/>
        </p:blipFill>
        <p:spPr bwMode="auto">
          <a:xfrm>
            <a:off x="3646805" y="1704538"/>
            <a:ext cx="1850390" cy="489585"/>
          </a:xfrm>
          <a:prstGeom prst="rect">
            <a:avLst/>
          </a:prstGeom>
          <a:noFill/>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57B5A44F-DA15-42AE-A1B6-A7C37469CA91}"/>
              </a:ext>
            </a:extLst>
          </p:cNvPr>
          <p:cNvPicPr/>
          <p:nvPr/>
        </p:nvPicPr>
        <p:blipFill rotWithShape="1">
          <a:blip r:embed="rId3">
            <a:extLst>
              <a:ext uri="{28A0092B-C50C-407E-A947-70E740481C1C}">
                <a14:useLocalDpi xmlns:a14="http://schemas.microsoft.com/office/drawing/2010/main" val="0"/>
              </a:ext>
            </a:extLst>
          </a:blip>
          <a:srcRect l="5578" t="5021" r="1859" b="5021"/>
          <a:stretch/>
        </p:blipFill>
        <p:spPr bwMode="auto">
          <a:xfrm>
            <a:off x="2944421" y="2655647"/>
            <a:ext cx="3412490" cy="1637665"/>
          </a:xfrm>
          <a:prstGeom prst="rect">
            <a:avLst/>
          </a:prstGeom>
          <a:noFill/>
          <a:ln>
            <a:noFill/>
          </a:ln>
          <a:extLst>
            <a:ext uri="{53640926-AAD7-44D8-BBD7-CCE9431645EC}">
              <a14:shadowObscured xmlns:a14="http://schemas.microsoft.com/office/drawing/2010/main"/>
            </a:ext>
          </a:extLst>
        </p:spPr>
      </p:pic>
      <p:sp>
        <p:nvSpPr>
          <p:cNvPr id="3" name="矩形 2">
            <a:extLst>
              <a:ext uri="{FF2B5EF4-FFF2-40B4-BE49-F238E27FC236}">
                <a16:creationId xmlns:a16="http://schemas.microsoft.com/office/drawing/2014/main" id="{3E97ED15-6B76-49F1-A0C8-5804E1AE6EFB}"/>
              </a:ext>
            </a:extLst>
          </p:cNvPr>
          <p:cNvSpPr/>
          <p:nvPr/>
        </p:nvSpPr>
        <p:spPr>
          <a:xfrm>
            <a:off x="3384622" y="4326110"/>
            <a:ext cx="2972289" cy="307777"/>
          </a:xfrm>
          <a:prstGeom prst="rect">
            <a:avLst/>
          </a:prstGeom>
        </p:spPr>
        <p:txBody>
          <a:bodyPr wrap="none">
            <a:spAutoFit/>
          </a:bodyPr>
          <a:lstStyle/>
          <a:p>
            <a:r>
              <a:rPr lang="en-US" altLang="zh-CN" sz="1400" dirty="0">
                <a:solidFill>
                  <a:srgbClr val="FF0000"/>
                </a:solidFill>
                <a:latin typeface="宋体" panose="02010600030101010101" pitchFamily="2" charset="-122"/>
                <a:cs typeface="Times New Roman" panose="02020603050405020304" pitchFamily="18" charset="0"/>
              </a:rPr>
              <a:t>DSQC651</a:t>
            </a:r>
            <a:r>
              <a:rPr lang="zh-CN" altLang="zh-CN" sz="1400" dirty="0">
                <a:solidFill>
                  <a:srgbClr val="FF0000"/>
                </a:solidFill>
                <a:ea typeface="宋体" panose="02010600030101010101" pitchFamily="2" charset="-122"/>
                <a:cs typeface="Times New Roman" panose="02020603050405020304" pitchFamily="18" charset="0"/>
              </a:rPr>
              <a:t>板上的</a:t>
            </a:r>
            <a:r>
              <a:rPr lang="zh-CN" altLang="en-US" sz="1400" dirty="0">
                <a:solidFill>
                  <a:srgbClr val="FF0000"/>
                </a:solidFill>
                <a:ea typeface="宋体" panose="02010600030101010101" pitchFamily="2" charset="-122"/>
                <a:cs typeface="Times New Roman" panose="02020603050405020304" pitchFamily="18" charset="0"/>
              </a:rPr>
              <a:t>数字输出接口（</a:t>
            </a:r>
            <a:r>
              <a:rPr lang="en-US" altLang="zh-CN" sz="1400" dirty="0">
                <a:solidFill>
                  <a:srgbClr val="FF0000"/>
                </a:solidFill>
                <a:ea typeface="宋体" panose="02010600030101010101" pitchFamily="2" charset="-122"/>
                <a:cs typeface="Times New Roman" panose="02020603050405020304" pitchFamily="18" charset="0"/>
              </a:rPr>
              <a:t>X1</a:t>
            </a:r>
            <a:r>
              <a:rPr lang="zh-CN" altLang="en-US" sz="1400" dirty="0">
                <a:solidFill>
                  <a:srgbClr val="FF0000"/>
                </a:solidFill>
                <a:ea typeface="宋体" panose="02010600030101010101" pitchFamily="2" charset="-122"/>
                <a:cs typeface="Times New Roman" panose="02020603050405020304" pitchFamily="18" charset="0"/>
              </a:rPr>
              <a:t>）</a:t>
            </a:r>
            <a:endParaRPr lang="zh-CN" altLang="en-US" dirty="0">
              <a:solidFill>
                <a:srgbClr val="FF0000"/>
              </a:solidFill>
            </a:endParaRPr>
          </a:p>
        </p:txBody>
      </p:sp>
    </p:spTree>
    <p:extLst>
      <p:ext uri="{BB962C8B-B14F-4D97-AF65-F5344CB8AC3E}">
        <p14:creationId xmlns:p14="http://schemas.microsoft.com/office/powerpoint/2010/main" val="377496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F0F9D037-DD28-42D3-B7B2-368AD3009339}"/>
              </a:ext>
            </a:extLst>
          </p:cNvPr>
          <p:cNvSpPr/>
          <p:nvPr/>
        </p:nvSpPr>
        <p:spPr>
          <a:xfrm>
            <a:off x="329784" y="501404"/>
            <a:ext cx="8280000" cy="1020985"/>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2</a:t>
            </a:r>
            <a:r>
              <a:rPr lang="zh-CN" altLang="zh-CN" sz="1400" kern="100" dirty="0">
                <a:solidFill>
                  <a:srgbClr val="FF0000"/>
                </a:solidFill>
                <a:latin typeface="Times New Roman" panose="02020603050405020304" pitchFamily="18" charset="0"/>
                <a:ea typeface="宋体" panose="02010600030101010101" pitchFamily="2" charset="-122"/>
              </a:rPr>
              <a:t>）数字输入接口（</a:t>
            </a:r>
            <a:r>
              <a:rPr lang="en-US" altLang="zh-CN" sz="1400" kern="100" dirty="0">
                <a:solidFill>
                  <a:srgbClr val="FF0000"/>
                </a:solidFill>
                <a:latin typeface="Times New Roman" panose="02020603050405020304" pitchFamily="18" charset="0"/>
                <a:ea typeface="宋体" panose="02010600030101010101" pitchFamily="2" charset="-122"/>
              </a:rPr>
              <a:t>X3</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数字输入接口（</a:t>
            </a:r>
            <a:r>
              <a:rPr lang="en-US" altLang="zh-CN" sz="1400" kern="100" dirty="0">
                <a:solidFill>
                  <a:srgbClr val="0070C0"/>
                </a:solidFill>
                <a:latin typeface="Times New Roman" panose="02020603050405020304" pitchFamily="18" charset="0"/>
                <a:ea typeface="宋体" panose="02010600030101010101" pitchFamily="2" charset="-122"/>
              </a:rPr>
              <a:t>X3</a:t>
            </a:r>
            <a:r>
              <a:rPr lang="zh-CN" altLang="zh-CN" sz="1400" kern="100" dirty="0">
                <a:solidFill>
                  <a:srgbClr val="0070C0"/>
                </a:solidFill>
                <a:latin typeface="Times New Roman" panose="02020603050405020304" pitchFamily="18" charset="0"/>
                <a:ea typeface="宋体" panose="02010600030101010101" pitchFamily="2" charset="-122"/>
              </a:rPr>
              <a:t>）针脚从右向左依次为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对应于输入通道</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～通道</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PNP</a:t>
            </a:r>
            <a:r>
              <a:rPr lang="zh-CN" altLang="zh-CN" sz="1400" kern="100" dirty="0">
                <a:solidFill>
                  <a:srgbClr val="FF0000"/>
                </a:solidFill>
                <a:latin typeface="Times New Roman" panose="02020603050405020304" pitchFamily="18" charset="0"/>
                <a:ea typeface="宋体" panose="02010600030101010101" pitchFamily="2" charset="-122"/>
              </a:rPr>
              <a:t>类型）</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9</a:t>
            </a:r>
            <a:r>
              <a:rPr lang="zh-CN" altLang="zh-CN" sz="1400" kern="100" dirty="0">
                <a:solidFill>
                  <a:srgbClr val="0070C0"/>
                </a:solidFill>
                <a:latin typeface="Times New Roman" panose="02020603050405020304" pitchFamily="18" charset="0"/>
                <a:ea typeface="宋体" panose="02010600030101010101" pitchFamily="2" charset="-122"/>
              </a:rPr>
              <a:t>则接至外部电源</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端，</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脚未定义。地址分配从</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开始，因此输入地址编址为</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7CD771F5-9FE9-4F3C-882B-3018EA99A5E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271665" y="1657521"/>
            <a:ext cx="1821180" cy="449580"/>
          </a:xfrm>
          <a:prstGeom prst="rect">
            <a:avLst/>
          </a:prstGeom>
          <a:noFill/>
          <a:ln>
            <a:noFill/>
          </a:ln>
        </p:spPr>
      </p:pic>
      <p:pic>
        <p:nvPicPr>
          <p:cNvPr id="6" name="图片 5">
            <a:extLst>
              <a:ext uri="{FF2B5EF4-FFF2-40B4-BE49-F238E27FC236}">
                <a16:creationId xmlns:a16="http://schemas.microsoft.com/office/drawing/2014/main" id="{58FA697C-4857-4AF8-A6C0-84D900FC2D4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866535" y="2414415"/>
            <a:ext cx="2631440" cy="1363980"/>
          </a:xfrm>
          <a:prstGeom prst="rect">
            <a:avLst/>
          </a:prstGeom>
          <a:noFill/>
          <a:ln>
            <a:noFill/>
          </a:ln>
        </p:spPr>
      </p:pic>
      <p:sp>
        <p:nvSpPr>
          <p:cNvPr id="3" name="矩形 2">
            <a:extLst>
              <a:ext uri="{FF2B5EF4-FFF2-40B4-BE49-F238E27FC236}">
                <a16:creationId xmlns:a16="http://schemas.microsoft.com/office/drawing/2014/main" id="{FB943693-5924-462C-8C9B-3B10954F782E}"/>
              </a:ext>
            </a:extLst>
          </p:cNvPr>
          <p:cNvSpPr/>
          <p:nvPr/>
        </p:nvSpPr>
        <p:spPr>
          <a:xfrm>
            <a:off x="2983639" y="3931820"/>
            <a:ext cx="2972289" cy="307777"/>
          </a:xfrm>
          <a:prstGeom prst="rect">
            <a:avLst/>
          </a:prstGeom>
        </p:spPr>
        <p:txBody>
          <a:bodyPr wrap="none">
            <a:spAutoFit/>
          </a:bodyPr>
          <a:lstStyle/>
          <a:p>
            <a:r>
              <a:rPr lang="en-US" altLang="zh-CN" sz="1400" dirty="0">
                <a:solidFill>
                  <a:srgbClr val="FF0000"/>
                </a:solidFill>
                <a:latin typeface="宋体" panose="02010600030101010101" pitchFamily="2" charset="-122"/>
                <a:cs typeface="Times New Roman" panose="02020603050405020304" pitchFamily="18" charset="0"/>
              </a:rPr>
              <a:t>DSQC651</a:t>
            </a:r>
            <a:r>
              <a:rPr lang="zh-CN" altLang="zh-CN" sz="1400" dirty="0">
                <a:solidFill>
                  <a:srgbClr val="FF0000"/>
                </a:solidFill>
                <a:ea typeface="宋体" panose="02010600030101010101" pitchFamily="2" charset="-122"/>
                <a:cs typeface="Times New Roman" panose="02020603050405020304" pitchFamily="18" charset="0"/>
              </a:rPr>
              <a:t>板上的</a:t>
            </a:r>
            <a:r>
              <a:rPr lang="zh-CN" altLang="en-US" sz="1400" dirty="0">
                <a:solidFill>
                  <a:srgbClr val="FF0000"/>
                </a:solidFill>
                <a:ea typeface="宋体" panose="02010600030101010101" pitchFamily="2" charset="-122"/>
                <a:cs typeface="Times New Roman" panose="02020603050405020304" pitchFamily="18" charset="0"/>
              </a:rPr>
              <a:t>数字输入接口（</a:t>
            </a:r>
            <a:r>
              <a:rPr lang="en-US" altLang="zh-CN" sz="1400" dirty="0">
                <a:solidFill>
                  <a:srgbClr val="FF0000"/>
                </a:solidFill>
                <a:ea typeface="宋体" panose="02010600030101010101" pitchFamily="2" charset="-122"/>
                <a:cs typeface="Times New Roman" panose="02020603050405020304" pitchFamily="18" charset="0"/>
              </a:rPr>
              <a:t>X3</a:t>
            </a:r>
            <a:r>
              <a:rPr lang="zh-CN" altLang="en-US" sz="1400" dirty="0">
                <a:solidFill>
                  <a:srgbClr val="FF0000"/>
                </a:solidFill>
                <a:ea typeface="宋体" panose="02010600030101010101" pitchFamily="2" charset="-122"/>
                <a:cs typeface="Times New Roman" panose="02020603050405020304" pitchFamily="18" charset="0"/>
              </a:rPr>
              <a:t>）</a:t>
            </a:r>
          </a:p>
        </p:txBody>
      </p:sp>
    </p:spTree>
    <p:extLst>
      <p:ext uri="{BB962C8B-B14F-4D97-AF65-F5344CB8AC3E}">
        <p14:creationId xmlns:p14="http://schemas.microsoft.com/office/powerpoint/2010/main" val="3869423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C1BEACF9-09BB-4087-B1BD-32FC930552D0}"/>
              </a:ext>
            </a:extLst>
          </p:cNvPr>
          <p:cNvSpPr/>
          <p:nvPr/>
        </p:nvSpPr>
        <p:spPr>
          <a:xfrm>
            <a:off x="344774" y="497218"/>
            <a:ext cx="8280000" cy="1344151"/>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3</a:t>
            </a:r>
            <a:r>
              <a:rPr lang="zh-CN" altLang="zh-CN" sz="1400" kern="100" dirty="0">
                <a:solidFill>
                  <a:srgbClr val="FF0000"/>
                </a:solidFill>
                <a:latin typeface="Times New Roman" panose="02020603050405020304" pitchFamily="18" charset="0"/>
                <a:ea typeface="宋体" panose="02010600030101010101" pitchFamily="2" charset="-122"/>
              </a:rPr>
              <a:t>）模拟输出接口（</a:t>
            </a:r>
            <a:r>
              <a:rPr lang="en-US" altLang="zh-CN" sz="1400" kern="100" dirty="0">
                <a:solidFill>
                  <a:srgbClr val="FF0000"/>
                </a:solidFill>
                <a:latin typeface="Times New Roman" panose="02020603050405020304" pitchFamily="18" charset="0"/>
                <a:ea typeface="宋体" panose="02010600030101010101" pitchFamily="2" charset="-122"/>
              </a:rPr>
              <a:t>X6</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zh-CN" altLang="zh-CN" sz="1400" kern="100" dirty="0">
                <a:solidFill>
                  <a:srgbClr val="0070C0"/>
                </a:solidFill>
                <a:latin typeface="Times New Roman" panose="02020603050405020304" pitchFamily="18" charset="0"/>
                <a:ea typeface="宋体" panose="02010600030101010101" pitchFamily="2" charset="-122"/>
              </a:rPr>
              <a:t>模拟输出接口（</a:t>
            </a:r>
            <a:r>
              <a:rPr lang="en-US" altLang="zh-CN" sz="1400" kern="100" dirty="0">
                <a:solidFill>
                  <a:srgbClr val="0070C0"/>
                </a:solidFill>
                <a:latin typeface="Times New Roman" panose="02020603050405020304" pitchFamily="18" charset="0"/>
                <a:ea typeface="宋体" panose="02010600030101010101" pitchFamily="2" charset="-122"/>
              </a:rPr>
              <a:t>X6</a:t>
            </a:r>
            <a:r>
              <a:rPr lang="zh-CN" altLang="zh-CN" sz="1400" kern="100" dirty="0">
                <a:solidFill>
                  <a:srgbClr val="0070C0"/>
                </a:solidFill>
                <a:latin typeface="Times New Roman" panose="02020603050405020304" pitchFamily="18" charset="0"/>
                <a:ea typeface="宋体" panose="02010600030101010101" pitchFamily="2" charset="-122"/>
              </a:rPr>
              <a:t>）针脚从左向右依次为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5,6</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3</a:t>
            </a:r>
            <a:r>
              <a:rPr lang="zh-CN" altLang="zh-CN" sz="1400" kern="100" dirty="0">
                <a:solidFill>
                  <a:srgbClr val="0070C0"/>
                </a:solidFill>
                <a:latin typeface="Times New Roman" panose="02020603050405020304" pitchFamily="18" charset="0"/>
                <a:ea typeface="宋体" panose="02010600030101010101" pitchFamily="2" charset="-122"/>
              </a:rPr>
              <a:t>未定义；</a:t>
            </a:r>
            <a:r>
              <a:rPr lang="en-US" altLang="zh-CN" sz="1400" kern="100" dirty="0">
                <a:solidFill>
                  <a:srgbClr val="0070C0"/>
                </a:solidFill>
                <a:latin typeface="Times New Roman" panose="02020603050405020304" pitchFamily="18" charset="0"/>
                <a:ea typeface="宋体" panose="02010600030101010101" pitchFamily="2" charset="-122"/>
              </a:rPr>
              <a:t>5</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6</a:t>
            </a:r>
            <a:r>
              <a:rPr lang="zh-CN" altLang="zh-CN" sz="1400" kern="100" dirty="0">
                <a:solidFill>
                  <a:srgbClr val="0070C0"/>
                </a:solidFill>
                <a:latin typeface="Times New Roman" panose="02020603050405020304" pitchFamily="18" charset="0"/>
                <a:ea typeface="宋体" panose="02010600030101010101" pitchFamily="2" charset="-122"/>
              </a:rPr>
              <a:t>分别为模拟输出通道</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AO1</a:t>
            </a:r>
            <a:r>
              <a:rPr lang="zh-CN" altLang="zh-CN" sz="1400" kern="100" dirty="0">
                <a:solidFill>
                  <a:srgbClr val="0070C0"/>
                </a:solidFill>
                <a:latin typeface="Times New Roman" panose="02020603050405020304" pitchFamily="18" charset="0"/>
                <a:ea typeface="宋体" panose="02010600030101010101" pitchFamily="2" charset="-122"/>
              </a:rPr>
              <a:t>）与通道</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AO2</a:t>
            </a:r>
            <a:r>
              <a:rPr lang="zh-CN" altLang="zh-CN" sz="1400" kern="100" dirty="0">
                <a:solidFill>
                  <a:srgbClr val="0070C0"/>
                </a:solidFill>
                <a:latin typeface="Times New Roman" panose="02020603050405020304" pitchFamily="18" charset="0"/>
                <a:ea typeface="宋体" panose="02010600030101010101" pitchFamily="2" charset="-122"/>
              </a:rPr>
              <a:t>）</a:t>
            </a:r>
            <a:r>
              <a:rPr lang="zh-CN" altLang="en-US"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4</a:t>
            </a:r>
            <a:r>
              <a:rPr lang="zh-CN" altLang="zh-CN" sz="1400" kern="100" dirty="0">
                <a:solidFill>
                  <a:srgbClr val="0070C0"/>
                </a:solidFill>
                <a:latin typeface="Times New Roman" panose="02020603050405020304" pitchFamily="18" charset="0"/>
                <a:ea typeface="宋体" panose="02010600030101010101" pitchFamily="2" charset="-122"/>
              </a:rPr>
              <a:t>为</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端。模拟输出的电压范围为</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+10V</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AO1</a:t>
            </a:r>
            <a:r>
              <a:rPr lang="zh-CN" altLang="zh-CN" sz="1400" kern="100" dirty="0">
                <a:solidFill>
                  <a:srgbClr val="0070C0"/>
                </a:solidFill>
                <a:latin typeface="Times New Roman" panose="02020603050405020304" pitchFamily="18" charset="0"/>
                <a:ea typeface="宋体" panose="02010600030101010101" pitchFamily="2" charset="-122"/>
              </a:rPr>
              <a:t>的分配地址为</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15</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AO2</a:t>
            </a:r>
            <a:r>
              <a:rPr lang="zh-CN" altLang="zh-CN" sz="1400" kern="100" dirty="0">
                <a:solidFill>
                  <a:srgbClr val="0070C0"/>
                </a:solidFill>
                <a:latin typeface="Times New Roman" panose="02020603050405020304" pitchFamily="18" charset="0"/>
                <a:ea typeface="宋体" panose="02010600030101010101" pitchFamily="2" charset="-122"/>
              </a:rPr>
              <a:t>的分配地址为</a:t>
            </a:r>
            <a:r>
              <a:rPr lang="en-US" altLang="zh-CN" sz="1400" kern="100" dirty="0">
                <a:solidFill>
                  <a:srgbClr val="0070C0"/>
                </a:solidFill>
                <a:latin typeface="Times New Roman" panose="02020603050405020304" pitchFamily="18" charset="0"/>
                <a:ea typeface="宋体" panose="02010600030101010101" pitchFamily="2" charset="-122"/>
              </a:rPr>
              <a:t>16</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31</a:t>
            </a:r>
            <a:r>
              <a:rPr lang="zh-CN" altLang="zh-CN" sz="1400" kern="100" dirty="0">
                <a:solidFill>
                  <a:srgbClr val="0070C0"/>
                </a:solidFill>
                <a:latin typeface="Times New Roman" panose="02020603050405020304" pitchFamily="18" charset="0"/>
                <a:ea typeface="宋体" panose="02010600030101010101" pitchFamily="2" charset="-122"/>
              </a:rPr>
              <a:t>。</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A679E9DA-E7E2-46B6-A996-8657273E063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615066" y="1531085"/>
            <a:ext cx="1074420" cy="381000"/>
          </a:xfrm>
          <a:prstGeom prst="rect">
            <a:avLst/>
          </a:prstGeom>
          <a:noFill/>
          <a:ln>
            <a:noFill/>
          </a:ln>
        </p:spPr>
      </p:pic>
      <p:pic>
        <p:nvPicPr>
          <p:cNvPr id="6" name="图片 5">
            <a:extLst>
              <a:ext uri="{FF2B5EF4-FFF2-40B4-BE49-F238E27FC236}">
                <a16:creationId xmlns:a16="http://schemas.microsoft.com/office/drawing/2014/main" id="{F58C4945-2847-46FF-A1A3-1059782C299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252078" y="1966973"/>
            <a:ext cx="4100195" cy="2346960"/>
          </a:xfrm>
          <a:prstGeom prst="rect">
            <a:avLst/>
          </a:prstGeom>
          <a:noFill/>
          <a:ln>
            <a:noFill/>
          </a:ln>
        </p:spPr>
      </p:pic>
      <p:sp>
        <p:nvSpPr>
          <p:cNvPr id="3" name="矩形 2">
            <a:extLst>
              <a:ext uri="{FF2B5EF4-FFF2-40B4-BE49-F238E27FC236}">
                <a16:creationId xmlns:a16="http://schemas.microsoft.com/office/drawing/2014/main" id="{2C959426-17DC-46E4-AF21-891B7C70D1DE}"/>
              </a:ext>
            </a:extLst>
          </p:cNvPr>
          <p:cNvSpPr/>
          <p:nvPr/>
        </p:nvSpPr>
        <p:spPr>
          <a:xfrm>
            <a:off x="2961694" y="4492393"/>
            <a:ext cx="3046160" cy="307777"/>
          </a:xfrm>
          <a:prstGeom prst="rect">
            <a:avLst/>
          </a:prstGeom>
        </p:spPr>
        <p:txBody>
          <a:bodyPr wrap="square">
            <a:spAutoFit/>
          </a:bodyPr>
          <a:lstStyle/>
          <a:p>
            <a:r>
              <a:rPr lang="en-US" altLang="zh-CN" sz="1400" dirty="0">
                <a:solidFill>
                  <a:srgbClr val="FF0000"/>
                </a:solidFill>
                <a:latin typeface="宋体" panose="02010600030101010101" pitchFamily="2" charset="-122"/>
                <a:cs typeface="Times New Roman" panose="02020603050405020304" pitchFamily="18" charset="0"/>
              </a:rPr>
              <a:t>DSQC651</a:t>
            </a:r>
            <a:r>
              <a:rPr lang="zh-CN" altLang="zh-CN" sz="1400" dirty="0">
                <a:solidFill>
                  <a:srgbClr val="FF0000"/>
                </a:solidFill>
                <a:ea typeface="宋体" panose="02010600030101010101" pitchFamily="2" charset="-122"/>
                <a:cs typeface="Times New Roman" panose="02020603050405020304" pitchFamily="18" charset="0"/>
              </a:rPr>
              <a:t>板上的</a:t>
            </a:r>
            <a:r>
              <a:rPr lang="zh-CN" altLang="en-US" sz="1400" dirty="0">
                <a:solidFill>
                  <a:srgbClr val="FF0000"/>
                </a:solidFill>
                <a:ea typeface="宋体" panose="02010600030101010101" pitchFamily="2" charset="-122"/>
                <a:cs typeface="Times New Roman" panose="02020603050405020304" pitchFamily="18" charset="0"/>
              </a:rPr>
              <a:t>模拟输出接口（</a:t>
            </a:r>
            <a:r>
              <a:rPr lang="en-US" altLang="zh-CN" sz="1400" dirty="0">
                <a:solidFill>
                  <a:srgbClr val="FF0000"/>
                </a:solidFill>
                <a:ea typeface="宋体" panose="02010600030101010101" pitchFamily="2" charset="-122"/>
                <a:cs typeface="Times New Roman" panose="02020603050405020304" pitchFamily="18" charset="0"/>
              </a:rPr>
              <a:t>X6</a:t>
            </a:r>
            <a:r>
              <a:rPr lang="zh-CN" altLang="en-US" sz="1400" dirty="0">
                <a:solidFill>
                  <a:srgbClr val="FF0000"/>
                </a:solidFill>
                <a:ea typeface="宋体" panose="02010600030101010101" pitchFamily="2" charset="-122"/>
                <a:cs typeface="Times New Roman" panose="02020603050405020304" pitchFamily="18" charset="0"/>
              </a:rPr>
              <a:t>）</a:t>
            </a:r>
            <a:endParaRPr lang="zh-CN" altLang="en-US" dirty="0">
              <a:solidFill>
                <a:srgbClr val="FF0000"/>
              </a:solidFill>
            </a:endParaRPr>
          </a:p>
        </p:txBody>
      </p:sp>
    </p:spTree>
    <p:extLst>
      <p:ext uri="{BB962C8B-B14F-4D97-AF65-F5344CB8AC3E}">
        <p14:creationId xmlns:p14="http://schemas.microsoft.com/office/powerpoint/2010/main" val="157653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28114CF-2DAA-4C3E-BC86-B2606F8D5276}" type="datetime1">
              <a:rPr lang="zh-CN" altLang="en-US" smtClean="0"/>
              <a:t>2024/7/5</a:t>
            </a:fld>
            <a:endParaRPr lang="zh-CN" altLang="en-US"/>
          </a:p>
        </p:txBody>
      </p:sp>
      <p:sp>
        <p:nvSpPr>
          <p:cNvPr id="7" name="标题 1">
            <a:extLst>
              <a:ext uri="{FF2B5EF4-FFF2-40B4-BE49-F238E27FC236}">
                <a16:creationId xmlns:a16="http://schemas.microsoft.com/office/drawing/2014/main" id="{1F64C698-819F-4838-867B-D185A204F80E}"/>
              </a:ext>
            </a:extLst>
          </p:cNvPr>
          <p:cNvSpPr>
            <a:spLocks noGrp="1"/>
          </p:cNvSpPr>
          <p:nvPr>
            <p:ph type="title"/>
          </p:nvPr>
        </p:nvSpPr>
        <p:spPr>
          <a:xfrm>
            <a:off x="180924" y="0"/>
            <a:ext cx="5957888" cy="666572"/>
          </a:xfrm>
        </p:spPr>
        <p:txBody>
          <a:bodyPr>
            <a:normAutofit/>
          </a:bodyPr>
          <a:lstStyle/>
          <a:p>
            <a:r>
              <a:rPr lang="zh-CN" altLang="en-US" dirty="0"/>
              <a:t>单元一  </a:t>
            </a:r>
            <a:r>
              <a:rPr lang="en-US" altLang="zh-CN" dirty="0"/>
              <a:t>ABB</a:t>
            </a:r>
            <a:r>
              <a:rPr lang="zh-CN" altLang="en-US" dirty="0"/>
              <a:t>工业机器人标准</a:t>
            </a:r>
            <a:r>
              <a:rPr lang="en-US" altLang="zh-CN" dirty="0"/>
              <a:t>I/O</a:t>
            </a:r>
            <a:r>
              <a:rPr lang="zh-CN" altLang="en-US" dirty="0"/>
              <a:t>模块</a:t>
            </a:r>
          </a:p>
        </p:txBody>
      </p:sp>
      <p:sp>
        <p:nvSpPr>
          <p:cNvPr id="2" name="矩形 1">
            <a:extLst>
              <a:ext uri="{FF2B5EF4-FFF2-40B4-BE49-F238E27FC236}">
                <a16:creationId xmlns:a16="http://schemas.microsoft.com/office/drawing/2014/main" id="{30D53A74-CC3B-4B1F-BD86-C461A2B5C17B}"/>
              </a:ext>
            </a:extLst>
          </p:cNvPr>
          <p:cNvSpPr/>
          <p:nvPr/>
        </p:nvSpPr>
        <p:spPr>
          <a:xfrm>
            <a:off x="547141" y="481350"/>
            <a:ext cx="8280000" cy="1667316"/>
          </a:xfrm>
          <a:prstGeom prst="rect">
            <a:avLst/>
          </a:prstGeom>
        </p:spPr>
        <p:txBody>
          <a:bodyPr>
            <a:spAutoFit/>
          </a:bodyPr>
          <a:lstStyle/>
          <a:p>
            <a:pPr indent="266700">
              <a:lnSpc>
                <a:spcPct val="150000"/>
              </a:lnSpc>
            </a:pP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a:solidFill>
                  <a:srgbClr val="FF0000"/>
                </a:solidFill>
                <a:latin typeface="Times New Roman" panose="02020603050405020304" pitchFamily="18" charset="0"/>
                <a:ea typeface="宋体" panose="02010600030101010101" pitchFamily="2" charset="-122"/>
              </a:rPr>
              <a:t>4</a:t>
            </a:r>
            <a:r>
              <a:rPr lang="zh-CN" altLang="zh-CN" sz="1400" kern="100" dirty="0">
                <a:solidFill>
                  <a:srgbClr val="FF0000"/>
                </a:solidFill>
                <a:latin typeface="Times New Roman" panose="02020603050405020304" pitchFamily="18" charset="0"/>
                <a:ea typeface="宋体" panose="02010600030101010101" pitchFamily="2" charset="-122"/>
              </a:rPr>
              <a:t>）</a:t>
            </a:r>
            <a:r>
              <a:rPr lang="en-US" altLang="zh-CN" sz="1400" kern="100" dirty="0" err="1">
                <a:solidFill>
                  <a:srgbClr val="FF0000"/>
                </a:solidFill>
                <a:latin typeface="Times New Roman" panose="02020603050405020304" pitchFamily="18" charset="0"/>
                <a:ea typeface="宋体" panose="02010600030101010101" pitchFamily="2" charset="-122"/>
              </a:rPr>
              <a:t>DeviceNet</a:t>
            </a:r>
            <a:r>
              <a:rPr lang="zh-CN" altLang="zh-CN" sz="1400" kern="100" dirty="0">
                <a:solidFill>
                  <a:srgbClr val="FF0000"/>
                </a:solidFill>
                <a:latin typeface="Times New Roman" panose="02020603050405020304" pitchFamily="18" charset="0"/>
                <a:ea typeface="宋体" panose="02010600030101010101" pitchFamily="2" charset="-122"/>
              </a:rPr>
              <a:t>总线通信接口（</a:t>
            </a:r>
            <a:r>
              <a:rPr lang="en-US" altLang="zh-CN" sz="1400" kern="100" dirty="0">
                <a:solidFill>
                  <a:srgbClr val="FF0000"/>
                </a:solidFill>
                <a:latin typeface="Times New Roman" panose="02020603050405020304" pitchFamily="18" charset="0"/>
                <a:ea typeface="宋体" panose="02010600030101010101" pitchFamily="2" charset="-122"/>
              </a:rPr>
              <a:t>X5</a:t>
            </a:r>
            <a:r>
              <a:rPr lang="zh-CN" altLang="zh-CN" sz="1400" kern="100" dirty="0">
                <a:solidFill>
                  <a:srgbClr val="FF0000"/>
                </a:solidFill>
                <a:latin typeface="Times New Roman" panose="02020603050405020304" pitchFamily="18" charset="0"/>
                <a:ea typeface="宋体" panose="02010600030101010101" pitchFamily="2" charset="-122"/>
              </a:rPr>
              <a:t>）</a:t>
            </a:r>
          </a:p>
          <a:p>
            <a:pPr indent="266700">
              <a:lnSpc>
                <a:spcPct val="150000"/>
              </a:lnSpc>
            </a:pPr>
            <a:r>
              <a:rPr lang="en-US" altLang="zh-CN" sz="1400" kern="100" dirty="0" err="1">
                <a:solidFill>
                  <a:srgbClr val="0070C0"/>
                </a:solidFill>
                <a:latin typeface="Times New Roman" panose="02020603050405020304" pitchFamily="18" charset="0"/>
                <a:ea typeface="宋体" panose="02010600030101010101" pitchFamily="2" charset="-122"/>
              </a:rPr>
              <a:t>DeviceNet</a:t>
            </a:r>
            <a:r>
              <a:rPr lang="zh-CN" altLang="zh-CN" sz="1400" kern="100" dirty="0">
                <a:solidFill>
                  <a:srgbClr val="0070C0"/>
                </a:solidFill>
                <a:latin typeface="Times New Roman" panose="02020603050405020304" pitchFamily="18" charset="0"/>
                <a:ea typeface="宋体" panose="02010600030101010101" pitchFamily="2" charset="-122"/>
              </a:rPr>
              <a:t>总线通信接口（</a:t>
            </a:r>
            <a:r>
              <a:rPr lang="en-US" altLang="zh-CN" sz="1400" kern="100" dirty="0">
                <a:solidFill>
                  <a:srgbClr val="0070C0"/>
                </a:solidFill>
                <a:latin typeface="Times New Roman" panose="02020603050405020304" pitchFamily="18" charset="0"/>
                <a:ea typeface="宋体" panose="02010600030101010101" pitchFamily="2" charset="-122"/>
              </a:rPr>
              <a:t>X5</a:t>
            </a:r>
            <a:r>
              <a:rPr lang="zh-CN" altLang="zh-CN" sz="1400" kern="100" dirty="0">
                <a:solidFill>
                  <a:srgbClr val="0070C0"/>
                </a:solidFill>
                <a:latin typeface="Times New Roman" panose="02020603050405020304" pitchFamily="18" charset="0"/>
                <a:ea typeface="宋体" panose="02010600030101010101" pitchFamily="2" charset="-122"/>
              </a:rPr>
              <a:t>）针脚从右向左依次为</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10,12</a:t>
            </a:r>
            <a:r>
              <a:rPr lang="zh-CN" altLang="zh-CN" sz="1400" kern="100" dirty="0">
                <a:solidFill>
                  <a:srgbClr val="0070C0"/>
                </a:solidFill>
                <a:latin typeface="Times New Roman" panose="02020603050405020304" pitchFamily="18" charset="0"/>
                <a:ea typeface="宋体" panose="02010600030101010101" pitchFamily="2" charset="-122"/>
              </a:rPr>
              <a:t>；其中：</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5</a:t>
            </a:r>
            <a:r>
              <a:rPr lang="zh-CN" altLang="zh-CN" sz="1400" kern="100" dirty="0">
                <a:solidFill>
                  <a:srgbClr val="0070C0"/>
                </a:solidFill>
                <a:latin typeface="Times New Roman" panose="02020603050405020304" pitchFamily="18" charset="0"/>
                <a:ea typeface="宋体" panose="02010600030101010101" pitchFamily="2" charset="-122"/>
              </a:rPr>
              <a:t>与总线通信相关，</a:t>
            </a:r>
            <a:r>
              <a:rPr lang="en-US" altLang="zh-CN" sz="1400" kern="100" dirty="0">
                <a:solidFill>
                  <a:srgbClr val="0070C0"/>
                </a:solidFill>
                <a:latin typeface="Times New Roman" panose="02020603050405020304" pitchFamily="18" charset="0"/>
                <a:ea typeface="宋体" panose="02010600030101010101" pitchFamily="2" charset="-122"/>
              </a:rPr>
              <a:t>2</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4</a:t>
            </a:r>
            <a:r>
              <a:rPr lang="zh-CN" altLang="zh-CN" sz="1400" kern="100" dirty="0">
                <a:solidFill>
                  <a:srgbClr val="0070C0"/>
                </a:solidFill>
                <a:latin typeface="Times New Roman" panose="02020603050405020304" pitchFamily="18" charset="0"/>
                <a:ea typeface="宋体" panose="02010600030101010101" pitchFamily="2" charset="-122"/>
              </a:rPr>
              <a:t>分别为</a:t>
            </a:r>
            <a:r>
              <a:rPr lang="en-US" altLang="zh-CN" sz="1400" kern="100" dirty="0" err="1">
                <a:solidFill>
                  <a:srgbClr val="0070C0"/>
                </a:solidFill>
                <a:latin typeface="Times New Roman" panose="02020603050405020304" pitchFamily="18" charset="0"/>
                <a:ea typeface="宋体" panose="02010600030101010101" pitchFamily="2" charset="-122"/>
              </a:rPr>
              <a:t>CAN_Low</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err="1">
                <a:solidFill>
                  <a:srgbClr val="0070C0"/>
                </a:solidFill>
                <a:latin typeface="Times New Roman" panose="02020603050405020304" pitchFamily="18" charset="0"/>
                <a:ea typeface="宋体" panose="02010600030101010101" pitchFamily="2" charset="-122"/>
              </a:rPr>
              <a:t>CAN_High</a:t>
            </a:r>
            <a:r>
              <a:rPr lang="zh-CN" altLang="zh-CN" sz="1400" kern="100" dirty="0">
                <a:solidFill>
                  <a:srgbClr val="0070C0"/>
                </a:solidFill>
                <a:latin typeface="Times New Roman" panose="02020603050405020304" pitchFamily="18" charset="0"/>
                <a:ea typeface="宋体" panose="02010600030101010101" pitchFamily="2" charset="-122"/>
              </a:rPr>
              <a:t>信号线，</a:t>
            </a:r>
            <a:r>
              <a:rPr lang="en-US" altLang="zh-CN" sz="1400" kern="100" dirty="0">
                <a:solidFill>
                  <a:srgbClr val="0070C0"/>
                </a:solidFill>
                <a:latin typeface="Times New Roman" panose="02020603050405020304" pitchFamily="18" charset="0"/>
                <a:ea typeface="宋体" panose="02010600030101010101" pitchFamily="2" charset="-122"/>
              </a:rPr>
              <a:t>3</a:t>
            </a:r>
            <a:r>
              <a:rPr lang="zh-CN" altLang="zh-CN" sz="1400" kern="100" dirty="0">
                <a:solidFill>
                  <a:srgbClr val="0070C0"/>
                </a:solidFill>
                <a:latin typeface="Times New Roman" panose="02020603050405020304" pitchFamily="18" charset="0"/>
                <a:ea typeface="宋体" panose="02010600030101010101" pitchFamily="2" charset="-122"/>
              </a:rPr>
              <a:t>为屏蔽线，</a:t>
            </a:r>
            <a:r>
              <a:rPr lang="en-US" altLang="zh-CN" sz="1400" kern="100" dirty="0">
                <a:solidFill>
                  <a:srgbClr val="0070C0"/>
                </a:solidFill>
                <a:latin typeface="Times New Roman" panose="02020603050405020304" pitchFamily="18" charset="0"/>
                <a:ea typeface="宋体" panose="02010600030101010101" pitchFamily="2" charset="-122"/>
              </a:rPr>
              <a:t>1</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5</a:t>
            </a:r>
            <a:r>
              <a:rPr lang="zh-CN" altLang="zh-CN" sz="1400" kern="100" dirty="0">
                <a:solidFill>
                  <a:srgbClr val="0070C0"/>
                </a:solidFill>
                <a:latin typeface="Times New Roman" panose="02020603050405020304" pitchFamily="18" charset="0"/>
                <a:ea typeface="宋体" panose="02010600030101010101" pitchFamily="2" charset="-122"/>
              </a:rPr>
              <a:t>分别为</a:t>
            </a:r>
            <a:r>
              <a:rPr lang="en-US" altLang="zh-CN" sz="1400" kern="100" dirty="0">
                <a:solidFill>
                  <a:srgbClr val="0070C0"/>
                </a:solidFill>
                <a:latin typeface="Times New Roman" panose="02020603050405020304" pitchFamily="18" charset="0"/>
                <a:ea typeface="宋体" panose="02010600030101010101" pitchFamily="2" charset="-122"/>
              </a:rPr>
              <a:t>0V</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+24V</a:t>
            </a:r>
            <a:r>
              <a:rPr lang="zh-CN" altLang="zh-CN" sz="1400" kern="100" dirty="0">
                <a:solidFill>
                  <a:srgbClr val="0070C0"/>
                </a:solidFill>
                <a:latin typeface="Times New Roman" panose="02020603050405020304" pitchFamily="18" charset="0"/>
                <a:ea typeface="宋体" panose="02010600030101010101" pitchFamily="2" charset="-122"/>
              </a:rPr>
              <a:t>端；</a:t>
            </a:r>
            <a:r>
              <a:rPr lang="en-US" altLang="zh-CN" sz="1400" kern="100" dirty="0">
                <a:solidFill>
                  <a:srgbClr val="0070C0"/>
                </a:solidFill>
                <a:latin typeface="Times New Roman" panose="02020603050405020304" pitchFamily="18" charset="0"/>
                <a:ea typeface="宋体" panose="02010600030101010101" pitchFamily="2" charset="-122"/>
              </a:rPr>
              <a:t>6</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12</a:t>
            </a:r>
            <a:r>
              <a:rPr lang="zh-CN" altLang="zh-CN" sz="1400" kern="100" dirty="0">
                <a:solidFill>
                  <a:srgbClr val="0070C0"/>
                </a:solidFill>
                <a:latin typeface="Times New Roman" panose="02020603050405020304" pitchFamily="18" charset="0"/>
                <a:ea typeface="宋体" panose="02010600030101010101" pitchFamily="2" charset="-122"/>
              </a:rPr>
              <a:t>与模块总线地址定义相关，其中：</a:t>
            </a:r>
            <a:r>
              <a:rPr lang="en-US" altLang="zh-CN" sz="1400" kern="100" dirty="0">
                <a:solidFill>
                  <a:srgbClr val="0070C0"/>
                </a:solidFill>
                <a:latin typeface="Times New Roman" panose="02020603050405020304" pitchFamily="18" charset="0"/>
                <a:ea typeface="宋体" panose="02010600030101010101" pitchFamily="2" charset="-122"/>
              </a:rPr>
              <a:t>6</a:t>
            </a:r>
            <a:r>
              <a:rPr lang="zh-CN" altLang="zh-CN" sz="1400" kern="100" dirty="0">
                <a:solidFill>
                  <a:srgbClr val="0070C0"/>
                </a:solidFill>
                <a:latin typeface="Times New Roman" panose="02020603050405020304" pitchFamily="18" charset="0"/>
                <a:ea typeface="宋体" panose="02010600030101010101" pitchFamily="2" charset="-122"/>
              </a:rPr>
              <a:t>为</a:t>
            </a:r>
            <a:r>
              <a:rPr lang="en-US" altLang="zh-CN" sz="1400" kern="100" dirty="0">
                <a:solidFill>
                  <a:srgbClr val="0070C0"/>
                </a:solidFill>
                <a:latin typeface="Times New Roman" panose="02020603050405020304" pitchFamily="18" charset="0"/>
                <a:ea typeface="宋体" panose="02010600030101010101" pitchFamily="2" charset="-122"/>
              </a:rPr>
              <a:t>GND</a:t>
            </a:r>
            <a:r>
              <a:rPr lang="zh-CN" altLang="zh-CN" sz="1400" kern="100" dirty="0">
                <a:solidFill>
                  <a:srgbClr val="0070C0"/>
                </a:solidFill>
                <a:latin typeface="Times New Roman" panose="02020603050405020304" pitchFamily="18" charset="0"/>
                <a:ea typeface="宋体" panose="02010600030101010101" pitchFamily="2" charset="-122"/>
              </a:rPr>
              <a:t>地址公共端，</a:t>
            </a:r>
            <a:r>
              <a:rPr lang="en-US" altLang="zh-CN" sz="1400" kern="100" dirty="0">
                <a:solidFill>
                  <a:srgbClr val="0070C0"/>
                </a:solidFill>
                <a:latin typeface="Times New Roman" panose="02020603050405020304" pitchFamily="18" charset="0"/>
                <a:ea typeface="宋体" panose="02010600030101010101" pitchFamily="2" charset="-122"/>
              </a:rPr>
              <a:t>7</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12</a:t>
            </a:r>
            <a:r>
              <a:rPr lang="zh-CN" altLang="zh-CN" sz="1400" kern="100" dirty="0">
                <a:solidFill>
                  <a:srgbClr val="0070C0"/>
                </a:solidFill>
                <a:latin typeface="Times New Roman" panose="02020603050405020304" pitchFamily="18" charset="0"/>
                <a:ea typeface="宋体" panose="02010600030101010101" pitchFamily="2" charset="-122"/>
              </a:rPr>
              <a:t>分别为模块总线地址的位</a:t>
            </a:r>
            <a:r>
              <a:rPr lang="en-US" altLang="zh-CN" sz="1400" kern="100" dirty="0">
                <a:solidFill>
                  <a:srgbClr val="0070C0"/>
                </a:solidFill>
                <a:latin typeface="Times New Roman" panose="02020603050405020304" pitchFamily="18" charset="0"/>
                <a:ea typeface="宋体" panose="02010600030101010101" pitchFamily="2" charset="-122"/>
              </a:rPr>
              <a:t>0</a:t>
            </a:r>
            <a:r>
              <a:rPr lang="zh-CN" altLang="zh-CN" sz="1400" kern="100" dirty="0">
                <a:solidFill>
                  <a:srgbClr val="0070C0"/>
                </a:solidFill>
                <a:latin typeface="Times New Roman" panose="02020603050405020304" pitchFamily="18" charset="0"/>
                <a:ea typeface="宋体" panose="02010600030101010101" pitchFamily="2" charset="-122"/>
              </a:rPr>
              <a:t>～位</a:t>
            </a:r>
            <a:r>
              <a:rPr lang="en-US" altLang="zh-CN" sz="1400" kern="100" dirty="0">
                <a:solidFill>
                  <a:srgbClr val="0070C0"/>
                </a:solidFill>
                <a:latin typeface="Times New Roman" panose="02020603050405020304" pitchFamily="18" charset="0"/>
                <a:ea typeface="宋体" panose="02010600030101010101" pitchFamily="2" charset="-122"/>
              </a:rPr>
              <a:t>5</a:t>
            </a:r>
            <a:r>
              <a:rPr lang="zh-CN" altLang="zh-CN" sz="1400" kern="100" dirty="0">
                <a:solidFill>
                  <a:srgbClr val="0070C0"/>
                </a:solidFill>
                <a:latin typeface="Times New Roman" panose="02020603050405020304" pitchFamily="18" charset="0"/>
                <a:ea typeface="宋体" panose="02010600030101010101" pitchFamily="2" charset="-122"/>
              </a:rPr>
              <a:t>。若设置模块的地址为</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，可将</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脚的跳线剪去，使端子</a:t>
            </a:r>
            <a:r>
              <a:rPr lang="en-US" altLang="zh-CN" sz="1400" kern="100" dirty="0">
                <a:solidFill>
                  <a:srgbClr val="0070C0"/>
                </a:solidFill>
                <a:latin typeface="Times New Roman" panose="02020603050405020304" pitchFamily="18" charset="0"/>
                <a:ea typeface="宋体" panose="02010600030101010101" pitchFamily="2" charset="-122"/>
              </a:rPr>
              <a:t>8</a:t>
            </a:r>
            <a:r>
              <a:rPr lang="zh-CN" altLang="zh-CN" sz="1400" kern="100" dirty="0">
                <a:solidFill>
                  <a:srgbClr val="0070C0"/>
                </a:solidFill>
                <a:latin typeface="Times New Roman" panose="02020603050405020304" pitchFamily="18" charset="0"/>
                <a:ea typeface="宋体" panose="02010600030101010101" pitchFamily="2" charset="-122"/>
              </a:rPr>
              <a:t>、</a:t>
            </a:r>
            <a:r>
              <a:rPr lang="en-US" altLang="zh-CN" sz="1400" kern="100" dirty="0">
                <a:solidFill>
                  <a:srgbClr val="0070C0"/>
                </a:solidFill>
                <a:latin typeface="Times New Roman" panose="02020603050405020304" pitchFamily="18" charset="0"/>
                <a:ea typeface="宋体" panose="02010600030101010101" pitchFamily="2" charset="-122"/>
              </a:rPr>
              <a:t>10</a:t>
            </a:r>
            <a:r>
              <a:rPr lang="zh-CN" altLang="zh-CN" sz="1400" kern="100" dirty="0">
                <a:solidFill>
                  <a:srgbClr val="0070C0"/>
                </a:solidFill>
                <a:latin typeface="Times New Roman" panose="02020603050405020304" pitchFamily="18" charset="0"/>
                <a:ea typeface="宋体" panose="02010600030101010101" pitchFamily="2" charset="-122"/>
              </a:rPr>
              <a:t>不与地（</a:t>
            </a:r>
            <a:r>
              <a:rPr lang="en-US" altLang="zh-CN" sz="1400" kern="100" dirty="0">
                <a:solidFill>
                  <a:srgbClr val="0070C0"/>
                </a:solidFill>
                <a:latin typeface="Times New Roman" panose="02020603050405020304" pitchFamily="18" charset="0"/>
                <a:ea typeface="宋体" panose="02010600030101010101" pitchFamily="2" charset="-122"/>
              </a:rPr>
              <a:t>GND</a:t>
            </a:r>
            <a:r>
              <a:rPr lang="zh-CN" altLang="zh-CN" sz="1400" kern="100" dirty="0">
                <a:solidFill>
                  <a:srgbClr val="0070C0"/>
                </a:solidFill>
                <a:latin typeface="Times New Roman" panose="02020603050405020304" pitchFamily="18" charset="0"/>
                <a:ea typeface="宋体" panose="02010600030101010101" pitchFamily="2" charset="-122"/>
              </a:rPr>
              <a:t>）接通。</a:t>
            </a:r>
            <a:endParaRPr lang="zh-CN" altLang="zh-CN" sz="1400" kern="100" dirty="0">
              <a:solidFill>
                <a:srgbClr val="0070C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4A87BA10-BADB-47AC-B2E4-9954ED67FF4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541296" y="2148666"/>
            <a:ext cx="1806575" cy="367030"/>
          </a:xfrm>
          <a:prstGeom prst="rect">
            <a:avLst/>
          </a:prstGeom>
          <a:noFill/>
          <a:ln>
            <a:noFill/>
          </a:ln>
        </p:spPr>
      </p:pic>
      <p:pic>
        <p:nvPicPr>
          <p:cNvPr id="6" name="图片 5">
            <a:extLst>
              <a:ext uri="{FF2B5EF4-FFF2-40B4-BE49-F238E27FC236}">
                <a16:creationId xmlns:a16="http://schemas.microsoft.com/office/drawing/2014/main" id="{7E86D726-5E1C-4E88-AAB2-1518168134F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717560" y="2624602"/>
            <a:ext cx="1828800" cy="2012315"/>
          </a:xfrm>
          <a:prstGeom prst="rect">
            <a:avLst/>
          </a:prstGeom>
          <a:noFill/>
          <a:ln>
            <a:noFill/>
          </a:ln>
        </p:spPr>
      </p:pic>
      <p:sp>
        <p:nvSpPr>
          <p:cNvPr id="3" name="矩形 2">
            <a:extLst>
              <a:ext uri="{FF2B5EF4-FFF2-40B4-BE49-F238E27FC236}">
                <a16:creationId xmlns:a16="http://schemas.microsoft.com/office/drawing/2014/main" id="{C4BD372D-E199-4D65-9882-6380B8072C37}"/>
              </a:ext>
            </a:extLst>
          </p:cNvPr>
          <p:cNvSpPr/>
          <p:nvPr/>
        </p:nvSpPr>
        <p:spPr>
          <a:xfrm>
            <a:off x="3380533" y="4692130"/>
            <a:ext cx="2613216" cy="307777"/>
          </a:xfrm>
          <a:prstGeom prst="rect">
            <a:avLst/>
          </a:prstGeom>
        </p:spPr>
        <p:txBody>
          <a:bodyPr wrap="none">
            <a:spAutoFit/>
          </a:bodyPr>
          <a:lstStyle/>
          <a:p>
            <a:r>
              <a:rPr lang="en-US" altLang="zh-CN" sz="1400" dirty="0" err="1">
                <a:solidFill>
                  <a:srgbClr val="FF0000"/>
                </a:solidFill>
                <a:latin typeface="宋体" panose="02010600030101010101" pitchFamily="2" charset="-122"/>
                <a:cs typeface="Times New Roman" panose="02020603050405020304" pitchFamily="18" charset="0"/>
              </a:rPr>
              <a:t>DeviceNet</a:t>
            </a:r>
            <a:r>
              <a:rPr lang="zh-CN" altLang="zh-CN" sz="1400" dirty="0">
                <a:solidFill>
                  <a:srgbClr val="FF0000"/>
                </a:solidFill>
                <a:ea typeface="宋体" panose="02010600030101010101" pitchFamily="2" charset="-122"/>
                <a:cs typeface="Times New Roman" panose="02020603050405020304" pitchFamily="18" charset="0"/>
              </a:rPr>
              <a:t>总线通信接口（</a:t>
            </a:r>
            <a:r>
              <a:rPr lang="en-US" altLang="zh-CN" sz="1400" dirty="0">
                <a:solidFill>
                  <a:srgbClr val="FF0000"/>
                </a:solidFill>
                <a:ea typeface="宋体" panose="02010600030101010101" pitchFamily="2" charset="-122"/>
                <a:cs typeface="Times New Roman" panose="02020603050405020304" pitchFamily="18" charset="0"/>
              </a:rPr>
              <a:t>X5</a:t>
            </a:r>
            <a:r>
              <a:rPr lang="zh-CN" altLang="zh-CN" sz="1400" dirty="0">
                <a:solidFill>
                  <a:srgbClr val="FF0000"/>
                </a:solidFill>
                <a:ea typeface="宋体" panose="02010600030101010101" pitchFamily="2" charset="-122"/>
                <a:cs typeface="Times New Roman" panose="02020603050405020304" pitchFamily="18" charset="0"/>
              </a:rPr>
              <a:t>）</a:t>
            </a:r>
            <a:endParaRPr lang="zh-CN" altLang="en-US" dirty="0">
              <a:solidFill>
                <a:srgbClr val="FF0000"/>
              </a:solidFill>
            </a:endParaRPr>
          </a:p>
        </p:txBody>
      </p:sp>
    </p:spTree>
    <p:extLst>
      <p:ext uri="{BB962C8B-B14F-4D97-AF65-F5344CB8AC3E}">
        <p14:creationId xmlns:p14="http://schemas.microsoft.com/office/powerpoint/2010/main" val="379917864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txDef>
      <a:spPr bwMode="auto">
        <a:noFill/>
        <a:ln>
          <a:noFill/>
        </a:ln>
      </a:spPr>
      <a:bodyPr lIns="68574" tIns="34288" rIns="68574" bIns="34288" anchor="b"/>
      <a:lstStyle>
        <a:defPPr algn="ctr" defTabSz="914400" fontAlgn="base">
          <a:lnSpc>
            <a:spcPct val="200000"/>
          </a:lnSpc>
          <a:spcBef>
            <a:spcPct val="0"/>
          </a:spcBef>
          <a:spcAft>
            <a:spcPct val="0"/>
          </a:spcAft>
          <a:defRPr sz="360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1851</TotalTime>
  <Words>1762</Words>
  <Application>Microsoft Office PowerPoint</Application>
  <PresentationFormat>全屏显示(16:9)</PresentationFormat>
  <Paragraphs>112</Paragraphs>
  <Slides>19</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30" baseType="lpstr">
      <vt:lpstr>等线</vt:lpstr>
      <vt:lpstr>宋体</vt:lpstr>
      <vt:lpstr>微软雅黑</vt:lpstr>
      <vt:lpstr>Calibri</vt:lpstr>
      <vt:lpstr>Times New Roman</vt:lpstr>
      <vt:lpstr>Tw Cen MT</vt:lpstr>
      <vt:lpstr>Tw Cen MT Condensed</vt:lpstr>
      <vt:lpstr>Wingdings</vt:lpstr>
      <vt:lpstr>Wingdings 3</vt:lpstr>
      <vt:lpstr>积分</vt:lpstr>
      <vt:lpstr>Visio</vt:lpstr>
      <vt:lpstr>PowerPoint 演示文稿</vt:lpstr>
      <vt:lpstr>PowerPoint 演示文稿</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单元一  ABB工业机器人标准I/O模块</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cp:lastModifiedBy>zhangah</cp:lastModifiedBy>
  <cp:revision>203</cp:revision>
  <cp:lastPrinted>2019-11-15T04:16:00Z</cp:lastPrinted>
  <dcterms:created xsi:type="dcterms:W3CDTF">2016-11-13T10:40:00Z</dcterms:created>
  <dcterms:modified xsi:type="dcterms:W3CDTF">2024-07-05T02:26:23Z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D531F706125F41F88F764CD171A90F58</vt:lpwstr>
  </property>
  <property fmtid="{D5CDD505-2E9C-101B-9397-08002B2CF9AE}" pid="3" name="KSOProductBuildVer">
    <vt:lpwstr>2052-11.1.0.10463</vt:lpwstr>
  </property>
</Properties>
</file>