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463" r:id="rId2"/>
    <p:sldId id="357" r:id="rId3"/>
    <p:sldId id="403" r:id="rId4"/>
    <p:sldId id="404" r:id="rId5"/>
    <p:sldId id="414" r:id="rId6"/>
    <p:sldId id="415" r:id="rId7"/>
    <p:sldId id="443" r:id="rId8"/>
    <p:sldId id="416" r:id="rId9"/>
    <p:sldId id="444" r:id="rId10"/>
    <p:sldId id="445" r:id="rId11"/>
    <p:sldId id="446" r:id="rId12"/>
    <p:sldId id="447" r:id="rId13"/>
    <p:sldId id="453" r:id="rId14"/>
    <p:sldId id="448" r:id="rId15"/>
    <p:sldId id="449" r:id="rId16"/>
    <p:sldId id="450" r:id="rId17"/>
    <p:sldId id="451" r:id="rId18"/>
    <p:sldId id="401" r:id="rId19"/>
  </p:sldIdLst>
  <p:sldSz cx="9144000" cy="5143500" type="screen16x9"/>
  <p:notesSz cx="6761163" cy="9942513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2GOFuAjtqCYBza/ubIMjzA==" hashData="FRgu+Nv7FTAiIgmz9456K7Do+vPmXotFBk31M9H2BwaeiXXfKSa+tdv1h3J/uF1kt7EmYxklfqM62PX7dOfmaQ=="/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0E0"/>
    <a:srgbClr val="AB559B"/>
    <a:srgbClr val="005DA2"/>
    <a:srgbClr val="FF6201"/>
    <a:srgbClr val="FA9F86"/>
    <a:srgbClr val="C4C7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74463" autoAdjust="0"/>
  </p:normalViewPr>
  <p:slideViewPr>
    <p:cSldViewPr snapToGrid="0">
      <p:cViewPr varScale="1">
        <p:scale>
          <a:sx n="126" d="100"/>
          <a:sy n="126" d="100"/>
        </p:scale>
        <p:origin x="91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9515A-5222-4F01-879C-8A4FDD1B0536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FFAD9-53DE-42F6-98D8-C7F9888970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DE9EE-F82A-44FC-9338-200B4E080055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8553E-6660-4B95-9869-B2777316F5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725" b="0" cap="none" baseline="0">
                <a:solidFill>
                  <a:schemeClr val="accent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225841"/>
            <a:ext cx="3566160" cy="25061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316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1725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3166" y="2225841"/>
            <a:ext cx="3566160" cy="25061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4929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5" y="0"/>
            <a:ext cx="776288" cy="12072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内容占位符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72305" y="60325"/>
            <a:ext cx="2036762" cy="38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00115" y="1"/>
            <a:ext cx="5957888" cy="492918"/>
          </a:xfrm>
        </p:spPr>
        <p:txBody>
          <a:bodyPr>
            <a:normAutofit/>
          </a:bodyPr>
          <a:lstStyle>
            <a:lvl1pPr>
              <a:defRPr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86342025"/>
              </p:ext>
            </p:extLst>
          </p:nvPr>
        </p:nvGraphicFramePr>
        <p:xfrm>
          <a:off x="-2830" y="666573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769826C-94B6-4056-B1BF-6ABFF5C6E0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817" y="4277090"/>
            <a:ext cx="736708" cy="866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353632"/>
            <a:ext cx="3291840" cy="130302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617220"/>
            <a:ext cx="4258818" cy="388848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1693129"/>
            <a:ext cx="3291840" cy="2821721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45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B62BCDD-7E13-4EAD-829B-FA05AD203A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07292" y="4277090"/>
            <a:ext cx="736708" cy="866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149562" y="15240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71500"/>
            <a:ext cx="1971675" cy="405765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571500"/>
            <a:ext cx="5686425" cy="40576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44447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2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438912"/>
            <a:ext cx="7290054" cy="1124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714500"/>
            <a:ext cx="7290055" cy="301752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4853028"/>
            <a:ext cx="1615607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4853028"/>
            <a:ext cx="4426094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4853028"/>
            <a:ext cx="73025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F5E3D0D-FE4C-47A7-B99B-FF98BB84C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algn="l" defTabSz="685800" rtl="0" eaLnBrk="1" latinLnBrk="0" hangingPunct="1">
        <a:lnSpc>
          <a:spcPct val="80000"/>
        </a:lnSpc>
        <a:spcBef>
          <a:spcPct val="0"/>
        </a:spcBef>
        <a:buNone/>
        <a:defRPr sz="3750" kern="1200" cap="all" spc="75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19875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33591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44577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58293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79565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91186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02171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8"/>
          <p:cNvSpPr txBox="1">
            <a:spLocks noGrp="1"/>
          </p:cNvSpPr>
          <p:nvPr/>
        </p:nvSpPr>
        <p:spPr>
          <a:xfrm>
            <a:off x="6057900" y="4685110"/>
            <a:ext cx="1485900" cy="354806"/>
          </a:xfrm>
          <a:prstGeom prst="rect">
            <a:avLst/>
          </a:prstGeom>
          <a:noFill/>
          <a:ln w="9525">
            <a:noFill/>
          </a:ln>
        </p:spPr>
        <p:txBody>
          <a:bodyPr lIns="68574" tIns="34288" rIns="68574" bIns="34288"/>
          <a:lstStyle>
            <a:lvl1pPr marL="471805" indent="-4718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</a:defRPr>
            </a:lvl2pPr>
            <a:lvl3pPr marL="1303655" indent="-3924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90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1055" indent="-3968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r" defTabSz="121920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825" dirty="0">
                <a:solidFill>
                  <a:srgbClr val="000000"/>
                </a:solidFill>
              </a:rPr>
              <a:t>1</a:t>
            </a:fld>
            <a:endParaRPr lang="en-US" altLang="zh-CN" sz="825" dirty="0">
              <a:solidFill>
                <a:srgbClr val="000000"/>
              </a:solidFill>
            </a:endParaRPr>
          </a:p>
        </p:txBody>
      </p:sp>
      <p:pic>
        <p:nvPicPr>
          <p:cNvPr id="1689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040752" y="710936"/>
            <a:ext cx="7334912" cy="1821129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工业机器人编程与系统集成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C0B11A-4E3E-44D5-8EC6-04D0CAA43DE6}"/>
              </a:ext>
            </a:extLst>
          </p:cNvPr>
          <p:cNvSpPr txBox="1"/>
          <p:nvPr/>
        </p:nvSpPr>
        <p:spPr bwMode="auto">
          <a:xfrm>
            <a:off x="1930137" y="3646354"/>
            <a:ext cx="5556142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B6D81C-EE68-49EF-BC7F-9E82E1CFFCF3}"/>
              </a:ext>
            </a:extLst>
          </p:cNvPr>
          <p:cNvSpPr txBox="1"/>
          <p:nvPr/>
        </p:nvSpPr>
        <p:spPr bwMode="auto">
          <a:xfrm>
            <a:off x="3618206" y="2763889"/>
            <a:ext cx="2330970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张爱红  主编</a:t>
            </a: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34711" y="478804"/>
            <a:ext cx="8280000" cy="1533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2. S7 1200 PLC</a:t>
            </a:r>
            <a:r>
              <a:rPr lang="zh-CN" altLang="en-US" sz="1600" dirty="0">
                <a:solidFill>
                  <a:srgbClr val="0070C0"/>
                </a:solidFill>
              </a:rPr>
              <a:t>与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读写器的通信编程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在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端编写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通信程序，实现对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电子标签的</a:t>
            </a:r>
            <a:r>
              <a:rPr lang="zh-CN" altLang="en-US" sz="1600" dirty="0">
                <a:solidFill>
                  <a:srgbClr val="FF0000"/>
                </a:solidFill>
              </a:rPr>
              <a:t>复位以及数据读写</a:t>
            </a:r>
            <a:r>
              <a:rPr lang="zh-CN" altLang="en-US" sz="1600" dirty="0">
                <a:solidFill>
                  <a:srgbClr val="0070C0"/>
                </a:solidFill>
              </a:rPr>
              <a:t>。在进行</a:t>
            </a:r>
            <a:r>
              <a:rPr lang="en-US" altLang="zh-CN" sz="1600" dirty="0">
                <a:solidFill>
                  <a:srgbClr val="0070C0"/>
                </a:solidFill>
              </a:rPr>
              <a:t>Ident</a:t>
            </a:r>
            <a:r>
              <a:rPr lang="zh-CN" altLang="en-US" sz="1600" dirty="0">
                <a:solidFill>
                  <a:srgbClr val="0070C0"/>
                </a:solidFill>
              </a:rPr>
              <a:t>块</a:t>
            </a:r>
            <a:r>
              <a:rPr lang="en-US" altLang="zh-CN" sz="1600" dirty="0">
                <a:solidFill>
                  <a:srgbClr val="0070C0"/>
                </a:solidFill>
              </a:rPr>
              <a:t>/Ident </a:t>
            </a:r>
            <a:r>
              <a:rPr lang="zh-CN" altLang="en-US" sz="1600" dirty="0">
                <a:solidFill>
                  <a:srgbClr val="0070C0"/>
                </a:solidFill>
              </a:rPr>
              <a:t>配置文件的参数分配时</a:t>
            </a:r>
            <a:r>
              <a:rPr lang="zh-CN" altLang="en-US" sz="1600" dirty="0">
                <a:solidFill>
                  <a:srgbClr val="FF0000"/>
                </a:solidFill>
              </a:rPr>
              <a:t>使用工艺对象“</a:t>
            </a:r>
            <a:r>
              <a:rPr lang="en-US" altLang="zh-CN" sz="1600" dirty="0" err="1">
                <a:solidFill>
                  <a:srgbClr val="FF0000"/>
                </a:solidFill>
              </a:rPr>
              <a:t>TO_Ident</a:t>
            </a:r>
            <a:r>
              <a:rPr lang="en-US" altLang="zh-CN" sz="1600" dirty="0">
                <a:solidFill>
                  <a:srgbClr val="FF0000"/>
                </a:solidFill>
              </a:rPr>
              <a:t>”</a:t>
            </a:r>
            <a:r>
              <a:rPr lang="zh-CN" altLang="en-US" sz="1600" dirty="0">
                <a:solidFill>
                  <a:srgbClr val="0070C0"/>
                </a:solidFill>
              </a:rPr>
              <a:t>。如果不使用此工艺对象进行参数分配，则需要</a:t>
            </a:r>
            <a:r>
              <a:rPr lang="zh-CN" altLang="en-US" sz="1600" dirty="0">
                <a:solidFill>
                  <a:srgbClr val="FF0000"/>
                </a:solidFill>
              </a:rPr>
              <a:t>数据类型“</a:t>
            </a:r>
            <a:r>
              <a:rPr lang="en-US" altLang="zh-CN" sz="1600" dirty="0">
                <a:solidFill>
                  <a:srgbClr val="FF0000"/>
                </a:solidFill>
              </a:rPr>
              <a:t>IID_HW_CONNECT”</a:t>
            </a:r>
            <a:r>
              <a:rPr lang="zh-CN" altLang="en-US" sz="1600" dirty="0">
                <a:solidFill>
                  <a:srgbClr val="0070C0"/>
                </a:solidFill>
              </a:rPr>
              <a:t>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8FB3A92-192D-4E6B-94ED-0127A23768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39" t="17632" r="43770" b="65319"/>
          <a:stretch/>
        </p:blipFill>
        <p:spPr>
          <a:xfrm>
            <a:off x="4785686" y="1694825"/>
            <a:ext cx="3620124" cy="8769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05E4F43-4EAF-408B-B169-5F8AE370534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556" t="22076" r="43853" b="63862"/>
          <a:stretch/>
        </p:blipFill>
        <p:spPr>
          <a:xfrm>
            <a:off x="4785686" y="2661690"/>
            <a:ext cx="3620124" cy="7233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B223CC4-9818-4142-BD0C-0CA5F6DCE4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476" t="24335" r="43934" b="51563"/>
          <a:stretch/>
        </p:blipFill>
        <p:spPr>
          <a:xfrm>
            <a:off x="4785686" y="3473433"/>
            <a:ext cx="3620124" cy="123968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DB73527-1F88-40E1-97CD-BE676B5C96A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705" t="12960" r="27623" b="39128"/>
          <a:stretch/>
        </p:blipFill>
        <p:spPr>
          <a:xfrm>
            <a:off x="644576" y="2002208"/>
            <a:ext cx="4084819" cy="246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281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359761" y="478804"/>
            <a:ext cx="8280000" cy="795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创建</a:t>
            </a:r>
            <a:r>
              <a:rPr lang="en-US" altLang="zh-CN" sz="1600" dirty="0">
                <a:solidFill>
                  <a:srgbClr val="FF0000"/>
                </a:solidFill>
              </a:rPr>
              <a:t>DB</a:t>
            </a:r>
            <a:r>
              <a:rPr lang="zh-CN" altLang="en-US" sz="1600" dirty="0">
                <a:solidFill>
                  <a:srgbClr val="FF0000"/>
                </a:solidFill>
              </a:rPr>
              <a:t>数据块</a:t>
            </a:r>
            <a:r>
              <a:rPr lang="en-US" altLang="zh-CN" sz="1600" dirty="0">
                <a:solidFill>
                  <a:srgbClr val="FF0000"/>
                </a:solidFill>
              </a:rPr>
              <a:t>“RFID_DATA_DB”</a:t>
            </a:r>
            <a:r>
              <a:rPr lang="zh-CN" altLang="en-US" sz="1600" dirty="0">
                <a:solidFill>
                  <a:srgbClr val="0070C0"/>
                </a:solidFill>
              </a:rPr>
              <a:t>，并在数据块中创建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FF0000"/>
                </a:solidFill>
              </a:rPr>
              <a:t>读写数据变量：</a:t>
            </a:r>
            <a:r>
              <a:rPr lang="en-US" altLang="zh-CN" sz="1600" dirty="0">
                <a:solidFill>
                  <a:srgbClr val="FF0000"/>
                </a:solidFill>
              </a:rPr>
              <a:t>Write</a:t>
            </a:r>
            <a:r>
              <a:rPr lang="zh-CN" altLang="en-US" sz="1600" dirty="0">
                <a:solidFill>
                  <a:srgbClr val="FF0000"/>
                </a:solidFill>
              </a:rPr>
              <a:t>，</a:t>
            </a:r>
            <a:r>
              <a:rPr lang="en-US" altLang="zh-CN" sz="1600" dirty="0">
                <a:solidFill>
                  <a:srgbClr val="FF0000"/>
                </a:solidFill>
              </a:rPr>
              <a:t>Read</a:t>
            </a:r>
            <a:r>
              <a:rPr lang="zh-CN" altLang="en-US" sz="1600" dirty="0">
                <a:solidFill>
                  <a:srgbClr val="0070C0"/>
                </a:solidFill>
              </a:rPr>
              <a:t>，类型为</a:t>
            </a:r>
            <a:r>
              <a:rPr lang="en-US" altLang="zh-CN" sz="1600" dirty="0">
                <a:solidFill>
                  <a:srgbClr val="0070C0"/>
                </a:solidFill>
              </a:rPr>
              <a:t>Array[0..111] of Byte</a:t>
            </a:r>
            <a:r>
              <a:rPr lang="zh-CN" altLang="en-US" sz="1600" dirty="0">
                <a:solidFill>
                  <a:srgbClr val="0070C0"/>
                </a:solidFill>
              </a:rPr>
              <a:t>。</a:t>
            </a:r>
            <a:endParaRPr lang="en-US" altLang="zh-CN" sz="1600" dirty="0">
              <a:solidFill>
                <a:srgbClr val="0070C0"/>
              </a:solidFill>
            </a:endParaRP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7C7D0EA-BA30-4819-87C4-5826627745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541" t="46630" r="45328" b="26558"/>
          <a:stretch/>
        </p:blipFill>
        <p:spPr>
          <a:xfrm>
            <a:off x="4347149" y="1077043"/>
            <a:ext cx="4074310" cy="165489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B098CE4-4187-4026-9E9F-EDC751CB99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787" t="39344" r="45082" b="33844"/>
          <a:stretch/>
        </p:blipFill>
        <p:spPr>
          <a:xfrm>
            <a:off x="722542" y="2859508"/>
            <a:ext cx="4074310" cy="165489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5F5B559-17A8-4A03-93FB-66B988988B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624" t="45464" r="45245" b="31657"/>
          <a:stretch/>
        </p:blipFill>
        <p:spPr>
          <a:xfrm>
            <a:off x="4347148" y="2859508"/>
            <a:ext cx="4074310" cy="14121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EAFE60E-8C39-4A14-B521-DAB8A55D557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034" t="18390" r="56966" b="71148"/>
          <a:stretch/>
        </p:blipFill>
        <p:spPr>
          <a:xfrm>
            <a:off x="869949" y="1613555"/>
            <a:ext cx="2743200" cy="645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011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12226" y="493794"/>
            <a:ext cx="8280000" cy="3842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  ABB</a:t>
            </a:r>
            <a:r>
              <a:rPr lang="zh-CN" altLang="en-US" sz="1600" dirty="0">
                <a:solidFill>
                  <a:srgbClr val="0070C0"/>
                </a:solidFill>
              </a:rPr>
              <a:t>工业机器人发送给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的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信息有：</a:t>
            </a:r>
            <a:r>
              <a:rPr lang="en-US" altLang="zh-CN" sz="1600" dirty="0">
                <a:solidFill>
                  <a:srgbClr val="FF0000"/>
                </a:solidFill>
              </a:rPr>
              <a:t>RFID</a:t>
            </a:r>
            <a:r>
              <a:rPr lang="zh-CN" altLang="en-US" sz="1600" dirty="0">
                <a:solidFill>
                  <a:srgbClr val="FF0000"/>
                </a:solidFill>
              </a:rPr>
              <a:t>指令、工序号与待写入电子标签</a:t>
            </a:r>
            <a:r>
              <a:rPr lang="zh-CN" altLang="en-US" sz="1600" dirty="0">
                <a:solidFill>
                  <a:srgbClr val="0070C0"/>
                </a:solidFill>
              </a:rPr>
              <a:t>的信息。  </a:t>
            </a:r>
            <a:endParaRPr lang="en-US" altLang="zh-CN" sz="16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  </a:t>
            </a:r>
            <a:r>
              <a:rPr lang="en-US" altLang="zh-CN" sz="1600" dirty="0">
                <a:solidFill>
                  <a:srgbClr val="FF0000"/>
                </a:solidFill>
              </a:rPr>
              <a:t>PLC</a:t>
            </a:r>
            <a:r>
              <a:rPr lang="zh-CN" altLang="en-US" sz="1600" dirty="0">
                <a:solidFill>
                  <a:srgbClr val="FF0000"/>
                </a:solidFill>
              </a:rPr>
              <a:t>根据接受到指令不同执行不同的操作。</a:t>
            </a:r>
            <a:endParaRPr lang="en-US" altLang="zh-CN" sz="16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以</a:t>
            </a:r>
            <a:r>
              <a:rPr lang="zh-CN" altLang="en-US" sz="1600" dirty="0">
                <a:solidFill>
                  <a:srgbClr val="FF0000"/>
                </a:solidFill>
              </a:rPr>
              <a:t>写信息</a:t>
            </a:r>
            <a:r>
              <a:rPr lang="zh-CN" altLang="en-US" sz="1600" dirty="0">
                <a:solidFill>
                  <a:srgbClr val="0070C0"/>
                </a:solidFill>
              </a:rPr>
              <a:t>为例，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对接受到的机器人指令进行解析，本质上是</a:t>
            </a:r>
            <a:r>
              <a:rPr lang="zh-CN" altLang="en-US" sz="1600" dirty="0">
                <a:solidFill>
                  <a:srgbClr val="FF0000"/>
                </a:solidFill>
              </a:rPr>
              <a:t>交换高、低字</a:t>
            </a:r>
            <a:r>
              <a:rPr lang="zh-CN" altLang="en-US" sz="1600" dirty="0">
                <a:solidFill>
                  <a:srgbClr val="0070C0"/>
                </a:solidFill>
              </a:rPr>
              <a:t>，</a:t>
            </a:r>
            <a:endParaRPr lang="en-US" altLang="zh-CN" sz="16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例程如下：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"DB_RB_CMD".RB_CMD.RFID</a:t>
            </a:r>
            <a:r>
              <a:rPr lang="zh-CN" altLang="en-US" sz="1400" dirty="0">
                <a:solidFill>
                  <a:srgbClr val="0070C0"/>
                </a:solidFill>
              </a:rPr>
              <a:t>指令 </a:t>
            </a:r>
            <a:r>
              <a:rPr lang="en-US" altLang="zh-CN" sz="1400" dirty="0">
                <a:solidFill>
                  <a:srgbClr val="0070C0"/>
                </a:solidFill>
              </a:rPr>
              <a:t>:= SWAP_WORD("DB_RB_CMD".</a:t>
            </a:r>
            <a:r>
              <a:rPr lang="en-US" altLang="zh-CN" sz="1400" dirty="0" err="1">
                <a:solidFill>
                  <a:srgbClr val="0070C0"/>
                </a:solidFill>
              </a:rPr>
              <a:t>PLC_RCV_Data.RFID</a:t>
            </a:r>
            <a:r>
              <a:rPr lang="zh-CN" altLang="en-US" sz="1400" dirty="0">
                <a:solidFill>
                  <a:srgbClr val="0070C0"/>
                </a:solidFill>
              </a:rPr>
              <a:t>指令</a:t>
            </a:r>
            <a:r>
              <a:rPr lang="en-US" altLang="zh-CN" sz="1400" dirty="0">
                <a:solidFill>
                  <a:srgbClr val="0070C0"/>
                </a:solidFill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"DB_RB_CMD".RB_CMD.RFID_STEPNO :=SWAP_WORD("DB_RB_CMD".</a:t>
            </a:r>
            <a:r>
              <a:rPr lang="en-US" altLang="zh-CN" sz="1400" dirty="0" err="1">
                <a:solidFill>
                  <a:srgbClr val="0070C0"/>
                </a:solidFill>
              </a:rPr>
              <a:t>PLC_RCV_Data.RFID_STEPNO</a:t>
            </a:r>
            <a:r>
              <a:rPr lang="en-US" altLang="zh-CN" sz="1400" dirty="0">
                <a:solidFill>
                  <a:srgbClr val="0070C0"/>
                </a:solidFill>
              </a:rPr>
              <a:t>);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//RFID</a:t>
            </a:r>
            <a:r>
              <a:rPr lang="zh-CN" altLang="en-US" sz="1400" dirty="0">
                <a:solidFill>
                  <a:srgbClr val="0070C0"/>
                </a:solidFill>
              </a:rPr>
              <a:t>待写入内容，共</a:t>
            </a:r>
            <a:r>
              <a:rPr lang="en-US" altLang="zh-CN" sz="1400" dirty="0">
                <a:solidFill>
                  <a:srgbClr val="0070C0"/>
                </a:solidFill>
              </a:rPr>
              <a:t>28</a:t>
            </a:r>
            <a:r>
              <a:rPr lang="zh-CN" altLang="en-US" sz="1400" dirty="0">
                <a:solidFill>
                  <a:srgbClr val="0070C0"/>
                </a:solidFill>
              </a:rPr>
              <a:t>个字节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FOR #K := 0 TO 27 DO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     "DB_RB_CMD".RB_CMD.RFID</a:t>
            </a:r>
            <a:r>
              <a:rPr lang="zh-CN" altLang="en-US" sz="1400" dirty="0">
                <a:solidFill>
                  <a:srgbClr val="0070C0"/>
                </a:solidFill>
              </a:rPr>
              <a:t>待写入信息</a:t>
            </a:r>
            <a:r>
              <a:rPr lang="en-US" altLang="zh-CN" sz="1400" dirty="0">
                <a:solidFill>
                  <a:srgbClr val="0070C0"/>
                </a:solidFill>
              </a:rPr>
              <a:t>[#K] := "DB_RB_CMD".</a:t>
            </a:r>
            <a:r>
              <a:rPr lang="en-US" altLang="zh-CN" sz="1400" dirty="0" err="1">
                <a:solidFill>
                  <a:srgbClr val="0070C0"/>
                </a:solidFill>
              </a:rPr>
              <a:t>PLC_RCV_Data.RFID</a:t>
            </a:r>
            <a:r>
              <a:rPr lang="zh-CN" altLang="en-US" sz="1400" dirty="0">
                <a:solidFill>
                  <a:srgbClr val="0070C0"/>
                </a:solidFill>
              </a:rPr>
              <a:t>待写入信息</a:t>
            </a:r>
            <a:r>
              <a:rPr lang="en-US" altLang="zh-CN" sz="1400" dirty="0">
                <a:solidFill>
                  <a:srgbClr val="0070C0"/>
                </a:solidFill>
              </a:rPr>
              <a:t>[#K];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END_FOR;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</a:t>
            </a:r>
            <a:r>
              <a:rPr lang="zh-CN" altLang="en-US" sz="1600" dirty="0">
                <a:solidFill>
                  <a:srgbClr val="FF0000"/>
                </a:solidFill>
              </a:rPr>
              <a:t>然后</a:t>
            </a:r>
            <a:r>
              <a:rPr lang="en-US" altLang="zh-CN" sz="1600" dirty="0">
                <a:solidFill>
                  <a:srgbClr val="FF0000"/>
                </a:solidFill>
              </a:rPr>
              <a:t>PLC</a:t>
            </a:r>
            <a:r>
              <a:rPr lang="zh-CN" altLang="en-US" sz="1600" dirty="0">
                <a:solidFill>
                  <a:srgbClr val="FF0000"/>
                </a:solidFill>
              </a:rPr>
              <a:t>要判断当前工序号，决定写入信息。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</p:spTree>
    <p:extLst>
      <p:ext uri="{BB962C8B-B14F-4D97-AF65-F5344CB8AC3E}">
        <p14:creationId xmlns:p14="http://schemas.microsoft.com/office/powerpoint/2010/main" val="143272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79681" y="478804"/>
            <a:ext cx="8280000" cy="3795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电子标签用户</a:t>
            </a:r>
            <a:r>
              <a:rPr lang="zh-CN" altLang="en-US" sz="1600" dirty="0">
                <a:solidFill>
                  <a:srgbClr val="FF0000"/>
                </a:solidFill>
              </a:rPr>
              <a:t>存储容量为</a:t>
            </a:r>
            <a:r>
              <a:rPr lang="en-US" altLang="zh-CN" sz="1600" dirty="0">
                <a:solidFill>
                  <a:srgbClr val="FF0000"/>
                </a:solidFill>
              </a:rPr>
              <a:t>112</a:t>
            </a:r>
            <a:r>
              <a:rPr lang="zh-CN" altLang="en-US" sz="1600" dirty="0">
                <a:solidFill>
                  <a:srgbClr val="FF0000"/>
                </a:solidFill>
              </a:rPr>
              <a:t>字节</a:t>
            </a:r>
            <a:r>
              <a:rPr lang="zh-CN" altLang="en-US" sz="1600" dirty="0">
                <a:solidFill>
                  <a:srgbClr val="0070C0"/>
                </a:solidFill>
              </a:rPr>
              <a:t>，每道工序占用</a:t>
            </a:r>
            <a:r>
              <a:rPr lang="en-US" altLang="zh-CN" sz="1600" dirty="0">
                <a:solidFill>
                  <a:srgbClr val="0070C0"/>
                </a:solidFill>
              </a:rPr>
              <a:t>28</a:t>
            </a:r>
            <a:r>
              <a:rPr lang="zh-CN" altLang="en-US" sz="1600" dirty="0">
                <a:solidFill>
                  <a:srgbClr val="0070C0"/>
                </a:solidFill>
              </a:rPr>
              <a:t>字节，按顺序排放；每次仅写入一道工序信息（表</a:t>
            </a:r>
            <a:r>
              <a:rPr lang="en-US" altLang="zh-CN" sz="1600" dirty="0">
                <a:solidFill>
                  <a:srgbClr val="0070C0"/>
                </a:solidFill>
              </a:rPr>
              <a:t>5-16</a:t>
            </a:r>
            <a:r>
              <a:rPr lang="zh-CN" altLang="en-US" sz="1600" dirty="0">
                <a:solidFill>
                  <a:srgbClr val="0070C0"/>
                </a:solidFill>
              </a:rPr>
              <a:t>），例程如下：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#</a:t>
            </a:r>
            <a:r>
              <a:rPr lang="zh-CN" altLang="en-US" sz="1400" dirty="0">
                <a:solidFill>
                  <a:srgbClr val="0070C0"/>
                </a:solidFill>
              </a:rPr>
              <a:t>工序号 </a:t>
            </a:r>
            <a:r>
              <a:rPr lang="en-US" altLang="zh-CN" sz="1400" dirty="0">
                <a:solidFill>
                  <a:srgbClr val="0070C0"/>
                </a:solidFill>
              </a:rPr>
              <a:t>:= "DB_RB_CMD".RB_CMD.RFID_STEPNO ;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IF #</a:t>
            </a:r>
            <a:r>
              <a:rPr lang="zh-CN" altLang="en-US" sz="1400" dirty="0">
                <a:solidFill>
                  <a:srgbClr val="0070C0"/>
                </a:solidFill>
              </a:rPr>
              <a:t>工序号</a:t>
            </a:r>
            <a:r>
              <a:rPr lang="en-US" altLang="zh-CN" sz="1400" dirty="0">
                <a:solidFill>
                  <a:srgbClr val="0070C0"/>
                </a:solidFill>
              </a:rPr>
              <a:t>&gt;0 AND  #</a:t>
            </a:r>
            <a:r>
              <a:rPr lang="zh-CN" altLang="en-US" sz="1400" dirty="0">
                <a:solidFill>
                  <a:srgbClr val="0070C0"/>
                </a:solidFill>
              </a:rPr>
              <a:t>工序号</a:t>
            </a:r>
            <a:r>
              <a:rPr lang="en-US" altLang="zh-CN" sz="1400" dirty="0">
                <a:solidFill>
                  <a:srgbClr val="0070C0"/>
                </a:solidFill>
              </a:rPr>
              <a:t>&lt;5 THEN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       #</a:t>
            </a:r>
            <a:r>
              <a:rPr lang="zh-CN" altLang="en-US" sz="1400" dirty="0">
                <a:solidFill>
                  <a:srgbClr val="0070C0"/>
                </a:solidFill>
              </a:rPr>
              <a:t>写入工序号 </a:t>
            </a:r>
            <a:r>
              <a:rPr lang="en-US" altLang="zh-CN" sz="1400" dirty="0">
                <a:solidFill>
                  <a:srgbClr val="0070C0"/>
                </a:solidFill>
              </a:rPr>
              <a:t>:= #</a:t>
            </a:r>
            <a:r>
              <a:rPr lang="zh-CN" altLang="en-US" sz="1400" dirty="0">
                <a:solidFill>
                  <a:srgbClr val="0070C0"/>
                </a:solidFill>
              </a:rPr>
              <a:t>工序号</a:t>
            </a:r>
            <a:r>
              <a:rPr lang="en-US" altLang="zh-CN" sz="1400" dirty="0">
                <a:solidFill>
                  <a:srgbClr val="0070C0"/>
                </a:solidFill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       #</a:t>
            </a:r>
            <a:r>
              <a:rPr lang="zh-CN" altLang="en-US" sz="1400" dirty="0">
                <a:solidFill>
                  <a:srgbClr val="0070C0"/>
                </a:solidFill>
              </a:rPr>
              <a:t>写入起始位 </a:t>
            </a:r>
            <a:r>
              <a:rPr lang="en-US" altLang="zh-CN" sz="1400" dirty="0">
                <a:solidFill>
                  <a:srgbClr val="0070C0"/>
                </a:solidFill>
              </a:rPr>
              <a:t>:= (#</a:t>
            </a:r>
            <a:r>
              <a:rPr lang="zh-CN" altLang="en-US" sz="1400" dirty="0">
                <a:solidFill>
                  <a:srgbClr val="0070C0"/>
                </a:solidFill>
              </a:rPr>
              <a:t>写入工序号 </a:t>
            </a:r>
            <a:r>
              <a:rPr lang="en-US" altLang="zh-CN" sz="1400" dirty="0">
                <a:solidFill>
                  <a:srgbClr val="0070C0"/>
                </a:solidFill>
              </a:rPr>
              <a:t>- 1) * 28;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 FOR #</a:t>
            </a:r>
            <a:r>
              <a:rPr lang="en-US" altLang="zh-CN" sz="1400" dirty="0" err="1">
                <a:solidFill>
                  <a:srgbClr val="0070C0"/>
                </a:solidFill>
              </a:rPr>
              <a:t>i</a:t>
            </a:r>
            <a:r>
              <a:rPr lang="en-US" altLang="zh-CN" sz="1400" dirty="0">
                <a:solidFill>
                  <a:srgbClr val="0070C0"/>
                </a:solidFill>
              </a:rPr>
              <a:t> := 0 TO 27 DO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      #Write[#</a:t>
            </a:r>
            <a:r>
              <a:rPr lang="zh-CN" altLang="en-US" sz="1400" dirty="0">
                <a:solidFill>
                  <a:srgbClr val="0070C0"/>
                </a:solidFill>
              </a:rPr>
              <a:t>写入起始位 </a:t>
            </a:r>
            <a:r>
              <a:rPr lang="en-US" altLang="zh-CN" sz="1400" dirty="0">
                <a:solidFill>
                  <a:srgbClr val="0070C0"/>
                </a:solidFill>
              </a:rPr>
              <a:t>+ #</a:t>
            </a:r>
            <a:r>
              <a:rPr lang="en-US" altLang="zh-CN" sz="1400" dirty="0" err="1">
                <a:solidFill>
                  <a:srgbClr val="0070C0"/>
                </a:solidFill>
              </a:rPr>
              <a:t>i</a:t>
            </a:r>
            <a:r>
              <a:rPr lang="en-US" altLang="zh-CN" sz="1400" dirty="0">
                <a:solidFill>
                  <a:srgbClr val="0070C0"/>
                </a:solidFill>
              </a:rPr>
              <a:t>] := "DB_RB_CMD".RB_CMD.RFID</a:t>
            </a:r>
            <a:r>
              <a:rPr lang="zh-CN" altLang="en-US" sz="1400" dirty="0">
                <a:solidFill>
                  <a:srgbClr val="0070C0"/>
                </a:solidFill>
              </a:rPr>
              <a:t>待写入信息</a:t>
            </a:r>
            <a:r>
              <a:rPr lang="en-US" altLang="zh-CN" sz="1400" dirty="0">
                <a:solidFill>
                  <a:srgbClr val="0070C0"/>
                </a:solidFill>
              </a:rPr>
              <a:t>[#</a:t>
            </a:r>
            <a:r>
              <a:rPr lang="en-US" altLang="zh-CN" sz="1400" dirty="0" err="1">
                <a:solidFill>
                  <a:srgbClr val="0070C0"/>
                </a:solidFill>
              </a:rPr>
              <a:t>i</a:t>
            </a:r>
            <a:r>
              <a:rPr lang="en-US" altLang="zh-CN" sz="1400" dirty="0">
                <a:solidFill>
                  <a:srgbClr val="0070C0"/>
                </a:solidFill>
              </a:rPr>
              <a:t>];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rgbClr val="0070C0"/>
                </a:solidFill>
              </a:rPr>
              <a:t>         END_FOR;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</a:t>
            </a:r>
            <a:r>
              <a:rPr lang="zh-CN" altLang="en-US" sz="1600" dirty="0">
                <a:solidFill>
                  <a:srgbClr val="FF0000"/>
                </a:solidFill>
              </a:rPr>
              <a:t>以上程序执行结果将实现待写入数据</a:t>
            </a:r>
            <a:r>
              <a:rPr lang="en-US" altLang="zh-CN" sz="1600" dirty="0">
                <a:solidFill>
                  <a:srgbClr val="FF0000"/>
                </a:solidFill>
              </a:rPr>
              <a:t>“</a:t>
            </a:r>
            <a:r>
              <a:rPr lang="en-US" altLang="zh-CN" sz="1600" dirty="0" err="1">
                <a:solidFill>
                  <a:srgbClr val="FF0000"/>
                </a:solidFill>
              </a:rPr>
              <a:t>RFID_DATA_DB”.Write</a:t>
            </a:r>
            <a:r>
              <a:rPr lang="zh-CN" altLang="en-US" sz="1600" dirty="0">
                <a:solidFill>
                  <a:srgbClr val="FF0000"/>
                </a:solidFill>
              </a:rPr>
              <a:t>的更新，最后调用</a:t>
            </a:r>
            <a:r>
              <a:rPr lang="en-US" altLang="zh-CN" sz="1600" dirty="0">
                <a:solidFill>
                  <a:srgbClr val="FF0000"/>
                </a:solidFill>
              </a:rPr>
              <a:t>RFID Write</a:t>
            </a:r>
            <a:r>
              <a:rPr lang="zh-CN" altLang="en-US" sz="1600" dirty="0">
                <a:solidFill>
                  <a:srgbClr val="FF0000"/>
                </a:solidFill>
              </a:rPr>
              <a:t>指令实现工序数据的写入操作。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</p:spTree>
    <p:extLst>
      <p:ext uri="{BB962C8B-B14F-4D97-AF65-F5344CB8AC3E}">
        <p14:creationId xmlns:p14="http://schemas.microsoft.com/office/powerpoint/2010/main" val="38548579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12226" y="478804"/>
            <a:ext cx="8280000" cy="3057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5.3.3 ABB</a:t>
            </a:r>
            <a:r>
              <a:rPr lang="zh-CN" altLang="en-US" sz="1600" dirty="0">
                <a:solidFill>
                  <a:srgbClr val="FF0000"/>
                </a:solidFill>
              </a:rPr>
              <a:t>工业机器人与</a:t>
            </a:r>
            <a:r>
              <a:rPr lang="en-US" altLang="zh-CN" sz="1600" dirty="0">
                <a:solidFill>
                  <a:srgbClr val="FF0000"/>
                </a:solidFill>
              </a:rPr>
              <a:t>RFID</a:t>
            </a:r>
            <a:r>
              <a:rPr lang="zh-CN" altLang="en-US" sz="1600" dirty="0">
                <a:solidFill>
                  <a:srgbClr val="FF0000"/>
                </a:solidFill>
              </a:rPr>
              <a:t>的通信编程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1.ABB</a:t>
            </a:r>
            <a:r>
              <a:rPr lang="zh-CN" altLang="en-US" sz="1600" dirty="0">
                <a:solidFill>
                  <a:srgbClr val="0070C0"/>
                </a:solidFill>
              </a:rPr>
              <a:t>工业机器人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通信数据定义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工业机器人通过与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进行</a:t>
            </a:r>
            <a:r>
              <a:rPr lang="en-US" altLang="zh-CN" sz="1600" dirty="0">
                <a:solidFill>
                  <a:srgbClr val="0070C0"/>
                </a:solidFill>
              </a:rPr>
              <a:t>Socket</a:t>
            </a:r>
            <a:r>
              <a:rPr lang="zh-CN" altLang="en-US" sz="1600" dirty="0">
                <a:solidFill>
                  <a:srgbClr val="0070C0"/>
                </a:solidFill>
              </a:rPr>
              <a:t>通信，可以将</a:t>
            </a:r>
            <a:r>
              <a:rPr lang="zh-CN" altLang="en-US" sz="1600" dirty="0">
                <a:solidFill>
                  <a:srgbClr val="FF0000"/>
                </a:solidFill>
              </a:rPr>
              <a:t>日期、时间、工序号、操作者标识</a:t>
            </a:r>
            <a:r>
              <a:rPr lang="zh-CN" altLang="en-US" sz="1600" dirty="0">
                <a:solidFill>
                  <a:srgbClr val="0070C0"/>
                </a:solidFill>
              </a:rPr>
              <a:t>等信息发送给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，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接受工业机器人发送的数据并进行处理后将结果反馈给机器人。</a:t>
            </a:r>
            <a:endParaRPr lang="en-US" altLang="zh-CN" sz="16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  ABB</a:t>
            </a:r>
            <a:r>
              <a:rPr lang="zh-CN" altLang="en-US" sz="1600" dirty="0">
                <a:solidFill>
                  <a:srgbClr val="0070C0"/>
                </a:solidFill>
              </a:rPr>
              <a:t>工业机器人是采用</a:t>
            </a:r>
            <a:r>
              <a:rPr lang="zh-CN" altLang="en-US" sz="1600" dirty="0">
                <a:solidFill>
                  <a:srgbClr val="FF0000"/>
                </a:solidFill>
              </a:rPr>
              <a:t>自定义数据类型</a:t>
            </a:r>
            <a:r>
              <a:rPr lang="en-US" altLang="zh-CN" sz="1600" dirty="0" err="1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实现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通信的。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工业机器人编程时分别定义</a:t>
            </a:r>
            <a:r>
              <a:rPr lang="en-US" altLang="zh-CN" sz="1600" dirty="0" err="1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型</a:t>
            </a:r>
            <a:r>
              <a:rPr lang="zh-CN" altLang="en-US" sz="1600" dirty="0">
                <a:solidFill>
                  <a:srgbClr val="FF0000"/>
                </a:solidFill>
              </a:rPr>
              <a:t>数据变量</a:t>
            </a:r>
            <a:r>
              <a:rPr lang="en-US" altLang="zh-CN" sz="1600" dirty="0" err="1">
                <a:solidFill>
                  <a:srgbClr val="FF0000"/>
                </a:solidFill>
              </a:rPr>
              <a:t>rfidcon</a:t>
            </a:r>
            <a:r>
              <a:rPr lang="zh-CN" altLang="en-US" sz="1600" dirty="0">
                <a:solidFill>
                  <a:srgbClr val="FF0000"/>
                </a:solidFill>
              </a:rPr>
              <a:t>与</a:t>
            </a:r>
            <a:r>
              <a:rPr lang="en-US" altLang="zh-CN" sz="1600" dirty="0" err="1">
                <a:solidFill>
                  <a:srgbClr val="FF0000"/>
                </a:solidFill>
              </a:rPr>
              <a:t>rfidstate</a:t>
            </a:r>
            <a:r>
              <a:rPr lang="zh-CN" altLang="en-US" sz="1600" dirty="0">
                <a:solidFill>
                  <a:srgbClr val="0070C0"/>
                </a:solidFill>
              </a:rPr>
              <a:t>，其中：</a:t>
            </a:r>
            <a:r>
              <a:rPr lang="en-US" altLang="zh-CN" sz="1600" dirty="0" err="1">
                <a:solidFill>
                  <a:srgbClr val="0070C0"/>
                </a:solidFill>
              </a:rPr>
              <a:t>rfidcon</a:t>
            </a:r>
            <a:r>
              <a:rPr lang="zh-CN" altLang="en-US" sz="1600" dirty="0">
                <a:solidFill>
                  <a:srgbClr val="0070C0"/>
                </a:solidFill>
              </a:rPr>
              <a:t>表示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指令数据接口，</a:t>
            </a:r>
            <a:r>
              <a:rPr lang="en-US" altLang="zh-CN" sz="1600" dirty="0" err="1">
                <a:solidFill>
                  <a:srgbClr val="0070C0"/>
                </a:solidFill>
              </a:rPr>
              <a:t>rfidstate</a:t>
            </a:r>
            <a:r>
              <a:rPr lang="zh-CN" altLang="en-US" sz="1600" dirty="0">
                <a:solidFill>
                  <a:srgbClr val="0070C0"/>
                </a:solidFill>
              </a:rPr>
              <a:t>则表示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反馈状态的数据接口，均包含</a:t>
            </a:r>
            <a:r>
              <a:rPr lang="en-US" altLang="zh-CN" sz="1600" dirty="0">
                <a:solidFill>
                  <a:srgbClr val="FF0000"/>
                </a:solidFill>
              </a:rPr>
              <a:t>command</a:t>
            </a:r>
            <a:r>
              <a:rPr lang="zh-CN" altLang="en-US" sz="1600" dirty="0">
                <a:solidFill>
                  <a:srgbClr val="FF0000"/>
                </a:solidFill>
              </a:rPr>
              <a:t>、</a:t>
            </a:r>
            <a:r>
              <a:rPr lang="en-US" altLang="zh-CN" sz="1600" dirty="0" err="1">
                <a:solidFill>
                  <a:srgbClr val="FF0000"/>
                </a:solidFill>
              </a:rPr>
              <a:t>stepno</a:t>
            </a:r>
            <a:r>
              <a:rPr lang="zh-CN" altLang="en-US" sz="1600" dirty="0">
                <a:solidFill>
                  <a:srgbClr val="FF0000"/>
                </a:solidFill>
              </a:rPr>
              <a:t>、</a:t>
            </a:r>
            <a:r>
              <a:rPr lang="en-US" altLang="zh-CN" sz="1600" dirty="0">
                <a:solidFill>
                  <a:srgbClr val="FF0000"/>
                </a:solidFill>
              </a:rPr>
              <a:t>name</a:t>
            </a:r>
            <a:r>
              <a:rPr lang="zh-CN" altLang="en-US" sz="1600" dirty="0">
                <a:solidFill>
                  <a:srgbClr val="FF0000"/>
                </a:solidFill>
              </a:rPr>
              <a:t>、</a:t>
            </a:r>
            <a:r>
              <a:rPr lang="en-US" altLang="zh-CN" sz="1600" dirty="0">
                <a:solidFill>
                  <a:srgbClr val="FF0000"/>
                </a:solidFill>
              </a:rPr>
              <a:t>date</a:t>
            </a:r>
            <a:r>
              <a:rPr lang="zh-CN" altLang="en-US" sz="1600" dirty="0">
                <a:solidFill>
                  <a:srgbClr val="FF0000"/>
                </a:solidFill>
              </a:rPr>
              <a:t>、</a:t>
            </a:r>
            <a:r>
              <a:rPr lang="en-US" altLang="zh-CN" sz="1600" dirty="0">
                <a:solidFill>
                  <a:srgbClr val="FF0000"/>
                </a:solidFill>
              </a:rPr>
              <a:t>time</a:t>
            </a:r>
            <a:r>
              <a:rPr lang="zh-CN" altLang="en-US" sz="1600" dirty="0">
                <a:solidFill>
                  <a:srgbClr val="0070C0"/>
                </a:solidFill>
              </a:rPr>
              <a:t>等成员。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09DA026-D726-40C8-97C2-6A9C200ABE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037122"/>
              </p:ext>
            </p:extLst>
          </p:nvPr>
        </p:nvGraphicFramePr>
        <p:xfrm>
          <a:off x="2447362" y="3274761"/>
          <a:ext cx="4672965" cy="14801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7040">
                  <a:extLst>
                    <a:ext uri="{9D8B030D-6E8A-4147-A177-3AD203B41FA5}">
                      <a16:colId xmlns:a16="http://schemas.microsoft.com/office/drawing/2014/main" val="3981302895"/>
                    </a:ext>
                  </a:extLst>
                </a:gridCol>
                <a:gridCol w="900430">
                  <a:extLst>
                    <a:ext uri="{9D8B030D-6E8A-4147-A177-3AD203B41FA5}">
                      <a16:colId xmlns:a16="http://schemas.microsoft.com/office/drawing/2014/main" val="3676214480"/>
                    </a:ext>
                  </a:extLst>
                </a:gridCol>
                <a:gridCol w="3325495">
                  <a:extLst>
                    <a:ext uri="{9D8B030D-6E8A-4147-A177-3AD203B41FA5}">
                      <a16:colId xmlns:a16="http://schemas.microsoft.com/office/drawing/2014/main" val="204642932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序号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接口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功能说明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8083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command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控制字或状态字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89076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stepno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工序号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09186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name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操作者标识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340577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date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日期（系统自动生成）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84858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5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time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时间（系统自动生成）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5102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8801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180923" y="517141"/>
            <a:ext cx="8280000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command</a:t>
            </a:r>
            <a:r>
              <a:rPr lang="zh-CN" altLang="en-US" sz="1600" dirty="0">
                <a:solidFill>
                  <a:srgbClr val="FF0000"/>
                </a:solidFill>
              </a:rPr>
              <a:t>控制字定义：                                                 </a:t>
            </a:r>
            <a:r>
              <a:rPr lang="en-US" altLang="zh-CN" sz="1600" dirty="0">
                <a:solidFill>
                  <a:srgbClr val="FF0000"/>
                </a:solidFill>
              </a:rPr>
              <a:t>command</a:t>
            </a:r>
            <a:r>
              <a:rPr lang="zh-CN" altLang="zh-CN" sz="1600" dirty="0">
                <a:solidFill>
                  <a:srgbClr val="FF0000"/>
                </a:solidFill>
              </a:rPr>
              <a:t>状态字定义</a:t>
            </a:r>
            <a:r>
              <a:rPr lang="zh-CN" altLang="en-US" sz="1600" dirty="0">
                <a:solidFill>
                  <a:srgbClr val="FF0000"/>
                </a:solidFill>
              </a:rPr>
              <a:t>：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FDFF9230-8AF5-42AD-839F-F6F562CF64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202193"/>
              </p:ext>
            </p:extLst>
          </p:nvPr>
        </p:nvGraphicFramePr>
        <p:xfrm>
          <a:off x="270741" y="971378"/>
          <a:ext cx="4225925" cy="14801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430">
                  <a:extLst>
                    <a:ext uri="{9D8B030D-6E8A-4147-A177-3AD203B41FA5}">
                      <a16:colId xmlns:a16="http://schemas.microsoft.com/office/drawing/2014/main" val="2237091953"/>
                    </a:ext>
                  </a:extLst>
                </a:gridCol>
                <a:gridCol w="3325495">
                  <a:extLst>
                    <a:ext uri="{9D8B030D-6E8A-4147-A177-3AD203B41FA5}">
                      <a16:colId xmlns:a16="http://schemas.microsoft.com/office/drawing/2014/main" val="36080530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指令取值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功能说明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8179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指令清除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65937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写数据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32098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20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读数据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57795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30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复位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4002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40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标签数据清零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8305627"/>
                  </a:ext>
                </a:extLst>
              </a:tr>
            </a:tbl>
          </a:graphicData>
        </a:graphic>
      </p:graphicFrame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2299E6DB-DE4B-4093-8B53-9D509B49B9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669521"/>
              </p:ext>
            </p:extLst>
          </p:nvPr>
        </p:nvGraphicFramePr>
        <p:xfrm>
          <a:off x="4572000" y="971378"/>
          <a:ext cx="4225925" cy="29603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0430">
                  <a:extLst>
                    <a:ext uri="{9D8B030D-6E8A-4147-A177-3AD203B41FA5}">
                      <a16:colId xmlns:a16="http://schemas.microsoft.com/office/drawing/2014/main" val="3983057308"/>
                    </a:ext>
                  </a:extLst>
                </a:gridCol>
                <a:gridCol w="3325495">
                  <a:extLst>
                    <a:ext uri="{9D8B030D-6E8A-4147-A177-3AD203B41FA5}">
                      <a16:colId xmlns:a16="http://schemas.microsoft.com/office/drawing/2014/main" val="26374572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指令取值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功能说明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34191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写入中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503947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写入完成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99848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写入错误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0203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20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读取中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17706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21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读取完成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85306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22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读取错误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9092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30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复位中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77924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31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复位完成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933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32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复位错误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7008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</a:rPr>
                        <a:t>100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effectLst/>
                        </a:rPr>
                        <a:t>待机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42494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</a:rPr>
                        <a:t>101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effectLst/>
                        </a:rPr>
                        <a:t>有标签在工作区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97355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7638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532147" y="478804"/>
            <a:ext cx="8280000" cy="190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2.</a:t>
            </a:r>
            <a:r>
              <a:rPr lang="zh-CN" altLang="en-US" sz="1600" dirty="0">
                <a:solidFill>
                  <a:srgbClr val="FF0000"/>
                </a:solidFill>
              </a:rPr>
              <a:t>工业机器人对</a:t>
            </a:r>
            <a:r>
              <a:rPr lang="en-US" altLang="zh-CN" sz="1600" dirty="0">
                <a:solidFill>
                  <a:srgbClr val="FF0000"/>
                </a:solidFill>
              </a:rPr>
              <a:t>RFID</a:t>
            </a:r>
            <a:r>
              <a:rPr lang="zh-CN" altLang="en-US" sz="1600" dirty="0">
                <a:solidFill>
                  <a:srgbClr val="FF0000"/>
                </a:solidFill>
              </a:rPr>
              <a:t>数据读写编程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   RFID</a:t>
            </a:r>
            <a:r>
              <a:rPr lang="zh-CN" altLang="en-US" sz="1600" dirty="0">
                <a:solidFill>
                  <a:srgbClr val="0070C0"/>
                </a:solidFill>
              </a:rPr>
              <a:t>读写流程是工业机器人与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FF0000"/>
                </a:solidFill>
              </a:rPr>
              <a:t>建立通信</a:t>
            </a:r>
            <a:r>
              <a:rPr lang="zh-CN" altLang="en-US" sz="1600" dirty="0">
                <a:solidFill>
                  <a:srgbClr val="0070C0"/>
                </a:solidFill>
              </a:rPr>
              <a:t>连接后，机器人将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指令</a:t>
            </a:r>
            <a:r>
              <a:rPr lang="zh-CN" altLang="en-US" sz="1600" dirty="0">
                <a:solidFill>
                  <a:srgbClr val="FF0000"/>
                </a:solidFill>
              </a:rPr>
              <a:t>发送给</a:t>
            </a:r>
            <a:r>
              <a:rPr lang="en-US" altLang="zh-CN" sz="1600" dirty="0">
                <a:solidFill>
                  <a:srgbClr val="FF000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，由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控制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系统执行相应的操作。下面分别给出机器人端</a:t>
            </a:r>
            <a:r>
              <a:rPr lang="zh-CN" altLang="en-US" sz="1600" dirty="0">
                <a:solidFill>
                  <a:srgbClr val="FF0000"/>
                </a:solidFill>
              </a:rPr>
              <a:t>复位、向电子标签写数据与读电子标签数据</a:t>
            </a:r>
            <a:r>
              <a:rPr lang="zh-CN" altLang="en-US" sz="1600" dirty="0">
                <a:solidFill>
                  <a:srgbClr val="0070C0"/>
                </a:solidFill>
              </a:rPr>
              <a:t>的程序。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（</a:t>
            </a:r>
            <a:r>
              <a:rPr lang="en-US" altLang="zh-CN" sz="1600" dirty="0">
                <a:solidFill>
                  <a:srgbClr val="0070C0"/>
                </a:solidFill>
              </a:rPr>
              <a:t>1</a:t>
            </a:r>
            <a:r>
              <a:rPr lang="zh-CN" altLang="en-US" sz="1600" dirty="0">
                <a:solidFill>
                  <a:srgbClr val="0070C0"/>
                </a:solidFill>
              </a:rPr>
              <a:t>）机器人端</a:t>
            </a:r>
            <a:r>
              <a:rPr lang="zh-CN" altLang="en-US" sz="1600" dirty="0">
                <a:solidFill>
                  <a:srgbClr val="FF0000"/>
                </a:solidFill>
              </a:rPr>
              <a:t>复位电子标签</a:t>
            </a:r>
            <a:r>
              <a:rPr lang="zh-CN" altLang="en-US" sz="1600" dirty="0">
                <a:solidFill>
                  <a:srgbClr val="0070C0"/>
                </a:solidFill>
              </a:rPr>
              <a:t>的程序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0ACDCD4-B964-4A36-AE34-8320B35C60E9}"/>
              </a:ext>
            </a:extLst>
          </p:cNvPr>
          <p:cNvPicPr/>
          <p:nvPr/>
        </p:nvPicPr>
        <p:blipFill rotWithShape="1">
          <a:blip r:embed="rId2"/>
          <a:srcRect l="11054" t="14358" r="4895" b="30260"/>
          <a:stretch/>
        </p:blipFill>
        <p:spPr bwMode="auto">
          <a:xfrm>
            <a:off x="2744922" y="2515167"/>
            <a:ext cx="3854450" cy="19119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655567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1" y="478804"/>
            <a:ext cx="9144000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（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zh-CN" altLang="en-US" sz="1600" dirty="0">
                <a:solidFill>
                  <a:srgbClr val="FF0000"/>
                </a:solidFill>
              </a:rPr>
              <a:t>）机器人端</a:t>
            </a:r>
            <a:r>
              <a:rPr lang="zh-CN" altLang="en-US" sz="1600" dirty="0">
                <a:solidFill>
                  <a:srgbClr val="0070C0"/>
                </a:solidFill>
              </a:rPr>
              <a:t>向电子标签写数据</a:t>
            </a:r>
            <a:r>
              <a:rPr lang="zh-CN" altLang="en-US" sz="1600" dirty="0">
                <a:solidFill>
                  <a:srgbClr val="FF0000"/>
                </a:solidFill>
              </a:rPr>
              <a:t>的程序                      </a:t>
            </a:r>
            <a:r>
              <a:rPr lang="zh-CN" altLang="zh-CN" sz="1600" dirty="0">
                <a:solidFill>
                  <a:srgbClr val="FF0000"/>
                </a:solidFill>
              </a:rPr>
              <a:t>（</a:t>
            </a:r>
            <a:r>
              <a:rPr lang="en-US" altLang="zh-CN" sz="1600" dirty="0">
                <a:solidFill>
                  <a:srgbClr val="FF0000"/>
                </a:solidFill>
              </a:rPr>
              <a:t>3</a:t>
            </a:r>
            <a:r>
              <a:rPr lang="zh-CN" altLang="zh-CN" sz="1600" dirty="0">
                <a:solidFill>
                  <a:srgbClr val="FF0000"/>
                </a:solidFill>
              </a:rPr>
              <a:t>）机器人端</a:t>
            </a:r>
            <a:r>
              <a:rPr lang="zh-CN" altLang="zh-CN" sz="1600" dirty="0">
                <a:solidFill>
                  <a:srgbClr val="0070C0"/>
                </a:solidFill>
              </a:rPr>
              <a:t>读电子标签数据</a:t>
            </a:r>
            <a:r>
              <a:rPr lang="zh-CN" altLang="zh-CN" sz="1600" dirty="0">
                <a:solidFill>
                  <a:srgbClr val="FF0000"/>
                </a:solidFill>
              </a:rPr>
              <a:t>的程序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4790F61-972D-45B3-8A96-DE524C153D9F}"/>
              </a:ext>
            </a:extLst>
          </p:cNvPr>
          <p:cNvPicPr/>
          <p:nvPr/>
        </p:nvPicPr>
        <p:blipFill rotWithShape="1">
          <a:blip r:embed="rId2"/>
          <a:srcRect l="11229" t="14726" r="5036" b="19188"/>
          <a:stretch/>
        </p:blipFill>
        <p:spPr bwMode="auto">
          <a:xfrm>
            <a:off x="394295" y="1113770"/>
            <a:ext cx="3858895" cy="22929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4AF76ED-F64A-4731-9B08-2DEB491CA518}"/>
              </a:ext>
            </a:extLst>
          </p:cNvPr>
          <p:cNvPicPr/>
          <p:nvPr/>
        </p:nvPicPr>
        <p:blipFill rotWithShape="1">
          <a:blip r:embed="rId3"/>
          <a:srcRect l="11657" t="14911" r="5645" b="24340"/>
          <a:stretch/>
        </p:blipFill>
        <p:spPr bwMode="auto">
          <a:xfrm>
            <a:off x="4890812" y="1113770"/>
            <a:ext cx="3830320" cy="20948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227826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052A2-9B98-4B2A-AA87-7105BCED5684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18267B9-CD97-4FF4-B1DE-A07E56ECE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544" y="1475162"/>
            <a:ext cx="7334912" cy="1001596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 谢！</a:t>
            </a:r>
            <a:endParaRPr lang="en-US" altLang="zh-CN" sz="6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4743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8"/>
          <p:cNvSpPr txBox="1">
            <a:spLocks noGrp="1"/>
          </p:cNvSpPr>
          <p:nvPr/>
        </p:nvSpPr>
        <p:spPr>
          <a:xfrm>
            <a:off x="6057900" y="4685110"/>
            <a:ext cx="1485900" cy="354806"/>
          </a:xfrm>
          <a:prstGeom prst="rect">
            <a:avLst/>
          </a:prstGeom>
          <a:noFill/>
          <a:ln w="9525">
            <a:noFill/>
          </a:ln>
        </p:spPr>
        <p:txBody>
          <a:bodyPr lIns="68574" tIns="34288" rIns="68574" bIns="34288"/>
          <a:lstStyle>
            <a:lvl1pPr marL="471805" indent="-4718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</a:defRPr>
            </a:lvl2pPr>
            <a:lvl3pPr marL="1303655" indent="-3924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90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1055" indent="-3968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r" defTabSz="121920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825" dirty="0">
                <a:solidFill>
                  <a:srgbClr val="000000"/>
                </a:solidFill>
              </a:rPr>
              <a:t>2</a:t>
            </a:fld>
            <a:endParaRPr lang="en-US" altLang="zh-CN" sz="825" dirty="0">
              <a:solidFill>
                <a:srgbClr val="000000"/>
              </a:solidFill>
            </a:endParaRPr>
          </a:p>
        </p:txBody>
      </p:sp>
      <p:pic>
        <p:nvPicPr>
          <p:cNvPr id="1689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14358" y="743517"/>
            <a:ext cx="8315283" cy="1821129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模块五 工业机器人与外围设备系统集成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C0B11A-4E3E-44D5-8EC6-04D0CAA43DE6}"/>
              </a:ext>
            </a:extLst>
          </p:cNvPr>
          <p:cNvSpPr txBox="1"/>
          <p:nvPr/>
        </p:nvSpPr>
        <p:spPr bwMode="auto">
          <a:xfrm>
            <a:off x="1930137" y="3646354"/>
            <a:ext cx="5556142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F6875A-1219-42E5-8DBD-3B7916ED4660}"/>
              </a:ext>
            </a:extLst>
          </p:cNvPr>
          <p:cNvSpPr txBox="1"/>
          <p:nvPr/>
        </p:nvSpPr>
        <p:spPr bwMode="auto">
          <a:xfrm>
            <a:off x="3618206" y="2763889"/>
            <a:ext cx="2330970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张爱红  主编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04731" y="501289"/>
            <a:ext cx="8280000" cy="2685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[</a:t>
            </a:r>
            <a:r>
              <a:rPr lang="zh-CN" altLang="en-US" sz="1800" dirty="0">
                <a:solidFill>
                  <a:srgbClr val="FF0000"/>
                </a:solidFill>
              </a:rPr>
              <a:t>学习目标</a:t>
            </a:r>
            <a:r>
              <a:rPr lang="en-US" altLang="zh-CN" sz="1800" dirty="0">
                <a:solidFill>
                  <a:srgbClr val="FF0000"/>
                </a:solidFill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1.</a:t>
            </a:r>
            <a:r>
              <a:rPr lang="zh-CN" altLang="en-US" sz="1600" dirty="0">
                <a:solidFill>
                  <a:srgbClr val="0070C0"/>
                </a:solidFill>
              </a:rPr>
              <a:t>了解</a:t>
            </a:r>
            <a:r>
              <a:rPr lang="en-US" altLang="zh-CN" sz="1600" dirty="0">
                <a:solidFill>
                  <a:srgbClr val="0070C0"/>
                </a:solidFill>
              </a:rPr>
              <a:t>SIMATIC RF300 RFID</a:t>
            </a:r>
            <a:r>
              <a:rPr lang="zh-CN" altLang="en-US" sz="1600" dirty="0">
                <a:solidFill>
                  <a:srgbClr val="0070C0"/>
                </a:solidFill>
              </a:rPr>
              <a:t>识别系统的组成；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2.</a:t>
            </a:r>
            <a:r>
              <a:rPr lang="zh-CN" altLang="en-US" sz="1600" dirty="0">
                <a:solidFill>
                  <a:srgbClr val="0070C0"/>
                </a:solidFill>
              </a:rPr>
              <a:t>熟悉</a:t>
            </a:r>
            <a:r>
              <a:rPr lang="en-US" altLang="zh-CN" sz="1600" dirty="0">
                <a:solidFill>
                  <a:srgbClr val="0070C0"/>
                </a:solidFill>
              </a:rPr>
              <a:t>SIMATIC</a:t>
            </a:r>
            <a:r>
              <a:rPr lang="zh-CN" altLang="en-US" sz="1600" dirty="0">
                <a:solidFill>
                  <a:srgbClr val="0070C0"/>
                </a:solidFill>
              </a:rPr>
              <a:t>常用的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识别指令；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3.</a:t>
            </a:r>
            <a:r>
              <a:rPr lang="zh-CN" altLang="en-US" sz="1600" dirty="0">
                <a:solidFill>
                  <a:srgbClr val="0070C0"/>
                </a:solidFill>
              </a:rPr>
              <a:t>掌握</a:t>
            </a:r>
            <a:r>
              <a:rPr lang="en-US" altLang="zh-CN" sz="1600" dirty="0">
                <a:solidFill>
                  <a:srgbClr val="0070C0"/>
                </a:solidFill>
              </a:rPr>
              <a:t>SIMATIC PLC</a:t>
            </a:r>
            <a:r>
              <a:rPr lang="zh-CN" altLang="en-US" sz="1600" dirty="0">
                <a:solidFill>
                  <a:srgbClr val="0070C0"/>
                </a:solidFill>
              </a:rPr>
              <a:t>与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模块的通信组态与编程方法；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4.</a:t>
            </a:r>
            <a:r>
              <a:rPr lang="zh-CN" altLang="en-US" sz="1600" dirty="0">
                <a:solidFill>
                  <a:srgbClr val="0070C0"/>
                </a:solidFill>
              </a:rPr>
              <a:t>掌握</a:t>
            </a:r>
            <a:r>
              <a:rPr lang="en-US" altLang="zh-CN" sz="1600" dirty="0">
                <a:solidFill>
                  <a:srgbClr val="0070C0"/>
                </a:solidFill>
              </a:rPr>
              <a:t>ABB</a:t>
            </a:r>
            <a:r>
              <a:rPr lang="zh-CN" altLang="en-US" sz="1600" dirty="0">
                <a:solidFill>
                  <a:srgbClr val="0070C0"/>
                </a:solidFill>
              </a:rPr>
              <a:t>工业机器人与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的通信编程方法；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5.</a:t>
            </a:r>
            <a:r>
              <a:rPr lang="zh-CN" altLang="en-US" sz="1600" dirty="0">
                <a:solidFill>
                  <a:srgbClr val="0070C0"/>
                </a:solidFill>
              </a:rPr>
              <a:t>培育系统思维方法与思维能力。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rgbClr val="0070C0"/>
              </a:solidFill>
            </a:endParaRP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C8D31-81CB-4847-82BA-A6A0A7C29A83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703F37D5-FA8E-4317-BB80-5FBE08AE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</p:spTree>
    <p:extLst>
      <p:ext uri="{BB962C8B-B14F-4D97-AF65-F5344CB8AC3E}">
        <p14:creationId xmlns:p14="http://schemas.microsoft.com/office/powerpoint/2010/main" val="3898268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19721" y="373874"/>
            <a:ext cx="8280000" cy="4165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5.3.1 SIMATIC RF300 RFID</a:t>
            </a:r>
            <a:r>
              <a:rPr lang="zh-CN" altLang="en-US" sz="1800" dirty="0">
                <a:solidFill>
                  <a:srgbClr val="FF0000"/>
                </a:solidFill>
              </a:rPr>
              <a:t>系统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1. SIMATIC</a:t>
            </a:r>
            <a:r>
              <a:rPr lang="zh-CN" altLang="en-US" sz="1600" dirty="0">
                <a:solidFill>
                  <a:srgbClr val="0070C0"/>
                </a:solidFill>
              </a:rPr>
              <a:t>识别系统的组成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 无线射频识别即射频识别技术（</a:t>
            </a:r>
            <a:r>
              <a:rPr lang="en-US" altLang="zh-CN" sz="1600" dirty="0">
                <a:solidFill>
                  <a:srgbClr val="FF000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），是自动识别技术的一种，通过无线射频方式进行非接触双向数据通信，利用无线射频方式对记录媒体（或射频卡）进行读写，从而达到识别目标和数据交换的目的。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    SIMATIC RF300 RFID</a:t>
            </a:r>
            <a:r>
              <a:rPr lang="zh-CN" altLang="en-US" sz="1600" dirty="0">
                <a:solidFill>
                  <a:srgbClr val="0070C0"/>
                </a:solidFill>
              </a:rPr>
              <a:t>系统，主要</a:t>
            </a:r>
            <a:r>
              <a:rPr lang="zh-CN" altLang="en-US" sz="1600" dirty="0">
                <a:solidFill>
                  <a:srgbClr val="FF0000"/>
                </a:solidFill>
              </a:rPr>
              <a:t>由</a:t>
            </a:r>
            <a:r>
              <a:rPr lang="en-US" altLang="zh-CN" sz="1600" dirty="0">
                <a:solidFill>
                  <a:srgbClr val="FF0000"/>
                </a:solidFill>
              </a:rPr>
              <a:t>S7 1200 PLC</a:t>
            </a:r>
            <a:r>
              <a:rPr lang="zh-CN" altLang="en-US" sz="1600" dirty="0">
                <a:solidFill>
                  <a:srgbClr val="FF0000"/>
                </a:solidFill>
              </a:rPr>
              <a:t>、</a:t>
            </a:r>
            <a:r>
              <a:rPr lang="en-US" altLang="zh-CN" sz="1600" dirty="0">
                <a:solidFill>
                  <a:srgbClr val="FF0000"/>
                </a:solidFill>
              </a:rPr>
              <a:t>RF120C</a:t>
            </a:r>
            <a:r>
              <a:rPr lang="zh-CN" altLang="en-US" sz="1600" dirty="0">
                <a:solidFill>
                  <a:srgbClr val="FF0000"/>
                </a:solidFill>
              </a:rPr>
              <a:t>通信模块、</a:t>
            </a:r>
            <a:r>
              <a:rPr lang="en-US" altLang="zh-CN" sz="1600" dirty="0">
                <a:solidFill>
                  <a:srgbClr val="FF0000"/>
                </a:solidFill>
              </a:rPr>
              <a:t>RF340R</a:t>
            </a:r>
            <a:r>
              <a:rPr lang="zh-CN" altLang="en-US" sz="1600" dirty="0">
                <a:solidFill>
                  <a:srgbClr val="FF0000"/>
                </a:solidFill>
              </a:rPr>
              <a:t>读写器和</a:t>
            </a:r>
            <a:r>
              <a:rPr lang="en-US" altLang="zh-CN" sz="1600" dirty="0">
                <a:solidFill>
                  <a:srgbClr val="FF0000"/>
                </a:solidFill>
              </a:rPr>
              <a:t>RF320T</a:t>
            </a:r>
            <a:r>
              <a:rPr lang="zh-CN" altLang="en-US" sz="1600" dirty="0">
                <a:solidFill>
                  <a:srgbClr val="FF0000"/>
                </a:solidFill>
              </a:rPr>
              <a:t>电子标签</a:t>
            </a:r>
            <a:r>
              <a:rPr lang="zh-CN" altLang="en-US" sz="1600" dirty="0">
                <a:solidFill>
                  <a:srgbClr val="0070C0"/>
                </a:solidFill>
              </a:rPr>
              <a:t>等组成。工作时，在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控制下</a:t>
            </a:r>
            <a:r>
              <a:rPr lang="en-US" altLang="zh-CN" sz="1600" dirty="0">
                <a:solidFill>
                  <a:srgbClr val="0070C0"/>
                </a:solidFill>
              </a:rPr>
              <a:t>RFID</a:t>
            </a:r>
            <a:r>
              <a:rPr lang="zh-CN" altLang="en-US" sz="1600" dirty="0">
                <a:solidFill>
                  <a:srgbClr val="0070C0"/>
                </a:solidFill>
              </a:rPr>
              <a:t>读写器发出电子信号，电子标签接受信号后反射内部存储的标识信息，读写器再接受并识别</a:t>
            </a:r>
            <a:r>
              <a:rPr lang="zh-CN" altLang="en-US" sz="1600" dirty="0">
                <a:solidFill>
                  <a:srgbClr val="FF0000"/>
                </a:solidFill>
              </a:rPr>
              <a:t>标签</a:t>
            </a:r>
            <a:r>
              <a:rPr lang="zh-CN" altLang="en-US" sz="1600" dirty="0">
                <a:solidFill>
                  <a:srgbClr val="0070C0"/>
                </a:solidFill>
              </a:rPr>
              <a:t>发回的信息，最后读写器将识别结果发送给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。其中</a:t>
            </a:r>
            <a:r>
              <a:rPr lang="en-US" altLang="zh-CN" sz="1600" dirty="0">
                <a:solidFill>
                  <a:srgbClr val="0070C0"/>
                </a:solidFill>
              </a:rPr>
              <a:t>1</a:t>
            </a:r>
            <a:r>
              <a:rPr lang="zh-CN" altLang="en-US" sz="1600" dirty="0">
                <a:solidFill>
                  <a:srgbClr val="0070C0"/>
                </a:solidFill>
              </a:rPr>
              <a:t>个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模块</a:t>
            </a:r>
            <a:endParaRPr lang="en-US" altLang="zh-CN" sz="16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左侧最多插装</a:t>
            </a:r>
            <a:r>
              <a:rPr lang="en-US" altLang="zh-CN" sz="1600" dirty="0">
                <a:solidFill>
                  <a:srgbClr val="0070C0"/>
                </a:solidFill>
              </a:rPr>
              <a:t>3</a:t>
            </a:r>
            <a:r>
              <a:rPr lang="zh-CN" altLang="en-US" sz="1600" dirty="0">
                <a:solidFill>
                  <a:srgbClr val="0070C0"/>
                </a:solidFill>
              </a:rPr>
              <a:t>块</a:t>
            </a:r>
            <a:r>
              <a:rPr lang="en-US" altLang="zh-CN" sz="1600" dirty="0">
                <a:solidFill>
                  <a:srgbClr val="FF0000"/>
                </a:solidFill>
              </a:rPr>
              <a:t>RF120C</a:t>
            </a:r>
            <a:r>
              <a:rPr lang="zh-CN" altLang="en-US" sz="1600" dirty="0">
                <a:solidFill>
                  <a:srgbClr val="FF0000"/>
                </a:solidFill>
              </a:rPr>
              <a:t>通信模块</a:t>
            </a:r>
            <a:r>
              <a:rPr lang="zh-CN" altLang="en-US" sz="1600" dirty="0">
                <a:solidFill>
                  <a:srgbClr val="0070C0"/>
                </a:solidFill>
              </a:rPr>
              <a:t>，</a:t>
            </a:r>
            <a:endParaRPr lang="en-US" altLang="zh-CN" sz="16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1</a:t>
            </a:r>
            <a:r>
              <a:rPr lang="zh-CN" altLang="en-US" sz="1600" dirty="0">
                <a:solidFill>
                  <a:srgbClr val="0070C0"/>
                </a:solidFill>
              </a:rPr>
              <a:t>个</a:t>
            </a:r>
            <a:r>
              <a:rPr lang="en-US" altLang="zh-CN" sz="1600" dirty="0">
                <a:solidFill>
                  <a:srgbClr val="FF0000"/>
                </a:solidFill>
              </a:rPr>
              <a:t>RF120C</a:t>
            </a:r>
            <a:r>
              <a:rPr lang="zh-CN" altLang="en-US" sz="1600" dirty="0">
                <a:solidFill>
                  <a:srgbClr val="FF0000"/>
                </a:solidFill>
              </a:rPr>
              <a:t>模块</a:t>
            </a:r>
            <a:r>
              <a:rPr lang="zh-CN" altLang="en-US" sz="1600" dirty="0">
                <a:solidFill>
                  <a:srgbClr val="0070C0"/>
                </a:solidFill>
              </a:rPr>
              <a:t>一般只能连接</a:t>
            </a:r>
            <a:r>
              <a:rPr lang="en-US" altLang="zh-CN" sz="1600" dirty="0">
                <a:solidFill>
                  <a:srgbClr val="0070C0"/>
                </a:solidFill>
              </a:rPr>
              <a:t>1</a:t>
            </a:r>
            <a:r>
              <a:rPr lang="zh-CN" altLang="en-US" sz="1600" dirty="0">
                <a:solidFill>
                  <a:srgbClr val="0070C0"/>
                </a:solidFill>
              </a:rPr>
              <a:t>个</a:t>
            </a:r>
            <a:r>
              <a:rPr lang="zh-CN" altLang="en-US" sz="1600" dirty="0">
                <a:solidFill>
                  <a:srgbClr val="FF0000"/>
                </a:solidFill>
              </a:rPr>
              <a:t>读写器</a:t>
            </a:r>
            <a:r>
              <a:rPr lang="zh-CN" altLang="en-US" sz="1600" dirty="0">
                <a:solidFill>
                  <a:srgbClr val="0070C0"/>
                </a:solidFill>
              </a:rPr>
              <a:t>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6C692DB2-3397-4F43-9FD5-8B9FA43480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0515771"/>
              </p:ext>
            </p:extLst>
          </p:nvPr>
        </p:nvGraphicFramePr>
        <p:xfrm>
          <a:off x="4172792" y="3188618"/>
          <a:ext cx="4315315" cy="183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5982349" imgH="2546510" progId="Visio.Drawing.11">
                  <p:embed/>
                </p:oleObj>
              </mc:Choice>
              <mc:Fallback>
                <p:oleObj name="Visio" r:id="rId2" imgW="5982349" imgH="254651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2792" y="3188618"/>
                        <a:ext cx="4315315" cy="1834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61202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532147" y="478804"/>
            <a:ext cx="8280000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2. SIMATIC Ident</a:t>
            </a:r>
            <a:r>
              <a:rPr lang="zh-CN" altLang="en-US" sz="1600" dirty="0">
                <a:solidFill>
                  <a:srgbClr val="FF0000"/>
                </a:solidFill>
              </a:rPr>
              <a:t>（识别）指令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常用的</a:t>
            </a:r>
            <a:r>
              <a:rPr lang="en-US" altLang="zh-CN" sz="1600" dirty="0">
                <a:solidFill>
                  <a:srgbClr val="0070C0"/>
                </a:solidFill>
              </a:rPr>
              <a:t>SIMATIC Ident</a:t>
            </a:r>
            <a:r>
              <a:rPr lang="zh-CN" altLang="en-US" sz="1600" dirty="0">
                <a:solidFill>
                  <a:srgbClr val="0070C0"/>
                </a:solidFill>
              </a:rPr>
              <a:t>指令包括</a:t>
            </a:r>
            <a:r>
              <a:rPr lang="en-US" altLang="zh-CN" sz="1600" dirty="0">
                <a:solidFill>
                  <a:srgbClr val="0070C0"/>
                </a:solidFill>
              </a:rPr>
              <a:t>Reset_RF300</a:t>
            </a:r>
            <a:r>
              <a:rPr lang="zh-CN" altLang="en-US" sz="1600" dirty="0">
                <a:solidFill>
                  <a:srgbClr val="0070C0"/>
                </a:solidFill>
              </a:rPr>
              <a:t>、</a:t>
            </a:r>
            <a:r>
              <a:rPr lang="en-US" altLang="zh-CN" sz="1600" dirty="0">
                <a:solidFill>
                  <a:srgbClr val="0070C0"/>
                </a:solidFill>
              </a:rPr>
              <a:t>Read</a:t>
            </a:r>
            <a:r>
              <a:rPr lang="zh-CN" altLang="en-US" sz="1600" dirty="0">
                <a:solidFill>
                  <a:srgbClr val="0070C0"/>
                </a:solidFill>
              </a:rPr>
              <a:t>、</a:t>
            </a:r>
            <a:r>
              <a:rPr lang="en-US" altLang="zh-CN" sz="1600" dirty="0">
                <a:solidFill>
                  <a:srgbClr val="0070C0"/>
                </a:solidFill>
              </a:rPr>
              <a:t>Write</a:t>
            </a:r>
            <a:r>
              <a:rPr lang="zh-CN" altLang="en-US" sz="1600" dirty="0">
                <a:solidFill>
                  <a:srgbClr val="0070C0"/>
                </a:solidFill>
              </a:rPr>
              <a:t>、</a:t>
            </a:r>
            <a:r>
              <a:rPr lang="en-US" altLang="zh-CN" sz="1600" dirty="0">
                <a:solidFill>
                  <a:srgbClr val="0070C0"/>
                </a:solidFill>
              </a:rPr>
              <a:t>Set_Ant_RF300</a:t>
            </a:r>
            <a:r>
              <a:rPr lang="zh-CN" altLang="en-US" sz="1600" dirty="0">
                <a:solidFill>
                  <a:srgbClr val="0070C0"/>
                </a:solidFill>
              </a:rPr>
              <a:t>、</a:t>
            </a:r>
            <a:r>
              <a:rPr lang="en-US" altLang="zh-CN" sz="1600" dirty="0" err="1">
                <a:solidFill>
                  <a:srgbClr val="0070C0"/>
                </a:solidFill>
              </a:rPr>
              <a:t>Reset_Reader</a:t>
            </a:r>
            <a:r>
              <a:rPr lang="zh-CN" altLang="en-US" sz="1600" dirty="0">
                <a:solidFill>
                  <a:srgbClr val="0070C0"/>
                </a:solidFill>
              </a:rPr>
              <a:t>等。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（</a:t>
            </a:r>
            <a:r>
              <a:rPr lang="en-US" altLang="zh-CN" sz="1600" dirty="0">
                <a:solidFill>
                  <a:srgbClr val="FF0000"/>
                </a:solidFill>
              </a:rPr>
              <a:t>1</a:t>
            </a:r>
            <a:r>
              <a:rPr lang="zh-CN" altLang="en-US" sz="1600" dirty="0">
                <a:solidFill>
                  <a:srgbClr val="FF0000"/>
                </a:solidFill>
              </a:rPr>
              <a:t>）</a:t>
            </a:r>
            <a:r>
              <a:rPr lang="en-US" altLang="zh-CN" sz="1600" dirty="0">
                <a:solidFill>
                  <a:srgbClr val="FF0000"/>
                </a:solidFill>
              </a:rPr>
              <a:t>Reset_RF300</a:t>
            </a:r>
            <a:r>
              <a:rPr lang="zh-CN" altLang="en-US" sz="1600" dirty="0">
                <a:solidFill>
                  <a:srgbClr val="FF0000"/>
                </a:solidFill>
              </a:rPr>
              <a:t>指令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  Reset_RF300</a:t>
            </a:r>
            <a:r>
              <a:rPr lang="zh-CN" altLang="en-US" sz="1600" dirty="0">
                <a:solidFill>
                  <a:srgbClr val="0070C0"/>
                </a:solidFill>
              </a:rPr>
              <a:t>指令主要用于</a:t>
            </a:r>
            <a:r>
              <a:rPr lang="en-US" altLang="zh-CN" sz="1600" dirty="0">
                <a:solidFill>
                  <a:srgbClr val="FF0000"/>
                </a:solidFill>
              </a:rPr>
              <a:t>RFID</a:t>
            </a:r>
            <a:r>
              <a:rPr lang="zh-CN" altLang="en-US" sz="1600" dirty="0">
                <a:solidFill>
                  <a:srgbClr val="FF0000"/>
                </a:solidFill>
              </a:rPr>
              <a:t>电子标签的复位</a:t>
            </a:r>
            <a:r>
              <a:rPr lang="zh-CN" altLang="en-US" sz="1600" dirty="0">
                <a:solidFill>
                  <a:srgbClr val="0070C0"/>
                </a:solidFill>
              </a:rPr>
              <a:t>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E1F53A1-D67B-4B5D-9550-1E8B4FC5023E}"/>
              </a:ext>
            </a:extLst>
          </p:cNvPr>
          <p:cNvPicPr/>
          <p:nvPr/>
        </p:nvPicPr>
        <p:blipFill rotWithShape="1">
          <a:blip r:embed="rId2"/>
          <a:srcRect l="32679" t="65622" r="53297" b="17679"/>
          <a:stretch/>
        </p:blipFill>
        <p:spPr bwMode="auto">
          <a:xfrm>
            <a:off x="427217" y="2037877"/>
            <a:ext cx="2606040" cy="17456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34FF73F5-B240-4587-B2B0-D757980174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8012473"/>
              </p:ext>
            </p:extLst>
          </p:nvPr>
        </p:nvGraphicFramePr>
        <p:xfrm>
          <a:off x="3138187" y="1994182"/>
          <a:ext cx="5410607" cy="30208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37070">
                  <a:extLst>
                    <a:ext uri="{9D8B030D-6E8A-4147-A177-3AD203B41FA5}">
                      <a16:colId xmlns:a16="http://schemas.microsoft.com/office/drawing/2014/main" val="3634660399"/>
                    </a:ext>
                  </a:extLst>
                </a:gridCol>
                <a:gridCol w="880349">
                  <a:extLst>
                    <a:ext uri="{9D8B030D-6E8A-4147-A177-3AD203B41FA5}">
                      <a16:colId xmlns:a16="http://schemas.microsoft.com/office/drawing/2014/main" val="3876205380"/>
                    </a:ext>
                  </a:extLst>
                </a:gridCol>
                <a:gridCol w="841857">
                  <a:extLst>
                    <a:ext uri="{9D8B030D-6E8A-4147-A177-3AD203B41FA5}">
                      <a16:colId xmlns:a16="http://schemas.microsoft.com/office/drawing/2014/main" val="3905694828"/>
                    </a:ext>
                  </a:extLst>
                </a:gridCol>
                <a:gridCol w="3251331">
                  <a:extLst>
                    <a:ext uri="{9D8B030D-6E8A-4147-A177-3AD203B41FA5}">
                      <a16:colId xmlns:a16="http://schemas.microsoft.com/office/drawing/2014/main" val="2010747008"/>
                    </a:ext>
                  </a:extLst>
                </a:gridCol>
              </a:tblGrid>
              <a:tr h="2049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序号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引脚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数据类型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功能说明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extLst>
                  <a:ext uri="{0D108BD9-81ED-4DB2-BD59-A6C34878D82A}">
                    <a16:rowId xmlns:a16="http://schemas.microsoft.com/office/drawing/2014/main" val="1717424327"/>
                  </a:ext>
                </a:extLst>
              </a:tr>
              <a:tr h="2049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1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EXECUTE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Bool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启动</a:t>
                      </a:r>
                      <a:r>
                        <a:rPr lang="en-US" sz="1000" kern="100">
                          <a:effectLst/>
                        </a:rPr>
                        <a:t>Reset_RF300</a:t>
                      </a:r>
                      <a:r>
                        <a:rPr lang="zh-CN" sz="1000" kern="100">
                          <a:effectLst/>
                        </a:rPr>
                        <a:t>对</a:t>
                      </a:r>
                      <a:r>
                        <a:rPr lang="en-US" sz="1000" kern="100">
                          <a:effectLst/>
                        </a:rPr>
                        <a:t>RFID</a:t>
                      </a:r>
                      <a:r>
                        <a:rPr lang="zh-CN" sz="1000" kern="100">
                          <a:effectLst/>
                        </a:rPr>
                        <a:t>标签进行复位，上升沿触发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extLst>
                  <a:ext uri="{0D108BD9-81ED-4DB2-BD59-A6C34878D82A}">
                    <a16:rowId xmlns:a16="http://schemas.microsoft.com/office/drawing/2014/main" val="3732418396"/>
                  </a:ext>
                </a:extLst>
              </a:tr>
              <a:tr h="4396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2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TAG_CONTROL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Byte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存在性检查：</a:t>
                      </a:r>
                      <a:r>
                        <a:rPr lang="en-US" sz="1000" kern="100">
                          <a:effectLst/>
                        </a:rPr>
                        <a:t>0-</a:t>
                      </a:r>
                      <a:r>
                        <a:rPr lang="zh-CN" sz="1000" kern="100">
                          <a:effectLst/>
                        </a:rPr>
                        <a:t>关闭；</a:t>
                      </a:r>
                      <a:r>
                        <a:rPr lang="en-US" sz="1000" kern="100">
                          <a:effectLst/>
                        </a:rPr>
                        <a:t>1-</a:t>
                      </a:r>
                      <a:r>
                        <a:rPr lang="zh-CN" sz="1000" kern="100">
                          <a:effectLst/>
                        </a:rPr>
                        <a:t>打开；</a:t>
                      </a:r>
                      <a:r>
                        <a:rPr lang="en-US" sz="1000" kern="100">
                          <a:effectLst/>
                        </a:rPr>
                        <a:t>4-</a:t>
                      </a:r>
                      <a:r>
                        <a:rPr lang="zh-CN" sz="1000" kern="100">
                          <a:effectLst/>
                        </a:rPr>
                        <a:t>存在（天线已关闭，只有在已发送</a:t>
                      </a:r>
                      <a:r>
                        <a:rPr lang="en-US" sz="1000" kern="100">
                          <a:effectLst/>
                        </a:rPr>
                        <a:t> Read </a:t>
                      </a:r>
                      <a:r>
                        <a:rPr lang="zh-CN" sz="1000" kern="100">
                          <a:effectLst/>
                        </a:rPr>
                        <a:t>或</a:t>
                      </a:r>
                      <a:r>
                        <a:rPr lang="en-US" sz="1000" kern="100">
                          <a:effectLst/>
                        </a:rPr>
                        <a:t> Write </a:t>
                      </a:r>
                      <a:r>
                        <a:rPr lang="zh-CN" sz="1000" kern="100">
                          <a:effectLst/>
                        </a:rPr>
                        <a:t>命令时天线才会打开）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extLst>
                  <a:ext uri="{0D108BD9-81ED-4DB2-BD59-A6C34878D82A}">
                    <a16:rowId xmlns:a16="http://schemas.microsoft.com/office/drawing/2014/main" val="505556707"/>
                  </a:ext>
                </a:extLst>
              </a:tr>
              <a:tr h="4396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3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TAG_TYPE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Byte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发送</a:t>
                      </a:r>
                      <a:r>
                        <a:rPr lang="en-US" sz="1000" kern="100">
                          <a:effectLst/>
                        </a:rPr>
                        <a:t>RFID</a:t>
                      </a:r>
                      <a:r>
                        <a:rPr lang="zh-CN" sz="1000" kern="100">
                          <a:effectLst/>
                        </a:rPr>
                        <a:t>标签类型：</a:t>
                      </a:r>
                      <a:r>
                        <a:rPr lang="en-US" sz="1000" kern="100">
                          <a:effectLst/>
                        </a:rPr>
                        <a:t>1</a:t>
                      </a:r>
                      <a:r>
                        <a:rPr lang="zh-CN" sz="1000" kern="100">
                          <a:effectLst/>
                        </a:rPr>
                        <a:t>表示</a:t>
                      </a:r>
                      <a:r>
                        <a:rPr lang="en-US" sz="1000" kern="100">
                          <a:effectLst/>
                        </a:rPr>
                        <a:t>ISO</a:t>
                      </a:r>
                      <a:r>
                        <a:rPr lang="zh-CN" sz="1000" kern="100">
                          <a:effectLst/>
                        </a:rPr>
                        <a:t>发送应答器，</a:t>
                      </a:r>
                      <a:r>
                        <a:rPr lang="en-US" sz="1000" kern="100">
                          <a:effectLst/>
                        </a:rPr>
                        <a:t>0</a:t>
                      </a:r>
                      <a:r>
                        <a:rPr lang="zh-CN" sz="1000" kern="100">
                          <a:effectLst/>
                        </a:rPr>
                        <a:t>表示</a:t>
                      </a:r>
                      <a:r>
                        <a:rPr lang="en-US" sz="1000" kern="100">
                          <a:effectLst/>
                        </a:rPr>
                        <a:t>RF300</a:t>
                      </a:r>
                      <a:r>
                        <a:rPr lang="zh-CN" sz="1000" kern="100">
                          <a:effectLst/>
                        </a:rPr>
                        <a:t>发送应答器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extLst>
                  <a:ext uri="{0D108BD9-81ED-4DB2-BD59-A6C34878D82A}">
                    <a16:rowId xmlns:a16="http://schemas.microsoft.com/office/drawing/2014/main" val="1844732728"/>
                  </a:ext>
                </a:extLst>
              </a:tr>
              <a:tr h="6742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4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RF_POWER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Byte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输出功率，仅适用于</a:t>
                      </a:r>
                      <a:r>
                        <a:rPr lang="en-US" sz="1000" kern="100">
                          <a:effectLst/>
                        </a:rPr>
                        <a:t> RF380R</a:t>
                      </a:r>
                      <a:r>
                        <a:rPr lang="zh-CN" sz="1000" kern="100">
                          <a:effectLst/>
                        </a:rPr>
                        <a:t>；</a:t>
                      </a:r>
                      <a:r>
                        <a:rPr lang="en-US" sz="1000" kern="100">
                          <a:effectLst/>
                        </a:rPr>
                        <a:t>RF</a:t>
                      </a:r>
                      <a:r>
                        <a:rPr lang="zh-CN" sz="1000" kern="100">
                          <a:effectLst/>
                        </a:rPr>
                        <a:t>的功率为</a:t>
                      </a:r>
                      <a:r>
                        <a:rPr lang="en-US" sz="1000" kern="100">
                          <a:effectLst/>
                        </a:rPr>
                        <a:t>0.5W</a:t>
                      </a:r>
                      <a:r>
                        <a:rPr lang="zh-CN" sz="1000" kern="100">
                          <a:effectLst/>
                        </a:rPr>
                        <a:t>～</a:t>
                      </a:r>
                      <a:r>
                        <a:rPr lang="en-US" sz="1000" kern="100">
                          <a:effectLst/>
                        </a:rPr>
                        <a:t>2W</a:t>
                      </a:r>
                      <a:r>
                        <a:rPr lang="zh-CN" sz="1000" kern="100">
                          <a:effectLst/>
                        </a:rPr>
                        <a:t>，增量为</a:t>
                      </a:r>
                      <a:r>
                        <a:rPr lang="en-US" sz="1000" kern="100">
                          <a:effectLst/>
                        </a:rPr>
                        <a:t>0.25 W</a:t>
                      </a:r>
                      <a:r>
                        <a:rPr lang="zh-CN" sz="1000" kern="100">
                          <a:effectLst/>
                        </a:rPr>
                        <a:t>（值范围：</a:t>
                      </a:r>
                      <a:r>
                        <a:rPr lang="en-US" sz="1000" kern="100">
                          <a:effectLst/>
                        </a:rPr>
                        <a:t> 0x02 ... 0x08</a:t>
                      </a:r>
                      <a:r>
                        <a:rPr lang="zh-CN" sz="1000" kern="100">
                          <a:effectLst/>
                        </a:rPr>
                        <a:t>）。 默认值</a:t>
                      </a:r>
                      <a:r>
                        <a:rPr lang="en-US" sz="1000" kern="100">
                          <a:effectLst/>
                        </a:rPr>
                        <a:t> 0x00</a:t>
                      </a:r>
                      <a:r>
                        <a:rPr lang="zh-CN" sz="1000" kern="100">
                          <a:effectLst/>
                        </a:rPr>
                        <a:t>表示</a:t>
                      </a:r>
                      <a:r>
                        <a:rPr lang="en-US" sz="1000" kern="100">
                          <a:effectLst/>
                        </a:rPr>
                        <a:t>1.25 W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extLst>
                  <a:ext uri="{0D108BD9-81ED-4DB2-BD59-A6C34878D82A}">
                    <a16:rowId xmlns:a16="http://schemas.microsoft.com/office/drawing/2014/main" val="1875986868"/>
                  </a:ext>
                </a:extLst>
              </a:tr>
              <a:tr h="43961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5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HW_CONNECT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IID_HW_CONNECT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RFID</a:t>
                      </a:r>
                      <a:r>
                        <a:rPr lang="zh-CN" sz="1000" kern="100">
                          <a:effectLst/>
                        </a:rPr>
                        <a:t>连接变量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extLst>
                  <a:ext uri="{0D108BD9-81ED-4DB2-BD59-A6C34878D82A}">
                    <a16:rowId xmlns:a16="http://schemas.microsoft.com/office/drawing/2014/main" val="748167879"/>
                  </a:ext>
                </a:extLst>
              </a:tr>
              <a:tr h="2049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6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DONE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Bool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复位完成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extLst>
                  <a:ext uri="{0D108BD9-81ED-4DB2-BD59-A6C34878D82A}">
                    <a16:rowId xmlns:a16="http://schemas.microsoft.com/office/drawing/2014/main" val="3385179797"/>
                  </a:ext>
                </a:extLst>
              </a:tr>
              <a:tr h="2049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7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BUSY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Bool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>
                          <a:effectLst/>
                        </a:rPr>
                        <a:t>复位进行中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extLst>
                  <a:ext uri="{0D108BD9-81ED-4DB2-BD59-A6C34878D82A}">
                    <a16:rowId xmlns:a16="http://schemas.microsoft.com/office/drawing/2014/main" val="643821737"/>
                  </a:ext>
                </a:extLst>
              </a:tr>
              <a:tr h="2049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</a:rPr>
                        <a:t>8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ERROR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</a:rPr>
                        <a:t>Bool</a:t>
                      </a:r>
                      <a:endParaRPr lang="zh-CN" sz="10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000" kern="100" dirty="0">
                          <a:effectLst/>
                        </a:rPr>
                        <a:t>状态参数</a:t>
                      </a:r>
                      <a:r>
                        <a:rPr lang="en-US" sz="1000" kern="100" dirty="0">
                          <a:effectLst/>
                        </a:rPr>
                        <a:t>ERROR</a:t>
                      </a:r>
                      <a:r>
                        <a:rPr lang="zh-CN" sz="1000" kern="100" dirty="0">
                          <a:effectLst/>
                        </a:rPr>
                        <a:t>，</a:t>
                      </a:r>
                      <a:r>
                        <a:rPr lang="en-US" sz="1000" kern="100" dirty="0">
                          <a:effectLst/>
                        </a:rPr>
                        <a:t>0</a:t>
                      </a:r>
                      <a:r>
                        <a:rPr lang="zh-CN" sz="1000" kern="100" dirty="0">
                          <a:effectLst/>
                        </a:rPr>
                        <a:t>：无错误，</a:t>
                      </a:r>
                      <a:r>
                        <a:rPr lang="en-US" sz="1000" kern="100" dirty="0">
                          <a:effectLst/>
                        </a:rPr>
                        <a:t>1</a:t>
                      </a:r>
                      <a:r>
                        <a:rPr lang="zh-CN" sz="1000" kern="100" dirty="0">
                          <a:effectLst/>
                        </a:rPr>
                        <a:t>：出现错误</a:t>
                      </a:r>
                      <a:endParaRPr lang="zh-CN" sz="10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7051" marR="67051" marT="0" marB="0"/>
                </a:tc>
                <a:extLst>
                  <a:ext uri="{0D108BD9-81ED-4DB2-BD59-A6C34878D82A}">
                    <a16:rowId xmlns:a16="http://schemas.microsoft.com/office/drawing/2014/main" val="1615101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801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72186" y="478804"/>
            <a:ext cx="8280000" cy="1942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（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zh-CN" altLang="en-US" sz="1600" dirty="0">
                <a:solidFill>
                  <a:srgbClr val="FF0000"/>
                </a:solidFill>
              </a:rPr>
              <a:t>）</a:t>
            </a:r>
            <a:r>
              <a:rPr lang="en-US" altLang="zh-CN" sz="1600" dirty="0">
                <a:solidFill>
                  <a:srgbClr val="FF0000"/>
                </a:solidFill>
              </a:rPr>
              <a:t>Read</a:t>
            </a:r>
            <a:r>
              <a:rPr lang="zh-CN" altLang="en-US" sz="1600" dirty="0">
                <a:solidFill>
                  <a:srgbClr val="FF0000"/>
                </a:solidFill>
              </a:rPr>
              <a:t>指令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         Read</a:t>
            </a:r>
            <a:r>
              <a:rPr lang="zh-CN" altLang="en-US" sz="1600" dirty="0">
                <a:solidFill>
                  <a:srgbClr val="FF0000"/>
                </a:solidFill>
              </a:rPr>
              <a:t>指令主要用于</a:t>
            </a:r>
            <a:r>
              <a:rPr lang="en-US" altLang="zh-CN" sz="1600" dirty="0">
                <a:solidFill>
                  <a:srgbClr val="FF0000"/>
                </a:solidFill>
              </a:rPr>
              <a:t>PLC</a:t>
            </a:r>
            <a:r>
              <a:rPr lang="zh-CN" altLang="en-US" sz="1600" dirty="0">
                <a:solidFill>
                  <a:srgbClr val="FF0000"/>
                </a:solidFill>
              </a:rPr>
              <a:t>读取</a:t>
            </a:r>
            <a:r>
              <a:rPr lang="en-US" altLang="zh-CN" sz="1600" dirty="0">
                <a:solidFill>
                  <a:srgbClr val="FF0000"/>
                </a:solidFill>
              </a:rPr>
              <a:t>RFID</a:t>
            </a:r>
            <a:r>
              <a:rPr lang="zh-CN" altLang="en-US" sz="1600" dirty="0">
                <a:solidFill>
                  <a:srgbClr val="FF0000"/>
                </a:solidFill>
              </a:rPr>
              <a:t>标签中的数据。</a:t>
            </a:r>
            <a:r>
              <a:rPr lang="en-US" altLang="zh-CN" sz="1600" dirty="0">
                <a:solidFill>
                  <a:srgbClr val="0070C0"/>
                </a:solidFill>
              </a:rPr>
              <a:t>Read</a:t>
            </a:r>
            <a:r>
              <a:rPr lang="zh-CN" altLang="en-US" sz="1600" dirty="0">
                <a:solidFill>
                  <a:srgbClr val="0070C0"/>
                </a:solidFill>
              </a:rPr>
              <a:t>指令从电子标签读取用户数据，并将这些数据输入到“</a:t>
            </a:r>
            <a:r>
              <a:rPr lang="en-US" altLang="zh-CN" sz="1600" dirty="0">
                <a:solidFill>
                  <a:srgbClr val="0070C0"/>
                </a:solidFill>
              </a:rPr>
              <a:t>IDENT_DATA”</a:t>
            </a:r>
            <a:r>
              <a:rPr lang="zh-CN" altLang="en-US" sz="1600" dirty="0">
                <a:solidFill>
                  <a:srgbClr val="0070C0"/>
                </a:solidFill>
              </a:rPr>
              <a:t>缓冲区中。数据的物理地址和长度通过“</a:t>
            </a:r>
            <a:r>
              <a:rPr lang="en-US" altLang="zh-CN" sz="1600" dirty="0">
                <a:solidFill>
                  <a:srgbClr val="0070C0"/>
                </a:solidFill>
              </a:rPr>
              <a:t>ADDR_TAG”</a:t>
            </a:r>
            <a:r>
              <a:rPr lang="zh-CN" altLang="en-US" sz="1600" dirty="0">
                <a:solidFill>
                  <a:srgbClr val="0070C0"/>
                </a:solidFill>
              </a:rPr>
              <a:t>和“</a:t>
            </a:r>
            <a:r>
              <a:rPr lang="en-US" altLang="zh-CN" sz="1600" dirty="0">
                <a:solidFill>
                  <a:srgbClr val="0070C0"/>
                </a:solidFill>
              </a:rPr>
              <a:t>LEN_DATA”</a:t>
            </a:r>
            <a:r>
              <a:rPr lang="zh-CN" altLang="en-US" sz="1600" dirty="0">
                <a:solidFill>
                  <a:srgbClr val="0070C0"/>
                </a:solidFill>
              </a:rPr>
              <a:t>参数传送。对于</a:t>
            </a:r>
            <a:r>
              <a:rPr lang="en-US" altLang="zh-CN" sz="1600" dirty="0">
                <a:solidFill>
                  <a:srgbClr val="0070C0"/>
                </a:solidFill>
              </a:rPr>
              <a:t>RF68xR</a:t>
            </a:r>
            <a:r>
              <a:rPr lang="zh-CN" altLang="en-US" sz="1600" dirty="0">
                <a:solidFill>
                  <a:srgbClr val="0070C0"/>
                </a:solidFill>
              </a:rPr>
              <a:t>阅读器，块从存储器组</a:t>
            </a:r>
            <a:r>
              <a:rPr lang="en-US" altLang="zh-CN" sz="1600" dirty="0">
                <a:solidFill>
                  <a:srgbClr val="0070C0"/>
                </a:solidFill>
              </a:rPr>
              <a:t>3</a:t>
            </a:r>
            <a:r>
              <a:rPr lang="zh-CN" altLang="en-US" sz="1600" dirty="0">
                <a:solidFill>
                  <a:srgbClr val="0070C0"/>
                </a:solidFill>
              </a:rPr>
              <a:t>（</a:t>
            </a:r>
            <a:r>
              <a:rPr lang="en-US" altLang="zh-CN" sz="1600" dirty="0">
                <a:solidFill>
                  <a:srgbClr val="0070C0"/>
                </a:solidFill>
              </a:rPr>
              <a:t>USER </a:t>
            </a:r>
            <a:r>
              <a:rPr lang="zh-CN" altLang="en-US" sz="1600" dirty="0">
                <a:solidFill>
                  <a:srgbClr val="0070C0"/>
                </a:solidFill>
              </a:rPr>
              <a:t>区域）读取数据。对特定发送应答器的特定访问通过“</a:t>
            </a:r>
            <a:r>
              <a:rPr lang="en-US" altLang="zh-CN" sz="1600" dirty="0">
                <a:solidFill>
                  <a:srgbClr val="0070C0"/>
                </a:solidFill>
              </a:rPr>
              <a:t>EPCID_UID”</a:t>
            </a:r>
            <a:r>
              <a:rPr lang="zh-CN" altLang="en-US" sz="1600" dirty="0">
                <a:solidFill>
                  <a:srgbClr val="0070C0"/>
                </a:solidFill>
              </a:rPr>
              <a:t>和“</a:t>
            </a:r>
            <a:r>
              <a:rPr lang="en-US" altLang="zh-CN" sz="1600" dirty="0">
                <a:solidFill>
                  <a:srgbClr val="0070C0"/>
                </a:solidFill>
              </a:rPr>
              <a:t>LEN_ID”</a:t>
            </a:r>
            <a:r>
              <a:rPr lang="zh-CN" altLang="en-US" sz="1600" dirty="0">
                <a:solidFill>
                  <a:srgbClr val="0070C0"/>
                </a:solidFill>
              </a:rPr>
              <a:t>实现。</a:t>
            </a:r>
            <a:r>
              <a:rPr lang="en-US" altLang="zh-CN" sz="1800" b="1" dirty="0"/>
              <a:t>             </a:t>
            </a:r>
            <a:endParaRPr lang="zh-CN" altLang="en-US" sz="1800" b="1" dirty="0"/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A060000-C79A-4451-AAF1-7C2F79A3D7B9}"/>
              </a:ext>
            </a:extLst>
          </p:cNvPr>
          <p:cNvPicPr/>
          <p:nvPr/>
        </p:nvPicPr>
        <p:blipFill rotWithShape="1">
          <a:blip r:embed="rId2"/>
          <a:srcRect l="32679" t="28695" r="53297" b="50842"/>
          <a:stretch/>
        </p:blipFill>
        <p:spPr bwMode="auto">
          <a:xfrm>
            <a:off x="2716818" y="2526651"/>
            <a:ext cx="2606040" cy="21380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22541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12226" y="478804"/>
            <a:ext cx="8280000" cy="190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FF0000"/>
                </a:solidFill>
              </a:rPr>
              <a:t>（</a:t>
            </a:r>
            <a:r>
              <a:rPr lang="en-US" altLang="zh-CN" sz="1600" dirty="0">
                <a:solidFill>
                  <a:srgbClr val="FF0000"/>
                </a:solidFill>
              </a:rPr>
              <a:t>3</a:t>
            </a:r>
            <a:r>
              <a:rPr lang="zh-CN" altLang="en-US" sz="1600" dirty="0">
                <a:solidFill>
                  <a:srgbClr val="FF0000"/>
                </a:solidFill>
              </a:rPr>
              <a:t>）</a:t>
            </a:r>
            <a:r>
              <a:rPr lang="en-US" altLang="zh-CN" sz="1600" dirty="0">
                <a:solidFill>
                  <a:srgbClr val="FF0000"/>
                </a:solidFill>
              </a:rPr>
              <a:t>Write</a:t>
            </a:r>
            <a:r>
              <a:rPr lang="zh-CN" altLang="en-US" sz="1600" dirty="0">
                <a:solidFill>
                  <a:srgbClr val="FF0000"/>
                </a:solidFill>
              </a:rPr>
              <a:t>指令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  </a:t>
            </a:r>
            <a:r>
              <a:rPr lang="en-US" altLang="zh-CN" sz="1600" dirty="0">
                <a:solidFill>
                  <a:srgbClr val="FF0000"/>
                </a:solidFill>
              </a:rPr>
              <a:t>Write</a:t>
            </a:r>
            <a:r>
              <a:rPr lang="zh-CN" altLang="en-US" sz="1600" dirty="0">
                <a:solidFill>
                  <a:srgbClr val="FF0000"/>
                </a:solidFill>
              </a:rPr>
              <a:t>指令主要用于</a:t>
            </a:r>
            <a:r>
              <a:rPr lang="en-US" altLang="zh-CN" sz="1600" dirty="0">
                <a:solidFill>
                  <a:srgbClr val="FF0000"/>
                </a:solidFill>
              </a:rPr>
              <a:t>PLC</a:t>
            </a:r>
            <a:r>
              <a:rPr lang="zh-CN" altLang="en-US" sz="1600" dirty="0">
                <a:solidFill>
                  <a:srgbClr val="FF0000"/>
                </a:solidFill>
              </a:rPr>
              <a:t>向</a:t>
            </a:r>
            <a:r>
              <a:rPr lang="en-US" altLang="zh-CN" sz="1600" dirty="0">
                <a:solidFill>
                  <a:srgbClr val="FF0000"/>
                </a:solidFill>
              </a:rPr>
              <a:t>RFIS</a:t>
            </a:r>
            <a:r>
              <a:rPr lang="zh-CN" altLang="en-US" sz="1600" dirty="0">
                <a:solidFill>
                  <a:srgbClr val="FF0000"/>
                </a:solidFill>
              </a:rPr>
              <a:t>电子标签写入数据。</a:t>
            </a:r>
            <a:r>
              <a:rPr lang="en-US" altLang="zh-CN" sz="1600" dirty="0">
                <a:solidFill>
                  <a:srgbClr val="0070C0"/>
                </a:solidFill>
              </a:rPr>
              <a:t>Write</a:t>
            </a:r>
            <a:r>
              <a:rPr lang="zh-CN" altLang="en-US" sz="1600" dirty="0">
                <a:solidFill>
                  <a:srgbClr val="0070C0"/>
                </a:solidFill>
              </a:rPr>
              <a:t>指令将“</a:t>
            </a:r>
            <a:r>
              <a:rPr lang="en-US" altLang="zh-CN" sz="1600" dirty="0">
                <a:solidFill>
                  <a:srgbClr val="0070C0"/>
                </a:solidFill>
              </a:rPr>
              <a:t>IDENT_DATA”</a:t>
            </a:r>
            <a:r>
              <a:rPr lang="zh-CN" altLang="en-US" sz="1600" dirty="0">
                <a:solidFill>
                  <a:srgbClr val="0070C0"/>
                </a:solidFill>
              </a:rPr>
              <a:t>缓冲区中的用户数据写入电子标签，数据的物理地址和长度通过“</a:t>
            </a:r>
            <a:r>
              <a:rPr lang="en-US" altLang="zh-CN" sz="1600" dirty="0">
                <a:solidFill>
                  <a:srgbClr val="0070C0"/>
                </a:solidFill>
              </a:rPr>
              <a:t>ADDR_TAG”</a:t>
            </a:r>
            <a:r>
              <a:rPr lang="zh-CN" altLang="en-US" sz="1600" dirty="0">
                <a:solidFill>
                  <a:srgbClr val="0070C0"/>
                </a:solidFill>
              </a:rPr>
              <a:t>和“</a:t>
            </a:r>
            <a:r>
              <a:rPr lang="en-US" altLang="zh-CN" sz="1600" dirty="0">
                <a:solidFill>
                  <a:srgbClr val="0070C0"/>
                </a:solidFill>
              </a:rPr>
              <a:t>LEN_DATA”</a:t>
            </a:r>
            <a:r>
              <a:rPr lang="zh-CN" altLang="en-US" sz="1600" dirty="0">
                <a:solidFill>
                  <a:srgbClr val="0070C0"/>
                </a:solidFill>
              </a:rPr>
              <a:t>参数传送。对于</a:t>
            </a:r>
            <a:r>
              <a:rPr lang="en-US" altLang="zh-CN" sz="1600" dirty="0">
                <a:solidFill>
                  <a:srgbClr val="0070C0"/>
                </a:solidFill>
              </a:rPr>
              <a:t>RF68xR </a:t>
            </a:r>
            <a:r>
              <a:rPr lang="zh-CN" altLang="en-US" sz="1600" dirty="0">
                <a:solidFill>
                  <a:srgbClr val="0070C0"/>
                </a:solidFill>
              </a:rPr>
              <a:t>阅读器，块会将此数据写入存储器组</a:t>
            </a:r>
            <a:r>
              <a:rPr lang="en-US" altLang="zh-CN" sz="1600" dirty="0">
                <a:solidFill>
                  <a:srgbClr val="0070C0"/>
                </a:solidFill>
              </a:rPr>
              <a:t>3</a:t>
            </a:r>
            <a:r>
              <a:rPr lang="zh-CN" altLang="en-US" sz="1600" dirty="0">
                <a:solidFill>
                  <a:srgbClr val="0070C0"/>
                </a:solidFill>
              </a:rPr>
              <a:t>（</a:t>
            </a:r>
            <a:r>
              <a:rPr lang="en-US" altLang="zh-CN" sz="1600" dirty="0">
                <a:solidFill>
                  <a:srgbClr val="0070C0"/>
                </a:solidFill>
              </a:rPr>
              <a:t>USER </a:t>
            </a:r>
            <a:r>
              <a:rPr lang="zh-CN" altLang="en-US" sz="1600" dirty="0">
                <a:solidFill>
                  <a:srgbClr val="0070C0"/>
                </a:solidFill>
              </a:rPr>
              <a:t>区域）。对特定发送应答器的特定访问通过“</a:t>
            </a:r>
            <a:r>
              <a:rPr lang="en-US" altLang="zh-CN" sz="1600" dirty="0">
                <a:solidFill>
                  <a:srgbClr val="0070C0"/>
                </a:solidFill>
              </a:rPr>
              <a:t>EPCID_UID”</a:t>
            </a:r>
            <a:r>
              <a:rPr lang="zh-CN" altLang="en-US" sz="1600" dirty="0">
                <a:solidFill>
                  <a:srgbClr val="0070C0"/>
                </a:solidFill>
              </a:rPr>
              <a:t>和“</a:t>
            </a:r>
            <a:r>
              <a:rPr lang="en-US" altLang="zh-CN" sz="1600" dirty="0">
                <a:solidFill>
                  <a:srgbClr val="0070C0"/>
                </a:solidFill>
              </a:rPr>
              <a:t>LEN_ID”</a:t>
            </a:r>
            <a:r>
              <a:rPr lang="zh-CN" altLang="en-US" sz="1600" dirty="0">
                <a:solidFill>
                  <a:srgbClr val="0070C0"/>
                </a:solidFill>
              </a:rPr>
              <a:t>实现。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DC5EE3F-4E93-4B1D-8461-AB0779CF24A1}"/>
              </a:ext>
            </a:extLst>
          </p:cNvPr>
          <p:cNvPicPr/>
          <p:nvPr/>
        </p:nvPicPr>
        <p:blipFill rotWithShape="1">
          <a:blip r:embed="rId2"/>
          <a:srcRect l="32679" t="65387" r="53297" b="14151"/>
          <a:stretch/>
        </p:blipFill>
        <p:spPr bwMode="auto">
          <a:xfrm>
            <a:off x="3126574" y="2381889"/>
            <a:ext cx="2606040" cy="21380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70477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34711" y="478804"/>
            <a:ext cx="8280000" cy="467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solidFill>
                  <a:srgbClr val="0070C0"/>
                </a:solidFill>
              </a:rPr>
              <a:t> </a:t>
            </a:r>
            <a:r>
              <a:rPr lang="en-US" altLang="zh-CN" sz="1600" dirty="0">
                <a:solidFill>
                  <a:srgbClr val="FF0000"/>
                </a:solidFill>
              </a:rPr>
              <a:t>Read/Write</a:t>
            </a:r>
            <a:r>
              <a:rPr lang="zh-CN" altLang="en-US" sz="1600" dirty="0">
                <a:solidFill>
                  <a:srgbClr val="FF0000"/>
                </a:solidFill>
              </a:rPr>
              <a:t>指令常用引脚说明：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D9A710BB-8B46-494F-A899-3FB6A049CD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0536972"/>
              </p:ext>
            </p:extLst>
          </p:nvPr>
        </p:nvGraphicFramePr>
        <p:xfrm>
          <a:off x="566147" y="945920"/>
          <a:ext cx="4609476" cy="27557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2355">
                  <a:extLst>
                    <a:ext uri="{9D8B030D-6E8A-4147-A177-3AD203B41FA5}">
                      <a16:colId xmlns:a16="http://schemas.microsoft.com/office/drawing/2014/main" val="466968846"/>
                    </a:ext>
                  </a:extLst>
                </a:gridCol>
                <a:gridCol w="749999">
                  <a:extLst>
                    <a:ext uri="{9D8B030D-6E8A-4147-A177-3AD203B41FA5}">
                      <a16:colId xmlns:a16="http://schemas.microsoft.com/office/drawing/2014/main" val="2787432781"/>
                    </a:ext>
                  </a:extLst>
                </a:gridCol>
                <a:gridCol w="717205">
                  <a:extLst>
                    <a:ext uri="{9D8B030D-6E8A-4147-A177-3AD203B41FA5}">
                      <a16:colId xmlns:a16="http://schemas.microsoft.com/office/drawing/2014/main" val="3231415869"/>
                    </a:ext>
                  </a:extLst>
                </a:gridCol>
                <a:gridCol w="2769917">
                  <a:extLst>
                    <a:ext uri="{9D8B030D-6E8A-4147-A177-3AD203B41FA5}">
                      <a16:colId xmlns:a16="http://schemas.microsoft.com/office/drawing/2014/main" val="2821446672"/>
                    </a:ext>
                  </a:extLst>
                </a:gridCol>
              </a:tblGrid>
              <a:tr h="1677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序号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引脚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数据类型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功能说明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2748553447"/>
                  </a:ext>
                </a:extLst>
              </a:tr>
              <a:tr h="1677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EXECUTE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Bool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启动</a:t>
                      </a:r>
                      <a:r>
                        <a:rPr lang="en-US" sz="900" kern="100" dirty="0">
                          <a:effectLst/>
                        </a:rPr>
                        <a:t>Read/Write</a:t>
                      </a:r>
                      <a:r>
                        <a:rPr lang="zh-CN" sz="900" kern="100" dirty="0">
                          <a:effectLst/>
                        </a:rPr>
                        <a:t>指令读取</a:t>
                      </a:r>
                      <a:r>
                        <a:rPr lang="en-US" sz="900" kern="100" dirty="0">
                          <a:effectLst/>
                        </a:rPr>
                        <a:t>RFID</a:t>
                      </a:r>
                      <a:r>
                        <a:rPr lang="zh-CN" sz="900" kern="100" dirty="0">
                          <a:effectLst/>
                        </a:rPr>
                        <a:t>标签中的数据，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上升沿触发</a:t>
                      </a:r>
                      <a:endParaRPr lang="zh-CN" sz="9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3987330807"/>
                  </a:ext>
                </a:extLst>
              </a:tr>
              <a:tr h="1677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2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ADDR_TAG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DWord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启动读取</a:t>
                      </a:r>
                      <a:r>
                        <a:rPr lang="en-US" altLang="zh-CN" sz="900" kern="100" dirty="0">
                          <a:effectLst/>
                        </a:rPr>
                        <a:t>/</a:t>
                      </a:r>
                      <a:r>
                        <a:rPr lang="zh-CN" altLang="en-US" sz="900" kern="100" dirty="0">
                          <a:effectLst/>
                        </a:rPr>
                        <a:t>写入</a:t>
                      </a:r>
                      <a:r>
                        <a:rPr lang="zh-CN" sz="900" kern="100" dirty="0">
                          <a:effectLst/>
                        </a:rPr>
                        <a:t>的标签所在的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物理地址</a:t>
                      </a:r>
                      <a:endParaRPr lang="zh-CN" sz="9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1610516514"/>
                  </a:ext>
                </a:extLst>
              </a:tr>
              <a:tr h="16778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3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LEN_DATA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Word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待读取</a:t>
                      </a:r>
                      <a:r>
                        <a:rPr lang="en-US" altLang="zh-CN" sz="900" kern="100" dirty="0">
                          <a:effectLst/>
                        </a:rPr>
                        <a:t>/</a:t>
                      </a:r>
                      <a:r>
                        <a:rPr lang="zh-CN" altLang="en-US" sz="900" kern="100" dirty="0">
                          <a:effectLst/>
                        </a:rPr>
                        <a:t>写入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数据的长度</a:t>
                      </a:r>
                      <a:endParaRPr lang="zh-CN" sz="9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2827782977"/>
                  </a:ext>
                </a:extLst>
              </a:tr>
              <a:tr h="3581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4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LEN_ID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Byte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EPC-ID/UID </a:t>
                      </a:r>
                      <a:r>
                        <a:rPr lang="zh-CN" sz="900" kern="100" dirty="0">
                          <a:effectLst/>
                        </a:rPr>
                        <a:t>的长度，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默认值：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</a:rPr>
                        <a:t>0x00</a:t>
                      </a:r>
                      <a:r>
                        <a:rPr lang="zh-CN" sz="900" kern="100" dirty="0">
                          <a:effectLst/>
                        </a:rPr>
                        <a:t>，未指定的单标签访问（</a:t>
                      </a:r>
                      <a:r>
                        <a:rPr lang="en-US" sz="900" kern="100" dirty="0">
                          <a:effectLst/>
                        </a:rPr>
                        <a:t>RF680R</a:t>
                      </a:r>
                      <a:r>
                        <a:rPr lang="zh-CN" sz="900" kern="100" dirty="0">
                          <a:effectLst/>
                        </a:rPr>
                        <a:t>、</a:t>
                      </a:r>
                      <a:r>
                        <a:rPr lang="en-US" sz="900" kern="100" dirty="0">
                          <a:effectLst/>
                        </a:rPr>
                        <a:t>RF685R</a:t>
                      </a:r>
                      <a:r>
                        <a:rPr lang="zh-CN" sz="900" kern="100" dirty="0">
                          <a:effectLst/>
                        </a:rPr>
                        <a:t>）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157797904"/>
                  </a:ext>
                </a:extLst>
              </a:tr>
              <a:tr h="131392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5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EPCID_UID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Array[1...62] of Byte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用于最多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</a:rPr>
                        <a:t> 62 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字节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</a:rPr>
                        <a:t> EPC-ID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、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</a:rPr>
                        <a:t>8 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字节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</a:rPr>
                        <a:t> UID 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或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</a:rPr>
                        <a:t> 4 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字节处理</a:t>
                      </a:r>
                      <a:r>
                        <a:rPr lang="en-US" sz="900" kern="100" dirty="0">
                          <a:solidFill>
                            <a:srgbClr val="FF0000"/>
                          </a:solidFill>
                          <a:effectLst/>
                        </a:rPr>
                        <a:t> ID 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的缓冲区。</a:t>
                      </a:r>
                      <a:r>
                        <a:rPr lang="zh-CN" sz="900" kern="100" dirty="0">
                          <a:effectLst/>
                        </a:rPr>
                        <a:t>在缓冲区起始位置输入</a:t>
                      </a:r>
                      <a:r>
                        <a:rPr lang="en-US" sz="900" kern="100" dirty="0">
                          <a:effectLst/>
                        </a:rPr>
                        <a:t>2</a:t>
                      </a:r>
                      <a:r>
                        <a:rPr lang="zh-CN" sz="900" kern="100" dirty="0">
                          <a:effectLst/>
                        </a:rPr>
                        <a:t>～</a:t>
                      </a:r>
                      <a:r>
                        <a:rPr lang="en-US" sz="900" kern="100" dirty="0">
                          <a:effectLst/>
                        </a:rPr>
                        <a:t>62</a:t>
                      </a:r>
                      <a:r>
                        <a:rPr lang="zh-CN" sz="900" kern="100" dirty="0">
                          <a:effectLst/>
                        </a:rPr>
                        <a:t>字节的</a:t>
                      </a:r>
                      <a:r>
                        <a:rPr lang="en-US" sz="900" kern="100" dirty="0">
                          <a:effectLst/>
                        </a:rPr>
                        <a:t> EPC-ID</a:t>
                      </a:r>
                      <a:r>
                        <a:rPr lang="zh-CN" sz="900" kern="100" dirty="0">
                          <a:effectLst/>
                        </a:rPr>
                        <a:t>（长度由“</a:t>
                      </a:r>
                      <a:r>
                        <a:rPr lang="en-US" sz="900" kern="100" dirty="0">
                          <a:effectLst/>
                        </a:rPr>
                        <a:t>LEN_ID</a:t>
                      </a:r>
                      <a:r>
                        <a:rPr lang="zh-CN" sz="900" kern="100" dirty="0">
                          <a:effectLst/>
                        </a:rPr>
                        <a:t>”设置）；在缓冲区起始位置输入</a:t>
                      </a:r>
                      <a:r>
                        <a:rPr lang="en-US" sz="900" kern="100" dirty="0">
                          <a:effectLst/>
                        </a:rPr>
                        <a:t>8</a:t>
                      </a:r>
                      <a:r>
                        <a:rPr lang="zh-CN" sz="900" kern="100" dirty="0">
                          <a:effectLst/>
                        </a:rPr>
                        <a:t>字节的</a:t>
                      </a:r>
                      <a:r>
                        <a:rPr lang="en-US" sz="900" kern="100" dirty="0">
                          <a:effectLst/>
                        </a:rPr>
                        <a:t> UID</a:t>
                      </a:r>
                      <a:r>
                        <a:rPr lang="zh-CN" sz="900" kern="100" dirty="0">
                          <a:effectLst/>
                        </a:rPr>
                        <a:t>（“</a:t>
                      </a:r>
                      <a:r>
                        <a:rPr lang="en-US" sz="900" kern="100" dirty="0">
                          <a:effectLst/>
                        </a:rPr>
                        <a:t>LEN_ID=8</a:t>
                      </a:r>
                      <a:r>
                        <a:rPr lang="zh-CN" sz="900" kern="100" dirty="0">
                          <a:effectLst/>
                        </a:rPr>
                        <a:t>”）；必须在数组元素</a:t>
                      </a:r>
                      <a:r>
                        <a:rPr lang="en-US" sz="900" kern="100" dirty="0">
                          <a:effectLst/>
                        </a:rPr>
                        <a:t>[5]-[8]</a:t>
                      </a:r>
                      <a:r>
                        <a:rPr lang="zh-CN" sz="900" kern="100" dirty="0">
                          <a:effectLst/>
                        </a:rPr>
                        <a:t>中输入</a:t>
                      </a:r>
                      <a:r>
                        <a:rPr lang="en-US" sz="900" kern="100" dirty="0">
                          <a:effectLst/>
                        </a:rPr>
                        <a:t>4</a:t>
                      </a:r>
                      <a:r>
                        <a:rPr lang="zh-CN" sz="900" kern="100" dirty="0">
                          <a:effectLst/>
                        </a:rPr>
                        <a:t>字节的处理</a:t>
                      </a:r>
                      <a:r>
                        <a:rPr lang="en-US" sz="900" kern="100" dirty="0">
                          <a:effectLst/>
                        </a:rPr>
                        <a:t>ID</a:t>
                      </a:r>
                      <a:r>
                        <a:rPr lang="zh-CN" sz="900" kern="100" dirty="0">
                          <a:effectLst/>
                        </a:rPr>
                        <a:t>（“</a:t>
                      </a:r>
                      <a:r>
                        <a:rPr lang="en-US" sz="900" kern="100" dirty="0">
                          <a:effectLst/>
                        </a:rPr>
                        <a:t>LEN_ID=8</a:t>
                      </a:r>
                      <a:r>
                        <a:rPr lang="zh-CN" sz="900" kern="100" dirty="0">
                          <a:effectLst/>
                        </a:rPr>
                        <a:t>”）。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默认值：</a:t>
                      </a:r>
                      <a:r>
                        <a:rPr lang="en-US" sz="900" kern="100" dirty="0">
                          <a:effectLst/>
                        </a:rPr>
                        <a:t>0x0</a:t>
                      </a:r>
                      <a:r>
                        <a:rPr lang="zh-CN" sz="900" kern="100" dirty="0">
                          <a:effectLst/>
                        </a:rPr>
                        <a:t>表示未指定的单标签访问（</a:t>
                      </a:r>
                      <a:r>
                        <a:rPr lang="en-US" sz="900" kern="100" dirty="0">
                          <a:effectLst/>
                        </a:rPr>
                        <a:t>RF620R</a:t>
                      </a:r>
                      <a:r>
                        <a:rPr lang="zh-CN" sz="900" kern="100" dirty="0">
                          <a:effectLst/>
                        </a:rPr>
                        <a:t>、</a:t>
                      </a:r>
                      <a:r>
                        <a:rPr lang="en-US" sz="900" kern="100" dirty="0">
                          <a:effectLst/>
                        </a:rPr>
                        <a:t>RF630R</a:t>
                      </a:r>
                      <a:r>
                        <a:rPr lang="zh-CN" sz="900" kern="100" dirty="0">
                          <a:effectLst/>
                        </a:rPr>
                        <a:t>）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3068192981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6C5ADAE-E598-4C07-9258-6CBBB3B3EA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7109337"/>
              </p:ext>
            </p:extLst>
          </p:nvPr>
        </p:nvGraphicFramePr>
        <p:xfrm>
          <a:off x="3931438" y="2327871"/>
          <a:ext cx="4376591" cy="25500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3542">
                  <a:extLst>
                    <a:ext uri="{9D8B030D-6E8A-4147-A177-3AD203B41FA5}">
                      <a16:colId xmlns:a16="http://schemas.microsoft.com/office/drawing/2014/main" val="979047216"/>
                    </a:ext>
                  </a:extLst>
                </a:gridCol>
                <a:gridCol w="712107">
                  <a:extLst>
                    <a:ext uri="{9D8B030D-6E8A-4147-A177-3AD203B41FA5}">
                      <a16:colId xmlns:a16="http://schemas.microsoft.com/office/drawing/2014/main" val="304576862"/>
                    </a:ext>
                  </a:extLst>
                </a:gridCol>
                <a:gridCol w="680970">
                  <a:extLst>
                    <a:ext uri="{9D8B030D-6E8A-4147-A177-3AD203B41FA5}">
                      <a16:colId xmlns:a16="http://schemas.microsoft.com/office/drawing/2014/main" val="3687125597"/>
                    </a:ext>
                  </a:extLst>
                </a:gridCol>
                <a:gridCol w="2629972">
                  <a:extLst>
                    <a:ext uri="{9D8B030D-6E8A-4147-A177-3AD203B41FA5}">
                      <a16:colId xmlns:a16="http://schemas.microsoft.com/office/drawing/2014/main" val="1654613639"/>
                    </a:ext>
                  </a:extLst>
                </a:gridCol>
              </a:tblGrid>
              <a:tr h="2208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序号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引脚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数据类型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功能说明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548499553"/>
                  </a:ext>
                </a:extLst>
              </a:tr>
              <a:tr h="47132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6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HW_CONNECT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IID_HW_CONNECT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RFID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连接变量</a:t>
                      </a:r>
                      <a:endParaRPr lang="zh-CN" sz="9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1224623359"/>
                  </a:ext>
                </a:extLst>
              </a:tr>
              <a:tr h="97453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7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IDENT_DATA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Any/Variant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存储读取</a:t>
                      </a:r>
                      <a:r>
                        <a:rPr lang="en-US" alt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/</a:t>
                      </a:r>
                      <a:r>
                        <a:rPr lang="zh-CN" altLang="en-US" sz="900" kern="100" dirty="0">
                          <a:solidFill>
                            <a:srgbClr val="FF0000"/>
                          </a:solidFill>
                          <a:effectLst/>
                        </a:rPr>
                        <a:t>写入</a:t>
                      </a:r>
                      <a:r>
                        <a:rPr lang="zh-CN" sz="900" kern="100" dirty="0">
                          <a:solidFill>
                            <a:srgbClr val="FF0000"/>
                          </a:solidFill>
                          <a:effectLst/>
                        </a:rPr>
                        <a:t>数据的数据缓冲区。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注：对于“</a:t>
                      </a:r>
                      <a:r>
                        <a:rPr lang="en-US" sz="900" kern="100" dirty="0">
                          <a:effectLst/>
                        </a:rPr>
                        <a:t>Variant</a:t>
                      </a:r>
                      <a:r>
                        <a:rPr lang="zh-CN" sz="900" kern="100" dirty="0">
                          <a:effectLst/>
                        </a:rPr>
                        <a:t>”类型，当前仅可创建具有可变长度的“</a:t>
                      </a:r>
                      <a:r>
                        <a:rPr lang="en-US" sz="900" kern="100" dirty="0" err="1">
                          <a:effectLst/>
                        </a:rPr>
                        <a:t>Array_of_Byte</a:t>
                      </a:r>
                      <a:r>
                        <a:rPr lang="zh-CN" sz="900" kern="100" dirty="0">
                          <a:effectLst/>
                        </a:rPr>
                        <a:t>”；对于“</a:t>
                      </a:r>
                      <a:r>
                        <a:rPr lang="en-US" sz="900" kern="100" dirty="0">
                          <a:effectLst/>
                        </a:rPr>
                        <a:t>Any</a:t>
                      </a:r>
                      <a:r>
                        <a:rPr lang="zh-CN" sz="900" kern="100" dirty="0">
                          <a:effectLst/>
                        </a:rPr>
                        <a:t>”类型，还可创建其它数据类型</a:t>
                      </a:r>
                      <a:r>
                        <a:rPr lang="en-US" sz="900" kern="100" dirty="0">
                          <a:effectLst/>
                        </a:rPr>
                        <a:t>/UDT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4143502711"/>
                  </a:ext>
                </a:extLst>
              </a:tr>
              <a:tr h="2208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8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DONE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Bool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读数</a:t>
                      </a:r>
                      <a:r>
                        <a:rPr lang="en-US" altLang="zh-CN" sz="900" kern="100" dirty="0">
                          <a:effectLst/>
                        </a:rPr>
                        <a:t>/</a:t>
                      </a:r>
                      <a:r>
                        <a:rPr lang="zh-CN" altLang="en-US" sz="900" kern="100" dirty="0">
                          <a:effectLst/>
                        </a:rPr>
                        <a:t>写入</a:t>
                      </a:r>
                      <a:r>
                        <a:rPr lang="zh-CN" sz="900" kern="100" dirty="0">
                          <a:effectLst/>
                        </a:rPr>
                        <a:t>据完成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3677601730"/>
                  </a:ext>
                </a:extLst>
              </a:tr>
              <a:tr h="2208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9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BUSY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Bool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读</a:t>
                      </a:r>
                      <a:r>
                        <a:rPr lang="en-US" altLang="zh-CN" sz="900" kern="100" dirty="0">
                          <a:effectLst/>
                        </a:rPr>
                        <a:t>/</a:t>
                      </a:r>
                      <a:r>
                        <a:rPr lang="zh-CN" altLang="en-US" sz="900" kern="100" dirty="0">
                          <a:effectLst/>
                        </a:rPr>
                        <a:t>写</a:t>
                      </a:r>
                      <a:r>
                        <a:rPr lang="zh-CN" sz="900" kern="100" dirty="0">
                          <a:effectLst/>
                        </a:rPr>
                        <a:t>数据进行中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745346973"/>
                  </a:ext>
                </a:extLst>
              </a:tr>
              <a:tr h="2208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10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ERROR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Bool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状态参数</a:t>
                      </a:r>
                      <a:r>
                        <a:rPr lang="en-US" sz="900" kern="100" dirty="0">
                          <a:effectLst/>
                        </a:rPr>
                        <a:t>ERROR</a:t>
                      </a:r>
                      <a:r>
                        <a:rPr lang="zh-CN" sz="900" kern="100" dirty="0">
                          <a:effectLst/>
                        </a:rPr>
                        <a:t>，</a:t>
                      </a:r>
                      <a:r>
                        <a:rPr lang="en-US" sz="900" kern="100" dirty="0">
                          <a:effectLst/>
                        </a:rPr>
                        <a:t>0</a:t>
                      </a:r>
                      <a:r>
                        <a:rPr lang="zh-CN" sz="900" kern="100" dirty="0">
                          <a:effectLst/>
                        </a:rPr>
                        <a:t>：无错误，</a:t>
                      </a:r>
                      <a:r>
                        <a:rPr lang="en-US" sz="900" kern="100" dirty="0">
                          <a:effectLst/>
                        </a:rPr>
                        <a:t>1</a:t>
                      </a:r>
                      <a:r>
                        <a:rPr lang="zh-CN" sz="900" kern="100" dirty="0">
                          <a:effectLst/>
                        </a:rPr>
                        <a:t>：出现错误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1427301293"/>
                  </a:ext>
                </a:extLst>
              </a:tr>
              <a:tr h="22083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11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PRESENCE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Bool</a:t>
                      </a:r>
                      <a:endParaRPr lang="zh-CN" sz="9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RFID</a:t>
                      </a:r>
                      <a:r>
                        <a:rPr lang="zh-CN" sz="900" kern="100" dirty="0">
                          <a:effectLst/>
                        </a:rPr>
                        <a:t>标签检测：</a:t>
                      </a:r>
                      <a:r>
                        <a:rPr lang="en-US" sz="900" kern="100" dirty="0">
                          <a:effectLst/>
                        </a:rPr>
                        <a:t>0-</a:t>
                      </a:r>
                      <a:r>
                        <a:rPr lang="zh-CN" sz="900" kern="100" dirty="0">
                          <a:effectLst/>
                        </a:rPr>
                        <a:t>读写区无芯片，</a:t>
                      </a:r>
                      <a:r>
                        <a:rPr lang="en-US" sz="900" kern="100" dirty="0">
                          <a:effectLst/>
                        </a:rPr>
                        <a:t>1-</a:t>
                      </a:r>
                      <a:r>
                        <a:rPr lang="zh-CN" sz="900" kern="100" dirty="0">
                          <a:effectLst/>
                        </a:rPr>
                        <a:t>读写区有芯片</a:t>
                      </a:r>
                      <a:endParaRPr lang="zh-CN" sz="9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40143" marR="40143" marT="0" marB="0"/>
                </a:tc>
                <a:extLst>
                  <a:ext uri="{0D108BD9-81ED-4DB2-BD59-A6C34878D82A}">
                    <a16:rowId xmlns:a16="http://schemas.microsoft.com/office/drawing/2014/main" val="28075698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20633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5CA9FF1-A42B-46FF-A44D-76503378B6F5}"/>
              </a:ext>
            </a:extLst>
          </p:cNvPr>
          <p:cNvPicPr/>
          <p:nvPr/>
        </p:nvPicPr>
        <p:blipFill rotWithShape="1">
          <a:blip r:embed="rId2"/>
          <a:srcRect l="28974" t="22109" r="45888" b="45433"/>
          <a:stretch/>
        </p:blipFill>
        <p:spPr bwMode="auto">
          <a:xfrm>
            <a:off x="1157837" y="2947507"/>
            <a:ext cx="2879725" cy="20910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64691" y="478804"/>
            <a:ext cx="8280000" cy="1164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FF0000"/>
                </a:solidFill>
              </a:rPr>
              <a:t>5.3.2 PLC</a:t>
            </a:r>
            <a:r>
              <a:rPr lang="zh-CN" altLang="en-US" sz="1600" dirty="0">
                <a:solidFill>
                  <a:srgbClr val="FF0000"/>
                </a:solidFill>
              </a:rPr>
              <a:t>与</a:t>
            </a:r>
            <a:r>
              <a:rPr lang="en-US" altLang="zh-CN" sz="1600" dirty="0">
                <a:solidFill>
                  <a:srgbClr val="FF0000"/>
                </a:solidFill>
              </a:rPr>
              <a:t>RFID</a:t>
            </a:r>
            <a:r>
              <a:rPr lang="zh-CN" altLang="en-US" sz="1600" dirty="0">
                <a:solidFill>
                  <a:srgbClr val="FF0000"/>
                </a:solidFill>
              </a:rPr>
              <a:t>模块的通信组态与编程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1.RFID</a:t>
            </a:r>
            <a:r>
              <a:rPr lang="zh-CN" altLang="en-US" sz="1600" dirty="0">
                <a:solidFill>
                  <a:srgbClr val="0070C0"/>
                </a:solidFill>
              </a:rPr>
              <a:t>模块组态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通过使用</a:t>
            </a:r>
            <a:r>
              <a:rPr lang="en-US" altLang="zh-CN" sz="1600" dirty="0">
                <a:solidFill>
                  <a:srgbClr val="FF0000"/>
                </a:solidFill>
              </a:rPr>
              <a:t>RF120C</a:t>
            </a:r>
            <a:r>
              <a:rPr lang="zh-CN" altLang="en-US" sz="1600" dirty="0">
                <a:solidFill>
                  <a:srgbClr val="FF0000"/>
                </a:solidFill>
              </a:rPr>
              <a:t>通信模块</a:t>
            </a:r>
            <a:r>
              <a:rPr lang="zh-CN" altLang="en-US" sz="1600" dirty="0">
                <a:solidFill>
                  <a:srgbClr val="0070C0"/>
                </a:solidFill>
              </a:rPr>
              <a:t>，</a:t>
            </a:r>
            <a:r>
              <a:rPr lang="en-US" altLang="zh-CN" sz="1600" dirty="0">
                <a:solidFill>
                  <a:srgbClr val="FF0000"/>
                </a:solidFill>
              </a:rPr>
              <a:t>RF340R</a:t>
            </a:r>
            <a:r>
              <a:rPr lang="zh-CN" altLang="en-US" sz="1600" dirty="0">
                <a:solidFill>
                  <a:srgbClr val="FF0000"/>
                </a:solidFill>
              </a:rPr>
              <a:t>读写器</a:t>
            </a:r>
            <a:r>
              <a:rPr lang="zh-CN" altLang="en-US" sz="1600" dirty="0">
                <a:solidFill>
                  <a:srgbClr val="0070C0"/>
                </a:solidFill>
              </a:rPr>
              <a:t>可以方便地集成到</a:t>
            </a:r>
            <a:r>
              <a:rPr lang="en-US" altLang="zh-CN" sz="1600" dirty="0">
                <a:solidFill>
                  <a:srgbClr val="0070C0"/>
                </a:solidFill>
              </a:rPr>
              <a:t>S7 1200 PLC</a:t>
            </a:r>
            <a:r>
              <a:rPr lang="zh-CN" altLang="en-US" sz="1600" dirty="0">
                <a:solidFill>
                  <a:srgbClr val="0070C0"/>
                </a:solidFill>
              </a:rPr>
              <a:t>控制系统中。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E6B29936-8110-4E58-B061-FAA8FCFD95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/>
          </a:bodyPr>
          <a:lstStyle/>
          <a:p>
            <a:r>
              <a:rPr lang="zh-CN" altLang="en-US" dirty="0"/>
              <a:t>单元三 </a:t>
            </a:r>
            <a:r>
              <a:rPr lang="en-US" altLang="zh-CN" dirty="0"/>
              <a:t>ABB</a:t>
            </a:r>
            <a:r>
              <a:rPr lang="zh-CN" altLang="en-US" dirty="0"/>
              <a:t>工业机器人与</a:t>
            </a:r>
            <a:r>
              <a:rPr lang="en-US" altLang="zh-CN" dirty="0"/>
              <a:t>RFID</a:t>
            </a:r>
            <a:r>
              <a:rPr lang="zh-CN" altLang="en-US" dirty="0"/>
              <a:t>集成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DBCE018-C703-4049-81C8-498B5B5222D3}"/>
              </a:ext>
            </a:extLst>
          </p:cNvPr>
          <p:cNvPicPr/>
          <p:nvPr/>
        </p:nvPicPr>
        <p:blipFill rotWithShape="1">
          <a:blip r:embed="rId3"/>
          <a:srcRect l="40357" t="32223" r="30805" b="36261"/>
          <a:stretch/>
        </p:blipFill>
        <p:spPr bwMode="auto">
          <a:xfrm>
            <a:off x="711224" y="1665710"/>
            <a:ext cx="2879725" cy="17710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F466811-8F4B-48F1-B7D9-EC86C2E0458D}"/>
              </a:ext>
            </a:extLst>
          </p:cNvPr>
          <p:cNvPicPr/>
          <p:nvPr/>
        </p:nvPicPr>
        <p:blipFill rotWithShape="1">
          <a:blip r:embed="rId4"/>
          <a:srcRect l="45382" t="27989" r="29613" b="55547"/>
          <a:stretch/>
        </p:blipFill>
        <p:spPr bwMode="auto">
          <a:xfrm>
            <a:off x="4983423" y="1665710"/>
            <a:ext cx="2879725" cy="10655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5D4F41A-7441-4AFA-82AB-1BF8002E36CF}"/>
              </a:ext>
            </a:extLst>
          </p:cNvPr>
          <p:cNvPicPr/>
          <p:nvPr/>
        </p:nvPicPr>
        <p:blipFill rotWithShape="1">
          <a:blip r:embed="rId5"/>
          <a:srcRect l="44851" t="27283" r="21544" b="34614"/>
          <a:stretch/>
        </p:blipFill>
        <p:spPr bwMode="auto">
          <a:xfrm>
            <a:off x="4983423" y="3075141"/>
            <a:ext cx="2879725" cy="18357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175495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积分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>
    <a:txDef>
      <a:spPr bwMode="auto">
        <a:noFill/>
        <a:ln>
          <a:noFill/>
        </a:ln>
      </a:spPr>
      <a:bodyPr lIns="68574" tIns="34288" rIns="68574" bIns="34288" anchor="b"/>
      <a:lstStyle>
        <a:defPPr algn="ctr" defTabSz="914400" fontAlgn="base">
          <a:lnSpc>
            <a:spcPct val="200000"/>
          </a:lnSpc>
          <a:spcBef>
            <a:spcPct val="0"/>
          </a:spcBef>
          <a:spcAft>
            <a:spcPct val="0"/>
          </a:spcAft>
          <a:defRPr sz="3600" dirty="0" smtClean="0">
            <a:solidFill>
              <a:srgbClr val="FF0000"/>
            </a:solidFill>
            <a:effectLst>
              <a:outerShdw blurRad="38100" dist="38100" dir="2700000" algn="tl">
                <a:srgbClr val="C0C0C0"/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1994</TotalTime>
  <Words>1884</Words>
  <Application>Microsoft Office PowerPoint</Application>
  <PresentationFormat>全屏显示(16:9)</PresentationFormat>
  <Paragraphs>227</Paragraphs>
  <Slides>18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等线</vt:lpstr>
      <vt:lpstr>微软雅黑</vt:lpstr>
      <vt:lpstr>Calibri</vt:lpstr>
      <vt:lpstr>Times New Roman</vt:lpstr>
      <vt:lpstr>Tw Cen MT</vt:lpstr>
      <vt:lpstr>Tw Cen MT Condensed</vt:lpstr>
      <vt:lpstr>Wingdings</vt:lpstr>
      <vt:lpstr>Wingdings 3</vt:lpstr>
      <vt:lpstr>积分</vt:lpstr>
      <vt:lpstr>Visio</vt:lpstr>
      <vt:lpstr>PowerPoint 演示文稿</vt:lpstr>
      <vt:lpstr>PowerPoint 演示文稿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单元三 ABB工业机器人与RFID集成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第一PPT</dc:creator>
  <cp:keywords>www.1ppt.com</cp:keywords>
  <cp:lastModifiedBy>zhangah</cp:lastModifiedBy>
  <cp:revision>222</cp:revision>
  <cp:lastPrinted>2019-11-15T04:16:00Z</cp:lastPrinted>
  <dcterms:created xsi:type="dcterms:W3CDTF">2016-11-13T10:40:00Z</dcterms:created>
  <dcterms:modified xsi:type="dcterms:W3CDTF">2024-07-05T02:33:19Z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D531F706125F41F88F764CD171A90F58</vt:lpwstr>
  </property>
  <property fmtid="{D5CDD505-2E9C-101B-9397-08002B2CF9AE}" pid="3" name="KSOProductBuildVer">
    <vt:lpwstr>2052-11.1.0.10463</vt:lpwstr>
  </property>
</Properties>
</file>