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429" r:id="rId2"/>
    <p:sldId id="357" r:id="rId3"/>
    <p:sldId id="421" r:id="rId4"/>
    <p:sldId id="423" r:id="rId5"/>
    <p:sldId id="426" r:id="rId6"/>
    <p:sldId id="424" r:id="rId7"/>
    <p:sldId id="425" r:id="rId8"/>
    <p:sldId id="427" r:id="rId9"/>
    <p:sldId id="428" r:id="rId10"/>
    <p:sldId id="422" r:id="rId11"/>
  </p:sldIdLst>
  <p:sldSz cx="9144000" cy="5143500" type="screen16x9"/>
  <p:notesSz cx="6761163" cy="994251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MUJMNAr8NsM1Nj/A1A/pGQ==" hashData="GCvc8aTD273gU+xVf38Nar8pPG+5eBt05Txdtb039EadLljrV3pEz3h03EfeuPYBDh+2L/jQRZB+P0dxmdSDCw=="/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E0"/>
    <a:srgbClr val="AB559B"/>
    <a:srgbClr val="005DA2"/>
    <a:srgbClr val="FF6201"/>
    <a:srgbClr val="FA9F86"/>
    <a:srgbClr val="C4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74463" autoAdjust="0"/>
  </p:normalViewPr>
  <p:slideViewPr>
    <p:cSldViewPr snapToGrid="0">
      <p:cViewPr varScale="1">
        <p:scale>
          <a:sx n="126" d="100"/>
          <a:sy n="126" d="100"/>
        </p:scale>
        <p:origin x="91" y="-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515A-5222-4F01-879C-8A4FDD1B0536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FFAD9-53DE-42F6-98D8-C7F988897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E9EE-F82A-44FC-9338-200B4E080055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8553E-6660-4B95-9869-B2777316F5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02FBA-8FDE-496C-B7B8-0CDCA048126D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E4751-8BBA-470A-81C0-0A88BB7EDF1E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F64FD-0EC5-4DB1-B1E2-4244FBDB1E88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49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0"/>
            <a:ext cx="776288" cy="1207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72305" y="60325"/>
            <a:ext cx="2036762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00115" y="1"/>
            <a:ext cx="5957888" cy="492918"/>
          </a:xfrm>
        </p:spPr>
        <p:txBody>
          <a:bodyPr>
            <a:normAutofit/>
          </a:bodyPr>
          <a:lstStyle>
            <a:lvl1pPr>
              <a:defRPr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6342025"/>
              </p:ext>
            </p:extLst>
          </p:nvPr>
        </p:nvGraphicFramePr>
        <p:xfrm>
          <a:off x="-2830" y="666573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769826C-94B6-4056-B1BF-6ABFF5C6E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17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B8069-E64E-475D-AC77-9C2C0482D1EC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62BCDD-7E13-4EAD-829B-FA05AD203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7292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1FF87-6D17-43A8-BC26-FFA0C895B40D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49562" y="15240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940BC-1ED8-47A4-A7EE-9C03171F2ACC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2F271E0-974D-4904-AAEF-A3381AAA65A0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5E3D0D-FE4C-47A7-B99B-FF98BB84C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7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59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6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186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7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1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116235" y="836417"/>
            <a:ext cx="7334912" cy="69646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工业机器人编程与系统集成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6D81C-EE68-49EF-BC7F-9E82E1CFFCF3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A9865F6-B68D-4BC4-84F7-91B1BCE648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544" y="1475162"/>
            <a:ext cx="7334912" cy="1001596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543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2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1078192"/>
            <a:ext cx="7334912" cy="696470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模块二 工业机器人</a:t>
            </a: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配置与应用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C4DDDB-8CD7-4595-8FED-78B1A5DDEB22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FA2BAC0-1E49-44F2-91FF-EC2FCD860348}"/>
              </a:ext>
            </a:extLst>
          </p:cNvPr>
          <p:cNvSpPr/>
          <p:nvPr/>
        </p:nvSpPr>
        <p:spPr>
          <a:xfrm>
            <a:off x="120189" y="583849"/>
            <a:ext cx="8280000" cy="166731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4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</a:t>
            </a: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信号的仿真与强制方法；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工业机器人系统信号与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的关联方法；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3.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工业机器人示教器可编程按键的定义方法；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4.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培育整体性、关联性、开放性等系统思维的能力。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36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BD19F86-AE92-4882-A45A-6575F6AAD803}"/>
              </a:ext>
            </a:extLst>
          </p:cNvPr>
          <p:cNvSpPr/>
          <p:nvPr/>
        </p:nvSpPr>
        <p:spPr>
          <a:xfrm>
            <a:off x="432000" y="484013"/>
            <a:ext cx="8280000" cy="14364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2.3.1 I/O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信号的仿真与强制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在机器人调试与检修时，可对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信号的状态或数值进行仿真、强制等操作。其中输入信号（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AI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等）只能仿真，输出信号（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等）既可以仿真也可以强制。</a:t>
            </a: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DI1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进行仿真操作</a:t>
            </a:r>
            <a:endParaRPr lang="zh-CN" altLang="zh-CN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41A182A-945D-4BA8-AA2B-C4F92F0CF1CE}"/>
              </a:ext>
            </a:extLst>
          </p:cNvPr>
          <p:cNvPicPr/>
          <p:nvPr/>
        </p:nvPicPr>
        <p:blipFill rotWithShape="1">
          <a:blip r:embed="rId2"/>
          <a:srcRect l="17915" t="29795" r="40092" b="19691"/>
          <a:stretch/>
        </p:blipFill>
        <p:spPr bwMode="auto">
          <a:xfrm>
            <a:off x="1318327" y="2059735"/>
            <a:ext cx="2879725" cy="19475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7AA8E39-EBF4-4F16-AEB4-0332E350551E}"/>
              </a:ext>
            </a:extLst>
          </p:cNvPr>
          <p:cNvPicPr/>
          <p:nvPr/>
        </p:nvPicPr>
        <p:blipFill rotWithShape="1">
          <a:blip r:embed="rId3"/>
          <a:srcRect l="18011" t="29624" r="40380" b="19862"/>
          <a:stretch/>
        </p:blipFill>
        <p:spPr bwMode="auto">
          <a:xfrm>
            <a:off x="4586190" y="2041955"/>
            <a:ext cx="2879725" cy="19653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箭头: 右 7">
            <a:extLst>
              <a:ext uri="{FF2B5EF4-FFF2-40B4-BE49-F238E27FC236}">
                <a16:creationId xmlns:a16="http://schemas.microsoft.com/office/drawing/2014/main" id="{84E0D5AD-7841-4DA1-AC7F-AB6DE25763A7}"/>
              </a:ext>
            </a:extLst>
          </p:cNvPr>
          <p:cNvSpPr/>
          <p:nvPr/>
        </p:nvSpPr>
        <p:spPr>
          <a:xfrm>
            <a:off x="4294685" y="2948729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011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C8F0533-D373-4081-8D2B-2E453A793255}"/>
              </a:ext>
            </a:extLst>
          </p:cNvPr>
          <p:cNvSpPr/>
          <p:nvPr/>
        </p:nvSpPr>
        <p:spPr>
          <a:xfrm>
            <a:off x="381543" y="479245"/>
            <a:ext cx="2778325" cy="374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DO1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进行强制、仿真操作</a:t>
            </a:r>
            <a:endParaRPr lang="zh-CN" altLang="zh-CN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FBC95EE-0FBA-45DA-BFC1-213BA58313A3}"/>
              </a:ext>
            </a:extLst>
          </p:cNvPr>
          <p:cNvPicPr/>
          <p:nvPr/>
        </p:nvPicPr>
        <p:blipFill rotWithShape="1">
          <a:blip r:embed="rId2"/>
          <a:srcRect l="17819" t="29623" r="40284" b="19692"/>
          <a:stretch/>
        </p:blipFill>
        <p:spPr bwMode="auto">
          <a:xfrm>
            <a:off x="768097" y="895123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A273664-62A2-4914-8624-52895437F264}"/>
              </a:ext>
            </a:extLst>
          </p:cNvPr>
          <p:cNvPicPr/>
          <p:nvPr/>
        </p:nvPicPr>
        <p:blipFill rotWithShape="1">
          <a:blip r:embed="rId3"/>
          <a:srcRect l="14061" t="36130" r="44137" b="13356"/>
          <a:stretch/>
        </p:blipFill>
        <p:spPr bwMode="auto">
          <a:xfrm>
            <a:off x="4108782" y="853899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A613861-7C8D-40B5-BABE-CBCFDDB3B978}"/>
              </a:ext>
            </a:extLst>
          </p:cNvPr>
          <p:cNvPicPr/>
          <p:nvPr/>
        </p:nvPicPr>
        <p:blipFill rotWithShape="1">
          <a:blip r:embed="rId4"/>
          <a:srcRect l="15507" t="23630" r="42692" b="25856"/>
          <a:stretch/>
        </p:blipFill>
        <p:spPr bwMode="auto">
          <a:xfrm>
            <a:off x="1414150" y="2962143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4E6FBA6-3435-4CCF-BC88-31DC885A732E}"/>
              </a:ext>
            </a:extLst>
          </p:cNvPr>
          <p:cNvPicPr/>
          <p:nvPr/>
        </p:nvPicPr>
        <p:blipFill rotWithShape="1">
          <a:blip r:embed="rId2"/>
          <a:srcRect l="17819" t="29623" r="40284" b="19692"/>
          <a:stretch/>
        </p:blipFill>
        <p:spPr bwMode="auto">
          <a:xfrm>
            <a:off x="4773899" y="2967852"/>
            <a:ext cx="2879725" cy="19583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箭头: 右 10">
            <a:extLst>
              <a:ext uri="{FF2B5EF4-FFF2-40B4-BE49-F238E27FC236}">
                <a16:creationId xmlns:a16="http://schemas.microsoft.com/office/drawing/2014/main" id="{07D59700-2DCA-4903-BEBD-4D06BB6CEAD2}"/>
              </a:ext>
            </a:extLst>
          </p:cNvPr>
          <p:cNvSpPr/>
          <p:nvPr/>
        </p:nvSpPr>
        <p:spPr>
          <a:xfrm>
            <a:off x="3810846" y="1814981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B1E3B619-9D1C-428A-9687-608DECD51C1B}"/>
              </a:ext>
            </a:extLst>
          </p:cNvPr>
          <p:cNvSpPr/>
          <p:nvPr/>
        </p:nvSpPr>
        <p:spPr>
          <a:xfrm>
            <a:off x="1147905" y="3815301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A93DA581-7E12-42A2-8BC7-37FD55B5C88C}"/>
              </a:ext>
            </a:extLst>
          </p:cNvPr>
          <p:cNvSpPr/>
          <p:nvPr/>
        </p:nvSpPr>
        <p:spPr>
          <a:xfrm>
            <a:off x="4478312" y="3853245"/>
            <a:ext cx="127416" cy="758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958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6AEFAB4-AA33-4903-A373-E7D687657F88}"/>
              </a:ext>
            </a:extLst>
          </p:cNvPr>
          <p:cNvSpPr/>
          <p:nvPr/>
        </p:nvSpPr>
        <p:spPr>
          <a:xfrm>
            <a:off x="432000" y="498176"/>
            <a:ext cx="8280000" cy="1759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2.3.2 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系统信号与</a:t>
            </a: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I/O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的关联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将数字输入信号（</a:t>
            </a:r>
            <a:r>
              <a:rPr lang="en-US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DI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）与系统的控制信号关联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起来，可以实现系统的自动控制，例如外部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PLC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输出信号给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工业机器人，作为机器人的输入信号，该信号与系统的控制信号关联后可以开启电机，启动程序的运行等；另外系统的状态信号也可以与数字输出信号（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）关联起来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可将系统的状态输出给外围设备，以作状态反馈之用。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08563CA-A885-43F6-A238-A66F564ED980}"/>
              </a:ext>
            </a:extLst>
          </p:cNvPr>
          <p:cNvPicPr/>
          <p:nvPr/>
        </p:nvPicPr>
        <p:blipFill rotWithShape="1">
          <a:blip r:embed="rId2"/>
          <a:srcRect l="36310" t="27569" r="21889" b="22089"/>
          <a:stretch/>
        </p:blipFill>
        <p:spPr bwMode="auto">
          <a:xfrm>
            <a:off x="1303337" y="2286415"/>
            <a:ext cx="2879725" cy="19507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EB14F74-5991-471B-B975-D2C60E6B964D}"/>
              </a:ext>
            </a:extLst>
          </p:cNvPr>
          <p:cNvPicPr/>
          <p:nvPr/>
        </p:nvPicPr>
        <p:blipFill rotWithShape="1">
          <a:blip r:embed="rId3"/>
          <a:srcRect l="36311" t="27226" r="21792" b="21747"/>
          <a:stretch/>
        </p:blipFill>
        <p:spPr bwMode="auto">
          <a:xfrm>
            <a:off x="4787743" y="2286415"/>
            <a:ext cx="2879725" cy="1972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54687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CC6D17-4D17-4E8E-A6BA-5C8C072FF9C3}"/>
              </a:ext>
            </a:extLst>
          </p:cNvPr>
          <p:cNvSpPr/>
          <p:nvPr/>
        </p:nvSpPr>
        <p:spPr>
          <a:xfrm>
            <a:off x="455706" y="596558"/>
            <a:ext cx="46346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建立系统输出“电机开启”与数字输出信号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DO1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的关联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9D034AA-2446-432D-AC14-2B0F03D62EF7}"/>
              </a:ext>
            </a:extLst>
          </p:cNvPr>
          <p:cNvPicPr/>
          <p:nvPr/>
        </p:nvPicPr>
        <p:blipFill rotWithShape="1">
          <a:blip r:embed="rId2"/>
          <a:srcRect l="22105" t="33647" r="36287" b="16524"/>
          <a:stretch/>
        </p:blipFill>
        <p:spPr bwMode="auto">
          <a:xfrm>
            <a:off x="1108465" y="1263130"/>
            <a:ext cx="2879725" cy="1939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D60AB1D-8C06-4AEE-8C89-ED5B9C6D2771}"/>
              </a:ext>
            </a:extLst>
          </p:cNvPr>
          <p:cNvPicPr/>
          <p:nvPr/>
        </p:nvPicPr>
        <p:blipFill rotWithShape="1">
          <a:blip r:embed="rId3"/>
          <a:srcRect l="21960" t="27226" r="36576" b="22174"/>
          <a:stretch/>
        </p:blipFill>
        <p:spPr bwMode="auto">
          <a:xfrm>
            <a:off x="4572000" y="1263130"/>
            <a:ext cx="2879725" cy="19761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52406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53A5166-1B8A-4FBC-9AD6-FB694A21976C}"/>
              </a:ext>
            </a:extLst>
          </p:cNvPr>
          <p:cNvSpPr/>
          <p:nvPr/>
        </p:nvSpPr>
        <p:spPr>
          <a:xfrm>
            <a:off x="449705" y="467430"/>
            <a:ext cx="8280000" cy="7901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2.3.3 </a:t>
            </a:r>
            <a:r>
              <a:rPr lang="zh-CN" altLang="zh-CN" sz="18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可编程按键的定义</a:t>
            </a:r>
            <a:endParaRPr lang="zh-CN" altLang="zh-CN" sz="2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示教器右上角的按钮为可编程按钮，用户可以自定义其功能，以便快捷地控制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信号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02C25BAA-D126-4437-AFDD-F75E7FF889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457957"/>
              </p:ext>
            </p:extLst>
          </p:nvPr>
        </p:nvGraphicFramePr>
        <p:xfrm>
          <a:off x="2675744" y="1933732"/>
          <a:ext cx="4068763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066783" imgH="2598263" progId="Visio.Drawing.11">
                  <p:embed/>
                </p:oleObj>
              </mc:Choice>
              <mc:Fallback>
                <p:oleObj name="Visio" r:id="rId2" imgW="5066783" imgH="259826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5744" y="1933732"/>
                        <a:ext cx="4068763" cy="2079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6386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AB2D2-4AA4-4FEB-ADF1-E45CFDE3A2EE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65108F4-F59E-426B-8D95-184475331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5957888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</a:t>
            </a:r>
            <a:r>
              <a:rPr lang="en-US" altLang="zh-CN" dirty="0"/>
              <a:t>I/O</a:t>
            </a:r>
            <a:r>
              <a:rPr lang="zh-CN" altLang="en-US" dirty="0"/>
              <a:t>信号的控制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FDD99FE-3B1C-4FF0-BEB8-3422AD3B41CF}"/>
              </a:ext>
            </a:extLst>
          </p:cNvPr>
          <p:cNvSpPr/>
          <p:nvPr/>
        </p:nvSpPr>
        <p:spPr>
          <a:xfrm>
            <a:off x="496735" y="616612"/>
            <a:ext cx="50850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可编程按键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配置为数字输出信号</a:t>
            </a:r>
            <a:r>
              <a:rPr lang="en-US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DO1</a:t>
            </a:r>
            <a:r>
              <a:rPr lang="zh-CN" altLang="zh-CN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的操作步骤</a:t>
            </a:r>
            <a:r>
              <a:rPr lang="zh-CN" altLang="en-US" sz="1400" dirty="0">
                <a:solidFill>
                  <a:srgbClr val="FF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如下：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87B9BC8-DD27-4815-ACDB-A0B5690EE498}"/>
              </a:ext>
            </a:extLst>
          </p:cNvPr>
          <p:cNvPicPr/>
          <p:nvPr/>
        </p:nvPicPr>
        <p:blipFill rotWithShape="1">
          <a:blip r:embed="rId2"/>
          <a:srcRect l="21960" t="27226" r="36431" b="17294"/>
          <a:stretch/>
        </p:blipFill>
        <p:spPr bwMode="auto">
          <a:xfrm>
            <a:off x="1011029" y="1024445"/>
            <a:ext cx="2879725" cy="21596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7193AFA-1947-4B83-B42F-A12202C9AB25}"/>
              </a:ext>
            </a:extLst>
          </p:cNvPr>
          <p:cNvPicPr/>
          <p:nvPr/>
        </p:nvPicPr>
        <p:blipFill rotWithShape="1">
          <a:blip r:embed="rId3"/>
          <a:srcRect l="21815" t="27483" r="36287" b="21918"/>
          <a:stretch/>
        </p:blipFill>
        <p:spPr bwMode="auto">
          <a:xfrm>
            <a:off x="3132137" y="1764000"/>
            <a:ext cx="2879725" cy="1954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9DCCFE9-9082-4325-BC7A-DDB6D97989DB}"/>
              </a:ext>
            </a:extLst>
          </p:cNvPr>
          <p:cNvPicPr/>
          <p:nvPr/>
        </p:nvPicPr>
        <p:blipFill rotWithShape="1">
          <a:blip r:embed="rId4"/>
          <a:srcRect l="21671" t="27483" r="36143" b="21918"/>
          <a:stretch/>
        </p:blipFill>
        <p:spPr bwMode="auto">
          <a:xfrm>
            <a:off x="5124581" y="2614406"/>
            <a:ext cx="2879725" cy="1943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888A3A-466F-47DB-9914-C70C432BE154}"/>
              </a:ext>
            </a:extLst>
          </p:cNvPr>
          <p:cNvCxnSpPr/>
          <p:nvPr/>
        </p:nvCxnSpPr>
        <p:spPr>
          <a:xfrm>
            <a:off x="1146748" y="2368446"/>
            <a:ext cx="13341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7309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txDef>
      <a:spPr bwMode="auto">
        <a:noFill/>
        <a:ln>
          <a:noFill/>
        </a:ln>
      </a:spPr>
      <a:bodyPr lIns="68574" tIns="34288" rIns="68574" bIns="34288" anchor="b"/>
      <a:lstStyle>
        <a:defPPr algn="ctr" defTabSz="914400" fontAlgn="base">
          <a:lnSpc>
            <a:spcPct val="200000"/>
          </a:lnSpc>
          <a:spcBef>
            <a:spcPct val="0"/>
          </a:spcBef>
          <a:spcAft>
            <a:spcPct val="0"/>
          </a:spcAft>
          <a:defRPr sz="3600" dirty="0" smtClean="0">
            <a:solidFill>
              <a:srgbClr val="FF0000"/>
            </a:solidFill>
            <a:effectLst>
              <a:outerShdw blurRad="38100" dist="38100" dir="2700000" algn="tl">
                <a:srgbClr val="C0C0C0"/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1849</TotalTime>
  <Words>398</Words>
  <Application>Microsoft Office PowerPoint</Application>
  <PresentationFormat>全屏显示(16:9)</PresentationFormat>
  <Paragraphs>38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宋体</vt:lpstr>
      <vt:lpstr>微软雅黑</vt:lpstr>
      <vt:lpstr>Calibri</vt:lpstr>
      <vt:lpstr>Times New Roman</vt:lpstr>
      <vt:lpstr>Tw Cen MT</vt:lpstr>
      <vt:lpstr>Tw Cen MT Condensed</vt:lpstr>
      <vt:lpstr>Wingdings</vt:lpstr>
      <vt:lpstr>Wingdings 3</vt:lpstr>
      <vt:lpstr>积分</vt:lpstr>
      <vt:lpstr>Visio</vt:lpstr>
      <vt:lpstr>PowerPoint 演示文稿</vt:lpstr>
      <vt:lpstr>PowerPoint 演示文稿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单元三  ABB工业机器人I/O信号的控制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cp:lastModifiedBy>zhangah</cp:lastModifiedBy>
  <cp:revision>203</cp:revision>
  <cp:lastPrinted>2019-11-15T04:16:00Z</cp:lastPrinted>
  <dcterms:created xsi:type="dcterms:W3CDTF">2016-11-13T10:40:00Z</dcterms:created>
  <dcterms:modified xsi:type="dcterms:W3CDTF">2024-07-05T02:27:06Z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D531F706125F41F88F764CD171A90F58</vt:lpwstr>
  </property>
  <property fmtid="{D5CDD505-2E9C-101B-9397-08002B2CF9AE}" pid="3" name="KSOProductBuildVer">
    <vt:lpwstr>2052-11.1.0.10463</vt:lpwstr>
  </property>
</Properties>
</file>