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449" r:id="rId2"/>
    <p:sldId id="357" r:id="rId3"/>
    <p:sldId id="394" r:id="rId4"/>
    <p:sldId id="402" r:id="rId5"/>
    <p:sldId id="403" r:id="rId6"/>
    <p:sldId id="404" r:id="rId7"/>
    <p:sldId id="405" r:id="rId8"/>
    <p:sldId id="406" r:id="rId9"/>
    <p:sldId id="413" r:id="rId10"/>
    <p:sldId id="414" r:id="rId11"/>
    <p:sldId id="407" r:id="rId12"/>
    <p:sldId id="401" r:id="rId13"/>
  </p:sldIdLst>
  <p:sldSz cx="9144000" cy="5143500" type="screen16x9"/>
  <p:notesSz cx="6761163" cy="9942513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PW8mPwzXmzKX5T/H/Xh3pA==" hashData="D4ucfwM3knlXeFrLHyAMzShNLZ2s4OP9TGAPd4h2hI19ZaMi9PbTHc8vmqA0hb5tbTeSvlC7Bvycd0b0YtDV7A=="/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0E0"/>
    <a:srgbClr val="AB559B"/>
    <a:srgbClr val="005DA2"/>
    <a:srgbClr val="FF6201"/>
    <a:srgbClr val="FA9F86"/>
    <a:srgbClr val="C4C7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中度样式 3 - 强调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74463" autoAdjust="0"/>
  </p:normalViewPr>
  <p:slideViewPr>
    <p:cSldViewPr snapToGrid="0">
      <p:cViewPr varScale="1">
        <p:scale>
          <a:sx n="126" d="100"/>
          <a:sy n="126" d="100"/>
        </p:scale>
        <p:origin x="91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79515A-5222-4F01-879C-8A4FDD1B0536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FFAD9-53DE-42F6-98D8-C7F9888970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DE9EE-F82A-44FC-9338-200B4E080055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F8553E-6660-4B95-9869-B2777316F5C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725" b="0" cap="none" baseline="0">
                <a:solidFill>
                  <a:schemeClr val="accent1"/>
                </a:solidFill>
                <a:latin typeface="+mn-lt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3166" y="1634727"/>
            <a:ext cx="3566160" cy="61722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1725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marL="0" lvl="0" indent="0" algn="l" defTabSz="685800" rtl="0" eaLnBrk="1" latinLnBrk="0" hangingPunct="1">
              <a:lnSpc>
                <a:spcPct val="90000"/>
              </a:lnSpc>
              <a:spcBef>
                <a:spcPts val="135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3166" y="2225841"/>
            <a:ext cx="3566160" cy="25061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07EDA-8F8C-428B-B48C-119971EDC388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A45-4BA7-415F-BBBA-47442AAD63BA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A6502-8346-471A-80DB-747D7724E59B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9144000" cy="49291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0"/>
            <a:ext cx="776288" cy="12072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内容占位符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72305" y="60325"/>
            <a:ext cx="2036762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00115" y="1"/>
            <a:ext cx="5957888" cy="492918"/>
          </a:xfrm>
        </p:spPr>
        <p:txBody>
          <a:bodyPr>
            <a:normAutofit/>
          </a:bodyPr>
          <a:lstStyle>
            <a:lvl1pPr>
              <a:defRPr sz="2400" b="1" spc="3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786342025"/>
              </p:ext>
            </p:extLst>
          </p:nvPr>
        </p:nvGraphicFramePr>
        <p:xfrm>
          <a:off x="-2830" y="666573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769826C-94B6-4056-B1BF-6ABFF5C6E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817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353632"/>
            <a:ext cx="3291840" cy="130302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617220"/>
            <a:ext cx="4258818" cy="388848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1693129"/>
            <a:ext cx="3291840" cy="2821721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450"/>
              </a:spcBef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D62ED9-038F-4F7C-853F-4B6D6637D0D9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B62BCDD-7E13-4EAD-829B-FA05AD203A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407292" y="4277090"/>
            <a:ext cx="736708" cy="86641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512FE0-99BC-42A3-874A-8713A0DE7496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149562" y="15240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571500"/>
            <a:ext cx="1971675" cy="405765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571500"/>
            <a:ext cx="5686425" cy="40576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B6856B-F8B8-477F-B3DC-012973D9075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3FDA4-53CF-4C89-A1EC-BB24DABFA69D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44447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-2838" y="0"/>
          <a:ext cx="9146830" cy="5143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5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415765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bg2">
              <a:lumMod val="5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438912"/>
            <a:ext cx="7290054" cy="11247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1714500"/>
            <a:ext cx="7290055" cy="301752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4853028"/>
            <a:ext cx="1615607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7B35AB2-4628-4574-A4F5-650F9AE26553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4853028"/>
            <a:ext cx="4426094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4853028"/>
            <a:ext cx="730250" cy="2057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5E3D0D-FE4C-47A7-B99B-FF98BB84CE2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algn="l" defTabSz="685800" rtl="0" eaLnBrk="1" latinLnBrk="0" hangingPunct="1">
        <a:lnSpc>
          <a:spcPct val="80000"/>
        </a:lnSpc>
        <a:spcBef>
          <a:spcPct val="0"/>
        </a:spcBef>
        <a:buNone/>
        <a:defRPr sz="3750" kern="1200" cap="all" spc="75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1987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3359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44577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58293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6pPr>
      <a:lvl7pPr marL="79565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7pPr>
      <a:lvl8pPr marL="911860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8pPr>
      <a:lvl9pPr marL="1021715" indent="-10287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Wingdings 3" panose="05040102010807070707" pitchFamily="18" charset="2"/>
        <a:buChar char=""/>
        <a:defRPr sz="10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1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710936"/>
            <a:ext cx="7334912" cy="182112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工业机器人编程与系统集成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B6D81C-EE68-49EF-BC7F-9E82E1CFFCF3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344771" y="478804"/>
            <a:ext cx="8280000" cy="1716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70C0"/>
                </a:solidFill>
              </a:rPr>
              <a:t>选择</a:t>
            </a:r>
            <a:r>
              <a:rPr lang="zh-CN" altLang="en-US" sz="1400" dirty="0">
                <a:solidFill>
                  <a:srgbClr val="FF0000"/>
                </a:solidFill>
              </a:rPr>
              <a:t>“设备视图”</a:t>
            </a:r>
            <a:r>
              <a:rPr lang="zh-CN" altLang="en-US" sz="1400" dirty="0">
                <a:solidFill>
                  <a:srgbClr val="0070C0"/>
                </a:solidFill>
              </a:rPr>
              <a:t>选项卡，选择目录下的“</a:t>
            </a:r>
            <a:r>
              <a:rPr lang="en-US" altLang="zh-CN" sz="1400" dirty="0">
                <a:solidFill>
                  <a:srgbClr val="0070C0"/>
                </a:solidFill>
              </a:rPr>
              <a:t>input 1 byte”</a:t>
            </a:r>
            <a:r>
              <a:rPr lang="zh-CN" altLang="en-US" sz="1400" dirty="0">
                <a:solidFill>
                  <a:srgbClr val="0070C0"/>
                </a:solidFill>
              </a:rPr>
              <a:t>，连续输入</a:t>
            </a:r>
            <a:r>
              <a:rPr lang="en-US" altLang="zh-CN" sz="1400" dirty="0">
                <a:solidFill>
                  <a:srgbClr val="0070C0"/>
                </a:solidFill>
              </a:rPr>
              <a:t>4</a:t>
            </a:r>
            <a:r>
              <a:rPr lang="zh-CN" altLang="en-US" sz="1400" dirty="0">
                <a:solidFill>
                  <a:srgbClr val="0070C0"/>
                </a:solidFill>
              </a:rPr>
              <a:t>字节，共</a:t>
            </a:r>
            <a:r>
              <a:rPr lang="en-US" altLang="zh-CN" sz="1400" dirty="0">
                <a:solidFill>
                  <a:srgbClr val="0070C0"/>
                </a:solidFill>
              </a:rPr>
              <a:t>32</a:t>
            </a:r>
            <a:r>
              <a:rPr lang="zh-CN" altLang="en-US" sz="1400" dirty="0">
                <a:solidFill>
                  <a:srgbClr val="0070C0"/>
                </a:solidFill>
              </a:rPr>
              <a:t>个输入信号，与机器人侧输出信号相对应</a:t>
            </a:r>
            <a:r>
              <a:rPr lang="en-US" altLang="zh-CN" sz="1400" dirty="0">
                <a:solidFill>
                  <a:srgbClr val="0070C0"/>
                </a:solidFill>
              </a:rPr>
              <a:t>-&gt;</a:t>
            </a:r>
            <a:r>
              <a:rPr lang="zh-CN" altLang="en-US" sz="1400" dirty="0">
                <a:solidFill>
                  <a:srgbClr val="0070C0"/>
                </a:solidFill>
              </a:rPr>
              <a:t>选择“设备视图”选项卡，选择目录下的“</a:t>
            </a:r>
            <a:r>
              <a:rPr lang="en-US" altLang="zh-CN" sz="1400" dirty="0">
                <a:solidFill>
                  <a:srgbClr val="0070C0"/>
                </a:solidFill>
              </a:rPr>
              <a:t>output 1 byte”</a:t>
            </a:r>
            <a:r>
              <a:rPr lang="zh-CN" altLang="en-US" sz="1400" dirty="0">
                <a:solidFill>
                  <a:srgbClr val="0070C0"/>
                </a:solidFill>
              </a:rPr>
              <a:t>，连续输出</a:t>
            </a:r>
            <a:r>
              <a:rPr lang="en-US" altLang="zh-CN" sz="1400" dirty="0">
                <a:solidFill>
                  <a:srgbClr val="0070C0"/>
                </a:solidFill>
              </a:rPr>
              <a:t>4</a:t>
            </a:r>
            <a:r>
              <a:rPr lang="zh-CN" altLang="en-US" sz="1400" dirty="0">
                <a:solidFill>
                  <a:srgbClr val="0070C0"/>
                </a:solidFill>
              </a:rPr>
              <a:t>字节，共</a:t>
            </a:r>
            <a:r>
              <a:rPr lang="en-US" altLang="zh-CN" sz="1400" dirty="0">
                <a:solidFill>
                  <a:srgbClr val="0070C0"/>
                </a:solidFill>
              </a:rPr>
              <a:t>32</a:t>
            </a:r>
            <a:r>
              <a:rPr lang="zh-CN" altLang="en-US" sz="1400" dirty="0">
                <a:solidFill>
                  <a:srgbClr val="0070C0"/>
                </a:solidFill>
              </a:rPr>
              <a:t>个输出信号，与机器人侧输入信号相对应</a:t>
            </a:r>
            <a:r>
              <a:rPr lang="en-US" altLang="zh-CN" sz="1400" dirty="0">
                <a:solidFill>
                  <a:srgbClr val="0070C0"/>
                </a:solidFill>
              </a:rPr>
              <a:t>-&gt;</a:t>
            </a:r>
            <a:r>
              <a:rPr lang="zh-CN" altLang="en-US" sz="1400" dirty="0">
                <a:solidFill>
                  <a:srgbClr val="0070C0"/>
                </a:solidFill>
              </a:rPr>
              <a:t>在</a:t>
            </a:r>
            <a:r>
              <a:rPr lang="zh-CN" altLang="en-US" sz="1400" dirty="0">
                <a:solidFill>
                  <a:srgbClr val="FF0000"/>
                </a:solidFill>
              </a:rPr>
              <a:t>“网络视图”</a:t>
            </a:r>
            <a:r>
              <a:rPr lang="zh-CN" altLang="en-US" sz="1400" dirty="0">
                <a:solidFill>
                  <a:srgbClr val="0070C0"/>
                </a:solidFill>
              </a:rPr>
              <a:t>中选中</a:t>
            </a:r>
            <a:r>
              <a:rPr lang="en-US" altLang="zh-CN" sz="1400" dirty="0">
                <a:solidFill>
                  <a:srgbClr val="0070C0"/>
                </a:solidFill>
              </a:rPr>
              <a:t>Slave_1</a:t>
            </a:r>
            <a:r>
              <a:rPr lang="zh-CN" altLang="en-US" sz="1400" dirty="0">
                <a:solidFill>
                  <a:srgbClr val="0070C0"/>
                </a:solidFill>
              </a:rPr>
              <a:t>从站，单击“未分配”，并按下“选择主站</a:t>
            </a:r>
            <a:r>
              <a:rPr lang="en-US" altLang="zh-CN" sz="1400" dirty="0">
                <a:solidFill>
                  <a:srgbClr val="0070C0"/>
                </a:solidFill>
              </a:rPr>
              <a:t>:PLC_1.MPI/DP</a:t>
            </a:r>
            <a:r>
              <a:rPr lang="zh-CN" altLang="en-US" sz="1400" dirty="0">
                <a:solidFill>
                  <a:srgbClr val="0070C0"/>
                </a:solidFill>
              </a:rPr>
              <a:t>接口</a:t>
            </a:r>
            <a:r>
              <a:rPr lang="en-US" altLang="zh-CN" sz="1400" dirty="0">
                <a:solidFill>
                  <a:srgbClr val="0070C0"/>
                </a:solidFill>
              </a:rPr>
              <a:t>_1”-&gt;</a:t>
            </a:r>
            <a:r>
              <a:rPr lang="zh-CN" altLang="en-US" sz="1400" dirty="0">
                <a:solidFill>
                  <a:srgbClr val="0070C0"/>
                </a:solidFill>
              </a:rPr>
              <a:t>此时将建立起</a:t>
            </a:r>
            <a:r>
              <a:rPr lang="en-US" altLang="zh-CN" sz="1400" dirty="0">
                <a:solidFill>
                  <a:srgbClr val="0070C0"/>
                </a:solidFill>
              </a:rPr>
              <a:t>PLC</a:t>
            </a:r>
            <a:r>
              <a:rPr lang="zh-CN" altLang="en-US" sz="1400" dirty="0">
                <a:solidFill>
                  <a:srgbClr val="0070C0"/>
                </a:solidFill>
              </a:rPr>
              <a:t>与</a:t>
            </a:r>
            <a:r>
              <a:rPr lang="en-US" altLang="zh-CN" sz="1400" dirty="0">
                <a:solidFill>
                  <a:srgbClr val="0070C0"/>
                </a:solidFill>
              </a:rPr>
              <a:t>ABB</a:t>
            </a:r>
            <a:r>
              <a:rPr lang="zh-CN" altLang="en-US" sz="1400" dirty="0">
                <a:solidFill>
                  <a:srgbClr val="0070C0"/>
                </a:solidFill>
              </a:rPr>
              <a:t>工业机器人之间的</a:t>
            </a:r>
            <a:r>
              <a:rPr lang="en-US" altLang="zh-CN" sz="1400" dirty="0">
                <a:solidFill>
                  <a:srgbClr val="0070C0"/>
                </a:solidFill>
              </a:rPr>
              <a:t>Profibus</a:t>
            </a:r>
            <a:r>
              <a:rPr lang="zh-CN" altLang="en-US" sz="1400" dirty="0">
                <a:solidFill>
                  <a:srgbClr val="0070C0"/>
                </a:solidFill>
              </a:rPr>
              <a:t>通信连接。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9EE35-F841-4A4E-AE3F-A18E3C42AF8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AE1B073-D084-439E-9DE3-8AB57040A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29BCEB9-A89F-4B90-A6E0-F4CACB80EB8C}"/>
              </a:ext>
            </a:extLst>
          </p:cNvPr>
          <p:cNvPicPr/>
          <p:nvPr/>
        </p:nvPicPr>
        <p:blipFill rotWithShape="1">
          <a:blip r:embed="rId2"/>
          <a:srcRect l="18705" t="9095" r="41647" b="64472"/>
          <a:stretch/>
        </p:blipFill>
        <p:spPr bwMode="auto">
          <a:xfrm>
            <a:off x="1378282" y="3442398"/>
            <a:ext cx="2879725" cy="10795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B471FFC-7B8F-4E87-89BC-A42E5FBE99A8}"/>
              </a:ext>
            </a:extLst>
          </p:cNvPr>
          <p:cNvPicPr/>
          <p:nvPr/>
        </p:nvPicPr>
        <p:blipFill rotWithShape="1">
          <a:blip r:embed="rId3"/>
          <a:srcRect l="18705" t="19896" r="46443" b="61913"/>
          <a:stretch/>
        </p:blipFill>
        <p:spPr bwMode="auto">
          <a:xfrm>
            <a:off x="4983417" y="3461985"/>
            <a:ext cx="2879725" cy="108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2FCC68E-A9DB-4091-B0A4-F00C5F17155D}"/>
              </a:ext>
            </a:extLst>
          </p:cNvPr>
          <p:cNvPicPr/>
          <p:nvPr/>
        </p:nvPicPr>
        <p:blipFill rotWithShape="1">
          <a:blip r:embed="rId4"/>
          <a:srcRect l="51890" t="15064" r="14308" b="58218"/>
          <a:stretch/>
        </p:blipFill>
        <p:spPr bwMode="auto">
          <a:xfrm>
            <a:off x="823652" y="1931035"/>
            <a:ext cx="2879725" cy="12814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9FC03FE-FF4B-4988-B1D2-CFBED44F1EFC}"/>
              </a:ext>
            </a:extLst>
          </p:cNvPr>
          <p:cNvPicPr/>
          <p:nvPr/>
        </p:nvPicPr>
        <p:blipFill rotWithShape="1">
          <a:blip r:embed="rId5"/>
          <a:srcRect l="53263" t="17621" r="13829" b="57651"/>
          <a:stretch/>
        </p:blipFill>
        <p:spPr bwMode="auto">
          <a:xfrm>
            <a:off x="4413795" y="1931035"/>
            <a:ext cx="3009108" cy="1281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箭头: 右 2">
            <a:extLst>
              <a:ext uri="{FF2B5EF4-FFF2-40B4-BE49-F238E27FC236}">
                <a16:creationId xmlns:a16="http://schemas.microsoft.com/office/drawing/2014/main" id="{BA38DBFA-65B2-4C1A-8F4B-F362D0964837}"/>
              </a:ext>
            </a:extLst>
          </p:cNvPr>
          <p:cNvSpPr/>
          <p:nvPr/>
        </p:nvSpPr>
        <p:spPr>
          <a:xfrm>
            <a:off x="3976139" y="2613758"/>
            <a:ext cx="172387" cy="1199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箭头: 右 12">
            <a:extLst>
              <a:ext uri="{FF2B5EF4-FFF2-40B4-BE49-F238E27FC236}">
                <a16:creationId xmlns:a16="http://schemas.microsoft.com/office/drawing/2014/main" id="{519D5B61-6DA1-4C91-8F3C-54E0CACDED5F}"/>
              </a:ext>
            </a:extLst>
          </p:cNvPr>
          <p:cNvSpPr/>
          <p:nvPr/>
        </p:nvSpPr>
        <p:spPr>
          <a:xfrm>
            <a:off x="921889" y="3882063"/>
            <a:ext cx="172387" cy="1199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箭头: 右 13">
            <a:extLst>
              <a:ext uri="{FF2B5EF4-FFF2-40B4-BE49-F238E27FC236}">
                <a16:creationId xmlns:a16="http://schemas.microsoft.com/office/drawing/2014/main" id="{2EA41BE9-E251-4470-83B7-151CD0411510}"/>
              </a:ext>
            </a:extLst>
          </p:cNvPr>
          <p:cNvSpPr/>
          <p:nvPr/>
        </p:nvSpPr>
        <p:spPr>
          <a:xfrm>
            <a:off x="4508285" y="3861603"/>
            <a:ext cx="172387" cy="1199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0433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32000" y="502216"/>
            <a:ext cx="8280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4.1.4 Profibus DP</a:t>
            </a:r>
            <a:r>
              <a:rPr lang="zh-CN" altLang="en-US" sz="1800" dirty="0">
                <a:solidFill>
                  <a:srgbClr val="FF0000"/>
                </a:solidFill>
              </a:rPr>
              <a:t>通信编程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 打开博图软件在</a:t>
            </a:r>
            <a:r>
              <a:rPr lang="en-US" altLang="zh-CN" sz="1600" dirty="0">
                <a:solidFill>
                  <a:srgbClr val="0070C0"/>
                </a:solidFill>
              </a:rPr>
              <a:t>OB1</a:t>
            </a:r>
            <a:r>
              <a:rPr lang="zh-CN" altLang="en-US" sz="1600" dirty="0">
                <a:solidFill>
                  <a:srgbClr val="0070C0"/>
                </a:solidFill>
              </a:rPr>
              <a:t>程序块中编程，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侧外部输入</a:t>
            </a:r>
            <a:r>
              <a:rPr lang="en-US" altLang="zh-CN" sz="1600" dirty="0">
                <a:solidFill>
                  <a:srgbClr val="0070C0"/>
                </a:solidFill>
              </a:rPr>
              <a:t>I0.1</a:t>
            </a:r>
            <a:r>
              <a:rPr lang="zh-CN" altLang="en-US" sz="1600" dirty="0">
                <a:solidFill>
                  <a:srgbClr val="0070C0"/>
                </a:solidFill>
              </a:rPr>
              <a:t>为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时，总线通信接口信号</a:t>
            </a:r>
            <a:r>
              <a:rPr lang="en-US" altLang="zh-CN" sz="1600" dirty="0">
                <a:solidFill>
                  <a:srgbClr val="0070C0"/>
                </a:solidFill>
              </a:rPr>
              <a:t>Q256.0</a:t>
            </a:r>
            <a:r>
              <a:rPr lang="zh-CN" altLang="en-US" sz="1600" dirty="0">
                <a:solidFill>
                  <a:srgbClr val="0070C0"/>
                </a:solidFill>
              </a:rPr>
              <a:t>为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，检查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机器人示教器输入信号</a:t>
            </a:r>
            <a:r>
              <a:rPr lang="en-US" altLang="zh-CN" sz="1600" dirty="0">
                <a:solidFill>
                  <a:srgbClr val="0070C0"/>
                </a:solidFill>
              </a:rPr>
              <a:t>DI1</a:t>
            </a:r>
            <a:r>
              <a:rPr lang="zh-CN" altLang="en-US" sz="1600" dirty="0">
                <a:solidFill>
                  <a:srgbClr val="0070C0"/>
                </a:solidFill>
              </a:rPr>
              <a:t>，发现输入值为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；同样在机器人侧将</a:t>
            </a:r>
            <a:r>
              <a:rPr lang="en-US" altLang="zh-CN" sz="1600" dirty="0">
                <a:solidFill>
                  <a:srgbClr val="0070C0"/>
                </a:solidFill>
              </a:rPr>
              <a:t>DO1</a:t>
            </a:r>
            <a:r>
              <a:rPr lang="zh-CN" altLang="en-US" sz="1600" dirty="0">
                <a:solidFill>
                  <a:srgbClr val="0070C0"/>
                </a:solidFill>
              </a:rPr>
              <a:t>信号置位时，发现接口信号</a:t>
            </a:r>
            <a:r>
              <a:rPr lang="en-US" altLang="zh-CN" sz="1600" dirty="0">
                <a:solidFill>
                  <a:srgbClr val="0070C0"/>
                </a:solidFill>
              </a:rPr>
              <a:t>I256.0</a:t>
            </a:r>
            <a:r>
              <a:rPr lang="zh-CN" altLang="en-US" sz="1600" dirty="0">
                <a:solidFill>
                  <a:srgbClr val="0070C0"/>
                </a:solidFill>
              </a:rPr>
              <a:t>为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，同时输出信号</a:t>
            </a:r>
            <a:r>
              <a:rPr lang="en-US" altLang="zh-CN" sz="1600" dirty="0">
                <a:solidFill>
                  <a:srgbClr val="0070C0"/>
                </a:solidFill>
              </a:rPr>
              <a:t>Q0.0</a:t>
            </a:r>
            <a:r>
              <a:rPr lang="zh-CN" altLang="en-US" sz="1600" dirty="0">
                <a:solidFill>
                  <a:srgbClr val="0070C0"/>
                </a:solidFill>
              </a:rPr>
              <a:t>为</a:t>
            </a:r>
            <a:r>
              <a:rPr lang="en-US" altLang="zh-CN" sz="1600" dirty="0">
                <a:solidFill>
                  <a:srgbClr val="0070C0"/>
                </a:solidFill>
              </a:rPr>
              <a:t>1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9EE35-F841-4A4E-AE3F-A18E3C42AF8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AE1B073-D084-439E-9DE3-8AB57040A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594064-F061-4EFA-9FB8-F7EE256E669A}"/>
              </a:ext>
            </a:extLst>
          </p:cNvPr>
          <p:cNvPicPr/>
          <p:nvPr/>
        </p:nvPicPr>
        <p:blipFill rotWithShape="1">
          <a:blip r:embed="rId2"/>
          <a:srcRect l="18492" t="40069" r="42644" b="21404"/>
          <a:stretch/>
        </p:blipFill>
        <p:spPr bwMode="auto">
          <a:xfrm>
            <a:off x="2297830" y="2233297"/>
            <a:ext cx="4233545" cy="236156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5130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052A2-9B98-4B2A-AA87-7105BCED5684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918267B9-CD97-4FF4-B1DE-A07E56ECEA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4544" y="1475162"/>
            <a:ext cx="7334912" cy="1001596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0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 谢！</a:t>
            </a:r>
            <a:endParaRPr lang="en-US" altLang="zh-CN" sz="60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4743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8"/>
          <p:cNvSpPr txBox="1">
            <a:spLocks noGrp="1"/>
          </p:cNvSpPr>
          <p:nvPr/>
        </p:nvSpPr>
        <p:spPr>
          <a:xfrm>
            <a:off x="6057900" y="4685110"/>
            <a:ext cx="1485900" cy="354806"/>
          </a:xfrm>
          <a:prstGeom prst="rect">
            <a:avLst/>
          </a:prstGeom>
          <a:noFill/>
          <a:ln w="9525">
            <a:noFill/>
          </a:ln>
        </p:spPr>
        <p:txBody>
          <a:bodyPr lIns="68574" tIns="34288" rIns="68574" bIns="34288"/>
          <a:lstStyle>
            <a:lvl1pPr marL="471805" indent="-47180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08050" indent="-4368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500">
                <a:solidFill>
                  <a:schemeClr val="tx1"/>
                </a:solidFill>
                <a:latin typeface="+mn-lt"/>
                <a:ea typeface="+mn-ea"/>
              </a:defRPr>
            </a:lvl2pPr>
            <a:lvl3pPr marL="1303655" indent="-39243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+mn-lt"/>
                <a:ea typeface="+mn-ea"/>
              </a:defRPr>
            </a:lvl3pPr>
            <a:lvl4pPr marL="1694180" indent="-3905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91055" indent="-396875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algn="r" defTabSz="121920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en-US" altLang="zh-CN" sz="825" dirty="0">
                <a:solidFill>
                  <a:srgbClr val="000000"/>
                </a:solidFill>
              </a:rPr>
              <a:t>2</a:t>
            </a:fld>
            <a:endParaRPr lang="en-US" altLang="zh-CN" sz="825" dirty="0">
              <a:solidFill>
                <a:srgbClr val="000000"/>
              </a:solidFill>
            </a:endParaRPr>
          </a:p>
        </p:txBody>
      </p:sp>
      <p:pic>
        <p:nvPicPr>
          <p:cNvPr id="168964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1040752" y="955565"/>
            <a:ext cx="7334912" cy="696469"/>
          </a:xfrm>
          <a:prstGeom prst="rect">
            <a:avLst/>
          </a:prstGeom>
          <a:noFill/>
          <a:ln>
            <a:noFill/>
          </a:ln>
        </p:spPr>
        <p:txBody>
          <a:bodyPr lIns="68574" tIns="34288" rIns="68574" bIns="34288" anchor="b"/>
          <a:lstStyle>
            <a:lvl1pPr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1pPr>
            <a:lvl2pPr marL="742950" indent="-28575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2pPr>
            <a:lvl3pPr marL="11430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3pPr>
            <a:lvl4pPr marL="16002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4pPr>
            <a:lvl5pPr marL="2057400" indent="-228600"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5pPr>
            <a:lvl6pPr marL="25146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6pPr>
            <a:lvl7pPr marL="29718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7pPr>
            <a:lvl8pPr marL="34290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8pPr>
            <a:lvl9pPr marL="3886200" indent="-228600" algn="just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200" b="1">
                <a:solidFill>
                  <a:schemeClr val="tx1"/>
                </a:solidFill>
                <a:latin typeface="Verdana" panose="020B0604030504040204" pitchFamily="34" charset="0"/>
                <a:ea typeface="宋体" panose="02010600030101010101" pitchFamily="2" charset="-122"/>
              </a:defRPr>
            </a:lvl9pPr>
          </a:lstStyle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模块四 工业机器人总线与网络通信</a:t>
            </a:r>
            <a:endParaRPr lang="en-US" altLang="zh-CN" sz="3600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C0B11A-4E3E-44D5-8EC6-04D0CAA43DE6}"/>
              </a:ext>
            </a:extLst>
          </p:cNvPr>
          <p:cNvSpPr txBox="1"/>
          <p:nvPr/>
        </p:nvSpPr>
        <p:spPr bwMode="auto">
          <a:xfrm>
            <a:off x="1930137" y="3646354"/>
            <a:ext cx="5556142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501E5D-627D-45EB-A948-65913420CEEA}"/>
              </a:ext>
            </a:extLst>
          </p:cNvPr>
          <p:cNvSpPr txBox="1"/>
          <p:nvPr/>
        </p:nvSpPr>
        <p:spPr bwMode="auto">
          <a:xfrm>
            <a:off x="3618206" y="2763889"/>
            <a:ext cx="2330970" cy="696469"/>
          </a:xfrm>
          <a:prstGeom prst="rect">
            <a:avLst/>
          </a:prstGeom>
          <a:noFill/>
          <a:ln>
            <a:noFill/>
          </a:ln>
        </p:spPr>
        <p:txBody>
          <a:bodyPr wrap="square" lIns="68574" tIns="34288" rIns="68574" bIns="34288" rtlCol="0" anchor="b">
            <a:spAutoFit/>
          </a:bodyPr>
          <a:lstStyle/>
          <a:p>
            <a:pPr algn="ctr" defTabSz="914400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张爱红  主编</a:t>
            </a: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04731" y="501289"/>
            <a:ext cx="8280000" cy="231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[</a:t>
            </a:r>
            <a:r>
              <a:rPr lang="zh-CN" altLang="en-US" sz="1800" dirty="0">
                <a:solidFill>
                  <a:srgbClr val="FF0000"/>
                </a:solidFill>
              </a:rPr>
              <a:t>学习目标</a:t>
            </a:r>
            <a:r>
              <a:rPr lang="en-US" altLang="zh-CN" sz="1800" dirty="0">
                <a:solidFill>
                  <a:srgbClr val="FF0000"/>
                </a:solidFill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1.</a:t>
            </a:r>
            <a:r>
              <a:rPr lang="zh-CN" altLang="en-US" sz="1600" dirty="0">
                <a:solidFill>
                  <a:srgbClr val="0070C0"/>
                </a:solidFill>
              </a:rPr>
              <a:t>熟悉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不同通信选项；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2.</a:t>
            </a:r>
            <a:r>
              <a:rPr lang="zh-CN" altLang="en-US" sz="1600" dirty="0">
                <a:solidFill>
                  <a:srgbClr val="0070C0"/>
                </a:solidFill>
              </a:rPr>
              <a:t>掌握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工业机器人作为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从站时的通信配置方法；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3.</a:t>
            </a:r>
            <a:r>
              <a:rPr lang="zh-CN" altLang="en-US" sz="1600" dirty="0">
                <a:solidFill>
                  <a:srgbClr val="0070C0"/>
                </a:solidFill>
              </a:rPr>
              <a:t>掌握西门子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作为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主站时的通信配置方法；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4.</a:t>
            </a:r>
            <a:r>
              <a:rPr lang="zh-CN" altLang="en-US" sz="1600" dirty="0">
                <a:solidFill>
                  <a:srgbClr val="0070C0"/>
                </a:solidFill>
              </a:rPr>
              <a:t>能够编写基于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通信的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程序；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5.</a:t>
            </a:r>
            <a:r>
              <a:rPr lang="zh-CN" altLang="en-US" sz="1600" dirty="0">
                <a:solidFill>
                  <a:srgbClr val="0070C0"/>
                </a:solidFill>
              </a:rPr>
              <a:t>培育注重事物的整体性、关联性系统思维能力。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0C8D31-81CB-4847-82BA-A6A0A7C29A83}" type="datetime1">
              <a:rPr lang="zh-CN" altLang="en-US" smtClean="0"/>
              <a:t>2024/7/5</a:t>
            </a:fld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03F37D5-FA8E-4317-BB80-5FBE08AE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</p:spTree>
    <p:extLst>
      <p:ext uri="{BB962C8B-B14F-4D97-AF65-F5344CB8AC3E}">
        <p14:creationId xmlns:p14="http://schemas.microsoft.com/office/powerpoint/2010/main" val="51902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ADB33A5-1E0E-4718-A8ED-A0A2EB82A3E7}"/>
              </a:ext>
            </a:extLst>
          </p:cNvPr>
          <p:cNvPicPr/>
          <p:nvPr/>
        </p:nvPicPr>
        <p:blipFill rotWithShape="1">
          <a:blip r:embed="rId2"/>
          <a:srcRect l="32362" t="29281" r="25596" b="13956"/>
          <a:stretch/>
        </p:blipFill>
        <p:spPr bwMode="auto">
          <a:xfrm>
            <a:off x="4460986" y="2028744"/>
            <a:ext cx="3826510" cy="2905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49701" y="478804"/>
            <a:ext cx="8280000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4.1.1 Profibus DP</a:t>
            </a:r>
            <a:r>
              <a:rPr lang="zh-CN" altLang="en-US" sz="1800" dirty="0">
                <a:solidFill>
                  <a:srgbClr val="FF0000"/>
                </a:solidFill>
              </a:rPr>
              <a:t>通信概述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选项分为“</a:t>
            </a:r>
            <a:r>
              <a:rPr lang="en-US" altLang="zh-CN" sz="1600" dirty="0">
                <a:solidFill>
                  <a:srgbClr val="0070C0"/>
                </a:solidFill>
              </a:rPr>
              <a:t>969-1 </a:t>
            </a:r>
            <a:r>
              <a:rPr lang="en-US" altLang="zh-CN" sz="1600" dirty="0" err="1">
                <a:solidFill>
                  <a:srgbClr val="0070C0"/>
                </a:solidFill>
              </a:rPr>
              <a:t>profibus</a:t>
            </a:r>
            <a:r>
              <a:rPr lang="en-US" altLang="zh-CN" sz="1600" dirty="0">
                <a:solidFill>
                  <a:srgbClr val="0070C0"/>
                </a:solidFill>
              </a:rPr>
              <a:t> Controller”</a:t>
            </a:r>
            <a:r>
              <a:rPr lang="zh-CN" altLang="en-US" sz="1600" dirty="0">
                <a:solidFill>
                  <a:srgbClr val="0070C0"/>
                </a:solidFill>
              </a:rPr>
              <a:t>与“</a:t>
            </a:r>
            <a:r>
              <a:rPr lang="en-US" altLang="zh-CN" sz="1600" dirty="0">
                <a:solidFill>
                  <a:srgbClr val="0070C0"/>
                </a:solidFill>
              </a:rPr>
              <a:t>840-2 Profibus </a:t>
            </a:r>
            <a:r>
              <a:rPr lang="en-US" altLang="zh-CN" sz="1600" dirty="0" err="1">
                <a:solidFill>
                  <a:srgbClr val="0070C0"/>
                </a:solidFill>
              </a:rPr>
              <a:t>Anybus</a:t>
            </a:r>
            <a:r>
              <a:rPr lang="en-US" altLang="zh-CN" sz="1600" dirty="0">
                <a:solidFill>
                  <a:srgbClr val="0070C0"/>
                </a:solidFill>
              </a:rPr>
              <a:t>  Device”</a:t>
            </a:r>
            <a:r>
              <a:rPr lang="zh-CN" altLang="en-US" sz="1600" dirty="0">
                <a:solidFill>
                  <a:srgbClr val="0070C0"/>
                </a:solidFill>
              </a:rPr>
              <a:t>两种，前者支持机器人作为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FF0000"/>
                </a:solidFill>
              </a:rPr>
              <a:t>通信控制器（主站）</a:t>
            </a:r>
            <a:r>
              <a:rPr lang="zh-CN" altLang="en-US" sz="1600" dirty="0">
                <a:solidFill>
                  <a:srgbClr val="0070C0"/>
                </a:solidFill>
              </a:rPr>
              <a:t>，而后者支持机器人作为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FF0000"/>
                </a:solidFill>
              </a:rPr>
              <a:t>设备（从站）</a:t>
            </a:r>
            <a:r>
              <a:rPr lang="zh-CN" altLang="en-US" sz="1600" dirty="0">
                <a:solidFill>
                  <a:srgbClr val="0070C0"/>
                </a:solidFill>
              </a:rPr>
              <a:t>，不管哪种配置，都需要额外的硬件。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4FCE5-93EC-4E96-8E36-99046FA4F65A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5BB4BB74-A6CC-4D51-84BC-18885599170A}"/>
              </a:ext>
            </a:extLst>
          </p:cNvPr>
          <p:cNvSpPr/>
          <p:nvPr/>
        </p:nvSpPr>
        <p:spPr>
          <a:xfrm>
            <a:off x="388562" y="2328546"/>
            <a:ext cx="3893844" cy="1533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 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工业机器人使用</a:t>
            </a:r>
            <a:r>
              <a:rPr lang="en-US" altLang="zh-CN" sz="1600" dirty="0">
                <a:solidFill>
                  <a:srgbClr val="0070C0"/>
                </a:solidFill>
              </a:rPr>
              <a:t>DSQC667</a:t>
            </a:r>
            <a:r>
              <a:rPr lang="zh-CN" altLang="en-US" sz="1600" dirty="0">
                <a:solidFill>
                  <a:srgbClr val="0070C0"/>
                </a:solidFill>
              </a:rPr>
              <a:t>模块作为</a:t>
            </a:r>
            <a:r>
              <a:rPr lang="en-US" altLang="zh-CN" sz="1600" dirty="0">
                <a:solidFill>
                  <a:srgbClr val="0070C0"/>
                </a:solidFill>
              </a:rPr>
              <a:t>Profibus DP</a:t>
            </a:r>
            <a:r>
              <a:rPr lang="zh-CN" altLang="en-US" sz="1600" dirty="0">
                <a:solidFill>
                  <a:srgbClr val="0070C0"/>
                </a:solidFill>
              </a:rPr>
              <a:t>从站与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的通信示意图，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机器人控制器</a:t>
            </a:r>
            <a:r>
              <a:rPr lang="en-US" altLang="zh-CN" sz="1600" dirty="0">
                <a:solidFill>
                  <a:srgbClr val="0070C0"/>
                </a:solidFill>
              </a:rPr>
              <a:t>IRC5</a:t>
            </a:r>
            <a:r>
              <a:rPr lang="zh-CN" altLang="en-US" sz="1600" dirty="0">
                <a:solidFill>
                  <a:srgbClr val="0070C0"/>
                </a:solidFill>
              </a:rPr>
              <a:t>开通了“</a:t>
            </a:r>
            <a:r>
              <a:rPr lang="en-US" altLang="zh-CN" sz="1600" dirty="0">
                <a:solidFill>
                  <a:srgbClr val="0070C0"/>
                </a:solidFill>
              </a:rPr>
              <a:t>840-2 Profibus </a:t>
            </a:r>
            <a:r>
              <a:rPr lang="en-US" altLang="zh-CN" sz="1600" dirty="0" err="1">
                <a:solidFill>
                  <a:srgbClr val="0070C0"/>
                </a:solidFill>
              </a:rPr>
              <a:t>Anybus</a:t>
            </a:r>
            <a:r>
              <a:rPr lang="en-US" altLang="zh-CN" sz="1600" dirty="0">
                <a:solidFill>
                  <a:srgbClr val="0070C0"/>
                </a:solidFill>
              </a:rPr>
              <a:t>  Device”</a:t>
            </a:r>
            <a:r>
              <a:rPr lang="zh-CN" altLang="en-US" sz="1600" dirty="0">
                <a:solidFill>
                  <a:srgbClr val="0070C0"/>
                </a:solidFill>
              </a:rPr>
              <a:t>从站通信</a:t>
            </a:r>
            <a:r>
              <a:rPr lang="zh-CN" altLang="en-US" sz="1600" dirty="0">
                <a:solidFill>
                  <a:srgbClr val="FF0000"/>
                </a:solidFill>
              </a:rPr>
              <a:t>选项功能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  <a:endParaRPr lang="zh-CN" altLang="en-US" sz="1600" dirty="0"/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D46612B8-42E8-4462-8072-B6ECECEBF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</p:spTree>
    <p:extLst>
      <p:ext uri="{BB962C8B-B14F-4D97-AF65-F5344CB8AC3E}">
        <p14:creationId xmlns:p14="http://schemas.microsoft.com/office/powerpoint/2010/main" val="13099159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32000" y="491032"/>
            <a:ext cx="8280000" cy="190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Profibus DP</a:t>
            </a:r>
            <a:r>
              <a:rPr lang="zh-CN" altLang="en-US" sz="1600" dirty="0">
                <a:solidFill>
                  <a:srgbClr val="0070C0"/>
                </a:solidFill>
              </a:rPr>
              <a:t>通信电缆为专用的屏蔽双绞线，即</a:t>
            </a:r>
            <a:r>
              <a:rPr lang="zh-CN" altLang="en-US" sz="1600" dirty="0">
                <a:solidFill>
                  <a:srgbClr val="FF0000"/>
                </a:solidFill>
              </a:rPr>
              <a:t>红绿两根信号线</a:t>
            </a:r>
            <a:r>
              <a:rPr lang="zh-CN" altLang="en-US" sz="1600" dirty="0">
                <a:solidFill>
                  <a:srgbClr val="0070C0"/>
                </a:solidFill>
              </a:rPr>
              <a:t>，红色线接总线连接器的</a:t>
            </a:r>
            <a:r>
              <a:rPr lang="zh-CN" altLang="en-US" sz="1600" dirty="0">
                <a:solidFill>
                  <a:srgbClr val="FF0000"/>
                </a:solidFill>
              </a:rPr>
              <a:t>第</a:t>
            </a:r>
            <a:r>
              <a:rPr lang="en-US" altLang="zh-CN" sz="1600" dirty="0">
                <a:solidFill>
                  <a:srgbClr val="FF0000"/>
                </a:solidFill>
              </a:rPr>
              <a:t>8</a:t>
            </a:r>
            <a:r>
              <a:rPr lang="zh-CN" altLang="en-US" sz="1600" dirty="0">
                <a:solidFill>
                  <a:srgbClr val="FF0000"/>
                </a:solidFill>
              </a:rPr>
              <a:t>引脚</a:t>
            </a:r>
            <a:r>
              <a:rPr lang="zh-CN" altLang="en-US" sz="1600" dirty="0">
                <a:solidFill>
                  <a:srgbClr val="0070C0"/>
                </a:solidFill>
              </a:rPr>
              <a:t>，绿色线接总线连接器的</a:t>
            </a:r>
            <a:r>
              <a:rPr lang="zh-CN" altLang="en-US" sz="1600" dirty="0">
                <a:solidFill>
                  <a:srgbClr val="FF0000"/>
                </a:solidFill>
              </a:rPr>
              <a:t>第</a:t>
            </a:r>
            <a:r>
              <a:rPr lang="en-US" altLang="zh-CN" sz="1600" dirty="0">
                <a:solidFill>
                  <a:srgbClr val="FF0000"/>
                </a:solidFill>
              </a:rPr>
              <a:t>3</a:t>
            </a:r>
            <a:r>
              <a:rPr lang="zh-CN" altLang="en-US" sz="1600" dirty="0">
                <a:solidFill>
                  <a:srgbClr val="FF0000"/>
                </a:solidFill>
              </a:rPr>
              <a:t>引脚</a:t>
            </a:r>
            <a:r>
              <a:rPr lang="zh-CN" altLang="en-US" sz="1600" dirty="0">
                <a:solidFill>
                  <a:srgbClr val="0070C0"/>
                </a:solidFill>
              </a:rPr>
              <a:t>。总线两端必须将</a:t>
            </a:r>
            <a:r>
              <a:rPr lang="zh-CN" altLang="en-US" sz="1600" dirty="0">
                <a:solidFill>
                  <a:srgbClr val="FF0000"/>
                </a:solidFill>
              </a:rPr>
              <a:t>终端电阻</a:t>
            </a:r>
            <a:r>
              <a:rPr lang="zh-CN" altLang="en-US" sz="1600" dirty="0">
                <a:solidFill>
                  <a:srgbClr val="0070C0"/>
                </a:solidFill>
              </a:rPr>
              <a:t>开关置于</a:t>
            </a:r>
            <a:r>
              <a:rPr lang="en-US" altLang="zh-CN" sz="1600" dirty="0">
                <a:solidFill>
                  <a:srgbClr val="0070C0"/>
                </a:solidFill>
              </a:rPr>
              <a:t>ON</a:t>
            </a:r>
            <a:r>
              <a:rPr lang="zh-CN" altLang="en-US" sz="1600" dirty="0">
                <a:solidFill>
                  <a:srgbClr val="0070C0"/>
                </a:solidFill>
              </a:rPr>
              <a:t>，中间节点连接器拨至</a:t>
            </a:r>
            <a:r>
              <a:rPr lang="en-US" altLang="zh-CN" sz="1600" dirty="0">
                <a:solidFill>
                  <a:srgbClr val="0070C0"/>
                </a:solidFill>
              </a:rPr>
              <a:t>OFF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Profibus</a:t>
            </a:r>
            <a:r>
              <a:rPr lang="zh-CN" altLang="en-US" sz="1600" dirty="0">
                <a:solidFill>
                  <a:srgbClr val="0070C0"/>
                </a:solidFill>
              </a:rPr>
              <a:t>现场总线的</a:t>
            </a:r>
            <a:r>
              <a:rPr lang="zh-CN" altLang="en-US" sz="1600" dirty="0">
                <a:solidFill>
                  <a:srgbClr val="FF0000"/>
                </a:solidFill>
              </a:rPr>
              <a:t>传输速率在</a:t>
            </a:r>
            <a:r>
              <a:rPr lang="en-US" altLang="zh-CN" sz="1600" dirty="0">
                <a:solidFill>
                  <a:srgbClr val="FF0000"/>
                </a:solidFill>
              </a:rPr>
              <a:t>9.6Kbit/s</a:t>
            </a:r>
            <a:r>
              <a:rPr lang="zh-CN" altLang="en-US" sz="1600" dirty="0">
                <a:solidFill>
                  <a:srgbClr val="FF0000"/>
                </a:solidFill>
              </a:rPr>
              <a:t>～</a:t>
            </a:r>
            <a:r>
              <a:rPr lang="en-US" altLang="zh-CN" sz="1600" dirty="0">
                <a:solidFill>
                  <a:srgbClr val="FF0000"/>
                </a:solidFill>
              </a:rPr>
              <a:t>12Mbit/s</a:t>
            </a:r>
            <a:r>
              <a:rPr lang="zh-CN" altLang="en-US" sz="1600" dirty="0">
                <a:solidFill>
                  <a:srgbClr val="0070C0"/>
                </a:solidFill>
              </a:rPr>
              <a:t>，在同一通信网络中，每个节点的地址不能相同，但是通信速率必须一致。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03C4F-0402-4C0D-9F56-59DFF041921B}" type="datetime1">
              <a:rPr lang="zh-CN" altLang="en-US" smtClean="0"/>
              <a:t>2024/7/5</a:t>
            </a:fld>
            <a:endParaRPr lang="zh-CN" altLang="en-US"/>
          </a:p>
        </p:txBody>
      </p:sp>
      <p:pic>
        <p:nvPicPr>
          <p:cNvPr id="5" name="图片 4" descr="未标题-12 拷贝">
            <a:extLst>
              <a:ext uri="{FF2B5EF4-FFF2-40B4-BE49-F238E27FC236}">
                <a16:creationId xmlns:a16="http://schemas.microsoft.com/office/drawing/2014/main" id="{3C56BA1C-3CB0-4496-9B90-5E6D4136B86F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6" t="3125" r="1445" b="42708"/>
          <a:stretch/>
        </p:blipFill>
        <p:spPr bwMode="auto">
          <a:xfrm>
            <a:off x="1937853" y="2749383"/>
            <a:ext cx="4983480" cy="11887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4B638DEA-C007-40F8-B6AC-7CE3D772C5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</p:spTree>
    <p:extLst>
      <p:ext uri="{BB962C8B-B14F-4D97-AF65-F5344CB8AC3E}">
        <p14:creationId xmlns:p14="http://schemas.microsoft.com/office/powerpoint/2010/main" val="1037166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412228" y="478804"/>
            <a:ext cx="8280000" cy="3057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4.1.2 ABB</a:t>
            </a:r>
            <a:r>
              <a:rPr lang="zh-CN" altLang="en-US" sz="1800" dirty="0">
                <a:solidFill>
                  <a:srgbClr val="FF0000"/>
                </a:solidFill>
              </a:rPr>
              <a:t>工业机器人</a:t>
            </a:r>
            <a:r>
              <a:rPr lang="en-US" altLang="zh-CN" sz="1800" dirty="0">
                <a:solidFill>
                  <a:srgbClr val="FF0000"/>
                </a:solidFill>
              </a:rPr>
              <a:t>Profibus DP</a:t>
            </a:r>
            <a:r>
              <a:rPr lang="zh-CN" altLang="en-US" sz="1800" dirty="0">
                <a:solidFill>
                  <a:srgbClr val="FF0000"/>
                </a:solidFill>
              </a:rPr>
              <a:t>通信配置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</a:t>
            </a:r>
            <a:r>
              <a:rPr lang="en-US" altLang="zh-CN" sz="1600" dirty="0">
                <a:solidFill>
                  <a:srgbClr val="FF0000"/>
                </a:solidFill>
              </a:rPr>
              <a:t>1. ABB</a:t>
            </a:r>
            <a:r>
              <a:rPr lang="zh-CN" altLang="en-US" sz="1600" dirty="0">
                <a:solidFill>
                  <a:srgbClr val="FF0000"/>
                </a:solidFill>
              </a:rPr>
              <a:t>工业机器人作为</a:t>
            </a:r>
            <a:r>
              <a:rPr lang="en-US" altLang="zh-CN" sz="1600" dirty="0">
                <a:solidFill>
                  <a:srgbClr val="FF0000"/>
                </a:solidFill>
              </a:rPr>
              <a:t>Profibus DP</a:t>
            </a:r>
            <a:r>
              <a:rPr lang="zh-CN" altLang="en-US" sz="1600" dirty="0">
                <a:solidFill>
                  <a:srgbClr val="FF0000"/>
                </a:solidFill>
              </a:rPr>
              <a:t>从站的通信配置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 打开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菜单然后选择“控制面板” 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选择“配置系统参数” 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双击“</a:t>
            </a:r>
            <a:r>
              <a:rPr lang="en-US" altLang="zh-CN" sz="1600" dirty="0">
                <a:solidFill>
                  <a:srgbClr val="0070C0"/>
                </a:solidFill>
              </a:rPr>
              <a:t>Industrial Network” -&gt; </a:t>
            </a:r>
            <a:r>
              <a:rPr lang="zh-CN" altLang="en-US" sz="1600" dirty="0">
                <a:solidFill>
                  <a:srgbClr val="0070C0"/>
                </a:solidFill>
              </a:rPr>
              <a:t>双击“</a:t>
            </a:r>
            <a:r>
              <a:rPr lang="en-US" altLang="zh-CN" sz="1600" dirty="0" err="1">
                <a:solidFill>
                  <a:srgbClr val="0070C0"/>
                </a:solidFill>
              </a:rPr>
              <a:t>PROFIBUS_Anybus</a:t>
            </a:r>
            <a:r>
              <a:rPr lang="en-US" altLang="zh-CN" sz="1600" dirty="0">
                <a:solidFill>
                  <a:srgbClr val="0070C0"/>
                </a:solidFill>
              </a:rPr>
              <a:t>” -&gt; </a:t>
            </a:r>
            <a:r>
              <a:rPr lang="zh-CN" altLang="en-US" sz="1600" dirty="0">
                <a:solidFill>
                  <a:srgbClr val="0070C0"/>
                </a:solidFill>
              </a:rPr>
              <a:t>将</a:t>
            </a:r>
            <a:r>
              <a:rPr lang="en-US" altLang="zh-CN" sz="1600" dirty="0">
                <a:solidFill>
                  <a:srgbClr val="0070C0"/>
                </a:solidFill>
              </a:rPr>
              <a:t>Address</a:t>
            </a:r>
            <a:r>
              <a:rPr lang="zh-CN" altLang="en-US" sz="1600" dirty="0">
                <a:solidFill>
                  <a:srgbClr val="0070C0"/>
                </a:solidFill>
              </a:rPr>
              <a:t>修改为</a:t>
            </a:r>
            <a:r>
              <a:rPr lang="en-US" altLang="zh-CN" sz="1600" dirty="0">
                <a:solidFill>
                  <a:srgbClr val="0070C0"/>
                </a:solidFill>
              </a:rPr>
              <a:t>5</a:t>
            </a:r>
            <a:r>
              <a:rPr lang="zh-CN" altLang="en-US" sz="1600" dirty="0">
                <a:solidFill>
                  <a:srgbClr val="0070C0"/>
                </a:solidFill>
              </a:rPr>
              <a:t>，并点击“确定”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单击“否”，还有其他参数要设置，暂时不重启机器人系统 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单击“后退”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返回到</a:t>
            </a:r>
            <a:r>
              <a:rPr lang="en-US" altLang="zh-CN" sz="1600" dirty="0">
                <a:solidFill>
                  <a:srgbClr val="0070C0"/>
                </a:solidFill>
              </a:rPr>
              <a:t>I/O</a:t>
            </a:r>
            <a:r>
              <a:rPr lang="zh-CN" altLang="en-US" sz="1600" dirty="0">
                <a:solidFill>
                  <a:srgbClr val="0070C0"/>
                </a:solidFill>
              </a:rPr>
              <a:t>主题界面，双击“</a:t>
            </a:r>
            <a:r>
              <a:rPr lang="en-US" altLang="zh-CN" sz="1600" dirty="0">
                <a:solidFill>
                  <a:srgbClr val="0070C0"/>
                </a:solidFill>
              </a:rPr>
              <a:t>PROFIBUS Internal </a:t>
            </a:r>
            <a:r>
              <a:rPr lang="en-US" altLang="zh-CN" sz="1600" dirty="0" err="1">
                <a:solidFill>
                  <a:srgbClr val="0070C0"/>
                </a:solidFill>
              </a:rPr>
              <a:t>Anybus</a:t>
            </a:r>
            <a:r>
              <a:rPr lang="en-US" altLang="zh-CN" sz="1600" dirty="0">
                <a:solidFill>
                  <a:srgbClr val="0070C0"/>
                </a:solidFill>
              </a:rPr>
              <a:t> Device ” -&gt; </a:t>
            </a:r>
            <a:r>
              <a:rPr lang="zh-CN" altLang="en-US" sz="1600" dirty="0">
                <a:solidFill>
                  <a:srgbClr val="0070C0"/>
                </a:solidFill>
              </a:rPr>
              <a:t>双击“</a:t>
            </a:r>
            <a:r>
              <a:rPr lang="en-US" altLang="zh-CN" sz="1600" dirty="0" err="1">
                <a:solidFill>
                  <a:srgbClr val="0070C0"/>
                </a:solidFill>
              </a:rPr>
              <a:t>PB_Internal_Anybus</a:t>
            </a:r>
            <a:r>
              <a:rPr lang="en-US" altLang="zh-CN" sz="1600" dirty="0">
                <a:solidFill>
                  <a:srgbClr val="0070C0"/>
                </a:solidFill>
              </a:rPr>
              <a:t>” -&gt; </a:t>
            </a:r>
            <a:r>
              <a:rPr lang="zh-CN" altLang="en-US" sz="1600" dirty="0">
                <a:solidFill>
                  <a:srgbClr val="0070C0"/>
                </a:solidFill>
              </a:rPr>
              <a:t>将</a:t>
            </a:r>
            <a:r>
              <a:rPr lang="en-US" altLang="zh-CN" sz="1600" dirty="0">
                <a:solidFill>
                  <a:srgbClr val="0070C0"/>
                </a:solidFill>
              </a:rPr>
              <a:t>Input Size</a:t>
            </a:r>
            <a:r>
              <a:rPr lang="zh-CN" altLang="en-US" sz="1600" dirty="0">
                <a:solidFill>
                  <a:srgbClr val="0070C0"/>
                </a:solidFill>
              </a:rPr>
              <a:t>、</a:t>
            </a:r>
            <a:r>
              <a:rPr lang="en-US" altLang="zh-CN" sz="1600" dirty="0">
                <a:solidFill>
                  <a:srgbClr val="0070C0"/>
                </a:solidFill>
              </a:rPr>
              <a:t>Output Size</a:t>
            </a:r>
            <a:r>
              <a:rPr lang="zh-CN" altLang="en-US" sz="1600" dirty="0">
                <a:solidFill>
                  <a:srgbClr val="0070C0"/>
                </a:solidFill>
              </a:rPr>
              <a:t>设定为</a:t>
            </a:r>
            <a:r>
              <a:rPr lang="en-US" altLang="zh-CN" sz="1600" dirty="0">
                <a:solidFill>
                  <a:srgbClr val="0070C0"/>
                </a:solidFill>
              </a:rPr>
              <a:t>4</a:t>
            </a:r>
            <a:r>
              <a:rPr lang="zh-CN" altLang="en-US" sz="1600" dirty="0">
                <a:solidFill>
                  <a:srgbClr val="0070C0"/>
                </a:solidFill>
              </a:rPr>
              <a:t>，共计</a:t>
            </a:r>
            <a:r>
              <a:rPr lang="en-US" altLang="zh-CN" sz="1600" dirty="0">
                <a:solidFill>
                  <a:srgbClr val="0070C0"/>
                </a:solidFill>
              </a:rPr>
              <a:t>32</a:t>
            </a:r>
            <a:r>
              <a:rPr lang="zh-CN" altLang="en-US" sz="1600" dirty="0">
                <a:solidFill>
                  <a:srgbClr val="0070C0"/>
                </a:solidFill>
              </a:rPr>
              <a:t>个数字输入</a:t>
            </a:r>
            <a:r>
              <a:rPr lang="en-US" altLang="zh-CN" sz="1600" dirty="0">
                <a:solidFill>
                  <a:srgbClr val="0070C0"/>
                </a:solidFill>
              </a:rPr>
              <a:t>/32</a:t>
            </a:r>
            <a:r>
              <a:rPr lang="zh-CN" altLang="en-US" sz="1600" dirty="0">
                <a:solidFill>
                  <a:srgbClr val="0070C0"/>
                </a:solidFill>
              </a:rPr>
              <a:t>个数字输出，单击“确定”</a:t>
            </a:r>
            <a:r>
              <a:rPr lang="en-US" altLang="zh-CN" sz="1600" dirty="0">
                <a:solidFill>
                  <a:srgbClr val="0070C0"/>
                </a:solidFill>
              </a:rPr>
              <a:t>-&gt; </a:t>
            </a:r>
            <a:r>
              <a:rPr lang="zh-CN" altLang="en-US" sz="1600" dirty="0">
                <a:solidFill>
                  <a:srgbClr val="0070C0"/>
                </a:solidFill>
              </a:rPr>
              <a:t>单击“是”，重启机器人控制器。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238E9-56DB-4459-885F-1558FAF59793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D1B5793-FCCD-4FC6-8DDD-4EC74E01D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</p:spTree>
    <p:extLst>
      <p:ext uri="{BB962C8B-B14F-4D97-AF65-F5344CB8AC3E}">
        <p14:creationId xmlns:p14="http://schemas.microsoft.com/office/powerpoint/2010/main" val="786349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374751" y="478804"/>
            <a:ext cx="8280000" cy="245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2.</a:t>
            </a:r>
            <a:r>
              <a:rPr lang="zh-CN" altLang="en-US" sz="1800" dirty="0">
                <a:solidFill>
                  <a:srgbClr val="FF0000"/>
                </a:solidFill>
              </a:rPr>
              <a:t>创建基于</a:t>
            </a:r>
            <a:r>
              <a:rPr lang="en-US" altLang="zh-CN" sz="1800" dirty="0">
                <a:solidFill>
                  <a:srgbClr val="FF0000"/>
                </a:solidFill>
              </a:rPr>
              <a:t>Profibus DP</a:t>
            </a:r>
            <a:r>
              <a:rPr lang="zh-CN" altLang="en-US" sz="1800" dirty="0">
                <a:solidFill>
                  <a:srgbClr val="FF0000"/>
                </a:solidFill>
              </a:rPr>
              <a:t>总线通信的</a:t>
            </a:r>
            <a:r>
              <a:rPr lang="en-US" altLang="zh-CN" sz="1800" dirty="0">
                <a:solidFill>
                  <a:srgbClr val="FF0000"/>
                </a:solidFill>
              </a:rPr>
              <a:t>I/O</a:t>
            </a:r>
            <a:r>
              <a:rPr lang="zh-CN" altLang="en-US" sz="1800" dirty="0">
                <a:solidFill>
                  <a:srgbClr val="FF0000"/>
                </a:solidFill>
              </a:rPr>
              <a:t>信号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70C0"/>
                </a:solidFill>
              </a:rPr>
              <a:t>       由于前面将</a:t>
            </a:r>
            <a:r>
              <a:rPr lang="en-US" altLang="zh-CN" sz="1400" dirty="0">
                <a:solidFill>
                  <a:srgbClr val="0070C0"/>
                </a:solidFill>
              </a:rPr>
              <a:t>Input Size</a:t>
            </a:r>
            <a:r>
              <a:rPr lang="zh-CN" altLang="en-US" sz="1400" dirty="0">
                <a:solidFill>
                  <a:srgbClr val="0070C0"/>
                </a:solidFill>
              </a:rPr>
              <a:t>、</a:t>
            </a:r>
            <a:r>
              <a:rPr lang="en-US" altLang="zh-CN" sz="1400" dirty="0">
                <a:solidFill>
                  <a:srgbClr val="0070C0"/>
                </a:solidFill>
              </a:rPr>
              <a:t>Output Size</a:t>
            </a:r>
            <a:r>
              <a:rPr lang="zh-CN" altLang="en-US" sz="1400" dirty="0">
                <a:solidFill>
                  <a:srgbClr val="0070C0"/>
                </a:solidFill>
              </a:rPr>
              <a:t>设定为</a:t>
            </a:r>
            <a:r>
              <a:rPr lang="en-US" altLang="zh-CN" sz="1400" dirty="0">
                <a:solidFill>
                  <a:srgbClr val="0070C0"/>
                </a:solidFill>
              </a:rPr>
              <a:t>4</a:t>
            </a:r>
            <a:r>
              <a:rPr lang="zh-CN" altLang="en-US" sz="1400" dirty="0">
                <a:solidFill>
                  <a:srgbClr val="0070C0"/>
                </a:solidFill>
              </a:rPr>
              <a:t>字节，因此</a:t>
            </a:r>
            <a:r>
              <a:rPr lang="en-US" altLang="zh-CN" sz="1400" dirty="0">
                <a:solidFill>
                  <a:srgbClr val="0070C0"/>
                </a:solidFill>
              </a:rPr>
              <a:t>Profibus</a:t>
            </a:r>
            <a:r>
              <a:rPr lang="zh-CN" altLang="en-US" sz="1400" dirty="0">
                <a:solidFill>
                  <a:srgbClr val="0070C0"/>
                </a:solidFill>
              </a:rPr>
              <a:t>总线通信时可以配置</a:t>
            </a:r>
            <a:r>
              <a:rPr lang="en-US" altLang="zh-CN" sz="1400" dirty="0">
                <a:solidFill>
                  <a:srgbClr val="0070C0"/>
                </a:solidFill>
              </a:rPr>
              <a:t>32</a:t>
            </a:r>
            <a:r>
              <a:rPr lang="zh-CN" altLang="en-US" sz="1400" dirty="0">
                <a:solidFill>
                  <a:srgbClr val="0070C0"/>
                </a:solidFill>
              </a:rPr>
              <a:t>个数字输入与</a:t>
            </a:r>
            <a:r>
              <a:rPr lang="en-US" altLang="zh-CN" sz="1400" dirty="0">
                <a:solidFill>
                  <a:srgbClr val="0070C0"/>
                </a:solidFill>
              </a:rPr>
              <a:t>32</a:t>
            </a:r>
            <a:r>
              <a:rPr lang="zh-CN" altLang="en-US" sz="1400" dirty="0">
                <a:solidFill>
                  <a:srgbClr val="0070C0"/>
                </a:solidFill>
              </a:rPr>
              <a:t>个数字输出信号。下面</a:t>
            </a:r>
            <a:r>
              <a:rPr lang="zh-CN" altLang="en-US" sz="1400" dirty="0">
                <a:solidFill>
                  <a:srgbClr val="FF0000"/>
                </a:solidFill>
              </a:rPr>
              <a:t>以</a:t>
            </a:r>
            <a:r>
              <a:rPr lang="en-US" altLang="zh-CN" sz="1400" dirty="0">
                <a:solidFill>
                  <a:srgbClr val="FF0000"/>
                </a:solidFill>
              </a:rPr>
              <a:t>DO1</a:t>
            </a:r>
            <a:r>
              <a:rPr lang="zh-CN" altLang="en-US" sz="1400" dirty="0">
                <a:solidFill>
                  <a:srgbClr val="FF0000"/>
                </a:solidFill>
              </a:rPr>
              <a:t>（地址映射为</a:t>
            </a:r>
            <a:r>
              <a:rPr lang="en-US" altLang="zh-CN" sz="1400" dirty="0">
                <a:solidFill>
                  <a:srgbClr val="FF0000"/>
                </a:solidFill>
              </a:rPr>
              <a:t>0</a:t>
            </a:r>
            <a:r>
              <a:rPr lang="zh-CN" altLang="en-US" sz="1400" dirty="0">
                <a:solidFill>
                  <a:srgbClr val="FF0000"/>
                </a:solidFill>
              </a:rPr>
              <a:t>）的配置为例</a:t>
            </a:r>
            <a:r>
              <a:rPr lang="zh-CN" altLang="en-US" sz="1400" dirty="0">
                <a:solidFill>
                  <a:srgbClr val="0070C0"/>
                </a:solidFill>
              </a:rPr>
              <a:t>。</a:t>
            </a:r>
            <a:endParaRPr lang="en-US" altLang="zh-CN" sz="14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0070C0"/>
                </a:solidFill>
              </a:rPr>
              <a:t>        在“</a:t>
            </a:r>
            <a:r>
              <a:rPr lang="en-US" altLang="zh-CN" sz="1400" dirty="0">
                <a:solidFill>
                  <a:srgbClr val="0070C0"/>
                </a:solidFill>
              </a:rPr>
              <a:t>I/O”</a:t>
            </a:r>
            <a:r>
              <a:rPr lang="zh-CN" altLang="en-US" sz="1400" dirty="0">
                <a:solidFill>
                  <a:srgbClr val="0070C0"/>
                </a:solidFill>
              </a:rPr>
              <a:t>主题界面，双击“</a:t>
            </a:r>
            <a:r>
              <a:rPr lang="en-US" altLang="zh-CN" sz="1400" dirty="0">
                <a:solidFill>
                  <a:srgbClr val="0070C0"/>
                </a:solidFill>
              </a:rPr>
              <a:t>Signal”-&gt;</a:t>
            </a:r>
            <a:r>
              <a:rPr lang="zh-CN" altLang="en-US" sz="1400" dirty="0">
                <a:solidFill>
                  <a:srgbClr val="0070C0"/>
                </a:solidFill>
              </a:rPr>
              <a:t>单击“添加”</a:t>
            </a:r>
            <a:r>
              <a:rPr lang="en-US" altLang="zh-CN" sz="1400" dirty="0">
                <a:solidFill>
                  <a:srgbClr val="0070C0"/>
                </a:solidFill>
              </a:rPr>
              <a:t>-&gt;</a:t>
            </a:r>
            <a:r>
              <a:rPr lang="zh-CN" altLang="en-US" sz="1400" dirty="0">
                <a:solidFill>
                  <a:srgbClr val="0070C0"/>
                </a:solidFill>
              </a:rPr>
              <a:t>将“</a:t>
            </a:r>
            <a:r>
              <a:rPr lang="en-US" altLang="zh-CN" sz="1400" dirty="0">
                <a:solidFill>
                  <a:srgbClr val="0070C0"/>
                </a:solidFill>
              </a:rPr>
              <a:t>Name”</a:t>
            </a:r>
            <a:r>
              <a:rPr lang="zh-CN" altLang="en-US" sz="1400" dirty="0">
                <a:solidFill>
                  <a:srgbClr val="0070C0"/>
                </a:solidFill>
              </a:rPr>
              <a:t>命名为</a:t>
            </a:r>
            <a:r>
              <a:rPr lang="en-US" altLang="zh-CN" sz="1400" dirty="0">
                <a:solidFill>
                  <a:srgbClr val="0070C0"/>
                </a:solidFill>
              </a:rPr>
              <a:t>DO1</a:t>
            </a:r>
            <a:r>
              <a:rPr lang="zh-CN" altLang="en-US" sz="1400" dirty="0">
                <a:solidFill>
                  <a:srgbClr val="0070C0"/>
                </a:solidFill>
              </a:rPr>
              <a:t>，将“</a:t>
            </a:r>
            <a:r>
              <a:rPr lang="en-US" altLang="zh-CN" sz="1400" dirty="0">
                <a:solidFill>
                  <a:srgbClr val="0070C0"/>
                </a:solidFill>
              </a:rPr>
              <a:t>Type of Signal”</a:t>
            </a:r>
            <a:r>
              <a:rPr lang="zh-CN" altLang="en-US" sz="1400" dirty="0">
                <a:solidFill>
                  <a:srgbClr val="0070C0"/>
                </a:solidFill>
              </a:rPr>
              <a:t>设为</a:t>
            </a:r>
            <a:r>
              <a:rPr lang="en-US" altLang="zh-CN" sz="1400" dirty="0">
                <a:solidFill>
                  <a:srgbClr val="0070C0"/>
                </a:solidFill>
              </a:rPr>
              <a:t>Digital Output</a:t>
            </a:r>
            <a:r>
              <a:rPr lang="zh-CN" altLang="en-US" sz="1400" dirty="0">
                <a:solidFill>
                  <a:srgbClr val="0070C0"/>
                </a:solidFill>
              </a:rPr>
              <a:t>，将“</a:t>
            </a:r>
            <a:r>
              <a:rPr lang="en-US" altLang="zh-CN" sz="1400" dirty="0">
                <a:solidFill>
                  <a:srgbClr val="0070C0"/>
                </a:solidFill>
              </a:rPr>
              <a:t>Assigned to </a:t>
            </a:r>
            <a:r>
              <a:rPr lang="en-US" altLang="zh-CN" sz="1400" dirty="0" err="1">
                <a:solidFill>
                  <a:srgbClr val="0070C0"/>
                </a:solidFill>
              </a:rPr>
              <a:t>Devic”e</a:t>
            </a:r>
            <a:r>
              <a:rPr lang="zh-CN" altLang="en-US" sz="1400" dirty="0">
                <a:solidFill>
                  <a:srgbClr val="0070C0"/>
                </a:solidFill>
              </a:rPr>
              <a:t>设为</a:t>
            </a:r>
            <a:r>
              <a:rPr lang="en-US" altLang="zh-CN" sz="1400" dirty="0" err="1">
                <a:solidFill>
                  <a:srgbClr val="0070C0"/>
                </a:solidFill>
              </a:rPr>
              <a:t>PB_Internal_Anybus</a:t>
            </a:r>
            <a:r>
              <a:rPr lang="zh-CN" altLang="en-US" sz="1400" dirty="0">
                <a:solidFill>
                  <a:srgbClr val="0070C0"/>
                </a:solidFill>
              </a:rPr>
              <a:t>，将“</a:t>
            </a:r>
            <a:r>
              <a:rPr lang="en-US" altLang="zh-CN" sz="1400" dirty="0">
                <a:solidFill>
                  <a:srgbClr val="0070C0"/>
                </a:solidFill>
              </a:rPr>
              <a:t>Device Mapping”</a:t>
            </a:r>
            <a:r>
              <a:rPr lang="zh-CN" altLang="en-US" sz="1400" dirty="0">
                <a:solidFill>
                  <a:srgbClr val="0070C0"/>
                </a:solidFill>
              </a:rPr>
              <a:t>设为‘</a:t>
            </a:r>
            <a:r>
              <a:rPr lang="en-US" altLang="zh-CN" sz="1400" dirty="0">
                <a:solidFill>
                  <a:srgbClr val="0070C0"/>
                </a:solidFill>
              </a:rPr>
              <a:t>0 </a:t>
            </a:r>
            <a:r>
              <a:rPr lang="zh-CN" altLang="en-US" sz="1400" dirty="0">
                <a:solidFill>
                  <a:srgbClr val="0070C0"/>
                </a:solidFill>
              </a:rPr>
              <a:t>’</a:t>
            </a:r>
            <a:r>
              <a:rPr lang="en-US" altLang="zh-CN" sz="1400" dirty="0">
                <a:solidFill>
                  <a:srgbClr val="0070C0"/>
                </a:solidFill>
              </a:rPr>
              <a:t>-&gt; </a:t>
            </a:r>
            <a:r>
              <a:rPr lang="zh-CN" altLang="en-US" sz="1400" dirty="0">
                <a:solidFill>
                  <a:srgbClr val="0070C0"/>
                </a:solidFill>
              </a:rPr>
              <a:t>单击“确定”并重启机器人控制器。</a:t>
            </a:r>
            <a:endParaRPr lang="en-US" altLang="zh-CN" sz="14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rgbClr val="0070C0"/>
              </a:solidFill>
            </a:endParaRP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9EE35-F841-4A4E-AE3F-A18E3C42AF8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AE1B073-D084-439E-9DE3-8AB57040A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644E038-4C05-4FD5-91B5-A86F0325EE0D}"/>
              </a:ext>
            </a:extLst>
          </p:cNvPr>
          <p:cNvPicPr/>
          <p:nvPr/>
        </p:nvPicPr>
        <p:blipFill rotWithShape="1">
          <a:blip r:embed="rId2"/>
          <a:srcRect l="11703" t="21062" r="46255" b="28082"/>
          <a:stretch/>
        </p:blipFill>
        <p:spPr bwMode="auto">
          <a:xfrm>
            <a:off x="2915977" y="2340119"/>
            <a:ext cx="3844321" cy="26157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49369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344771" y="478804"/>
            <a:ext cx="8280000" cy="2318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>
                <a:solidFill>
                  <a:srgbClr val="0070C0"/>
                </a:solidFill>
              </a:rPr>
              <a:t>4.1.3 S7 PLC</a:t>
            </a:r>
            <a:r>
              <a:rPr lang="zh-CN" altLang="en-US" sz="1800" dirty="0">
                <a:solidFill>
                  <a:srgbClr val="0070C0"/>
                </a:solidFill>
              </a:rPr>
              <a:t>的</a:t>
            </a:r>
            <a:r>
              <a:rPr lang="en-US" altLang="zh-CN" sz="1800" dirty="0">
                <a:solidFill>
                  <a:srgbClr val="0070C0"/>
                </a:solidFill>
              </a:rPr>
              <a:t>Profibus DP</a:t>
            </a:r>
            <a:r>
              <a:rPr lang="zh-CN" altLang="en-US" sz="1800" dirty="0">
                <a:solidFill>
                  <a:srgbClr val="0070C0"/>
                </a:solidFill>
              </a:rPr>
              <a:t>通信配置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       </a:t>
            </a:r>
            <a:r>
              <a:rPr lang="en-US" altLang="zh-CN" sz="1600" dirty="0">
                <a:solidFill>
                  <a:srgbClr val="FF0000"/>
                </a:solidFill>
              </a:rPr>
              <a:t>TIA</a:t>
            </a:r>
            <a:r>
              <a:rPr lang="zh-CN" altLang="en-US" sz="1600" dirty="0">
                <a:solidFill>
                  <a:srgbClr val="FF0000"/>
                </a:solidFill>
              </a:rPr>
              <a:t>博图</a:t>
            </a:r>
            <a:r>
              <a:rPr lang="zh-CN" altLang="en-US" sz="1600" dirty="0">
                <a:solidFill>
                  <a:srgbClr val="0070C0"/>
                </a:solidFill>
              </a:rPr>
              <a:t>是西门子公司推出的面向工业自动化领域的新一代工程软件平台，可用于西门子</a:t>
            </a:r>
            <a:r>
              <a:rPr lang="en-US" altLang="zh-CN" sz="1600" dirty="0">
                <a:solidFill>
                  <a:srgbClr val="0070C0"/>
                </a:solidFill>
              </a:rPr>
              <a:t>PLC</a:t>
            </a:r>
            <a:r>
              <a:rPr lang="zh-CN" altLang="en-US" sz="1600" dirty="0">
                <a:solidFill>
                  <a:srgbClr val="0070C0"/>
                </a:solidFill>
              </a:rPr>
              <a:t>的</a:t>
            </a:r>
            <a:r>
              <a:rPr lang="en-US" altLang="zh-CN" sz="1600" dirty="0">
                <a:solidFill>
                  <a:srgbClr val="FF0000"/>
                </a:solidFill>
              </a:rPr>
              <a:t>Profibus DP</a:t>
            </a:r>
            <a:r>
              <a:rPr lang="zh-CN" altLang="en-US" sz="1600" dirty="0">
                <a:solidFill>
                  <a:srgbClr val="FF0000"/>
                </a:solidFill>
              </a:rPr>
              <a:t>通信配置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打开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菜单然后选择“</a:t>
            </a:r>
            <a:r>
              <a:rPr lang="en-US" altLang="zh-CN" sz="1600" dirty="0" err="1">
                <a:solidFill>
                  <a:srgbClr val="FF0000"/>
                </a:solidFill>
              </a:rPr>
              <a:t>FlexPendant</a:t>
            </a:r>
            <a:r>
              <a:rPr lang="zh-CN" altLang="en-US" sz="1600" dirty="0">
                <a:solidFill>
                  <a:srgbClr val="FF0000"/>
                </a:solidFill>
              </a:rPr>
              <a:t>资源管理器</a:t>
            </a:r>
            <a:r>
              <a:rPr lang="zh-CN" altLang="en-US" sz="1600" dirty="0">
                <a:solidFill>
                  <a:srgbClr val="0070C0"/>
                </a:solidFill>
              </a:rPr>
              <a:t>”</a:t>
            </a: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找到</a:t>
            </a:r>
            <a:r>
              <a:rPr lang="en-US" altLang="zh-CN" sz="1600" dirty="0">
                <a:solidFill>
                  <a:srgbClr val="0070C0"/>
                </a:solidFill>
              </a:rPr>
              <a:t>HMS_1811.gsd</a:t>
            </a:r>
            <a:r>
              <a:rPr lang="zh-CN" altLang="en-US" sz="1600" dirty="0">
                <a:solidFill>
                  <a:srgbClr val="0070C0"/>
                </a:solidFill>
              </a:rPr>
              <a:t>文件，做好</a:t>
            </a:r>
            <a:r>
              <a:rPr lang="zh-CN" altLang="en-US" sz="1600" dirty="0">
                <a:solidFill>
                  <a:srgbClr val="FF0000"/>
                </a:solidFill>
              </a:rPr>
              <a:t>备份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  <a:endParaRPr lang="en-US" altLang="zh-CN" sz="1600" dirty="0">
              <a:solidFill>
                <a:srgbClr val="0070C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打开博图软件，创建新项目</a:t>
            </a: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打开选项菜单，选择“管理通用站描述文件（</a:t>
            </a:r>
            <a:r>
              <a:rPr lang="en-US" altLang="zh-CN" sz="1600" dirty="0">
                <a:solidFill>
                  <a:srgbClr val="0070C0"/>
                </a:solidFill>
              </a:rPr>
              <a:t>GSD</a:t>
            </a:r>
            <a:r>
              <a:rPr lang="zh-CN" altLang="en-US" sz="1600" dirty="0">
                <a:solidFill>
                  <a:srgbClr val="0070C0"/>
                </a:solidFill>
              </a:rPr>
              <a:t>）”</a:t>
            </a:r>
          </a:p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选中“</a:t>
            </a:r>
            <a:r>
              <a:rPr lang="en-US" altLang="zh-CN" sz="1600" dirty="0">
                <a:solidFill>
                  <a:srgbClr val="0070C0"/>
                </a:solidFill>
              </a:rPr>
              <a:t>hms_1811.gsd”</a:t>
            </a:r>
            <a:r>
              <a:rPr lang="zh-CN" altLang="en-US" sz="1600" dirty="0">
                <a:solidFill>
                  <a:srgbClr val="0070C0"/>
                </a:solidFill>
              </a:rPr>
              <a:t>，单击“安装”，将</a:t>
            </a:r>
            <a:r>
              <a:rPr lang="en-US" altLang="zh-CN" sz="1600" dirty="0">
                <a:solidFill>
                  <a:srgbClr val="0070C0"/>
                </a:solidFill>
              </a:rPr>
              <a:t>ABB</a:t>
            </a:r>
            <a:r>
              <a:rPr lang="zh-CN" altLang="en-US" sz="1600" dirty="0">
                <a:solidFill>
                  <a:srgbClr val="0070C0"/>
                </a:solidFill>
              </a:rPr>
              <a:t>工业机器人的</a:t>
            </a:r>
            <a:r>
              <a:rPr lang="en-US" altLang="zh-CN" sz="1600" dirty="0">
                <a:solidFill>
                  <a:srgbClr val="0070C0"/>
                </a:solidFill>
              </a:rPr>
              <a:t>GSD</a:t>
            </a:r>
            <a:r>
              <a:rPr lang="zh-CN" altLang="en-US" sz="1600" dirty="0">
                <a:solidFill>
                  <a:srgbClr val="0070C0"/>
                </a:solidFill>
              </a:rPr>
              <a:t>文件安装到博图软件中。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9EE35-F841-4A4E-AE3F-A18E3C42AF8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AE1B073-D084-439E-9DE3-8AB57040A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3D7DF4B-2F4D-4053-9D44-5BA4C7D58C23}"/>
              </a:ext>
            </a:extLst>
          </p:cNvPr>
          <p:cNvPicPr/>
          <p:nvPr/>
        </p:nvPicPr>
        <p:blipFill rotWithShape="1">
          <a:blip r:embed="rId2"/>
          <a:srcRect l="29040" t="24144" r="29063" b="29109"/>
          <a:stretch/>
        </p:blipFill>
        <p:spPr bwMode="auto">
          <a:xfrm>
            <a:off x="4398804" y="2921920"/>
            <a:ext cx="2879725" cy="18065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141FCF9E-26C8-40AF-AB8A-8ED75D710538}"/>
              </a:ext>
            </a:extLst>
          </p:cNvPr>
          <p:cNvPicPr/>
          <p:nvPr/>
        </p:nvPicPr>
        <p:blipFill rotWithShape="1">
          <a:blip r:embed="rId3"/>
          <a:srcRect l="16470" t="13674" r="66937" b="71232"/>
          <a:stretch/>
        </p:blipFill>
        <p:spPr bwMode="auto">
          <a:xfrm>
            <a:off x="943841" y="2921920"/>
            <a:ext cx="2879725" cy="14719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62571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11932084-065B-4754-95FC-880D1DC2393C}"/>
              </a:ext>
            </a:extLst>
          </p:cNvPr>
          <p:cNvSpPr txBox="1"/>
          <p:nvPr/>
        </p:nvSpPr>
        <p:spPr>
          <a:xfrm>
            <a:off x="344771" y="478804"/>
            <a:ext cx="8280000" cy="190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70C0"/>
                </a:solidFill>
              </a:rPr>
              <a:t>        单击添加新设备，选择</a:t>
            </a:r>
            <a:r>
              <a:rPr lang="zh-CN" altLang="en-US" sz="1600" dirty="0">
                <a:solidFill>
                  <a:srgbClr val="FF0000"/>
                </a:solidFill>
              </a:rPr>
              <a:t>控制器</a:t>
            </a:r>
            <a:r>
              <a:rPr lang="zh-CN" altLang="en-US" sz="1600" dirty="0">
                <a:solidFill>
                  <a:srgbClr val="0070C0"/>
                </a:solidFill>
              </a:rPr>
              <a:t>下的</a:t>
            </a:r>
            <a:r>
              <a:rPr lang="en-US" altLang="zh-CN" sz="1600" dirty="0">
                <a:solidFill>
                  <a:srgbClr val="0070C0"/>
                </a:solidFill>
              </a:rPr>
              <a:t>SIMATIC S7-300</a:t>
            </a:r>
            <a:r>
              <a:rPr lang="zh-CN" altLang="en-US" sz="1600" dirty="0">
                <a:solidFill>
                  <a:srgbClr val="0070C0"/>
                </a:solidFill>
              </a:rPr>
              <a:t>中的</a:t>
            </a:r>
            <a:r>
              <a:rPr lang="en-US" altLang="zh-CN" sz="1600" dirty="0">
                <a:solidFill>
                  <a:srgbClr val="0070C0"/>
                </a:solidFill>
              </a:rPr>
              <a:t>CPU314-2 PN/DP</a:t>
            </a:r>
            <a:r>
              <a:rPr lang="zh-CN" altLang="en-US" sz="1600" dirty="0">
                <a:solidFill>
                  <a:srgbClr val="0070C0"/>
                </a:solidFill>
              </a:rPr>
              <a:t> </a:t>
            </a: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单击“确定”，打开</a:t>
            </a:r>
            <a:r>
              <a:rPr lang="zh-CN" altLang="en-US" sz="1600" dirty="0">
                <a:solidFill>
                  <a:srgbClr val="FF0000"/>
                </a:solidFill>
              </a:rPr>
              <a:t>设备视图</a:t>
            </a: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0070C0"/>
                </a:solidFill>
              </a:rPr>
              <a:t>切换到</a:t>
            </a:r>
            <a:r>
              <a:rPr lang="zh-CN" altLang="en-US" sz="1600" dirty="0">
                <a:solidFill>
                  <a:srgbClr val="FF0000"/>
                </a:solidFill>
              </a:rPr>
              <a:t>网络视图</a:t>
            </a:r>
            <a:r>
              <a:rPr lang="zh-CN" altLang="en-US" sz="1600" dirty="0">
                <a:solidFill>
                  <a:srgbClr val="0070C0"/>
                </a:solidFill>
              </a:rPr>
              <a:t>，在</a:t>
            </a:r>
            <a:r>
              <a:rPr lang="zh-CN" altLang="en-US" sz="1600" dirty="0">
                <a:solidFill>
                  <a:srgbClr val="FF0000"/>
                </a:solidFill>
              </a:rPr>
              <a:t>硬件目录</a:t>
            </a:r>
            <a:r>
              <a:rPr lang="zh-CN" altLang="en-US" sz="1600" dirty="0">
                <a:solidFill>
                  <a:srgbClr val="0070C0"/>
                </a:solidFill>
              </a:rPr>
              <a:t>中依次选择“其他现场设备”</a:t>
            </a:r>
            <a:r>
              <a:rPr lang="en-US" altLang="zh-CN" sz="1600" dirty="0">
                <a:solidFill>
                  <a:srgbClr val="0070C0"/>
                </a:solidFill>
              </a:rPr>
              <a:t>-“Profibus DP”-“</a:t>
            </a:r>
            <a:r>
              <a:rPr lang="zh-CN" altLang="en-US" sz="1600" dirty="0">
                <a:solidFill>
                  <a:srgbClr val="0070C0"/>
                </a:solidFill>
              </a:rPr>
              <a:t>常规”</a:t>
            </a:r>
            <a:r>
              <a:rPr lang="en-US" altLang="zh-CN" sz="1600" dirty="0">
                <a:solidFill>
                  <a:srgbClr val="0070C0"/>
                </a:solidFill>
              </a:rPr>
              <a:t>-“HMS Industrial Networks”-“</a:t>
            </a:r>
            <a:r>
              <a:rPr lang="en-US" altLang="zh-CN" sz="1600" dirty="0" err="1">
                <a:solidFill>
                  <a:srgbClr val="0070C0"/>
                </a:solidFill>
              </a:rPr>
              <a:t>Anybus</a:t>
            </a:r>
            <a:r>
              <a:rPr lang="en-US" altLang="zh-CN" sz="1600" dirty="0">
                <a:solidFill>
                  <a:srgbClr val="0070C0"/>
                </a:solidFill>
              </a:rPr>
              <a:t>-CC PROFIBUS DP-V1” -&gt;</a:t>
            </a:r>
            <a:r>
              <a:rPr lang="zh-CN" altLang="en-US" sz="1600" dirty="0">
                <a:solidFill>
                  <a:srgbClr val="0070C0"/>
                </a:solidFill>
              </a:rPr>
              <a:t>将图标“</a:t>
            </a:r>
            <a:r>
              <a:rPr lang="en-US" altLang="zh-CN" sz="1600" dirty="0" err="1">
                <a:solidFill>
                  <a:srgbClr val="0070C0"/>
                </a:solidFill>
              </a:rPr>
              <a:t>Anybus</a:t>
            </a:r>
            <a:r>
              <a:rPr lang="en-US" altLang="zh-CN" sz="1600" dirty="0">
                <a:solidFill>
                  <a:srgbClr val="0070C0"/>
                </a:solidFill>
              </a:rPr>
              <a:t>-CC PROFIBUS DP-V1”</a:t>
            </a:r>
            <a:r>
              <a:rPr lang="zh-CN" altLang="en-US" sz="1600" dirty="0">
                <a:solidFill>
                  <a:srgbClr val="0070C0"/>
                </a:solidFill>
              </a:rPr>
              <a:t>拖入网络视图中</a:t>
            </a:r>
            <a:r>
              <a:rPr lang="en-US" altLang="zh-CN" sz="1600" dirty="0">
                <a:solidFill>
                  <a:srgbClr val="0070C0"/>
                </a:solidFill>
              </a:rPr>
              <a:t>-&gt;</a:t>
            </a:r>
            <a:r>
              <a:rPr lang="zh-CN" altLang="en-US" sz="1600" dirty="0">
                <a:solidFill>
                  <a:srgbClr val="FF0000"/>
                </a:solidFill>
              </a:rPr>
              <a:t>选中</a:t>
            </a:r>
            <a:r>
              <a:rPr lang="en-US" altLang="zh-CN" sz="1600" dirty="0">
                <a:solidFill>
                  <a:srgbClr val="FF0000"/>
                </a:solidFill>
              </a:rPr>
              <a:t>Slave_1</a:t>
            </a:r>
            <a:r>
              <a:rPr lang="zh-CN" altLang="en-US" sz="1600" dirty="0">
                <a:solidFill>
                  <a:srgbClr val="FF0000"/>
                </a:solidFill>
              </a:rPr>
              <a:t>橙色矩形框</a:t>
            </a:r>
            <a:r>
              <a:rPr lang="zh-CN" altLang="en-US" sz="1600" dirty="0">
                <a:solidFill>
                  <a:srgbClr val="0070C0"/>
                </a:solidFill>
              </a:rPr>
              <a:t>，在“属性”选项卡中设置其</a:t>
            </a:r>
            <a:r>
              <a:rPr lang="en-US" altLang="zh-CN" sz="1600" dirty="0">
                <a:solidFill>
                  <a:srgbClr val="0070C0"/>
                </a:solidFill>
              </a:rPr>
              <a:t>Profibus</a:t>
            </a:r>
            <a:r>
              <a:rPr lang="zh-CN" altLang="en-US" sz="1600" dirty="0">
                <a:solidFill>
                  <a:srgbClr val="0070C0"/>
                </a:solidFill>
              </a:rPr>
              <a:t>地址为</a:t>
            </a:r>
            <a:r>
              <a:rPr lang="en-US" altLang="zh-CN" sz="1600" dirty="0">
                <a:solidFill>
                  <a:srgbClr val="0070C0"/>
                </a:solidFill>
              </a:rPr>
              <a:t>5</a:t>
            </a:r>
            <a:r>
              <a:rPr lang="zh-CN" altLang="en-US" sz="1600" dirty="0">
                <a:solidFill>
                  <a:srgbClr val="0070C0"/>
                </a:solidFill>
              </a:rPr>
              <a:t>。</a:t>
            </a:r>
          </a:p>
        </p:txBody>
      </p:sp>
      <p:sp>
        <p:nvSpPr>
          <p:cNvPr id="9" name="日期占位符 8">
            <a:extLst>
              <a:ext uri="{FF2B5EF4-FFF2-40B4-BE49-F238E27FC236}">
                <a16:creationId xmlns:a16="http://schemas.microsoft.com/office/drawing/2014/main" id="{A8EBF38A-4DC2-4B5E-850E-3E772478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9EE35-F841-4A4E-AE3F-A18E3C42AF85}" type="datetime1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2AE1B073-D084-439E-9DE3-8AB57040A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23" y="0"/>
            <a:ext cx="6864453" cy="666572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单元一 </a:t>
            </a:r>
            <a:r>
              <a:rPr lang="en-US" altLang="zh-CN" dirty="0"/>
              <a:t>ABB</a:t>
            </a:r>
            <a:r>
              <a:rPr lang="zh-CN" altLang="en-US" dirty="0"/>
              <a:t>工业机器人的</a:t>
            </a:r>
            <a:r>
              <a:rPr lang="en-US" altLang="zh-CN" dirty="0"/>
              <a:t>Profibus DP</a:t>
            </a:r>
            <a:r>
              <a:rPr lang="zh-CN" altLang="en-US" dirty="0"/>
              <a:t>通信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0451F05-5A54-4FA1-9F51-8713B3FEFF3D}"/>
              </a:ext>
            </a:extLst>
          </p:cNvPr>
          <p:cNvPicPr/>
          <p:nvPr/>
        </p:nvPicPr>
        <p:blipFill rotWithShape="1">
          <a:blip r:embed="rId2"/>
          <a:srcRect l="18707" t="8802" r="45529" b="64303"/>
          <a:stretch/>
        </p:blipFill>
        <p:spPr bwMode="auto">
          <a:xfrm>
            <a:off x="748413" y="2706646"/>
            <a:ext cx="3270260" cy="13833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AD2625A-A7F2-4E65-B803-8F94B5C3388F}"/>
              </a:ext>
            </a:extLst>
          </p:cNvPr>
          <p:cNvPicPr/>
          <p:nvPr/>
        </p:nvPicPr>
        <p:blipFill rotWithShape="1">
          <a:blip r:embed="rId3"/>
          <a:srcRect l="31967" t="65941" r="23581" b="8763"/>
          <a:stretch/>
        </p:blipFill>
        <p:spPr bwMode="auto">
          <a:xfrm>
            <a:off x="4384618" y="2706646"/>
            <a:ext cx="4064691" cy="1301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419137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积分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>
    <a:txDef>
      <a:spPr bwMode="auto">
        <a:noFill/>
        <a:ln>
          <a:noFill/>
        </a:ln>
      </a:spPr>
      <a:bodyPr lIns="68574" tIns="34288" rIns="68574" bIns="34288" anchor="b"/>
      <a:lstStyle>
        <a:defPPr algn="ctr" defTabSz="914400" fontAlgn="base">
          <a:lnSpc>
            <a:spcPct val="200000"/>
          </a:lnSpc>
          <a:spcBef>
            <a:spcPct val="0"/>
          </a:spcBef>
          <a:spcAft>
            <a:spcPct val="0"/>
          </a:spcAft>
          <a:defRPr sz="3600" dirty="0" smtClean="0">
            <a:solidFill>
              <a:srgbClr val="FF0000"/>
            </a:solidFill>
            <a:effectLst>
              <a:outerShdw blurRad="38100" dist="38100" dir="2700000" algn="tl">
                <a:srgbClr val="C0C0C0"/>
              </a:outerShdw>
            </a:effectLst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2004</TotalTime>
  <Words>966</Words>
  <Application>Microsoft Office PowerPoint</Application>
  <PresentationFormat>全屏显示(16:9)</PresentationFormat>
  <Paragraphs>55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等线</vt:lpstr>
      <vt:lpstr>微软雅黑</vt:lpstr>
      <vt:lpstr>Calibri</vt:lpstr>
      <vt:lpstr>Tw Cen MT</vt:lpstr>
      <vt:lpstr>Tw Cen MT Condensed</vt:lpstr>
      <vt:lpstr>Wingdings</vt:lpstr>
      <vt:lpstr>Wingdings 3</vt:lpstr>
      <vt:lpstr>积分</vt:lpstr>
      <vt:lpstr>PowerPoint 演示文稿</vt:lpstr>
      <vt:lpstr>PowerPoint 演示文稿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单元一 ABB工业机器人的Profibus DP通信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述职报告</dc:title>
  <dc:creator>第一PPT</dc:creator>
  <cp:keywords>www.1ppt.com</cp:keywords>
  <cp:lastModifiedBy>zhangah</cp:lastModifiedBy>
  <cp:revision>231</cp:revision>
  <cp:lastPrinted>2019-11-15T04:16:00Z</cp:lastPrinted>
  <dcterms:created xsi:type="dcterms:W3CDTF">2016-11-13T10:40:00Z</dcterms:created>
  <dcterms:modified xsi:type="dcterms:W3CDTF">2024-07-05T02:30:16Z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D531F706125F41F88F764CD171A90F58</vt:lpwstr>
  </property>
  <property fmtid="{D5CDD505-2E9C-101B-9397-08002B2CF9AE}" pid="3" name="KSOProductBuildVer">
    <vt:lpwstr>2052-11.1.0.10463</vt:lpwstr>
  </property>
</Properties>
</file>