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handoutMasterIdLst>
    <p:handoutMasterId r:id="rId19"/>
  </p:handoutMasterIdLst>
  <p:sldIdLst>
    <p:sldId id="463" r:id="rId2"/>
    <p:sldId id="357" r:id="rId3"/>
    <p:sldId id="398" r:id="rId4"/>
    <p:sldId id="402" r:id="rId5"/>
    <p:sldId id="411" r:id="rId6"/>
    <p:sldId id="412" r:id="rId7"/>
    <p:sldId id="413" r:id="rId8"/>
    <p:sldId id="433" r:id="rId9"/>
    <p:sldId id="434" r:id="rId10"/>
    <p:sldId id="435" r:id="rId11"/>
    <p:sldId id="436" r:id="rId12"/>
    <p:sldId id="437" r:id="rId13"/>
    <p:sldId id="438" r:id="rId14"/>
    <p:sldId id="439" r:id="rId15"/>
    <p:sldId id="440" r:id="rId16"/>
    <p:sldId id="401" r:id="rId17"/>
  </p:sldIdLst>
  <p:sldSz cx="9144000" cy="5143500" type="screen16x9"/>
  <p:notesSz cx="6761163" cy="9942513"/>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modifyVerifier cryptProviderType="rsaAES" cryptAlgorithmClass="hash" cryptAlgorithmType="typeAny" cryptAlgorithmSid="14" spinCount="100000" saltData="S0nxNd06+pAjV/5t752Aew==" hashData="ALOC8+fhvgG6sZeR1UuQkIrfmSBKHl4iC+Lbc91n6E6Cn/LhsQLaWjVRMJG1YELWfwz4q/FjxPTg20ngGyCOSg=="/>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10E0"/>
    <a:srgbClr val="AB559B"/>
    <a:srgbClr val="005DA2"/>
    <a:srgbClr val="FF6201"/>
    <a:srgbClr val="FA9F86"/>
    <a:srgbClr val="C4C7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3" autoAdjust="0"/>
    <p:restoredTop sz="74463" autoAdjust="0"/>
  </p:normalViewPr>
  <p:slideViewPr>
    <p:cSldViewPr snapToGrid="0">
      <p:cViewPr varScale="1">
        <p:scale>
          <a:sx n="126" d="100"/>
          <a:sy n="126" d="100"/>
        </p:scale>
        <p:origin x="91" y="192"/>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notesViewPr>
    <p:cSldViewPr snapToGrid="0">
      <p:cViewPr varScale="1">
        <p:scale>
          <a:sx n="80" d="100"/>
          <a:sy n="80" d="100"/>
        </p:scale>
        <p:origin x="316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29761" y="0"/>
            <a:ext cx="2929837" cy="498852"/>
          </a:xfrm>
          <a:prstGeom prst="rect">
            <a:avLst/>
          </a:prstGeom>
        </p:spPr>
        <p:txBody>
          <a:bodyPr vert="horz" lIns="91440" tIns="45720" rIns="91440" bIns="45720" rtlCol="0"/>
          <a:lstStyle>
            <a:lvl1pPr algn="r">
              <a:defRPr sz="1200"/>
            </a:lvl1pPr>
          </a:lstStyle>
          <a:p>
            <a:fld id="{4A79515A-5222-4F01-879C-8A4FDD1B0536}" type="datetimeFigureOut">
              <a:rPr lang="zh-CN" altLang="en-US" smtClean="0"/>
              <a:t>2024/7/5</a:t>
            </a:fld>
            <a:endParaRPr lang="zh-CN" altLang="en-US"/>
          </a:p>
        </p:txBody>
      </p:sp>
      <p:sp>
        <p:nvSpPr>
          <p:cNvPr id="4" name="页脚占位符 3"/>
          <p:cNvSpPr>
            <a:spLocks noGrp="1"/>
          </p:cNvSpPr>
          <p:nvPr>
            <p:ph type="ftr" sz="quarter" idx="2"/>
          </p:nvPr>
        </p:nvSpPr>
        <p:spPr>
          <a:xfrm>
            <a:off x="0" y="9443662"/>
            <a:ext cx="2929837" cy="498851"/>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29761" y="9443662"/>
            <a:ext cx="2929837" cy="498851"/>
          </a:xfrm>
          <a:prstGeom prst="rect">
            <a:avLst/>
          </a:prstGeom>
        </p:spPr>
        <p:txBody>
          <a:bodyPr vert="horz" lIns="91440" tIns="45720" rIns="91440" bIns="45720" rtlCol="0" anchor="b"/>
          <a:lstStyle>
            <a:lvl1pPr algn="r">
              <a:defRPr sz="1200"/>
            </a:lvl1pPr>
          </a:lstStyle>
          <a:p>
            <a:fld id="{878FFAD9-53DE-42F6-98D8-C7F9888970C0}"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29761" y="0"/>
            <a:ext cx="2929837" cy="498852"/>
          </a:xfrm>
          <a:prstGeom prst="rect">
            <a:avLst/>
          </a:prstGeom>
        </p:spPr>
        <p:txBody>
          <a:bodyPr vert="horz" lIns="91440" tIns="45720" rIns="91440" bIns="45720" rtlCol="0"/>
          <a:lstStyle>
            <a:lvl1pPr algn="r">
              <a:defRPr sz="1200"/>
            </a:lvl1pPr>
          </a:lstStyle>
          <a:p>
            <a:fld id="{A09DE9EE-F82A-44FC-9338-200B4E080055}" type="datetimeFigureOut">
              <a:rPr lang="zh-CN" altLang="en-US" smtClean="0"/>
              <a:t>2024/7/5</a:t>
            </a:fld>
            <a:endParaRPr lang="zh-CN" altLang="en-US"/>
          </a:p>
        </p:txBody>
      </p:sp>
      <p:sp>
        <p:nvSpPr>
          <p:cNvPr id="4" name="幻灯片图像占位符 3"/>
          <p:cNvSpPr>
            <a:spLocks noGrp="1" noRot="1" noChangeAspect="1"/>
          </p:cNvSpPr>
          <p:nvPr>
            <p:ph type="sldImg" idx="2"/>
          </p:nvPr>
        </p:nvSpPr>
        <p:spPr>
          <a:xfrm>
            <a:off x="398463" y="1243013"/>
            <a:ext cx="5964237" cy="33559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6117" y="4784835"/>
            <a:ext cx="5408930" cy="3914864"/>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43662"/>
            <a:ext cx="2929837" cy="49885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29761" y="9443662"/>
            <a:ext cx="2929837" cy="498851"/>
          </a:xfrm>
          <a:prstGeom prst="rect">
            <a:avLst/>
          </a:prstGeom>
        </p:spPr>
        <p:txBody>
          <a:bodyPr vert="horz" lIns="91440" tIns="45720" rIns="91440" bIns="45720" rtlCol="0" anchor="b"/>
          <a:lstStyle>
            <a:lvl1pPr algn="r">
              <a:defRPr sz="1200"/>
            </a:lvl1pPr>
          </a:lstStyle>
          <a:p>
            <a:fld id="{C6F8553E-6660-4B95-9869-B2777316F5C2}" type="slidenum">
              <a:rPr lang="zh-CN" altLang="en-US" smtClean="0"/>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1"/>
        </a:solidFill>
        <a:effectLst/>
      </p:bgPr>
    </p:bg>
    <p:spTree>
      <p:nvGrpSpPr>
        <p:cNvPr id="1" name=""/>
        <p:cNvGrpSpPr/>
        <p:nvPr/>
      </p:nvGrpSpPr>
      <p:grpSpPr>
        <a:xfrm>
          <a:off x="0" y="0"/>
          <a:ext cx="0" cy="0"/>
          <a:chOff x="0" y="0"/>
          <a:chExt cx="0" cy="0"/>
        </a:xfrm>
      </p:grpSpPr>
      <p:graphicFrame>
        <p:nvGraphicFramePr>
          <p:cNvPr id="8" name="表格 7"/>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768096" y="1634727"/>
            <a:ext cx="3566160" cy="617220"/>
          </a:xfrm>
        </p:spPr>
        <p:txBody>
          <a:bodyPr lIns="137160" rIns="137160" anchor="ctr">
            <a:normAutofit/>
          </a:bodyPr>
          <a:lstStyle>
            <a:lvl1pPr marL="0" indent="0">
              <a:spcBef>
                <a:spcPts val="0"/>
              </a:spcBef>
              <a:spcAft>
                <a:spcPts val="0"/>
              </a:spcAft>
              <a:buNone/>
              <a:defRPr sz="1725" b="0" cap="none" baseline="0">
                <a:solidFill>
                  <a:schemeClr val="accent1"/>
                </a:solidFill>
                <a:latin typeface="+mn-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768096" y="2225841"/>
            <a:ext cx="3566160" cy="250617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493166" y="1634727"/>
            <a:ext cx="3566160" cy="617220"/>
          </a:xfrm>
        </p:spPr>
        <p:txBody>
          <a:bodyPr lIns="137160" rIns="137160" anchor="ctr">
            <a:normAutofit/>
          </a:bodyPr>
          <a:lstStyle>
            <a:lvl1pPr marL="0" indent="0">
              <a:spcBef>
                <a:spcPts val="0"/>
              </a:spcBef>
              <a:spcAft>
                <a:spcPts val="0"/>
              </a:spcAft>
              <a:buNone/>
              <a:defRPr lang="en-US" sz="1725" b="0" kern="1200" cap="none" baseline="0" dirty="0">
                <a:solidFill>
                  <a:schemeClr val="accent1"/>
                </a:solidFill>
                <a:latin typeface="+mn-lt"/>
                <a:ea typeface="+mn-ea"/>
                <a:cs typeface="+mn-cs"/>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lvl="0" indent="0" algn="l" defTabSz="685800" rtl="0" eaLnBrk="1" latinLnBrk="0" hangingPunct="1">
              <a:lnSpc>
                <a:spcPct val="90000"/>
              </a:lnSpc>
              <a:spcBef>
                <a:spcPts val="1350"/>
              </a:spcBef>
              <a:buNone/>
            </a:pPr>
            <a:r>
              <a:rPr lang="zh-CN" altLang="en-US"/>
              <a:t>单击此处编辑母版文本样式</a:t>
            </a:r>
          </a:p>
        </p:txBody>
      </p:sp>
      <p:sp>
        <p:nvSpPr>
          <p:cNvPr id="6" name="Content Placeholder 5"/>
          <p:cNvSpPr>
            <a:spLocks noGrp="1"/>
          </p:cNvSpPr>
          <p:nvPr>
            <p:ph sz="quarter" idx="4"/>
          </p:nvPr>
        </p:nvSpPr>
        <p:spPr>
          <a:xfrm>
            <a:off x="4493166" y="2225841"/>
            <a:ext cx="3566160" cy="250617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783FDA4-53CF-4C89-A1EC-BB24DABFA69D}" type="slidenum">
              <a:rPr lang="zh-CN" altLang="en-US" smtClean="0"/>
              <a:t>‹#›</a:t>
            </a:fld>
            <a:endParaRPr lang="zh-CN" altLang="en-US"/>
          </a:p>
        </p:txBody>
      </p:sp>
      <p:graphicFrame>
        <p:nvGraphicFramePr>
          <p:cNvPr id="11" name="表格 10"/>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783FDA4-53CF-4C89-A1EC-BB24DABFA69D}" type="slidenum">
              <a:rPr lang="zh-CN" altLang="en-US" smtClean="0"/>
              <a:t>‹#›</a:t>
            </a:fld>
            <a:endParaRPr lang="zh-CN" altLang="en-US"/>
          </a:p>
        </p:txBody>
      </p:sp>
      <p:graphicFrame>
        <p:nvGraphicFramePr>
          <p:cNvPr id="6" name="表格 5"/>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783FDA4-53CF-4C89-A1EC-BB24DABFA69D}" type="slidenum">
              <a:rPr lang="zh-CN" altLang="en-US" smtClean="0"/>
              <a:t>‹#›</a:t>
            </a:fld>
            <a:endParaRPr lang="zh-CN" altLang="en-US"/>
          </a:p>
        </p:txBody>
      </p:sp>
      <p:sp>
        <p:nvSpPr>
          <p:cNvPr id="8" name="矩形 7"/>
          <p:cNvSpPr/>
          <p:nvPr userDrawn="1"/>
        </p:nvSpPr>
        <p:spPr>
          <a:xfrm>
            <a:off x="0" y="0"/>
            <a:ext cx="9144000" cy="4929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9" name="图片 8"/>
          <p:cNvPicPr>
            <a:picLocks noChangeAspect="1"/>
          </p:cNvPicPr>
          <p:nvPr userDrawn="1"/>
        </p:nvPicPr>
        <p:blipFill>
          <a:blip r:embed="rId2"/>
          <a:stretch>
            <a:fillRect/>
          </a:stretch>
        </p:blipFill>
        <p:spPr>
          <a:xfrm>
            <a:off x="9525" y="0"/>
            <a:ext cx="776288" cy="1207294"/>
          </a:xfrm>
          <a:prstGeom prst="rect">
            <a:avLst/>
          </a:prstGeom>
          <a:noFill/>
          <a:ln w="9525">
            <a:noFill/>
          </a:ln>
        </p:spPr>
      </p:pic>
      <p:pic>
        <p:nvPicPr>
          <p:cNvPr id="10" name="内容占位符 4"/>
          <p:cNvPicPr>
            <a:picLocks noChangeAspect="1"/>
          </p:cNvPicPr>
          <p:nvPr userDrawn="1"/>
        </p:nvPicPr>
        <p:blipFill>
          <a:blip r:embed="rId3"/>
          <a:stretch>
            <a:fillRect/>
          </a:stretch>
        </p:blipFill>
        <p:spPr>
          <a:xfrm>
            <a:off x="6972305" y="60325"/>
            <a:ext cx="2036762" cy="382588"/>
          </a:xfrm>
          <a:prstGeom prst="rect">
            <a:avLst/>
          </a:prstGeom>
          <a:noFill/>
          <a:ln w="9525">
            <a:noFill/>
          </a:ln>
        </p:spPr>
      </p:pic>
      <p:sp>
        <p:nvSpPr>
          <p:cNvPr id="11" name="Title 1"/>
          <p:cNvSpPr>
            <a:spLocks noGrp="1"/>
          </p:cNvSpPr>
          <p:nvPr>
            <p:ph type="title"/>
          </p:nvPr>
        </p:nvSpPr>
        <p:spPr>
          <a:xfrm>
            <a:off x="900115" y="1"/>
            <a:ext cx="5957888" cy="492918"/>
          </a:xfrm>
        </p:spPr>
        <p:txBody>
          <a:bodyPr>
            <a:normAutofit/>
          </a:bodyPr>
          <a:lstStyle>
            <a:lvl1pPr>
              <a:defRPr sz="2400" b="1" spc="300">
                <a:solidFill>
                  <a:schemeClr val="bg1"/>
                </a:solidFill>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graphicFrame>
        <p:nvGraphicFramePr>
          <p:cNvPr id="12" name="表格 11"/>
          <p:cNvGraphicFramePr>
            <a:graphicFrameLocks noGrp="1"/>
          </p:cNvGraphicFramePr>
          <p:nvPr userDrawn="1">
            <p:extLst>
              <p:ext uri="{D42A27DB-BD31-4B8C-83A1-F6EECF244321}">
                <p14:modId xmlns:p14="http://schemas.microsoft.com/office/powerpoint/2010/main" val="786342025"/>
              </p:ext>
            </p:extLst>
          </p:nvPr>
        </p:nvGraphicFramePr>
        <p:xfrm>
          <a:off x="-2830" y="666573"/>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pic>
        <p:nvPicPr>
          <p:cNvPr id="5" name="图片 4">
            <a:extLst>
              <a:ext uri="{FF2B5EF4-FFF2-40B4-BE49-F238E27FC236}">
                <a16:creationId xmlns:a16="http://schemas.microsoft.com/office/drawing/2014/main" id="{B769826C-94B6-4056-B1BF-6ABFF5C6E0BE}"/>
              </a:ext>
            </a:extLst>
          </p:cNvPr>
          <p:cNvPicPr>
            <a:picLocks noChangeAspect="1"/>
          </p:cNvPicPr>
          <p:nvPr userDrawn="1"/>
        </p:nvPicPr>
        <p:blipFill>
          <a:blip r:embed="rId4"/>
          <a:stretch>
            <a:fillRect/>
          </a:stretch>
        </p:blipFill>
        <p:spPr>
          <a:xfrm>
            <a:off x="13817" y="4277090"/>
            <a:ext cx="736708" cy="86641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8" name="Title 7"/>
          <p:cNvSpPr>
            <a:spLocks noGrp="1"/>
          </p:cNvSpPr>
          <p:nvPr>
            <p:ph type="title"/>
          </p:nvPr>
        </p:nvSpPr>
        <p:spPr>
          <a:xfrm>
            <a:off x="768096" y="353632"/>
            <a:ext cx="3291840" cy="1303020"/>
          </a:xfrm>
        </p:spPr>
        <p:txBody>
          <a:bodyPr>
            <a:noAutofit/>
          </a:bodyPr>
          <a:lstStyle>
            <a:lvl1pPr>
              <a:lnSpc>
                <a:spcPct val="80000"/>
              </a:lnSpc>
              <a:defRPr sz="3000"/>
            </a:lvl1pPr>
          </a:lstStyle>
          <a:p>
            <a:r>
              <a:rPr lang="zh-CN" altLang="en-US"/>
              <a:t>单击此处编辑母版标题样式</a:t>
            </a:r>
            <a:endParaRPr lang="en-US" dirty="0"/>
          </a:p>
        </p:txBody>
      </p:sp>
      <p:sp>
        <p:nvSpPr>
          <p:cNvPr id="3" name="Content Placeholder 2"/>
          <p:cNvSpPr>
            <a:spLocks noGrp="1"/>
          </p:cNvSpPr>
          <p:nvPr>
            <p:ph idx="1"/>
          </p:nvPr>
        </p:nvSpPr>
        <p:spPr>
          <a:xfrm>
            <a:off x="4286250" y="617220"/>
            <a:ext cx="4258818" cy="3888486"/>
          </a:xfrm>
        </p:spPr>
        <p:txBody>
          <a:bodyPr/>
          <a:lstStyle>
            <a:lvl1pPr>
              <a:defRPr sz="1800"/>
            </a:lvl1pPr>
            <a:lvl2pPr>
              <a:defRPr sz="1500"/>
            </a:lvl2pPr>
            <a:lvl3pPr>
              <a:defRPr sz="12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768096" y="1693129"/>
            <a:ext cx="3291840" cy="2821721"/>
          </a:xfrm>
        </p:spPr>
        <p:txBody>
          <a:bodyPr lIns="91440" rIns="91440">
            <a:normAutofit/>
          </a:bodyPr>
          <a:lstStyle>
            <a:lvl1pPr marL="0" indent="0">
              <a:lnSpc>
                <a:spcPct val="108000"/>
              </a:lnSpc>
              <a:spcBef>
                <a:spcPts val="450"/>
              </a:spcBef>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783FDA4-53CF-4C89-A1EC-BB24DABFA69D}" type="slidenum">
              <a:rPr lang="zh-CN" altLang="en-US" smtClean="0"/>
              <a:t>‹#›</a:t>
            </a:fld>
            <a:endParaRPr lang="zh-CN" altLang="en-US"/>
          </a:p>
        </p:txBody>
      </p:sp>
      <p:graphicFrame>
        <p:nvGraphicFramePr>
          <p:cNvPr id="9" name="表格 8"/>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B62BCDD-7E13-4EAD-829B-FA05AD203A89}"/>
              </a:ext>
            </a:extLst>
          </p:cNvPr>
          <p:cNvPicPr>
            <a:picLocks noChangeAspect="1"/>
          </p:cNvPicPr>
          <p:nvPr userDrawn="1"/>
        </p:nvPicPr>
        <p:blipFill>
          <a:blip r:embed="rId2"/>
          <a:stretch>
            <a:fillRect/>
          </a:stretch>
        </p:blipFill>
        <p:spPr>
          <a:xfrm>
            <a:off x="8407292" y="4277090"/>
            <a:ext cx="736708" cy="86641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83FDA4-53CF-4C89-A1EC-BB24DABFA69D}" type="slidenum">
              <a:rPr lang="zh-CN" altLang="en-US" smtClean="0"/>
              <a:t>‹#›</a:t>
            </a:fld>
            <a:endParaRPr lang="zh-CN" altLang="en-US"/>
          </a:p>
        </p:txBody>
      </p:sp>
      <p:graphicFrame>
        <p:nvGraphicFramePr>
          <p:cNvPr id="7" name="表格 6"/>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graphicFrame>
        <p:nvGraphicFramePr>
          <p:cNvPr id="8" name="表格 7"/>
          <p:cNvGraphicFramePr>
            <a:graphicFrameLocks noGrp="1"/>
          </p:cNvGraphicFramePr>
          <p:nvPr userDrawn="1"/>
        </p:nvGraphicFramePr>
        <p:xfrm>
          <a:off x="149562" y="15240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571500"/>
            <a:ext cx="1971675" cy="4057650"/>
          </a:xfrm>
        </p:spPr>
        <p:txBody>
          <a:bodyPr vert="eaVert" lIns="45720" tIns="91440" rIns="45720" bIns="9144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742951" y="571500"/>
            <a:ext cx="5686425" cy="40576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83FDA4-53CF-4C89-A1EC-BB24DABFA69D}" type="slidenum">
              <a:rPr lang="zh-CN" altLang="en-US" smtClean="0"/>
              <a:t>‹#›</a:t>
            </a:fld>
            <a:endParaRPr lang="zh-CN" altLang="en-US"/>
          </a:p>
        </p:txBody>
      </p:sp>
      <p:cxnSp>
        <p:nvCxnSpPr>
          <p:cNvPr id="7" name="Straight Connector 6"/>
          <p:cNvCxnSpPr/>
          <p:nvPr/>
        </p:nvCxnSpPr>
        <p:spPr>
          <a:xfrm rot="5400000" flipV="1">
            <a:off x="7543800" y="44447"/>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otGrid">
          <a:fgClr>
            <a:schemeClr val="bg2">
              <a:lumMod val="50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438912"/>
            <a:ext cx="7290054" cy="112471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768096" y="1714500"/>
            <a:ext cx="7290055" cy="301752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768097" y="4853028"/>
            <a:ext cx="1615607" cy="205740"/>
          </a:xfrm>
          <a:prstGeom prst="rect">
            <a:avLst/>
          </a:prstGeom>
        </p:spPr>
        <p:txBody>
          <a:bodyPr vert="horz" lIns="91440" tIns="45720" rIns="91440" bIns="45720" rtlCol="0" anchor="ctr"/>
          <a:lstStyle>
            <a:lvl1pPr algn="l">
              <a:defRPr sz="750">
                <a:solidFill>
                  <a:schemeClr val="tx1">
                    <a:lumMod val="95000"/>
                    <a:lumOff val="5000"/>
                  </a:schemeClr>
                </a:solidFill>
                <a:latin typeface="+mj-lt"/>
              </a:defRPr>
            </a:lvl1pPr>
          </a:lstStyle>
          <a:p>
            <a:endParaRPr lang="zh-CN" altLang="en-US"/>
          </a:p>
        </p:txBody>
      </p:sp>
      <p:sp>
        <p:nvSpPr>
          <p:cNvPr id="5" name="Footer Placeholder 4"/>
          <p:cNvSpPr>
            <a:spLocks noGrp="1"/>
          </p:cNvSpPr>
          <p:nvPr>
            <p:ph type="ftr" sz="quarter" idx="3"/>
          </p:nvPr>
        </p:nvSpPr>
        <p:spPr>
          <a:xfrm>
            <a:off x="3632200" y="4853028"/>
            <a:ext cx="4426094" cy="205740"/>
          </a:xfrm>
          <a:prstGeom prst="rect">
            <a:avLst/>
          </a:prstGeom>
        </p:spPr>
        <p:txBody>
          <a:bodyPr vert="horz" lIns="91440" tIns="45720" rIns="91440" bIns="45720" rtlCol="0" anchor="ctr"/>
          <a:lstStyle>
            <a:lvl1pPr algn="r">
              <a:defRPr sz="75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8128000" y="4853028"/>
            <a:ext cx="730250" cy="205740"/>
          </a:xfrm>
          <a:prstGeom prst="rect">
            <a:avLst/>
          </a:prstGeom>
        </p:spPr>
        <p:txBody>
          <a:bodyPr vert="horz" lIns="91440" tIns="45720" rIns="91440" bIns="45720" rtlCol="0" anchor="ctr"/>
          <a:lstStyle>
            <a:lvl1pPr algn="l">
              <a:defRPr sz="750">
                <a:solidFill>
                  <a:schemeClr val="tx1">
                    <a:lumMod val="95000"/>
                    <a:lumOff val="5000"/>
                  </a:schemeClr>
                </a:solidFill>
                <a:latin typeface="+mj-lt"/>
              </a:defRPr>
            </a:lvl1pPr>
          </a:lstStyle>
          <a:p>
            <a:fld id="{1F5E3D0D-FE4C-47A7-B99B-FF98BB84CE2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p:txStyles>
    <p:titleStyle>
      <a:lvl1pPr algn="l" defTabSz="685800" rtl="0" eaLnBrk="1" latinLnBrk="0" hangingPunct="1">
        <a:lnSpc>
          <a:spcPct val="80000"/>
        </a:lnSpc>
        <a:spcBef>
          <a:spcPct val="0"/>
        </a:spcBef>
        <a:buNone/>
        <a:defRPr sz="3750" kern="1200" cap="all" spc="75" baseline="0">
          <a:solidFill>
            <a:schemeClr val="tx1">
              <a:lumMod val="95000"/>
              <a:lumOff val="5000"/>
            </a:schemeClr>
          </a:solidFill>
          <a:latin typeface="+mj-lt"/>
          <a:ea typeface="+mj-ea"/>
          <a:cs typeface="+mj-cs"/>
        </a:defRPr>
      </a:lvl1pPr>
    </p:titleStyle>
    <p:bodyStyle>
      <a:lvl1pPr marL="68580" indent="-68580" algn="l" defTabSz="685800" rtl="0" eaLnBrk="1" latinLnBrk="0" hangingPunct="1">
        <a:lnSpc>
          <a:spcPct val="90000"/>
        </a:lnSpc>
        <a:spcBef>
          <a:spcPts val="900"/>
        </a:spcBef>
        <a:spcAft>
          <a:spcPts val="150"/>
        </a:spcAft>
        <a:buClr>
          <a:schemeClr val="accent1"/>
        </a:buClr>
        <a:buSzPct val="100000"/>
        <a:buFont typeface="Tw Cen MT" panose="020B0602020104020603" pitchFamily="34" charset="0"/>
        <a:buChar char=" "/>
        <a:defRPr sz="1650" kern="1200">
          <a:solidFill>
            <a:schemeClr val="tx1"/>
          </a:solidFill>
          <a:latin typeface="+mn-lt"/>
          <a:ea typeface="+mn-ea"/>
          <a:cs typeface="+mn-cs"/>
        </a:defRPr>
      </a:lvl1pPr>
      <a:lvl2pPr marL="198755"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350" kern="1200">
          <a:solidFill>
            <a:schemeClr val="tx1"/>
          </a:solidFill>
          <a:latin typeface="+mn-lt"/>
          <a:ea typeface="+mn-ea"/>
          <a:cs typeface="+mn-cs"/>
        </a:defRPr>
      </a:lvl2pPr>
      <a:lvl3pPr marL="335915"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3pPr>
      <a:lvl4pPr marL="445770"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4pPr>
      <a:lvl5pPr marL="582930"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5pPr>
      <a:lvl6pPr marL="685800"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6pPr>
      <a:lvl7pPr marL="795655"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7pPr>
      <a:lvl8pPr marL="911860"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8pPr>
      <a:lvl9pPr marL="1021715"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oleObject" Target="../embeddings/oleObject1.bin"/><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8"/>
          <p:cNvSpPr txBox="1">
            <a:spLocks noGrp="1"/>
          </p:cNvSpPr>
          <p:nvPr/>
        </p:nvSpPr>
        <p:spPr>
          <a:xfrm>
            <a:off x="6057900" y="4685110"/>
            <a:ext cx="1485900" cy="354806"/>
          </a:xfrm>
          <a:prstGeom prst="rect">
            <a:avLst/>
          </a:prstGeom>
          <a:noFill/>
          <a:ln w="9525">
            <a:noFill/>
          </a:ln>
        </p:spPr>
        <p:txBody>
          <a:bodyPr lIns="68574" tIns="34288" rIns="68574" bIns="34288"/>
          <a:lstStyle>
            <a:lvl1pPr marL="471805" indent="-471805" algn="l" rtl="0" eaLnBrk="0" fontAlgn="base" hangingPunct="0">
              <a:spcBef>
                <a:spcPct val="20000"/>
              </a:spcBef>
              <a:spcAft>
                <a:spcPct val="0"/>
              </a:spcAft>
              <a:buClr>
                <a:schemeClr val="accent2"/>
              </a:buClr>
              <a:buFont typeface="Wingdings" panose="05000000000000000000" pitchFamily="2" charset="2"/>
              <a:buChar char="o"/>
              <a:defRPr sz="2800" b="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500">
                <a:solidFill>
                  <a:schemeClr val="tx1"/>
                </a:solidFill>
                <a:latin typeface="+mn-lt"/>
                <a:ea typeface="+mn-ea"/>
              </a:defRPr>
            </a:lvl2pPr>
            <a:lvl3pPr marL="1303655" indent="-392430"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90525"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1055" indent="-396875"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stStyle>
          <a:p>
            <a:pPr marL="0" indent="0" algn="r" defTabSz="1219200" eaLnBrk="1" hangingPunct="1">
              <a:spcBef>
                <a:spcPct val="0"/>
              </a:spcBef>
              <a:buClrTx/>
              <a:buNone/>
            </a:pPr>
            <a:fld id="{9A0DB2DC-4C9A-4742-B13C-FB6460FD3503}" type="slidenum">
              <a:rPr lang="en-US" altLang="zh-CN" sz="825" dirty="0">
                <a:solidFill>
                  <a:srgbClr val="000000"/>
                </a:solidFill>
              </a:rPr>
              <a:t>1</a:t>
            </a:fld>
            <a:endParaRPr lang="en-US" altLang="zh-CN" sz="825" dirty="0">
              <a:solidFill>
                <a:srgbClr val="000000"/>
              </a:solidFill>
            </a:endParaRPr>
          </a:p>
        </p:txBody>
      </p:sp>
      <p:pic>
        <p:nvPicPr>
          <p:cNvPr id="168964" name="Picture 2"/>
          <p:cNvPicPr>
            <a:picLocks noChangeAspect="1"/>
          </p:cNvPicPr>
          <p:nvPr/>
        </p:nvPicPr>
        <p:blipFill>
          <a:blip r:embed="rId2"/>
          <a:stretch>
            <a:fillRect/>
          </a:stretch>
        </p:blipFill>
        <p:spPr>
          <a:xfrm>
            <a:off x="0" y="0"/>
            <a:ext cx="9144000" cy="5143500"/>
          </a:xfrm>
          <a:prstGeom prst="rect">
            <a:avLst/>
          </a:prstGeom>
          <a:noFill/>
          <a:ln w="9525">
            <a:noFill/>
          </a:ln>
        </p:spPr>
      </p:pic>
      <p:sp>
        <p:nvSpPr>
          <p:cNvPr id="7" name="Rectangle 2"/>
          <p:cNvSpPr txBox="1">
            <a:spLocks noChangeArrowheads="1"/>
          </p:cNvSpPr>
          <p:nvPr/>
        </p:nvSpPr>
        <p:spPr bwMode="auto">
          <a:xfrm>
            <a:off x="1040752" y="710936"/>
            <a:ext cx="7334912" cy="1821129"/>
          </a:xfrm>
          <a:prstGeom prst="rect">
            <a:avLst/>
          </a:prstGeom>
          <a:noFill/>
          <a:ln>
            <a:noFill/>
          </a:ln>
        </p:spPr>
        <p:txBody>
          <a:bodyPr lIns="68574" tIns="34288" rIns="68574" bIns="34288" anchor="b"/>
          <a:lstStyle>
            <a:lvl1pPr>
              <a:defRPr sz="2200" b="1">
                <a:solidFill>
                  <a:schemeClr val="tx1"/>
                </a:solidFill>
                <a:latin typeface="Verdana" panose="020B0604030504040204" pitchFamily="34" charset="0"/>
                <a:ea typeface="宋体" panose="02010600030101010101" pitchFamily="2" charset="-122"/>
              </a:defRPr>
            </a:lvl1pPr>
            <a:lvl2pPr marL="742950" indent="-285750">
              <a:defRPr sz="2200" b="1">
                <a:solidFill>
                  <a:schemeClr val="tx1"/>
                </a:solidFill>
                <a:latin typeface="Verdana" panose="020B0604030504040204" pitchFamily="34" charset="0"/>
                <a:ea typeface="宋体" panose="02010600030101010101" pitchFamily="2" charset="-122"/>
              </a:defRPr>
            </a:lvl2pPr>
            <a:lvl3pPr marL="1143000" indent="-228600">
              <a:defRPr sz="2200" b="1">
                <a:solidFill>
                  <a:schemeClr val="tx1"/>
                </a:solidFill>
                <a:latin typeface="Verdana" panose="020B0604030504040204" pitchFamily="34" charset="0"/>
                <a:ea typeface="宋体" panose="02010600030101010101" pitchFamily="2" charset="-122"/>
              </a:defRPr>
            </a:lvl3pPr>
            <a:lvl4pPr marL="1600200" indent="-228600">
              <a:defRPr sz="2200" b="1">
                <a:solidFill>
                  <a:schemeClr val="tx1"/>
                </a:solidFill>
                <a:latin typeface="Verdana" panose="020B0604030504040204" pitchFamily="34" charset="0"/>
                <a:ea typeface="宋体" panose="02010600030101010101" pitchFamily="2" charset="-122"/>
              </a:defRPr>
            </a:lvl4pPr>
            <a:lvl5pPr marL="2057400" indent="-228600">
              <a:defRPr sz="2200" b="1">
                <a:solidFill>
                  <a:schemeClr val="tx1"/>
                </a:solidFill>
                <a:latin typeface="Verdana" panose="020B0604030504040204" pitchFamily="34" charset="0"/>
                <a:ea typeface="宋体" panose="02010600030101010101" pitchFamily="2" charset="-122"/>
              </a:defRPr>
            </a:lvl5pPr>
            <a:lvl6pPr marL="25146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6pPr>
            <a:lvl7pPr marL="29718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7pPr>
            <a:lvl8pPr marL="34290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8pPr>
            <a:lvl9pPr marL="38862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9pPr>
          </a:lstStyle>
          <a:p>
            <a:pPr algn="ctr" defTabSz="914400" fontAlgn="base">
              <a:lnSpc>
                <a:spcPct val="200000"/>
              </a:lnSpc>
              <a:spcBef>
                <a:spcPct val="0"/>
              </a:spcBef>
              <a:spcAft>
                <a:spcPct val="0"/>
              </a:spcAft>
              <a:defRPr/>
            </a:pPr>
            <a:r>
              <a:rPr lang="zh-CN" altLang="en-US"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工业机器人编程与系统集成</a:t>
            </a:r>
            <a:endParaRPr lang="en-US" altLang="zh-CN"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lgn="ctr" defTabSz="914400" fontAlgn="base">
              <a:lnSpc>
                <a:spcPct val="200000"/>
              </a:lnSpc>
              <a:spcBef>
                <a:spcPct val="0"/>
              </a:spcBef>
              <a:spcAft>
                <a:spcPct val="0"/>
              </a:spcAft>
              <a:defRPr/>
            </a:pPr>
            <a:endParaRPr lang="en-US" altLang="zh-CN"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92C0B11A-4E3E-44D5-8EC6-04D0CAA43DE6}"/>
              </a:ext>
            </a:extLst>
          </p:cNvPr>
          <p:cNvSpPr txBox="1"/>
          <p:nvPr/>
        </p:nvSpPr>
        <p:spPr bwMode="auto">
          <a:xfrm>
            <a:off x="1930137" y="3646354"/>
            <a:ext cx="5556142" cy="696469"/>
          </a:xfrm>
          <a:prstGeom prst="rect">
            <a:avLst/>
          </a:prstGeom>
          <a:noFill/>
          <a:ln>
            <a:noFill/>
          </a:ln>
        </p:spPr>
        <p:txBody>
          <a:bodyPr wrap="square" lIns="68574" tIns="34288" rIns="68574" bIns="34288" rtlCol="0" anchor="b">
            <a:spAutoFit/>
          </a:bodyPr>
          <a:lstStyle/>
          <a:p>
            <a:pPr algn="ctr" defTabSz="914400" fontAlgn="base">
              <a:lnSpc>
                <a:spcPct val="200000"/>
              </a:lnSpc>
              <a:spcBef>
                <a:spcPct val="0"/>
              </a:spcBef>
              <a:spcAft>
                <a:spcPct val="0"/>
              </a:spcAft>
            </a:pPr>
            <a:r>
              <a:rPr lang="en-US" altLang="zh-CN"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2024</a:t>
            </a:r>
            <a:r>
              <a:rPr lang="zh-CN" altLang="en-US"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年</a:t>
            </a:r>
            <a:r>
              <a:rPr lang="en-US" altLang="zh-CN"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7</a:t>
            </a:r>
            <a:r>
              <a:rPr lang="zh-CN" altLang="en-US"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月</a:t>
            </a:r>
          </a:p>
        </p:txBody>
      </p:sp>
      <p:sp>
        <p:nvSpPr>
          <p:cNvPr id="2" name="文本框 1">
            <a:extLst>
              <a:ext uri="{FF2B5EF4-FFF2-40B4-BE49-F238E27FC236}">
                <a16:creationId xmlns:a16="http://schemas.microsoft.com/office/drawing/2014/main" id="{59B6D81C-EE68-49EF-BC7F-9E82E1CFFCF3}"/>
              </a:ext>
            </a:extLst>
          </p:cNvPr>
          <p:cNvSpPr txBox="1"/>
          <p:nvPr/>
        </p:nvSpPr>
        <p:spPr bwMode="auto">
          <a:xfrm>
            <a:off x="3618206" y="2763889"/>
            <a:ext cx="2330970" cy="696469"/>
          </a:xfrm>
          <a:prstGeom prst="rect">
            <a:avLst/>
          </a:prstGeom>
          <a:noFill/>
          <a:ln>
            <a:noFill/>
          </a:ln>
        </p:spPr>
        <p:txBody>
          <a:bodyPr wrap="square" lIns="68574" tIns="34288" rIns="68574" bIns="34288" rtlCol="0" anchor="b">
            <a:spAutoFit/>
          </a:bodyPr>
          <a:lstStyle/>
          <a:p>
            <a:pPr algn="ctr" defTabSz="914400" fontAlgn="base">
              <a:lnSpc>
                <a:spcPct val="200000"/>
              </a:lnSpc>
              <a:spcBef>
                <a:spcPct val="0"/>
              </a:spcBef>
              <a:spcAft>
                <a:spcPct val="0"/>
              </a:spcAft>
            </a:pPr>
            <a:r>
              <a:rPr lang="zh-CN" altLang="en-US" sz="2400" dirty="0">
                <a:solidFill>
                  <a:srgbClr val="0070C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张爱红  主编</a:t>
            </a: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374751" y="478804"/>
            <a:ext cx="8280000" cy="795089"/>
          </a:xfrm>
          <a:prstGeom prst="rect">
            <a:avLst/>
          </a:prstGeom>
          <a:noFill/>
        </p:spPr>
        <p:txBody>
          <a:bodyPr wrap="square" rtlCol="0">
            <a:spAutoFit/>
          </a:bodyPr>
          <a:lstStyle/>
          <a:p>
            <a:pPr>
              <a:lnSpc>
                <a:spcPct val="150000"/>
              </a:lnSpc>
            </a:pPr>
            <a:r>
              <a:rPr lang="en-US" altLang="zh-CN" sz="1600" dirty="0">
                <a:solidFill>
                  <a:srgbClr val="0070C0"/>
                </a:solidFill>
              </a:rPr>
              <a:t>        TAD8811</a:t>
            </a:r>
            <a:r>
              <a:rPr lang="zh-CN" altLang="en-US" sz="1600" dirty="0">
                <a:solidFill>
                  <a:srgbClr val="0070C0"/>
                </a:solidFill>
              </a:rPr>
              <a:t>系列伺服驱动器的</a:t>
            </a:r>
            <a:r>
              <a:rPr lang="zh-CN" altLang="en-US" sz="1600" dirty="0">
                <a:solidFill>
                  <a:srgbClr val="FF0000"/>
                </a:solidFill>
              </a:rPr>
              <a:t>保持注册区</a:t>
            </a:r>
            <a:r>
              <a:rPr lang="zh-CN" altLang="en-US" sz="1600" dirty="0">
                <a:solidFill>
                  <a:srgbClr val="0070C0"/>
                </a:solidFill>
              </a:rPr>
              <a:t>可用伺服驱动器参数进行设置。</a:t>
            </a:r>
            <a:r>
              <a:rPr lang="en-US" altLang="zh-CN" sz="1600" dirty="0">
                <a:solidFill>
                  <a:srgbClr val="0070C0"/>
                </a:solidFill>
              </a:rPr>
              <a:t>MODBUS</a:t>
            </a:r>
            <a:r>
              <a:rPr lang="zh-CN" altLang="en-US" sz="1600" dirty="0">
                <a:solidFill>
                  <a:srgbClr val="0070C0"/>
                </a:solidFill>
              </a:rPr>
              <a:t>通信时，主站可以通过</a:t>
            </a:r>
            <a:r>
              <a:rPr lang="zh-CN" altLang="en-US" sz="1600" dirty="0">
                <a:solidFill>
                  <a:srgbClr val="FF0000"/>
                </a:solidFill>
              </a:rPr>
              <a:t>访问（读</a:t>
            </a:r>
            <a:r>
              <a:rPr lang="en-US" altLang="zh-CN" sz="1600" dirty="0">
                <a:solidFill>
                  <a:srgbClr val="FF0000"/>
                </a:solidFill>
              </a:rPr>
              <a:t>/</a:t>
            </a:r>
            <a:r>
              <a:rPr lang="zh-CN" altLang="en-US" sz="1600" dirty="0">
                <a:solidFill>
                  <a:srgbClr val="FF0000"/>
                </a:solidFill>
              </a:rPr>
              <a:t>写）保持注册区</a:t>
            </a:r>
            <a:r>
              <a:rPr lang="zh-CN" altLang="en-US" sz="1600" dirty="0">
                <a:solidFill>
                  <a:srgbClr val="0070C0"/>
                </a:solidFill>
              </a:rPr>
              <a:t>对伺服驱动器进行控制或检测其状态信息。</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单元二 </a:t>
            </a:r>
            <a:r>
              <a:rPr lang="en-US" altLang="zh-CN" dirty="0"/>
              <a:t>ABB</a:t>
            </a:r>
            <a:r>
              <a:rPr lang="zh-CN" altLang="en-US" dirty="0"/>
              <a:t>工业机器人与伺服驱动系统集成</a:t>
            </a:r>
          </a:p>
        </p:txBody>
      </p:sp>
      <p:graphicFrame>
        <p:nvGraphicFramePr>
          <p:cNvPr id="3" name="表格 2">
            <a:extLst>
              <a:ext uri="{FF2B5EF4-FFF2-40B4-BE49-F238E27FC236}">
                <a16:creationId xmlns:a16="http://schemas.microsoft.com/office/drawing/2014/main" id="{922B25AE-DA5A-4D31-80B8-DE8C756C4E84}"/>
              </a:ext>
            </a:extLst>
          </p:cNvPr>
          <p:cNvGraphicFramePr>
            <a:graphicFrameLocks noGrp="1"/>
          </p:cNvGraphicFramePr>
          <p:nvPr>
            <p:extLst>
              <p:ext uri="{D42A27DB-BD31-4B8C-83A1-F6EECF244321}">
                <p14:modId xmlns:p14="http://schemas.microsoft.com/office/powerpoint/2010/main" val="435870624"/>
              </p:ext>
            </p:extLst>
          </p:nvPr>
        </p:nvGraphicFramePr>
        <p:xfrm>
          <a:off x="1791325" y="1273894"/>
          <a:ext cx="5726243" cy="3784872"/>
        </p:xfrm>
        <a:graphic>
          <a:graphicData uri="http://schemas.openxmlformats.org/drawingml/2006/table">
            <a:tbl>
              <a:tblPr firstRow="1" firstCol="1" bandRow="1">
                <a:tableStyleId>{5C22544A-7EE6-4342-B048-85BDC9FD1C3A}</a:tableStyleId>
              </a:tblPr>
              <a:tblGrid>
                <a:gridCol w="773410">
                  <a:extLst>
                    <a:ext uri="{9D8B030D-6E8A-4147-A177-3AD203B41FA5}">
                      <a16:colId xmlns:a16="http://schemas.microsoft.com/office/drawing/2014/main" val="1288054867"/>
                    </a:ext>
                  </a:extLst>
                </a:gridCol>
                <a:gridCol w="1054275">
                  <a:extLst>
                    <a:ext uri="{9D8B030D-6E8A-4147-A177-3AD203B41FA5}">
                      <a16:colId xmlns:a16="http://schemas.microsoft.com/office/drawing/2014/main" val="2495575490"/>
                    </a:ext>
                  </a:extLst>
                </a:gridCol>
                <a:gridCol w="1082362">
                  <a:extLst>
                    <a:ext uri="{9D8B030D-6E8A-4147-A177-3AD203B41FA5}">
                      <a16:colId xmlns:a16="http://schemas.microsoft.com/office/drawing/2014/main" val="4089486642"/>
                    </a:ext>
                  </a:extLst>
                </a:gridCol>
                <a:gridCol w="2816196">
                  <a:extLst>
                    <a:ext uri="{9D8B030D-6E8A-4147-A177-3AD203B41FA5}">
                      <a16:colId xmlns:a16="http://schemas.microsoft.com/office/drawing/2014/main" val="1743067273"/>
                    </a:ext>
                  </a:extLst>
                </a:gridCol>
              </a:tblGrid>
              <a:tr h="246899">
                <a:tc>
                  <a:txBody>
                    <a:bodyPr/>
                    <a:lstStyle/>
                    <a:p>
                      <a:pPr algn="ctr">
                        <a:lnSpc>
                          <a:spcPct val="150000"/>
                        </a:lnSpc>
                        <a:spcAft>
                          <a:spcPts val="0"/>
                        </a:spcAft>
                      </a:pPr>
                      <a:r>
                        <a:rPr lang="zh-CN" sz="1000" kern="100">
                          <a:effectLst/>
                        </a:rPr>
                        <a:t>访问地址</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ctr">
                        <a:lnSpc>
                          <a:spcPct val="150000"/>
                        </a:lnSpc>
                        <a:spcAft>
                          <a:spcPts val="0"/>
                        </a:spcAft>
                      </a:pPr>
                      <a:r>
                        <a:rPr lang="zh-CN" sz="1000" kern="100">
                          <a:effectLst/>
                        </a:rPr>
                        <a:t>驱动器参数号</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ctr">
                        <a:lnSpc>
                          <a:spcPct val="150000"/>
                        </a:lnSpc>
                        <a:spcAft>
                          <a:spcPts val="0"/>
                        </a:spcAft>
                      </a:pPr>
                      <a:r>
                        <a:rPr lang="zh-CN" sz="1000" kern="100">
                          <a:effectLst/>
                        </a:rPr>
                        <a:t>含义</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ctr">
                        <a:lnSpc>
                          <a:spcPct val="150000"/>
                        </a:lnSpc>
                        <a:spcAft>
                          <a:spcPts val="0"/>
                        </a:spcAft>
                      </a:pPr>
                      <a:r>
                        <a:rPr lang="zh-CN" sz="1000" kern="100" dirty="0">
                          <a:effectLst/>
                        </a:rPr>
                        <a:t>说明</a:t>
                      </a:r>
                      <a:endParaRPr lang="zh-CN" sz="1000" kern="100" dirty="0">
                        <a:effectLst/>
                        <a:latin typeface="Times New Roman" panose="02020603050405020304" pitchFamily="18" charset="0"/>
                        <a:ea typeface="宋体" panose="02010600030101010101" pitchFamily="2" charset="-122"/>
                      </a:endParaRPr>
                    </a:p>
                  </a:txBody>
                  <a:tcPr marL="63935" marR="63935" marT="0" marB="0"/>
                </a:tc>
                <a:extLst>
                  <a:ext uri="{0D108BD9-81ED-4DB2-BD59-A6C34878D82A}">
                    <a16:rowId xmlns:a16="http://schemas.microsoft.com/office/drawing/2014/main" val="3152293519"/>
                  </a:ext>
                </a:extLst>
              </a:tr>
              <a:tr h="521486">
                <a:tc>
                  <a:txBody>
                    <a:bodyPr/>
                    <a:lstStyle/>
                    <a:p>
                      <a:pPr algn="ctr">
                        <a:lnSpc>
                          <a:spcPct val="150000"/>
                        </a:lnSpc>
                        <a:spcAft>
                          <a:spcPts val="0"/>
                        </a:spcAft>
                      </a:pPr>
                      <a:r>
                        <a:rPr lang="en-US" sz="1000" kern="100">
                          <a:effectLst/>
                        </a:rPr>
                        <a:t>40021</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ctr">
                        <a:lnSpc>
                          <a:spcPct val="150000"/>
                        </a:lnSpc>
                        <a:spcAft>
                          <a:spcPts val="0"/>
                        </a:spcAft>
                      </a:pPr>
                      <a:r>
                        <a:rPr lang="en-US" sz="1000" kern="100" dirty="0">
                          <a:effectLst/>
                        </a:rPr>
                        <a:t>20</a:t>
                      </a:r>
                      <a:endParaRPr lang="zh-CN" sz="1000" kern="100" dirty="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伺服状态显示</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只读；位</a:t>
                      </a:r>
                      <a:r>
                        <a:rPr lang="en-US" sz="1000" kern="100">
                          <a:effectLst/>
                        </a:rPr>
                        <a:t>0</a:t>
                      </a:r>
                      <a:r>
                        <a:rPr lang="zh-CN" sz="1000" kern="100">
                          <a:effectLst/>
                        </a:rPr>
                        <a:t>～</a:t>
                      </a:r>
                      <a:r>
                        <a:rPr lang="en-US" sz="1000" kern="100">
                          <a:effectLst/>
                        </a:rPr>
                        <a:t>24</a:t>
                      </a:r>
                      <a:r>
                        <a:rPr lang="zh-CN" sz="1000" kern="100">
                          <a:effectLst/>
                        </a:rPr>
                        <a:t>表示不同的驱动状态、共</a:t>
                      </a:r>
                      <a:r>
                        <a:rPr lang="en-US" sz="1000" kern="100">
                          <a:effectLst/>
                        </a:rPr>
                        <a:t>4</a:t>
                      </a:r>
                      <a:r>
                        <a:rPr lang="zh-CN" sz="1000" kern="100">
                          <a:effectLst/>
                        </a:rPr>
                        <a:t>字节</a:t>
                      </a:r>
                      <a:endParaRPr lang="zh-CN" sz="1000" kern="100">
                        <a:effectLst/>
                        <a:latin typeface="Times New Roman" panose="02020603050405020304" pitchFamily="18" charset="0"/>
                        <a:ea typeface="宋体" panose="02010600030101010101" pitchFamily="2" charset="-122"/>
                      </a:endParaRPr>
                    </a:p>
                  </a:txBody>
                  <a:tcPr marL="63935" marR="63935" marT="0" marB="0"/>
                </a:tc>
                <a:extLst>
                  <a:ext uri="{0D108BD9-81ED-4DB2-BD59-A6C34878D82A}">
                    <a16:rowId xmlns:a16="http://schemas.microsoft.com/office/drawing/2014/main" val="3705445142"/>
                  </a:ext>
                </a:extLst>
              </a:tr>
              <a:tr h="521486">
                <a:tc>
                  <a:txBody>
                    <a:bodyPr/>
                    <a:lstStyle/>
                    <a:p>
                      <a:pPr algn="ctr">
                        <a:lnSpc>
                          <a:spcPct val="150000"/>
                        </a:lnSpc>
                        <a:spcAft>
                          <a:spcPts val="0"/>
                        </a:spcAft>
                      </a:pPr>
                      <a:r>
                        <a:rPr lang="en-US" sz="1000" kern="100">
                          <a:effectLst/>
                        </a:rPr>
                        <a:t>40022</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ctr">
                        <a:lnSpc>
                          <a:spcPct val="150000"/>
                        </a:lnSpc>
                        <a:spcAft>
                          <a:spcPts val="0"/>
                        </a:spcAft>
                      </a:pPr>
                      <a:r>
                        <a:rPr lang="en-US" sz="1000" kern="100">
                          <a:effectLst/>
                        </a:rPr>
                        <a:t>21</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en-US" sz="1000" kern="100">
                          <a:effectLst/>
                        </a:rPr>
                        <a:t>I/O</a:t>
                      </a:r>
                      <a:r>
                        <a:rPr lang="zh-CN" sz="1000" kern="100">
                          <a:effectLst/>
                        </a:rPr>
                        <a:t>状态显示</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只读；位</a:t>
                      </a:r>
                      <a:r>
                        <a:rPr lang="en-US" sz="1000" kern="100">
                          <a:effectLst/>
                        </a:rPr>
                        <a:t>0</a:t>
                      </a:r>
                      <a:r>
                        <a:rPr lang="zh-CN" sz="1000" kern="100">
                          <a:effectLst/>
                        </a:rPr>
                        <a:t>～</a:t>
                      </a:r>
                      <a:r>
                        <a:rPr lang="en-US" sz="1000" kern="100">
                          <a:effectLst/>
                        </a:rPr>
                        <a:t>7</a:t>
                      </a:r>
                      <a:r>
                        <a:rPr lang="zh-CN" sz="1000" kern="100">
                          <a:effectLst/>
                        </a:rPr>
                        <a:t>表示驱动输入</a:t>
                      </a:r>
                      <a:r>
                        <a:rPr lang="en-US" sz="1000" kern="100">
                          <a:effectLst/>
                        </a:rPr>
                        <a:t>1</a:t>
                      </a:r>
                      <a:r>
                        <a:rPr lang="zh-CN" sz="1000" kern="100">
                          <a:effectLst/>
                        </a:rPr>
                        <a:t>～</a:t>
                      </a:r>
                      <a:r>
                        <a:rPr lang="en-US" sz="1000" kern="100">
                          <a:effectLst/>
                        </a:rPr>
                        <a:t>8</a:t>
                      </a:r>
                      <a:r>
                        <a:rPr lang="zh-CN" sz="1000" kern="100">
                          <a:effectLst/>
                        </a:rPr>
                        <a:t>状态，位</a:t>
                      </a:r>
                      <a:r>
                        <a:rPr lang="en-US" sz="1000" kern="100">
                          <a:effectLst/>
                        </a:rPr>
                        <a:t>8</a:t>
                      </a:r>
                      <a:r>
                        <a:rPr lang="zh-CN" sz="1000" kern="100">
                          <a:effectLst/>
                        </a:rPr>
                        <a:t>～</a:t>
                      </a:r>
                      <a:r>
                        <a:rPr lang="en-US" sz="1000" kern="100">
                          <a:effectLst/>
                        </a:rPr>
                        <a:t>12</a:t>
                      </a:r>
                      <a:r>
                        <a:rPr lang="zh-CN" sz="1000" kern="100">
                          <a:effectLst/>
                        </a:rPr>
                        <a:t>表示驱动输出</a:t>
                      </a:r>
                      <a:r>
                        <a:rPr lang="en-US" sz="1000" kern="100">
                          <a:effectLst/>
                        </a:rPr>
                        <a:t>1</a:t>
                      </a:r>
                      <a:r>
                        <a:rPr lang="zh-CN" sz="1000" kern="100">
                          <a:effectLst/>
                        </a:rPr>
                        <a:t>～</a:t>
                      </a:r>
                      <a:r>
                        <a:rPr lang="en-US" sz="1000" kern="100">
                          <a:effectLst/>
                        </a:rPr>
                        <a:t>5</a:t>
                      </a:r>
                      <a:r>
                        <a:rPr lang="zh-CN" sz="1000" kern="100">
                          <a:effectLst/>
                        </a:rPr>
                        <a:t>状态；共</a:t>
                      </a:r>
                      <a:r>
                        <a:rPr lang="en-US" sz="1000" kern="100">
                          <a:effectLst/>
                        </a:rPr>
                        <a:t>2</a:t>
                      </a:r>
                      <a:r>
                        <a:rPr lang="zh-CN" sz="1000" kern="100">
                          <a:effectLst/>
                        </a:rPr>
                        <a:t>字节</a:t>
                      </a:r>
                      <a:endParaRPr lang="zh-CN" sz="1000" kern="100">
                        <a:effectLst/>
                        <a:latin typeface="Times New Roman" panose="02020603050405020304" pitchFamily="18" charset="0"/>
                        <a:ea typeface="宋体" panose="02010600030101010101" pitchFamily="2" charset="-122"/>
                      </a:endParaRPr>
                    </a:p>
                  </a:txBody>
                  <a:tcPr marL="63935" marR="63935" marT="0" marB="0"/>
                </a:tc>
                <a:extLst>
                  <a:ext uri="{0D108BD9-81ED-4DB2-BD59-A6C34878D82A}">
                    <a16:rowId xmlns:a16="http://schemas.microsoft.com/office/drawing/2014/main" val="250234234"/>
                  </a:ext>
                </a:extLst>
              </a:tr>
              <a:tr h="246899">
                <a:tc>
                  <a:txBody>
                    <a:bodyPr/>
                    <a:lstStyle/>
                    <a:p>
                      <a:pPr algn="ctr">
                        <a:lnSpc>
                          <a:spcPct val="150000"/>
                        </a:lnSpc>
                        <a:spcAft>
                          <a:spcPts val="0"/>
                        </a:spcAft>
                      </a:pPr>
                      <a:r>
                        <a:rPr lang="en-US" sz="1000" kern="100">
                          <a:effectLst/>
                        </a:rPr>
                        <a:t>40023</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ctr">
                        <a:lnSpc>
                          <a:spcPct val="150000"/>
                        </a:lnSpc>
                        <a:spcAft>
                          <a:spcPts val="0"/>
                        </a:spcAft>
                      </a:pPr>
                      <a:r>
                        <a:rPr lang="en-US" sz="1000" kern="100">
                          <a:effectLst/>
                        </a:rPr>
                        <a:t>22</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报警代码</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只读；</a:t>
                      </a:r>
                      <a:r>
                        <a:rPr lang="en-US" sz="1000" kern="100">
                          <a:effectLst/>
                        </a:rPr>
                        <a:t>1</a:t>
                      </a:r>
                      <a:r>
                        <a:rPr lang="zh-CN" sz="1000" kern="100">
                          <a:effectLst/>
                        </a:rPr>
                        <a:t>字节</a:t>
                      </a:r>
                      <a:endParaRPr lang="zh-CN" sz="1000" kern="100">
                        <a:effectLst/>
                        <a:latin typeface="Times New Roman" panose="02020603050405020304" pitchFamily="18" charset="0"/>
                        <a:ea typeface="宋体" panose="02010600030101010101" pitchFamily="2" charset="-122"/>
                      </a:endParaRPr>
                    </a:p>
                  </a:txBody>
                  <a:tcPr marL="63935" marR="63935" marT="0" marB="0"/>
                </a:tc>
                <a:extLst>
                  <a:ext uri="{0D108BD9-81ED-4DB2-BD59-A6C34878D82A}">
                    <a16:rowId xmlns:a16="http://schemas.microsoft.com/office/drawing/2014/main" val="2821529901"/>
                  </a:ext>
                </a:extLst>
              </a:tr>
              <a:tr h="519809">
                <a:tc>
                  <a:txBody>
                    <a:bodyPr/>
                    <a:lstStyle/>
                    <a:p>
                      <a:pPr algn="ctr">
                        <a:lnSpc>
                          <a:spcPct val="150000"/>
                        </a:lnSpc>
                        <a:spcAft>
                          <a:spcPts val="0"/>
                        </a:spcAft>
                      </a:pPr>
                      <a:r>
                        <a:rPr lang="en-US" sz="1000" kern="100">
                          <a:effectLst/>
                        </a:rPr>
                        <a:t>41001</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ctr">
                        <a:lnSpc>
                          <a:spcPct val="150000"/>
                        </a:lnSpc>
                        <a:spcAft>
                          <a:spcPts val="0"/>
                        </a:spcAft>
                      </a:pPr>
                      <a:r>
                        <a:rPr lang="en-US" sz="1000" kern="100">
                          <a:effectLst/>
                        </a:rPr>
                        <a:t>30</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伺服指令</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读写；</a:t>
                      </a:r>
                      <a:r>
                        <a:rPr lang="en-US" sz="1000" kern="100">
                          <a:effectLst/>
                        </a:rPr>
                        <a:t>2</a:t>
                      </a:r>
                      <a:r>
                        <a:rPr lang="zh-CN" sz="1000" kern="100">
                          <a:effectLst/>
                        </a:rPr>
                        <a:t>字节；设置范围：</a:t>
                      </a:r>
                      <a:r>
                        <a:rPr lang="en-US" sz="1000" kern="100">
                          <a:effectLst/>
                        </a:rPr>
                        <a:t>0x0000</a:t>
                      </a:r>
                      <a:r>
                        <a:rPr lang="zh-CN" sz="1000" kern="100">
                          <a:effectLst/>
                        </a:rPr>
                        <a:t>～</a:t>
                      </a:r>
                      <a:r>
                        <a:rPr lang="en-US" sz="1000" kern="100">
                          <a:effectLst/>
                        </a:rPr>
                        <a:t>0xFFBF</a:t>
                      </a:r>
                      <a:endParaRPr lang="zh-CN" sz="1000" kern="100">
                        <a:effectLst/>
                        <a:latin typeface="Times New Roman" panose="02020603050405020304" pitchFamily="18" charset="0"/>
                        <a:ea typeface="宋体" panose="02010600030101010101" pitchFamily="2" charset="-122"/>
                      </a:endParaRPr>
                    </a:p>
                  </a:txBody>
                  <a:tcPr marL="63935" marR="63935" marT="0" marB="0"/>
                </a:tc>
                <a:extLst>
                  <a:ext uri="{0D108BD9-81ED-4DB2-BD59-A6C34878D82A}">
                    <a16:rowId xmlns:a16="http://schemas.microsoft.com/office/drawing/2014/main" val="822826664"/>
                  </a:ext>
                </a:extLst>
              </a:tr>
              <a:tr h="246899">
                <a:tc>
                  <a:txBody>
                    <a:bodyPr/>
                    <a:lstStyle/>
                    <a:p>
                      <a:pPr algn="ctr">
                        <a:lnSpc>
                          <a:spcPct val="150000"/>
                        </a:lnSpc>
                        <a:spcAft>
                          <a:spcPts val="0"/>
                        </a:spcAft>
                      </a:pPr>
                      <a:r>
                        <a:rPr lang="en-US" sz="1000" kern="100">
                          <a:effectLst/>
                        </a:rPr>
                        <a:t>41002</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ctr">
                        <a:lnSpc>
                          <a:spcPct val="150000"/>
                        </a:lnSpc>
                        <a:spcAft>
                          <a:spcPts val="0"/>
                        </a:spcAft>
                      </a:pPr>
                      <a:r>
                        <a:rPr lang="en-US" sz="1000" kern="100">
                          <a:effectLst/>
                        </a:rPr>
                        <a:t>31</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控制模式</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读写；</a:t>
                      </a:r>
                      <a:r>
                        <a:rPr lang="en-US" sz="1000" kern="100">
                          <a:effectLst/>
                        </a:rPr>
                        <a:t>1</a:t>
                      </a:r>
                      <a:r>
                        <a:rPr lang="zh-CN" sz="1000" kern="100">
                          <a:effectLst/>
                        </a:rPr>
                        <a:t>字节；设置范围：</a:t>
                      </a:r>
                      <a:r>
                        <a:rPr lang="en-US" sz="1000" kern="100">
                          <a:effectLst/>
                        </a:rPr>
                        <a:t>0</a:t>
                      </a:r>
                      <a:r>
                        <a:rPr lang="zh-CN" sz="1000" kern="100">
                          <a:effectLst/>
                        </a:rPr>
                        <a:t>～</a:t>
                      </a:r>
                      <a:r>
                        <a:rPr lang="en-US" sz="1000" kern="100">
                          <a:effectLst/>
                        </a:rPr>
                        <a:t>6</a:t>
                      </a:r>
                      <a:r>
                        <a:rPr lang="zh-CN" sz="1000" kern="100">
                          <a:effectLst/>
                        </a:rPr>
                        <a:t>或</a:t>
                      </a:r>
                      <a:r>
                        <a:rPr lang="en-US" sz="1000" kern="100">
                          <a:effectLst/>
                        </a:rPr>
                        <a:t>14</a:t>
                      </a:r>
                      <a:endParaRPr lang="zh-CN" sz="1000" kern="100">
                        <a:effectLst/>
                        <a:latin typeface="Times New Roman" panose="02020603050405020304" pitchFamily="18" charset="0"/>
                        <a:ea typeface="宋体" panose="02010600030101010101" pitchFamily="2" charset="-122"/>
                      </a:endParaRPr>
                    </a:p>
                  </a:txBody>
                  <a:tcPr marL="63935" marR="63935" marT="0" marB="0"/>
                </a:tc>
                <a:extLst>
                  <a:ext uri="{0D108BD9-81ED-4DB2-BD59-A6C34878D82A}">
                    <a16:rowId xmlns:a16="http://schemas.microsoft.com/office/drawing/2014/main" val="1180733405"/>
                  </a:ext>
                </a:extLst>
              </a:tr>
              <a:tr h="246899">
                <a:tc>
                  <a:txBody>
                    <a:bodyPr/>
                    <a:lstStyle/>
                    <a:p>
                      <a:pPr algn="ctr">
                        <a:lnSpc>
                          <a:spcPct val="150000"/>
                        </a:lnSpc>
                        <a:spcAft>
                          <a:spcPts val="0"/>
                        </a:spcAft>
                      </a:pPr>
                      <a:r>
                        <a:rPr lang="en-US" sz="1000" kern="100">
                          <a:effectLst/>
                        </a:rPr>
                        <a:t>41003</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ctr">
                        <a:lnSpc>
                          <a:spcPct val="150000"/>
                        </a:lnSpc>
                        <a:spcAft>
                          <a:spcPts val="0"/>
                        </a:spcAft>
                      </a:pPr>
                      <a:r>
                        <a:rPr lang="en-US" sz="1000" kern="100">
                          <a:effectLst/>
                        </a:rPr>
                        <a:t>32</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目标位置上位</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读写；</a:t>
                      </a:r>
                      <a:r>
                        <a:rPr lang="en-US" sz="1000" kern="100">
                          <a:effectLst/>
                        </a:rPr>
                        <a:t>2</a:t>
                      </a:r>
                      <a:r>
                        <a:rPr lang="zh-CN" sz="1000" kern="100">
                          <a:effectLst/>
                        </a:rPr>
                        <a:t>字节</a:t>
                      </a:r>
                      <a:endParaRPr lang="zh-CN" sz="1000" kern="100">
                        <a:effectLst/>
                        <a:latin typeface="Times New Roman" panose="02020603050405020304" pitchFamily="18" charset="0"/>
                        <a:ea typeface="宋体" panose="02010600030101010101" pitchFamily="2" charset="-122"/>
                      </a:endParaRPr>
                    </a:p>
                  </a:txBody>
                  <a:tcPr marL="63935" marR="63935" marT="0" marB="0"/>
                </a:tc>
                <a:extLst>
                  <a:ext uri="{0D108BD9-81ED-4DB2-BD59-A6C34878D82A}">
                    <a16:rowId xmlns:a16="http://schemas.microsoft.com/office/drawing/2014/main" val="246365514"/>
                  </a:ext>
                </a:extLst>
              </a:tr>
              <a:tr h="246899">
                <a:tc>
                  <a:txBody>
                    <a:bodyPr/>
                    <a:lstStyle/>
                    <a:p>
                      <a:pPr algn="ctr">
                        <a:lnSpc>
                          <a:spcPct val="150000"/>
                        </a:lnSpc>
                        <a:spcAft>
                          <a:spcPts val="0"/>
                        </a:spcAft>
                      </a:pPr>
                      <a:r>
                        <a:rPr lang="en-US" sz="1000" kern="100">
                          <a:effectLst/>
                        </a:rPr>
                        <a:t>41004</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ctr">
                        <a:lnSpc>
                          <a:spcPct val="150000"/>
                        </a:lnSpc>
                        <a:spcAft>
                          <a:spcPts val="0"/>
                        </a:spcAft>
                      </a:pPr>
                      <a:r>
                        <a:rPr lang="en-US" sz="1000" kern="100">
                          <a:effectLst/>
                        </a:rPr>
                        <a:t>32</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目标位置下位</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读写；</a:t>
                      </a:r>
                      <a:r>
                        <a:rPr lang="en-US" sz="1000" kern="100">
                          <a:effectLst/>
                        </a:rPr>
                        <a:t>2</a:t>
                      </a:r>
                      <a:r>
                        <a:rPr lang="zh-CN" sz="1000" kern="100">
                          <a:effectLst/>
                        </a:rPr>
                        <a:t>字节</a:t>
                      </a:r>
                      <a:endParaRPr lang="zh-CN" sz="1000" kern="100">
                        <a:effectLst/>
                        <a:latin typeface="Times New Roman" panose="02020603050405020304" pitchFamily="18" charset="0"/>
                        <a:ea typeface="宋体" panose="02010600030101010101" pitchFamily="2" charset="-122"/>
                      </a:endParaRPr>
                    </a:p>
                  </a:txBody>
                  <a:tcPr marL="63935" marR="63935" marT="0" marB="0"/>
                </a:tc>
                <a:extLst>
                  <a:ext uri="{0D108BD9-81ED-4DB2-BD59-A6C34878D82A}">
                    <a16:rowId xmlns:a16="http://schemas.microsoft.com/office/drawing/2014/main" val="3384321327"/>
                  </a:ext>
                </a:extLst>
              </a:tr>
              <a:tr h="246899">
                <a:tc>
                  <a:txBody>
                    <a:bodyPr/>
                    <a:lstStyle/>
                    <a:p>
                      <a:pPr algn="ctr">
                        <a:lnSpc>
                          <a:spcPct val="150000"/>
                        </a:lnSpc>
                        <a:spcAft>
                          <a:spcPts val="0"/>
                        </a:spcAft>
                      </a:pPr>
                      <a:r>
                        <a:rPr lang="en-US" sz="1000" kern="100">
                          <a:effectLst/>
                        </a:rPr>
                        <a:t>41005</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ctr">
                        <a:lnSpc>
                          <a:spcPct val="150000"/>
                        </a:lnSpc>
                        <a:spcAft>
                          <a:spcPts val="0"/>
                        </a:spcAft>
                      </a:pPr>
                      <a:r>
                        <a:rPr lang="en-US" sz="1000" kern="100">
                          <a:effectLst/>
                        </a:rPr>
                        <a:t>33</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目标速度</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读写；</a:t>
                      </a:r>
                      <a:r>
                        <a:rPr lang="en-US" sz="1000" kern="100">
                          <a:effectLst/>
                        </a:rPr>
                        <a:t>2</a:t>
                      </a:r>
                      <a:r>
                        <a:rPr lang="zh-CN" sz="1000" kern="100">
                          <a:effectLst/>
                        </a:rPr>
                        <a:t>字节；设置范围：</a:t>
                      </a:r>
                      <a:r>
                        <a:rPr lang="en-US" sz="1000" kern="100">
                          <a:effectLst/>
                        </a:rPr>
                        <a:t>0</a:t>
                      </a:r>
                      <a:r>
                        <a:rPr lang="zh-CN" sz="1000" kern="100">
                          <a:effectLst/>
                        </a:rPr>
                        <a:t>～</a:t>
                      </a:r>
                      <a:r>
                        <a:rPr lang="en-US" sz="1000" kern="100">
                          <a:effectLst/>
                        </a:rPr>
                        <a:t>10000</a:t>
                      </a:r>
                      <a:endParaRPr lang="zh-CN" sz="1000" kern="100">
                        <a:effectLst/>
                        <a:latin typeface="Times New Roman" panose="02020603050405020304" pitchFamily="18" charset="0"/>
                        <a:ea typeface="宋体" panose="02010600030101010101" pitchFamily="2" charset="-122"/>
                      </a:endParaRPr>
                    </a:p>
                  </a:txBody>
                  <a:tcPr marL="63935" marR="63935" marT="0" marB="0"/>
                </a:tc>
                <a:extLst>
                  <a:ext uri="{0D108BD9-81ED-4DB2-BD59-A6C34878D82A}">
                    <a16:rowId xmlns:a16="http://schemas.microsoft.com/office/drawing/2014/main" val="72258888"/>
                  </a:ext>
                </a:extLst>
              </a:tr>
              <a:tr h="246899">
                <a:tc>
                  <a:txBody>
                    <a:bodyPr/>
                    <a:lstStyle/>
                    <a:p>
                      <a:pPr algn="ctr">
                        <a:lnSpc>
                          <a:spcPct val="150000"/>
                        </a:lnSpc>
                        <a:spcAft>
                          <a:spcPts val="0"/>
                        </a:spcAft>
                      </a:pPr>
                      <a:r>
                        <a:rPr lang="en-US" sz="1000" kern="100">
                          <a:effectLst/>
                        </a:rPr>
                        <a:t>42001</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ctr">
                        <a:lnSpc>
                          <a:spcPct val="150000"/>
                        </a:lnSpc>
                        <a:spcAft>
                          <a:spcPts val="0"/>
                        </a:spcAft>
                      </a:pPr>
                      <a:r>
                        <a:rPr lang="en-US" sz="1000" kern="100">
                          <a:effectLst/>
                        </a:rPr>
                        <a:t>40</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反馈位置上位</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只读；</a:t>
                      </a:r>
                      <a:r>
                        <a:rPr lang="en-US" sz="1000" kern="100">
                          <a:effectLst/>
                        </a:rPr>
                        <a:t>2</a:t>
                      </a:r>
                      <a:r>
                        <a:rPr lang="zh-CN" sz="1000" kern="100">
                          <a:effectLst/>
                        </a:rPr>
                        <a:t>字节</a:t>
                      </a:r>
                      <a:endParaRPr lang="zh-CN" sz="1000" kern="100">
                        <a:effectLst/>
                        <a:latin typeface="Times New Roman" panose="02020603050405020304" pitchFamily="18" charset="0"/>
                        <a:ea typeface="宋体" panose="02010600030101010101" pitchFamily="2" charset="-122"/>
                      </a:endParaRPr>
                    </a:p>
                  </a:txBody>
                  <a:tcPr marL="63935" marR="63935" marT="0" marB="0"/>
                </a:tc>
                <a:extLst>
                  <a:ext uri="{0D108BD9-81ED-4DB2-BD59-A6C34878D82A}">
                    <a16:rowId xmlns:a16="http://schemas.microsoft.com/office/drawing/2014/main" val="340733203"/>
                  </a:ext>
                </a:extLst>
              </a:tr>
              <a:tr h="246899">
                <a:tc>
                  <a:txBody>
                    <a:bodyPr/>
                    <a:lstStyle/>
                    <a:p>
                      <a:pPr algn="ctr">
                        <a:lnSpc>
                          <a:spcPct val="150000"/>
                        </a:lnSpc>
                        <a:spcAft>
                          <a:spcPts val="0"/>
                        </a:spcAft>
                      </a:pPr>
                      <a:r>
                        <a:rPr lang="en-US" sz="1000" kern="100">
                          <a:effectLst/>
                        </a:rPr>
                        <a:t>42002</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ctr">
                        <a:lnSpc>
                          <a:spcPct val="150000"/>
                        </a:lnSpc>
                        <a:spcAft>
                          <a:spcPts val="0"/>
                        </a:spcAft>
                      </a:pPr>
                      <a:r>
                        <a:rPr lang="en-US" sz="1000" kern="100">
                          <a:effectLst/>
                        </a:rPr>
                        <a:t>40</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反馈位置下位</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只读；</a:t>
                      </a:r>
                      <a:r>
                        <a:rPr lang="en-US" sz="1000" kern="100">
                          <a:effectLst/>
                        </a:rPr>
                        <a:t>2</a:t>
                      </a:r>
                      <a:r>
                        <a:rPr lang="zh-CN" sz="1000" kern="100">
                          <a:effectLst/>
                        </a:rPr>
                        <a:t>字节</a:t>
                      </a:r>
                      <a:endParaRPr lang="zh-CN" sz="1000" kern="100">
                        <a:effectLst/>
                        <a:latin typeface="Times New Roman" panose="02020603050405020304" pitchFamily="18" charset="0"/>
                        <a:ea typeface="宋体" panose="02010600030101010101" pitchFamily="2" charset="-122"/>
                      </a:endParaRPr>
                    </a:p>
                  </a:txBody>
                  <a:tcPr marL="63935" marR="63935" marT="0" marB="0"/>
                </a:tc>
                <a:extLst>
                  <a:ext uri="{0D108BD9-81ED-4DB2-BD59-A6C34878D82A}">
                    <a16:rowId xmlns:a16="http://schemas.microsoft.com/office/drawing/2014/main" val="841864099"/>
                  </a:ext>
                </a:extLst>
              </a:tr>
              <a:tr h="246899">
                <a:tc>
                  <a:txBody>
                    <a:bodyPr/>
                    <a:lstStyle/>
                    <a:p>
                      <a:pPr algn="ctr">
                        <a:lnSpc>
                          <a:spcPct val="150000"/>
                        </a:lnSpc>
                        <a:spcAft>
                          <a:spcPts val="0"/>
                        </a:spcAft>
                      </a:pPr>
                      <a:r>
                        <a:rPr lang="en-US" sz="1000" kern="100">
                          <a:effectLst/>
                        </a:rPr>
                        <a:t>42003</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ctr">
                        <a:lnSpc>
                          <a:spcPct val="150000"/>
                        </a:lnSpc>
                        <a:spcAft>
                          <a:spcPts val="0"/>
                        </a:spcAft>
                      </a:pPr>
                      <a:r>
                        <a:rPr lang="en-US" sz="1000" kern="100" dirty="0">
                          <a:effectLst/>
                        </a:rPr>
                        <a:t>41</a:t>
                      </a:r>
                      <a:endParaRPr lang="zh-CN" sz="1000" kern="100" dirty="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a:effectLst/>
                        </a:rPr>
                        <a:t>反馈速度</a:t>
                      </a:r>
                      <a:endParaRPr lang="zh-CN" sz="1000" kern="100">
                        <a:effectLst/>
                        <a:latin typeface="Times New Roman" panose="02020603050405020304" pitchFamily="18" charset="0"/>
                        <a:ea typeface="宋体" panose="02010600030101010101" pitchFamily="2" charset="-122"/>
                      </a:endParaRPr>
                    </a:p>
                  </a:txBody>
                  <a:tcPr marL="63935" marR="63935" marT="0" marB="0"/>
                </a:tc>
                <a:tc>
                  <a:txBody>
                    <a:bodyPr/>
                    <a:lstStyle/>
                    <a:p>
                      <a:pPr algn="l">
                        <a:lnSpc>
                          <a:spcPct val="150000"/>
                        </a:lnSpc>
                        <a:spcAft>
                          <a:spcPts val="0"/>
                        </a:spcAft>
                      </a:pPr>
                      <a:r>
                        <a:rPr lang="zh-CN" sz="1000" kern="100" dirty="0">
                          <a:effectLst/>
                        </a:rPr>
                        <a:t>只读；</a:t>
                      </a:r>
                      <a:r>
                        <a:rPr lang="en-US" sz="1000" kern="100" dirty="0">
                          <a:effectLst/>
                        </a:rPr>
                        <a:t>2</a:t>
                      </a:r>
                      <a:r>
                        <a:rPr lang="zh-CN" sz="1000" kern="100" dirty="0">
                          <a:effectLst/>
                        </a:rPr>
                        <a:t>字节</a:t>
                      </a:r>
                      <a:endParaRPr lang="zh-CN" sz="1000" kern="100" dirty="0">
                        <a:effectLst/>
                        <a:latin typeface="Times New Roman" panose="02020603050405020304" pitchFamily="18" charset="0"/>
                        <a:ea typeface="宋体" panose="02010600030101010101" pitchFamily="2" charset="-122"/>
                      </a:endParaRPr>
                    </a:p>
                  </a:txBody>
                  <a:tcPr marL="63935" marR="63935" marT="0" marB="0"/>
                </a:tc>
                <a:extLst>
                  <a:ext uri="{0D108BD9-81ED-4DB2-BD59-A6C34878D82A}">
                    <a16:rowId xmlns:a16="http://schemas.microsoft.com/office/drawing/2014/main" val="672498231"/>
                  </a:ext>
                </a:extLst>
              </a:tr>
            </a:tbl>
          </a:graphicData>
        </a:graphic>
      </p:graphicFrame>
    </p:spTree>
    <p:extLst>
      <p:ext uri="{BB962C8B-B14F-4D97-AF65-F5344CB8AC3E}">
        <p14:creationId xmlns:p14="http://schemas.microsoft.com/office/powerpoint/2010/main" val="300705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442206" y="478804"/>
            <a:ext cx="8280000" cy="2318583"/>
          </a:xfrm>
          <a:prstGeom prst="rect">
            <a:avLst/>
          </a:prstGeom>
          <a:noFill/>
        </p:spPr>
        <p:txBody>
          <a:bodyPr wrap="square" rtlCol="0">
            <a:spAutoFit/>
          </a:bodyPr>
          <a:lstStyle/>
          <a:p>
            <a:pPr>
              <a:lnSpc>
                <a:spcPct val="150000"/>
              </a:lnSpc>
            </a:pPr>
            <a:r>
              <a:rPr lang="en-US" altLang="zh-CN" sz="1800" dirty="0">
                <a:solidFill>
                  <a:srgbClr val="FF0000"/>
                </a:solidFill>
              </a:rPr>
              <a:t>5.2.3 PLC</a:t>
            </a:r>
            <a:r>
              <a:rPr lang="zh-CN" altLang="en-US" sz="1800" dirty="0">
                <a:solidFill>
                  <a:srgbClr val="FF0000"/>
                </a:solidFill>
              </a:rPr>
              <a:t>与伺服驱动器的</a:t>
            </a:r>
            <a:r>
              <a:rPr lang="en-US" altLang="zh-CN" sz="1800" dirty="0">
                <a:solidFill>
                  <a:srgbClr val="FF0000"/>
                </a:solidFill>
              </a:rPr>
              <a:t>Modbus</a:t>
            </a:r>
            <a:r>
              <a:rPr lang="zh-CN" altLang="en-US" sz="1800" dirty="0">
                <a:solidFill>
                  <a:srgbClr val="FF0000"/>
                </a:solidFill>
              </a:rPr>
              <a:t>通信编程</a:t>
            </a:r>
          </a:p>
          <a:p>
            <a:pPr>
              <a:lnSpc>
                <a:spcPct val="150000"/>
              </a:lnSpc>
            </a:pPr>
            <a:r>
              <a:rPr lang="zh-CN" altLang="en-US" sz="1600" dirty="0">
                <a:solidFill>
                  <a:srgbClr val="0070C0"/>
                </a:solidFill>
              </a:rPr>
              <a:t>        作为工业机器人外围设备的变位机其运动控制可由伺服驱动器驱动伺服电动机，然后由伺服电动机经减速传动装置带动变位机构运动。</a:t>
            </a:r>
            <a:endParaRPr lang="en-US" altLang="zh-CN" sz="1600" dirty="0">
              <a:solidFill>
                <a:srgbClr val="0070C0"/>
              </a:solidFill>
            </a:endParaRPr>
          </a:p>
          <a:p>
            <a:pPr>
              <a:lnSpc>
                <a:spcPct val="150000"/>
              </a:lnSpc>
            </a:pPr>
            <a:r>
              <a:rPr lang="en-US" altLang="zh-CN" sz="1600" dirty="0">
                <a:solidFill>
                  <a:srgbClr val="0070C0"/>
                </a:solidFill>
              </a:rPr>
              <a:t>        </a:t>
            </a:r>
            <a:r>
              <a:rPr lang="zh-CN" altLang="en-US" sz="1600" dirty="0">
                <a:solidFill>
                  <a:srgbClr val="0070C0"/>
                </a:solidFill>
              </a:rPr>
              <a:t>伺服驱动器与西门子</a:t>
            </a:r>
            <a:r>
              <a:rPr lang="en-US" altLang="zh-CN" sz="1600" dirty="0">
                <a:solidFill>
                  <a:srgbClr val="0070C0"/>
                </a:solidFill>
              </a:rPr>
              <a:t>PLC</a:t>
            </a:r>
            <a:r>
              <a:rPr lang="zh-CN" altLang="en-US" sz="1600" dirty="0">
                <a:solidFill>
                  <a:srgbClr val="0070C0"/>
                </a:solidFill>
              </a:rPr>
              <a:t>采用</a:t>
            </a:r>
            <a:r>
              <a:rPr lang="en-US" altLang="zh-CN" sz="1600" dirty="0">
                <a:solidFill>
                  <a:srgbClr val="0070C0"/>
                </a:solidFill>
              </a:rPr>
              <a:t>RS485</a:t>
            </a:r>
            <a:r>
              <a:rPr lang="zh-CN" altLang="en-US" sz="1600" dirty="0">
                <a:solidFill>
                  <a:srgbClr val="0070C0"/>
                </a:solidFill>
              </a:rPr>
              <a:t>连接，通信协议为</a:t>
            </a:r>
            <a:r>
              <a:rPr lang="en-US" altLang="zh-CN" sz="1600" dirty="0">
                <a:solidFill>
                  <a:srgbClr val="0070C0"/>
                </a:solidFill>
              </a:rPr>
              <a:t>MODBUS RTU</a:t>
            </a:r>
            <a:r>
              <a:rPr lang="zh-CN" altLang="en-US" sz="1600" dirty="0">
                <a:solidFill>
                  <a:srgbClr val="0070C0"/>
                </a:solidFill>
              </a:rPr>
              <a:t>，伺服驱动器根据</a:t>
            </a:r>
            <a:r>
              <a:rPr lang="en-US" altLang="zh-CN" sz="1600" dirty="0">
                <a:solidFill>
                  <a:srgbClr val="0070C0"/>
                </a:solidFill>
              </a:rPr>
              <a:t>PLC</a:t>
            </a:r>
            <a:r>
              <a:rPr lang="zh-CN" altLang="en-US" sz="1600" dirty="0">
                <a:solidFill>
                  <a:srgbClr val="0070C0"/>
                </a:solidFill>
              </a:rPr>
              <a:t>发送的指令信息驱动电机转动，</a:t>
            </a:r>
            <a:r>
              <a:rPr lang="en-US" altLang="zh-CN" sz="1600" dirty="0">
                <a:solidFill>
                  <a:srgbClr val="0070C0"/>
                </a:solidFill>
              </a:rPr>
              <a:t>PLC</a:t>
            </a:r>
            <a:r>
              <a:rPr lang="zh-CN" altLang="en-US" sz="1600" dirty="0">
                <a:solidFill>
                  <a:srgbClr val="0070C0"/>
                </a:solidFill>
              </a:rPr>
              <a:t>读取编码器的反馈信息并经换算后得到变位机的工作位置。</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单元二 </a:t>
            </a:r>
            <a:r>
              <a:rPr lang="en-US" altLang="zh-CN" dirty="0"/>
              <a:t>ABB</a:t>
            </a:r>
            <a:r>
              <a:rPr lang="zh-CN" altLang="en-US" dirty="0"/>
              <a:t>工业机器人与伺服驱动系统集成</a:t>
            </a:r>
          </a:p>
        </p:txBody>
      </p:sp>
      <p:graphicFrame>
        <p:nvGraphicFramePr>
          <p:cNvPr id="3" name="对象 2">
            <a:extLst>
              <a:ext uri="{FF2B5EF4-FFF2-40B4-BE49-F238E27FC236}">
                <a16:creationId xmlns:a16="http://schemas.microsoft.com/office/drawing/2014/main" id="{7A807246-A606-49DF-85AC-A9550F23AAB4}"/>
              </a:ext>
            </a:extLst>
          </p:cNvPr>
          <p:cNvGraphicFramePr>
            <a:graphicFrameLocks noChangeAspect="1"/>
          </p:cNvGraphicFramePr>
          <p:nvPr>
            <p:extLst>
              <p:ext uri="{D42A27DB-BD31-4B8C-83A1-F6EECF244321}">
                <p14:modId xmlns:p14="http://schemas.microsoft.com/office/powerpoint/2010/main" val="1695306459"/>
              </p:ext>
            </p:extLst>
          </p:nvPr>
        </p:nvGraphicFramePr>
        <p:xfrm>
          <a:off x="1779638" y="2525491"/>
          <a:ext cx="5265738" cy="1882775"/>
        </p:xfrm>
        <a:graphic>
          <a:graphicData uri="http://schemas.openxmlformats.org/presentationml/2006/ole">
            <mc:AlternateContent xmlns:mc="http://schemas.openxmlformats.org/markup-compatibility/2006">
              <mc:Choice xmlns:v="urn:schemas-microsoft-com:vml" Requires="v">
                <p:oleObj name="Visio" r:id="rId2" imgW="6917847" imgH="2474395" progId="Visio.Drawing.11">
                  <p:embed/>
                </p:oleObj>
              </mc:Choice>
              <mc:Fallback>
                <p:oleObj name="Visio" r:id="rId2" imgW="6917847" imgH="2474395" progId="Visio.Drawing.11">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9638" y="2525491"/>
                        <a:ext cx="5265738" cy="1882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9216527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2AB711B9-5DF9-4A40-91E2-94EE8C650D89}"/>
              </a:ext>
            </a:extLst>
          </p:cNvPr>
          <p:cNvPicPr/>
          <p:nvPr/>
        </p:nvPicPr>
        <p:blipFill rotWithShape="1">
          <a:blip r:embed="rId2"/>
          <a:srcRect l="7874" t="39812" r="60269" b="35659"/>
          <a:stretch/>
        </p:blipFill>
        <p:spPr bwMode="auto">
          <a:xfrm>
            <a:off x="5638568" y="1654667"/>
            <a:ext cx="2879725" cy="1249045"/>
          </a:xfrm>
          <a:prstGeom prst="rect">
            <a:avLst/>
          </a:prstGeom>
          <a:ln>
            <a:noFill/>
          </a:ln>
          <a:extLst>
            <a:ext uri="{53640926-AAD7-44D8-BBD7-CCE9431645EC}">
              <a14:shadowObscured xmlns:a14="http://schemas.microsoft.com/office/drawing/2010/main"/>
            </a:ext>
          </a:extLst>
        </p:spPr>
      </p:pic>
      <p:sp>
        <p:nvSpPr>
          <p:cNvPr id="8" name="文本框 7">
            <a:extLst>
              <a:ext uri="{FF2B5EF4-FFF2-40B4-BE49-F238E27FC236}">
                <a16:creationId xmlns:a16="http://schemas.microsoft.com/office/drawing/2014/main" id="{11932084-065B-4754-95FC-880D1DC2393C}"/>
              </a:ext>
            </a:extLst>
          </p:cNvPr>
          <p:cNvSpPr txBox="1"/>
          <p:nvPr/>
        </p:nvSpPr>
        <p:spPr>
          <a:xfrm>
            <a:off x="412226" y="478804"/>
            <a:ext cx="8280000" cy="1164421"/>
          </a:xfrm>
          <a:prstGeom prst="rect">
            <a:avLst/>
          </a:prstGeom>
          <a:noFill/>
        </p:spPr>
        <p:txBody>
          <a:bodyPr wrap="square" rtlCol="0">
            <a:spAutoFit/>
          </a:bodyPr>
          <a:lstStyle/>
          <a:p>
            <a:pPr>
              <a:lnSpc>
                <a:spcPct val="150000"/>
              </a:lnSpc>
            </a:pPr>
            <a:r>
              <a:rPr lang="zh-CN" altLang="en-US" sz="1600" dirty="0">
                <a:solidFill>
                  <a:srgbClr val="0070C0"/>
                </a:solidFill>
              </a:rPr>
              <a:t>        </a:t>
            </a:r>
            <a:r>
              <a:rPr lang="zh-CN" altLang="en-US" sz="1600" dirty="0">
                <a:solidFill>
                  <a:srgbClr val="FF0000"/>
                </a:solidFill>
              </a:rPr>
              <a:t>西门子</a:t>
            </a:r>
            <a:r>
              <a:rPr lang="en-US" altLang="zh-CN" sz="1600" dirty="0">
                <a:solidFill>
                  <a:srgbClr val="FF0000"/>
                </a:solidFill>
              </a:rPr>
              <a:t>PLC Modbus</a:t>
            </a:r>
            <a:r>
              <a:rPr lang="zh-CN" altLang="en-US" sz="1600" dirty="0">
                <a:solidFill>
                  <a:srgbClr val="FF0000"/>
                </a:solidFill>
              </a:rPr>
              <a:t>通信编程流程</a:t>
            </a:r>
            <a:r>
              <a:rPr lang="zh-CN" altLang="en-US" sz="1600" dirty="0">
                <a:solidFill>
                  <a:srgbClr val="0070C0"/>
                </a:solidFill>
              </a:rPr>
              <a:t>：</a:t>
            </a:r>
            <a:r>
              <a:rPr lang="en-US" altLang="zh-CN" sz="1600" dirty="0">
                <a:solidFill>
                  <a:srgbClr val="0070C0"/>
                </a:solidFill>
              </a:rPr>
              <a:t>PLC</a:t>
            </a:r>
            <a:r>
              <a:rPr lang="zh-CN" altLang="en-US" sz="1600" dirty="0">
                <a:solidFill>
                  <a:srgbClr val="0070C0"/>
                </a:solidFill>
              </a:rPr>
              <a:t>与伺服驱动器建立</a:t>
            </a:r>
            <a:r>
              <a:rPr lang="en-US" altLang="zh-CN" sz="1600" dirty="0">
                <a:solidFill>
                  <a:srgbClr val="0070C0"/>
                </a:solidFill>
              </a:rPr>
              <a:t>MODBUS RTU</a:t>
            </a:r>
            <a:r>
              <a:rPr lang="zh-CN" altLang="en-US" sz="1600" dirty="0">
                <a:solidFill>
                  <a:srgbClr val="0070C0"/>
                </a:solidFill>
              </a:rPr>
              <a:t>通信连接，</a:t>
            </a:r>
            <a:r>
              <a:rPr lang="en-US" altLang="zh-CN" sz="1600" dirty="0">
                <a:solidFill>
                  <a:srgbClr val="0070C0"/>
                </a:solidFill>
              </a:rPr>
              <a:t>PLC</a:t>
            </a:r>
            <a:r>
              <a:rPr lang="zh-CN" altLang="en-US" sz="1600" dirty="0">
                <a:solidFill>
                  <a:srgbClr val="0070C0"/>
                </a:solidFill>
              </a:rPr>
              <a:t>读取伺服驱动器的伺服状态显示、</a:t>
            </a:r>
            <a:r>
              <a:rPr lang="en-US" altLang="zh-CN" sz="1600" dirty="0">
                <a:solidFill>
                  <a:srgbClr val="0070C0"/>
                </a:solidFill>
              </a:rPr>
              <a:t>I/O</a:t>
            </a:r>
            <a:r>
              <a:rPr lang="zh-CN" altLang="en-US" sz="1600" dirty="0">
                <a:solidFill>
                  <a:srgbClr val="0070C0"/>
                </a:solidFill>
              </a:rPr>
              <a:t>状态显示和报警编码，</a:t>
            </a:r>
            <a:r>
              <a:rPr lang="en-US" altLang="zh-CN" sz="1600" dirty="0">
                <a:solidFill>
                  <a:srgbClr val="0070C0"/>
                </a:solidFill>
              </a:rPr>
              <a:t>PLC</a:t>
            </a:r>
            <a:r>
              <a:rPr lang="zh-CN" altLang="en-US" sz="1600" dirty="0">
                <a:solidFill>
                  <a:srgbClr val="0070C0"/>
                </a:solidFill>
              </a:rPr>
              <a:t>将变位机控制数据写入伺服驱动器的相应地址，控制变位机的运动以及</a:t>
            </a:r>
            <a:r>
              <a:rPr lang="en-US" altLang="zh-CN" sz="1600" dirty="0">
                <a:solidFill>
                  <a:srgbClr val="0070C0"/>
                </a:solidFill>
              </a:rPr>
              <a:t>PLC</a:t>
            </a:r>
            <a:r>
              <a:rPr lang="zh-CN" altLang="en-US" sz="1600" dirty="0">
                <a:solidFill>
                  <a:srgbClr val="0070C0"/>
                </a:solidFill>
              </a:rPr>
              <a:t>读取伺服驱动器反馈信息等。</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单元二 </a:t>
            </a:r>
            <a:r>
              <a:rPr lang="en-US" altLang="zh-CN" dirty="0"/>
              <a:t>ABB</a:t>
            </a:r>
            <a:r>
              <a:rPr lang="zh-CN" altLang="en-US" dirty="0"/>
              <a:t>工业机器人与伺服驱动系统集成</a:t>
            </a:r>
          </a:p>
        </p:txBody>
      </p:sp>
      <p:pic>
        <p:nvPicPr>
          <p:cNvPr id="7" name="图片 6">
            <a:extLst>
              <a:ext uri="{FF2B5EF4-FFF2-40B4-BE49-F238E27FC236}">
                <a16:creationId xmlns:a16="http://schemas.microsoft.com/office/drawing/2014/main" id="{C0820073-AD1B-435E-88D2-827BF5EDC2A9}"/>
              </a:ext>
            </a:extLst>
          </p:cNvPr>
          <p:cNvPicPr/>
          <p:nvPr/>
        </p:nvPicPr>
        <p:blipFill rotWithShape="1">
          <a:blip r:embed="rId3"/>
          <a:srcRect l="22682" t="37628" r="49940" b="21148"/>
          <a:stretch/>
        </p:blipFill>
        <p:spPr bwMode="auto">
          <a:xfrm>
            <a:off x="220331" y="1567588"/>
            <a:ext cx="2879725" cy="2440305"/>
          </a:xfrm>
          <a:prstGeom prst="rect">
            <a:avLst/>
          </a:prstGeom>
          <a:ln>
            <a:noFill/>
          </a:ln>
          <a:extLst>
            <a:ext uri="{53640926-AAD7-44D8-BBD7-CCE9431645EC}">
              <a14:shadowObscured xmlns:a14="http://schemas.microsoft.com/office/drawing/2010/main"/>
            </a:ext>
          </a:extLst>
        </p:spPr>
      </p:pic>
      <p:pic>
        <p:nvPicPr>
          <p:cNvPr id="6" name="图片 5">
            <a:extLst>
              <a:ext uri="{FF2B5EF4-FFF2-40B4-BE49-F238E27FC236}">
                <a16:creationId xmlns:a16="http://schemas.microsoft.com/office/drawing/2014/main" id="{EC1F8E12-308C-4373-8DD9-4F55001788AD}"/>
              </a:ext>
            </a:extLst>
          </p:cNvPr>
          <p:cNvPicPr/>
          <p:nvPr/>
        </p:nvPicPr>
        <p:blipFill rotWithShape="1">
          <a:blip r:embed="rId4"/>
          <a:srcRect l="26367" t="41096" r="45461" b="24230"/>
          <a:stretch/>
        </p:blipFill>
        <p:spPr bwMode="auto">
          <a:xfrm>
            <a:off x="2432783" y="1593258"/>
            <a:ext cx="2879725" cy="1993900"/>
          </a:xfrm>
          <a:prstGeom prst="rect">
            <a:avLst/>
          </a:prstGeom>
          <a:ln>
            <a:noFill/>
          </a:ln>
          <a:extLst>
            <a:ext uri="{53640926-AAD7-44D8-BBD7-CCE9431645EC}">
              <a14:shadowObscured xmlns:a14="http://schemas.microsoft.com/office/drawing/2010/main"/>
            </a:ext>
          </a:extLst>
        </p:spPr>
      </p:pic>
      <p:pic>
        <p:nvPicPr>
          <p:cNvPr id="12" name="图片 11">
            <a:extLst>
              <a:ext uri="{FF2B5EF4-FFF2-40B4-BE49-F238E27FC236}">
                <a16:creationId xmlns:a16="http://schemas.microsoft.com/office/drawing/2014/main" id="{2DA067D2-D73F-4284-84A5-BE6C78678C5B}"/>
              </a:ext>
            </a:extLst>
          </p:cNvPr>
          <p:cNvPicPr/>
          <p:nvPr/>
        </p:nvPicPr>
        <p:blipFill rotWithShape="1">
          <a:blip r:embed="rId5"/>
          <a:srcRect l="21310" t="39683" r="52252" b="30137"/>
          <a:stretch/>
        </p:blipFill>
        <p:spPr bwMode="auto">
          <a:xfrm>
            <a:off x="3706506" y="2967620"/>
            <a:ext cx="2879725" cy="1846580"/>
          </a:xfrm>
          <a:prstGeom prst="rect">
            <a:avLst/>
          </a:prstGeom>
          <a:ln>
            <a:noFill/>
          </a:ln>
          <a:extLst>
            <a:ext uri="{53640926-AAD7-44D8-BBD7-CCE9431645EC}">
              <a14:shadowObscured xmlns:a14="http://schemas.microsoft.com/office/drawing/2010/main"/>
            </a:ext>
          </a:extLst>
        </p:spPr>
      </p:pic>
      <p:pic>
        <p:nvPicPr>
          <p:cNvPr id="13" name="图片 12">
            <a:extLst>
              <a:ext uri="{FF2B5EF4-FFF2-40B4-BE49-F238E27FC236}">
                <a16:creationId xmlns:a16="http://schemas.microsoft.com/office/drawing/2014/main" id="{91CC57A9-FA18-4373-A383-AF9B454DE965}"/>
              </a:ext>
            </a:extLst>
          </p:cNvPr>
          <p:cNvPicPr/>
          <p:nvPr/>
        </p:nvPicPr>
        <p:blipFill rotWithShape="1">
          <a:blip r:embed="rId5"/>
          <a:srcRect l="51071" t="39683" r="22201" b="30137"/>
          <a:stretch/>
        </p:blipFill>
        <p:spPr bwMode="auto">
          <a:xfrm>
            <a:off x="5884789" y="2945135"/>
            <a:ext cx="2879725" cy="1828800"/>
          </a:xfrm>
          <a:prstGeom prst="rect">
            <a:avLst/>
          </a:prstGeom>
          <a:ln>
            <a:noFill/>
          </a:ln>
          <a:extLst>
            <a:ext uri="{53640926-AAD7-44D8-BBD7-CCE9431645EC}">
              <a14:shadowObscured xmlns:a14="http://schemas.microsoft.com/office/drawing/2010/main"/>
            </a:ext>
          </a:extLst>
        </p:spPr>
      </p:pic>
      <p:sp>
        <p:nvSpPr>
          <p:cNvPr id="3" name="矩形 2">
            <a:extLst>
              <a:ext uri="{FF2B5EF4-FFF2-40B4-BE49-F238E27FC236}">
                <a16:creationId xmlns:a16="http://schemas.microsoft.com/office/drawing/2014/main" id="{2717386D-E54F-4C30-AD45-FDD257A36246}"/>
              </a:ext>
            </a:extLst>
          </p:cNvPr>
          <p:cNvSpPr/>
          <p:nvPr/>
        </p:nvSpPr>
        <p:spPr>
          <a:xfrm>
            <a:off x="3539114" y="1572154"/>
            <a:ext cx="667062" cy="3368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E91C0547-94B9-4FA0-8864-75B3C09AC329}"/>
              </a:ext>
            </a:extLst>
          </p:cNvPr>
          <p:cNvSpPr/>
          <p:nvPr/>
        </p:nvSpPr>
        <p:spPr>
          <a:xfrm>
            <a:off x="4823466" y="2967620"/>
            <a:ext cx="667062" cy="3368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5B6D439E-8244-4EAA-BDBE-BE07F696EF34}"/>
              </a:ext>
            </a:extLst>
          </p:cNvPr>
          <p:cNvSpPr/>
          <p:nvPr/>
        </p:nvSpPr>
        <p:spPr>
          <a:xfrm>
            <a:off x="6919786" y="2941187"/>
            <a:ext cx="667062" cy="33684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35347626-BD8F-43BA-99F0-B9980D44308A}"/>
              </a:ext>
            </a:extLst>
          </p:cNvPr>
          <p:cNvSpPr/>
          <p:nvPr/>
        </p:nvSpPr>
        <p:spPr>
          <a:xfrm>
            <a:off x="254500" y="3492708"/>
            <a:ext cx="757335" cy="5151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E7F322F7-1AB8-40DE-A77F-E76DF74D8247}"/>
              </a:ext>
            </a:extLst>
          </p:cNvPr>
          <p:cNvSpPr/>
          <p:nvPr/>
        </p:nvSpPr>
        <p:spPr>
          <a:xfrm>
            <a:off x="7524961" y="2767313"/>
            <a:ext cx="993332" cy="136399"/>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62AFE918-BD4D-42F0-A40C-7619D216E5DF}"/>
              </a:ext>
            </a:extLst>
          </p:cNvPr>
          <p:cNvSpPr/>
          <p:nvPr/>
        </p:nvSpPr>
        <p:spPr>
          <a:xfrm>
            <a:off x="5638568" y="1643225"/>
            <a:ext cx="1281218" cy="14060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72792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532147" y="478804"/>
            <a:ext cx="8280000" cy="4486100"/>
          </a:xfrm>
          <a:prstGeom prst="rect">
            <a:avLst/>
          </a:prstGeom>
          <a:noFill/>
        </p:spPr>
        <p:txBody>
          <a:bodyPr wrap="square" rtlCol="0">
            <a:spAutoFit/>
          </a:bodyPr>
          <a:lstStyle/>
          <a:p>
            <a:pPr>
              <a:lnSpc>
                <a:spcPct val="150000"/>
              </a:lnSpc>
            </a:pPr>
            <a:r>
              <a:rPr lang="zh-CN" altLang="en-US" sz="1600" dirty="0">
                <a:solidFill>
                  <a:srgbClr val="0070C0"/>
                </a:solidFill>
              </a:rPr>
              <a:t>        由于伺服电动机与变位机之间不是直连关系，</a:t>
            </a:r>
            <a:r>
              <a:rPr lang="zh-CN" altLang="en-US" sz="1600" dirty="0">
                <a:solidFill>
                  <a:srgbClr val="FF0000"/>
                </a:solidFill>
              </a:rPr>
              <a:t>减速比为</a:t>
            </a:r>
            <a:r>
              <a:rPr lang="en-US" altLang="zh-CN" sz="1600" dirty="0">
                <a:solidFill>
                  <a:srgbClr val="FF0000"/>
                </a:solidFill>
              </a:rPr>
              <a:t>50</a:t>
            </a:r>
            <a:r>
              <a:rPr lang="zh-CN" altLang="en-US" sz="1600" dirty="0">
                <a:solidFill>
                  <a:srgbClr val="0070C0"/>
                </a:solidFill>
              </a:rPr>
              <a:t>，因此伺服电机转一圈，变位机才转</a:t>
            </a:r>
            <a:r>
              <a:rPr lang="en-US" altLang="zh-CN" sz="1600" dirty="0">
                <a:solidFill>
                  <a:srgbClr val="0070C0"/>
                </a:solidFill>
              </a:rPr>
              <a:t>1/50</a:t>
            </a:r>
            <a:r>
              <a:rPr lang="zh-CN" altLang="en-US" sz="1600" dirty="0">
                <a:solidFill>
                  <a:srgbClr val="0070C0"/>
                </a:solidFill>
              </a:rPr>
              <a:t>圈，因此若要控制变位机转</a:t>
            </a:r>
            <a:r>
              <a:rPr lang="en-US" altLang="zh-CN" sz="1600" dirty="0">
                <a:solidFill>
                  <a:srgbClr val="0070C0"/>
                </a:solidFill>
              </a:rPr>
              <a:t>20°</a:t>
            </a:r>
            <a:r>
              <a:rPr lang="zh-CN" altLang="en-US" sz="1600" dirty="0">
                <a:solidFill>
                  <a:srgbClr val="0070C0"/>
                </a:solidFill>
              </a:rPr>
              <a:t>，伺服电动机则要转（</a:t>
            </a:r>
            <a:r>
              <a:rPr lang="en-US" altLang="zh-CN" sz="1600" dirty="0">
                <a:solidFill>
                  <a:srgbClr val="0070C0"/>
                </a:solidFill>
              </a:rPr>
              <a:t>20/7.2</a:t>
            </a:r>
            <a:r>
              <a:rPr lang="zh-CN" altLang="en-US" sz="1600" dirty="0">
                <a:solidFill>
                  <a:srgbClr val="0070C0"/>
                </a:solidFill>
              </a:rPr>
              <a:t>）圈。如果伺服电机</a:t>
            </a:r>
            <a:r>
              <a:rPr lang="zh-CN" altLang="en-US" sz="1600" dirty="0">
                <a:solidFill>
                  <a:srgbClr val="FF0000"/>
                </a:solidFill>
              </a:rPr>
              <a:t>单圈脉冲数</a:t>
            </a:r>
            <a:r>
              <a:rPr lang="zh-CN" altLang="en-US" sz="1600" dirty="0">
                <a:solidFill>
                  <a:srgbClr val="0070C0"/>
                </a:solidFill>
              </a:rPr>
              <a:t>为</a:t>
            </a:r>
            <a:r>
              <a:rPr lang="en-US" altLang="zh-CN" sz="1600" dirty="0">
                <a:solidFill>
                  <a:srgbClr val="0070C0"/>
                </a:solidFill>
              </a:rPr>
              <a:t>131072</a:t>
            </a:r>
            <a:r>
              <a:rPr lang="zh-CN" altLang="en-US" sz="1600" dirty="0">
                <a:solidFill>
                  <a:srgbClr val="0070C0"/>
                </a:solidFill>
              </a:rPr>
              <a:t>个，则</a:t>
            </a:r>
            <a:r>
              <a:rPr lang="en-US" altLang="zh-CN" sz="1600" dirty="0">
                <a:solidFill>
                  <a:srgbClr val="0070C0"/>
                </a:solidFill>
              </a:rPr>
              <a:t>PLC</a:t>
            </a:r>
            <a:r>
              <a:rPr lang="zh-CN" altLang="en-US" sz="1600" dirty="0">
                <a:solidFill>
                  <a:srgbClr val="0070C0"/>
                </a:solidFill>
              </a:rPr>
              <a:t>需发送</a:t>
            </a:r>
            <a:r>
              <a:rPr lang="en-US" altLang="zh-CN" sz="1600" dirty="0">
                <a:solidFill>
                  <a:srgbClr val="0070C0"/>
                </a:solidFill>
              </a:rPr>
              <a:t>131072*</a:t>
            </a:r>
            <a:r>
              <a:rPr lang="zh-CN" altLang="en-US" sz="1600" dirty="0">
                <a:solidFill>
                  <a:srgbClr val="0070C0"/>
                </a:solidFill>
              </a:rPr>
              <a:t>（</a:t>
            </a:r>
            <a:r>
              <a:rPr lang="en-US" altLang="zh-CN" sz="1600" dirty="0">
                <a:solidFill>
                  <a:srgbClr val="0070C0"/>
                </a:solidFill>
              </a:rPr>
              <a:t>20/7.2</a:t>
            </a:r>
            <a:r>
              <a:rPr lang="zh-CN" altLang="en-US" sz="1600" dirty="0">
                <a:solidFill>
                  <a:srgbClr val="0070C0"/>
                </a:solidFill>
              </a:rPr>
              <a:t>）</a:t>
            </a:r>
            <a:r>
              <a:rPr lang="en-US" altLang="zh-CN" sz="1600" dirty="0">
                <a:solidFill>
                  <a:srgbClr val="0070C0"/>
                </a:solidFill>
              </a:rPr>
              <a:t>=364088</a:t>
            </a:r>
            <a:r>
              <a:rPr lang="zh-CN" altLang="en-US" sz="1600" dirty="0">
                <a:solidFill>
                  <a:srgbClr val="0070C0"/>
                </a:solidFill>
              </a:rPr>
              <a:t>个脉冲变位机才能到达目标位置。</a:t>
            </a:r>
            <a:endParaRPr lang="en-US" altLang="zh-CN" sz="1600" dirty="0">
              <a:solidFill>
                <a:srgbClr val="0070C0"/>
              </a:solidFill>
            </a:endParaRPr>
          </a:p>
          <a:p>
            <a:pPr>
              <a:lnSpc>
                <a:spcPct val="150000"/>
              </a:lnSpc>
            </a:pPr>
            <a:r>
              <a:rPr lang="en-US" altLang="zh-CN" sz="1600" dirty="0">
                <a:solidFill>
                  <a:srgbClr val="0070C0"/>
                </a:solidFill>
              </a:rPr>
              <a:t>        </a:t>
            </a:r>
            <a:r>
              <a:rPr lang="zh-CN" altLang="en-US" sz="1600" dirty="0">
                <a:solidFill>
                  <a:srgbClr val="0070C0"/>
                </a:solidFill>
              </a:rPr>
              <a:t>上述过程西门子</a:t>
            </a:r>
            <a:r>
              <a:rPr lang="en-US" altLang="zh-CN" sz="1600" dirty="0">
                <a:solidFill>
                  <a:srgbClr val="0070C0"/>
                </a:solidFill>
              </a:rPr>
              <a:t>PLC</a:t>
            </a:r>
            <a:r>
              <a:rPr lang="zh-CN" altLang="en-US" sz="1600" dirty="0">
                <a:solidFill>
                  <a:srgbClr val="0070C0"/>
                </a:solidFill>
              </a:rPr>
              <a:t>可以</a:t>
            </a:r>
            <a:r>
              <a:rPr lang="zh-CN" altLang="en-US" sz="1600" dirty="0">
                <a:solidFill>
                  <a:srgbClr val="FF0000"/>
                </a:solidFill>
              </a:rPr>
              <a:t>应用</a:t>
            </a:r>
            <a:r>
              <a:rPr lang="en-US" altLang="zh-CN" sz="1600" dirty="0">
                <a:solidFill>
                  <a:srgbClr val="FF0000"/>
                </a:solidFill>
              </a:rPr>
              <a:t>SCL</a:t>
            </a:r>
            <a:r>
              <a:rPr lang="zh-CN" altLang="en-US" sz="1600" dirty="0">
                <a:solidFill>
                  <a:srgbClr val="FF0000"/>
                </a:solidFill>
              </a:rPr>
              <a:t>编程</a:t>
            </a:r>
            <a:r>
              <a:rPr lang="zh-CN" altLang="en-US" sz="1600" dirty="0">
                <a:solidFill>
                  <a:srgbClr val="0070C0"/>
                </a:solidFill>
              </a:rPr>
              <a:t>实现，例程如下：</a:t>
            </a:r>
          </a:p>
          <a:p>
            <a:pPr>
              <a:lnSpc>
                <a:spcPct val="150000"/>
              </a:lnSpc>
            </a:pPr>
            <a:r>
              <a:rPr lang="zh-CN" altLang="en-US" sz="1600" dirty="0">
                <a:solidFill>
                  <a:srgbClr val="0070C0"/>
                </a:solidFill>
              </a:rPr>
              <a:t>         </a:t>
            </a:r>
            <a:r>
              <a:rPr lang="en-US" altLang="zh-CN" sz="1600" dirty="0">
                <a:solidFill>
                  <a:srgbClr val="0070C0"/>
                </a:solidFill>
              </a:rPr>
              <a:t>#</a:t>
            </a:r>
            <a:r>
              <a:rPr lang="zh-CN" altLang="en-US" sz="1600" dirty="0">
                <a:solidFill>
                  <a:srgbClr val="0070C0"/>
                </a:solidFill>
              </a:rPr>
              <a:t>轴输出 </a:t>
            </a:r>
            <a:r>
              <a:rPr lang="en-US" altLang="zh-CN" sz="1600" dirty="0">
                <a:solidFill>
                  <a:srgbClr val="0070C0"/>
                </a:solidFill>
              </a:rPr>
              <a:t>:= #</a:t>
            </a:r>
            <a:r>
              <a:rPr lang="zh-CN" altLang="en-US" sz="1600" dirty="0">
                <a:solidFill>
                  <a:srgbClr val="0070C0"/>
                </a:solidFill>
              </a:rPr>
              <a:t>驱动轴单圈角度</a:t>
            </a:r>
            <a:r>
              <a:rPr lang="en-US" altLang="zh-CN" sz="1600" dirty="0">
                <a:solidFill>
                  <a:srgbClr val="0070C0"/>
                </a:solidFill>
              </a:rPr>
              <a:t>;</a:t>
            </a:r>
          </a:p>
          <a:p>
            <a:pPr>
              <a:lnSpc>
                <a:spcPct val="150000"/>
              </a:lnSpc>
            </a:pPr>
            <a:r>
              <a:rPr lang="en-US" altLang="zh-CN" sz="1600" dirty="0">
                <a:solidFill>
                  <a:srgbClr val="0070C0"/>
                </a:solidFill>
              </a:rPr>
              <a:t>         #</a:t>
            </a:r>
            <a:r>
              <a:rPr lang="zh-CN" altLang="en-US" sz="1600" dirty="0">
                <a:solidFill>
                  <a:srgbClr val="0070C0"/>
                </a:solidFill>
              </a:rPr>
              <a:t>目标位置缩放</a:t>
            </a:r>
            <a:r>
              <a:rPr lang="en-US" altLang="zh-CN" sz="1600" dirty="0">
                <a:solidFill>
                  <a:srgbClr val="0070C0"/>
                </a:solidFill>
              </a:rPr>
              <a:t>1 := #</a:t>
            </a:r>
            <a:r>
              <a:rPr lang="zh-CN" altLang="en-US" sz="1600" dirty="0">
                <a:solidFill>
                  <a:srgbClr val="0070C0"/>
                </a:solidFill>
              </a:rPr>
              <a:t>目标位置 </a:t>
            </a:r>
            <a:r>
              <a:rPr lang="en-US" altLang="zh-CN" sz="1600" dirty="0">
                <a:solidFill>
                  <a:srgbClr val="0070C0"/>
                </a:solidFill>
              </a:rPr>
              <a:t>/ #</a:t>
            </a:r>
            <a:r>
              <a:rPr lang="zh-CN" altLang="en-US" sz="1600" dirty="0">
                <a:solidFill>
                  <a:srgbClr val="0070C0"/>
                </a:solidFill>
              </a:rPr>
              <a:t>轴输出 * </a:t>
            </a:r>
            <a:r>
              <a:rPr lang="en-US" altLang="zh-CN" sz="1600" dirty="0">
                <a:solidFill>
                  <a:srgbClr val="0070C0"/>
                </a:solidFill>
              </a:rPr>
              <a:t>100 * (#</a:t>
            </a:r>
            <a:r>
              <a:rPr lang="zh-CN" altLang="en-US" sz="1600" dirty="0">
                <a:solidFill>
                  <a:srgbClr val="0070C0"/>
                </a:solidFill>
              </a:rPr>
              <a:t>减速比分子 </a:t>
            </a:r>
            <a:r>
              <a:rPr lang="en-US" altLang="zh-CN" sz="1600" dirty="0">
                <a:solidFill>
                  <a:srgbClr val="0070C0"/>
                </a:solidFill>
              </a:rPr>
              <a:t>/ #</a:t>
            </a:r>
            <a:r>
              <a:rPr lang="zh-CN" altLang="en-US" sz="1600" dirty="0">
                <a:solidFill>
                  <a:srgbClr val="0070C0"/>
                </a:solidFill>
              </a:rPr>
              <a:t>减速比分母</a:t>
            </a:r>
            <a:r>
              <a:rPr lang="en-US" altLang="zh-CN" sz="1600" dirty="0">
                <a:solidFill>
                  <a:srgbClr val="0070C0"/>
                </a:solidFill>
              </a:rPr>
              <a:t>);</a:t>
            </a:r>
          </a:p>
          <a:p>
            <a:pPr>
              <a:lnSpc>
                <a:spcPct val="150000"/>
              </a:lnSpc>
            </a:pPr>
            <a:r>
              <a:rPr lang="en-US" altLang="zh-CN" sz="1600" dirty="0">
                <a:solidFill>
                  <a:srgbClr val="0070C0"/>
                </a:solidFill>
              </a:rPr>
              <a:t>         #</a:t>
            </a:r>
            <a:r>
              <a:rPr lang="zh-CN" altLang="en-US" sz="1600" dirty="0">
                <a:solidFill>
                  <a:srgbClr val="0070C0"/>
                </a:solidFill>
              </a:rPr>
              <a:t>目标位置缩放</a:t>
            </a:r>
            <a:r>
              <a:rPr lang="en-US" altLang="zh-CN" sz="1600" dirty="0">
                <a:solidFill>
                  <a:srgbClr val="0070C0"/>
                </a:solidFill>
              </a:rPr>
              <a:t>2 := REAL_TO_DINT(#</a:t>
            </a:r>
            <a:r>
              <a:rPr lang="zh-CN" altLang="en-US" sz="1600" dirty="0">
                <a:solidFill>
                  <a:srgbClr val="0070C0"/>
                </a:solidFill>
              </a:rPr>
              <a:t>目标位置缩放</a:t>
            </a:r>
            <a:r>
              <a:rPr lang="en-US" altLang="zh-CN" sz="1600" dirty="0">
                <a:solidFill>
                  <a:srgbClr val="0070C0"/>
                </a:solidFill>
              </a:rPr>
              <a:t>1);</a:t>
            </a:r>
          </a:p>
          <a:p>
            <a:pPr>
              <a:lnSpc>
                <a:spcPct val="150000"/>
              </a:lnSpc>
            </a:pPr>
            <a:r>
              <a:rPr lang="en-US" altLang="zh-CN" sz="1600" dirty="0">
                <a:solidFill>
                  <a:srgbClr val="0070C0"/>
                </a:solidFill>
              </a:rPr>
              <a:t>         #</a:t>
            </a:r>
            <a:r>
              <a:rPr lang="zh-CN" altLang="en-US" sz="1600" dirty="0">
                <a:solidFill>
                  <a:srgbClr val="0070C0"/>
                </a:solidFill>
              </a:rPr>
              <a:t>指令目标位置 </a:t>
            </a:r>
            <a:r>
              <a:rPr lang="en-US" altLang="zh-CN" sz="1600" dirty="0">
                <a:solidFill>
                  <a:srgbClr val="0070C0"/>
                </a:solidFill>
              </a:rPr>
              <a:t>:= #</a:t>
            </a:r>
            <a:r>
              <a:rPr lang="zh-CN" altLang="en-US" sz="1600" dirty="0">
                <a:solidFill>
                  <a:srgbClr val="0070C0"/>
                </a:solidFill>
              </a:rPr>
              <a:t>单圈脉冲量 * </a:t>
            </a:r>
            <a:r>
              <a:rPr lang="en-US" altLang="zh-CN" sz="1600" dirty="0">
                <a:solidFill>
                  <a:srgbClr val="0070C0"/>
                </a:solidFill>
              </a:rPr>
              <a:t>#</a:t>
            </a:r>
            <a:r>
              <a:rPr lang="zh-CN" altLang="en-US" sz="1600" dirty="0">
                <a:solidFill>
                  <a:srgbClr val="0070C0"/>
                </a:solidFill>
              </a:rPr>
              <a:t>目标位置缩放</a:t>
            </a:r>
            <a:r>
              <a:rPr lang="en-US" altLang="zh-CN" sz="1600" dirty="0">
                <a:solidFill>
                  <a:srgbClr val="0070C0"/>
                </a:solidFill>
              </a:rPr>
              <a:t>2 / 100;</a:t>
            </a:r>
          </a:p>
          <a:p>
            <a:pPr>
              <a:lnSpc>
                <a:spcPct val="150000"/>
              </a:lnSpc>
            </a:pPr>
            <a:r>
              <a:rPr lang="zh-CN" altLang="en-US" sz="1600" dirty="0">
                <a:solidFill>
                  <a:srgbClr val="0070C0"/>
                </a:solidFill>
              </a:rPr>
              <a:t>        </a:t>
            </a:r>
            <a:r>
              <a:rPr lang="zh-CN" altLang="en-US" sz="1600" dirty="0">
                <a:solidFill>
                  <a:srgbClr val="FF0000"/>
                </a:solidFill>
              </a:rPr>
              <a:t>程序中“</a:t>
            </a:r>
            <a:r>
              <a:rPr lang="en-US" altLang="zh-CN" sz="1600" dirty="0">
                <a:solidFill>
                  <a:srgbClr val="FF0000"/>
                </a:solidFill>
              </a:rPr>
              <a:t>#</a:t>
            </a:r>
            <a:r>
              <a:rPr lang="zh-CN" altLang="en-US" sz="1600" dirty="0">
                <a:solidFill>
                  <a:srgbClr val="FF0000"/>
                </a:solidFill>
              </a:rPr>
              <a:t>目标位置缩放</a:t>
            </a:r>
            <a:r>
              <a:rPr lang="en-US" altLang="zh-CN" sz="1600" dirty="0">
                <a:solidFill>
                  <a:srgbClr val="FF0000"/>
                </a:solidFill>
              </a:rPr>
              <a:t>1”</a:t>
            </a:r>
            <a:r>
              <a:rPr lang="zh-CN" altLang="en-US" sz="1600" dirty="0">
                <a:solidFill>
                  <a:srgbClr val="FF0000"/>
                </a:solidFill>
              </a:rPr>
              <a:t>、“</a:t>
            </a:r>
            <a:r>
              <a:rPr lang="en-US" altLang="zh-CN" sz="1600" dirty="0">
                <a:solidFill>
                  <a:srgbClr val="FF0000"/>
                </a:solidFill>
              </a:rPr>
              <a:t>#</a:t>
            </a:r>
            <a:r>
              <a:rPr lang="zh-CN" altLang="en-US" sz="1600" dirty="0">
                <a:solidFill>
                  <a:srgbClr val="FF0000"/>
                </a:solidFill>
              </a:rPr>
              <a:t>目标位置缩放</a:t>
            </a:r>
            <a:r>
              <a:rPr lang="en-US" altLang="zh-CN" sz="1600" dirty="0">
                <a:solidFill>
                  <a:srgbClr val="FF0000"/>
                </a:solidFill>
              </a:rPr>
              <a:t>2”</a:t>
            </a:r>
            <a:r>
              <a:rPr lang="zh-CN" altLang="en-US" sz="1600" dirty="0">
                <a:solidFill>
                  <a:srgbClr val="FF0000"/>
                </a:solidFill>
              </a:rPr>
              <a:t> 的应用是为了提高整形变量相除引起 </a:t>
            </a:r>
            <a:endParaRPr lang="en-US" altLang="zh-CN" sz="1600" dirty="0">
              <a:solidFill>
                <a:srgbClr val="FF0000"/>
              </a:solidFill>
            </a:endParaRPr>
          </a:p>
          <a:p>
            <a:pPr>
              <a:lnSpc>
                <a:spcPct val="150000"/>
              </a:lnSpc>
            </a:pPr>
            <a:r>
              <a:rPr lang="en-US" altLang="zh-CN" sz="1600" dirty="0">
                <a:solidFill>
                  <a:srgbClr val="FF0000"/>
                </a:solidFill>
              </a:rPr>
              <a:t>   </a:t>
            </a:r>
            <a:r>
              <a:rPr lang="zh-CN" altLang="en-US" sz="1600" dirty="0">
                <a:solidFill>
                  <a:srgbClr val="FF0000"/>
                </a:solidFill>
              </a:rPr>
              <a:t>计算精度下降而采取的一种方法。</a:t>
            </a:r>
            <a:endParaRPr lang="en-US" altLang="zh-CN" sz="1600" dirty="0">
              <a:solidFill>
                <a:srgbClr val="FF0000"/>
              </a:solidFill>
            </a:endParaRPr>
          </a:p>
          <a:p>
            <a:pPr>
              <a:lnSpc>
                <a:spcPct val="150000"/>
              </a:lnSpc>
            </a:pPr>
            <a:endParaRPr lang="zh-CN" altLang="en-US" sz="1600" dirty="0">
              <a:solidFill>
                <a:srgbClr val="0070C0"/>
              </a:solidFill>
            </a:endParaRP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单元二 </a:t>
            </a:r>
            <a:r>
              <a:rPr lang="en-US" altLang="zh-CN" dirty="0"/>
              <a:t>ABB</a:t>
            </a:r>
            <a:r>
              <a:rPr lang="zh-CN" altLang="en-US" dirty="0"/>
              <a:t>工业机器人与伺服驱动系统集成</a:t>
            </a:r>
          </a:p>
        </p:txBody>
      </p:sp>
    </p:spTree>
    <p:extLst>
      <p:ext uri="{BB962C8B-B14F-4D97-AF65-F5344CB8AC3E}">
        <p14:creationId xmlns:p14="http://schemas.microsoft.com/office/powerpoint/2010/main" val="3932837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419721" y="478804"/>
            <a:ext cx="8280000" cy="3054939"/>
          </a:xfrm>
          <a:prstGeom prst="rect">
            <a:avLst/>
          </a:prstGeom>
          <a:noFill/>
        </p:spPr>
        <p:txBody>
          <a:bodyPr wrap="square" rtlCol="0">
            <a:spAutoFit/>
          </a:bodyPr>
          <a:lstStyle/>
          <a:p>
            <a:pPr>
              <a:lnSpc>
                <a:spcPct val="150000"/>
              </a:lnSpc>
            </a:pPr>
            <a:r>
              <a:rPr lang="en-US" altLang="zh-CN" sz="1800" dirty="0">
                <a:solidFill>
                  <a:srgbClr val="FF0000"/>
                </a:solidFill>
              </a:rPr>
              <a:t>5.2.4 </a:t>
            </a:r>
            <a:r>
              <a:rPr lang="zh-CN" altLang="en-US" sz="1800" dirty="0">
                <a:solidFill>
                  <a:srgbClr val="FF0000"/>
                </a:solidFill>
              </a:rPr>
              <a:t>变位机的</a:t>
            </a:r>
            <a:r>
              <a:rPr lang="en-US" altLang="zh-CN" sz="1800" dirty="0">
                <a:solidFill>
                  <a:srgbClr val="FF0000"/>
                </a:solidFill>
              </a:rPr>
              <a:t>ABB</a:t>
            </a:r>
            <a:r>
              <a:rPr lang="zh-CN" altLang="en-US" sz="1800" dirty="0">
                <a:solidFill>
                  <a:srgbClr val="FF0000"/>
                </a:solidFill>
              </a:rPr>
              <a:t>工业机器人编程控制</a:t>
            </a:r>
          </a:p>
          <a:p>
            <a:pPr>
              <a:lnSpc>
                <a:spcPct val="150000"/>
              </a:lnSpc>
            </a:pPr>
            <a:r>
              <a:rPr lang="en-US" altLang="zh-CN" sz="1600" dirty="0">
                <a:solidFill>
                  <a:srgbClr val="0070C0"/>
                </a:solidFill>
              </a:rPr>
              <a:t>         ABB</a:t>
            </a:r>
            <a:r>
              <a:rPr lang="zh-CN" altLang="en-US" sz="1600" dirty="0">
                <a:solidFill>
                  <a:srgbClr val="0070C0"/>
                </a:solidFill>
              </a:rPr>
              <a:t>工业机器人与</a:t>
            </a:r>
            <a:r>
              <a:rPr lang="en-US" altLang="zh-CN" sz="1600" dirty="0">
                <a:solidFill>
                  <a:srgbClr val="0070C0"/>
                </a:solidFill>
              </a:rPr>
              <a:t>PLC</a:t>
            </a:r>
            <a:r>
              <a:rPr lang="zh-CN" altLang="en-US" sz="1600" dirty="0">
                <a:solidFill>
                  <a:srgbClr val="0070C0"/>
                </a:solidFill>
              </a:rPr>
              <a:t>采用</a:t>
            </a:r>
            <a:r>
              <a:rPr lang="en-US" altLang="zh-CN" sz="1600" dirty="0">
                <a:solidFill>
                  <a:srgbClr val="0070C0"/>
                </a:solidFill>
              </a:rPr>
              <a:t>Socket</a:t>
            </a:r>
            <a:r>
              <a:rPr lang="zh-CN" altLang="en-US" sz="1600" dirty="0">
                <a:solidFill>
                  <a:srgbClr val="0070C0"/>
                </a:solidFill>
              </a:rPr>
              <a:t>后台通信方式，</a:t>
            </a:r>
            <a:r>
              <a:rPr lang="en-US" altLang="zh-CN" sz="1600" dirty="0">
                <a:solidFill>
                  <a:srgbClr val="0070C0"/>
                </a:solidFill>
              </a:rPr>
              <a:t>PLC</a:t>
            </a:r>
            <a:r>
              <a:rPr lang="zh-CN" altLang="en-US" sz="1600" dirty="0">
                <a:solidFill>
                  <a:srgbClr val="0070C0"/>
                </a:solidFill>
              </a:rPr>
              <a:t>为通信服务器、机器人为客户端。</a:t>
            </a:r>
            <a:r>
              <a:rPr lang="en-US" altLang="zh-CN" sz="1600" dirty="0">
                <a:solidFill>
                  <a:srgbClr val="0070C0"/>
                </a:solidFill>
              </a:rPr>
              <a:t>PLC</a:t>
            </a:r>
            <a:r>
              <a:rPr lang="zh-CN" altLang="en-US" sz="1600" dirty="0">
                <a:solidFill>
                  <a:srgbClr val="0070C0"/>
                </a:solidFill>
              </a:rPr>
              <a:t>接受机器人发送的指令，控制伺服驱动系统运行，并读取伺服系统的运行状态，将反馈信息传送给机器人控制器。</a:t>
            </a:r>
          </a:p>
          <a:p>
            <a:pPr>
              <a:lnSpc>
                <a:spcPct val="150000"/>
              </a:lnSpc>
            </a:pPr>
            <a:r>
              <a:rPr lang="zh-CN" altLang="en-US" sz="1600" dirty="0">
                <a:solidFill>
                  <a:srgbClr val="0070C0"/>
                </a:solidFill>
              </a:rPr>
              <a:t>         机器人端通过</a:t>
            </a:r>
            <a:r>
              <a:rPr lang="zh-CN" altLang="en-US" sz="1600" dirty="0">
                <a:solidFill>
                  <a:srgbClr val="FF0000"/>
                </a:solidFill>
              </a:rPr>
              <a:t>自定义数据类型</a:t>
            </a:r>
            <a:r>
              <a:rPr lang="en-US" altLang="zh-CN" sz="1600" dirty="0">
                <a:solidFill>
                  <a:srgbClr val="FF0000"/>
                </a:solidFill>
              </a:rPr>
              <a:t>turn</a:t>
            </a:r>
            <a:r>
              <a:rPr lang="zh-CN" altLang="en-US" sz="1600" dirty="0">
                <a:solidFill>
                  <a:srgbClr val="0070C0"/>
                </a:solidFill>
              </a:rPr>
              <a:t>及其变量来实现对变位机的控制，</a:t>
            </a:r>
            <a:r>
              <a:rPr lang="zh-CN" altLang="en-US" sz="1600" dirty="0">
                <a:solidFill>
                  <a:srgbClr val="FF0000"/>
                </a:solidFill>
              </a:rPr>
              <a:t>控制变量</a:t>
            </a:r>
            <a:r>
              <a:rPr lang="en-US" altLang="zh-CN" sz="1600" dirty="0" err="1">
                <a:solidFill>
                  <a:srgbClr val="FF0000"/>
                </a:solidFill>
              </a:rPr>
              <a:t>turncon</a:t>
            </a:r>
            <a:r>
              <a:rPr lang="zh-CN" altLang="en-US" sz="1600" dirty="0">
                <a:solidFill>
                  <a:srgbClr val="0070C0"/>
                </a:solidFill>
              </a:rPr>
              <a:t>，机器人将变位机控制命令发送给</a:t>
            </a:r>
            <a:r>
              <a:rPr lang="en-US" altLang="zh-CN" sz="1600" dirty="0">
                <a:solidFill>
                  <a:srgbClr val="0070C0"/>
                </a:solidFill>
              </a:rPr>
              <a:t>PLC</a:t>
            </a:r>
            <a:r>
              <a:rPr lang="zh-CN" altLang="en-US" sz="1600" dirty="0">
                <a:solidFill>
                  <a:srgbClr val="0070C0"/>
                </a:solidFill>
              </a:rPr>
              <a:t>，并定义</a:t>
            </a:r>
            <a:r>
              <a:rPr lang="zh-CN" altLang="en-US" sz="1600" dirty="0">
                <a:solidFill>
                  <a:srgbClr val="FF0000"/>
                </a:solidFill>
              </a:rPr>
              <a:t>状态变量</a:t>
            </a:r>
            <a:r>
              <a:rPr lang="en-US" altLang="zh-CN" sz="1600" dirty="0" err="1">
                <a:solidFill>
                  <a:srgbClr val="FF0000"/>
                </a:solidFill>
              </a:rPr>
              <a:t>turnstate</a:t>
            </a:r>
            <a:r>
              <a:rPr lang="zh-CN" altLang="en-US" sz="1600" dirty="0">
                <a:solidFill>
                  <a:srgbClr val="0070C0"/>
                </a:solidFill>
              </a:rPr>
              <a:t>读取变位机的反馈信息。</a:t>
            </a:r>
            <a:r>
              <a:rPr lang="en-US" altLang="zh-CN" sz="1600" dirty="0">
                <a:solidFill>
                  <a:srgbClr val="0070C0"/>
                </a:solidFill>
              </a:rPr>
              <a:t>turn</a:t>
            </a:r>
            <a:r>
              <a:rPr lang="zh-CN" altLang="en-US" sz="1600" dirty="0">
                <a:solidFill>
                  <a:srgbClr val="0070C0"/>
                </a:solidFill>
              </a:rPr>
              <a:t>类型的变量包含</a:t>
            </a:r>
            <a:r>
              <a:rPr lang="en-US" altLang="zh-CN" sz="1600" dirty="0">
                <a:solidFill>
                  <a:srgbClr val="FF0000"/>
                </a:solidFill>
              </a:rPr>
              <a:t>3</a:t>
            </a:r>
            <a:r>
              <a:rPr lang="zh-CN" altLang="en-US" sz="1600" dirty="0">
                <a:solidFill>
                  <a:srgbClr val="FF0000"/>
                </a:solidFill>
              </a:rPr>
              <a:t>个成员</a:t>
            </a:r>
            <a:r>
              <a:rPr lang="en-US" altLang="zh-CN" sz="1600" dirty="0">
                <a:solidFill>
                  <a:srgbClr val="FF0000"/>
                </a:solidFill>
              </a:rPr>
              <a:t>command</a:t>
            </a:r>
            <a:r>
              <a:rPr lang="zh-CN" altLang="en-US" sz="1600" dirty="0">
                <a:solidFill>
                  <a:srgbClr val="FF0000"/>
                </a:solidFill>
              </a:rPr>
              <a:t>、</a:t>
            </a:r>
            <a:r>
              <a:rPr lang="en-US" altLang="zh-CN" sz="1600" dirty="0">
                <a:solidFill>
                  <a:srgbClr val="FF0000"/>
                </a:solidFill>
              </a:rPr>
              <a:t>position</a:t>
            </a:r>
            <a:r>
              <a:rPr lang="zh-CN" altLang="en-US" sz="1600" dirty="0">
                <a:solidFill>
                  <a:srgbClr val="FF0000"/>
                </a:solidFill>
              </a:rPr>
              <a:t>和</a:t>
            </a:r>
            <a:r>
              <a:rPr lang="en-US" altLang="zh-CN" sz="1600" dirty="0">
                <a:solidFill>
                  <a:srgbClr val="FF0000"/>
                </a:solidFill>
              </a:rPr>
              <a:t>speed</a:t>
            </a:r>
            <a:r>
              <a:rPr lang="zh-CN" altLang="en-US" sz="1600" dirty="0">
                <a:solidFill>
                  <a:srgbClr val="0070C0"/>
                </a:solidFill>
              </a:rPr>
              <a:t>。</a:t>
            </a:r>
            <a:endParaRPr lang="en-US" altLang="zh-CN" sz="1600" dirty="0">
              <a:solidFill>
                <a:srgbClr val="0070C0"/>
              </a:solidFill>
            </a:endParaRPr>
          </a:p>
          <a:p>
            <a:pPr>
              <a:lnSpc>
                <a:spcPct val="150000"/>
              </a:lnSpc>
            </a:pPr>
            <a:endParaRPr lang="en-US" altLang="zh-CN" sz="1600" dirty="0">
              <a:solidFill>
                <a:srgbClr val="0070C0"/>
              </a:solidFill>
            </a:endParaRP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单元二 </a:t>
            </a:r>
            <a:r>
              <a:rPr lang="en-US" altLang="zh-CN" dirty="0"/>
              <a:t>ABB</a:t>
            </a:r>
            <a:r>
              <a:rPr lang="zh-CN" altLang="en-US" dirty="0"/>
              <a:t>工业机器人与伺服驱动系统集成</a:t>
            </a:r>
          </a:p>
        </p:txBody>
      </p:sp>
    </p:spTree>
    <p:extLst>
      <p:ext uri="{BB962C8B-B14F-4D97-AF65-F5344CB8AC3E}">
        <p14:creationId xmlns:p14="http://schemas.microsoft.com/office/powerpoint/2010/main" val="35688240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397236" y="478804"/>
            <a:ext cx="8280000" cy="425758"/>
          </a:xfrm>
          <a:prstGeom prst="rect">
            <a:avLst/>
          </a:prstGeom>
          <a:noFill/>
        </p:spPr>
        <p:txBody>
          <a:bodyPr wrap="square" rtlCol="0">
            <a:spAutoFit/>
          </a:bodyPr>
          <a:lstStyle/>
          <a:p>
            <a:pPr>
              <a:lnSpc>
                <a:spcPct val="150000"/>
              </a:lnSpc>
            </a:pPr>
            <a:r>
              <a:rPr lang="zh-CN" altLang="en-US" sz="1600" dirty="0">
                <a:solidFill>
                  <a:srgbClr val="0070C0"/>
                </a:solidFill>
              </a:rPr>
              <a:t>以控制“</a:t>
            </a:r>
            <a:r>
              <a:rPr lang="zh-CN" altLang="en-US" sz="1600" dirty="0">
                <a:solidFill>
                  <a:srgbClr val="FF0000"/>
                </a:solidFill>
              </a:rPr>
              <a:t>变位机转动</a:t>
            </a:r>
            <a:r>
              <a:rPr lang="en-US" altLang="zh-CN" sz="1600" dirty="0">
                <a:solidFill>
                  <a:srgbClr val="FF0000"/>
                </a:solidFill>
              </a:rPr>
              <a:t>-20°</a:t>
            </a:r>
            <a:r>
              <a:rPr lang="zh-CN" altLang="en-US" sz="1600" dirty="0">
                <a:solidFill>
                  <a:srgbClr val="FF0000"/>
                </a:solidFill>
              </a:rPr>
              <a:t>，转速为</a:t>
            </a:r>
            <a:r>
              <a:rPr lang="en-US" altLang="zh-CN" sz="1600" dirty="0">
                <a:solidFill>
                  <a:srgbClr val="FF0000"/>
                </a:solidFill>
              </a:rPr>
              <a:t>100</a:t>
            </a:r>
            <a:r>
              <a:rPr lang="en-US" altLang="zh-CN" sz="1600" dirty="0">
                <a:solidFill>
                  <a:srgbClr val="0070C0"/>
                </a:solidFill>
              </a:rPr>
              <a:t>”</a:t>
            </a:r>
            <a:r>
              <a:rPr lang="zh-CN" altLang="en-US" sz="1600" dirty="0">
                <a:solidFill>
                  <a:srgbClr val="0070C0"/>
                </a:solidFill>
              </a:rPr>
              <a:t>为例给出工业机器人端变位机控制例程：</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单元二 </a:t>
            </a:r>
            <a:r>
              <a:rPr lang="en-US" altLang="zh-CN" dirty="0"/>
              <a:t>ABB</a:t>
            </a:r>
            <a:r>
              <a:rPr lang="zh-CN" altLang="en-US" dirty="0"/>
              <a:t>工业机器人与伺服驱动系统集成</a:t>
            </a:r>
          </a:p>
        </p:txBody>
      </p:sp>
      <p:graphicFrame>
        <p:nvGraphicFramePr>
          <p:cNvPr id="2" name="表格 1">
            <a:extLst>
              <a:ext uri="{FF2B5EF4-FFF2-40B4-BE49-F238E27FC236}">
                <a16:creationId xmlns:a16="http://schemas.microsoft.com/office/drawing/2014/main" id="{C1C93EED-6E50-4B6E-812D-2F5A3DD6783C}"/>
              </a:ext>
            </a:extLst>
          </p:cNvPr>
          <p:cNvGraphicFramePr>
            <a:graphicFrameLocks noGrp="1"/>
          </p:cNvGraphicFramePr>
          <p:nvPr>
            <p:extLst>
              <p:ext uri="{D42A27DB-BD31-4B8C-83A1-F6EECF244321}">
                <p14:modId xmlns:p14="http://schemas.microsoft.com/office/powerpoint/2010/main" val="1907373597"/>
              </p:ext>
            </p:extLst>
          </p:nvPr>
        </p:nvGraphicFramePr>
        <p:xfrm>
          <a:off x="1503825" y="2513488"/>
          <a:ext cx="5267960" cy="934248"/>
        </p:xfrm>
        <a:graphic>
          <a:graphicData uri="http://schemas.openxmlformats.org/drawingml/2006/table">
            <a:tbl>
              <a:tblPr firstRow="1" firstCol="1" bandRow="1">
                <a:tableStyleId>{5C22544A-7EE6-4342-B048-85BDC9FD1C3A}</a:tableStyleId>
              </a:tblPr>
              <a:tblGrid>
                <a:gridCol w="716915">
                  <a:extLst>
                    <a:ext uri="{9D8B030D-6E8A-4147-A177-3AD203B41FA5}">
                      <a16:colId xmlns:a16="http://schemas.microsoft.com/office/drawing/2014/main" val="171639562"/>
                    </a:ext>
                  </a:extLst>
                </a:gridCol>
                <a:gridCol w="810260">
                  <a:extLst>
                    <a:ext uri="{9D8B030D-6E8A-4147-A177-3AD203B41FA5}">
                      <a16:colId xmlns:a16="http://schemas.microsoft.com/office/drawing/2014/main" val="4258328237"/>
                    </a:ext>
                  </a:extLst>
                </a:gridCol>
                <a:gridCol w="3740785">
                  <a:extLst>
                    <a:ext uri="{9D8B030D-6E8A-4147-A177-3AD203B41FA5}">
                      <a16:colId xmlns:a16="http://schemas.microsoft.com/office/drawing/2014/main" val="3436873206"/>
                    </a:ext>
                  </a:extLst>
                </a:gridCol>
              </a:tblGrid>
              <a:tr h="233562">
                <a:tc>
                  <a:txBody>
                    <a:bodyPr/>
                    <a:lstStyle/>
                    <a:p>
                      <a:pPr algn="ctr">
                        <a:lnSpc>
                          <a:spcPct val="150000"/>
                        </a:lnSpc>
                        <a:spcAft>
                          <a:spcPts val="0"/>
                        </a:spcAft>
                      </a:pPr>
                      <a:r>
                        <a:rPr lang="zh-CN" sz="1050" b="0" kern="100" dirty="0">
                          <a:effectLst/>
                        </a:rPr>
                        <a:t>变量成员</a:t>
                      </a:r>
                      <a:endParaRPr lang="zh-CN" sz="1050" b="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含义</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dirty="0">
                          <a:effectLst/>
                        </a:rPr>
                        <a:t>取值说明</a:t>
                      </a:r>
                      <a:endParaRPr lang="zh-CN" sz="105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83965315"/>
                  </a:ext>
                </a:extLst>
              </a:tr>
              <a:tr h="233562">
                <a:tc>
                  <a:txBody>
                    <a:bodyPr/>
                    <a:lstStyle/>
                    <a:p>
                      <a:pPr algn="ctr">
                        <a:lnSpc>
                          <a:spcPct val="150000"/>
                        </a:lnSpc>
                        <a:spcAft>
                          <a:spcPts val="0"/>
                        </a:spcAft>
                      </a:pPr>
                      <a:r>
                        <a:rPr lang="en-US" sz="1050" b="0" kern="100">
                          <a:effectLst/>
                        </a:rPr>
                        <a:t>Command</a:t>
                      </a:r>
                      <a:endParaRPr lang="zh-CN" sz="1050" b="0" kern="100">
                        <a:effectLst/>
                        <a:latin typeface="Times New Roman" panose="02020603050405020304" pitchFamily="18" charset="0"/>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命令</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50000"/>
                        </a:lnSpc>
                        <a:spcAft>
                          <a:spcPts val="0"/>
                        </a:spcAft>
                      </a:pPr>
                      <a:r>
                        <a:rPr lang="zh-CN" sz="1050" kern="100" dirty="0">
                          <a:effectLst/>
                        </a:rPr>
                        <a:t>值为</a:t>
                      </a:r>
                      <a:r>
                        <a:rPr lang="en-US" sz="1050" kern="100" dirty="0">
                          <a:effectLst/>
                        </a:rPr>
                        <a:t>3</a:t>
                      </a:r>
                      <a:r>
                        <a:rPr lang="zh-CN" sz="1050" kern="100" dirty="0">
                          <a:effectLst/>
                        </a:rPr>
                        <a:t>表示控制伺服上使能，值为</a:t>
                      </a:r>
                      <a:r>
                        <a:rPr lang="en-US" sz="1050" kern="100" dirty="0">
                          <a:effectLst/>
                        </a:rPr>
                        <a:t>0</a:t>
                      </a:r>
                      <a:r>
                        <a:rPr lang="zh-CN" sz="1050" kern="100" dirty="0">
                          <a:effectLst/>
                        </a:rPr>
                        <a:t>表示控制伺服下使能</a:t>
                      </a:r>
                      <a:endParaRPr lang="zh-CN" sz="105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457187368"/>
                  </a:ext>
                </a:extLst>
              </a:tr>
              <a:tr h="233562">
                <a:tc>
                  <a:txBody>
                    <a:bodyPr/>
                    <a:lstStyle/>
                    <a:p>
                      <a:pPr algn="ctr">
                        <a:lnSpc>
                          <a:spcPct val="150000"/>
                        </a:lnSpc>
                        <a:spcAft>
                          <a:spcPts val="0"/>
                        </a:spcAft>
                      </a:pPr>
                      <a:r>
                        <a:rPr lang="en-US" sz="1050" b="0" kern="100">
                          <a:effectLst/>
                        </a:rPr>
                        <a:t>Position</a:t>
                      </a:r>
                      <a:endParaRPr lang="zh-CN" sz="1050" b="0" kern="100">
                        <a:effectLst/>
                        <a:latin typeface="Times New Roman" panose="02020603050405020304" pitchFamily="18" charset="0"/>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dirty="0">
                          <a:effectLst/>
                        </a:rPr>
                        <a:t>位置</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50000"/>
                        </a:lnSpc>
                        <a:spcAft>
                          <a:spcPts val="0"/>
                        </a:spcAft>
                      </a:pPr>
                      <a:r>
                        <a:rPr lang="zh-CN" sz="1050" kern="100">
                          <a:effectLst/>
                        </a:rPr>
                        <a:t>位置上下限为±</a:t>
                      </a:r>
                      <a:r>
                        <a:rPr lang="en-US" sz="1050" kern="100">
                          <a:effectLst/>
                        </a:rPr>
                        <a:t>45</a:t>
                      </a:r>
                      <a:r>
                        <a:rPr lang="zh-CN" sz="1050" kern="100">
                          <a:effectLst/>
                        </a:rPr>
                        <a:t>°</a:t>
                      </a:r>
                      <a:endParaRPr lang="zh-CN" sz="105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037202728"/>
                  </a:ext>
                </a:extLst>
              </a:tr>
              <a:tr h="233562">
                <a:tc>
                  <a:txBody>
                    <a:bodyPr/>
                    <a:lstStyle/>
                    <a:p>
                      <a:pPr algn="ctr">
                        <a:lnSpc>
                          <a:spcPct val="150000"/>
                        </a:lnSpc>
                        <a:spcAft>
                          <a:spcPts val="0"/>
                        </a:spcAft>
                      </a:pPr>
                      <a:r>
                        <a:rPr lang="en-US" sz="1050" b="0" kern="100" dirty="0">
                          <a:effectLst/>
                        </a:rPr>
                        <a:t>Speed</a:t>
                      </a:r>
                      <a:endParaRPr lang="zh-CN" sz="1050" b="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dirty="0">
                          <a:effectLst/>
                        </a:rPr>
                        <a:t>速度</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50000"/>
                        </a:lnSpc>
                        <a:spcAft>
                          <a:spcPts val="0"/>
                        </a:spcAft>
                      </a:pPr>
                      <a:r>
                        <a:rPr lang="en-US" sz="1050" kern="100" dirty="0">
                          <a:effectLst/>
                        </a:rPr>
                        <a:t>0</a:t>
                      </a:r>
                      <a:r>
                        <a:rPr lang="zh-CN" sz="1050" kern="100" dirty="0">
                          <a:effectLst/>
                        </a:rPr>
                        <a:t>～</a:t>
                      </a:r>
                      <a:r>
                        <a:rPr lang="en-US" sz="1050" kern="100" dirty="0">
                          <a:effectLst/>
                        </a:rPr>
                        <a:t>150</a:t>
                      </a:r>
                      <a:endParaRPr lang="zh-CN" sz="105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002938806"/>
                  </a:ext>
                </a:extLst>
              </a:tr>
            </a:tbl>
          </a:graphicData>
        </a:graphic>
      </p:graphicFrame>
      <p:graphicFrame>
        <p:nvGraphicFramePr>
          <p:cNvPr id="3" name="表格 2">
            <a:extLst>
              <a:ext uri="{FF2B5EF4-FFF2-40B4-BE49-F238E27FC236}">
                <a16:creationId xmlns:a16="http://schemas.microsoft.com/office/drawing/2014/main" id="{D05FAAFA-4EFC-4582-AB0F-E8BEE59F92B9}"/>
              </a:ext>
            </a:extLst>
          </p:cNvPr>
          <p:cNvGraphicFramePr>
            <a:graphicFrameLocks noGrp="1"/>
          </p:cNvGraphicFramePr>
          <p:nvPr>
            <p:extLst>
              <p:ext uri="{D42A27DB-BD31-4B8C-83A1-F6EECF244321}">
                <p14:modId xmlns:p14="http://schemas.microsoft.com/office/powerpoint/2010/main" val="720906631"/>
              </p:ext>
            </p:extLst>
          </p:nvPr>
        </p:nvGraphicFramePr>
        <p:xfrm>
          <a:off x="1503825" y="3602253"/>
          <a:ext cx="5267960" cy="934248"/>
        </p:xfrm>
        <a:graphic>
          <a:graphicData uri="http://schemas.openxmlformats.org/drawingml/2006/table">
            <a:tbl>
              <a:tblPr firstRow="1" firstCol="1" bandRow="1">
                <a:tableStyleId>{5C22544A-7EE6-4342-B048-85BDC9FD1C3A}</a:tableStyleId>
              </a:tblPr>
              <a:tblGrid>
                <a:gridCol w="716915">
                  <a:extLst>
                    <a:ext uri="{9D8B030D-6E8A-4147-A177-3AD203B41FA5}">
                      <a16:colId xmlns:a16="http://schemas.microsoft.com/office/drawing/2014/main" val="2957190674"/>
                    </a:ext>
                  </a:extLst>
                </a:gridCol>
                <a:gridCol w="810260">
                  <a:extLst>
                    <a:ext uri="{9D8B030D-6E8A-4147-A177-3AD203B41FA5}">
                      <a16:colId xmlns:a16="http://schemas.microsoft.com/office/drawing/2014/main" val="1100022073"/>
                    </a:ext>
                  </a:extLst>
                </a:gridCol>
                <a:gridCol w="3740785">
                  <a:extLst>
                    <a:ext uri="{9D8B030D-6E8A-4147-A177-3AD203B41FA5}">
                      <a16:colId xmlns:a16="http://schemas.microsoft.com/office/drawing/2014/main" val="4265763790"/>
                    </a:ext>
                  </a:extLst>
                </a:gridCol>
              </a:tblGrid>
              <a:tr h="233562">
                <a:tc>
                  <a:txBody>
                    <a:bodyPr/>
                    <a:lstStyle/>
                    <a:p>
                      <a:pPr algn="ctr">
                        <a:lnSpc>
                          <a:spcPct val="150000"/>
                        </a:lnSpc>
                        <a:spcAft>
                          <a:spcPts val="0"/>
                        </a:spcAft>
                      </a:pPr>
                      <a:r>
                        <a:rPr lang="zh-CN" sz="1050" b="0" kern="100" dirty="0">
                          <a:effectLst/>
                        </a:rPr>
                        <a:t>变量成员</a:t>
                      </a:r>
                      <a:endParaRPr lang="zh-CN" sz="1050" b="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dirty="0">
                          <a:effectLst/>
                        </a:rPr>
                        <a:t>含义</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dirty="0">
                          <a:effectLst/>
                        </a:rPr>
                        <a:t>反馈值说明</a:t>
                      </a:r>
                      <a:endParaRPr lang="zh-CN" sz="105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259934713"/>
                  </a:ext>
                </a:extLst>
              </a:tr>
              <a:tr h="233562">
                <a:tc>
                  <a:txBody>
                    <a:bodyPr/>
                    <a:lstStyle/>
                    <a:p>
                      <a:pPr algn="ctr">
                        <a:lnSpc>
                          <a:spcPct val="150000"/>
                        </a:lnSpc>
                        <a:spcAft>
                          <a:spcPts val="0"/>
                        </a:spcAft>
                      </a:pPr>
                      <a:r>
                        <a:rPr lang="en-US" sz="1050" b="0" kern="100" dirty="0">
                          <a:effectLst/>
                        </a:rPr>
                        <a:t>Command</a:t>
                      </a:r>
                      <a:endParaRPr lang="zh-CN" sz="1050" b="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dirty="0">
                          <a:effectLst/>
                        </a:rPr>
                        <a:t>响应</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50000"/>
                        </a:lnSpc>
                        <a:spcAft>
                          <a:spcPts val="0"/>
                        </a:spcAft>
                      </a:pPr>
                      <a:r>
                        <a:rPr lang="zh-CN" sz="1050" kern="100">
                          <a:effectLst/>
                        </a:rPr>
                        <a:t>伺服</a:t>
                      </a:r>
                      <a:r>
                        <a:rPr lang="en-US" sz="1050" kern="100">
                          <a:effectLst/>
                        </a:rPr>
                        <a:t>ON/</a:t>
                      </a:r>
                      <a:r>
                        <a:rPr lang="zh-CN" sz="1050" kern="100">
                          <a:effectLst/>
                        </a:rPr>
                        <a:t>配置文件运行中，范围：</a:t>
                      </a:r>
                      <a:r>
                        <a:rPr lang="en-US" sz="1050" kern="100">
                          <a:effectLst/>
                        </a:rPr>
                        <a:t>16900</a:t>
                      </a:r>
                      <a:r>
                        <a:rPr lang="zh-CN" sz="1050" kern="100">
                          <a:effectLst/>
                        </a:rPr>
                        <a:t>～</a:t>
                      </a:r>
                      <a:r>
                        <a:rPr lang="en-US" sz="1050" kern="100">
                          <a:effectLst/>
                        </a:rPr>
                        <a:t>1</a:t>
                      </a:r>
                      <a:endParaRPr lang="zh-CN" sz="1050" kern="10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3863835323"/>
                  </a:ext>
                </a:extLst>
              </a:tr>
              <a:tr h="233562">
                <a:tc>
                  <a:txBody>
                    <a:bodyPr/>
                    <a:lstStyle/>
                    <a:p>
                      <a:pPr algn="ctr">
                        <a:lnSpc>
                          <a:spcPct val="150000"/>
                        </a:lnSpc>
                        <a:spcAft>
                          <a:spcPts val="0"/>
                        </a:spcAft>
                      </a:pPr>
                      <a:r>
                        <a:rPr lang="en-US" sz="1050" b="0" kern="100">
                          <a:effectLst/>
                        </a:rPr>
                        <a:t>Position</a:t>
                      </a:r>
                      <a:endParaRPr lang="zh-CN" sz="1050" b="0" kern="100">
                        <a:effectLst/>
                        <a:latin typeface="Times New Roman" panose="02020603050405020304" pitchFamily="18" charset="0"/>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a:effectLst/>
                        </a:rPr>
                        <a:t>位置</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50000"/>
                        </a:lnSpc>
                        <a:spcAft>
                          <a:spcPts val="0"/>
                        </a:spcAft>
                      </a:pPr>
                      <a:r>
                        <a:rPr lang="zh-CN" sz="1050" kern="100" dirty="0">
                          <a:effectLst/>
                        </a:rPr>
                        <a:t>位置上下限反馈，范围：</a:t>
                      </a:r>
                      <a:r>
                        <a:rPr lang="en-US" sz="1050" kern="100" dirty="0">
                          <a:effectLst/>
                        </a:rPr>
                        <a:t>-45</a:t>
                      </a:r>
                      <a:r>
                        <a:rPr lang="zh-CN" sz="1050" kern="100" dirty="0">
                          <a:effectLst/>
                        </a:rPr>
                        <a:t>°～</a:t>
                      </a:r>
                      <a:r>
                        <a:rPr lang="en-US" sz="1050" kern="100" dirty="0">
                          <a:effectLst/>
                        </a:rPr>
                        <a:t> +45</a:t>
                      </a:r>
                      <a:r>
                        <a:rPr lang="zh-CN" sz="1050" kern="100" dirty="0">
                          <a:effectLst/>
                        </a:rPr>
                        <a:t>°</a:t>
                      </a:r>
                      <a:endParaRPr lang="zh-CN" sz="105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1894374444"/>
                  </a:ext>
                </a:extLst>
              </a:tr>
              <a:tr h="233562">
                <a:tc>
                  <a:txBody>
                    <a:bodyPr/>
                    <a:lstStyle/>
                    <a:p>
                      <a:pPr algn="ctr">
                        <a:lnSpc>
                          <a:spcPct val="150000"/>
                        </a:lnSpc>
                        <a:spcAft>
                          <a:spcPts val="0"/>
                        </a:spcAft>
                      </a:pPr>
                      <a:r>
                        <a:rPr lang="en-US" sz="1050" b="0" kern="100" dirty="0">
                          <a:effectLst/>
                        </a:rPr>
                        <a:t>Speed</a:t>
                      </a:r>
                      <a:endParaRPr lang="zh-CN" sz="1050" b="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ctr">
                        <a:lnSpc>
                          <a:spcPct val="150000"/>
                        </a:lnSpc>
                        <a:spcAft>
                          <a:spcPts val="0"/>
                        </a:spcAft>
                      </a:pPr>
                      <a:r>
                        <a:rPr lang="zh-CN" sz="1050" kern="100" dirty="0">
                          <a:effectLst/>
                        </a:rPr>
                        <a:t>速度</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50000"/>
                        </a:lnSpc>
                        <a:spcAft>
                          <a:spcPts val="0"/>
                        </a:spcAft>
                      </a:pPr>
                      <a:r>
                        <a:rPr lang="zh-CN" sz="1050" kern="100" dirty="0">
                          <a:effectLst/>
                        </a:rPr>
                        <a:t>运行速度反馈，范围：</a:t>
                      </a:r>
                      <a:r>
                        <a:rPr lang="en-US" sz="1050" kern="100" dirty="0">
                          <a:effectLst/>
                        </a:rPr>
                        <a:t>0</a:t>
                      </a:r>
                      <a:r>
                        <a:rPr lang="zh-CN" sz="1050" kern="100" dirty="0">
                          <a:effectLst/>
                        </a:rPr>
                        <a:t>～</a:t>
                      </a:r>
                      <a:r>
                        <a:rPr lang="en-US" sz="1050" kern="100" dirty="0">
                          <a:effectLst/>
                        </a:rPr>
                        <a:t>150</a:t>
                      </a:r>
                      <a:endParaRPr lang="zh-CN" sz="1050" kern="100" dirty="0">
                        <a:effectLst/>
                        <a:latin typeface="Times New Roman" panose="02020603050405020304" pitchFamily="18" charset="0"/>
                        <a:ea typeface="宋体" panose="02010600030101010101" pitchFamily="2" charset="-122"/>
                      </a:endParaRPr>
                    </a:p>
                  </a:txBody>
                  <a:tcPr marL="68580" marR="68580" marT="0" marB="0"/>
                </a:tc>
                <a:extLst>
                  <a:ext uri="{0D108BD9-81ED-4DB2-BD59-A6C34878D82A}">
                    <a16:rowId xmlns:a16="http://schemas.microsoft.com/office/drawing/2014/main" val="71515562"/>
                  </a:ext>
                </a:extLst>
              </a:tr>
            </a:tbl>
          </a:graphicData>
        </a:graphic>
      </p:graphicFrame>
      <p:pic>
        <p:nvPicPr>
          <p:cNvPr id="5" name="图片 4">
            <a:extLst>
              <a:ext uri="{FF2B5EF4-FFF2-40B4-BE49-F238E27FC236}">
                <a16:creationId xmlns:a16="http://schemas.microsoft.com/office/drawing/2014/main" id="{72085A5D-A76D-4E33-BECA-7791A1FE6248}"/>
              </a:ext>
            </a:extLst>
          </p:cNvPr>
          <p:cNvPicPr>
            <a:picLocks noChangeAspect="1"/>
          </p:cNvPicPr>
          <p:nvPr/>
        </p:nvPicPr>
        <p:blipFill>
          <a:blip r:embed="rId2"/>
          <a:stretch>
            <a:fillRect/>
          </a:stretch>
        </p:blipFill>
        <p:spPr>
          <a:xfrm>
            <a:off x="2383704" y="946147"/>
            <a:ext cx="2809875" cy="1381125"/>
          </a:xfrm>
          <a:prstGeom prst="rect">
            <a:avLst/>
          </a:prstGeom>
        </p:spPr>
      </p:pic>
    </p:spTree>
    <p:extLst>
      <p:ext uri="{BB962C8B-B14F-4D97-AF65-F5344CB8AC3E}">
        <p14:creationId xmlns:p14="http://schemas.microsoft.com/office/powerpoint/2010/main" val="22573161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6C2052A2-9B98-4B2A-AA87-7105BCED5684}" type="datetime1">
              <a:rPr lang="zh-CN" altLang="en-US" smtClean="0"/>
              <a:t>2024/7/5</a:t>
            </a:fld>
            <a:endParaRPr lang="zh-CN" altLang="en-US"/>
          </a:p>
        </p:txBody>
      </p:sp>
      <p:sp>
        <p:nvSpPr>
          <p:cNvPr id="7" name="Rectangle 2">
            <a:extLst>
              <a:ext uri="{FF2B5EF4-FFF2-40B4-BE49-F238E27FC236}">
                <a16:creationId xmlns:a16="http://schemas.microsoft.com/office/drawing/2014/main" id="{918267B9-CD97-4FF4-B1DE-A07E56ECEA4C}"/>
              </a:ext>
            </a:extLst>
          </p:cNvPr>
          <p:cNvSpPr txBox="1">
            <a:spLocks noChangeArrowheads="1"/>
          </p:cNvSpPr>
          <p:nvPr/>
        </p:nvSpPr>
        <p:spPr bwMode="auto">
          <a:xfrm>
            <a:off x="904544" y="1475162"/>
            <a:ext cx="7334912" cy="1001596"/>
          </a:xfrm>
          <a:prstGeom prst="rect">
            <a:avLst/>
          </a:prstGeom>
          <a:noFill/>
          <a:ln>
            <a:noFill/>
          </a:ln>
        </p:spPr>
        <p:txBody>
          <a:bodyPr lIns="68574" tIns="34288" rIns="68574" bIns="34288" anchor="b"/>
          <a:lstStyle>
            <a:lvl1pPr>
              <a:defRPr sz="2200" b="1">
                <a:solidFill>
                  <a:schemeClr val="tx1"/>
                </a:solidFill>
                <a:latin typeface="Verdana" panose="020B0604030504040204" pitchFamily="34" charset="0"/>
                <a:ea typeface="宋体" panose="02010600030101010101" pitchFamily="2" charset="-122"/>
              </a:defRPr>
            </a:lvl1pPr>
            <a:lvl2pPr marL="742950" indent="-285750">
              <a:defRPr sz="2200" b="1">
                <a:solidFill>
                  <a:schemeClr val="tx1"/>
                </a:solidFill>
                <a:latin typeface="Verdana" panose="020B0604030504040204" pitchFamily="34" charset="0"/>
                <a:ea typeface="宋体" panose="02010600030101010101" pitchFamily="2" charset="-122"/>
              </a:defRPr>
            </a:lvl2pPr>
            <a:lvl3pPr marL="1143000" indent="-228600">
              <a:defRPr sz="2200" b="1">
                <a:solidFill>
                  <a:schemeClr val="tx1"/>
                </a:solidFill>
                <a:latin typeface="Verdana" panose="020B0604030504040204" pitchFamily="34" charset="0"/>
                <a:ea typeface="宋体" panose="02010600030101010101" pitchFamily="2" charset="-122"/>
              </a:defRPr>
            </a:lvl3pPr>
            <a:lvl4pPr marL="1600200" indent="-228600">
              <a:defRPr sz="2200" b="1">
                <a:solidFill>
                  <a:schemeClr val="tx1"/>
                </a:solidFill>
                <a:latin typeface="Verdana" panose="020B0604030504040204" pitchFamily="34" charset="0"/>
                <a:ea typeface="宋体" panose="02010600030101010101" pitchFamily="2" charset="-122"/>
              </a:defRPr>
            </a:lvl4pPr>
            <a:lvl5pPr marL="2057400" indent="-228600">
              <a:defRPr sz="2200" b="1">
                <a:solidFill>
                  <a:schemeClr val="tx1"/>
                </a:solidFill>
                <a:latin typeface="Verdana" panose="020B0604030504040204" pitchFamily="34" charset="0"/>
                <a:ea typeface="宋体" panose="02010600030101010101" pitchFamily="2" charset="-122"/>
              </a:defRPr>
            </a:lvl5pPr>
            <a:lvl6pPr marL="25146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6pPr>
            <a:lvl7pPr marL="29718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7pPr>
            <a:lvl8pPr marL="34290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8pPr>
            <a:lvl9pPr marL="38862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9pPr>
          </a:lstStyle>
          <a:p>
            <a:pPr algn="ctr" defTabSz="914400" fontAlgn="base">
              <a:lnSpc>
                <a:spcPct val="200000"/>
              </a:lnSpc>
              <a:spcBef>
                <a:spcPct val="0"/>
              </a:spcBef>
              <a:spcAft>
                <a:spcPct val="0"/>
              </a:spcAft>
              <a:defRPr/>
            </a:pPr>
            <a:r>
              <a:rPr lang="zh-CN" altLang="en-US" sz="60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谢 谢！</a:t>
            </a:r>
            <a:endParaRPr lang="en-US" altLang="zh-CN" sz="60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4743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8"/>
          <p:cNvSpPr txBox="1">
            <a:spLocks noGrp="1"/>
          </p:cNvSpPr>
          <p:nvPr/>
        </p:nvSpPr>
        <p:spPr>
          <a:xfrm>
            <a:off x="6057900" y="4685110"/>
            <a:ext cx="1485900" cy="354806"/>
          </a:xfrm>
          <a:prstGeom prst="rect">
            <a:avLst/>
          </a:prstGeom>
          <a:noFill/>
          <a:ln w="9525">
            <a:noFill/>
          </a:ln>
        </p:spPr>
        <p:txBody>
          <a:bodyPr lIns="68574" tIns="34288" rIns="68574" bIns="34288"/>
          <a:lstStyle>
            <a:lvl1pPr marL="471805" indent="-471805" algn="l" rtl="0" eaLnBrk="0" fontAlgn="base" hangingPunct="0">
              <a:spcBef>
                <a:spcPct val="20000"/>
              </a:spcBef>
              <a:spcAft>
                <a:spcPct val="0"/>
              </a:spcAft>
              <a:buClr>
                <a:schemeClr val="accent2"/>
              </a:buClr>
              <a:buFont typeface="Wingdings" panose="05000000000000000000" pitchFamily="2" charset="2"/>
              <a:buChar char="o"/>
              <a:defRPr sz="2800" b="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500">
                <a:solidFill>
                  <a:schemeClr val="tx1"/>
                </a:solidFill>
                <a:latin typeface="+mn-lt"/>
                <a:ea typeface="+mn-ea"/>
              </a:defRPr>
            </a:lvl2pPr>
            <a:lvl3pPr marL="1303655" indent="-392430"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90525"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1055" indent="-396875"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stStyle>
          <a:p>
            <a:pPr marL="0" indent="0" algn="r" defTabSz="1219200" eaLnBrk="1" hangingPunct="1">
              <a:spcBef>
                <a:spcPct val="0"/>
              </a:spcBef>
              <a:buClrTx/>
              <a:buNone/>
            </a:pPr>
            <a:fld id="{9A0DB2DC-4C9A-4742-B13C-FB6460FD3503}" type="slidenum">
              <a:rPr lang="en-US" altLang="zh-CN" sz="825" dirty="0">
                <a:solidFill>
                  <a:srgbClr val="000000"/>
                </a:solidFill>
              </a:rPr>
              <a:t>2</a:t>
            </a:fld>
            <a:endParaRPr lang="en-US" altLang="zh-CN" sz="825" dirty="0">
              <a:solidFill>
                <a:srgbClr val="000000"/>
              </a:solidFill>
            </a:endParaRPr>
          </a:p>
        </p:txBody>
      </p:sp>
      <p:pic>
        <p:nvPicPr>
          <p:cNvPr id="168964" name="Picture 2"/>
          <p:cNvPicPr>
            <a:picLocks noChangeAspect="1"/>
          </p:cNvPicPr>
          <p:nvPr/>
        </p:nvPicPr>
        <p:blipFill>
          <a:blip r:embed="rId2"/>
          <a:stretch>
            <a:fillRect/>
          </a:stretch>
        </p:blipFill>
        <p:spPr>
          <a:xfrm>
            <a:off x="0" y="0"/>
            <a:ext cx="9144000" cy="5143500"/>
          </a:xfrm>
          <a:prstGeom prst="rect">
            <a:avLst/>
          </a:prstGeom>
          <a:noFill/>
          <a:ln w="9525">
            <a:noFill/>
          </a:ln>
        </p:spPr>
      </p:pic>
      <p:sp>
        <p:nvSpPr>
          <p:cNvPr id="7" name="Rectangle 2"/>
          <p:cNvSpPr txBox="1">
            <a:spLocks noChangeArrowheads="1"/>
          </p:cNvSpPr>
          <p:nvPr/>
        </p:nvSpPr>
        <p:spPr bwMode="auto">
          <a:xfrm>
            <a:off x="414358" y="743517"/>
            <a:ext cx="8315283" cy="1821129"/>
          </a:xfrm>
          <a:prstGeom prst="rect">
            <a:avLst/>
          </a:prstGeom>
          <a:noFill/>
          <a:ln>
            <a:noFill/>
          </a:ln>
        </p:spPr>
        <p:txBody>
          <a:bodyPr lIns="68574" tIns="34288" rIns="68574" bIns="34288" anchor="b"/>
          <a:lstStyle>
            <a:lvl1pPr>
              <a:defRPr sz="2200" b="1">
                <a:solidFill>
                  <a:schemeClr val="tx1"/>
                </a:solidFill>
                <a:latin typeface="Verdana" panose="020B0604030504040204" pitchFamily="34" charset="0"/>
                <a:ea typeface="宋体" panose="02010600030101010101" pitchFamily="2" charset="-122"/>
              </a:defRPr>
            </a:lvl1pPr>
            <a:lvl2pPr marL="742950" indent="-285750">
              <a:defRPr sz="2200" b="1">
                <a:solidFill>
                  <a:schemeClr val="tx1"/>
                </a:solidFill>
                <a:latin typeface="Verdana" panose="020B0604030504040204" pitchFamily="34" charset="0"/>
                <a:ea typeface="宋体" panose="02010600030101010101" pitchFamily="2" charset="-122"/>
              </a:defRPr>
            </a:lvl2pPr>
            <a:lvl3pPr marL="1143000" indent="-228600">
              <a:defRPr sz="2200" b="1">
                <a:solidFill>
                  <a:schemeClr val="tx1"/>
                </a:solidFill>
                <a:latin typeface="Verdana" panose="020B0604030504040204" pitchFamily="34" charset="0"/>
                <a:ea typeface="宋体" panose="02010600030101010101" pitchFamily="2" charset="-122"/>
              </a:defRPr>
            </a:lvl3pPr>
            <a:lvl4pPr marL="1600200" indent="-228600">
              <a:defRPr sz="2200" b="1">
                <a:solidFill>
                  <a:schemeClr val="tx1"/>
                </a:solidFill>
                <a:latin typeface="Verdana" panose="020B0604030504040204" pitchFamily="34" charset="0"/>
                <a:ea typeface="宋体" panose="02010600030101010101" pitchFamily="2" charset="-122"/>
              </a:defRPr>
            </a:lvl4pPr>
            <a:lvl5pPr marL="2057400" indent="-228600">
              <a:defRPr sz="2200" b="1">
                <a:solidFill>
                  <a:schemeClr val="tx1"/>
                </a:solidFill>
                <a:latin typeface="Verdana" panose="020B0604030504040204" pitchFamily="34" charset="0"/>
                <a:ea typeface="宋体" panose="02010600030101010101" pitchFamily="2" charset="-122"/>
              </a:defRPr>
            </a:lvl5pPr>
            <a:lvl6pPr marL="25146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6pPr>
            <a:lvl7pPr marL="29718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7pPr>
            <a:lvl8pPr marL="34290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8pPr>
            <a:lvl9pPr marL="38862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9pPr>
          </a:lstStyle>
          <a:p>
            <a:pPr algn="ctr" defTabSz="914400" fontAlgn="base">
              <a:lnSpc>
                <a:spcPct val="200000"/>
              </a:lnSpc>
              <a:spcBef>
                <a:spcPct val="0"/>
              </a:spcBef>
              <a:spcAft>
                <a:spcPct val="0"/>
              </a:spcAft>
              <a:defRPr/>
            </a:pPr>
            <a:r>
              <a:rPr lang="zh-CN" altLang="en-US"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模块五 工业机器人与外围设备系统集成</a:t>
            </a:r>
            <a:endParaRPr lang="en-US" altLang="zh-CN"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lgn="ctr" defTabSz="914400" fontAlgn="base">
              <a:lnSpc>
                <a:spcPct val="200000"/>
              </a:lnSpc>
              <a:spcBef>
                <a:spcPct val="0"/>
              </a:spcBef>
              <a:spcAft>
                <a:spcPct val="0"/>
              </a:spcAft>
              <a:defRPr/>
            </a:pPr>
            <a:endParaRPr lang="en-US" altLang="zh-CN"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92C0B11A-4E3E-44D5-8EC6-04D0CAA43DE6}"/>
              </a:ext>
            </a:extLst>
          </p:cNvPr>
          <p:cNvSpPr txBox="1"/>
          <p:nvPr/>
        </p:nvSpPr>
        <p:spPr bwMode="auto">
          <a:xfrm>
            <a:off x="1930137" y="3646354"/>
            <a:ext cx="5556142" cy="696469"/>
          </a:xfrm>
          <a:prstGeom prst="rect">
            <a:avLst/>
          </a:prstGeom>
          <a:noFill/>
          <a:ln>
            <a:noFill/>
          </a:ln>
        </p:spPr>
        <p:txBody>
          <a:bodyPr wrap="square" lIns="68574" tIns="34288" rIns="68574" bIns="34288" rtlCol="0" anchor="b">
            <a:spAutoFit/>
          </a:bodyPr>
          <a:lstStyle/>
          <a:p>
            <a:pPr algn="ctr" defTabSz="914400" fontAlgn="base">
              <a:lnSpc>
                <a:spcPct val="200000"/>
              </a:lnSpc>
              <a:spcBef>
                <a:spcPct val="0"/>
              </a:spcBef>
              <a:spcAft>
                <a:spcPct val="0"/>
              </a:spcAft>
            </a:pPr>
            <a:r>
              <a:rPr lang="en-US" altLang="zh-CN"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2024</a:t>
            </a:r>
            <a:r>
              <a:rPr lang="zh-CN" altLang="en-US"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年</a:t>
            </a:r>
            <a:r>
              <a:rPr lang="en-US" altLang="zh-CN"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7</a:t>
            </a:r>
            <a:r>
              <a:rPr lang="zh-CN" altLang="en-US"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月</a:t>
            </a:r>
          </a:p>
        </p:txBody>
      </p:sp>
      <p:sp>
        <p:nvSpPr>
          <p:cNvPr id="6" name="文本框 5">
            <a:extLst>
              <a:ext uri="{FF2B5EF4-FFF2-40B4-BE49-F238E27FC236}">
                <a16:creationId xmlns:a16="http://schemas.microsoft.com/office/drawing/2014/main" id="{98F6875A-1219-42E5-8DBD-3B7916ED4660}"/>
              </a:ext>
            </a:extLst>
          </p:cNvPr>
          <p:cNvSpPr txBox="1"/>
          <p:nvPr/>
        </p:nvSpPr>
        <p:spPr bwMode="auto">
          <a:xfrm>
            <a:off x="3618206" y="2763889"/>
            <a:ext cx="2330970" cy="696469"/>
          </a:xfrm>
          <a:prstGeom prst="rect">
            <a:avLst/>
          </a:prstGeom>
          <a:noFill/>
          <a:ln>
            <a:noFill/>
          </a:ln>
        </p:spPr>
        <p:txBody>
          <a:bodyPr wrap="square" lIns="68574" tIns="34288" rIns="68574" bIns="34288" rtlCol="0" anchor="b">
            <a:spAutoFit/>
          </a:bodyPr>
          <a:lstStyle/>
          <a:p>
            <a:pPr algn="ctr" defTabSz="914400" fontAlgn="base">
              <a:lnSpc>
                <a:spcPct val="200000"/>
              </a:lnSpc>
              <a:spcBef>
                <a:spcPct val="0"/>
              </a:spcBef>
              <a:spcAft>
                <a:spcPct val="0"/>
              </a:spcAft>
            </a:pPr>
            <a:r>
              <a:rPr lang="zh-CN" altLang="en-US" sz="2400" dirty="0">
                <a:solidFill>
                  <a:srgbClr val="0070C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张爱红  主编</a:t>
            </a: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404731" y="501289"/>
            <a:ext cx="8280000" cy="3793603"/>
          </a:xfrm>
          <a:prstGeom prst="rect">
            <a:avLst/>
          </a:prstGeom>
          <a:noFill/>
        </p:spPr>
        <p:txBody>
          <a:bodyPr wrap="square" rtlCol="0">
            <a:spAutoFit/>
          </a:bodyPr>
          <a:lstStyle/>
          <a:p>
            <a:pPr>
              <a:lnSpc>
                <a:spcPct val="150000"/>
              </a:lnSpc>
            </a:pPr>
            <a:r>
              <a:rPr lang="en-US" altLang="zh-CN" sz="1800" dirty="0">
                <a:solidFill>
                  <a:srgbClr val="FF0000"/>
                </a:solidFill>
              </a:rPr>
              <a:t>[</a:t>
            </a:r>
            <a:r>
              <a:rPr lang="zh-CN" altLang="en-US" sz="1800" dirty="0">
                <a:solidFill>
                  <a:srgbClr val="FF0000"/>
                </a:solidFill>
              </a:rPr>
              <a:t>学习目标</a:t>
            </a:r>
            <a:r>
              <a:rPr lang="en-US" altLang="zh-CN" sz="1800" dirty="0">
                <a:solidFill>
                  <a:srgbClr val="FF0000"/>
                </a:solidFill>
              </a:rPr>
              <a:t>]</a:t>
            </a:r>
          </a:p>
          <a:p>
            <a:pPr>
              <a:lnSpc>
                <a:spcPct val="150000"/>
              </a:lnSpc>
            </a:pPr>
            <a:r>
              <a:rPr lang="en-US" altLang="zh-CN" sz="1600" dirty="0">
                <a:solidFill>
                  <a:srgbClr val="0070C0"/>
                </a:solidFill>
              </a:rPr>
              <a:t>  1.</a:t>
            </a:r>
            <a:r>
              <a:rPr lang="zh-CN" altLang="en-US" sz="1600" dirty="0">
                <a:solidFill>
                  <a:srgbClr val="0070C0"/>
                </a:solidFill>
              </a:rPr>
              <a:t>了解</a:t>
            </a:r>
            <a:r>
              <a:rPr lang="en-US" altLang="zh-CN" sz="1600" dirty="0">
                <a:solidFill>
                  <a:srgbClr val="0070C0"/>
                </a:solidFill>
              </a:rPr>
              <a:t>Modbus</a:t>
            </a:r>
            <a:r>
              <a:rPr lang="zh-CN" altLang="en-US" sz="1600" dirty="0">
                <a:solidFill>
                  <a:srgbClr val="0070C0"/>
                </a:solidFill>
              </a:rPr>
              <a:t>通信协议特点、种类；</a:t>
            </a:r>
          </a:p>
          <a:p>
            <a:pPr>
              <a:lnSpc>
                <a:spcPct val="150000"/>
              </a:lnSpc>
            </a:pPr>
            <a:r>
              <a:rPr lang="en-US" altLang="zh-CN" sz="1600" dirty="0">
                <a:solidFill>
                  <a:srgbClr val="0070C0"/>
                </a:solidFill>
              </a:rPr>
              <a:t>  2.</a:t>
            </a:r>
            <a:r>
              <a:rPr lang="zh-CN" altLang="en-US" sz="1600" dirty="0">
                <a:solidFill>
                  <a:srgbClr val="0070C0"/>
                </a:solidFill>
              </a:rPr>
              <a:t>掌握西门子</a:t>
            </a:r>
            <a:r>
              <a:rPr lang="en-US" altLang="zh-CN" sz="1600" dirty="0">
                <a:solidFill>
                  <a:srgbClr val="0070C0"/>
                </a:solidFill>
              </a:rPr>
              <a:t>PLC</a:t>
            </a:r>
            <a:r>
              <a:rPr lang="zh-CN" altLang="en-US" sz="1600" dirty="0">
                <a:solidFill>
                  <a:srgbClr val="0070C0"/>
                </a:solidFill>
              </a:rPr>
              <a:t>加装</a:t>
            </a:r>
            <a:r>
              <a:rPr lang="en-US" altLang="zh-CN" sz="1600" dirty="0">
                <a:solidFill>
                  <a:srgbClr val="0070C0"/>
                </a:solidFill>
              </a:rPr>
              <a:t>CM1241</a:t>
            </a:r>
            <a:r>
              <a:rPr lang="zh-CN" altLang="en-US" sz="1600" dirty="0">
                <a:solidFill>
                  <a:srgbClr val="0070C0"/>
                </a:solidFill>
              </a:rPr>
              <a:t>通信模块的组态方法；</a:t>
            </a:r>
          </a:p>
          <a:p>
            <a:pPr>
              <a:lnSpc>
                <a:spcPct val="150000"/>
              </a:lnSpc>
            </a:pPr>
            <a:r>
              <a:rPr lang="en-US" altLang="zh-CN" sz="1600" dirty="0">
                <a:solidFill>
                  <a:srgbClr val="0070C0"/>
                </a:solidFill>
              </a:rPr>
              <a:t>  3.</a:t>
            </a:r>
            <a:r>
              <a:rPr lang="zh-CN" altLang="en-US" sz="1600" dirty="0">
                <a:solidFill>
                  <a:srgbClr val="0070C0"/>
                </a:solidFill>
              </a:rPr>
              <a:t>理解西门子</a:t>
            </a:r>
            <a:r>
              <a:rPr lang="en-US" altLang="zh-CN" sz="1600" dirty="0">
                <a:solidFill>
                  <a:srgbClr val="0070C0"/>
                </a:solidFill>
              </a:rPr>
              <a:t>Modbus RTU</a:t>
            </a:r>
            <a:r>
              <a:rPr lang="zh-CN" altLang="en-US" sz="1600" dirty="0">
                <a:solidFill>
                  <a:srgbClr val="0070C0"/>
                </a:solidFill>
              </a:rPr>
              <a:t>主站指令的使用方法；</a:t>
            </a:r>
          </a:p>
          <a:p>
            <a:pPr>
              <a:lnSpc>
                <a:spcPct val="150000"/>
              </a:lnSpc>
            </a:pPr>
            <a:r>
              <a:rPr lang="en-US" altLang="zh-CN" sz="1600" dirty="0">
                <a:solidFill>
                  <a:srgbClr val="0070C0"/>
                </a:solidFill>
              </a:rPr>
              <a:t>  4.</a:t>
            </a:r>
            <a:r>
              <a:rPr lang="zh-CN" altLang="en-US" sz="1600" dirty="0">
                <a:solidFill>
                  <a:srgbClr val="0070C0"/>
                </a:solidFill>
              </a:rPr>
              <a:t>熟悉多摩川伺服驱动器</a:t>
            </a:r>
            <a:r>
              <a:rPr lang="en-US" altLang="zh-CN" sz="1600" dirty="0">
                <a:solidFill>
                  <a:srgbClr val="0070C0"/>
                </a:solidFill>
              </a:rPr>
              <a:t>RS485</a:t>
            </a:r>
            <a:r>
              <a:rPr lang="zh-CN" altLang="en-US" sz="1600" dirty="0">
                <a:solidFill>
                  <a:srgbClr val="0070C0"/>
                </a:solidFill>
              </a:rPr>
              <a:t>通信参数；</a:t>
            </a:r>
          </a:p>
          <a:p>
            <a:pPr>
              <a:lnSpc>
                <a:spcPct val="150000"/>
              </a:lnSpc>
            </a:pPr>
            <a:r>
              <a:rPr lang="en-US" altLang="zh-CN" sz="1600" dirty="0">
                <a:solidFill>
                  <a:srgbClr val="0070C0"/>
                </a:solidFill>
              </a:rPr>
              <a:t>  5.</a:t>
            </a:r>
            <a:r>
              <a:rPr lang="zh-CN" altLang="en-US" sz="1600" dirty="0">
                <a:solidFill>
                  <a:srgbClr val="0070C0"/>
                </a:solidFill>
              </a:rPr>
              <a:t>熟悉多摩川伺服驱动器</a:t>
            </a:r>
            <a:r>
              <a:rPr lang="en-US" altLang="zh-CN" sz="1600" dirty="0">
                <a:solidFill>
                  <a:srgbClr val="0070C0"/>
                </a:solidFill>
              </a:rPr>
              <a:t>MODBUS</a:t>
            </a:r>
            <a:r>
              <a:rPr lang="zh-CN" altLang="en-US" sz="1600" dirty="0">
                <a:solidFill>
                  <a:srgbClr val="0070C0"/>
                </a:solidFill>
              </a:rPr>
              <a:t>访问地址与驱动器参数关系；</a:t>
            </a:r>
          </a:p>
          <a:p>
            <a:pPr>
              <a:lnSpc>
                <a:spcPct val="150000"/>
              </a:lnSpc>
            </a:pPr>
            <a:r>
              <a:rPr lang="en-US" altLang="zh-CN" sz="1600" dirty="0">
                <a:solidFill>
                  <a:srgbClr val="0070C0"/>
                </a:solidFill>
              </a:rPr>
              <a:t>  6.</a:t>
            </a:r>
            <a:r>
              <a:rPr lang="zh-CN" altLang="en-US" sz="1600" dirty="0">
                <a:solidFill>
                  <a:srgbClr val="0070C0"/>
                </a:solidFill>
              </a:rPr>
              <a:t>掌握西门子</a:t>
            </a:r>
            <a:r>
              <a:rPr lang="en-US" altLang="zh-CN" sz="1600" dirty="0">
                <a:solidFill>
                  <a:srgbClr val="0070C0"/>
                </a:solidFill>
              </a:rPr>
              <a:t>PLC</a:t>
            </a:r>
            <a:r>
              <a:rPr lang="zh-CN" altLang="en-US" sz="1600" dirty="0">
                <a:solidFill>
                  <a:srgbClr val="0070C0"/>
                </a:solidFill>
              </a:rPr>
              <a:t>与多摩川伺服驱动器的</a:t>
            </a:r>
            <a:r>
              <a:rPr lang="en-US" altLang="zh-CN" sz="1600" dirty="0">
                <a:solidFill>
                  <a:srgbClr val="0070C0"/>
                </a:solidFill>
              </a:rPr>
              <a:t>Modbus</a:t>
            </a:r>
            <a:r>
              <a:rPr lang="zh-CN" altLang="en-US" sz="1600" dirty="0">
                <a:solidFill>
                  <a:srgbClr val="0070C0"/>
                </a:solidFill>
              </a:rPr>
              <a:t>通信编程方法；</a:t>
            </a:r>
          </a:p>
          <a:p>
            <a:pPr>
              <a:lnSpc>
                <a:spcPct val="150000"/>
              </a:lnSpc>
            </a:pPr>
            <a:r>
              <a:rPr lang="en-US" altLang="zh-CN" sz="1600" dirty="0">
                <a:solidFill>
                  <a:srgbClr val="0070C0"/>
                </a:solidFill>
              </a:rPr>
              <a:t>  7.</a:t>
            </a:r>
            <a:r>
              <a:rPr lang="zh-CN" altLang="en-US" sz="1600" dirty="0">
                <a:solidFill>
                  <a:srgbClr val="0070C0"/>
                </a:solidFill>
              </a:rPr>
              <a:t>掌握工业机器人端变位机控制编程方法；</a:t>
            </a:r>
          </a:p>
          <a:p>
            <a:pPr>
              <a:lnSpc>
                <a:spcPct val="150000"/>
              </a:lnSpc>
            </a:pPr>
            <a:r>
              <a:rPr lang="en-US" altLang="zh-CN" sz="1600" dirty="0">
                <a:solidFill>
                  <a:srgbClr val="0070C0"/>
                </a:solidFill>
              </a:rPr>
              <a:t>  8.</a:t>
            </a:r>
            <a:r>
              <a:rPr lang="zh-CN" altLang="en-US" sz="1600" dirty="0">
                <a:solidFill>
                  <a:srgbClr val="0070C0"/>
                </a:solidFill>
              </a:rPr>
              <a:t>培育系统思维方法与思维能力。</a:t>
            </a:r>
          </a:p>
          <a:p>
            <a:pPr>
              <a:lnSpc>
                <a:spcPct val="150000"/>
              </a:lnSpc>
            </a:pPr>
            <a:endParaRPr lang="zh-CN" altLang="en-US" sz="1600" dirty="0">
              <a:solidFill>
                <a:srgbClr val="0070C0"/>
              </a:solidFill>
            </a:endParaRP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2D0C8D31-81CB-4847-82BA-A6A0A7C29A83}" type="datetime1">
              <a:rPr lang="zh-CN" altLang="en-US" smtClean="0"/>
              <a:t>2024/7/5</a:t>
            </a:fld>
            <a:endParaRPr lang="zh-CN" altLang="en-US" dirty="0"/>
          </a:p>
        </p:txBody>
      </p:sp>
      <p:sp>
        <p:nvSpPr>
          <p:cNvPr id="7" name="标题 1">
            <a:extLst>
              <a:ext uri="{FF2B5EF4-FFF2-40B4-BE49-F238E27FC236}">
                <a16:creationId xmlns:a16="http://schemas.microsoft.com/office/drawing/2014/main" id="{703F37D5-FA8E-4317-BB80-5FBE08AED885}"/>
              </a:ext>
            </a:extLst>
          </p:cNvPr>
          <p:cNvSpPr>
            <a:spLocks noGrp="1"/>
          </p:cNvSpPr>
          <p:nvPr>
            <p:ph type="title"/>
          </p:nvPr>
        </p:nvSpPr>
        <p:spPr>
          <a:xfrm>
            <a:off x="180923" y="0"/>
            <a:ext cx="6864453" cy="666572"/>
          </a:xfrm>
        </p:spPr>
        <p:txBody>
          <a:bodyPr>
            <a:normAutofit fontScale="90000"/>
          </a:bodyPr>
          <a:lstStyle/>
          <a:p>
            <a:r>
              <a:rPr lang="zh-CN" altLang="en-US" dirty="0"/>
              <a:t>单元二 </a:t>
            </a:r>
            <a:r>
              <a:rPr lang="en-US" altLang="zh-CN" dirty="0"/>
              <a:t>ABB</a:t>
            </a:r>
            <a:r>
              <a:rPr lang="zh-CN" altLang="en-US" dirty="0"/>
              <a:t>工业机器人与伺服驱动系统集成</a:t>
            </a:r>
          </a:p>
        </p:txBody>
      </p:sp>
    </p:spTree>
    <p:extLst>
      <p:ext uri="{BB962C8B-B14F-4D97-AF65-F5344CB8AC3E}">
        <p14:creationId xmlns:p14="http://schemas.microsoft.com/office/powerpoint/2010/main" val="5974104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479682" y="478804"/>
            <a:ext cx="8280000" cy="3426579"/>
          </a:xfrm>
          <a:prstGeom prst="rect">
            <a:avLst/>
          </a:prstGeom>
          <a:noFill/>
        </p:spPr>
        <p:txBody>
          <a:bodyPr wrap="square" rtlCol="0">
            <a:spAutoFit/>
          </a:bodyPr>
          <a:lstStyle/>
          <a:p>
            <a:pPr>
              <a:lnSpc>
                <a:spcPct val="150000"/>
              </a:lnSpc>
            </a:pPr>
            <a:r>
              <a:rPr lang="en-US" altLang="zh-CN" sz="1800" dirty="0">
                <a:solidFill>
                  <a:srgbClr val="FF0000"/>
                </a:solidFill>
              </a:rPr>
              <a:t>5.2.1 Modbus</a:t>
            </a:r>
            <a:r>
              <a:rPr lang="zh-CN" altLang="en-US" sz="1800" dirty="0">
                <a:solidFill>
                  <a:srgbClr val="FF0000"/>
                </a:solidFill>
              </a:rPr>
              <a:t>通信</a:t>
            </a:r>
          </a:p>
          <a:p>
            <a:pPr>
              <a:lnSpc>
                <a:spcPct val="150000"/>
              </a:lnSpc>
            </a:pPr>
            <a:r>
              <a:rPr lang="en-US" altLang="zh-CN" sz="1600" dirty="0">
                <a:solidFill>
                  <a:srgbClr val="0070C0"/>
                </a:solidFill>
              </a:rPr>
              <a:t>1. Modbus</a:t>
            </a:r>
            <a:r>
              <a:rPr lang="zh-CN" altLang="en-US" sz="1600" dirty="0">
                <a:solidFill>
                  <a:srgbClr val="0070C0"/>
                </a:solidFill>
              </a:rPr>
              <a:t>通信协议简介</a:t>
            </a:r>
          </a:p>
          <a:p>
            <a:pPr>
              <a:lnSpc>
                <a:spcPct val="150000"/>
              </a:lnSpc>
            </a:pPr>
            <a:r>
              <a:rPr lang="en-US" altLang="zh-CN" sz="1600" dirty="0">
                <a:solidFill>
                  <a:srgbClr val="0070C0"/>
                </a:solidFill>
              </a:rPr>
              <a:t>         Modbus</a:t>
            </a:r>
            <a:r>
              <a:rPr lang="zh-CN" altLang="en-US" sz="1600" dirty="0">
                <a:solidFill>
                  <a:srgbClr val="0070C0"/>
                </a:solidFill>
              </a:rPr>
              <a:t>协议是一个</a:t>
            </a:r>
            <a:r>
              <a:rPr lang="zh-CN" altLang="en-US" sz="1600" dirty="0">
                <a:solidFill>
                  <a:srgbClr val="FF0000"/>
                </a:solidFill>
              </a:rPr>
              <a:t>主</a:t>
            </a:r>
            <a:r>
              <a:rPr lang="en-US" altLang="zh-CN" sz="1600" dirty="0">
                <a:solidFill>
                  <a:srgbClr val="FF0000"/>
                </a:solidFill>
              </a:rPr>
              <a:t>/</a:t>
            </a:r>
            <a:r>
              <a:rPr lang="zh-CN" altLang="en-US" sz="1600" dirty="0">
                <a:solidFill>
                  <a:srgbClr val="FF0000"/>
                </a:solidFill>
              </a:rPr>
              <a:t>从架构</a:t>
            </a:r>
            <a:r>
              <a:rPr lang="zh-CN" altLang="en-US" sz="1600" dirty="0">
                <a:solidFill>
                  <a:srgbClr val="0070C0"/>
                </a:solidFill>
              </a:rPr>
              <a:t>的协议。在</a:t>
            </a:r>
            <a:r>
              <a:rPr lang="en-US" altLang="zh-CN" sz="1600" dirty="0">
                <a:solidFill>
                  <a:srgbClr val="0070C0"/>
                </a:solidFill>
              </a:rPr>
              <a:t>Modbus</a:t>
            </a:r>
            <a:r>
              <a:rPr lang="zh-CN" altLang="en-US" sz="1600" dirty="0">
                <a:solidFill>
                  <a:srgbClr val="0070C0"/>
                </a:solidFill>
              </a:rPr>
              <a:t>网络中，只有被指定为</a:t>
            </a:r>
            <a:r>
              <a:rPr lang="zh-CN" altLang="en-US" sz="1600" dirty="0">
                <a:solidFill>
                  <a:srgbClr val="FF0000"/>
                </a:solidFill>
              </a:rPr>
              <a:t>主节点</a:t>
            </a:r>
            <a:r>
              <a:rPr lang="zh-CN" altLang="en-US" sz="1600" dirty="0">
                <a:solidFill>
                  <a:srgbClr val="0070C0"/>
                </a:solidFill>
              </a:rPr>
              <a:t>的节点可以启动一个命令。</a:t>
            </a:r>
          </a:p>
          <a:p>
            <a:pPr>
              <a:lnSpc>
                <a:spcPct val="150000"/>
              </a:lnSpc>
            </a:pPr>
            <a:r>
              <a:rPr lang="en-US" altLang="zh-CN" sz="1600" dirty="0">
                <a:solidFill>
                  <a:srgbClr val="0070C0"/>
                </a:solidFill>
              </a:rPr>
              <a:t>         Modbus </a:t>
            </a:r>
            <a:r>
              <a:rPr lang="zh-CN" altLang="en-US" sz="1600" dirty="0">
                <a:solidFill>
                  <a:srgbClr val="0070C0"/>
                </a:solidFill>
              </a:rPr>
              <a:t>有三种通信方式：</a:t>
            </a:r>
            <a:r>
              <a:rPr lang="zh-CN" altLang="en-US" sz="1600" dirty="0">
                <a:solidFill>
                  <a:srgbClr val="FF0000"/>
                </a:solidFill>
              </a:rPr>
              <a:t>①异步串行传输</a:t>
            </a:r>
            <a:r>
              <a:rPr lang="zh-CN" altLang="en-US" sz="1600" dirty="0">
                <a:solidFill>
                  <a:srgbClr val="0070C0"/>
                </a:solidFill>
              </a:rPr>
              <a:t>，对应的通信模式有</a:t>
            </a:r>
            <a:r>
              <a:rPr lang="en-US" altLang="zh-CN" sz="1600" dirty="0">
                <a:solidFill>
                  <a:srgbClr val="0070C0"/>
                </a:solidFill>
              </a:rPr>
              <a:t>MODBUS RTU</a:t>
            </a:r>
            <a:r>
              <a:rPr lang="zh-CN" altLang="en-US" sz="1600" dirty="0">
                <a:solidFill>
                  <a:srgbClr val="0070C0"/>
                </a:solidFill>
              </a:rPr>
              <a:t>或</a:t>
            </a:r>
            <a:r>
              <a:rPr lang="en-US" altLang="zh-CN" sz="1600" dirty="0">
                <a:solidFill>
                  <a:srgbClr val="0070C0"/>
                </a:solidFill>
              </a:rPr>
              <a:t>MODBUS ASCII</a:t>
            </a:r>
            <a:r>
              <a:rPr lang="zh-CN" altLang="en-US" sz="1600" dirty="0">
                <a:solidFill>
                  <a:srgbClr val="0070C0"/>
                </a:solidFill>
              </a:rPr>
              <a:t>；</a:t>
            </a:r>
            <a:r>
              <a:rPr lang="zh-CN" altLang="en-US" sz="1600" dirty="0">
                <a:solidFill>
                  <a:srgbClr val="FF0000"/>
                </a:solidFill>
              </a:rPr>
              <a:t>②以太网</a:t>
            </a:r>
            <a:r>
              <a:rPr lang="zh-CN" altLang="en-US" sz="1600" dirty="0">
                <a:solidFill>
                  <a:srgbClr val="0070C0"/>
                </a:solidFill>
              </a:rPr>
              <a:t>，对应的通信模式是</a:t>
            </a:r>
            <a:r>
              <a:rPr lang="en-US" altLang="zh-CN" sz="1600" dirty="0">
                <a:solidFill>
                  <a:srgbClr val="0070C0"/>
                </a:solidFill>
              </a:rPr>
              <a:t>MODBUS TCP/IP</a:t>
            </a:r>
            <a:r>
              <a:rPr lang="zh-CN" altLang="en-US" sz="1600" dirty="0">
                <a:solidFill>
                  <a:srgbClr val="0070C0"/>
                </a:solidFill>
              </a:rPr>
              <a:t>；</a:t>
            </a:r>
            <a:r>
              <a:rPr lang="zh-CN" altLang="en-US" sz="1600" dirty="0">
                <a:solidFill>
                  <a:srgbClr val="FF0000"/>
                </a:solidFill>
              </a:rPr>
              <a:t>③高速令牌传递网络</a:t>
            </a:r>
            <a:r>
              <a:rPr lang="zh-CN" altLang="en-US" sz="1600" dirty="0">
                <a:solidFill>
                  <a:srgbClr val="0070C0"/>
                </a:solidFill>
              </a:rPr>
              <a:t>，对应的通信模式是</a:t>
            </a:r>
            <a:r>
              <a:rPr lang="en-US" altLang="zh-CN" sz="1600" dirty="0">
                <a:solidFill>
                  <a:srgbClr val="0070C0"/>
                </a:solidFill>
              </a:rPr>
              <a:t>Modbus PLUS</a:t>
            </a:r>
            <a:r>
              <a:rPr lang="zh-CN" altLang="en-US" sz="1600" dirty="0">
                <a:solidFill>
                  <a:srgbClr val="0070C0"/>
                </a:solidFill>
              </a:rPr>
              <a:t>。其中</a:t>
            </a:r>
            <a:r>
              <a:rPr lang="en-US" altLang="zh-CN" sz="1600" dirty="0">
                <a:solidFill>
                  <a:srgbClr val="0070C0"/>
                </a:solidFill>
              </a:rPr>
              <a:t>MODBUS RTU</a:t>
            </a:r>
            <a:r>
              <a:rPr lang="zh-CN" altLang="en-US" sz="1600" dirty="0">
                <a:solidFill>
                  <a:srgbClr val="0070C0"/>
                </a:solidFill>
              </a:rPr>
              <a:t>（远程终端单元）是一个标准的网络通信协议，它使用</a:t>
            </a:r>
            <a:r>
              <a:rPr lang="en-US" altLang="zh-CN" sz="1600" dirty="0">
                <a:solidFill>
                  <a:srgbClr val="0070C0"/>
                </a:solidFill>
              </a:rPr>
              <a:t>RS232</a:t>
            </a:r>
            <a:r>
              <a:rPr lang="zh-CN" altLang="en-US" sz="1600" dirty="0">
                <a:solidFill>
                  <a:srgbClr val="0070C0"/>
                </a:solidFill>
              </a:rPr>
              <a:t>或</a:t>
            </a:r>
            <a:r>
              <a:rPr lang="en-US" altLang="zh-CN" sz="1600" dirty="0">
                <a:solidFill>
                  <a:srgbClr val="0070C0"/>
                </a:solidFill>
              </a:rPr>
              <a:t>RS485</a:t>
            </a:r>
            <a:r>
              <a:rPr lang="zh-CN" altLang="en-US" sz="1600" dirty="0">
                <a:solidFill>
                  <a:srgbClr val="0070C0"/>
                </a:solidFill>
              </a:rPr>
              <a:t>电气连接在</a:t>
            </a:r>
            <a:r>
              <a:rPr lang="en-US" altLang="zh-CN" sz="1600" dirty="0">
                <a:solidFill>
                  <a:srgbClr val="0070C0"/>
                </a:solidFill>
              </a:rPr>
              <a:t>Modbus</a:t>
            </a:r>
            <a:r>
              <a:rPr lang="zh-CN" altLang="en-US" sz="1600" dirty="0">
                <a:solidFill>
                  <a:srgbClr val="0070C0"/>
                </a:solidFill>
              </a:rPr>
              <a:t>网络设备之间传输串行数据。</a:t>
            </a:r>
            <a:endParaRPr lang="en-US" altLang="zh-CN" sz="1600" dirty="0">
              <a:solidFill>
                <a:srgbClr val="0070C0"/>
              </a:solidFill>
            </a:endParaRPr>
          </a:p>
          <a:p>
            <a:pPr>
              <a:lnSpc>
                <a:spcPct val="150000"/>
              </a:lnSpc>
            </a:pPr>
            <a:r>
              <a:rPr lang="en-US" altLang="zh-CN" sz="1600" dirty="0">
                <a:solidFill>
                  <a:srgbClr val="0070C0"/>
                </a:solidFill>
              </a:rPr>
              <a:t>         </a:t>
            </a:r>
            <a:r>
              <a:rPr lang="zh-CN" altLang="en-US" sz="1600" dirty="0">
                <a:solidFill>
                  <a:srgbClr val="0070C0"/>
                </a:solidFill>
              </a:rPr>
              <a:t>西门子</a:t>
            </a:r>
            <a:r>
              <a:rPr lang="en-US" altLang="zh-CN" sz="1600" dirty="0">
                <a:solidFill>
                  <a:srgbClr val="0070C0"/>
                </a:solidFill>
              </a:rPr>
              <a:t>S7 1200 PLC</a:t>
            </a:r>
            <a:r>
              <a:rPr lang="zh-CN" altLang="en-US" sz="1600" dirty="0">
                <a:solidFill>
                  <a:srgbClr val="0070C0"/>
                </a:solidFill>
              </a:rPr>
              <a:t>可以配置</a:t>
            </a:r>
            <a:r>
              <a:rPr lang="zh-CN" altLang="en-US" sz="1600" dirty="0">
                <a:solidFill>
                  <a:srgbClr val="FF0000"/>
                </a:solidFill>
              </a:rPr>
              <a:t>信号模块（</a:t>
            </a:r>
            <a:r>
              <a:rPr lang="en-US" altLang="zh-CN" sz="1600" dirty="0">
                <a:solidFill>
                  <a:srgbClr val="FF0000"/>
                </a:solidFill>
              </a:rPr>
              <a:t>CM1241</a:t>
            </a:r>
            <a:r>
              <a:rPr lang="zh-CN" altLang="en-US" sz="1600" dirty="0">
                <a:solidFill>
                  <a:srgbClr val="FF0000"/>
                </a:solidFill>
              </a:rPr>
              <a:t>）或信号板（</a:t>
            </a:r>
            <a:r>
              <a:rPr lang="en-US" altLang="zh-CN" sz="1600" dirty="0">
                <a:solidFill>
                  <a:srgbClr val="FF0000"/>
                </a:solidFill>
              </a:rPr>
              <a:t>CB1241</a:t>
            </a:r>
            <a:r>
              <a:rPr lang="zh-CN" altLang="en-US" sz="1600" dirty="0">
                <a:solidFill>
                  <a:srgbClr val="FF0000"/>
                </a:solidFill>
              </a:rPr>
              <a:t>）</a:t>
            </a:r>
            <a:r>
              <a:rPr lang="zh-CN" altLang="en-US" sz="1600" dirty="0">
                <a:solidFill>
                  <a:srgbClr val="0070C0"/>
                </a:solidFill>
              </a:rPr>
              <a:t>。</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单元二 </a:t>
            </a:r>
            <a:r>
              <a:rPr lang="en-US" altLang="zh-CN" dirty="0"/>
              <a:t>ABB</a:t>
            </a:r>
            <a:r>
              <a:rPr lang="zh-CN" altLang="en-US" dirty="0"/>
              <a:t>工业机器人与伺服驱动系统集成</a:t>
            </a:r>
          </a:p>
        </p:txBody>
      </p:sp>
    </p:spTree>
    <p:extLst>
      <p:ext uri="{BB962C8B-B14F-4D97-AF65-F5344CB8AC3E}">
        <p14:creationId xmlns:p14="http://schemas.microsoft.com/office/powerpoint/2010/main" val="1890335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359761" y="478804"/>
            <a:ext cx="8280000" cy="1210588"/>
          </a:xfrm>
          <a:prstGeom prst="rect">
            <a:avLst/>
          </a:prstGeom>
          <a:noFill/>
        </p:spPr>
        <p:txBody>
          <a:bodyPr wrap="square" rtlCol="0">
            <a:spAutoFit/>
          </a:bodyPr>
          <a:lstStyle/>
          <a:p>
            <a:pPr>
              <a:lnSpc>
                <a:spcPct val="150000"/>
              </a:lnSpc>
            </a:pPr>
            <a:r>
              <a:rPr lang="zh-CN" altLang="en-US" sz="1800" b="1" dirty="0">
                <a:solidFill>
                  <a:srgbClr val="0070C0"/>
                </a:solidFill>
              </a:rPr>
              <a:t> </a:t>
            </a:r>
            <a:r>
              <a:rPr lang="en-US" altLang="zh-CN" sz="1800" dirty="0">
                <a:solidFill>
                  <a:srgbClr val="FF0000"/>
                </a:solidFill>
              </a:rPr>
              <a:t>2.</a:t>
            </a:r>
            <a:r>
              <a:rPr lang="zh-CN" altLang="en-US" sz="1800" dirty="0">
                <a:solidFill>
                  <a:srgbClr val="FF0000"/>
                </a:solidFill>
              </a:rPr>
              <a:t>通信模块组态</a:t>
            </a:r>
          </a:p>
          <a:p>
            <a:pPr>
              <a:lnSpc>
                <a:spcPct val="150000"/>
              </a:lnSpc>
            </a:pPr>
            <a:r>
              <a:rPr lang="zh-CN" altLang="en-US" sz="1600" dirty="0">
                <a:solidFill>
                  <a:srgbClr val="0070C0"/>
                </a:solidFill>
              </a:rPr>
              <a:t>        西门子</a:t>
            </a:r>
            <a:r>
              <a:rPr lang="en-US" altLang="zh-CN" sz="1600" dirty="0">
                <a:solidFill>
                  <a:srgbClr val="0070C0"/>
                </a:solidFill>
              </a:rPr>
              <a:t>PLC</a:t>
            </a:r>
            <a:r>
              <a:rPr lang="zh-CN" altLang="en-US" sz="1600" dirty="0">
                <a:solidFill>
                  <a:srgbClr val="0070C0"/>
                </a:solidFill>
              </a:rPr>
              <a:t>与伺服驱动器之间采用</a:t>
            </a:r>
            <a:r>
              <a:rPr lang="en-US" altLang="zh-CN" sz="1600" dirty="0">
                <a:solidFill>
                  <a:srgbClr val="FF0000"/>
                </a:solidFill>
              </a:rPr>
              <a:t>Modbus RTU</a:t>
            </a:r>
            <a:r>
              <a:rPr lang="zh-CN" altLang="en-US" sz="1600" dirty="0">
                <a:solidFill>
                  <a:srgbClr val="0070C0"/>
                </a:solidFill>
              </a:rPr>
              <a:t>通信，可在</a:t>
            </a:r>
            <a:r>
              <a:rPr lang="en-US" altLang="zh-CN" sz="1600" dirty="0">
                <a:solidFill>
                  <a:srgbClr val="0070C0"/>
                </a:solidFill>
              </a:rPr>
              <a:t>CPU</a:t>
            </a:r>
            <a:r>
              <a:rPr lang="zh-CN" altLang="en-US" sz="1600" dirty="0">
                <a:solidFill>
                  <a:srgbClr val="0070C0"/>
                </a:solidFill>
              </a:rPr>
              <a:t>模块左侧加装</a:t>
            </a:r>
            <a:r>
              <a:rPr lang="en-US" altLang="zh-CN" sz="1600" dirty="0">
                <a:solidFill>
                  <a:srgbClr val="FF0000"/>
                </a:solidFill>
              </a:rPr>
              <a:t>CM1241 RS422/485</a:t>
            </a:r>
            <a:r>
              <a:rPr lang="zh-CN" altLang="en-US" sz="1600" dirty="0">
                <a:solidFill>
                  <a:srgbClr val="FF0000"/>
                </a:solidFill>
              </a:rPr>
              <a:t>通信模块</a:t>
            </a:r>
            <a:r>
              <a:rPr lang="zh-CN" altLang="en-US" sz="1600" dirty="0">
                <a:solidFill>
                  <a:srgbClr val="0070C0"/>
                </a:solidFill>
              </a:rPr>
              <a:t>，与伺服驱动器间通过</a:t>
            </a:r>
            <a:r>
              <a:rPr lang="en-US" altLang="zh-CN" sz="1600" dirty="0">
                <a:solidFill>
                  <a:srgbClr val="0070C0"/>
                </a:solidFill>
              </a:rPr>
              <a:t>RS485</a:t>
            </a:r>
            <a:r>
              <a:rPr lang="zh-CN" altLang="en-US" sz="1600" dirty="0">
                <a:solidFill>
                  <a:srgbClr val="0070C0"/>
                </a:solidFill>
              </a:rPr>
              <a:t>电缆线连接。</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单元二 </a:t>
            </a:r>
            <a:r>
              <a:rPr lang="en-US" altLang="zh-CN" dirty="0"/>
              <a:t>ABB</a:t>
            </a:r>
            <a:r>
              <a:rPr lang="zh-CN" altLang="en-US" dirty="0"/>
              <a:t>工业机器人与伺服驱动系统集成</a:t>
            </a:r>
          </a:p>
        </p:txBody>
      </p:sp>
      <p:pic>
        <p:nvPicPr>
          <p:cNvPr id="5" name="图片 4">
            <a:extLst>
              <a:ext uri="{FF2B5EF4-FFF2-40B4-BE49-F238E27FC236}">
                <a16:creationId xmlns:a16="http://schemas.microsoft.com/office/drawing/2014/main" id="{BEEDEE6E-A40B-4FEA-A534-3EE744154E9B}"/>
              </a:ext>
            </a:extLst>
          </p:cNvPr>
          <p:cNvPicPr/>
          <p:nvPr/>
        </p:nvPicPr>
        <p:blipFill rotWithShape="1">
          <a:blip r:embed="rId2"/>
          <a:srcRect l="33085" t="17979" r="26751" b="31807"/>
          <a:stretch/>
        </p:blipFill>
        <p:spPr bwMode="auto">
          <a:xfrm>
            <a:off x="915522" y="2162915"/>
            <a:ext cx="2879725" cy="2023110"/>
          </a:xfrm>
          <a:prstGeom prst="rect">
            <a:avLst/>
          </a:prstGeom>
          <a:ln>
            <a:noFill/>
          </a:ln>
          <a:extLst>
            <a:ext uri="{53640926-AAD7-44D8-BBD7-CCE9431645EC}">
              <a14:shadowObscured xmlns:a14="http://schemas.microsoft.com/office/drawing/2010/main"/>
            </a:ext>
          </a:extLst>
        </p:spPr>
      </p:pic>
      <p:pic>
        <p:nvPicPr>
          <p:cNvPr id="6" name="图片 5">
            <a:extLst>
              <a:ext uri="{FF2B5EF4-FFF2-40B4-BE49-F238E27FC236}">
                <a16:creationId xmlns:a16="http://schemas.microsoft.com/office/drawing/2014/main" id="{CE5C105C-DA26-47AC-A897-71A9EA4F50F6}"/>
              </a:ext>
            </a:extLst>
          </p:cNvPr>
          <p:cNvPicPr/>
          <p:nvPr/>
        </p:nvPicPr>
        <p:blipFill rotWithShape="1">
          <a:blip r:embed="rId3"/>
          <a:srcRect l="39539" t="46190" r="25210" b="14726"/>
          <a:stretch/>
        </p:blipFill>
        <p:spPr bwMode="auto">
          <a:xfrm>
            <a:off x="4165651" y="1669070"/>
            <a:ext cx="2879725" cy="1795780"/>
          </a:xfrm>
          <a:prstGeom prst="rect">
            <a:avLst/>
          </a:prstGeom>
          <a:ln>
            <a:noFill/>
          </a:ln>
          <a:extLst>
            <a:ext uri="{53640926-AAD7-44D8-BBD7-CCE9431645EC}">
              <a14:shadowObscured xmlns:a14="http://schemas.microsoft.com/office/drawing/2010/main"/>
            </a:ext>
          </a:extLst>
        </p:spPr>
      </p:pic>
      <p:pic>
        <p:nvPicPr>
          <p:cNvPr id="7" name="图片 6">
            <a:extLst>
              <a:ext uri="{FF2B5EF4-FFF2-40B4-BE49-F238E27FC236}">
                <a16:creationId xmlns:a16="http://schemas.microsoft.com/office/drawing/2014/main" id="{B0E80AEA-1458-4BAC-B76A-B3088FC6CADA}"/>
              </a:ext>
            </a:extLst>
          </p:cNvPr>
          <p:cNvPicPr/>
          <p:nvPr/>
        </p:nvPicPr>
        <p:blipFill rotWithShape="1">
          <a:blip r:embed="rId4"/>
          <a:srcRect l="2817" t="40325" r="66338" b="29367"/>
          <a:stretch/>
        </p:blipFill>
        <p:spPr bwMode="auto">
          <a:xfrm>
            <a:off x="4165651" y="3500360"/>
            <a:ext cx="2879725" cy="1590675"/>
          </a:xfrm>
          <a:prstGeom prst="rect">
            <a:avLst/>
          </a:prstGeom>
          <a:ln>
            <a:noFill/>
          </a:ln>
          <a:extLst>
            <a:ext uri="{53640926-AAD7-44D8-BBD7-CCE9431645EC}">
              <a14:shadowObscured xmlns:a14="http://schemas.microsoft.com/office/drawing/2010/main"/>
            </a:ext>
          </a:extLst>
        </p:spPr>
      </p:pic>
      <p:sp>
        <p:nvSpPr>
          <p:cNvPr id="2" name="矩形 1">
            <a:extLst>
              <a:ext uri="{FF2B5EF4-FFF2-40B4-BE49-F238E27FC236}">
                <a16:creationId xmlns:a16="http://schemas.microsoft.com/office/drawing/2014/main" id="{15AA2402-AE50-4ED8-9FEC-A769AACCE318}"/>
              </a:ext>
            </a:extLst>
          </p:cNvPr>
          <p:cNvSpPr/>
          <p:nvPr/>
        </p:nvSpPr>
        <p:spPr>
          <a:xfrm>
            <a:off x="7282548" y="4018698"/>
            <a:ext cx="1635384" cy="276999"/>
          </a:xfrm>
          <a:prstGeom prst="rect">
            <a:avLst/>
          </a:prstGeom>
        </p:spPr>
        <p:txBody>
          <a:bodyPr wrap="none">
            <a:spAutoFit/>
          </a:bodyPr>
          <a:lstStyle/>
          <a:p>
            <a:r>
              <a:rPr lang="en-US" altLang="zh-CN" sz="1200" dirty="0">
                <a:solidFill>
                  <a:srgbClr val="FF0000"/>
                </a:solidFill>
              </a:rPr>
              <a:t>CM1241</a:t>
            </a:r>
            <a:r>
              <a:rPr lang="zh-CN" altLang="zh-CN" sz="1200" dirty="0">
                <a:solidFill>
                  <a:srgbClr val="FF0000"/>
                </a:solidFill>
              </a:rPr>
              <a:t>模块的端口号</a:t>
            </a:r>
            <a:endParaRPr lang="zh-CN" altLang="en-US" sz="1200" dirty="0">
              <a:solidFill>
                <a:srgbClr val="FF0000"/>
              </a:solidFill>
            </a:endParaRPr>
          </a:p>
        </p:txBody>
      </p:sp>
      <p:cxnSp>
        <p:nvCxnSpPr>
          <p:cNvPr id="4" name="直接箭头连接符 3">
            <a:extLst>
              <a:ext uri="{FF2B5EF4-FFF2-40B4-BE49-F238E27FC236}">
                <a16:creationId xmlns:a16="http://schemas.microsoft.com/office/drawing/2014/main" id="{F66CF2D0-1038-40A7-9FA5-F12B805A86F3}"/>
              </a:ext>
            </a:extLst>
          </p:cNvPr>
          <p:cNvCxnSpPr>
            <a:cxnSpLocks/>
          </p:cNvCxnSpPr>
          <p:nvPr/>
        </p:nvCxnSpPr>
        <p:spPr>
          <a:xfrm flipH="1">
            <a:off x="6895477" y="4242216"/>
            <a:ext cx="520303" cy="816552"/>
          </a:xfrm>
          <a:prstGeom prst="straightConnector1">
            <a:avLst/>
          </a:prstGeom>
          <a:ln>
            <a:solidFill>
              <a:srgbClr val="FF0000"/>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24729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449701" y="478804"/>
            <a:ext cx="8280000" cy="3054939"/>
          </a:xfrm>
          <a:prstGeom prst="rect">
            <a:avLst/>
          </a:prstGeom>
          <a:noFill/>
        </p:spPr>
        <p:txBody>
          <a:bodyPr wrap="square" rtlCol="0">
            <a:spAutoFit/>
          </a:bodyPr>
          <a:lstStyle/>
          <a:p>
            <a:pPr>
              <a:lnSpc>
                <a:spcPct val="150000"/>
              </a:lnSpc>
            </a:pPr>
            <a:r>
              <a:rPr lang="en-US" altLang="zh-CN" sz="1800" dirty="0">
                <a:solidFill>
                  <a:srgbClr val="FF0000"/>
                </a:solidFill>
              </a:rPr>
              <a:t>3.Modbus RTU</a:t>
            </a:r>
            <a:r>
              <a:rPr lang="zh-CN" altLang="en-US" sz="1800" dirty="0">
                <a:solidFill>
                  <a:srgbClr val="FF0000"/>
                </a:solidFill>
              </a:rPr>
              <a:t>通信指令</a:t>
            </a:r>
          </a:p>
          <a:p>
            <a:pPr>
              <a:lnSpc>
                <a:spcPct val="150000"/>
              </a:lnSpc>
            </a:pPr>
            <a:r>
              <a:rPr lang="en-US" altLang="zh-CN" sz="1600" dirty="0">
                <a:solidFill>
                  <a:srgbClr val="0070C0"/>
                </a:solidFill>
              </a:rPr>
              <a:t>        S7 1200 PLC Modbus RTU</a:t>
            </a:r>
            <a:r>
              <a:rPr lang="zh-CN" altLang="en-US" sz="1600" dirty="0">
                <a:solidFill>
                  <a:srgbClr val="0070C0"/>
                </a:solidFill>
              </a:rPr>
              <a:t>通信指令中包含</a:t>
            </a:r>
            <a:r>
              <a:rPr lang="en-US" altLang="zh-CN" sz="1600" dirty="0">
                <a:solidFill>
                  <a:srgbClr val="FF0000"/>
                </a:solidFill>
              </a:rPr>
              <a:t>Modbus RTU </a:t>
            </a:r>
            <a:r>
              <a:rPr lang="zh-CN" altLang="en-US" sz="1600" dirty="0">
                <a:solidFill>
                  <a:srgbClr val="FF0000"/>
                </a:solidFill>
              </a:rPr>
              <a:t>主从站指令</a:t>
            </a:r>
            <a:r>
              <a:rPr lang="zh-CN" altLang="en-US" sz="1600" dirty="0">
                <a:solidFill>
                  <a:srgbClr val="0070C0"/>
                </a:solidFill>
              </a:rPr>
              <a:t>。一般构建</a:t>
            </a:r>
            <a:r>
              <a:rPr lang="en-US" altLang="zh-CN" sz="1600" dirty="0">
                <a:solidFill>
                  <a:srgbClr val="0070C0"/>
                </a:solidFill>
              </a:rPr>
              <a:t>PLC</a:t>
            </a:r>
            <a:r>
              <a:rPr lang="zh-CN" altLang="en-US" sz="1600" dirty="0">
                <a:solidFill>
                  <a:srgbClr val="0070C0"/>
                </a:solidFill>
              </a:rPr>
              <a:t>与伺服驱动器的</a:t>
            </a:r>
            <a:r>
              <a:rPr lang="en-US" altLang="zh-CN" sz="1600" dirty="0">
                <a:solidFill>
                  <a:srgbClr val="0070C0"/>
                </a:solidFill>
              </a:rPr>
              <a:t>MODBUS</a:t>
            </a:r>
            <a:r>
              <a:rPr lang="zh-CN" altLang="en-US" sz="1600" dirty="0">
                <a:solidFill>
                  <a:srgbClr val="0070C0"/>
                </a:solidFill>
              </a:rPr>
              <a:t>通信系统时，</a:t>
            </a:r>
            <a:r>
              <a:rPr lang="en-US" altLang="zh-CN" sz="1600" dirty="0">
                <a:solidFill>
                  <a:srgbClr val="FF0000"/>
                </a:solidFill>
              </a:rPr>
              <a:t>PLC</a:t>
            </a:r>
            <a:r>
              <a:rPr lang="zh-CN" altLang="en-US" sz="1600" dirty="0">
                <a:solidFill>
                  <a:srgbClr val="FF0000"/>
                </a:solidFill>
              </a:rPr>
              <a:t>配置为通信主站，伺服驱动器为通信从站</a:t>
            </a:r>
            <a:r>
              <a:rPr lang="zh-CN" altLang="en-US" sz="1600" dirty="0">
                <a:solidFill>
                  <a:srgbClr val="0070C0"/>
                </a:solidFill>
              </a:rPr>
              <a:t>。</a:t>
            </a:r>
          </a:p>
          <a:p>
            <a:pPr>
              <a:lnSpc>
                <a:spcPct val="150000"/>
              </a:lnSpc>
            </a:pPr>
            <a:r>
              <a:rPr lang="en-US" altLang="zh-CN" sz="1600" dirty="0">
                <a:solidFill>
                  <a:srgbClr val="0070C0"/>
                </a:solidFill>
              </a:rPr>
              <a:t>         Modbus RTU</a:t>
            </a:r>
            <a:r>
              <a:rPr lang="zh-CN" altLang="en-US" sz="1600" dirty="0">
                <a:solidFill>
                  <a:srgbClr val="0070C0"/>
                </a:solidFill>
              </a:rPr>
              <a:t>主站调用</a:t>
            </a:r>
            <a:r>
              <a:rPr lang="en-US" altLang="zh-CN" sz="1600" dirty="0" err="1">
                <a:solidFill>
                  <a:srgbClr val="FF0000"/>
                </a:solidFill>
              </a:rPr>
              <a:t>Modbus_Comm_Load</a:t>
            </a:r>
            <a:r>
              <a:rPr lang="en-US" altLang="zh-CN" sz="1600" dirty="0">
                <a:solidFill>
                  <a:srgbClr val="FF0000"/>
                </a:solidFill>
              </a:rPr>
              <a:t> </a:t>
            </a:r>
            <a:r>
              <a:rPr lang="zh-CN" altLang="en-US" sz="1600" dirty="0">
                <a:solidFill>
                  <a:srgbClr val="0070C0"/>
                </a:solidFill>
              </a:rPr>
              <a:t>指令通过 </a:t>
            </a:r>
            <a:r>
              <a:rPr lang="en-US" altLang="zh-CN" sz="1600" dirty="0">
                <a:solidFill>
                  <a:srgbClr val="0070C0"/>
                </a:solidFill>
              </a:rPr>
              <a:t>Modbus RTU </a:t>
            </a:r>
            <a:r>
              <a:rPr lang="zh-CN" altLang="en-US" sz="1600" dirty="0">
                <a:solidFill>
                  <a:srgbClr val="0070C0"/>
                </a:solidFill>
              </a:rPr>
              <a:t>协议对通信模块进行组态，</a:t>
            </a:r>
            <a:r>
              <a:rPr lang="en-US" altLang="zh-CN" sz="1600" dirty="0" err="1">
                <a:solidFill>
                  <a:srgbClr val="FF0000"/>
                </a:solidFill>
              </a:rPr>
              <a:t>Modbus_Master</a:t>
            </a:r>
            <a:r>
              <a:rPr lang="en-US" altLang="zh-CN" sz="1600" dirty="0">
                <a:solidFill>
                  <a:srgbClr val="FF0000"/>
                </a:solidFill>
              </a:rPr>
              <a:t> </a:t>
            </a:r>
            <a:r>
              <a:rPr lang="zh-CN" altLang="en-US" sz="1600" dirty="0">
                <a:solidFill>
                  <a:srgbClr val="0070C0"/>
                </a:solidFill>
              </a:rPr>
              <a:t>指令通过由 </a:t>
            </a:r>
            <a:r>
              <a:rPr lang="en-US" altLang="zh-CN" sz="1600" dirty="0" err="1">
                <a:solidFill>
                  <a:srgbClr val="0070C0"/>
                </a:solidFill>
              </a:rPr>
              <a:t>Modbus_Comm_Load</a:t>
            </a:r>
            <a:r>
              <a:rPr lang="en-US" altLang="zh-CN" sz="1600" dirty="0">
                <a:solidFill>
                  <a:srgbClr val="0070C0"/>
                </a:solidFill>
              </a:rPr>
              <a:t> </a:t>
            </a:r>
            <a:r>
              <a:rPr lang="zh-CN" altLang="en-US" sz="1600" dirty="0">
                <a:solidFill>
                  <a:srgbClr val="0070C0"/>
                </a:solidFill>
              </a:rPr>
              <a:t>指令组态的端口作为 </a:t>
            </a:r>
            <a:r>
              <a:rPr lang="en-US" altLang="zh-CN" sz="1600" dirty="0">
                <a:solidFill>
                  <a:srgbClr val="0070C0"/>
                </a:solidFill>
              </a:rPr>
              <a:t>Modbus </a:t>
            </a:r>
            <a:r>
              <a:rPr lang="zh-CN" altLang="en-US" sz="1600" dirty="0">
                <a:solidFill>
                  <a:srgbClr val="0070C0"/>
                </a:solidFill>
              </a:rPr>
              <a:t>主站进行通信， </a:t>
            </a:r>
            <a:r>
              <a:rPr lang="en-US" altLang="zh-CN" sz="1600" dirty="0" err="1">
                <a:solidFill>
                  <a:srgbClr val="FF0000"/>
                </a:solidFill>
              </a:rPr>
              <a:t>Modbus_Comm_Load</a:t>
            </a:r>
            <a:r>
              <a:rPr lang="en-US" altLang="zh-CN" sz="1600" dirty="0">
                <a:solidFill>
                  <a:srgbClr val="FF0000"/>
                </a:solidFill>
              </a:rPr>
              <a:t> </a:t>
            </a:r>
            <a:r>
              <a:rPr lang="zh-CN" altLang="en-US" sz="1600" dirty="0">
                <a:solidFill>
                  <a:srgbClr val="FF0000"/>
                </a:solidFill>
              </a:rPr>
              <a:t>指令的 </a:t>
            </a:r>
            <a:r>
              <a:rPr lang="en-US" altLang="zh-CN" sz="1600" dirty="0">
                <a:solidFill>
                  <a:srgbClr val="FF0000"/>
                </a:solidFill>
              </a:rPr>
              <a:t>MB_DB </a:t>
            </a:r>
            <a:r>
              <a:rPr lang="zh-CN" altLang="en-US" sz="1600" dirty="0">
                <a:solidFill>
                  <a:srgbClr val="FF0000"/>
                </a:solidFill>
              </a:rPr>
              <a:t>参数</a:t>
            </a:r>
            <a:r>
              <a:rPr lang="zh-CN" altLang="en-US" sz="1600" dirty="0">
                <a:solidFill>
                  <a:srgbClr val="0070C0"/>
                </a:solidFill>
              </a:rPr>
              <a:t>连接到 </a:t>
            </a:r>
            <a:r>
              <a:rPr lang="en-US" altLang="zh-CN" sz="1600" dirty="0" err="1">
                <a:solidFill>
                  <a:srgbClr val="0070C0"/>
                </a:solidFill>
              </a:rPr>
              <a:t>Modbus_Master</a:t>
            </a:r>
            <a:r>
              <a:rPr lang="en-US" altLang="zh-CN" sz="1600" dirty="0">
                <a:solidFill>
                  <a:srgbClr val="0070C0"/>
                </a:solidFill>
              </a:rPr>
              <a:t> </a:t>
            </a:r>
            <a:r>
              <a:rPr lang="zh-CN" altLang="en-US" sz="1600" dirty="0">
                <a:solidFill>
                  <a:srgbClr val="0070C0"/>
                </a:solidFill>
              </a:rPr>
              <a:t>指令的</a:t>
            </a:r>
            <a:r>
              <a:rPr lang="en-US" altLang="zh-CN" sz="1600" dirty="0">
                <a:solidFill>
                  <a:srgbClr val="FF0000"/>
                </a:solidFill>
              </a:rPr>
              <a:t>MB_DB </a:t>
            </a:r>
            <a:r>
              <a:rPr lang="zh-CN" altLang="en-US" sz="1600" dirty="0">
                <a:solidFill>
                  <a:srgbClr val="FF0000"/>
                </a:solidFill>
              </a:rPr>
              <a:t>参数</a:t>
            </a:r>
            <a:r>
              <a:rPr lang="zh-CN" altLang="en-US" sz="1600" dirty="0">
                <a:solidFill>
                  <a:srgbClr val="0070C0"/>
                </a:solidFill>
              </a:rPr>
              <a:t>。</a:t>
            </a:r>
            <a:endParaRPr lang="en-US" altLang="zh-CN" sz="1600" dirty="0">
              <a:solidFill>
                <a:srgbClr val="0070C0"/>
              </a:solidFill>
            </a:endParaRPr>
          </a:p>
          <a:p>
            <a:pPr>
              <a:lnSpc>
                <a:spcPct val="150000"/>
              </a:lnSpc>
            </a:pPr>
            <a:endParaRPr lang="zh-CN" altLang="en-US" sz="1600" dirty="0">
              <a:solidFill>
                <a:srgbClr val="0070C0"/>
              </a:solidFill>
            </a:endParaRP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单元二 </a:t>
            </a:r>
            <a:r>
              <a:rPr lang="en-US" altLang="zh-CN" dirty="0"/>
              <a:t>ABB</a:t>
            </a:r>
            <a:r>
              <a:rPr lang="zh-CN" altLang="en-US" dirty="0"/>
              <a:t>工业机器人与伺服驱动系统集成</a:t>
            </a:r>
          </a:p>
        </p:txBody>
      </p:sp>
      <p:pic>
        <p:nvPicPr>
          <p:cNvPr id="5" name="图片 4">
            <a:extLst>
              <a:ext uri="{FF2B5EF4-FFF2-40B4-BE49-F238E27FC236}">
                <a16:creationId xmlns:a16="http://schemas.microsoft.com/office/drawing/2014/main" id="{71F10348-CECD-48E7-8B8F-F240C130F74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1864740" y="2998456"/>
            <a:ext cx="2206625" cy="1666240"/>
          </a:xfrm>
          <a:prstGeom prst="rect">
            <a:avLst/>
          </a:prstGeom>
          <a:noFill/>
          <a:ln>
            <a:noFill/>
          </a:ln>
        </p:spPr>
      </p:pic>
      <p:pic>
        <p:nvPicPr>
          <p:cNvPr id="6" name="图片 5">
            <a:extLst>
              <a:ext uri="{FF2B5EF4-FFF2-40B4-BE49-F238E27FC236}">
                <a16:creationId xmlns:a16="http://schemas.microsoft.com/office/drawing/2014/main" id="{E904F60F-6107-48FF-99AF-0A90ED076058}"/>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782477" y="3214356"/>
            <a:ext cx="2278380" cy="1234440"/>
          </a:xfrm>
          <a:prstGeom prst="rect">
            <a:avLst/>
          </a:prstGeom>
          <a:noFill/>
          <a:ln>
            <a:noFill/>
          </a:ln>
        </p:spPr>
      </p:pic>
    </p:spTree>
    <p:extLst>
      <p:ext uri="{BB962C8B-B14F-4D97-AF65-F5344CB8AC3E}">
        <p14:creationId xmlns:p14="http://schemas.microsoft.com/office/powerpoint/2010/main" val="35053683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457196" y="478804"/>
            <a:ext cx="8280000" cy="1949252"/>
          </a:xfrm>
          <a:prstGeom prst="rect">
            <a:avLst/>
          </a:prstGeom>
          <a:noFill/>
        </p:spPr>
        <p:txBody>
          <a:bodyPr wrap="square" rtlCol="0">
            <a:spAutoFit/>
          </a:bodyPr>
          <a:lstStyle/>
          <a:p>
            <a:pPr>
              <a:lnSpc>
                <a:spcPct val="150000"/>
              </a:lnSpc>
            </a:pPr>
            <a:r>
              <a:rPr lang="en-US" altLang="zh-CN" sz="1800" dirty="0">
                <a:solidFill>
                  <a:srgbClr val="FF0000"/>
                </a:solidFill>
              </a:rPr>
              <a:t>5.2.2</a:t>
            </a:r>
            <a:r>
              <a:rPr lang="zh-CN" altLang="en-US" sz="1800" dirty="0">
                <a:solidFill>
                  <a:srgbClr val="FF0000"/>
                </a:solidFill>
              </a:rPr>
              <a:t>伺服驱动器</a:t>
            </a:r>
          </a:p>
          <a:p>
            <a:pPr>
              <a:lnSpc>
                <a:spcPct val="150000"/>
              </a:lnSpc>
            </a:pPr>
            <a:r>
              <a:rPr lang="en-US" altLang="zh-CN" sz="1600" dirty="0">
                <a:solidFill>
                  <a:srgbClr val="0070C0"/>
                </a:solidFill>
              </a:rPr>
              <a:t>1.</a:t>
            </a:r>
            <a:r>
              <a:rPr lang="zh-CN" altLang="en-US" sz="1600" dirty="0">
                <a:solidFill>
                  <a:srgbClr val="0070C0"/>
                </a:solidFill>
              </a:rPr>
              <a:t>伺服驱动器接口分布</a:t>
            </a:r>
          </a:p>
          <a:p>
            <a:pPr>
              <a:lnSpc>
                <a:spcPct val="150000"/>
              </a:lnSpc>
            </a:pPr>
            <a:r>
              <a:rPr lang="zh-CN" altLang="en-US" sz="1600" dirty="0">
                <a:solidFill>
                  <a:srgbClr val="0070C0"/>
                </a:solidFill>
              </a:rPr>
              <a:t>         变位机的伺服驱动器采用</a:t>
            </a:r>
            <a:r>
              <a:rPr lang="en-US" altLang="zh-CN" sz="1600" dirty="0">
                <a:solidFill>
                  <a:srgbClr val="0070C0"/>
                </a:solidFill>
              </a:rPr>
              <a:t>TAD8811</a:t>
            </a:r>
            <a:r>
              <a:rPr lang="zh-CN" altLang="en-US" sz="1600" dirty="0">
                <a:solidFill>
                  <a:srgbClr val="0070C0"/>
                </a:solidFill>
              </a:rPr>
              <a:t>系列多摩川伺服驱动器，该系列驱动器主要由</a:t>
            </a:r>
            <a:r>
              <a:rPr lang="en-US" altLang="zh-CN" sz="1600" dirty="0">
                <a:solidFill>
                  <a:srgbClr val="0070C0"/>
                </a:solidFill>
              </a:rPr>
              <a:t>I/O</a:t>
            </a:r>
            <a:r>
              <a:rPr lang="zh-CN" altLang="en-US" sz="1600" dirty="0">
                <a:solidFill>
                  <a:srgbClr val="0070C0"/>
                </a:solidFill>
              </a:rPr>
              <a:t>接口、编码器接口、</a:t>
            </a:r>
            <a:r>
              <a:rPr lang="en-US" altLang="zh-CN" sz="1600" dirty="0">
                <a:solidFill>
                  <a:srgbClr val="0070C0"/>
                </a:solidFill>
              </a:rPr>
              <a:t>SV-NET/RS485</a:t>
            </a:r>
            <a:r>
              <a:rPr lang="zh-CN" altLang="en-US" sz="1600" dirty="0">
                <a:solidFill>
                  <a:srgbClr val="0070C0"/>
                </a:solidFill>
              </a:rPr>
              <a:t>接口、</a:t>
            </a:r>
            <a:r>
              <a:rPr lang="en-US" altLang="zh-CN" sz="1600" dirty="0">
                <a:solidFill>
                  <a:srgbClr val="0070C0"/>
                </a:solidFill>
              </a:rPr>
              <a:t>USB</a:t>
            </a:r>
            <a:r>
              <a:rPr lang="zh-CN" altLang="en-US" sz="1600" dirty="0">
                <a:solidFill>
                  <a:srgbClr val="0070C0"/>
                </a:solidFill>
              </a:rPr>
              <a:t>接口、模拟监视器输出接口、驱动电源接口、外部电阻接口（连接伺服电机）、机架地线和操作面板等组成。</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单元二 </a:t>
            </a:r>
            <a:r>
              <a:rPr lang="en-US" altLang="zh-CN" dirty="0"/>
              <a:t>ABB</a:t>
            </a:r>
            <a:r>
              <a:rPr lang="zh-CN" altLang="en-US" dirty="0"/>
              <a:t>工业机器人与伺服驱动系统集成</a:t>
            </a:r>
          </a:p>
        </p:txBody>
      </p:sp>
      <p:pic>
        <p:nvPicPr>
          <p:cNvPr id="5" name="图片 4">
            <a:extLst>
              <a:ext uri="{FF2B5EF4-FFF2-40B4-BE49-F238E27FC236}">
                <a16:creationId xmlns:a16="http://schemas.microsoft.com/office/drawing/2014/main" id="{E609C18D-68D5-4FC2-B35D-DBD47BA01A5B}"/>
              </a:ext>
            </a:extLst>
          </p:cNvPr>
          <p:cNvPicPr/>
          <p:nvPr/>
        </p:nvPicPr>
        <p:blipFill rotWithShape="1">
          <a:blip r:embed="rId2">
            <a:extLst>
              <a:ext uri="{28A0092B-C50C-407E-A947-70E740481C1C}">
                <a14:useLocalDpi xmlns:a14="http://schemas.microsoft.com/office/drawing/2010/main" val="0"/>
              </a:ext>
            </a:extLst>
          </a:blip>
          <a:srcRect t="2118" r="64189" b="34741"/>
          <a:stretch/>
        </p:blipFill>
        <p:spPr bwMode="auto">
          <a:xfrm>
            <a:off x="831846" y="2368748"/>
            <a:ext cx="1892842" cy="2543588"/>
          </a:xfrm>
          <a:prstGeom prst="rect">
            <a:avLst/>
          </a:prstGeom>
          <a:noFill/>
          <a:ln>
            <a:noFill/>
          </a:ln>
          <a:extLst>
            <a:ext uri="{53640926-AAD7-44D8-BBD7-CCE9431645EC}">
              <a14:shadowObscured xmlns:a14="http://schemas.microsoft.com/office/drawing/2010/main"/>
            </a:ext>
          </a:extLst>
        </p:spPr>
      </p:pic>
      <p:pic>
        <p:nvPicPr>
          <p:cNvPr id="6" name="图片 5">
            <a:extLst>
              <a:ext uri="{FF2B5EF4-FFF2-40B4-BE49-F238E27FC236}">
                <a16:creationId xmlns:a16="http://schemas.microsoft.com/office/drawing/2014/main" id="{2EE198CC-6F54-4CD3-B3A9-E933B50876B4}"/>
              </a:ext>
            </a:extLst>
          </p:cNvPr>
          <p:cNvPicPr/>
          <p:nvPr/>
        </p:nvPicPr>
        <p:blipFill rotWithShape="1">
          <a:blip r:embed="rId2">
            <a:extLst>
              <a:ext uri="{28A0092B-C50C-407E-A947-70E740481C1C}">
                <a14:useLocalDpi xmlns:a14="http://schemas.microsoft.com/office/drawing/2010/main" val="0"/>
              </a:ext>
            </a:extLst>
          </a:blip>
          <a:srcRect l="46313" t="68663"/>
          <a:stretch/>
        </p:blipFill>
        <p:spPr bwMode="auto">
          <a:xfrm>
            <a:off x="3994879" y="2368748"/>
            <a:ext cx="2837742" cy="1262380"/>
          </a:xfrm>
          <a:prstGeom prst="rect">
            <a:avLst/>
          </a:prstGeom>
          <a:noFill/>
          <a:ln>
            <a:noFill/>
          </a:ln>
          <a:extLst>
            <a:ext uri="{53640926-AAD7-44D8-BBD7-CCE9431645EC}">
              <a14:shadowObscured xmlns:a14="http://schemas.microsoft.com/office/drawing/2010/main"/>
            </a:ext>
          </a:extLst>
        </p:spPr>
      </p:pic>
      <p:sp>
        <p:nvSpPr>
          <p:cNvPr id="2" name="矩形 1">
            <a:extLst>
              <a:ext uri="{FF2B5EF4-FFF2-40B4-BE49-F238E27FC236}">
                <a16:creationId xmlns:a16="http://schemas.microsoft.com/office/drawing/2014/main" id="{2A9C9357-7D64-4427-8B0D-E32D97484024}"/>
              </a:ext>
            </a:extLst>
          </p:cNvPr>
          <p:cNvSpPr/>
          <p:nvPr/>
        </p:nvSpPr>
        <p:spPr>
          <a:xfrm>
            <a:off x="3240195" y="3619674"/>
            <a:ext cx="4906960" cy="891719"/>
          </a:xfrm>
          <a:prstGeom prst="rect">
            <a:avLst/>
          </a:prstGeom>
        </p:spPr>
        <p:txBody>
          <a:bodyPr wrap="square">
            <a:spAutoFit/>
          </a:bodyPr>
          <a:lstStyle/>
          <a:p>
            <a:pPr>
              <a:lnSpc>
                <a:spcPct val="150000"/>
              </a:lnSpc>
              <a:spcAft>
                <a:spcPts val="0"/>
              </a:spcAft>
            </a:pPr>
            <a:r>
              <a:rPr lang="en-US" altLang="zh-CN" sz="1200" kern="100" dirty="0">
                <a:solidFill>
                  <a:srgbClr val="0070C0"/>
                </a:solidFill>
                <a:latin typeface="宋体" panose="02010600030101010101" pitchFamily="2" charset="-122"/>
                <a:ea typeface="宋体" panose="02010600030101010101" pitchFamily="2" charset="-122"/>
              </a:rPr>
              <a:t>A</a:t>
            </a:r>
            <a:r>
              <a:rPr lang="zh-CN" altLang="zh-CN" sz="1200" kern="100" dirty="0">
                <a:solidFill>
                  <a:srgbClr val="0070C0"/>
                </a:solidFill>
                <a:latin typeface="Times New Roman" panose="02020603050405020304" pitchFamily="18" charset="0"/>
                <a:ea typeface="宋体" panose="02010600030101010101" pitchFamily="2" charset="-122"/>
              </a:rPr>
              <a:t>：驱动模块</a:t>
            </a:r>
            <a:r>
              <a:rPr lang="zh-CN" altLang="zh-CN" sz="1200" kern="100" dirty="0">
                <a:solidFill>
                  <a:srgbClr val="FF0000"/>
                </a:solidFill>
                <a:latin typeface="Times New Roman" panose="02020603050405020304" pitchFamily="18" charset="0"/>
                <a:ea typeface="宋体" panose="02010600030101010101" pitchFamily="2" charset="-122"/>
              </a:rPr>
              <a:t>电源接口</a:t>
            </a:r>
            <a:r>
              <a:rPr lang="zh-CN" altLang="zh-CN" sz="1200" kern="100" dirty="0">
                <a:solidFill>
                  <a:srgbClr val="0070C0"/>
                </a:solidFill>
                <a:latin typeface="Times New Roman" panose="02020603050405020304" pitchFamily="18" charset="0"/>
                <a:ea typeface="宋体" panose="02010600030101010101" pitchFamily="2" charset="-122"/>
              </a:rPr>
              <a:t>；</a:t>
            </a:r>
            <a:r>
              <a:rPr lang="en-US" altLang="zh-CN" sz="1200" kern="100" dirty="0">
                <a:solidFill>
                  <a:srgbClr val="0070C0"/>
                </a:solidFill>
                <a:latin typeface="Times New Roman" panose="02020603050405020304" pitchFamily="18" charset="0"/>
                <a:ea typeface="宋体" panose="02010600030101010101" pitchFamily="2" charset="-122"/>
              </a:rPr>
              <a:t>B</a:t>
            </a:r>
            <a:r>
              <a:rPr lang="zh-CN" altLang="zh-CN" sz="1200" kern="100" dirty="0">
                <a:solidFill>
                  <a:srgbClr val="0070C0"/>
                </a:solidFill>
                <a:latin typeface="Times New Roman" panose="02020603050405020304" pitchFamily="18" charset="0"/>
                <a:ea typeface="宋体" panose="02010600030101010101" pitchFamily="2" charset="-122"/>
              </a:rPr>
              <a:t>：驱动器充电指示灯；</a:t>
            </a:r>
            <a:r>
              <a:rPr lang="en-US" altLang="zh-CN" sz="1200" kern="100" dirty="0">
                <a:solidFill>
                  <a:srgbClr val="0070C0"/>
                </a:solidFill>
                <a:latin typeface="Times New Roman" panose="02020603050405020304" pitchFamily="18" charset="0"/>
                <a:ea typeface="宋体" panose="02010600030101010101" pitchFamily="2" charset="-122"/>
              </a:rPr>
              <a:t>C</a:t>
            </a:r>
            <a:r>
              <a:rPr lang="zh-CN" altLang="zh-CN" sz="1200" kern="100" dirty="0">
                <a:solidFill>
                  <a:srgbClr val="0070C0"/>
                </a:solidFill>
                <a:latin typeface="Times New Roman" panose="02020603050405020304" pitchFamily="18" charset="0"/>
                <a:ea typeface="宋体" panose="02010600030101010101" pitchFamily="2" charset="-122"/>
              </a:rPr>
              <a:t>：</a:t>
            </a:r>
            <a:r>
              <a:rPr lang="zh-CN" altLang="zh-CN" sz="1200" kern="100" dirty="0">
                <a:solidFill>
                  <a:srgbClr val="FF0000"/>
                </a:solidFill>
                <a:latin typeface="Times New Roman" panose="02020603050405020304" pitchFamily="18" charset="0"/>
                <a:ea typeface="宋体" panose="02010600030101010101" pitchFamily="2" charset="-122"/>
              </a:rPr>
              <a:t>电机与外部电阻接口</a:t>
            </a:r>
            <a:r>
              <a:rPr lang="zh-CN" altLang="zh-CN" sz="1200" kern="100" dirty="0">
                <a:solidFill>
                  <a:srgbClr val="0070C0"/>
                </a:solidFill>
                <a:latin typeface="Times New Roman" panose="02020603050405020304" pitchFamily="18" charset="0"/>
                <a:ea typeface="宋体" panose="02010600030101010101" pitchFamily="2" charset="-122"/>
              </a:rPr>
              <a:t>；</a:t>
            </a:r>
            <a:r>
              <a:rPr lang="en-US" altLang="zh-CN" sz="1200" kern="100" dirty="0">
                <a:solidFill>
                  <a:srgbClr val="0070C0"/>
                </a:solidFill>
                <a:latin typeface="宋体" panose="02010600030101010101" pitchFamily="2" charset="-122"/>
                <a:ea typeface="宋体" panose="02010600030101010101" pitchFamily="2" charset="-122"/>
              </a:rPr>
              <a:t>D</a:t>
            </a:r>
            <a:r>
              <a:rPr lang="zh-CN" altLang="zh-CN" sz="1200" kern="100" dirty="0">
                <a:solidFill>
                  <a:srgbClr val="0070C0"/>
                </a:solidFill>
                <a:latin typeface="Times New Roman" panose="02020603050405020304" pitchFamily="18" charset="0"/>
                <a:ea typeface="宋体" panose="02010600030101010101" pitchFamily="2" charset="-122"/>
              </a:rPr>
              <a:t>：框架接地端子；</a:t>
            </a:r>
            <a:r>
              <a:rPr lang="en-US" altLang="zh-CN" sz="1200" kern="100" dirty="0">
                <a:solidFill>
                  <a:srgbClr val="0070C0"/>
                </a:solidFill>
                <a:latin typeface="Times New Roman" panose="02020603050405020304" pitchFamily="18" charset="0"/>
                <a:ea typeface="宋体" panose="02010600030101010101" pitchFamily="2" charset="-122"/>
              </a:rPr>
              <a:t>E</a:t>
            </a:r>
            <a:r>
              <a:rPr lang="zh-CN" altLang="zh-CN" sz="1200" kern="100" dirty="0">
                <a:solidFill>
                  <a:srgbClr val="0070C0"/>
                </a:solidFill>
                <a:latin typeface="Times New Roman" panose="02020603050405020304" pitchFamily="18" charset="0"/>
                <a:ea typeface="宋体" panose="02010600030101010101" pitchFamily="2" charset="-122"/>
              </a:rPr>
              <a:t>：</a:t>
            </a:r>
            <a:r>
              <a:rPr lang="zh-CN" altLang="zh-CN" sz="1200" kern="100" dirty="0">
                <a:solidFill>
                  <a:srgbClr val="FF0000"/>
                </a:solidFill>
                <a:latin typeface="Times New Roman" panose="02020603050405020304" pitchFamily="18" charset="0"/>
                <a:ea typeface="宋体" panose="02010600030101010101" pitchFamily="2" charset="-122"/>
              </a:rPr>
              <a:t>设置面板</a:t>
            </a:r>
            <a:r>
              <a:rPr lang="zh-CN" altLang="zh-CN" sz="1200" kern="100" dirty="0">
                <a:solidFill>
                  <a:srgbClr val="0070C0"/>
                </a:solidFill>
                <a:latin typeface="Times New Roman" panose="02020603050405020304" pitchFamily="18" charset="0"/>
                <a:ea typeface="宋体" panose="02010600030101010101" pitchFamily="2" charset="-122"/>
              </a:rPr>
              <a:t>；</a:t>
            </a:r>
            <a:r>
              <a:rPr lang="en-US" altLang="zh-CN" sz="1200" kern="100" dirty="0">
                <a:solidFill>
                  <a:srgbClr val="0070C0"/>
                </a:solidFill>
                <a:latin typeface="Times New Roman" panose="02020603050405020304" pitchFamily="18" charset="0"/>
                <a:ea typeface="宋体" panose="02010600030101010101" pitchFamily="2" charset="-122"/>
              </a:rPr>
              <a:t>F</a:t>
            </a:r>
            <a:r>
              <a:rPr lang="zh-CN" altLang="zh-CN" sz="1200" kern="100" dirty="0">
                <a:solidFill>
                  <a:srgbClr val="0070C0"/>
                </a:solidFill>
                <a:latin typeface="Times New Roman" panose="02020603050405020304" pitchFamily="18" charset="0"/>
                <a:ea typeface="宋体" panose="02010600030101010101" pitchFamily="2" charset="-122"/>
              </a:rPr>
              <a:t>：模拟监控输出接口；</a:t>
            </a:r>
            <a:r>
              <a:rPr lang="en-US" altLang="zh-CN" sz="1200" dirty="0">
                <a:solidFill>
                  <a:srgbClr val="0070C0"/>
                </a:solidFill>
                <a:latin typeface="宋体" panose="02010600030101010101" pitchFamily="2" charset="-122"/>
                <a:cs typeface="Times New Roman" panose="02020603050405020304" pitchFamily="18" charset="0"/>
              </a:rPr>
              <a:t>G</a:t>
            </a:r>
            <a:r>
              <a:rPr lang="zh-CN" altLang="zh-CN" sz="1200" dirty="0">
                <a:solidFill>
                  <a:srgbClr val="0070C0"/>
                </a:solidFill>
                <a:ea typeface="宋体" panose="02010600030101010101" pitchFamily="2" charset="-122"/>
                <a:cs typeface="Times New Roman" panose="02020603050405020304" pitchFamily="18" charset="0"/>
              </a:rPr>
              <a:t>：</a:t>
            </a:r>
            <a:r>
              <a:rPr lang="en-US" altLang="zh-CN" sz="1200" dirty="0">
                <a:solidFill>
                  <a:srgbClr val="0070C0"/>
                </a:solidFill>
                <a:ea typeface="宋体" panose="02010600030101010101" pitchFamily="2" charset="-122"/>
                <a:cs typeface="Times New Roman" panose="02020603050405020304" pitchFamily="18" charset="0"/>
              </a:rPr>
              <a:t>USB</a:t>
            </a:r>
            <a:r>
              <a:rPr lang="zh-CN" altLang="zh-CN" sz="1200" dirty="0">
                <a:solidFill>
                  <a:srgbClr val="0070C0"/>
                </a:solidFill>
                <a:ea typeface="宋体" panose="02010600030101010101" pitchFamily="2" charset="-122"/>
                <a:cs typeface="Times New Roman" panose="02020603050405020304" pitchFamily="18" charset="0"/>
              </a:rPr>
              <a:t>接口；</a:t>
            </a:r>
            <a:r>
              <a:rPr lang="en-US" altLang="zh-CN" sz="1200" dirty="0">
                <a:solidFill>
                  <a:srgbClr val="0070C0"/>
                </a:solidFill>
                <a:ea typeface="宋体" panose="02010600030101010101" pitchFamily="2" charset="-122"/>
                <a:cs typeface="Times New Roman" panose="02020603050405020304" pitchFamily="18" charset="0"/>
              </a:rPr>
              <a:t>H</a:t>
            </a:r>
            <a:r>
              <a:rPr lang="zh-CN" altLang="zh-CN" sz="1200" dirty="0">
                <a:solidFill>
                  <a:srgbClr val="0070C0"/>
                </a:solidFill>
                <a:ea typeface="宋体" panose="02010600030101010101" pitchFamily="2" charset="-122"/>
                <a:cs typeface="Times New Roman" panose="02020603050405020304" pitchFamily="18" charset="0"/>
              </a:rPr>
              <a:t>：</a:t>
            </a:r>
            <a:r>
              <a:rPr lang="en-US" altLang="zh-CN" sz="1200" dirty="0">
                <a:solidFill>
                  <a:srgbClr val="0070C0"/>
                </a:solidFill>
                <a:ea typeface="宋体" panose="02010600030101010101" pitchFamily="2" charset="-122"/>
                <a:cs typeface="Times New Roman" panose="02020603050405020304" pitchFamily="18" charset="0"/>
              </a:rPr>
              <a:t>I/O</a:t>
            </a:r>
            <a:r>
              <a:rPr lang="zh-CN" altLang="zh-CN" sz="1200" dirty="0">
                <a:solidFill>
                  <a:srgbClr val="0070C0"/>
                </a:solidFill>
                <a:ea typeface="宋体" panose="02010600030101010101" pitchFamily="2" charset="-122"/>
                <a:cs typeface="Times New Roman" panose="02020603050405020304" pitchFamily="18" charset="0"/>
              </a:rPr>
              <a:t>接口；</a:t>
            </a:r>
            <a:r>
              <a:rPr lang="en-US" altLang="zh-CN" sz="1200" dirty="0">
                <a:solidFill>
                  <a:srgbClr val="0070C0"/>
                </a:solidFill>
                <a:ea typeface="宋体" panose="02010600030101010101" pitchFamily="2" charset="-122"/>
                <a:cs typeface="Times New Roman" panose="02020603050405020304" pitchFamily="18" charset="0"/>
              </a:rPr>
              <a:t>I-</a:t>
            </a:r>
            <a:r>
              <a:rPr lang="zh-CN" altLang="zh-CN" sz="1200" dirty="0">
                <a:solidFill>
                  <a:srgbClr val="0070C0"/>
                </a:solidFill>
                <a:ea typeface="宋体" panose="02010600030101010101" pitchFamily="2" charset="-122"/>
                <a:cs typeface="Times New Roman" panose="02020603050405020304" pitchFamily="18" charset="0"/>
              </a:rPr>
              <a:t>编码器接口；</a:t>
            </a:r>
            <a:r>
              <a:rPr lang="en-US" altLang="zh-CN" sz="1200" dirty="0">
                <a:solidFill>
                  <a:srgbClr val="0070C0"/>
                </a:solidFill>
                <a:ea typeface="宋体" panose="02010600030101010101" pitchFamily="2" charset="-122"/>
                <a:cs typeface="Times New Roman" panose="02020603050405020304" pitchFamily="18" charset="0"/>
              </a:rPr>
              <a:t>J</a:t>
            </a:r>
            <a:r>
              <a:rPr lang="zh-CN" altLang="zh-CN" sz="1200" dirty="0">
                <a:solidFill>
                  <a:srgbClr val="0070C0"/>
                </a:solidFill>
                <a:ea typeface="宋体" panose="02010600030101010101" pitchFamily="2" charset="-122"/>
                <a:cs typeface="Times New Roman" panose="02020603050405020304" pitchFamily="18" charset="0"/>
              </a:rPr>
              <a:t>：</a:t>
            </a:r>
            <a:r>
              <a:rPr lang="en-US" altLang="zh-CN" sz="1200" dirty="0">
                <a:solidFill>
                  <a:srgbClr val="0070C0"/>
                </a:solidFill>
                <a:ea typeface="宋体" panose="02010600030101010101" pitchFamily="2" charset="-122"/>
                <a:cs typeface="Times New Roman" panose="02020603050405020304" pitchFamily="18" charset="0"/>
              </a:rPr>
              <a:t>CN5</a:t>
            </a:r>
            <a:r>
              <a:rPr lang="zh-CN" altLang="zh-CN" sz="1200" dirty="0">
                <a:solidFill>
                  <a:srgbClr val="0070C0"/>
                </a:solidFill>
                <a:ea typeface="宋体" panose="02010600030101010101" pitchFamily="2" charset="-122"/>
                <a:cs typeface="Times New Roman" panose="02020603050405020304" pitchFamily="18" charset="0"/>
              </a:rPr>
              <a:t>（右）</a:t>
            </a:r>
            <a:r>
              <a:rPr lang="en-US" altLang="zh-CN" sz="1200" dirty="0">
                <a:solidFill>
                  <a:srgbClr val="0070C0"/>
                </a:solidFill>
                <a:ea typeface="宋体" panose="02010600030101010101" pitchFamily="2" charset="-122"/>
                <a:cs typeface="Times New Roman" panose="02020603050405020304" pitchFamily="18" charset="0"/>
              </a:rPr>
              <a:t>/CN6</a:t>
            </a:r>
            <a:r>
              <a:rPr lang="zh-CN" altLang="zh-CN" sz="1200" dirty="0">
                <a:solidFill>
                  <a:srgbClr val="0070C0"/>
                </a:solidFill>
                <a:ea typeface="宋体" panose="02010600030101010101" pitchFamily="2" charset="-122"/>
                <a:cs typeface="Times New Roman" panose="02020603050405020304" pitchFamily="18" charset="0"/>
              </a:rPr>
              <a:t>（左）</a:t>
            </a:r>
            <a:r>
              <a:rPr lang="zh-CN" altLang="zh-CN" sz="1200" dirty="0">
                <a:solidFill>
                  <a:srgbClr val="FF0000"/>
                </a:solidFill>
                <a:ea typeface="宋体" panose="02010600030101010101" pitchFamily="2" charset="-122"/>
                <a:cs typeface="Times New Roman" panose="02020603050405020304" pitchFamily="18" charset="0"/>
              </a:rPr>
              <a:t>通信接口</a:t>
            </a:r>
            <a:endParaRPr lang="zh-CN" altLang="en-US" sz="1200" dirty="0">
              <a:solidFill>
                <a:srgbClr val="FF0000"/>
              </a:solidFill>
            </a:endParaRPr>
          </a:p>
        </p:txBody>
      </p:sp>
    </p:spTree>
    <p:extLst>
      <p:ext uri="{BB962C8B-B14F-4D97-AF65-F5344CB8AC3E}">
        <p14:creationId xmlns:p14="http://schemas.microsoft.com/office/powerpoint/2010/main" val="30154686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1" y="508784"/>
            <a:ext cx="9144000" cy="467116"/>
          </a:xfrm>
          <a:prstGeom prst="rect">
            <a:avLst/>
          </a:prstGeom>
          <a:noFill/>
        </p:spPr>
        <p:txBody>
          <a:bodyPr wrap="square" rtlCol="0">
            <a:spAutoFit/>
          </a:bodyPr>
          <a:lstStyle/>
          <a:p>
            <a:pPr>
              <a:lnSpc>
                <a:spcPct val="150000"/>
              </a:lnSpc>
            </a:pPr>
            <a:r>
              <a:rPr lang="en-US" altLang="zh-CN" sz="1800" b="1" dirty="0">
                <a:solidFill>
                  <a:srgbClr val="0070C0"/>
                </a:solidFill>
              </a:rPr>
              <a:t>                 </a:t>
            </a:r>
            <a:r>
              <a:rPr lang="en-US" altLang="zh-CN" sz="1800" dirty="0">
                <a:solidFill>
                  <a:srgbClr val="FF0000"/>
                </a:solidFill>
              </a:rPr>
              <a:t>SV-NET/RS485</a:t>
            </a:r>
            <a:r>
              <a:rPr lang="zh-CN" altLang="en-US" sz="1800" dirty="0">
                <a:solidFill>
                  <a:srgbClr val="FF0000"/>
                </a:solidFill>
              </a:rPr>
              <a:t>连接器：                                           </a:t>
            </a:r>
            <a:r>
              <a:rPr lang="en-US" altLang="zh-CN" sz="1800" dirty="0">
                <a:solidFill>
                  <a:srgbClr val="FF0000"/>
                </a:solidFill>
              </a:rPr>
              <a:t>CM1241</a:t>
            </a:r>
            <a:r>
              <a:rPr lang="zh-CN" altLang="zh-CN" sz="1800" dirty="0">
                <a:solidFill>
                  <a:srgbClr val="FF0000"/>
                </a:solidFill>
              </a:rPr>
              <a:t>模块接口</a:t>
            </a:r>
            <a:r>
              <a:rPr lang="zh-CN" altLang="en-US" sz="1800" dirty="0">
                <a:solidFill>
                  <a:srgbClr val="FF0000"/>
                </a:solidFill>
              </a:rPr>
              <a:t>：</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单元二 </a:t>
            </a:r>
            <a:r>
              <a:rPr lang="en-US" altLang="zh-CN" dirty="0"/>
              <a:t>ABB</a:t>
            </a:r>
            <a:r>
              <a:rPr lang="zh-CN" altLang="en-US" dirty="0"/>
              <a:t>工业机器人与伺服驱动系统集成</a:t>
            </a:r>
          </a:p>
        </p:txBody>
      </p:sp>
      <p:pic>
        <p:nvPicPr>
          <p:cNvPr id="5" name="图片 4">
            <a:extLst>
              <a:ext uri="{FF2B5EF4-FFF2-40B4-BE49-F238E27FC236}">
                <a16:creationId xmlns:a16="http://schemas.microsoft.com/office/drawing/2014/main" id="{2416CBAF-3AFF-4000-B209-95BE54A5EECA}"/>
              </a:ext>
            </a:extLst>
          </p:cNvPr>
          <p:cNvPicPr/>
          <p:nvPr/>
        </p:nvPicPr>
        <p:blipFill rotWithShape="1">
          <a:blip r:embed="rId2"/>
          <a:srcRect l="20226" t="22062" r="66771" b="51199"/>
          <a:stretch/>
        </p:blipFill>
        <p:spPr bwMode="auto">
          <a:xfrm>
            <a:off x="1215521" y="1287685"/>
            <a:ext cx="1426793" cy="1650385"/>
          </a:xfrm>
          <a:prstGeom prst="rect">
            <a:avLst/>
          </a:prstGeom>
          <a:ln>
            <a:noFill/>
          </a:ln>
          <a:extLst>
            <a:ext uri="{53640926-AAD7-44D8-BBD7-CCE9431645EC}">
              <a14:shadowObscured xmlns:a14="http://schemas.microsoft.com/office/drawing/2010/main"/>
            </a:ext>
          </a:extLst>
        </p:spPr>
      </p:pic>
      <p:sp>
        <p:nvSpPr>
          <p:cNvPr id="2" name="矩形 1">
            <a:extLst>
              <a:ext uri="{FF2B5EF4-FFF2-40B4-BE49-F238E27FC236}">
                <a16:creationId xmlns:a16="http://schemas.microsoft.com/office/drawing/2014/main" id="{227E6797-78DA-4576-95D1-676FC5F7E958}"/>
              </a:ext>
            </a:extLst>
          </p:cNvPr>
          <p:cNvSpPr/>
          <p:nvPr/>
        </p:nvSpPr>
        <p:spPr>
          <a:xfrm>
            <a:off x="215229" y="3279836"/>
            <a:ext cx="3866421" cy="611258"/>
          </a:xfrm>
          <a:prstGeom prst="rect">
            <a:avLst/>
          </a:prstGeom>
        </p:spPr>
        <p:txBody>
          <a:bodyPr wrap="square">
            <a:spAutoFit/>
          </a:bodyPr>
          <a:lstStyle/>
          <a:p>
            <a:pPr algn="ctr">
              <a:lnSpc>
                <a:spcPct val="150000"/>
              </a:lnSpc>
              <a:spcAft>
                <a:spcPts val="0"/>
              </a:spcAft>
            </a:pPr>
            <a:r>
              <a:rPr lang="en-US" altLang="zh-CN" sz="1200" kern="100" dirty="0">
                <a:solidFill>
                  <a:srgbClr val="FF0000"/>
                </a:solidFill>
                <a:latin typeface="宋体" panose="02010600030101010101" pitchFamily="2" charset="-122"/>
                <a:ea typeface="宋体" panose="02010600030101010101" pitchFamily="2" charset="-122"/>
              </a:rPr>
              <a:t>A1</a:t>
            </a:r>
            <a:r>
              <a:rPr lang="zh-CN" altLang="zh-CN" sz="1200" kern="100" dirty="0">
                <a:solidFill>
                  <a:srgbClr val="FF0000"/>
                </a:solidFill>
                <a:latin typeface="Times New Roman" panose="02020603050405020304" pitchFamily="18" charset="0"/>
                <a:ea typeface="宋体" panose="02010600030101010101" pitchFamily="2" charset="-122"/>
              </a:rPr>
              <a:t>：</a:t>
            </a:r>
            <a:r>
              <a:rPr lang="en-US" altLang="zh-CN" sz="1200" kern="100" dirty="0">
                <a:solidFill>
                  <a:srgbClr val="0070C0"/>
                </a:solidFill>
                <a:latin typeface="Times New Roman" panose="02020603050405020304" pitchFamily="18" charset="0"/>
                <a:ea typeface="宋体" panose="02010600030101010101" pitchFamily="2" charset="-122"/>
              </a:rPr>
              <a:t>CAN H(+)/RS485(A)</a:t>
            </a:r>
            <a:r>
              <a:rPr lang="zh-CN" altLang="zh-CN" sz="1200" kern="100" dirty="0">
                <a:solidFill>
                  <a:srgbClr val="0070C0"/>
                </a:solidFill>
                <a:latin typeface="Times New Roman" panose="02020603050405020304" pitchFamily="18" charset="0"/>
                <a:ea typeface="宋体" panose="02010600030101010101" pitchFamily="2" charset="-122"/>
              </a:rPr>
              <a:t>；</a:t>
            </a:r>
            <a:r>
              <a:rPr lang="en-US" altLang="zh-CN" sz="1200" kern="100" dirty="0">
                <a:solidFill>
                  <a:srgbClr val="FF0000"/>
                </a:solidFill>
                <a:latin typeface="Times New Roman" panose="02020603050405020304" pitchFamily="18" charset="0"/>
                <a:ea typeface="宋体" panose="02010600030101010101" pitchFamily="2" charset="-122"/>
              </a:rPr>
              <a:t>B1</a:t>
            </a:r>
            <a:r>
              <a:rPr lang="zh-CN" altLang="zh-CN" sz="1200" kern="100" dirty="0">
                <a:solidFill>
                  <a:srgbClr val="FF0000"/>
                </a:solidFill>
                <a:latin typeface="Times New Roman" panose="02020603050405020304" pitchFamily="18" charset="0"/>
                <a:ea typeface="宋体" panose="02010600030101010101" pitchFamily="2" charset="-122"/>
              </a:rPr>
              <a:t>：</a:t>
            </a:r>
            <a:r>
              <a:rPr lang="zh-CN" altLang="zh-CN" sz="1200" kern="100" dirty="0">
                <a:solidFill>
                  <a:srgbClr val="0070C0"/>
                </a:solidFill>
                <a:latin typeface="Times New Roman" panose="02020603050405020304" pitchFamily="18" charset="0"/>
                <a:ea typeface="宋体" panose="02010600030101010101" pitchFamily="2" charset="-122"/>
              </a:rPr>
              <a:t> </a:t>
            </a:r>
            <a:r>
              <a:rPr lang="en-US" altLang="zh-CN" sz="1200" kern="100" dirty="0">
                <a:solidFill>
                  <a:srgbClr val="0070C0"/>
                </a:solidFill>
                <a:latin typeface="宋体" panose="02010600030101010101" pitchFamily="2" charset="-122"/>
                <a:ea typeface="宋体" panose="02010600030101010101" pitchFamily="2" charset="-122"/>
              </a:rPr>
              <a:t>CAN L(-)/RS485(B)</a:t>
            </a:r>
            <a:r>
              <a:rPr lang="zh-CN" altLang="zh-CN" sz="1200" kern="100" dirty="0">
                <a:solidFill>
                  <a:srgbClr val="0070C0"/>
                </a:solidFill>
                <a:latin typeface="Times New Roman" panose="02020603050405020304" pitchFamily="18" charset="0"/>
                <a:ea typeface="宋体" panose="02010600030101010101" pitchFamily="2" charset="-122"/>
              </a:rPr>
              <a:t>；</a:t>
            </a:r>
          </a:p>
          <a:p>
            <a:pPr algn="ctr">
              <a:lnSpc>
                <a:spcPct val="150000"/>
              </a:lnSpc>
              <a:spcAft>
                <a:spcPts val="0"/>
              </a:spcAft>
            </a:pPr>
            <a:r>
              <a:rPr lang="en-US" altLang="zh-CN" sz="1200" kern="100" dirty="0">
                <a:solidFill>
                  <a:srgbClr val="FF0000"/>
                </a:solidFill>
                <a:latin typeface="宋体" panose="02010600030101010101" pitchFamily="2" charset="-122"/>
                <a:ea typeface="宋体" panose="02010600030101010101" pitchFamily="2" charset="-122"/>
              </a:rPr>
              <a:t>A2</a:t>
            </a:r>
            <a:r>
              <a:rPr lang="zh-CN" altLang="en-US" sz="1200" kern="100" dirty="0">
                <a:solidFill>
                  <a:srgbClr val="FF0000"/>
                </a:solidFill>
                <a:latin typeface="Times New Roman" panose="02020603050405020304" pitchFamily="18" charset="0"/>
                <a:ea typeface="宋体" panose="02010600030101010101" pitchFamily="2" charset="-122"/>
              </a:rPr>
              <a:t>：</a:t>
            </a:r>
            <a:r>
              <a:rPr lang="en-US" altLang="zh-CN" sz="1200" kern="100" dirty="0">
                <a:solidFill>
                  <a:srgbClr val="0070C0"/>
                </a:solidFill>
                <a:latin typeface="Times New Roman" panose="02020603050405020304" pitchFamily="18" charset="0"/>
                <a:ea typeface="宋体" panose="02010600030101010101" pitchFamily="2" charset="-122"/>
              </a:rPr>
              <a:t>+5V</a:t>
            </a:r>
            <a:r>
              <a:rPr lang="zh-CN" altLang="zh-CN" sz="1200" kern="100" dirty="0">
                <a:solidFill>
                  <a:srgbClr val="0070C0"/>
                </a:solidFill>
                <a:latin typeface="Times New Roman" panose="02020603050405020304" pitchFamily="18" charset="0"/>
                <a:ea typeface="宋体" panose="02010600030101010101" pitchFamily="2" charset="-122"/>
              </a:rPr>
              <a:t>；</a:t>
            </a:r>
            <a:r>
              <a:rPr lang="en-US" altLang="zh-CN" sz="1200" kern="100" dirty="0">
                <a:solidFill>
                  <a:srgbClr val="FF0000"/>
                </a:solidFill>
                <a:latin typeface="Times New Roman" panose="02020603050405020304" pitchFamily="18" charset="0"/>
                <a:ea typeface="宋体" panose="02010600030101010101" pitchFamily="2" charset="-122"/>
              </a:rPr>
              <a:t>B2</a:t>
            </a:r>
            <a:r>
              <a:rPr lang="zh-CN" altLang="zh-CN" sz="1200" kern="100" dirty="0">
                <a:solidFill>
                  <a:srgbClr val="FF0000"/>
                </a:solidFill>
                <a:latin typeface="Times New Roman" panose="02020603050405020304" pitchFamily="18" charset="0"/>
                <a:ea typeface="宋体" panose="02010600030101010101" pitchFamily="2" charset="-122"/>
              </a:rPr>
              <a:t>：</a:t>
            </a:r>
            <a:r>
              <a:rPr lang="en-US" altLang="zh-CN" sz="1200" kern="100" dirty="0">
                <a:solidFill>
                  <a:srgbClr val="0070C0"/>
                </a:solidFill>
                <a:latin typeface="Times New Roman" panose="02020603050405020304" pitchFamily="18" charset="0"/>
                <a:ea typeface="宋体" panose="02010600030101010101" pitchFamily="2" charset="-122"/>
              </a:rPr>
              <a:t>GND</a:t>
            </a:r>
            <a:r>
              <a:rPr lang="zh-CN" altLang="zh-CN" sz="1200" kern="100" dirty="0">
                <a:solidFill>
                  <a:srgbClr val="0070C0"/>
                </a:solidFill>
                <a:latin typeface="Times New Roman" panose="02020603050405020304" pitchFamily="18" charset="0"/>
                <a:ea typeface="宋体" panose="02010600030101010101" pitchFamily="2" charset="-122"/>
              </a:rPr>
              <a:t>；</a:t>
            </a:r>
            <a:r>
              <a:rPr lang="en-US" altLang="zh-CN" sz="1200" kern="100" dirty="0">
                <a:solidFill>
                  <a:srgbClr val="FF0000"/>
                </a:solidFill>
                <a:latin typeface="Times New Roman" panose="02020603050405020304" pitchFamily="18" charset="0"/>
                <a:ea typeface="宋体" panose="02010600030101010101" pitchFamily="2" charset="-122"/>
              </a:rPr>
              <a:t>A3</a:t>
            </a:r>
            <a:r>
              <a:rPr lang="zh-CN" altLang="zh-CN" sz="1200" kern="100" dirty="0">
                <a:solidFill>
                  <a:srgbClr val="FF0000"/>
                </a:solidFill>
                <a:latin typeface="Times New Roman" panose="02020603050405020304" pitchFamily="18" charset="0"/>
                <a:ea typeface="宋体" panose="02010600030101010101" pitchFamily="2" charset="-122"/>
              </a:rPr>
              <a:t>：</a:t>
            </a:r>
            <a:r>
              <a:rPr lang="en-US" altLang="zh-CN" sz="1200" kern="100" dirty="0">
                <a:solidFill>
                  <a:srgbClr val="0070C0"/>
                </a:solidFill>
                <a:latin typeface="Times New Roman" panose="02020603050405020304" pitchFamily="18" charset="0"/>
                <a:ea typeface="宋体" panose="02010600030101010101" pitchFamily="2" charset="-122"/>
              </a:rPr>
              <a:t>120</a:t>
            </a:r>
            <a:r>
              <a:rPr lang="zh-CN" altLang="zh-CN" sz="1200" kern="100" dirty="0">
                <a:solidFill>
                  <a:srgbClr val="0070C0"/>
                </a:solidFill>
                <a:latin typeface="Times New Roman" panose="02020603050405020304" pitchFamily="18" charset="0"/>
                <a:ea typeface="宋体" panose="02010600030101010101" pitchFamily="2" charset="-122"/>
              </a:rPr>
              <a:t>Ω终端电阻；</a:t>
            </a:r>
            <a:r>
              <a:rPr lang="en-US" altLang="zh-CN" sz="1200" kern="100" dirty="0">
                <a:solidFill>
                  <a:srgbClr val="FF0000"/>
                </a:solidFill>
                <a:latin typeface="Times New Roman" panose="02020603050405020304" pitchFamily="18" charset="0"/>
                <a:ea typeface="宋体" panose="02010600030101010101" pitchFamily="2" charset="-122"/>
              </a:rPr>
              <a:t>B3</a:t>
            </a:r>
            <a:r>
              <a:rPr lang="zh-CN" altLang="zh-CN" sz="1200" kern="100" dirty="0">
                <a:solidFill>
                  <a:srgbClr val="FF0000"/>
                </a:solidFill>
                <a:latin typeface="Times New Roman" panose="02020603050405020304" pitchFamily="18" charset="0"/>
                <a:ea typeface="宋体" panose="02010600030101010101" pitchFamily="2" charset="-122"/>
              </a:rPr>
              <a:t>：</a:t>
            </a:r>
            <a:r>
              <a:rPr lang="en-US" altLang="zh-CN" sz="1200" kern="100" dirty="0">
                <a:solidFill>
                  <a:srgbClr val="0070C0"/>
                </a:solidFill>
                <a:latin typeface="Times New Roman" panose="02020603050405020304" pitchFamily="18" charset="0"/>
                <a:ea typeface="宋体" panose="02010600030101010101" pitchFamily="2" charset="-122"/>
              </a:rPr>
              <a:t>GND</a:t>
            </a:r>
            <a:endParaRPr lang="zh-CN" altLang="zh-CN" sz="1200" kern="100" dirty="0">
              <a:solidFill>
                <a:srgbClr val="0070C0"/>
              </a:solidFill>
              <a:effectLst/>
              <a:latin typeface="Times New Roman" panose="02020603050405020304" pitchFamily="18" charset="0"/>
              <a:ea typeface="宋体" panose="02010600030101010101" pitchFamily="2" charset="-122"/>
            </a:endParaRPr>
          </a:p>
        </p:txBody>
      </p:sp>
      <p:pic>
        <p:nvPicPr>
          <p:cNvPr id="7" name="图片 6">
            <a:extLst>
              <a:ext uri="{FF2B5EF4-FFF2-40B4-BE49-F238E27FC236}">
                <a16:creationId xmlns:a16="http://schemas.microsoft.com/office/drawing/2014/main" id="{47DD0526-A735-45D3-94A7-5AEBA6E1ECE3}"/>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679315" y="1041223"/>
            <a:ext cx="1691786" cy="1380571"/>
          </a:xfrm>
          <a:prstGeom prst="rect">
            <a:avLst/>
          </a:prstGeom>
          <a:noFill/>
          <a:ln>
            <a:noFill/>
          </a:ln>
        </p:spPr>
      </p:pic>
      <p:pic>
        <p:nvPicPr>
          <p:cNvPr id="10" name="图片 9">
            <a:extLst>
              <a:ext uri="{FF2B5EF4-FFF2-40B4-BE49-F238E27FC236}">
                <a16:creationId xmlns:a16="http://schemas.microsoft.com/office/drawing/2014/main" id="{B6E1183A-AFC8-4395-A182-3F86D4FEE10A}"/>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5062351" y="3438766"/>
            <a:ext cx="2925714" cy="777143"/>
          </a:xfrm>
          <a:prstGeom prst="rect">
            <a:avLst/>
          </a:prstGeom>
          <a:noFill/>
          <a:ln>
            <a:noFill/>
          </a:ln>
        </p:spPr>
      </p:pic>
      <p:sp>
        <p:nvSpPr>
          <p:cNvPr id="3" name="矩形 2">
            <a:extLst>
              <a:ext uri="{FF2B5EF4-FFF2-40B4-BE49-F238E27FC236}">
                <a16:creationId xmlns:a16="http://schemas.microsoft.com/office/drawing/2014/main" id="{307FBE92-5872-4482-9BDA-E11FFB722B17}"/>
              </a:ext>
            </a:extLst>
          </p:cNvPr>
          <p:cNvSpPr/>
          <p:nvPr/>
        </p:nvSpPr>
        <p:spPr>
          <a:xfrm>
            <a:off x="5414589" y="2910504"/>
            <a:ext cx="1800493" cy="369332"/>
          </a:xfrm>
          <a:prstGeom prst="rect">
            <a:avLst/>
          </a:prstGeom>
        </p:spPr>
        <p:txBody>
          <a:bodyPr wrap="none">
            <a:spAutoFit/>
          </a:bodyPr>
          <a:lstStyle/>
          <a:p>
            <a:r>
              <a:rPr lang="zh-CN" altLang="zh-CN" sz="1800" dirty="0">
                <a:solidFill>
                  <a:srgbClr val="FF0000"/>
                </a:solidFill>
              </a:rPr>
              <a:t>终端电阻连接</a:t>
            </a:r>
            <a:r>
              <a:rPr lang="zh-CN" altLang="en-US" sz="1800" dirty="0">
                <a:solidFill>
                  <a:srgbClr val="FF0000"/>
                </a:solidFill>
              </a:rPr>
              <a:t>：</a:t>
            </a:r>
          </a:p>
        </p:txBody>
      </p:sp>
    </p:spTree>
    <p:extLst>
      <p:ext uri="{BB962C8B-B14F-4D97-AF65-F5344CB8AC3E}">
        <p14:creationId xmlns:p14="http://schemas.microsoft.com/office/powerpoint/2010/main" val="31500969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434711" y="478804"/>
            <a:ext cx="8280000" cy="841256"/>
          </a:xfrm>
          <a:prstGeom prst="rect">
            <a:avLst/>
          </a:prstGeom>
          <a:noFill/>
        </p:spPr>
        <p:txBody>
          <a:bodyPr wrap="square" rtlCol="0">
            <a:spAutoFit/>
          </a:bodyPr>
          <a:lstStyle/>
          <a:p>
            <a:pPr>
              <a:lnSpc>
                <a:spcPct val="150000"/>
              </a:lnSpc>
            </a:pPr>
            <a:r>
              <a:rPr lang="en-US" altLang="zh-CN" sz="1800" dirty="0">
                <a:solidFill>
                  <a:srgbClr val="FF0000"/>
                </a:solidFill>
              </a:rPr>
              <a:t>2.</a:t>
            </a:r>
            <a:r>
              <a:rPr lang="zh-CN" altLang="en-US" sz="1800" dirty="0">
                <a:solidFill>
                  <a:srgbClr val="FF0000"/>
                </a:solidFill>
              </a:rPr>
              <a:t>伺服驱动器参数设置</a:t>
            </a:r>
          </a:p>
          <a:p>
            <a:pPr>
              <a:lnSpc>
                <a:spcPct val="150000"/>
              </a:lnSpc>
            </a:pPr>
            <a:r>
              <a:rPr lang="en-US" altLang="zh-CN" sz="1600" dirty="0">
                <a:solidFill>
                  <a:srgbClr val="0070C0"/>
                </a:solidFill>
              </a:rPr>
              <a:t>         TAD8811</a:t>
            </a:r>
            <a:r>
              <a:rPr lang="zh-CN" altLang="en-US" sz="1600" dirty="0">
                <a:solidFill>
                  <a:srgbClr val="0070C0"/>
                </a:solidFill>
              </a:rPr>
              <a:t>系列伺服驱动器进行</a:t>
            </a:r>
            <a:r>
              <a:rPr lang="en-US" altLang="zh-CN" sz="1600" dirty="0">
                <a:solidFill>
                  <a:srgbClr val="0070C0"/>
                </a:solidFill>
              </a:rPr>
              <a:t>RS485</a:t>
            </a:r>
            <a:r>
              <a:rPr lang="zh-CN" altLang="en-US" sz="1600" dirty="0">
                <a:solidFill>
                  <a:srgbClr val="0070C0"/>
                </a:solidFill>
              </a:rPr>
              <a:t>通信前需要</a:t>
            </a:r>
            <a:r>
              <a:rPr lang="zh-CN" altLang="en-US" sz="1600" dirty="0">
                <a:solidFill>
                  <a:srgbClr val="FF0000"/>
                </a:solidFill>
              </a:rPr>
              <a:t>配置相关参数</a:t>
            </a:r>
            <a:r>
              <a:rPr lang="zh-CN" altLang="en-US" sz="1600" dirty="0">
                <a:solidFill>
                  <a:srgbClr val="0070C0"/>
                </a:solidFill>
              </a:rPr>
              <a:t>。</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单元二 </a:t>
            </a:r>
            <a:r>
              <a:rPr lang="en-US" altLang="zh-CN" dirty="0"/>
              <a:t>ABB</a:t>
            </a:r>
            <a:r>
              <a:rPr lang="zh-CN" altLang="en-US" dirty="0"/>
              <a:t>工业机器人与伺服驱动系统集成</a:t>
            </a:r>
          </a:p>
        </p:txBody>
      </p:sp>
      <p:graphicFrame>
        <p:nvGraphicFramePr>
          <p:cNvPr id="2" name="表格 1">
            <a:extLst>
              <a:ext uri="{FF2B5EF4-FFF2-40B4-BE49-F238E27FC236}">
                <a16:creationId xmlns:a16="http://schemas.microsoft.com/office/drawing/2014/main" id="{5FED9B13-CB2F-4E47-A169-6F77DC3E78C0}"/>
              </a:ext>
            </a:extLst>
          </p:cNvPr>
          <p:cNvGraphicFramePr>
            <a:graphicFrameLocks noGrp="1"/>
          </p:cNvGraphicFramePr>
          <p:nvPr>
            <p:extLst>
              <p:ext uri="{D42A27DB-BD31-4B8C-83A1-F6EECF244321}">
                <p14:modId xmlns:p14="http://schemas.microsoft.com/office/powerpoint/2010/main" val="2640153873"/>
              </p:ext>
            </p:extLst>
          </p:nvPr>
        </p:nvGraphicFramePr>
        <p:xfrm>
          <a:off x="1748287" y="1440115"/>
          <a:ext cx="4877366" cy="3249738"/>
        </p:xfrm>
        <a:graphic>
          <a:graphicData uri="http://schemas.openxmlformats.org/drawingml/2006/table">
            <a:tbl>
              <a:tblPr firstRow="1" firstCol="1" bandRow="1"/>
              <a:tblGrid>
                <a:gridCol w="391227">
                  <a:extLst>
                    <a:ext uri="{9D8B030D-6E8A-4147-A177-3AD203B41FA5}">
                      <a16:colId xmlns:a16="http://schemas.microsoft.com/office/drawing/2014/main" val="3361840422"/>
                    </a:ext>
                  </a:extLst>
                </a:gridCol>
                <a:gridCol w="633666">
                  <a:extLst>
                    <a:ext uri="{9D8B030D-6E8A-4147-A177-3AD203B41FA5}">
                      <a16:colId xmlns:a16="http://schemas.microsoft.com/office/drawing/2014/main" val="129014175"/>
                    </a:ext>
                  </a:extLst>
                </a:gridCol>
                <a:gridCol w="644577">
                  <a:extLst>
                    <a:ext uri="{9D8B030D-6E8A-4147-A177-3AD203B41FA5}">
                      <a16:colId xmlns:a16="http://schemas.microsoft.com/office/drawing/2014/main" val="4065468414"/>
                    </a:ext>
                  </a:extLst>
                </a:gridCol>
                <a:gridCol w="3207896">
                  <a:extLst>
                    <a:ext uri="{9D8B030D-6E8A-4147-A177-3AD203B41FA5}">
                      <a16:colId xmlns:a16="http://schemas.microsoft.com/office/drawing/2014/main" val="2815018923"/>
                    </a:ext>
                  </a:extLst>
                </a:gridCol>
              </a:tblGrid>
              <a:tr h="393506">
                <a:tc>
                  <a:txBody>
                    <a:bodyPr/>
                    <a:lstStyle/>
                    <a:p>
                      <a:pPr algn="ctr">
                        <a:lnSpc>
                          <a:spcPct val="150000"/>
                        </a:lnSpc>
                        <a:spcAft>
                          <a:spcPts val="0"/>
                        </a:spcAft>
                      </a:pPr>
                      <a:r>
                        <a:rPr lang="zh-CN" sz="1000" kern="100" dirty="0">
                          <a:solidFill>
                            <a:srgbClr val="0070C0"/>
                          </a:solidFill>
                          <a:effectLst/>
                          <a:latin typeface="Times New Roman" panose="02020603050405020304" pitchFamily="18" charset="0"/>
                          <a:ea typeface="宋体" panose="02010600030101010101" pitchFamily="2" charset="-122"/>
                        </a:rPr>
                        <a:t>参数</a:t>
                      </a: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000" kern="100" dirty="0">
                          <a:solidFill>
                            <a:srgbClr val="0070C0"/>
                          </a:solidFill>
                          <a:effectLst/>
                          <a:latin typeface="Times New Roman" panose="02020603050405020304" pitchFamily="18" charset="0"/>
                          <a:ea typeface="宋体" panose="02010600030101010101" pitchFamily="2" charset="-122"/>
                        </a:rPr>
                        <a:t>参数名称</a:t>
                      </a: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000" kern="100" dirty="0">
                          <a:solidFill>
                            <a:srgbClr val="0070C0"/>
                          </a:solidFill>
                          <a:effectLst/>
                          <a:latin typeface="Times New Roman" panose="02020603050405020304" pitchFamily="18" charset="0"/>
                          <a:ea typeface="宋体" panose="02010600030101010101" pitchFamily="2" charset="-122"/>
                        </a:rPr>
                        <a:t>数据长度</a:t>
                      </a: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1000" kern="100" dirty="0">
                          <a:solidFill>
                            <a:srgbClr val="0070C0"/>
                          </a:solidFill>
                          <a:effectLst/>
                          <a:latin typeface="Times New Roman" panose="02020603050405020304" pitchFamily="18" charset="0"/>
                          <a:ea typeface="宋体" panose="02010600030101010101" pitchFamily="2" charset="-122"/>
                        </a:rPr>
                        <a:t>参数说明</a:t>
                      </a: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7322998"/>
                  </a:ext>
                </a:extLst>
              </a:tr>
              <a:tr h="393506">
                <a:tc>
                  <a:txBody>
                    <a:bodyPr/>
                    <a:lstStyle/>
                    <a:p>
                      <a:pPr algn="l">
                        <a:lnSpc>
                          <a:spcPct val="150000"/>
                        </a:lnSpc>
                        <a:spcAft>
                          <a:spcPts val="0"/>
                        </a:spcAft>
                      </a:pPr>
                      <a:r>
                        <a:rPr lang="en-US" sz="1000" kern="100">
                          <a:solidFill>
                            <a:srgbClr val="0070C0"/>
                          </a:solidFill>
                          <a:effectLst/>
                          <a:latin typeface="宋体" panose="02010600030101010101" pitchFamily="2" charset="-122"/>
                          <a:ea typeface="宋体" panose="02010600030101010101" pitchFamily="2" charset="-122"/>
                        </a:rPr>
                        <a:t>5</a:t>
                      </a:r>
                      <a:endParaRPr lang="zh-CN" sz="1000" kern="100">
                        <a:solidFill>
                          <a:srgbClr val="0070C0"/>
                        </a:solidFill>
                        <a:effectLst/>
                        <a:latin typeface="Times New Roman" panose="02020603050405020304" pitchFamily="18" charset="0"/>
                        <a:ea typeface="宋体" panose="02010600030101010101" pitchFamily="2" charset="-122"/>
                      </a:endParaRP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000" kern="100">
                          <a:solidFill>
                            <a:srgbClr val="0070C0"/>
                          </a:solidFill>
                          <a:effectLst/>
                          <a:latin typeface="Times New Roman" panose="02020603050405020304" pitchFamily="18" charset="0"/>
                          <a:ea typeface="宋体" panose="02010600030101010101" pitchFamily="2" charset="-122"/>
                        </a:rPr>
                        <a:t>通信</a:t>
                      </a:r>
                      <a:r>
                        <a:rPr lang="en-US" sz="1000" kern="100">
                          <a:solidFill>
                            <a:srgbClr val="0070C0"/>
                          </a:solidFill>
                          <a:effectLst/>
                          <a:latin typeface="Times New Roman" panose="02020603050405020304" pitchFamily="18" charset="0"/>
                          <a:ea typeface="宋体" panose="02010600030101010101" pitchFamily="2" charset="-122"/>
                        </a:rPr>
                        <a:t>ID</a:t>
                      </a:r>
                      <a:endParaRPr lang="zh-CN" sz="1000" kern="100">
                        <a:solidFill>
                          <a:srgbClr val="0070C0"/>
                        </a:solidFill>
                        <a:effectLst/>
                        <a:latin typeface="Times New Roman" panose="02020603050405020304" pitchFamily="18" charset="0"/>
                        <a:ea typeface="宋体" panose="02010600030101010101" pitchFamily="2" charset="-122"/>
                      </a:endParaRP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000" kern="100" dirty="0">
                          <a:solidFill>
                            <a:srgbClr val="0070C0"/>
                          </a:solidFill>
                          <a:effectLst/>
                          <a:latin typeface="宋体" panose="02010600030101010101" pitchFamily="2" charset="-122"/>
                          <a:ea typeface="宋体" panose="02010600030101010101" pitchFamily="2" charset="-122"/>
                        </a:rPr>
                        <a:t>1</a:t>
                      </a:r>
                      <a:r>
                        <a:rPr lang="zh-CN" sz="1000" kern="100" dirty="0">
                          <a:solidFill>
                            <a:srgbClr val="0070C0"/>
                          </a:solidFill>
                          <a:effectLst/>
                          <a:latin typeface="Times New Roman" panose="02020603050405020304" pitchFamily="18" charset="0"/>
                          <a:ea typeface="宋体" panose="02010600030101010101" pitchFamily="2" charset="-122"/>
                        </a:rPr>
                        <a:t>字节</a:t>
                      </a: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000" kern="100" dirty="0">
                          <a:solidFill>
                            <a:srgbClr val="0070C0"/>
                          </a:solidFill>
                          <a:effectLst/>
                          <a:latin typeface="Times New Roman" panose="02020603050405020304" pitchFamily="18" charset="0"/>
                          <a:ea typeface="宋体" panose="02010600030101010101" pitchFamily="2" charset="-122"/>
                        </a:rPr>
                        <a:t>设置范围：</a:t>
                      </a:r>
                      <a:r>
                        <a:rPr lang="en-US" sz="1000" kern="100" dirty="0">
                          <a:solidFill>
                            <a:srgbClr val="0070C0"/>
                          </a:solidFill>
                          <a:effectLst/>
                          <a:latin typeface="Times New Roman" panose="02020603050405020304" pitchFamily="18" charset="0"/>
                          <a:ea typeface="宋体" panose="02010600030101010101" pitchFamily="2" charset="-122"/>
                        </a:rPr>
                        <a:t>1</a:t>
                      </a:r>
                      <a:r>
                        <a:rPr lang="zh-CN" sz="1000" kern="100" dirty="0">
                          <a:solidFill>
                            <a:srgbClr val="0070C0"/>
                          </a:solidFill>
                          <a:effectLst/>
                          <a:latin typeface="Times New Roman" panose="02020603050405020304" pitchFamily="18" charset="0"/>
                          <a:ea typeface="宋体" panose="02010600030101010101" pitchFamily="2" charset="-122"/>
                        </a:rPr>
                        <a:t>～</a:t>
                      </a:r>
                      <a:r>
                        <a:rPr lang="en-US" sz="1000" kern="100" dirty="0">
                          <a:solidFill>
                            <a:srgbClr val="0070C0"/>
                          </a:solidFill>
                          <a:effectLst/>
                          <a:latin typeface="Times New Roman" panose="02020603050405020304" pitchFamily="18" charset="0"/>
                          <a:ea typeface="宋体" panose="02010600030101010101" pitchFamily="2" charset="-122"/>
                        </a:rPr>
                        <a:t>63</a:t>
                      </a:r>
                      <a:r>
                        <a:rPr lang="zh-CN" sz="1000" kern="100" dirty="0">
                          <a:solidFill>
                            <a:srgbClr val="0070C0"/>
                          </a:solidFill>
                          <a:effectLst/>
                          <a:latin typeface="Times New Roman" panose="02020603050405020304" pitchFamily="18" charset="0"/>
                          <a:ea typeface="宋体" panose="02010600030101010101" pitchFamily="2" charset="-122"/>
                        </a:rPr>
                        <a:t>，工厂缺省值：</a:t>
                      </a:r>
                      <a:r>
                        <a:rPr lang="en-US" sz="1000" kern="100" dirty="0">
                          <a:solidFill>
                            <a:srgbClr val="0070C0"/>
                          </a:solidFill>
                          <a:effectLst/>
                          <a:latin typeface="Times New Roman" panose="02020603050405020304" pitchFamily="18" charset="0"/>
                          <a:ea typeface="宋体" panose="02010600030101010101" pitchFamily="2" charset="-122"/>
                        </a:rPr>
                        <a:t>63</a:t>
                      </a:r>
                      <a:endParaRPr lang="zh-CN" sz="1000" kern="100" dirty="0">
                        <a:solidFill>
                          <a:srgbClr val="0070C0"/>
                        </a:solidFill>
                        <a:effectLst/>
                        <a:latin typeface="Times New Roman" panose="02020603050405020304" pitchFamily="18" charset="0"/>
                        <a:ea typeface="宋体" panose="02010600030101010101" pitchFamily="2" charset="-122"/>
                      </a:endParaRPr>
                    </a:p>
                    <a:p>
                      <a:pPr algn="l">
                        <a:lnSpc>
                          <a:spcPct val="150000"/>
                        </a:lnSpc>
                        <a:spcAft>
                          <a:spcPts val="0"/>
                        </a:spcAft>
                      </a:pPr>
                      <a:r>
                        <a:rPr lang="en-US" sz="1000" kern="100" dirty="0">
                          <a:solidFill>
                            <a:srgbClr val="FF0000"/>
                          </a:solidFill>
                          <a:effectLst/>
                          <a:latin typeface="宋体" panose="02010600030101010101" pitchFamily="2" charset="-122"/>
                          <a:ea typeface="宋体" panose="02010600030101010101" pitchFamily="2" charset="-122"/>
                        </a:rPr>
                        <a:t>[</a:t>
                      </a:r>
                      <a:r>
                        <a:rPr lang="zh-CN" sz="1000" kern="100" dirty="0">
                          <a:solidFill>
                            <a:srgbClr val="FF0000"/>
                          </a:solidFill>
                          <a:effectLst/>
                          <a:latin typeface="Times New Roman" panose="02020603050405020304" pitchFamily="18" charset="0"/>
                          <a:ea typeface="宋体" panose="02010600030101010101" pitchFamily="2" charset="-122"/>
                        </a:rPr>
                        <a:t>提示</a:t>
                      </a:r>
                      <a:r>
                        <a:rPr lang="en-US" sz="1000" kern="100" dirty="0">
                          <a:solidFill>
                            <a:srgbClr val="FF0000"/>
                          </a:solidFill>
                          <a:effectLst/>
                          <a:latin typeface="Times New Roman" panose="02020603050405020304" pitchFamily="18" charset="0"/>
                          <a:ea typeface="宋体" panose="02010600030101010101" pitchFamily="2" charset="-122"/>
                        </a:rPr>
                        <a:t>]</a:t>
                      </a:r>
                      <a:r>
                        <a:rPr lang="zh-CN" sz="1000" kern="100" dirty="0">
                          <a:solidFill>
                            <a:srgbClr val="FF0000"/>
                          </a:solidFill>
                          <a:effectLst/>
                          <a:latin typeface="Times New Roman" panose="02020603050405020304" pitchFamily="18" charset="0"/>
                          <a:ea typeface="宋体" panose="02010600030101010101" pitchFamily="2" charset="-122"/>
                        </a:rPr>
                        <a:t>将此参数设为</a:t>
                      </a:r>
                      <a:r>
                        <a:rPr lang="en-US" sz="1000" kern="100" dirty="0">
                          <a:solidFill>
                            <a:srgbClr val="FF0000"/>
                          </a:solidFill>
                          <a:effectLst/>
                          <a:latin typeface="Times New Roman" panose="02020603050405020304" pitchFamily="18" charset="0"/>
                          <a:ea typeface="宋体" panose="02010600030101010101" pitchFamily="2" charset="-122"/>
                        </a:rPr>
                        <a:t>1</a:t>
                      </a:r>
                      <a:endParaRPr lang="zh-CN" sz="1000" kern="100" dirty="0">
                        <a:solidFill>
                          <a:srgbClr val="FF0000"/>
                        </a:solidFill>
                        <a:effectLst/>
                        <a:latin typeface="Times New Roman" panose="02020603050405020304" pitchFamily="18" charset="0"/>
                        <a:ea typeface="宋体" panose="02010600030101010101" pitchFamily="2" charset="-122"/>
                      </a:endParaRP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90947929"/>
                  </a:ext>
                </a:extLst>
              </a:tr>
              <a:tr h="1023692">
                <a:tc>
                  <a:txBody>
                    <a:bodyPr/>
                    <a:lstStyle/>
                    <a:p>
                      <a:pPr algn="l">
                        <a:lnSpc>
                          <a:spcPct val="150000"/>
                        </a:lnSpc>
                        <a:spcAft>
                          <a:spcPts val="0"/>
                        </a:spcAft>
                      </a:pPr>
                      <a:r>
                        <a:rPr lang="en-US" sz="1000" kern="100">
                          <a:solidFill>
                            <a:srgbClr val="0070C0"/>
                          </a:solidFill>
                          <a:effectLst/>
                          <a:latin typeface="宋体" panose="02010600030101010101" pitchFamily="2" charset="-122"/>
                          <a:ea typeface="宋体" panose="02010600030101010101" pitchFamily="2" charset="-122"/>
                        </a:rPr>
                        <a:t>6</a:t>
                      </a:r>
                      <a:endParaRPr lang="zh-CN" sz="1000" kern="100">
                        <a:solidFill>
                          <a:srgbClr val="0070C0"/>
                        </a:solidFill>
                        <a:effectLst/>
                        <a:latin typeface="Times New Roman" panose="02020603050405020304" pitchFamily="18" charset="0"/>
                        <a:ea typeface="宋体" panose="02010600030101010101" pitchFamily="2" charset="-122"/>
                      </a:endParaRP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000" kern="100">
                          <a:solidFill>
                            <a:srgbClr val="0070C0"/>
                          </a:solidFill>
                          <a:effectLst/>
                          <a:latin typeface="Times New Roman" panose="02020603050405020304" pitchFamily="18" charset="0"/>
                          <a:ea typeface="宋体" panose="02010600030101010101" pitchFamily="2" charset="-122"/>
                        </a:rPr>
                        <a:t>通信速率</a:t>
                      </a: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000" kern="100" dirty="0">
                          <a:solidFill>
                            <a:srgbClr val="0070C0"/>
                          </a:solidFill>
                          <a:effectLst/>
                          <a:latin typeface="宋体" panose="02010600030101010101" pitchFamily="2" charset="-122"/>
                          <a:ea typeface="宋体" panose="02010600030101010101" pitchFamily="2" charset="-122"/>
                        </a:rPr>
                        <a:t>2</a:t>
                      </a:r>
                      <a:r>
                        <a:rPr lang="zh-CN" sz="1000" kern="100" dirty="0">
                          <a:solidFill>
                            <a:srgbClr val="0070C0"/>
                          </a:solidFill>
                          <a:effectLst/>
                          <a:latin typeface="Times New Roman" panose="02020603050405020304" pitchFamily="18" charset="0"/>
                          <a:ea typeface="宋体" panose="02010600030101010101" pitchFamily="2" charset="-122"/>
                        </a:rPr>
                        <a:t>字节</a:t>
                      </a: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000" kern="100" dirty="0">
                          <a:solidFill>
                            <a:srgbClr val="0070C0"/>
                          </a:solidFill>
                          <a:effectLst/>
                          <a:latin typeface="Times New Roman" panose="02020603050405020304" pitchFamily="18" charset="0"/>
                          <a:ea typeface="宋体" panose="02010600030101010101" pitchFamily="2" charset="-122"/>
                        </a:rPr>
                        <a:t>①</a:t>
                      </a:r>
                      <a:r>
                        <a:rPr lang="en-US" sz="1000" kern="100" dirty="0">
                          <a:solidFill>
                            <a:srgbClr val="0070C0"/>
                          </a:solidFill>
                          <a:effectLst/>
                          <a:latin typeface="Times New Roman" panose="02020603050405020304" pitchFamily="18" charset="0"/>
                          <a:ea typeface="宋体" panose="02010600030101010101" pitchFamily="2" charset="-122"/>
                        </a:rPr>
                        <a:t>0</a:t>
                      </a:r>
                      <a:r>
                        <a:rPr lang="zh-CN" sz="1000" kern="100" dirty="0">
                          <a:solidFill>
                            <a:srgbClr val="0070C0"/>
                          </a:solidFill>
                          <a:effectLst/>
                          <a:latin typeface="Times New Roman" panose="02020603050405020304" pitchFamily="18" charset="0"/>
                          <a:ea typeface="宋体" panose="02010600030101010101" pitchFamily="2" charset="-122"/>
                        </a:rPr>
                        <a:t>～</a:t>
                      </a:r>
                      <a:r>
                        <a:rPr lang="en-US" sz="1000" kern="100" dirty="0">
                          <a:solidFill>
                            <a:srgbClr val="0070C0"/>
                          </a:solidFill>
                          <a:effectLst/>
                          <a:latin typeface="Times New Roman" panose="02020603050405020304" pitchFamily="18" charset="0"/>
                          <a:ea typeface="宋体" panose="02010600030101010101" pitchFamily="2" charset="-122"/>
                        </a:rPr>
                        <a:t>3</a:t>
                      </a:r>
                      <a:r>
                        <a:rPr lang="zh-CN" sz="1000" kern="100" dirty="0">
                          <a:solidFill>
                            <a:srgbClr val="0070C0"/>
                          </a:solidFill>
                          <a:effectLst/>
                          <a:latin typeface="Times New Roman" panose="02020603050405020304" pitchFamily="18" charset="0"/>
                          <a:ea typeface="宋体" panose="02010600030101010101" pitchFamily="2" charset="-122"/>
                        </a:rPr>
                        <a:t>位：</a:t>
                      </a:r>
                      <a:r>
                        <a:rPr lang="en-US" sz="1000" kern="100" dirty="0">
                          <a:solidFill>
                            <a:srgbClr val="0070C0"/>
                          </a:solidFill>
                          <a:effectLst/>
                          <a:latin typeface="Times New Roman" panose="02020603050405020304" pitchFamily="18" charset="0"/>
                          <a:ea typeface="宋体" panose="02010600030101010101" pitchFamily="2" charset="-122"/>
                        </a:rPr>
                        <a:t>SV-NET</a:t>
                      </a:r>
                      <a:r>
                        <a:rPr lang="zh-CN" sz="1000" kern="100" dirty="0">
                          <a:solidFill>
                            <a:srgbClr val="0070C0"/>
                          </a:solidFill>
                          <a:effectLst/>
                          <a:latin typeface="Times New Roman" panose="02020603050405020304" pitchFamily="18" charset="0"/>
                          <a:ea typeface="宋体" panose="02010600030101010101" pitchFamily="2" charset="-122"/>
                        </a:rPr>
                        <a:t>波特率；②</a:t>
                      </a:r>
                      <a:r>
                        <a:rPr lang="en-US" sz="1000" kern="100" dirty="0">
                          <a:solidFill>
                            <a:srgbClr val="0070C0"/>
                          </a:solidFill>
                          <a:effectLst/>
                          <a:latin typeface="Times New Roman" panose="02020603050405020304" pitchFamily="18" charset="0"/>
                          <a:ea typeface="宋体" panose="02010600030101010101" pitchFamily="2" charset="-122"/>
                        </a:rPr>
                        <a:t>4</a:t>
                      </a:r>
                      <a:r>
                        <a:rPr lang="zh-CN" sz="1000" kern="100" dirty="0">
                          <a:solidFill>
                            <a:srgbClr val="0070C0"/>
                          </a:solidFill>
                          <a:effectLst/>
                          <a:latin typeface="Times New Roman" panose="02020603050405020304" pitchFamily="18" charset="0"/>
                          <a:ea typeface="宋体" panose="02010600030101010101" pitchFamily="2" charset="-122"/>
                        </a:rPr>
                        <a:t>～</a:t>
                      </a:r>
                      <a:r>
                        <a:rPr lang="en-US" sz="1000" kern="100" dirty="0">
                          <a:solidFill>
                            <a:srgbClr val="0070C0"/>
                          </a:solidFill>
                          <a:effectLst/>
                          <a:latin typeface="Times New Roman" panose="02020603050405020304" pitchFamily="18" charset="0"/>
                          <a:ea typeface="宋体" panose="02010600030101010101" pitchFamily="2" charset="-122"/>
                        </a:rPr>
                        <a:t>7</a:t>
                      </a:r>
                      <a:r>
                        <a:rPr lang="zh-CN" sz="1000" kern="100" dirty="0">
                          <a:solidFill>
                            <a:srgbClr val="0070C0"/>
                          </a:solidFill>
                          <a:effectLst/>
                          <a:latin typeface="Times New Roman" panose="02020603050405020304" pitchFamily="18" charset="0"/>
                          <a:ea typeface="宋体" panose="02010600030101010101" pitchFamily="2" charset="-122"/>
                        </a:rPr>
                        <a:t>位：</a:t>
                      </a:r>
                      <a:r>
                        <a:rPr lang="en-US" sz="1000" kern="100" dirty="0">
                          <a:solidFill>
                            <a:srgbClr val="0070C0"/>
                          </a:solidFill>
                          <a:effectLst/>
                          <a:latin typeface="Times New Roman" panose="02020603050405020304" pitchFamily="18" charset="0"/>
                          <a:ea typeface="宋体" panose="02010600030101010101" pitchFamily="2" charset="-122"/>
                        </a:rPr>
                        <a:t>RS232</a:t>
                      </a:r>
                      <a:r>
                        <a:rPr lang="zh-CN" sz="1000" kern="100" dirty="0">
                          <a:solidFill>
                            <a:srgbClr val="0070C0"/>
                          </a:solidFill>
                          <a:effectLst/>
                          <a:latin typeface="Times New Roman" panose="02020603050405020304" pitchFamily="18" charset="0"/>
                          <a:ea typeface="宋体" panose="02010600030101010101" pitchFamily="2" charset="-122"/>
                        </a:rPr>
                        <a:t>波特率；③</a:t>
                      </a:r>
                      <a:r>
                        <a:rPr lang="en-US" sz="1000" kern="100" dirty="0">
                          <a:solidFill>
                            <a:srgbClr val="0070C0"/>
                          </a:solidFill>
                          <a:effectLst/>
                          <a:latin typeface="Times New Roman" panose="02020603050405020304" pitchFamily="18" charset="0"/>
                          <a:ea typeface="宋体" panose="02010600030101010101" pitchFamily="2" charset="-122"/>
                        </a:rPr>
                        <a:t>8</a:t>
                      </a:r>
                      <a:r>
                        <a:rPr lang="zh-CN" sz="1000" kern="100" dirty="0">
                          <a:solidFill>
                            <a:srgbClr val="0070C0"/>
                          </a:solidFill>
                          <a:effectLst/>
                          <a:latin typeface="Times New Roman" panose="02020603050405020304" pitchFamily="18" charset="0"/>
                          <a:ea typeface="宋体" panose="02010600030101010101" pitchFamily="2" charset="-122"/>
                        </a:rPr>
                        <a:t>～</a:t>
                      </a:r>
                      <a:r>
                        <a:rPr lang="en-US" sz="1000" kern="100" dirty="0">
                          <a:solidFill>
                            <a:srgbClr val="0070C0"/>
                          </a:solidFill>
                          <a:effectLst/>
                          <a:latin typeface="Times New Roman" panose="02020603050405020304" pitchFamily="18" charset="0"/>
                          <a:ea typeface="宋体" panose="02010600030101010101" pitchFamily="2" charset="-122"/>
                        </a:rPr>
                        <a:t>11</a:t>
                      </a:r>
                      <a:r>
                        <a:rPr lang="zh-CN" sz="1000" kern="100" dirty="0">
                          <a:solidFill>
                            <a:srgbClr val="0070C0"/>
                          </a:solidFill>
                          <a:effectLst/>
                          <a:latin typeface="Times New Roman" panose="02020603050405020304" pitchFamily="18" charset="0"/>
                          <a:ea typeface="宋体" panose="02010600030101010101" pitchFamily="2" charset="-122"/>
                        </a:rPr>
                        <a:t>位：</a:t>
                      </a:r>
                      <a:r>
                        <a:rPr lang="en-US" sz="1000" kern="100" dirty="0">
                          <a:solidFill>
                            <a:srgbClr val="0070C0"/>
                          </a:solidFill>
                          <a:effectLst/>
                          <a:latin typeface="Times New Roman" panose="02020603050405020304" pitchFamily="18" charset="0"/>
                          <a:ea typeface="宋体" panose="02010600030101010101" pitchFamily="2" charset="-122"/>
                        </a:rPr>
                        <a:t>RS485</a:t>
                      </a:r>
                      <a:r>
                        <a:rPr lang="zh-CN" sz="1000" kern="100" dirty="0">
                          <a:solidFill>
                            <a:srgbClr val="0070C0"/>
                          </a:solidFill>
                          <a:effectLst/>
                          <a:latin typeface="Times New Roman" panose="02020603050405020304" pitchFamily="18" charset="0"/>
                          <a:ea typeface="宋体" panose="02010600030101010101" pitchFamily="2" charset="-122"/>
                        </a:rPr>
                        <a:t>（</a:t>
                      </a:r>
                      <a:r>
                        <a:rPr lang="en-US" sz="1000" kern="100" dirty="0">
                          <a:solidFill>
                            <a:srgbClr val="0070C0"/>
                          </a:solidFill>
                          <a:effectLst/>
                          <a:latin typeface="Times New Roman" panose="02020603050405020304" pitchFamily="18" charset="0"/>
                          <a:ea typeface="宋体" panose="02010600030101010101" pitchFamily="2" charset="-122"/>
                        </a:rPr>
                        <a:t>MODBUS RTU</a:t>
                      </a:r>
                      <a:r>
                        <a:rPr lang="zh-CN" sz="1000" kern="100" dirty="0">
                          <a:solidFill>
                            <a:srgbClr val="0070C0"/>
                          </a:solidFill>
                          <a:effectLst/>
                          <a:latin typeface="Times New Roman" panose="02020603050405020304" pitchFamily="18" charset="0"/>
                          <a:ea typeface="宋体" panose="02010600030101010101" pitchFamily="2" charset="-122"/>
                        </a:rPr>
                        <a:t>）波特率；④</a:t>
                      </a:r>
                      <a:r>
                        <a:rPr lang="en-US" sz="1000" kern="100" dirty="0">
                          <a:solidFill>
                            <a:srgbClr val="0070C0"/>
                          </a:solidFill>
                          <a:effectLst/>
                          <a:latin typeface="Times New Roman" panose="02020603050405020304" pitchFamily="18" charset="0"/>
                          <a:ea typeface="宋体" panose="02010600030101010101" pitchFamily="2" charset="-122"/>
                        </a:rPr>
                        <a:t>12</a:t>
                      </a:r>
                      <a:r>
                        <a:rPr lang="zh-CN" sz="1000" kern="100" dirty="0">
                          <a:solidFill>
                            <a:srgbClr val="0070C0"/>
                          </a:solidFill>
                          <a:effectLst/>
                          <a:latin typeface="Times New Roman" panose="02020603050405020304" pitchFamily="18" charset="0"/>
                          <a:ea typeface="宋体" panose="02010600030101010101" pitchFamily="2" charset="-122"/>
                        </a:rPr>
                        <a:t>～</a:t>
                      </a:r>
                      <a:r>
                        <a:rPr lang="en-US" sz="1000" kern="100" dirty="0">
                          <a:solidFill>
                            <a:srgbClr val="0070C0"/>
                          </a:solidFill>
                          <a:effectLst/>
                          <a:latin typeface="Times New Roman" panose="02020603050405020304" pitchFamily="18" charset="0"/>
                          <a:ea typeface="宋体" panose="02010600030101010101" pitchFamily="2" charset="-122"/>
                        </a:rPr>
                        <a:t>15</a:t>
                      </a:r>
                      <a:r>
                        <a:rPr lang="zh-CN" sz="1000" kern="100" dirty="0">
                          <a:solidFill>
                            <a:srgbClr val="0070C0"/>
                          </a:solidFill>
                          <a:effectLst/>
                          <a:latin typeface="Times New Roman" panose="02020603050405020304" pitchFamily="18" charset="0"/>
                          <a:ea typeface="宋体" panose="02010600030101010101" pitchFamily="2" charset="-122"/>
                        </a:rPr>
                        <a:t>位：</a:t>
                      </a:r>
                      <a:r>
                        <a:rPr lang="en-US" sz="1000" kern="100" dirty="0">
                          <a:solidFill>
                            <a:srgbClr val="0070C0"/>
                          </a:solidFill>
                          <a:effectLst/>
                          <a:latin typeface="Times New Roman" panose="02020603050405020304" pitchFamily="18" charset="0"/>
                          <a:ea typeface="宋体" panose="02010600030101010101" pitchFamily="2" charset="-122"/>
                        </a:rPr>
                        <a:t>RS485</a:t>
                      </a:r>
                      <a:r>
                        <a:rPr lang="zh-CN" sz="1000" kern="100" dirty="0">
                          <a:solidFill>
                            <a:srgbClr val="0070C0"/>
                          </a:solidFill>
                          <a:effectLst/>
                          <a:latin typeface="Times New Roman" panose="02020603050405020304" pitchFamily="18" charset="0"/>
                          <a:ea typeface="宋体" panose="02010600030101010101" pitchFamily="2" charset="-122"/>
                        </a:rPr>
                        <a:t>（</a:t>
                      </a:r>
                      <a:r>
                        <a:rPr lang="en-US" sz="1000" kern="100" dirty="0">
                          <a:solidFill>
                            <a:srgbClr val="0070C0"/>
                          </a:solidFill>
                          <a:effectLst/>
                          <a:latin typeface="Times New Roman" panose="02020603050405020304" pitchFamily="18" charset="0"/>
                          <a:ea typeface="宋体" panose="02010600030101010101" pitchFamily="2" charset="-122"/>
                        </a:rPr>
                        <a:t>MODBUS ASCII</a:t>
                      </a:r>
                      <a:r>
                        <a:rPr lang="zh-CN" sz="1000" kern="100" dirty="0">
                          <a:solidFill>
                            <a:srgbClr val="0070C0"/>
                          </a:solidFill>
                          <a:effectLst/>
                          <a:latin typeface="Times New Roman" panose="02020603050405020304" pitchFamily="18" charset="0"/>
                          <a:ea typeface="宋体" panose="02010600030101010101" pitchFamily="2" charset="-122"/>
                        </a:rPr>
                        <a:t>）波特率</a:t>
                      </a:r>
                    </a:p>
                    <a:p>
                      <a:pPr algn="l">
                        <a:lnSpc>
                          <a:spcPct val="150000"/>
                        </a:lnSpc>
                        <a:spcAft>
                          <a:spcPts val="0"/>
                        </a:spcAft>
                      </a:pPr>
                      <a:r>
                        <a:rPr lang="en-US" sz="1000" kern="100" dirty="0">
                          <a:solidFill>
                            <a:srgbClr val="FF0000"/>
                          </a:solidFill>
                          <a:effectLst/>
                          <a:latin typeface="宋体" panose="02010600030101010101" pitchFamily="2" charset="-122"/>
                          <a:ea typeface="宋体" panose="02010600030101010101" pitchFamily="2" charset="-122"/>
                        </a:rPr>
                        <a:t>[</a:t>
                      </a:r>
                      <a:r>
                        <a:rPr lang="zh-CN" sz="1000" kern="100" dirty="0">
                          <a:solidFill>
                            <a:srgbClr val="FF0000"/>
                          </a:solidFill>
                          <a:effectLst/>
                          <a:latin typeface="Times New Roman" panose="02020603050405020304" pitchFamily="18" charset="0"/>
                          <a:ea typeface="宋体" panose="02010600030101010101" pitchFamily="2" charset="-122"/>
                        </a:rPr>
                        <a:t>提示</a:t>
                      </a:r>
                      <a:r>
                        <a:rPr lang="en-US" sz="1000" kern="100" dirty="0">
                          <a:solidFill>
                            <a:srgbClr val="FF0000"/>
                          </a:solidFill>
                          <a:effectLst/>
                          <a:latin typeface="Times New Roman" panose="02020603050405020304" pitchFamily="18" charset="0"/>
                          <a:ea typeface="宋体" panose="02010600030101010101" pitchFamily="2" charset="-122"/>
                        </a:rPr>
                        <a:t>]</a:t>
                      </a:r>
                      <a:r>
                        <a:rPr lang="zh-CN" sz="1000" kern="100" dirty="0">
                          <a:solidFill>
                            <a:srgbClr val="FF0000"/>
                          </a:solidFill>
                          <a:effectLst/>
                          <a:latin typeface="Times New Roman" panose="02020603050405020304" pitchFamily="18" charset="0"/>
                          <a:ea typeface="宋体" panose="02010600030101010101" pitchFamily="2" charset="-122"/>
                        </a:rPr>
                        <a:t>对于</a:t>
                      </a:r>
                      <a:r>
                        <a:rPr lang="en-US" sz="1000" kern="100" dirty="0">
                          <a:solidFill>
                            <a:srgbClr val="FF0000"/>
                          </a:solidFill>
                          <a:effectLst/>
                          <a:latin typeface="Times New Roman" panose="02020603050405020304" pitchFamily="18" charset="0"/>
                          <a:ea typeface="宋体" panose="02010600030101010101" pitchFamily="2" charset="-122"/>
                        </a:rPr>
                        <a:t>RS485</a:t>
                      </a:r>
                      <a:r>
                        <a:rPr lang="zh-CN" sz="1000" kern="100" dirty="0">
                          <a:solidFill>
                            <a:srgbClr val="FF0000"/>
                          </a:solidFill>
                          <a:effectLst/>
                          <a:latin typeface="Times New Roman" panose="02020603050405020304" pitchFamily="18" charset="0"/>
                          <a:ea typeface="宋体" panose="02010600030101010101" pitchFamily="2" charset="-122"/>
                        </a:rPr>
                        <a:t>通信，波特率为</a:t>
                      </a:r>
                      <a:r>
                        <a:rPr lang="en-US" sz="1000" kern="100" dirty="0">
                          <a:solidFill>
                            <a:srgbClr val="FF0000"/>
                          </a:solidFill>
                          <a:effectLst/>
                          <a:latin typeface="Times New Roman" panose="02020603050405020304" pitchFamily="18" charset="0"/>
                          <a:ea typeface="宋体" panose="02010600030101010101" pitchFamily="2" charset="-122"/>
                        </a:rPr>
                        <a:t>19200</a:t>
                      </a:r>
                      <a:r>
                        <a:rPr lang="zh-CN" sz="1000" kern="100" dirty="0">
                          <a:solidFill>
                            <a:srgbClr val="FF0000"/>
                          </a:solidFill>
                          <a:effectLst/>
                          <a:latin typeface="Times New Roman" panose="02020603050405020304" pitchFamily="18" charset="0"/>
                          <a:ea typeface="宋体" panose="02010600030101010101" pitchFamily="2" charset="-122"/>
                        </a:rPr>
                        <a:t>、无校验、</a:t>
                      </a:r>
                      <a:r>
                        <a:rPr lang="en-US" sz="1000" kern="100" dirty="0">
                          <a:solidFill>
                            <a:srgbClr val="FF0000"/>
                          </a:solidFill>
                          <a:effectLst/>
                          <a:latin typeface="Times New Roman" panose="02020603050405020304" pitchFamily="18" charset="0"/>
                          <a:ea typeface="宋体" panose="02010600030101010101" pitchFamily="2" charset="-122"/>
                        </a:rPr>
                        <a:t>1</a:t>
                      </a:r>
                      <a:r>
                        <a:rPr lang="zh-CN" sz="1000" kern="100" dirty="0">
                          <a:solidFill>
                            <a:srgbClr val="FF0000"/>
                          </a:solidFill>
                          <a:effectLst/>
                          <a:latin typeface="Times New Roman" panose="02020603050405020304" pitchFamily="18" charset="0"/>
                          <a:ea typeface="宋体" panose="02010600030101010101" pitchFamily="2" charset="-122"/>
                        </a:rPr>
                        <a:t>位停止位时可将此参数设置为：</a:t>
                      </a:r>
                      <a:r>
                        <a:rPr lang="en-US" sz="1000" kern="100" dirty="0">
                          <a:solidFill>
                            <a:srgbClr val="FF0000"/>
                          </a:solidFill>
                          <a:effectLst/>
                          <a:latin typeface="Times New Roman" panose="02020603050405020304" pitchFamily="18" charset="0"/>
                          <a:ea typeface="宋体" panose="02010600030101010101" pitchFamily="2" charset="-122"/>
                        </a:rPr>
                        <a:t>0x0200</a:t>
                      </a:r>
                      <a:endParaRPr lang="zh-CN" sz="1000" kern="100" dirty="0">
                        <a:solidFill>
                          <a:srgbClr val="FF0000"/>
                        </a:solidFill>
                        <a:effectLst/>
                        <a:latin typeface="Times New Roman" panose="02020603050405020304" pitchFamily="18" charset="0"/>
                        <a:ea typeface="宋体" panose="02010600030101010101" pitchFamily="2" charset="-122"/>
                      </a:endParaRP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8536530"/>
                  </a:ext>
                </a:extLst>
              </a:tr>
              <a:tr h="813630">
                <a:tc>
                  <a:txBody>
                    <a:bodyPr/>
                    <a:lstStyle/>
                    <a:p>
                      <a:pPr algn="l">
                        <a:lnSpc>
                          <a:spcPct val="150000"/>
                        </a:lnSpc>
                        <a:spcAft>
                          <a:spcPts val="0"/>
                        </a:spcAft>
                      </a:pPr>
                      <a:r>
                        <a:rPr lang="en-US" sz="1000" kern="100">
                          <a:solidFill>
                            <a:srgbClr val="0070C0"/>
                          </a:solidFill>
                          <a:effectLst/>
                          <a:latin typeface="宋体" panose="02010600030101010101" pitchFamily="2" charset="-122"/>
                          <a:ea typeface="宋体" panose="02010600030101010101" pitchFamily="2" charset="-122"/>
                        </a:rPr>
                        <a:t>141</a:t>
                      </a:r>
                      <a:endParaRPr lang="zh-CN" sz="1000" kern="100">
                        <a:solidFill>
                          <a:srgbClr val="0070C0"/>
                        </a:solidFill>
                        <a:effectLst/>
                        <a:latin typeface="Times New Roman" panose="02020603050405020304" pitchFamily="18" charset="0"/>
                        <a:ea typeface="宋体" panose="02010600030101010101" pitchFamily="2" charset="-122"/>
                      </a:endParaRP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000" kern="100">
                          <a:solidFill>
                            <a:srgbClr val="0070C0"/>
                          </a:solidFill>
                          <a:effectLst/>
                          <a:latin typeface="Times New Roman" panose="02020603050405020304" pitchFamily="18" charset="0"/>
                          <a:ea typeface="宋体" panose="02010600030101010101" pitchFamily="2" charset="-122"/>
                        </a:rPr>
                        <a:t>专用开关</a:t>
                      </a: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000" kern="100" dirty="0">
                          <a:solidFill>
                            <a:srgbClr val="0070C0"/>
                          </a:solidFill>
                          <a:effectLst/>
                          <a:latin typeface="宋体" panose="02010600030101010101" pitchFamily="2" charset="-122"/>
                          <a:ea typeface="宋体" panose="02010600030101010101" pitchFamily="2" charset="-122"/>
                        </a:rPr>
                        <a:t>2</a:t>
                      </a:r>
                      <a:r>
                        <a:rPr lang="zh-CN" sz="1000" kern="100" dirty="0">
                          <a:solidFill>
                            <a:srgbClr val="0070C0"/>
                          </a:solidFill>
                          <a:effectLst/>
                          <a:latin typeface="Times New Roman" panose="02020603050405020304" pitchFamily="18" charset="0"/>
                          <a:ea typeface="宋体" panose="02010600030101010101" pitchFamily="2" charset="-122"/>
                        </a:rPr>
                        <a:t>字节</a:t>
                      </a: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000" kern="100" dirty="0">
                          <a:solidFill>
                            <a:srgbClr val="0070C0"/>
                          </a:solidFill>
                          <a:effectLst/>
                          <a:latin typeface="Times New Roman" panose="02020603050405020304" pitchFamily="18" charset="0"/>
                          <a:ea typeface="宋体" panose="02010600030101010101" pitchFamily="2" charset="-122"/>
                        </a:rPr>
                        <a:t>位</a:t>
                      </a:r>
                      <a:r>
                        <a:rPr lang="en-US" sz="1000" kern="100" dirty="0">
                          <a:solidFill>
                            <a:srgbClr val="0070C0"/>
                          </a:solidFill>
                          <a:effectLst/>
                          <a:latin typeface="Times New Roman" panose="02020603050405020304" pitchFamily="18" charset="0"/>
                          <a:ea typeface="宋体" panose="02010600030101010101" pitchFamily="2" charset="-122"/>
                        </a:rPr>
                        <a:t>2/</a:t>
                      </a:r>
                      <a:r>
                        <a:rPr lang="zh-CN" sz="1000" kern="100" dirty="0">
                          <a:solidFill>
                            <a:srgbClr val="0070C0"/>
                          </a:solidFill>
                          <a:effectLst/>
                          <a:latin typeface="Times New Roman" panose="02020603050405020304" pitchFamily="18" charset="0"/>
                          <a:ea typeface="宋体" panose="02010600030101010101" pitchFamily="2" charset="-122"/>
                        </a:rPr>
                        <a:t>位</a:t>
                      </a:r>
                      <a:r>
                        <a:rPr lang="en-US" sz="1000" kern="100" dirty="0">
                          <a:solidFill>
                            <a:srgbClr val="0070C0"/>
                          </a:solidFill>
                          <a:effectLst/>
                          <a:latin typeface="Times New Roman" panose="02020603050405020304" pitchFamily="18" charset="0"/>
                          <a:ea typeface="宋体" panose="02010600030101010101" pitchFamily="2" charset="-122"/>
                        </a:rPr>
                        <a:t>1</a:t>
                      </a:r>
                      <a:r>
                        <a:rPr lang="zh-CN" sz="1000" kern="100" dirty="0">
                          <a:solidFill>
                            <a:srgbClr val="0070C0"/>
                          </a:solidFill>
                          <a:effectLst/>
                          <a:latin typeface="Times New Roman" panose="02020603050405020304" pitchFamily="18" charset="0"/>
                          <a:ea typeface="宋体" panose="02010600030101010101" pitchFamily="2" charset="-122"/>
                        </a:rPr>
                        <a:t>不同取值决定</a:t>
                      </a:r>
                      <a:r>
                        <a:rPr lang="en-US" sz="1000" kern="100" dirty="0">
                          <a:solidFill>
                            <a:srgbClr val="0070C0"/>
                          </a:solidFill>
                          <a:effectLst/>
                          <a:latin typeface="Times New Roman" panose="02020603050405020304" pitchFamily="18" charset="0"/>
                          <a:ea typeface="宋体" panose="02010600030101010101" pitchFamily="2" charset="-122"/>
                        </a:rPr>
                        <a:t>CN5/CN6</a:t>
                      </a:r>
                      <a:r>
                        <a:rPr lang="zh-CN" sz="1000" kern="100" dirty="0">
                          <a:solidFill>
                            <a:srgbClr val="0070C0"/>
                          </a:solidFill>
                          <a:effectLst/>
                          <a:latin typeface="Times New Roman" panose="02020603050405020304" pitchFamily="18" charset="0"/>
                          <a:ea typeface="宋体" panose="02010600030101010101" pitchFamily="2" charset="-122"/>
                        </a:rPr>
                        <a:t>口的通信协议不同，</a:t>
                      </a:r>
                    </a:p>
                    <a:p>
                      <a:pPr algn="l">
                        <a:lnSpc>
                          <a:spcPct val="150000"/>
                        </a:lnSpc>
                        <a:spcAft>
                          <a:spcPts val="0"/>
                        </a:spcAft>
                      </a:pPr>
                      <a:r>
                        <a:rPr lang="en-US" sz="1000" kern="100" dirty="0">
                          <a:solidFill>
                            <a:srgbClr val="0070C0"/>
                          </a:solidFill>
                          <a:effectLst/>
                          <a:latin typeface="宋体" panose="02010600030101010101" pitchFamily="2" charset="-122"/>
                          <a:ea typeface="宋体" panose="02010600030101010101" pitchFamily="2" charset="-122"/>
                        </a:rPr>
                        <a:t>00</a:t>
                      </a:r>
                      <a:r>
                        <a:rPr lang="zh-CN" sz="1000" kern="100" dirty="0">
                          <a:solidFill>
                            <a:srgbClr val="0070C0"/>
                          </a:solidFill>
                          <a:effectLst/>
                          <a:latin typeface="Times New Roman" panose="02020603050405020304" pitchFamily="18" charset="0"/>
                          <a:ea typeface="宋体" panose="02010600030101010101" pitchFamily="2" charset="-122"/>
                        </a:rPr>
                        <a:t>：</a:t>
                      </a:r>
                      <a:r>
                        <a:rPr lang="en-US" sz="1000" kern="100" dirty="0">
                          <a:solidFill>
                            <a:srgbClr val="0070C0"/>
                          </a:solidFill>
                          <a:effectLst/>
                          <a:latin typeface="Times New Roman" panose="02020603050405020304" pitchFamily="18" charset="0"/>
                          <a:ea typeface="宋体" panose="02010600030101010101" pitchFamily="2" charset="-122"/>
                        </a:rPr>
                        <a:t>SV-NET</a:t>
                      </a:r>
                      <a:r>
                        <a:rPr lang="zh-CN" sz="1000" kern="100" dirty="0">
                          <a:solidFill>
                            <a:srgbClr val="0070C0"/>
                          </a:solidFill>
                          <a:effectLst/>
                          <a:latin typeface="Times New Roman" panose="02020603050405020304" pitchFamily="18" charset="0"/>
                          <a:ea typeface="宋体" panose="02010600030101010101" pitchFamily="2" charset="-122"/>
                        </a:rPr>
                        <a:t>通信；</a:t>
                      </a:r>
                      <a:r>
                        <a:rPr lang="en-US" sz="1000" kern="100" dirty="0">
                          <a:solidFill>
                            <a:srgbClr val="0070C0"/>
                          </a:solidFill>
                          <a:effectLst/>
                          <a:latin typeface="Times New Roman" panose="02020603050405020304" pitchFamily="18" charset="0"/>
                          <a:ea typeface="宋体" panose="02010600030101010101" pitchFamily="2" charset="-122"/>
                        </a:rPr>
                        <a:t>01-RS485</a:t>
                      </a:r>
                      <a:r>
                        <a:rPr lang="zh-CN" sz="1000" kern="100" dirty="0">
                          <a:solidFill>
                            <a:srgbClr val="0070C0"/>
                          </a:solidFill>
                          <a:effectLst/>
                          <a:latin typeface="Times New Roman" panose="02020603050405020304" pitchFamily="18" charset="0"/>
                          <a:ea typeface="宋体" panose="02010600030101010101" pitchFamily="2" charset="-122"/>
                        </a:rPr>
                        <a:t>（多摩川格式）；</a:t>
                      </a:r>
                    </a:p>
                    <a:p>
                      <a:pPr algn="l">
                        <a:lnSpc>
                          <a:spcPct val="150000"/>
                        </a:lnSpc>
                        <a:spcAft>
                          <a:spcPts val="0"/>
                        </a:spcAft>
                      </a:pPr>
                      <a:r>
                        <a:rPr lang="en-US" sz="1000" kern="100" dirty="0">
                          <a:solidFill>
                            <a:srgbClr val="0070C0"/>
                          </a:solidFill>
                          <a:effectLst/>
                          <a:latin typeface="宋体" panose="02010600030101010101" pitchFamily="2" charset="-122"/>
                          <a:ea typeface="宋体" panose="02010600030101010101" pitchFamily="2" charset="-122"/>
                        </a:rPr>
                        <a:t>10-RS485</a:t>
                      </a:r>
                      <a:r>
                        <a:rPr lang="zh-CN" sz="1000" kern="100" dirty="0">
                          <a:solidFill>
                            <a:srgbClr val="0070C0"/>
                          </a:solidFill>
                          <a:effectLst/>
                          <a:latin typeface="Times New Roman" panose="02020603050405020304" pitchFamily="18" charset="0"/>
                          <a:ea typeface="宋体" panose="02010600030101010101" pitchFamily="2" charset="-122"/>
                        </a:rPr>
                        <a:t>（</a:t>
                      </a:r>
                      <a:r>
                        <a:rPr lang="en-US" sz="1000" kern="100" dirty="0">
                          <a:solidFill>
                            <a:srgbClr val="0070C0"/>
                          </a:solidFill>
                          <a:effectLst/>
                          <a:latin typeface="Times New Roman" panose="02020603050405020304" pitchFamily="18" charset="0"/>
                          <a:ea typeface="宋体" panose="02010600030101010101" pitchFamily="2" charset="-122"/>
                        </a:rPr>
                        <a:t>MODBUS RTU</a:t>
                      </a:r>
                      <a:r>
                        <a:rPr lang="zh-CN" sz="1000" kern="100" dirty="0">
                          <a:solidFill>
                            <a:srgbClr val="0070C0"/>
                          </a:solidFill>
                          <a:effectLst/>
                          <a:latin typeface="Times New Roman" panose="02020603050405020304" pitchFamily="18" charset="0"/>
                          <a:ea typeface="宋体" panose="02010600030101010101" pitchFamily="2" charset="-122"/>
                        </a:rPr>
                        <a:t>格式）</a:t>
                      </a:r>
                    </a:p>
                    <a:p>
                      <a:pPr algn="l">
                        <a:lnSpc>
                          <a:spcPct val="150000"/>
                        </a:lnSpc>
                        <a:spcAft>
                          <a:spcPts val="0"/>
                        </a:spcAft>
                      </a:pPr>
                      <a:r>
                        <a:rPr lang="en-US" sz="1000" kern="100" dirty="0">
                          <a:solidFill>
                            <a:srgbClr val="FF0000"/>
                          </a:solidFill>
                          <a:effectLst/>
                          <a:latin typeface="宋体" panose="02010600030101010101" pitchFamily="2" charset="-122"/>
                          <a:ea typeface="宋体" panose="02010600030101010101" pitchFamily="2" charset="-122"/>
                        </a:rPr>
                        <a:t>[</a:t>
                      </a:r>
                      <a:r>
                        <a:rPr lang="zh-CN" sz="1000" kern="100" dirty="0">
                          <a:solidFill>
                            <a:srgbClr val="FF0000"/>
                          </a:solidFill>
                          <a:effectLst/>
                          <a:latin typeface="Times New Roman" panose="02020603050405020304" pitchFamily="18" charset="0"/>
                          <a:ea typeface="宋体" panose="02010600030101010101" pitchFamily="2" charset="-122"/>
                        </a:rPr>
                        <a:t>提示</a:t>
                      </a:r>
                      <a:r>
                        <a:rPr lang="en-US" sz="1000" kern="100" dirty="0">
                          <a:solidFill>
                            <a:srgbClr val="FF0000"/>
                          </a:solidFill>
                          <a:effectLst/>
                          <a:latin typeface="Times New Roman" panose="02020603050405020304" pitchFamily="18" charset="0"/>
                          <a:ea typeface="宋体" panose="02010600030101010101" pitchFamily="2" charset="-122"/>
                        </a:rPr>
                        <a:t>]</a:t>
                      </a:r>
                      <a:r>
                        <a:rPr lang="zh-CN" sz="1000" kern="100" dirty="0">
                          <a:solidFill>
                            <a:srgbClr val="FF0000"/>
                          </a:solidFill>
                          <a:effectLst/>
                          <a:latin typeface="Times New Roman" panose="02020603050405020304" pitchFamily="18" charset="0"/>
                          <a:ea typeface="宋体" panose="02010600030101010101" pitchFamily="2" charset="-122"/>
                        </a:rPr>
                        <a:t>对于</a:t>
                      </a:r>
                      <a:r>
                        <a:rPr lang="en-US" sz="1000" kern="100" dirty="0">
                          <a:solidFill>
                            <a:srgbClr val="FF0000"/>
                          </a:solidFill>
                          <a:effectLst/>
                          <a:latin typeface="Times New Roman" panose="02020603050405020304" pitchFamily="18" charset="0"/>
                          <a:ea typeface="宋体" panose="02010600030101010101" pitchFamily="2" charset="-122"/>
                        </a:rPr>
                        <a:t>MODBUS RTU</a:t>
                      </a:r>
                      <a:r>
                        <a:rPr lang="zh-CN" sz="1000" kern="100" dirty="0">
                          <a:solidFill>
                            <a:srgbClr val="FF0000"/>
                          </a:solidFill>
                          <a:effectLst/>
                          <a:latin typeface="Times New Roman" panose="02020603050405020304" pitchFamily="18" charset="0"/>
                          <a:ea typeface="宋体" panose="02010600030101010101" pitchFamily="2" charset="-122"/>
                        </a:rPr>
                        <a:t>通信，此参数设为</a:t>
                      </a:r>
                      <a:r>
                        <a:rPr lang="en-US" sz="1000" kern="100" dirty="0">
                          <a:solidFill>
                            <a:srgbClr val="FF0000"/>
                          </a:solidFill>
                          <a:effectLst/>
                          <a:latin typeface="Times New Roman" panose="02020603050405020304" pitchFamily="18" charset="0"/>
                          <a:ea typeface="宋体" panose="02010600030101010101" pitchFamily="2" charset="-122"/>
                        </a:rPr>
                        <a:t>0x0004</a:t>
                      </a:r>
                      <a:endParaRPr lang="zh-CN" sz="1000" kern="100" dirty="0">
                        <a:solidFill>
                          <a:srgbClr val="FF0000"/>
                        </a:solidFill>
                        <a:effectLst/>
                        <a:latin typeface="Times New Roman" panose="02020603050405020304" pitchFamily="18" charset="0"/>
                        <a:ea typeface="宋体" panose="02010600030101010101" pitchFamily="2" charset="-122"/>
                      </a:endParaRP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21227214"/>
                  </a:ext>
                </a:extLst>
              </a:tr>
              <a:tr h="393506">
                <a:tc>
                  <a:txBody>
                    <a:bodyPr/>
                    <a:lstStyle/>
                    <a:p>
                      <a:pPr algn="l">
                        <a:lnSpc>
                          <a:spcPct val="150000"/>
                        </a:lnSpc>
                        <a:spcAft>
                          <a:spcPts val="0"/>
                        </a:spcAft>
                      </a:pPr>
                      <a:r>
                        <a:rPr lang="en-US" sz="1000" kern="100">
                          <a:solidFill>
                            <a:srgbClr val="0070C0"/>
                          </a:solidFill>
                          <a:effectLst/>
                          <a:latin typeface="宋体" panose="02010600030101010101" pitchFamily="2" charset="-122"/>
                          <a:ea typeface="宋体" panose="02010600030101010101" pitchFamily="2" charset="-122"/>
                        </a:rPr>
                        <a:t>17</a:t>
                      </a:r>
                      <a:endParaRPr lang="zh-CN" sz="1000" kern="100">
                        <a:solidFill>
                          <a:srgbClr val="0070C0"/>
                        </a:solidFill>
                        <a:effectLst/>
                        <a:latin typeface="Times New Roman" panose="02020603050405020304" pitchFamily="18" charset="0"/>
                        <a:ea typeface="宋体" panose="02010600030101010101" pitchFamily="2" charset="-122"/>
                      </a:endParaRP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000" kern="100">
                          <a:solidFill>
                            <a:srgbClr val="0070C0"/>
                          </a:solidFill>
                          <a:effectLst/>
                          <a:latin typeface="Times New Roman" panose="02020603050405020304" pitchFamily="18" charset="0"/>
                          <a:ea typeface="宋体" panose="02010600030101010101" pitchFamily="2" charset="-122"/>
                        </a:rPr>
                        <a:t>参数保存</a:t>
                      </a: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en-US" sz="1000" kern="100" dirty="0">
                          <a:solidFill>
                            <a:srgbClr val="0070C0"/>
                          </a:solidFill>
                          <a:effectLst/>
                          <a:latin typeface="宋体" panose="02010600030101010101" pitchFamily="2" charset="-122"/>
                          <a:ea typeface="宋体" panose="02010600030101010101" pitchFamily="2" charset="-122"/>
                        </a:rPr>
                        <a:t>1</a:t>
                      </a:r>
                      <a:r>
                        <a:rPr lang="zh-CN" sz="1000" kern="100" dirty="0">
                          <a:solidFill>
                            <a:srgbClr val="0070C0"/>
                          </a:solidFill>
                          <a:effectLst/>
                          <a:latin typeface="Times New Roman" panose="02020603050405020304" pitchFamily="18" charset="0"/>
                          <a:ea typeface="宋体" panose="02010600030101010101" pitchFamily="2" charset="-122"/>
                        </a:rPr>
                        <a:t>字节</a:t>
                      </a: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1000" kern="100" dirty="0">
                          <a:solidFill>
                            <a:srgbClr val="0070C0"/>
                          </a:solidFill>
                          <a:effectLst/>
                          <a:latin typeface="Times New Roman" panose="02020603050405020304" pitchFamily="18" charset="0"/>
                          <a:ea typeface="宋体" panose="02010600030101010101" pitchFamily="2" charset="-122"/>
                        </a:rPr>
                        <a:t>要使前面的参数设定后能够保存，</a:t>
                      </a:r>
                      <a:r>
                        <a:rPr lang="zh-CN" sz="1000" kern="100" dirty="0">
                          <a:solidFill>
                            <a:srgbClr val="FF0000"/>
                          </a:solidFill>
                          <a:effectLst/>
                          <a:latin typeface="Times New Roman" panose="02020603050405020304" pitchFamily="18" charset="0"/>
                          <a:ea typeface="宋体" panose="02010600030101010101" pitchFamily="2" charset="-122"/>
                        </a:rPr>
                        <a:t>需将此参数设定为</a:t>
                      </a:r>
                      <a:r>
                        <a:rPr lang="en-US" sz="1000" kern="100" dirty="0">
                          <a:solidFill>
                            <a:srgbClr val="FF0000"/>
                          </a:solidFill>
                          <a:effectLst/>
                          <a:latin typeface="Times New Roman" panose="02020603050405020304" pitchFamily="18" charset="0"/>
                          <a:ea typeface="宋体" panose="02010600030101010101" pitchFamily="2" charset="-122"/>
                        </a:rPr>
                        <a:t>1</a:t>
                      </a:r>
                      <a:r>
                        <a:rPr lang="zh-CN" sz="1000" kern="100" dirty="0">
                          <a:solidFill>
                            <a:srgbClr val="FF0000"/>
                          </a:solidFill>
                          <a:effectLst/>
                          <a:latin typeface="Times New Roman" panose="02020603050405020304" pitchFamily="18" charset="0"/>
                          <a:ea typeface="宋体" panose="02010600030101010101" pitchFamily="2" charset="-122"/>
                        </a:rPr>
                        <a:t>后再重启</a:t>
                      </a:r>
                    </a:p>
                  </a:txBody>
                  <a:tcPr marL="60018" marR="6001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2167965"/>
                  </a:ext>
                </a:extLst>
              </a:tr>
            </a:tbl>
          </a:graphicData>
        </a:graphic>
      </p:graphicFrame>
    </p:spTree>
    <p:extLst>
      <p:ext uri="{BB962C8B-B14F-4D97-AF65-F5344CB8AC3E}">
        <p14:creationId xmlns:p14="http://schemas.microsoft.com/office/powerpoint/2010/main" val="246604042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积分">
      <a:majorFont>
        <a:latin typeface="Tw Cen MT Condensed"/>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txDef>
      <a:spPr bwMode="auto">
        <a:noFill/>
        <a:ln>
          <a:noFill/>
        </a:ln>
      </a:spPr>
      <a:bodyPr lIns="68574" tIns="34288" rIns="68574" bIns="34288" anchor="b"/>
      <a:lstStyle>
        <a:defPPr algn="ctr" defTabSz="914400" fontAlgn="base">
          <a:lnSpc>
            <a:spcPct val="200000"/>
          </a:lnSpc>
          <a:spcBef>
            <a:spcPct val="0"/>
          </a:spcBef>
          <a:spcAft>
            <a:spcPct val="0"/>
          </a:spcAft>
          <a:defRPr sz="3600"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1994</TotalTime>
  <Words>1705</Words>
  <Application>Microsoft Office PowerPoint</Application>
  <PresentationFormat>全屏显示(16:9)</PresentationFormat>
  <Paragraphs>168</Paragraphs>
  <Slides>16</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27" baseType="lpstr">
      <vt:lpstr>等线</vt:lpstr>
      <vt:lpstr>宋体</vt:lpstr>
      <vt:lpstr>微软雅黑</vt:lpstr>
      <vt:lpstr>Calibri</vt:lpstr>
      <vt:lpstr>Times New Roman</vt:lpstr>
      <vt:lpstr>Tw Cen MT</vt:lpstr>
      <vt:lpstr>Tw Cen MT Condensed</vt:lpstr>
      <vt:lpstr>Wingdings</vt:lpstr>
      <vt:lpstr>Wingdings 3</vt:lpstr>
      <vt:lpstr>积分</vt:lpstr>
      <vt:lpstr>Visio</vt:lpstr>
      <vt:lpstr>PowerPoint 演示文稿</vt:lpstr>
      <vt:lpstr>PowerPoint 演示文稿</vt:lpstr>
      <vt:lpstr>单元二 ABB工业机器人与伺服驱动系统集成</vt:lpstr>
      <vt:lpstr>单元二 ABB工业机器人与伺服驱动系统集成</vt:lpstr>
      <vt:lpstr>单元二 ABB工业机器人与伺服驱动系统集成</vt:lpstr>
      <vt:lpstr>单元二 ABB工业机器人与伺服驱动系统集成</vt:lpstr>
      <vt:lpstr>单元二 ABB工业机器人与伺服驱动系统集成</vt:lpstr>
      <vt:lpstr>单元二 ABB工业机器人与伺服驱动系统集成</vt:lpstr>
      <vt:lpstr>单元二 ABB工业机器人与伺服驱动系统集成</vt:lpstr>
      <vt:lpstr>单元二 ABB工业机器人与伺服驱动系统集成</vt:lpstr>
      <vt:lpstr>单元二 ABB工业机器人与伺服驱动系统集成</vt:lpstr>
      <vt:lpstr>单元二 ABB工业机器人与伺服驱动系统集成</vt:lpstr>
      <vt:lpstr>单元二 ABB工业机器人与伺服驱动系统集成</vt:lpstr>
      <vt:lpstr>单元二 ABB工业机器人与伺服驱动系统集成</vt:lpstr>
      <vt:lpstr>单元二 ABB工业机器人与伺服驱动系统集成</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述职报告</dc:title>
  <dc:creator>第一PPT</dc:creator>
  <cp:keywords>www.1ppt.com</cp:keywords>
  <cp:lastModifiedBy>zhangah</cp:lastModifiedBy>
  <cp:revision>222</cp:revision>
  <cp:lastPrinted>2019-11-15T04:16:00Z</cp:lastPrinted>
  <dcterms:created xsi:type="dcterms:W3CDTF">2016-11-13T10:40:00Z</dcterms:created>
  <dcterms:modified xsi:type="dcterms:W3CDTF">2024-07-05T02:32:41Z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D531F706125F41F88F764CD171A90F58</vt:lpwstr>
  </property>
  <property fmtid="{D5CDD505-2E9C-101B-9397-08002B2CF9AE}" pid="3" name="KSOProductBuildVer">
    <vt:lpwstr>2052-11.1.0.10463</vt:lpwstr>
  </property>
</Properties>
</file>