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46"/>
  </p:notesMasterIdLst>
  <p:sldIdLst>
    <p:sldId id="256" r:id="rId4"/>
    <p:sldId id="257" r:id="rId5"/>
    <p:sldId id="258" r:id="rId6"/>
    <p:sldId id="259" r:id="rId7"/>
    <p:sldId id="460" r:id="rId8"/>
    <p:sldId id="310" r:id="rId9"/>
    <p:sldId id="417" r:id="rId10"/>
    <p:sldId id="418" r:id="rId11"/>
    <p:sldId id="419" r:id="rId12"/>
    <p:sldId id="420" r:id="rId13"/>
    <p:sldId id="503" r:id="rId14"/>
    <p:sldId id="431" r:id="rId15"/>
    <p:sldId id="261" r:id="rId16"/>
    <p:sldId id="532" r:id="rId17"/>
    <p:sldId id="533" r:id="rId18"/>
    <p:sldId id="534" r:id="rId19"/>
    <p:sldId id="535" r:id="rId20"/>
    <p:sldId id="432" r:id="rId21"/>
    <p:sldId id="536" r:id="rId22"/>
    <p:sldId id="433" r:id="rId23"/>
    <p:sldId id="537" r:id="rId24"/>
    <p:sldId id="538" r:id="rId25"/>
    <p:sldId id="539" r:id="rId26"/>
    <p:sldId id="437" r:id="rId27"/>
    <p:sldId id="438" r:id="rId28"/>
    <p:sldId id="540" r:id="rId29"/>
    <p:sldId id="541" r:id="rId30"/>
    <p:sldId id="542" r:id="rId31"/>
    <p:sldId id="543" r:id="rId32"/>
    <p:sldId id="544" r:id="rId33"/>
    <p:sldId id="545" r:id="rId34"/>
    <p:sldId id="446" r:id="rId35"/>
    <p:sldId id="449" r:id="rId36"/>
    <p:sldId id="450" r:id="rId37"/>
    <p:sldId id="546" r:id="rId38"/>
    <p:sldId id="547" r:id="rId39"/>
    <p:sldId id="548" r:id="rId40"/>
    <p:sldId id="549" r:id="rId41"/>
    <p:sldId id="550" r:id="rId42"/>
    <p:sldId id="551" r:id="rId43"/>
    <p:sldId id="552" r:id="rId44"/>
    <p:sldId id="553" r:id="rId45"/>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userDrawn="1">
          <p15:clr>
            <a:srgbClr val="A4A3A4"/>
          </p15:clr>
        </p15:guide>
        <p15:guide id="2" pos="3810" userDrawn="1">
          <p15:clr>
            <a:srgbClr val="A4A3A4"/>
          </p15:clr>
        </p15:guide>
        <p15:guide id="3" orient="horz" pos="459" userDrawn="1">
          <p15:clr>
            <a:srgbClr val="A4A3A4"/>
          </p15:clr>
        </p15:guide>
        <p15:guide id="4" orient="horz" pos="3824" userDrawn="1">
          <p15:clr>
            <a:srgbClr val="A4A3A4"/>
          </p15:clr>
        </p15:guide>
        <p15:guide id="5" pos="603" userDrawn="1">
          <p15:clr>
            <a:srgbClr val="A4A3A4"/>
          </p15:clr>
        </p15:guide>
        <p15:guide id="6" pos="7095" userDrawn="1">
          <p15:clr>
            <a:srgbClr val="A4A3A4"/>
          </p15:clr>
        </p15:guide>
        <p15:guide id="7" orient="horz" pos="11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C25A"/>
    <a:srgbClr val="1F0E3A"/>
    <a:srgbClr val="F1EAD0"/>
    <a:srgbClr val="A28A59"/>
    <a:srgbClr val="5928A8"/>
    <a:srgbClr val="073243"/>
    <a:srgbClr val="A4DD85"/>
    <a:srgbClr val="E2BE62"/>
    <a:srgbClr val="00AE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9" autoAdjust="0"/>
    <p:restoredTop sz="94660"/>
  </p:normalViewPr>
  <p:slideViewPr>
    <p:cSldViewPr snapToGrid="0" showGuides="1">
      <p:cViewPr varScale="1">
        <p:scale>
          <a:sx n="84" d="100"/>
          <a:sy n="84" d="100"/>
        </p:scale>
        <p:origin x="595" y="31"/>
      </p:cViewPr>
      <p:guideLst>
        <p:guide orient="horz" pos="2147"/>
        <p:guide pos="3810"/>
        <p:guide orient="horz" pos="459"/>
        <p:guide orient="horz" pos="3824"/>
        <p:guide pos="603"/>
        <p:guide pos="7095"/>
        <p:guide orient="horz" pos="110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gs" Target="tags/tag25.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notesMaster" Target="notesMasters/notesMaster1.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8B51A4-7764-456A-9A78-0D13F8F8DF91}" type="slidenum">
              <a:rPr lang="zh-CN" altLang="en-US" smtClean="0"/>
            </a:fld>
            <a:endParaRPr lang="zh-CN" altLang="en-US"/>
          </a:p>
        </p:txBody>
      </p:sp>
      <p:sp>
        <p:nvSpPr>
          <p:cNvPr id="11" name="TextBox 10"/>
          <p:cNvSpPr txBox="1"/>
          <p:nvPr userDrawn="1"/>
        </p:nvSpPr>
        <p:spPr>
          <a:xfrm>
            <a:off x="1007605" y="6734154"/>
            <a:ext cx="180020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a:solidFill>
                  <a:prstClr val="black"/>
                </a:solidFill>
                <a:latin typeface="微软雅黑" panose="020B0503020204020204" pitchFamily="34" charset="-122"/>
                <a:ea typeface="微软雅黑" panose="020B0503020204020204" pitchFamily="34" charset="-122"/>
              </a:rPr>
              <a:t> </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9C2F16E-A2D6-43E1-BB33-8BB7C1C6771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8B51A4-7764-456A-9A78-0D13F8F8DF9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C2F16E-A2D6-43E1-BB33-8BB7C1C6771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8B51A4-7764-456A-9A78-0D13F8F8DF9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4.png"/><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png"/><Relationship Id="rId1" Type="http://schemas.openxmlformats.org/officeDocument/2006/relationships/tags" Target="../tags/tag1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8.png"/><Relationship Id="rId1" Type="http://schemas.openxmlformats.org/officeDocument/2006/relationships/tags" Target="../tags/tag1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9.png"/><Relationship Id="rId1" Type="http://schemas.openxmlformats.org/officeDocument/2006/relationships/tags" Target="../tags/tag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0.png"/><Relationship Id="rId1" Type="http://schemas.openxmlformats.org/officeDocument/2006/relationships/tags" Target="../tags/tag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1.png"/><Relationship Id="rId1" Type="http://schemas.openxmlformats.org/officeDocument/2006/relationships/tags" Target="../tags/tag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2.png"/><Relationship Id="rId1" Type="http://schemas.openxmlformats.org/officeDocument/2006/relationships/tags" Target="../tags/tag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3.png"/><Relationship Id="rId1" Type="http://schemas.openxmlformats.org/officeDocument/2006/relationships/tags" Target="../tags/tag16.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4.png"/><Relationship Id="rId1" Type="http://schemas.openxmlformats.org/officeDocument/2006/relationships/tags" Target="../tags/tag17.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5.png"/><Relationship Id="rId1" Type="http://schemas.openxmlformats.org/officeDocument/2006/relationships/tags" Target="../tags/tag1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6.png"/><Relationship Id="rId1" Type="http://schemas.openxmlformats.org/officeDocument/2006/relationships/tags" Target="../tags/tag19.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7.png"/><Relationship Id="rId1" Type="http://schemas.openxmlformats.org/officeDocument/2006/relationships/tags" Target="../tags/tag20.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8.png"/><Relationship Id="rId1" Type="http://schemas.openxmlformats.org/officeDocument/2006/relationships/tags" Target="../tags/tag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9.png"/><Relationship Id="rId1" Type="http://schemas.openxmlformats.org/officeDocument/2006/relationships/tags" Target="../tags/tag2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0.png"/><Relationship Id="rId1" Type="http://schemas.openxmlformats.org/officeDocument/2006/relationships/tags" Target="../tags/tag23.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1.png"/><Relationship Id="rId1" Type="http://schemas.openxmlformats.org/officeDocument/2006/relationships/tags" Target="../tags/tag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png"/><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png"/><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0" name="文本框 299"/>
          <p:cNvSpPr txBox="1"/>
          <p:nvPr/>
        </p:nvSpPr>
        <p:spPr>
          <a:xfrm>
            <a:off x="910590" y="2481580"/>
            <a:ext cx="10452735" cy="1929130"/>
          </a:xfrm>
          <a:prstGeom prst="rect">
            <a:avLst/>
          </a:prstGeom>
          <a:noFill/>
        </p:spPr>
        <p:txBody>
          <a:bodyPr wrap="square" rtlCol="0">
            <a:noAutofit/>
          </a:bodyPr>
          <a:lstStyle/>
          <a:p>
            <a:pPr algn="ctr"/>
            <a:r>
              <a:rPr lang="zh-CN" altLang="en-US" sz="6600" spc="600" dirty="0">
                <a:cs typeface="+mn-ea"/>
                <a:sym typeface="+mn-lt"/>
              </a:rPr>
              <a:t>分布式</a:t>
            </a:r>
            <a:r>
              <a:rPr lang="zh-CN" altLang="en-US" sz="6600" spc="600" dirty="0">
                <a:cs typeface="+mn-ea"/>
                <a:sym typeface="+mn-lt"/>
              </a:rPr>
              <a:t>系统</a:t>
            </a:r>
            <a:endParaRPr lang="zh-CN" altLang="en-US" sz="6600" spc="600" dirty="0">
              <a:cs typeface="+mn-ea"/>
              <a:sym typeface="+mn-lt"/>
            </a:endParaRPr>
          </a:p>
        </p:txBody>
      </p:sp>
      <p:sp>
        <p:nvSpPr>
          <p:cNvPr id="314" name="文本框 313"/>
          <p:cNvSpPr txBox="1"/>
          <p:nvPr/>
        </p:nvSpPr>
        <p:spPr>
          <a:xfrm>
            <a:off x="760943" y="626698"/>
            <a:ext cx="2668588" cy="368300"/>
          </a:xfrm>
          <a:prstGeom prst="rect">
            <a:avLst/>
          </a:prstGeom>
          <a:noFill/>
        </p:spPr>
        <p:txBody>
          <a:bodyPr wrap="square" rtlCol="0">
            <a:spAutoFit/>
          </a:bodyPr>
          <a:lstStyle/>
          <a:p>
            <a:r>
              <a:rPr lang="zh-CN" altLang="en-US" spc="600" dirty="0">
                <a:latin typeface="+mj-lt"/>
                <a:cs typeface="+mn-ea"/>
                <a:sym typeface="+mn-lt"/>
              </a:rPr>
              <a:t>云计算</a:t>
            </a:r>
            <a:endParaRPr lang="zh-CN" altLang="en-US" spc="600" dirty="0">
              <a:latin typeface="+mj-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512517" cy="460375"/>
            <a:chOff x="688460" y="611701"/>
            <a:chExt cx="4512517" cy="460375"/>
          </a:xfrm>
        </p:grpSpPr>
        <p:sp>
          <p:nvSpPr>
            <p:cNvPr id="2" name="文本框 1"/>
            <p:cNvSpPr txBox="1"/>
            <p:nvPr/>
          </p:nvSpPr>
          <p:spPr>
            <a:xfrm>
              <a:off x="931237" y="611701"/>
              <a:ext cx="3962400" cy="460375"/>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811655"/>
            <a:ext cx="9990455" cy="2898775"/>
          </a:xfrm>
          <a:prstGeom prst="rect">
            <a:avLst/>
          </a:prstGeom>
          <a:noFill/>
        </p:spPr>
        <p:txBody>
          <a:bodyPr wrap="square">
            <a:noAutofit/>
          </a:bodyPr>
          <a:lstStyle/>
          <a:p>
            <a:pPr algn="l"/>
            <a:r>
              <a:rPr lang="zh-CN" altLang="en-US" sz="2400" dirty="0"/>
              <a:t>分布式系统的优缺点主要是通过与集中式系统的相比而得出。在集中式系统中，由于资源、数据均存储于一台计算机上，因此存在一定的安全风险问题。此外又由于所有的计算任务均由一台计算机完成，系统在容错能力、性能方面以及拓展性等多个方面均存在一定的不足。</a:t>
            </a:r>
            <a:endParaRPr lang="zh-CN" altLang="en-US" sz="2400" dirty="0"/>
          </a:p>
          <a:p>
            <a:pPr algn="l"/>
            <a:r>
              <a:rPr lang="zh-CN" altLang="en-US" sz="2400" dirty="0"/>
              <a:t>（1）可拓展性：分布式系统由多个计算机节点组成，当分布式系统的计算能力或存储空间难以满足实际需求时，可以通过增加节点满足</a:t>
            </a:r>
            <a:r>
              <a:rPr lang="zh-CN" altLang="en-US" sz="2400" dirty="0"/>
              <a:t>需求。</a:t>
            </a:r>
            <a:endParaRPr lang="zh-CN" altLang="en-US" sz="2400" dirty="0"/>
          </a:p>
          <a:p>
            <a:pPr algn="l"/>
            <a:r>
              <a:rPr lang="zh-CN" altLang="en-US" sz="2400" dirty="0"/>
              <a:t>（2）资源的共享性：分布式系统中若干不同的节点通过计算机网络实现彼此之间互联，并且共享节点上</a:t>
            </a:r>
            <a:r>
              <a:rPr lang="zh-CN" altLang="en-US" sz="2400" dirty="0"/>
              <a:t>的硬件、软件资源。</a:t>
            </a:r>
            <a:endParaRPr lang="zh-CN" altLang="en-US" sz="2400" dirty="0"/>
          </a:p>
          <a:p>
            <a:pPr algn="l"/>
            <a:r>
              <a:rPr lang="zh-CN" altLang="en-US" sz="2400" dirty="0"/>
              <a:t>（3）高性能：将某个复杂的计算任务划分为若干个并行运行的子任务是分布式系统中最常见的操作。在划分操作完成后，分布式系统会将这些子任务分配到不同的节点上，使它们同时在这些节点上运行，从而提升任务的处理效率。</a:t>
            </a:r>
            <a:endParaRPr lang="zh-CN" altLang="en-US" sz="2400" dirty="0"/>
          </a:p>
          <a:p>
            <a:pPr algn="l"/>
            <a:endParaRPr lang="zh-CN" altLang="en-US" sz="2400" dirty="0"/>
          </a:p>
        </p:txBody>
      </p:sp>
      <p:sp>
        <p:nvSpPr>
          <p:cNvPr id="5" name="文本框 4"/>
          <p:cNvSpPr txBox="1"/>
          <p:nvPr/>
        </p:nvSpPr>
        <p:spPr>
          <a:xfrm>
            <a:off x="1090295" y="1172210"/>
            <a:ext cx="4578350" cy="539115"/>
          </a:xfrm>
          <a:prstGeom prst="rect">
            <a:avLst/>
          </a:prstGeom>
          <a:noFill/>
        </p:spPr>
        <p:txBody>
          <a:bodyPr wrap="square" rtlCol="0">
            <a:noAutofit/>
          </a:bodyPr>
          <a:p>
            <a:r>
              <a:rPr lang="zh-CN" altLang="en-US" sz="2800"/>
              <a:t>分布式系统的优缺点</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512517" cy="460375"/>
            <a:chOff x="688460" y="611701"/>
            <a:chExt cx="4512517" cy="460375"/>
          </a:xfrm>
        </p:grpSpPr>
        <p:sp>
          <p:nvSpPr>
            <p:cNvPr id="2" name="文本框 1"/>
            <p:cNvSpPr txBox="1"/>
            <p:nvPr/>
          </p:nvSpPr>
          <p:spPr>
            <a:xfrm>
              <a:off x="931237" y="611701"/>
              <a:ext cx="3962400" cy="460375"/>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811655"/>
            <a:ext cx="9990455" cy="2898775"/>
          </a:xfrm>
          <a:prstGeom prst="rect">
            <a:avLst/>
          </a:prstGeom>
          <a:noFill/>
        </p:spPr>
        <p:txBody>
          <a:bodyPr wrap="square">
            <a:noAutofit/>
          </a:bodyPr>
          <a:lstStyle/>
          <a:p>
            <a:pPr algn="l"/>
            <a:r>
              <a:rPr lang="zh-CN" altLang="en-US" sz="2400" dirty="0"/>
              <a:t>（4）容错性：分布式系统具有一定的容错能力。一方面，当分布式系统的某一个节点因故障而不能工作时，其余的节点可以不受影响继续工作，整个分布式系统不会因为一个或少数几个节点的故障而停止工作。</a:t>
            </a:r>
            <a:endParaRPr lang="zh-CN" altLang="en-US" sz="2400" dirty="0"/>
          </a:p>
          <a:p>
            <a:pPr algn="l"/>
            <a:r>
              <a:rPr lang="zh-CN" altLang="en-US" sz="2400" dirty="0"/>
              <a:t>（5）便捷性：分布式系统中各个节点通过一个通信网络进行互联。通信网络由通信线路、调制解调器和通信处理器等组成，不同节点的用户可以方便地交换信息。</a:t>
            </a:r>
            <a:endParaRPr lang="zh-CN" altLang="en-US" sz="2400" dirty="0"/>
          </a:p>
          <a:p>
            <a:pPr algn="l"/>
            <a:r>
              <a:rPr lang="zh-CN" altLang="en-US" sz="2400" dirty="0"/>
              <a:t>缺点：</a:t>
            </a:r>
            <a:endParaRPr lang="zh-CN" altLang="en-US" sz="2400" dirty="0"/>
          </a:p>
          <a:p>
            <a:pPr algn="l"/>
            <a:r>
              <a:rPr lang="zh-CN" altLang="en-US" sz="2400" dirty="0"/>
              <a:t>（1）多节点的故障：节点数量上升到了一定的数量之后，系统中可能发生故障的节点数量也会随之上升。</a:t>
            </a:r>
            <a:endParaRPr lang="zh-CN" altLang="en-US" sz="2400" dirty="0"/>
          </a:p>
          <a:p>
            <a:pPr algn="l"/>
            <a:r>
              <a:rPr lang="zh-CN" altLang="en-US" sz="2400" dirty="0"/>
              <a:t>（2）通信网络的不可靠：分布式系统中，各个节点均通过通信网络相互连接，数量庞大的节点对网络的性能提出了一定的挑战。</a:t>
            </a:r>
            <a:endParaRPr lang="zh-CN" altLang="en-US" sz="2400" dirty="0"/>
          </a:p>
          <a:p>
            <a:pPr algn="l"/>
            <a:endParaRPr lang="zh-CN" altLang="en-US" sz="2400" dirty="0"/>
          </a:p>
        </p:txBody>
      </p:sp>
      <p:sp>
        <p:nvSpPr>
          <p:cNvPr id="5" name="文本框 4"/>
          <p:cNvSpPr txBox="1"/>
          <p:nvPr/>
        </p:nvSpPr>
        <p:spPr>
          <a:xfrm>
            <a:off x="1090295" y="1172210"/>
            <a:ext cx="4578350" cy="539115"/>
          </a:xfrm>
          <a:prstGeom prst="rect">
            <a:avLst/>
          </a:prstGeom>
          <a:noFill/>
        </p:spPr>
        <p:txBody>
          <a:bodyPr wrap="square" rtlCol="0">
            <a:noAutofit/>
          </a:bodyPr>
          <a:p>
            <a:r>
              <a:rPr lang="zh-CN" altLang="en-US" sz="2800"/>
              <a:t>分布式系统的优缺点</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8820150" y="2184400"/>
            <a:ext cx="2686050" cy="1568450"/>
          </a:xfrm>
          <a:prstGeom prst="rect">
            <a:avLst/>
          </a:prstGeom>
          <a:noFill/>
        </p:spPr>
        <p:txBody>
          <a:bodyPr wrap="square" rtlCol="0">
            <a:spAutoFit/>
          </a:bodyPr>
          <a:lstStyle/>
          <a:p>
            <a:r>
              <a:rPr lang="en-US" altLang="zh-CN" sz="9600" spc="600" dirty="0">
                <a:cs typeface="+mn-ea"/>
                <a:sym typeface="+mn-lt"/>
              </a:rPr>
              <a:t>02</a:t>
            </a:r>
            <a:endParaRPr lang="zh-CN" altLang="en-US" sz="9600" spc="600" dirty="0">
              <a:cs typeface="+mn-ea"/>
              <a:sym typeface="+mn-lt"/>
            </a:endParaRPr>
          </a:p>
        </p:txBody>
      </p:sp>
      <p:sp>
        <p:nvSpPr>
          <p:cNvPr id="7" name="文本框 6"/>
          <p:cNvSpPr txBox="1"/>
          <p:nvPr/>
        </p:nvSpPr>
        <p:spPr>
          <a:xfrm>
            <a:off x="1664335" y="4090035"/>
            <a:ext cx="8107680" cy="1820545"/>
          </a:xfrm>
          <a:prstGeom prst="rect">
            <a:avLst/>
          </a:prstGeom>
          <a:noFill/>
        </p:spPr>
        <p:txBody>
          <a:bodyPr wrap="square" rtlCol="0">
            <a:noAutofit/>
          </a:bodyPr>
          <a:lstStyle/>
          <a:p>
            <a:pPr algn="ctr"/>
            <a:r>
              <a:rPr lang="zh-CN" altLang="en-US" sz="5500" spc="600" dirty="0">
                <a:cs typeface="+mn-ea"/>
                <a:sym typeface="+mn-lt"/>
              </a:rPr>
              <a:t>分布式计算</a:t>
            </a:r>
            <a:endParaRPr lang="zh-CN" altLang="en-US" sz="5500" spc="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076325" y="1259840"/>
            <a:ext cx="7562215" cy="506095"/>
          </a:xfrm>
          <a:prstGeom prst="rect">
            <a:avLst/>
          </a:prstGeom>
          <a:noFill/>
        </p:spPr>
        <p:txBody>
          <a:bodyPr wrap="square" rtlCol="0">
            <a:noAutofit/>
          </a:bodyPr>
          <a:p>
            <a:r>
              <a:rPr lang="zh-CN" altLang="en-US" sz="3600"/>
              <a:t>分布式计算简介</a:t>
            </a:r>
            <a:endParaRPr lang="zh-CN" altLang="en-US" sz="3600"/>
          </a:p>
        </p:txBody>
      </p:sp>
      <p:sp>
        <p:nvSpPr>
          <p:cNvPr id="7" name="文本框 6"/>
          <p:cNvSpPr txBox="1"/>
          <p:nvPr/>
        </p:nvSpPr>
        <p:spPr>
          <a:xfrm>
            <a:off x="1137285" y="1906905"/>
            <a:ext cx="9897110" cy="4126865"/>
          </a:xfrm>
          <a:prstGeom prst="rect">
            <a:avLst/>
          </a:prstGeom>
          <a:noFill/>
        </p:spPr>
        <p:txBody>
          <a:bodyPr wrap="square" rtlCol="0">
            <a:noAutofit/>
          </a:bodyPr>
          <a:p>
            <a:r>
              <a:rPr lang="zh-CN" altLang="en-US" sz="3600"/>
              <a:t>分布式计算与集中式计算是相对而言</a:t>
            </a:r>
            <a:r>
              <a:rPr lang="zh-CN" altLang="en-US" sz="3600"/>
              <a:t>的。在分布式计算中存在多个节点，计算任务可以被分配至任意节点进行处理，在处理完成后，各个节点上的处理结果会经过汇总进而得出最终结果，分布式计算的产生极大地提高了任务的计算处理效率。</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076325" y="1259840"/>
            <a:ext cx="7562215" cy="506095"/>
          </a:xfrm>
          <a:prstGeom prst="rect">
            <a:avLst/>
          </a:prstGeom>
          <a:noFill/>
        </p:spPr>
        <p:txBody>
          <a:bodyPr wrap="square" rtlCol="0">
            <a:noAutofit/>
          </a:bodyPr>
          <a:p>
            <a:r>
              <a:rPr lang="zh-CN" altLang="en-US" sz="3600"/>
              <a:t>分布式计算与并行计算的关系</a:t>
            </a:r>
            <a:endParaRPr lang="zh-CN" altLang="en-US" sz="3600"/>
          </a:p>
        </p:txBody>
      </p:sp>
      <p:sp>
        <p:nvSpPr>
          <p:cNvPr id="7" name="文本框 6"/>
          <p:cNvSpPr txBox="1"/>
          <p:nvPr/>
        </p:nvSpPr>
        <p:spPr>
          <a:xfrm>
            <a:off x="1137285" y="1906905"/>
            <a:ext cx="9897110" cy="4126865"/>
          </a:xfrm>
          <a:prstGeom prst="rect">
            <a:avLst/>
          </a:prstGeom>
          <a:noFill/>
        </p:spPr>
        <p:txBody>
          <a:bodyPr wrap="square" rtlCol="0">
            <a:noAutofit/>
          </a:bodyPr>
          <a:p>
            <a:r>
              <a:rPr lang="zh-CN" altLang="en-US" sz="3600"/>
              <a:t>并行计算（Parallel Computation）也称平行计算，通常研究的是如何让多个计算程序或指令同时进行。并行计算根据模式的不同可以被划分为两大类：时间并行以及空间并行。时间并行主要研究的是如何让多个计算程序或指令同时执行，而空间并行研究的则是如何使用多个处理器处理计算任务，从而提升任务的处理效率。</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076325" y="1109345"/>
            <a:ext cx="7562215" cy="506095"/>
          </a:xfrm>
          <a:prstGeom prst="rect">
            <a:avLst/>
          </a:prstGeom>
          <a:noFill/>
        </p:spPr>
        <p:txBody>
          <a:bodyPr wrap="square" rtlCol="0">
            <a:noAutofit/>
          </a:bodyPr>
          <a:p>
            <a:r>
              <a:rPr lang="zh-CN" altLang="en-US" sz="3600"/>
              <a:t>分布式计算与并行计算的关系</a:t>
            </a:r>
            <a:endParaRPr lang="zh-CN" altLang="en-US" sz="3600"/>
          </a:p>
        </p:txBody>
      </p:sp>
      <p:sp>
        <p:nvSpPr>
          <p:cNvPr id="7" name="文本框 6"/>
          <p:cNvSpPr txBox="1"/>
          <p:nvPr/>
        </p:nvSpPr>
        <p:spPr>
          <a:xfrm>
            <a:off x="1137285" y="1760855"/>
            <a:ext cx="9897110" cy="4126865"/>
          </a:xfrm>
          <a:prstGeom prst="rect">
            <a:avLst/>
          </a:prstGeom>
          <a:noFill/>
        </p:spPr>
        <p:txBody>
          <a:bodyPr wrap="square" rtlCol="0">
            <a:noAutofit/>
          </a:bodyPr>
          <a:p>
            <a:r>
              <a:rPr lang="zh-CN" altLang="en-US" sz="3200"/>
              <a:t>并行算的原理如下图所示。</a:t>
            </a:r>
            <a:endParaRPr lang="zh-CN" altLang="en-US" sz="3200"/>
          </a:p>
        </p:txBody>
      </p:sp>
      <p:pic>
        <p:nvPicPr>
          <p:cNvPr id="3" name="图片 2"/>
          <p:cNvPicPr>
            <a:picLocks noChangeAspect="1"/>
          </p:cNvPicPr>
          <p:nvPr>
            <p:custDataLst>
              <p:tags r:id="rId1"/>
            </p:custDataLst>
          </p:nvPr>
        </p:nvPicPr>
        <p:blipFill>
          <a:blip r:embed="rId2"/>
          <a:stretch>
            <a:fillRect/>
          </a:stretch>
        </p:blipFill>
        <p:spPr>
          <a:xfrm>
            <a:off x="2810510" y="2425700"/>
            <a:ext cx="6865620" cy="42367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137285" y="1010285"/>
            <a:ext cx="7562215" cy="506095"/>
          </a:xfrm>
          <a:prstGeom prst="rect">
            <a:avLst/>
          </a:prstGeom>
          <a:noFill/>
        </p:spPr>
        <p:txBody>
          <a:bodyPr wrap="square" rtlCol="0">
            <a:noAutofit/>
          </a:bodyPr>
          <a:p>
            <a:r>
              <a:rPr lang="zh-CN" altLang="en-US" sz="3600"/>
              <a:t>分布式计算与并行计算的关系</a:t>
            </a:r>
            <a:endParaRPr lang="zh-CN" altLang="en-US" sz="3600"/>
          </a:p>
        </p:txBody>
      </p:sp>
      <p:sp>
        <p:nvSpPr>
          <p:cNvPr id="7" name="文本框 6"/>
          <p:cNvSpPr txBox="1"/>
          <p:nvPr/>
        </p:nvSpPr>
        <p:spPr>
          <a:xfrm>
            <a:off x="1137285" y="1684020"/>
            <a:ext cx="9897110" cy="4126865"/>
          </a:xfrm>
          <a:prstGeom prst="rect">
            <a:avLst/>
          </a:prstGeom>
          <a:noFill/>
        </p:spPr>
        <p:txBody>
          <a:bodyPr wrap="square" rtlCol="0">
            <a:noAutofit/>
          </a:bodyPr>
          <a:p>
            <a:r>
              <a:rPr lang="zh-CN" altLang="en-US" sz="2400"/>
              <a:t>分布式计算在概念上与集中式计算正好相反，与此同时并行计算也是作为顺序计算的对应物而存在。分布式计算与并行计算在作用、地位上具有一定相似性的同时，它们之间也存在一些差异。</a:t>
            </a:r>
            <a:endParaRPr lang="zh-CN" altLang="en-US" sz="2400"/>
          </a:p>
        </p:txBody>
      </p:sp>
      <p:pic>
        <p:nvPicPr>
          <p:cNvPr id="3" name="图片 2"/>
          <p:cNvPicPr>
            <a:picLocks noChangeAspect="1"/>
          </p:cNvPicPr>
          <p:nvPr>
            <p:custDataLst>
              <p:tags r:id="rId1"/>
            </p:custDataLst>
          </p:nvPr>
        </p:nvPicPr>
        <p:blipFill>
          <a:blip r:embed="rId2"/>
          <a:stretch>
            <a:fillRect/>
          </a:stretch>
        </p:blipFill>
        <p:spPr>
          <a:xfrm>
            <a:off x="1290955" y="2840990"/>
            <a:ext cx="9906000" cy="39319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076325" y="1259840"/>
            <a:ext cx="7562215" cy="506095"/>
          </a:xfrm>
          <a:prstGeom prst="rect">
            <a:avLst/>
          </a:prstGeom>
          <a:noFill/>
        </p:spPr>
        <p:txBody>
          <a:bodyPr wrap="square" rtlCol="0">
            <a:noAutofit/>
          </a:bodyPr>
          <a:p>
            <a:r>
              <a:rPr lang="zh-CN" altLang="en-US" sz="3600"/>
              <a:t>分布式计算中的典型技术</a:t>
            </a:r>
            <a:endParaRPr lang="zh-CN" altLang="en-US" sz="3600"/>
          </a:p>
        </p:txBody>
      </p:sp>
      <p:sp>
        <p:nvSpPr>
          <p:cNvPr id="7" name="文本框 6"/>
          <p:cNvSpPr txBox="1"/>
          <p:nvPr/>
        </p:nvSpPr>
        <p:spPr>
          <a:xfrm>
            <a:off x="1137285" y="1906905"/>
            <a:ext cx="9897110" cy="4126865"/>
          </a:xfrm>
          <a:prstGeom prst="rect">
            <a:avLst/>
          </a:prstGeom>
          <a:noFill/>
        </p:spPr>
        <p:txBody>
          <a:bodyPr wrap="square" rtlCol="0">
            <a:noAutofit/>
          </a:bodyPr>
          <a:p>
            <a:r>
              <a:rPr lang="zh-CN" altLang="en-US" sz="3600"/>
              <a:t>与云计算的组成类似，分布式计算也可以看成是多种技术的集合。通常，分布式计算技术中包括中间件技术、CORBA技术、网格计算技术、Web Service技术、P2P技术等内容。</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240155" y="1841500"/>
            <a:ext cx="4544695" cy="2871470"/>
          </a:xfrm>
          <a:prstGeom prst="rect">
            <a:avLst/>
          </a:prstGeom>
          <a:noFill/>
        </p:spPr>
        <p:txBody>
          <a:bodyPr wrap="square">
            <a:noAutofit/>
          </a:bodyPr>
          <a:lstStyle/>
          <a:p>
            <a:pPr algn="l"/>
            <a:r>
              <a:rPr lang="zh-CN" altLang="en-US" sz="2800" dirty="0"/>
              <a:t>中间件是介于应用软件和系统软件之间的一类软件，通常情况下，中间件一般位于操作系统、数据库的系统软件的上层，应用软件的下层，并主要为下层的应用软件提供应用环境、数据资源，从而帮助用户更好地使用应用软件。</a:t>
            </a:r>
            <a:endParaRPr lang="zh-CN" altLang="en-US" sz="2800" dirty="0"/>
          </a:p>
        </p:txBody>
      </p:sp>
      <p:sp>
        <p:nvSpPr>
          <p:cNvPr id="5" name="文本框 4"/>
          <p:cNvSpPr txBox="1"/>
          <p:nvPr/>
        </p:nvSpPr>
        <p:spPr>
          <a:xfrm>
            <a:off x="1240155" y="1302385"/>
            <a:ext cx="5085715" cy="474980"/>
          </a:xfrm>
          <a:prstGeom prst="rect">
            <a:avLst/>
          </a:prstGeom>
          <a:noFill/>
        </p:spPr>
        <p:txBody>
          <a:bodyPr wrap="square" rtlCol="0">
            <a:noAutofit/>
          </a:bodyPr>
          <a:p>
            <a:r>
              <a:rPr lang="zh-CN" altLang="en-US" sz="2800"/>
              <a:t>1.中间件技术</a:t>
            </a:r>
            <a:endParaRPr lang="zh-CN" altLang="en-US" sz="2800"/>
          </a:p>
        </p:txBody>
      </p:sp>
      <p:pic>
        <p:nvPicPr>
          <p:cNvPr id="8" name="图片 7"/>
          <p:cNvPicPr>
            <a:picLocks noChangeAspect="1"/>
          </p:cNvPicPr>
          <p:nvPr>
            <p:custDataLst>
              <p:tags r:id="rId1"/>
            </p:custDataLst>
          </p:nvPr>
        </p:nvPicPr>
        <p:blipFill>
          <a:blip r:embed="rId2"/>
          <a:stretch>
            <a:fillRect/>
          </a:stretch>
        </p:blipFill>
        <p:spPr>
          <a:xfrm>
            <a:off x="6207760" y="842645"/>
            <a:ext cx="4863465" cy="5118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02</a:t>
              </a:r>
              <a:r>
                <a:rPr lang="zh-CN" altLang="en-US" sz="2400" dirty="0">
                  <a:cs typeface="+mn-ea"/>
                  <a:sym typeface="+mn-lt"/>
                </a:rPr>
                <a:t>分布式计算</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240155" y="1841500"/>
            <a:ext cx="4544695" cy="2871470"/>
          </a:xfrm>
          <a:prstGeom prst="rect">
            <a:avLst/>
          </a:prstGeom>
          <a:noFill/>
        </p:spPr>
        <p:txBody>
          <a:bodyPr wrap="square">
            <a:noAutofit/>
          </a:bodyPr>
          <a:lstStyle/>
          <a:p>
            <a:pPr algn="l"/>
            <a:r>
              <a:rPr lang="zh-CN" altLang="en-US" sz="2800" dirty="0"/>
              <a:t>中间件是介于应用软件和系统软件之间的一类软件，通常情况下，中间件一般位于操作系统、数据库的系统软件的上层，应用软件的下层，并主要为下层的应用软件提供应用环境、数据资源，从而帮助用户更好地使用应用软件。</a:t>
            </a:r>
            <a:endParaRPr lang="zh-CN" altLang="en-US" sz="2800" dirty="0"/>
          </a:p>
        </p:txBody>
      </p:sp>
      <p:sp>
        <p:nvSpPr>
          <p:cNvPr id="5" name="文本框 4"/>
          <p:cNvSpPr txBox="1"/>
          <p:nvPr/>
        </p:nvSpPr>
        <p:spPr>
          <a:xfrm>
            <a:off x="1240155" y="1302385"/>
            <a:ext cx="5085715" cy="474980"/>
          </a:xfrm>
          <a:prstGeom prst="rect">
            <a:avLst/>
          </a:prstGeom>
          <a:noFill/>
        </p:spPr>
        <p:txBody>
          <a:bodyPr wrap="square" rtlCol="0">
            <a:noAutofit/>
          </a:bodyPr>
          <a:p>
            <a:r>
              <a:rPr lang="zh-CN" altLang="en-US" sz="2800"/>
              <a:t>1.中间件技术</a:t>
            </a:r>
            <a:endParaRPr lang="zh-CN" altLang="en-US" sz="2800"/>
          </a:p>
        </p:txBody>
      </p:sp>
      <p:pic>
        <p:nvPicPr>
          <p:cNvPr id="8" name="图片 7"/>
          <p:cNvPicPr>
            <a:picLocks noChangeAspect="1"/>
          </p:cNvPicPr>
          <p:nvPr>
            <p:custDataLst>
              <p:tags r:id="rId1"/>
            </p:custDataLst>
          </p:nvPr>
        </p:nvPicPr>
        <p:blipFill>
          <a:blip r:embed="rId2"/>
          <a:stretch>
            <a:fillRect/>
          </a:stretch>
        </p:blipFill>
        <p:spPr>
          <a:xfrm>
            <a:off x="6207760" y="842645"/>
            <a:ext cx="4863465" cy="5118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14842" y="1389165"/>
            <a:ext cx="5163185" cy="733425"/>
            <a:chOff x="6096000" y="1765518"/>
            <a:chExt cx="5163185" cy="733425"/>
          </a:xfrm>
        </p:grpSpPr>
        <p:sp>
          <p:nvSpPr>
            <p:cNvPr id="8" name="文本框 7"/>
            <p:cNvSpPr txBox="1"/>
            <p:nvPr/>
          </p:nvSpPr>
          <p:spPr>
            <a:xfrm>
              <a:off x="7062470" y="1765518"/>
              <a:ext cx="4196715" cy="733425"/>
            </a:xfrm>
            <a:prstGeom prst="rect">
              <a:avLst/>
            </a:prstGeom>
            <a:noFill/>
          </p:spPr>
          <p:txBody>
            <a:bodyPr wrap="square" rtlCol="0">
              <a:noAutofit/>
            </a:bodyPr>
            <a:lstStyle/>
            <a:p>
              <a:r>
                <a:rPr lang="zh-CN" altLang="en-US" sz="3200" dirty="0">
                  <a:cs typeface="+mn-ea"/>
                  <a:sym typeface="+mn-lt"/>
                </a:rPr>
                <a:t>分布式系统概述</a:t>
              </a:r>
              <a:endParaRPr lang="zh-CN" altLang="en-US" sz="3200" dirty="0">
                <a:cs typeface="+mn-ea"/>
                <a:sym typeface="+mn-lt"/>
              </a:endParaRPr>
            </a:p>
          </p:txBody>
        </p:sp>
        <p:sp>
          <p:nvSpPr>
            <p:cNvPr id="9" name="文本框 8"/>
            <p:cNvSpPr txBox="1"/>
            <p:nvPr/>
          </p:nvSpPr>
          <p:spPr>
            <a:xfrm>
              <a:off x="6096000" y="1765518"/>
              <a:ext cx="762000" cy="584775"/>
            </a:xfrm>
            <a:prstGeom prst="rect">
              <a:avLst/>
            </a:prstGeom>
            <a:noFill/>
          </p:spPr>
          <p:txBody>
            <a:bodyPr wrap="square" rtlCol="0">
              <a:spAutoFit/>
            </a:bodyPr>
            <a:lstStyle/>
            <a:p>
              <a:r>
                <a:rPr lang="en-US" altLang="zh-CN" sz="3200" dirty="0">
                  <a:cs typeface="+mn-ea"/>
                  <a:sym typeface="+mn-lt"/>
                </a:rPr>
                <a:t>01</a:t>
              </a:r>
              <a:endParaRPr lang="zh-CN" altLang="en-US" sz="3200" dirty="0">
                <a:cs typeface="+mn-ea"/>
                <a:sym typeface="+mn-lt"/>
              </a:endParaRPr>
            </a:p>
          </p:txBody>
        </p:sp>
      </p:grpSp>
      <p:grpSp>
        <p:nvGrpSpPr>
          <p:cNvPr id="10" name="组合 9"/>
          <p:cNvGrpSpPr/>
          <p:nvPr/>
        </p:nvGrpSpPr>
        <p:grpSpPr>
          <a:xfrm>
            <a:off x="814842" y="2123587"/>
            <a:ext cx="5281930" cy="790575"/>
            <a:chOff x="6096000" y="1765518"/>
            <a:chExt cx="5281930" cy="790575"/>
          </a:xfrm>
        </p:grpSpPr>
        <p:sp>
          <p:nvSpPr>
            <p:cNvPr id="11" name="文本框 10"/>
            <p:cNvSpPr txBox="1"/>
            <p:nvPr/>
          </p:nvSpPr>
          <p:spPr>
            <a:xfrm>
              <a:off x="7063105" y="1765518"/>
              <a:ext cx="4314825" cy="790575"/>
            </a:xfrm>
            <a:prstGeom prst="rect">
              <a:avLst/>
            </a:prstGeom>
            <a:noFill/>
          </p:spPr>
          <p:txBody>
            <a:bodyPr wrap="square" rtlCol="0">
              <a:noAutofit/>
            </a:bodyPr>
            <a:lstStyle/>
            <a:p>
              <a:r>
                <a:rPr lang="zh-CN" altLang="en-US" sz="3200" dirty="0">
                  <a:cs typeface="+mn-ea"/>
                  <a:sym typeface="+mn-lt"/>
                </a:rPr>
                <a:t>分布式计算</a:t>
              </a:r>
              <a:endParaRPr lang="zh-CN" altLang="en-US" sz="3200" dirty="0">
                <a:cs typeface="+mn-ea"/>
                <a:sym typeface="+mn-lt"/>
              </a:endParaRPr>
            </a:p>
          </p:txBody>
        </p:sp>
        <p:sp>
          <p:nvSpPr>
            <p:cNvPr id="12" name="文本框 11"/>
            <p:cNvSpPr txBox="1"/>
            <p:nvPr/>
          </p:nvSpPr>
          <p:spPr>
            <a:xfrm>
              <a:off x="6096000" y="1765518"/>
              <a:ext cx="762000" cy="584775"/>
            </a:xfrm>
            <a:prstGeom prst="rect">
              <a:avLst/>
            </a:prstGeom>
            <a:noFill/>
          </p:spPr>
          <p:txBody>
            <a:bodyPr wrap="square" rtlCol="0">
              <a:spAutoFit/>
            </a:bodyPr>
            <a:lstStyle/>
            <a:p>
              <a:r>
                <a:rPr lang="en-US" altLang="zh-CN" sz="3200" dirty="0">
                  <a:cs typeface="+mn-ea"/>
                  <a:sym typeface="+mn-lt"/>
                </a:rPr>
                <a:t>02</a:t>
              </a:r>
              <a:endParaRPr lang="zh-CN" altLang="en-US" sz="3200" dirty="0">
                <a:cs typeface="+mn-ea"/>
                <a:sym typeface="+mn-lt"/>
              </a:endParaRPr>
            </a:p>
          </p:txBody>
        </p:sp>
      </p:grpSp>
      <p:grpSp>
        <p:nvGrpSpPr>
          <p:cNvPr id="13" name="组合 12"/>
          <p:cNvGrpSpPr/>
          <p:nvPr/>
        </p:nvGrpSpPr>
        <p:grpSpPr>
          <a:xfrm>
            <a:off x="855053" y="2814600"/>
            <a:ext cx="5241290" cy="720090"/>
            <a:chOff x="5586483" y="1736078"/>
            <a:chExt cx="5241290" cy="720090"/>
          </a:xfrm>
        </p:grpSpPr>
        <p:sp>
          <p:nvSpPr>
            <p:cNvPr id="14" name="文本框 13"/>
            <p:cNvSpPr txBox="1"/>
            <p:nvPr/>
          </p:nvSpPr>
          <p:spPr>
            <a:xfrm>
              <a:off x="6512948" y="1765288"/>
              <a:ext cx="4314825" cy="690880"/>
            </a:xfrm>
            <a:prstGeom prst="rect">
              <a:avLst/>
            </a:prstGeom>
            <a:noFill/>
          </p:spPr>
          <p:txBody>
            <a:bodyPr wrap="square" rtlCol="0">
              <a:noAutofit/>
            </a:bodyPr>
            <a:lstStyle/>
            <a:p>
              <a:r>
                <a:rPr lang="zh-CN" altLang="en-US" sz="3200" dirty="0">
                  <a:cs typeface="+mn-ea"/>
                  <a:sym typeface="+mn-lt"/>
                </a:rPr>
                <a:t>分布式存储</a:t>
              </a:r>
              <a:endParaRPr lang="zh-CN" altLang="en-US" sz="3200" dirty="0">
                <a:cs typeface="+mn-ea"/>
                <a:sym typeface="+mn-lt"/>
              </a:endParaRPr>
            </a:p>
          </p:txBody>
        </p:sp>
        <p:sp>
          <p:nvSpPr>
            <p:cNvPr id="15" name="文本框 14"/>
            <p:cNvSpPr txBox="1"/>
            <p:nvPr/>
          </p:nvSpPr>
          <p:spPr>
            <a:xfrm>
              <a:off x="5586483" y="1736078"/>
              <a:ext cx="762000" cy="584775"/>
            </a:xfrm>
            <a:prstGeom prst="rect">
              <a:avLst/>
            </a:prstGeom>
            <a:noFill/>
          </p:spPr>
          <p:txBody>
            <a:bodyPr wrap="square" rtlCol="0">
              <a:spAutoFit/>
            </a:bodyPr>
            <a:lstStyle/>
            <a:p>
              <a:r>
                <a:rPr lang="en-US" altLang="zh-CN" sz="3200" dirty="0">
                  <a:cs typeface="+mn-ea"/>
                  <a:sym typeface="+mn-lt"/>
                </a:rPr>
                <a:t>03</a:t>
              </a:r>
              <a:endParaRPr lang="zh-CN" altLang="en-US" sz="3200" dirty="0">
                <a:cs typeface="+mn-ea"/>
                <a:sym typeface="+mn-lt"/>
              </a:endParaRPr>
            </a:p>
          </p:txBody>
        </p:sp>
      </p:grpSp>
      <p:sp>
        <p:nvSpPr>
          <p:cNvPr id="19" name="矩形 18"/>
          <p:cNvSpPr/>
          <p:nvPr/>
        </p:nvSpPr>
        <p:spPr>
          <a:xfrm>
            <a:off x="9004300" y="0"/>
            <a:ext cx="31877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9620959" y="1797077"/>
            <a:ext cx="1954381" cy="3263845"/>
          </a:xfrm>
          <a:prstGeom prst="rect">
            <a:avLst/>
          </a:prstGeom>
          <a:noFill/>
        </p:spPr>
        <p:txBody>
          <a:bodyPr vert="eaVert" wrap="square" rtlCol="0">
            <a:spAutoFit/>
          </a:bodyPr>
          <a:lstStyle/>
          <a:p>
            <a:r>
              <a:rPr lang="zh-CN" altLang="en-US" sz="11500" spc="600" dirty="0">
                <a:cs typeface="+mn-ea"/>
                <a:sym typeface="+mn-lt"/>
              </a:rPr>
              <a:t>目录</a:t>
            </a:r>
            <a:endParaRPr lang="zh-CN" altLang="en-US" sz="11500" spc="600" dirty="0">
              <a:cs typeface="+mn-ea"/>
              <a:sym typeface="+mn-lt"/>
            </a:endParaRPr>
          </a:p>
        </p:txBody>
      </p:sp>
      <p:grpSp>
        <p:nvGrpSpPr>
          <p:cNvPr id="2" name="组合 1"/>
          <p:cNvGrpSpPr/>
          <p:nvPr/>
        </p:nvGrpSpPr>
        <p:grpSpPr>
          <a:xfrm>
            <a:off x="855053" y="3505480"/>
            <a:ext cx="4558661" cy="613004"/>
            <a:chOff x="5586483" y="1736078"/>
            <a:chExt cx="4558661" cy="613004"/>
          </a:xfrm>
        </p:grpSpPr>
        <p:sp>
          <p:nvSpPr>
            <p:cNvPr id="3" name="文本框 2"/>
            <p:cNvSpPr txBox="1"/>
            <p:nvPr>
              <p:custDataLst>
                <p:tags r:id="rId1"/>
              </p:custDataLst>
            </p:nvPr>
          </p:nvSpPr>
          <p:spPr>
            <a:xfrm>
              <a:off x="6513171" y="1765517"/>
              <a:ext cx="3631973" cy="583565"/>
            </a:xfrm>
            <a:prstGeom prst="rect">
              <a:avLst/>
            </a:prstGeom>
            <a:noFill/>
          </p:spPr>
          <p:txBody>
            <a:bodyPr wrap="square" rtlCol="0">
              <a:spAutoFit/>
            </a:bodyPr>
            <a:p>
              <a:r>
                <a:rPr lang="zh-CN" altLang="en-US" sz="3200" dirty="0">
                  <a:cs typeface="+mn-ea"/>
                  <a:sym typeface="+mn-lt"/>
                </a:rPr>
                <a:t>分布式系统应用</a:t>
              </a:r>
              <a:endParaRPr lang="zh-CN" altLang="en-US" sz="3200" dirty="0">
                <a:cs typeface="+mn-ea"/>
                <a:sym typeface="+mn-lt"/>
              </a:endParaRPr>
            </a:p>
          </p:txBody>
        </p:sp>
        <p:sp>
          <p:nvSpPr>
            <p:cNvPr id="4" name="文本框 3"/>
            <p:cNvSpPr txBox="1"/>
            <p:nvPr>
              <p:custDataLst>
                <p:tags r:id="rId2"/>
              </p:custDataLst>
            </p:nvPr>
          </p:nvSpPr>
          <p:spPr>
            <a:xfrm>
              <a:off x="5586483" y="1736078"/>
              <a:ext cx="762000" cy="583565"/>
            </a:xfrm>
            <a:prstGeom prst="rect">
              <a:avLst/>
            </a:prstGeom>
            <a:noFill/>
          </p:spPr>
          <p:txBody>
            <a:bodyPr wrap="square" rtlCol="0">
              <a:spAutoFit/>
            </a:bodyPr>
            <a:p>
              <a:r>
                <a:rPr lang="en-US" altLang="zh-CN" sz="3200" dirty="0">
                  <a:cs typeface="+mn-ea"/>
                  <a:sym typeface="+mn-lt"/>
                </a:rPr>
                <a:t>04</a:t>
              </a:r>
              <a:endParaRPr lang="zh-CN" altLang="en-US" sz="32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02</a:t>
              </a:r>
              <a:r>
                <a:rPr lang="zh-CN" altLang="en-US" sz="2400" spc="600" dirty="0">
                  <a:cs typeface="+mn-ea"/>
                  <a:sym typeface="+mn-lt"/>
                </a:rPr>
                <a:t>云计算按部署模式分类</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4544695" cy="2871470"/>
          </a:xfrm>
          <a:prstGeom prst="rect">
            <a:avLst/>
          </a:prstGeom>
          <a:noFill/>
        </p:spPr>
        <p:txBody>
          <a:bodyPr wrap="square">
            <a:noAutofit/>
          </a:bodyPr>
          <a:lstStyle/>
          <a:p>
            <a:pPr algn="l"/>
            <a:r>
              <a:rPr lang="zh-CN" altLang="en-US" sz="2800" dirty="0"/>
              <a:t>公共对象请求代理结构 由对象管理组织制定，是一个能够在不同平台、不同语言之间实现对象通信的模型。CORBA的存在为分布式计算应用环境下的对象资源共用、代码重用、可移植以及对象之间的相互通信、互相访问建立了通用的标准。</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2.CORBA技术</a:t>
            </a:r>
            <a:endParaRPr lang="zh-CN" altLang="en-US" sz="2800"/>
          </a:p>
        </p:txBody>
      </p:sp>
      <p:pic>
        <p:nvPicPr>
          <p:cNvPr id="6" name="图片 5"/>
          <p:cNvPicPr>
            <a:picLocks noChangeAspect="1"/>
          </p:cNvPicPr>
          <p:nvPr>
            <p:custDataLst>
              <p:tags r:id="rId1"/>
            </p:custDataLst>
          </p:nvPr>
        </p:nvPicPr>
        <p:blipFill>
          <a:blip r:embed="rId2"/>
          <a:stretch>
            <a:fillRect/>
          </a:stretch>
        </p:blipFill>
        <p:spPr>
          <a:xfrm>
            <a:off x="5739765" y="1506220"/>
            <a:ext cx="6257925" cy="41465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02</a:t>
              </a:r>
              <a:r>
                <a:rPr lang="zh-CN" altLang="en-US" sz="2400" spc="600" dirty="0">
                  <a:cs typeface="+mn-ea"/>
                  <a:sym typeface="+mn-lt"/>
                </a:rPr>
                <a:t>云计算按部署模式分类</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9185" y="1932305"/>
            <a:ext cx="9621520" cy="1651000"/>
          </a:xfrm>
          <a:prstGeom prst="rect">
            <a:avLst/>
          </a:prstGeom>
          <a:noFill/>
        </p:spPr>
        <p:txBody>
          <a:bodyPr wrap="square">
            <a:noAutofit/>
          </a:bodyPr>
          <a:lstStyle/>
          <a:p>
            <a:pPr algn="l"/>
            <a:r>
              <a:rPr lang="zh-CN" altLang="en-US" sz="2800" dirty="0"/>
              <a:t>网格计算就是通过互联网来共享强大的计算能力和数据储存能力，</a:t>
            </a:r>
            <a:r>
              <a:rPr lang="zh-CN" altLang="en-US" sz="2800" dirty="0"/>
              <a:t>该技术把多台计算机中闲置的资源进行提取，如CPU和存储器等，随后把它们组合分布式系统中的某个虚拟计算机集群里。</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3.网格计算技术</a:t>
            </a:r>
            <a:endParaRPr lang="zh-CN" altLang="en-US" sz="2800"/>
          </a:p>
        </p:txBody>
      </p:sp>
      <p:pic>
        <p:nvPicPr>
          <p:cNvPr id="3" name="图片 2"/>
          <p:cNvPicPr>
            <a:picLocks noChangeAspect="1"/>
          </p:cNvPicPr>
          <p:nvPr>
            <p:custDataLst>
              <p:tags r:id="rId1"/>
            </p:custDataLst>
          </p:nvPr>
        </p:nvPicPr>
        <p:blipFill>
          <a:blip r:embed="rId2"/>
          <a:stretch>
            <a:fillRect/>
          </a:stretch>
        </p:blipFill>
        <p:spPr>
          <a:xfrm>
            <a:off x="3032125" y="3671570"/>
            <a:ext cx="6644640" cy="25984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02</a:t>
              </a:r>
              <a:r>
                <a:rPr lang="zh-CN" altLang="en-US" sz="2400" spc="600" dirty="0">
                  <a:cs typeface="+mn-ea"/>
                  <a:sym typeface="+mn-lt"/>
                </a:rPr>
                <a:t>云计算按部署模式分类</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4544695" cy="2871470"/>
          </a:xfrm>
          <a:prstGeom prst="rect">
            <a:avLst/>
          </a:prstGeom>
          <a:noFill/>
        </p:spPr>
        <p:txBody>
          <a:bodyPr wrap="square">
            <a:noAutofit/>
          </a:bodyPr>
          <a:lstStyle/>
          <a:p>
            <a:pPr algn="l"/>
            <a:r>
              <a:rPr lang="zh-CN" altLang="en-US" sz="2800" dirty="0"/>
              <a:t>Web Service是近几年产生的一种新的分布式计算技术，是组件对象技术在Internet中的延伸，是一种部署在Web上的组件。通过Web Service技术，各式各样的软件应用程序资源在各自的网络环境中均可使用。</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4.Web Service技术</a:t>
            </a:r>
            <a:endParaRPr lang="zh-CN" altLang="en-US" sz="2800"/>
          </a:p>
        </p:txBody>
      </p:sp>
      <p:pic>
        <p:nvPicPr>
          <p:cNvPr id="3" name="图片 2"/>
          <p:cNvPicPr>
            <a:picLocks noChangeAspect="1"/>
          </p:cNvPicPr>
          <p:nvPr>
            <p:custDataLst>
              <p:tags r:id="rId1"/>
            </p:custDataLst>
          </p:nvPr>
        </p:nvPicPr>
        <p:blipFill>
          <a:blip r:embed="rId2"/>
          <a:stretch>
            <a:fillRect/>
          </a:stretch>
        </p:blipFill>
        <p:spPr>
          <a:xfrm>
            <a:off x="5634990" y="1283970"/>
            <a:ext cx="5920740" cy="41681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02</a:t>
              </a:r>
              <a:r>
                <a:rPr lang="zh-CN" altLang="en-US" sz="2400" spc="600" dirty="0">
                  <a:cs typeface="+mn-ea"/>
                  <a:sym typeface="+mn-lt"/>
                </a:rPr>
                <a:t>云计算按部署模式分类</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4544695" cy="2871470"/>
          </a:xfrm>
          <a:prstGeom prst="rect">
            <a:avLst/>
          </a:prstGeom>
          <a:noFill/>
        </p:spPr>
        <p:txBody>
          <a:bodyPr wrap="square">
            <a:noAutofit/>
          </a:bodyPr>
          <a:lstStyle/>
          <a:p>
            <a:pPr algn="l"/>
            <a:r>
              <a:rPr lang="zh-CN" altLang="en-US" sz="2800" dirty="0"/>
              <a:t>P2P（peer-to-peer）技术也即点对点技术，也称对等互联网技术。P2P技术本质上是一种缓解服务器压力的技术，通过P2P技术，集中于服务器上的依赖能够根据网络用户的带宽和计算能力进行转移。</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en-US" altLang="zh-CN" sz="2800"/>
              <a:t>5</a:t>
            </a:r>
            <a:r>
              <a:rPr lang="zh-CN" altLang="en-US" sz="2800"/>
              <a:t>.P2P技术</a:t>
            </a:r>
            <a:endParaRPr lang="zh-CN" altLang="en-US" sz="2800"/>
          </a:p>
        </p:txBody>
      </p:sp>
      <p:pic>
        <p:nvPicPr>
          <p:cNvPr id="6" name="图片 5"/>
          <p:cNvPicPr>
            <a:picLocks noChangeAspect="1"/>
          </p:cNvPicPr>
          <p:nvPr>
            <p:custDataLst>
              <p:tags r:id="rId1"/>
            </p:custDataLst>
          </p:nvPr>
        </p:nvPicPr>
        <p:blipFill>
          <a:blip r:embed="rId2"/>
          <a:stretch>
            <a:fillRect/>
          </a:stretch>
        </p:blipFill>
        <p:spPr>
          <a:xfrm>
            <a:off x="5722620" y="1737995"/>
            <a:ext cx="6134100" cy="34105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8820150" y="2184400"/>
            <a:ext cx="2686050" cy="1568450"/>
          </a:xfrm>
          <a:prstGeom prst="rect">
            <a:avLst/>
          </a:prstGeom>
          <a:noFill/>
        </p:spPr>
        <p:txBody>
          <a:bodyPr wrap="square" rtlCol="0">
            <a:spAutoFit/>
          </a:bodyPr>
          <a:lstStyle/>
          <a:p>
            <a:r>
              <a:rPr lang="en-US" altLang="zh-CN" sz="9600" spc="600" dirty="0">
                <a:cs typeface="+mn-ea"/>
                <a:sym typeface="+mn-lt"/>
              </a:rPr>
              <a:t>03</a:t>
            </a:r>
            <a:endParaRPr lang="zh-CN" altLang="en-US" sz="9600" spc="600" dirty="0">
              <a:cs typeface="+mn-ea"/>
              <a:sym typeface="+mn-lt"/>
            </a:endParaRPr>
          </a:p>
        </p:txBody>
      </p:sp>
      <p:sp>
        <p:nvSpPr>
          <p:cNvPr id="7" name="文本框 6"/>
          <p:cNvSpPr txBox="1"/>
          <p:nvPr/>
        </p:nvSpPr>
        <p:spPr>
          <a:xfrm>
            <a:off x="1664335" y="4090035"/>
            <a:ext cx="8107680" cy="1820545"/>
          </a:xfrm>
          <a:prstGeom prst="rect">
            <a:avLst/>
          </a:prstGeom>
          <a:noFill/>
        </p:spPr>
        <p:txBody>
          <a:bodyPr wrap="square" rtlCol="0">
            <a:noAutofit/>
          </a:bodyPr>
          <a:lstStyle/>
          <a:p>
            <a:pPr algn="ctr"/>
            <a:r>
              <a:rPr lang="zh-CN" altLang="en-US" sz="5500" spc="600" dirty="0">
                <a:cs typeface="+mn-ea"/>
                <a:sym typeface="+mn-lt"/>
              </a:rPr>
              <a:t>分布式</a:t>
            </a:r>
            <a:r>
              <a:rPr lang="zh-CN" altLang="en-US" sz="5500" spc="600" dirty="0">
                <a:cs typeface="+mn-ea"/>
                <a:sym typeface="+mn-lt"/>
              </a:rPr>
              <a:t>存储</a:t>
            </a:r>
            <a:endParaRPr lang="zh-CN" altLang="en-US" sz="5500" spc="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1137285" y="1712595"/>
            <a:ext cx="9897110" cy="4126865"/>
          </a:xfrm>
          <a:prstGeom prst="rect">
            <a:avLst/>
          </a:prstGeom>
          <a:noFill/>
        </p:spPr>
        <p:txBody>
          <a:bodyPr wrap="square" rtlCol="0">
            <a:noAutofit/>
          </a:bodyPr>
          <a:p>
            <a:r>
              <a:rPr lang="zh-CN" altLang="en-US" sz="3600"/>
              <a:t>分布式存储是存储技术的一种，分布式存储技术的出现及发展与数据量的飞速增长息息相关。分布式存储作为当前主流的数据存储技术，通过网络使用企业中的每台机器上的磁盘空间，该技术能够将多台存储机器中闲置、分散的存储空间集中起来，从逻辑上构成一个虚拟的存储设备。</a:t>
            </a:r>
            <a:endParaRPr lang="zh-CN" altLang="en-US" sz="3600"/>
          </a:p>
        </p:txBody>
      </p:sp>
      <p:sp>
        <p:nvSpPr>
          <p:cNvPr id="2" name="文本框 1"/>
          <p:cNvSpPr txBox="1"/>
          <p:nvPr/>
        </p:nvSpPr>
        <p:spPr>
          <a:xfrm>
            <a:off x="1221740" y="1109345"/>
            <a:ext cx="4064000" cy="645160"/>
          </a:xfrm>
          <a:prstGeom prst="rect">
            <a:avLst/>
          </a:prstGeom>
          <a:noFill/>
        </p:spPr>
        <p:txBody>
          <a:bodyPr wrap="square" rtlCol="0">
            <a:spAutoFit/>
          </a:bodyPr>
          <a:p>
            <a:r>
              <a:rPr lang="zh-CN" altLang="en-US" sz="3600"/>
              <a:t>分布式存储</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1137285" y="1712595"/>
            <a:ext cx="9897110" cy="4126865"/>
          </a:xfrm>
          <a:prstGeom prst="rect">
            <a:avLst/>
          </a:prstGeom>
          <a:noFill/>
        </p:spPr>
        <p:txBody>
          <a:bodyPr wrap="square" rtlCol="0">
            <a:noAutofit/>
          </a:bodyPr>
          <a:p>
            <a:endParaRPr lang="zh-CN" altLang="en-US" sz="3600"/>
          </a:p>
        </p:txBody>
      </p:sp>
      <p:sp>
        <p:nvSpPr>
          <p:cNvPr id="2" name="文本框 1"/>
          <p:cNvSpPr txBox="1"/>
          <p:nvPr/>
        </p:nvSpPr>
        <p:spPr>
          <a:xfrm>
            <a:off x="1221740" y="1109345"/>
            <a:ext cx="4064000" cy="645160"/>
          </a:xfrm>
          <a:prstGeom prst="rect">
            <a:avLst/>
          </a:prstGeom>
          <a:noFill/>
        </p:spPr>
        <p:txBody>
          <a:bodyPr wrap="square" rtlCol="0">
            <a:spAutoFit/>
          </a:bodyPr>
          <a:p>
            <a:r>
              <a:rPr lang="zh-CN" altLang="en-US" sz="3600"/>
              <a:t>分布式存储</a:t>
            </a:r>
            <a:endParaRPr lang="zh-CN" altLang="en-US" sz="3600"/>
          </a:p>
        </p:txBody>
      </p:sp>
      <p:pic>
        <p:nvPicPr>
          <p:cNvPr id="3" name="图片 2"/>
          <p:cNvPicPr>
            <a:picLocks noChangeAspect="1"/>
          </p:cNvPicPr>
          <p:nvPr>
            <p:custDataLst>
              <p:tags r:id="rId1"/>
            </p:custDataLst>
          </p:nvPr>
        </p:nvPicPr>
        <p:blipFill>
          <a:blip r:embed="rId2"/>
          <a:stretch>
            <a:fillRect/>
          </a:stretch>
        </p:blipFill>
        <p:spPr>
          <a:xfrm>
            <a:off x="1221740" y="1763395"/>
            <a:ext cx="10135235" cy="41217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1137285" y="1712595"/>
            <a:ext cx="9897110" cy="4126865"/>
          </a:xfrm>
          <a:prstGeom prst="rect">
            <a:avLst/>
          </a:prstGeom>
          <a:noFill/>
        </p:spPr>
        <p:txBody>
          <a:bodyPr wrap="square" rtlCol="0">
            <a:noAutofit/>
          </a:bodyPr>
          <a:p>
            <a:r>
              <a:rPr lang="zh-CN" altLang="en-US" sz="3200"/>
              <a:t>（1）扩展性</a:t>
            </a:r>
            <a:endParaRPr lang="zh-CN" altLang="en-US" sz="3200"/>
          </a:p>
          <a:p>
            <a:r>
              <a:rPr lang="zh-CN" altLang="en-US" sz="3200"/>
              <a:t>在分布式存储中，存储设备群由多台机器组成，并且机器之间通过网络连接后即可使用，因此分布式存储在性能、存储空间上具备极强的可拓展性。</a:t>
            </a:r>
            <a:endParaRPr lang="zh-CN" altLang="en-US" sz="3200"/>
          </a:p>
          <a:p>
            <a:r>
              <a:rPr lang="zh-CN" altLang="en-US" sz="3200"/>
              <a:t>（2）容错性</a:t>
            </a:r>
            <a:endParaRPr lang="zh-CN" altLang="en-US" sz="3200"/>
          </a:p>
          <a:p>
            <a:r>
              <a:rPr lang="zh-CN" altLang="en-US" sz="3200"/>
              <a:t>分布式存储提供了一个重要的容错手段：多时间点快照技术，该技术使得用户所在的系统能够实现一定时间间隔下的各版本数据的保存。</a:t>
            </a:r>
            <a:endParaRPr lang="zh-CN" altLang="en-US" sz="3200"/>
          </a:p>
        </p:txBody>
      </p:sp>
      <p:sp>
        <p:nvSpPr>
          <p:cNvPr id="2" name="文本框 1"/>
          <p:cNvSpPr txBox="1"/>
          <p:nvPr/>
        </p:nvSpPr>
        <p:spPr>
          <a:xfrm>
            <a:off x="1221740" y="1109345"/>
            <a:ext cx="4064000" cy="645160"/>
          </a:xfrm>
          <a:prstGeom prst="rect">
            <a:avLst/>
          </a:prstGeom>
          <a:noFill/>
        </p:spPr>
        <p:txBody>
          <a:bodyPr wrap="square" rtlCol="0">
            <a:spAutoFit/>
          </a:bodyPr>
          <a:p>
            <a:r>
              <a:rPr lang="zh-CN" altLang="en-US" sz="3600"/>
              <a:t>分布式存储的</a:t>
            </a:r>
            <a:r>
              <a:rPr lang="zh-CN" altLang="en-US" sz="3600"/>
              <a:t>优势</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688460" y="611701"/>
            <a:ext cx="4887595" cy="497840"/>
            <a:chOff x="688460" y="611701"/>
            <a:chExt cx="4887595" cy="497840"/>
          </a:xfrm>
        </p:grpSpPr>
        <p:sp>
          <p:nvSpPr>
            <p:cNvPr id="29" name="文本框 28"/>
            <p:cNvSpPr txBox="1"/>
            <p:nvPr/>
          </p:nvSpPr>
          <p:spPr>
            <a:xfrm>
              <a:off x="931030" y="611701"/>
              <a:ext cx="4645025" cy="497840"/>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spc="600" dirty="0">
                <a:cs typeface="+mn-ea"/>
                <a:sym typeface="+mn-lt"/>
              </a:endParaRPr>
            </a:p>
            <a:p>
              <a:pPr algn="ctr"/>
              <a:endParaRPr lang="zh-CN" altLang="en-US" sz="2400" dirty="0">
                <a:cs typeface="+mn-ea"/>
                <a:sym typeface="+mn-lt"/>
              </a:endParaRPr>
            </a:p>
          </p:txBody>
        </p:sp>
        <p:cxnSp>
          <p:nvCxnSpPr>
            <p:cNvPr id="30" name="直接连接符 29"/>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1137285" y="1712595"/>
            <a:ext cx="9897110" cy="4126865"/>
          </a:xfrm>
          <a:prstGeom prst="rect">
            <a:avLst/>
          </a:prstGeom>
          <a:noFill/>
        </p:spPr>
        <p:txBody>
          <a:bodyPr wrap="square" rtlCol="0">
            <a:noAutofit/>
          </a:bodyPr>
          <a:p>
            <a:r>
              <a:rPr lang="zh-CN" altLang="en-US" sz="3200"/>
              <a:t>分布式存储本质上是存储技术的一种，在分布式存储中还包括许多关键性的技术，如元数据管理、系统弹性扩展技术、存储层级内的优化技术以及针对应用和负载的存储优化技术。</a:t>
            </a:r>
            <a:endParaRPr lang="zh-CN" altLang="en-US" sz="3200"/>
          </a:p>
        </p:txBody>
      </p:sp>
      <p:sp>
        <p:nvSpPr>
          <p:cNvPr id="2" name="文本框 1"/>
          <p:cNvSpPr txBox="1"/>
          <p:nvPr/>
        </p:nvSpPr>
        <p:spPr>
          <a:xfrm>
            <a:off x="1221740" y="1109345"/>
            <a:ext cx="5798820" cy="603885"/>
          </a:xfrm>
          <a:prstGeom prst="rect">
            <a:avLst/>
          </a:prstGeom>
          <a:noFill/>
        </p:spPr>
        <p:txBody>
          <a:bodyPr wrap="square" rtlCol="0">
            <a:noAutofit/>
          </a:bodyPr>
          <a:p>
            <a:r>
              <a:rPr lang="zh-CN" altLang="en-US" sz="3600"/>
              <a:t>分布式存储中的关键技术</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4544695" cy="2871470"/>
          </a:xfrm>
          <a:prstGeom prst="rect">
            <a:avLst/>
          </a:prstGeom>
          <a:noFill/>
        </p:spPr>
        <p:txBody>
          <a:bodyPr wrap="square">
            <a:noAutofit/>
          </a:bodyPr>
          <a:lstStyle/>
          <a:p>
            <a:pPr algn="l"/>
            <a:r>
              <a:rPr lang="zh-CN" altLang="en-US" sz="2800" dirty="0"/>
              <a:t>元数据（Metadata）是指是关于数据的组织、数据域及其关系的信息。简而言之，元数据就是对数据信息进行描述的数据。元数据主要在数据仓库中发挥作用，用于记录数据仓库中数据对象的位置。</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1.元数据管理</a:t>
            </a:r>
            <a:endParaRPr lang="zh-CN" altLang="en-US" sz="2800"/>
          </a:p>
        </p:txBody>
      </p:sp>
      <p:pic>
        <p:nvPicPr>
          <p:cNvPr id="3" name="图片 2"/>
          <p:cNvPicPr>
            <a:picLocks noChangeAspect="1"/>
          </p:cNvPicPr>
          <p:nvPr>
            <p:custDataLst>
              <p:tags r:id="rId1"/>
            </p:custDataLst>
          </p:nvPr>
        </p:nvPicPr>
        <p:blipFill>
          <a:blip r:embed="rId2"/>
          <a:stretch>
            <a:fillRect/>
          </a:stretch>
        </p:blipFill>
        <p:spPr>
          <a:xfrm>
            <a:off x="5634990" y="1386840"/>
            <a:ext cx="5798185" cy="44710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8820150" y="2184400"/>
            <a:ext cx="2686050" cy="1569660"/>
          </a:xfrm>
          <a:prstGeom prst="rect">
            <a:avLst/>
          </a:prstGeom>
          <a:noFill/>
        </p:spPr>
        <p:txBody>
          <a:bodyPr wrap="square" rtlCol="0">
            <a:spAutoFit/>
          </a:bodyPr>
          <a:lstStyle/>
          <a:p>
            <a:r>
              <a:rPr lang="en-US" altLang="zh-CN" sz="9600" spc="600" dirty="0">
                <a:cs typeface="+mn-ea"/>
                <a:sym typeface="+mn-lt"/>
              </a:rPr>
              <a:t>01</a:t>
            </a:r>
            <a:endParaRPr lang="zh-CN" altLang="en-US" sz="9600" spc="600" dirty="0">
              <a:cs typeface="+mn-ea"/>
              <a:sym typeface="+mn-lt"/>
            </a:endParaRPr>
          </a:p>
        </p:txBody>
      </p:sp>
      <p:sp>
        <p:nvSpPr>
          <p:cNvPr id="7" name="文本框 6"/>
          <p:cNvSpPr txBox="1"/>
          <p:nvPr/>
        </p:nvSpPr>
        <p:spPr>
          <a:xfrm>
            <a:off x="1664493" y="4089940"/>
            <a:ext cx="6682553" cy="1783715"/>
          </a:xfrm>
          <a:prstGeom prst="rect">
            <a:avLst/>
          </a:prstGeom>
          <a:noFill/>
        </p:spPr>
        <p:txBody>
          <a:bodyPr wrap="square" rtlCol="0">
            <a:spAutoFit/>
          </a:bodyPr>
          <a:lstStyle/>
          <a:p>
            <a:pPr algn="ctr"/>
            <a:r>
              <a:rPr lang="zh-CN" altLang="en-US" sz="5500" dirty="0">
                <a:cs typeface="+mn-ea"/>
                <a:sym typeface="+mn-lt"/>
              </a:rPr>
              <a:t>分布式系统概述</a:t>
            </a:r>
            <a:endParaRPr lang="zh-CN" altLang="en-US" sz="5500" dirty="0">
              <a:cs typeface="+mn-ea"/>
              <a:sym typeface="+mn-lt"/>
            </a:endParaRPr>
          </a:p>
          <a:p>
            <a:pPr algn="ctr"/>
            <a:endParaRPr lang="zh-CN" altLang="en-US" sz="5500" spc="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4544695" cy="2871470"/>
          </a:xfrm>
          <a:prstGeom prst="rect">
            <a:avLst/>
          </a:prstGeom>
          <a:noFill/>
        </p:spPr>
        <p:txBody>
          <a:bodyPr wrap="square">
            <a:noAutofit/>
          </a:bodyPr>
          <a:lstStyle/>
          <a:p>
            <a:pPr algn="l"/>
            <a:r>
              <a:rPr lang="zh-CN" altLang="en-US" sz="2800" dirty="0"/>
              <a:t>该技术能够根据数据量和计算的工作量估算所需要的结点个数，并动态地将数据在结点间迁移，以实现负载均衡，平衡每个节点的运行压力；同时，当某一结点故障或失效时，数据必须可以通过副本等机制进行恢复，以免对上层应用产生影响。</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2.系统弹性扩展技术</a:t>
            </a:r>
            <a:endParaRPr lang="zh-CN" altLang="en-US" sz="2800"/>
          </a:p>
        </p:txBody>
      </p:sp>
      <p:pic>
        <p:nvPicPr>
          <p:cNvPr id="6" name="图片 5"/>
          <p:cNvPicPr>
            <a:picLocks noChangeAspect="1"/>
          </p:cNvPicPr>
          <p:nvPr>
            <p:custDataLst>
              <p:tags r:id="rId1"/>
            </p:custDataLst>
          </p:nvPr>
        </p:nvPicPr>
        <p:blipFill>
          <a:blip r:embed="rId2"/>
          <a:stretch>
            <a:fillRect/>
          </a:stretch>
        </p:blipFill>
        <p:spPr>
          <a:xfrm>
            <a:off x="5736590" y="1932305"/>
            <a:ext cx="5726430" cy="32950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03</a:t>
              </a:r>
              <a:r>
                <a:rPr lang="zh-CN" altLang="en-US" sz="2400" dirty="0">
                  <a:cs typeface="+mn-ea"/>
                  <a:sym typeface="+mn-lt"/>
                </a:rPr>
                <a:t>分布式存储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757045"/>
            <a:ext cx="9953625" cy="1431290"/>
          </a:xfrm>
          <a:prstGeom prst="rect">
            <a:avLst/>
          </a:prstGeom>
          <a:noFill/>
        </p:spPr>
        <p:txBody>
          <a:bodyPr wrap="square">
            <a:noAutofit/>
          </a:bodyPr>
          <a:lstStyle/>
          <a:p>
            <a:pPr algn="l"/>
            <a:r>
              <a:rPr lang="zh-CN" altLang="en-US" sz="2800" dirty="0"/>
              <a:t>分析应用特征的方法，识别热点数据并对其进行缓存或预取，通过高效的缓存预取算法和合理的缓存容量配比，以提高访问性能，从降低成本的角度。此外，还采用信息生命周期管理方法，将访问频率低的冷数据迁移到低速廉价存储设备上。</a:t>
            </a:r>
            <a:endParaRPr lang="zh-CN" altLang="en-US" sz="2800" dirty="0"/>
          </a:p>
          <a:p>
            <a:pPr algn="l"/>
            <a:r>
              <a:rPr lang="zh-CN" altLang="en-US" sz="2800" dirty="0"/>
              <a:t>4. 针对应用和负载的存储优化技术</a:t>
            </a:r>
            <a:endParaRPr lang="zh-CN" altLang="en-US" sz="2800" dirty="0"/>
          </a:p>
          <a:p>
            <a:pPr algn="l"/>
            <a:r>
              <a:rPr lang="zh-CN" altLang="en-US" sz="2800" dirty="0"/>
              <a:t>将数据存储与应用耦合，简化或扩展分布式文件系统的功能，根据特定应用、特定负载、特定的计算模型对文件系统进行定制和深度优化，使应用达到最佳性能。</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3.存储层级内的优化技术</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8820150" y="2184400"/>
            <a:ext cx="2686050" cy="1568450"/>
          </a:xfrm>
          <a:prstGeom prst="rect">
            <a:avLst/>
          </a:prstGeom>
          <a:noFill/>
        </p:spPr>
        <p:txBody>
          <a:bodyPr wrap="square" rtlCol="0">
            <a:spAutoFit/>
          </a:bodyPr>
          <a:lstStyle/>
          <a:p>
            <a:r>
              <a:rPr lang="en-US" altLang="zh-CN" sz="9600" spc="600" dirty="0">
                <a:cs typeface="+mn-ea"/>
                <a:sym typeface="+mn-lt"/>
              </a:rPr>
              <a:t>04</a:t>
            </a:r>
            <a:endParaRPr lang="zh-CN" altLang="en-US" sz="9600" spc="600" dirty="0">
              <a:cs typeface="+mn-ea"/>
              <a:sym typeface="+mn-lt"/>
            </a:endParaRPr>
          </a:p>
        </p:txBody>
      </p:sp>
      <p:sp>
        <p:nvSpPr>
          <p:cNvPr id="7" name="文本框 6"/>
          <p:cNvSpPr txBox="1"/>
          <p:nvPr/>
        </p:nvSpPr>
        <p:spPr>
          <a:xfrm>
            <a:off x="1664335" y="4090035"/>
            <a:ext cx="8107680" cy="1820545"/>
          </a:xfrm>
          <a:prstGeom prst="rect">
            <a:avLst/>
          </a:prstGeom>
          <a:noFill/>
        </p:spPr>
        <p:txBody>
          <a:bodyPr wrap="square" rtlCol="0">
            <a:noAutofit/>
          </a:bodyPr>
          <a:lstStyle/>
          <a:p>
            <a:pPr algn="ctr"/>
            <a:r>
              <a:rPr lang="zh-CN" altLang="en-US" sz="5500" spc="600" dirty="0">
                <a:cs typeface="+mn-ea"/>
                <a:sym typeface="+mn-lt"/>
              </a:rPr>
              <a:t>分布式系统</a:t>
            </a:r>
            <a:r>
              <a:rPr lang="zh-CN" altLang="en-US" sz="5500" spc="600" dirty="0">
                <a:cs typeface="+mn-ea"/>
                <a:sym typeface="+mn-lt"/>
              </a:rPr>
              <a:t>应用</a:t>
            </a:r>
            <a:endParaRPr lang="zh-CN" altLang="en-US" sz="5500" spc="6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dirty="0">
                  <a:cs typeface="+mn-ea"/>
                  <a:sym typeface="+mn-lt"/>
                </a:rPr>
                <a:t>分布式系统</a:t>
              </a:r>
              <a:r>
                <a:rPr lang="zh-CN" altLang="en-US" sz="2400" dirty="0">
                  <a:cs typeface="+mn-ea"/>
                  <a:sym typeface="+mn-lt"/>
                </a:rPr>
                <a:t>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9916795" cy="2954655"/>
          </a:xfrm>
          <a:prstGeom prst="rect">
            <a:avLst/>
          </a:prstGeom>
          <a:noFill/>
        </p:spPr>
        <p:txBody>
          <a:bodyPr wrap="square">
            <a:noAutofit/>
          </a:bodyPr>
          <a:lstStyle/>
          <a:p>
            <a:pPr algn="l"/>
            <a:r>
              <a:rPr lang="zh-CN" altLang="en-US" sz="3600" dirty="0"/>
              <a:t>分布式系统因其可拓展性、高性能以及便捷性，逐渐受到了许多企业的青睐，并也因此开始迅速发展。当前，分布式系统应用主要出现在各大互联网公司之中。下面将对主要对Apache基金会下的Hadoop、Spark以及Flink进行介绍。</a:t>
            </a:r>
            <a:endParaRPr lang="zh-CN" altLang="en-US" sz="36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3600"/>
              <a:t>分布式系统应用</a:t>
            </a:r>
            <a:endParaRPr lang="zh-CN" altLang="en-US" sz="36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5005705" cy="3083560"/>
          </a:xfrm>
          <a:prstGeom prst="rect">
            <a:avLst/>
          </a:prstGeom>
          <a:noFill/>
        </p:spPr>
        <p:txBody>
          <a:bodyPr wrap="square">
            <a:noAutofit/>
          </a:bodyPr>
          <a:lstStyle/>
          <a:p>
            <a:pPr algn="l"/>
            <a:r>
              <a:rPr lang="zh-CN" altLang="en-US" sz="2800" dirty="0"/>
              <a:t>Hadoop是由Apache软件基金会研发的一种开源、具备高可靠性和伸缩性强的分布式计算系统，主要用于对大于1TB的海量数据的处理。Hadoop采用Java语言开发，因此对于大多数用户而言上手比较简单。Hadoop是对Google的MapReduce核心技术的开源实现。</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Hadoop</a:t>
            </a:r>
            <a:endParaRPr lang="zh-CN" altLang="en-US" sz="2800"/>
          </a:p>
        </p:txBody>
      </p:sp>
      <p:pic>
        <p:nvPicPr>
          <p:cNvPr id="6" name="图片 5"/>
          <p:cNvPicPr>
            <a:picLocks noChangeAspect="1"/>
          </p:cNvPicPr>
          <p:nvPr>
            <p:custDataLst>
              <p:tags r:id="rId1"/>
            </p:custDataLst>
          </p:nvPr>
        </p:nvPicPr>
        <p:blipFill>
          <a:blip r:embed="rId2"/>
          <a:stretch>
            <a:fillRect/>
          </a:stretch>
        </p:blipFill>
        <p:spPr>
          <a:xfrm>
            <a:off x="6096000" y="2870835"/>
            <a:ext cx="5193030" cy="14738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10062845" cy="1191260"/>
          </a:xfrm>
          <a:prstGeom prst="rect">
            <a:avLst/>
          </a:prstGeom>
          <a:noFill/>
        </p:spPr>
        <p:txBody>
          <a:bodyPr wrap="square">
            <a:noAutofit/>
          </a:bodyPr>
          <a:lstStyle/>
          <a:p>
            <a:pPr algn="l"/>
            <a:r>
              <a:rPr lang="zh-CN" altLang="en-US" sz="2800" dirty="0"/>
              <a:t>Hadoop由实现数据分析的MapReduce计算框架以及实现数据存储的分布式文件系统HDFS组成</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Hadoop</a:t>
            </a:r>
            <a:endParaRPr lang="zh-CN" altLang="en-US" sz="2800"/>
          </a:p>
        </p:txBody>
      </p:sp>
      <p:pic>
        <p:nvPicPr>
          <p:cNvPr id="3" name="图片 2"/>
          <p:cNvPicPr>
            <a:picLocks noChangeAspect="1"/>
          </p:cNvPicPr>
          <p:nvPr>
            <p:custDataLst>
              <p:tags r:id="rId1"/>
            </p:custDataLst>
          </p:nvPr>
        </p:nvPicPr>
        <p:blipFill>
          <a:blip r:embed="rId2"/>
          <a:stretch>
            <a:fillRect/>
          </a:stretch>
        </p:blipFill>
        <p:spPr>
          <a:xfrm>
            <a:off x="4023360" y="3214370"/>
            <a:ext cx="4145280" cy="23850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10062845" cy="1191260"/>
          </a:xfrm>
          <a:prstGeom prst="rect">
            <a:avLst/>
          </a:prstGeom>
          <a:noFill/>
        </p:spPr>
        <p:txBody>
          <a:bodyPr wrap="square">
            <a:noAutofit/>
          </a:bodyPr>
          <a:lstStyle/>
          <a:p>
            <a:pPr algn="l"/>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Hadoop的生态</a:t>
            </a:r>
            <a:r>
              <a:rPr lang="zh-CN" altLang="en-US" sz="2800"/>
              <a:t>系统</a:t>
            </a:r>
            <a:endParaRPr lang="zh-CN" altLang="en-US" sz="2800"/>
          </a:p>
        </p:txBody>
      </p:sp>
      <p:pic>
        <p:nvPicPr>
          <p:cNvPr id="6" name="图片 5"/>
          <p:cNvPicPr>
            <a:picLocks noChangeAspect="1"/>
          </p:cNvPicPr>
          <p:nvPr>
            <p:custDataLst>
              <p:tags r:id="rId1"/>
            </p:custDataLst>
          </p:nvPr>
        </p:nvPicPr>
        <p:blipFill>
          <a:blip r:embed="rId2"/>
          <a:stretch>
            <a:fillRect/>
          </a:stretch>
        </p:blipFill>
        <p:spPr>
          <a:xfrm>
            <a:off x="4381500" y="979170"/>
            <a:ext cx="6771640" cy="56921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5088255" cy="4172585"/>
          </a:xfrm>
          <a:prstGeom prst="rect">
            <a:avLst/>
          </a:prstGeom>
          <a:noFill/>
        </p:spPr>
        <p:txBody>
          <a:bodyPr wrap="square">
            <a:noAutofit/>
          </a:bodyPr>
          <a:lstStyle/>
          <a:p>
            <a:pPr algn="l"/>
            <a:r>
              <a:rPr lang="zh-CN" altLang="en-US" sz="2800" dirty="0"/>
              <a:t>Spark是加州大学伯克利分校的AMP实验室（UC Berkeley AMP lab）所开源的。Spark保留了Hadoop MapReduce的容错能力以及可伸缩能力。Spark将中间输出结果可以保存在内存中，从而不再需要读写HDFS，因此Spark能更好地适用于数据挖掘与机器学习等需要迭代的MapReduce的算法。</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Spark</a:t>
            </a:r>
            <a:endParaRPr lang="zh-CN" altLang="en-US" sz="2800"/>
          </a:p>
        </p:txBody>
      </p:sp>
      <p:pic>
        <p:nvPicPr>
          <p:cNvPr id="3" name="图片 2"/>
          <p:cNvPicPr>
            <a:picLocks noChangeAspect="1"/>
          </p:cNvPicPr>
          <p:nvPr>
            <p:custDataLst>
              <p:tags r:id="rId1"/>
            </p:custDataLst>
          </p:nvPr>
        </p:nvPicPr>
        <p:blipFill>
          <a:blip r:embed="rId2"/>
          <a:stretch>
            <a:fillRect/>
          </a:stretch>
        </p:blipFill>
        <p:spPr>
          <a:xfrm>
            <a:off x="6252210" y="2477135"/>
            <a:ext cx="5140325" cy="22358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5088255" cy="4172585"/>
          </a:xfrm>
          <a:prstGeom prst="rect">
            <a:avLst/>
          </a:prstGeom>
          <a:noFill/>
        </p:spPr>
        <p:txBody>
          <a:bodyPr wrap="square">
            <a:noAutofit/>
          </a:bodyPr>
          <a:lstStyle/>
          <a:p>
            <a:pPr algn="l"/>
            <a:r>
              <a:rPr lang="zh-CN" altLang="en-US" sz="2800" dirty="0"/>
              <a:t>在架构方面，不同于Hadoop只包括MapReduce和HDFS，Spark的体系架构包括Spark Core及在Spark Core基础上建立的应用框架SparkSQL、Spark Steaming、MLlib、GraphX等。其中Spark Core是Spark中最重要的部分，主要完成离线数据分析。</a:t>
            </a:r>
            <a:endParaRPr lang="zh-CN" altLang="en-US" sz="2800" dirty="0"/>
          </a:p>
        </p:txBody>
      </p:sp>
      <p:sp>
        <p:nvSpPr>
          <p:cNvPr id="5" name="文本框 4"/>
          <p:cNvSpPr txBox="1"/>
          <p:nvPr/>
        </p:nvSpPr>
        <p:spPr>
          <a:xfrm>
            <a:off x="1184910" y="1302385"/>
            <a:ext cx="4578350" cy="539115"/>
          </a:xfrm>
          <a:prstGeom prst="rect">
            <a:avLst/>
          </a:prstGeom>
          <a:noFill/>
        </p:spPr>
        <p:txBody>
          <a:bodyPr wrap="square" rtlCol="0">
            <a:noAutofit/>
          </a:bodyPr>
          <a:p>
            <a:r>
              <a:rPr lang="zh-CN" altLang="en-US" sz="2800"/>
              <a:t>Spark</a:t>
            </a:r>
            <a:r>
              <a:rPr lang="zh-CN" altLang="en-US" sz="2800"/>
              <a:t>架构</a:t>
            </a:r>
            <a:endParaRPr lang="zh-CN" altLang="en-US" sz="2800"/>
          </a:p>
        </p:txBody>
      </p:sp>
      <p:pic>
        <p:nvPicPr>
          <p:cNvPr id="6" name="图片 5"/>
          <p:cNvPicPr>
            <a:picLocks noChangeAspect="1"/>
          </p:cNvPicPr>
          <p:nvPr>
            <p:custDataLst>
              <p:tags r:id="rId1"/>
            </p:custDataLst>
          </p:nvPr>
        </p:nvPicPr>
        <p:blipFill>
          <a:blip r:embed="rId2"/>
          <a:stretch>
            <a:fillRect/>
          </a:stretch>
        </p:blipFill>
        <p:spPr>
          <a:xfrm>
            <a:off x="6031230" y="1386840"/>
            <a:ext cx="5791200" cy="41071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5088255" cy="4172585"/>
          </a:xfrm>
          <a:prstGeom prst="rect">
            <a:avLst/>
          </a:prstGeom>
          <a:noFill/>
        </p:spPr>
        <p:txBody>
          <a:bodyPr wrap="square">
            <a:noAutofit/>
          </a:bodyPr>
          <a:lstStyle/>
          <a:p>
            <a:pPr algn="l"/>
            <a:r>
              <a:rPr lang="zh-CN" altLang="en-US" sz="2800" dirty="0"/>
              <a:t>Spark的生态系统以Spark Core为核心，并在此基础之上建立了专用于处理结构化数据的Spark SQL、对实时数据流进行处理的Spark Streaming、包含了机器学习算法库的MLlib以及用于图计算的GraphX。</a:t>
            </a:r>
            <a:endParaRPr lang="zh-CN" altLang="en-US" sz="2800" dirty="0"/>
          </a:p>
        </p:txBody>
      </p:sp>
      <p:sp>
        <p:nvSpPr>
          <p:cNvPr id="5" name="文本框 4"/>
          <p:cNvSpPr txBox="1"/>
          <p:nvPr/>
        </p:nvSpPr>
        <p:spPr>
          <a:xfrm>
            <a:off x="1184910" y="1302385"/>
            <a:ext cx="4578350" cy="539115"/>
          </a:xfrm>
          <a:prstGeom prst="rect">
            <a:avLst/>
          </a:prstGeom>
          <a:noFill/>
        </p:spPr>
        <p:txBody>
          <a:bodyPr wrap="square" rtlCol="0">
            <a:noAutofit/>
          </a:bodyPr>
          <a:p>
            <a:r>
              <a:rPr lang="zh-CN" altLang="en-US" sz="2800"/>
              <a:t>Spar</a:t>
            </a:r>
            <a:r>
              <a:rPr lang="en-US" altLang="zh-CN" sz="2800"/>
              <a:t>k</a:t>
            </a:r>
            <a:r>
              <a:rPr lang="zh-CN" altLang="en-US" sz="2800"/>
              <a:t>生态系统</a:t>
            </a:r>
            <a:endParaRPr lang="zh-CN" altLang="en-US" sz="2800"/>
          </a:p>
        </p:txBody>
      </p:sp>
      <p:pic>
        <p:nvPicPr>
          <p:cNvPr id="3" name="图片 2"/>
          <p:cNvPicPr>
            <a:picLocks noChangeAspect="1"/>
          </p:cNvPicPr>
          <p:nvPr>
            <p:custDataLst>
              <p:tags r:id="rId1"/>
            </p:custDataLst>
          </p:nvPr>
        </p:nvPicPr>
        <p:blipFill>
          <a:blip r:embed="rId2"/>
          <a:stretch>
            <a:fillRect/>
          </a:stretch>
        </p:blipFill>
        <p:spPr>
          <a:xfrm>
            <a:off x="6104890" y="1841500"/>
            <a:ext cx="5477510" cy="30016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1656" y="632021"/>
            <a:ext cx="4578341" cy="1198880"/>
            <a:chOff x="681656" y="611701"/>
            <a:chExt cx="4578341" cy="1198880"/>
          </a:xfrm>
        </p:grpSpPr>
        <p:sp>
          <p:nvSpPr>
            <p:cNvPr id="2" name="文本框 1"/>
            <p:cNvSpPr txBox="1"/>
            <p:nvPr/>
          </p:nvSpPr>
          <p:spPr>
            <a:xfrm>
              <a:off x="931237" y="611701"/>
              <a:ext cx="3962400" cy="1198880"/>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a:p>
              <a:pPr algn="ctr"/>
              <a:endParaRPr lang="zh-CN" altLang="en-US" sz="2400" dirty="0">
                <a:cs typeface="+mn-ea"/>
                <a:sym typeface="+mn-lt"/>
              </a:endParaRPr>
            </a:p>
            <a:p>
              <a:pPr algn="ctr"/>
              <a:endParaRPr lang="zh-CN" altLang="en-US" sz="2400" dirty="0">
                <a:cs typeface="+mn-ea"/>
                <a:sym typeface="+mn-lt"/>
              </a:endParaRPr>
            </a:p>
          </p:txBody>
        </p:sp>
        <p:cxnSp>
          <p:nvCxnSpPr>
            <p:cNvPr id="4" name="直接连接符 3"/>
            <p:cNvCxnSpPr/>
            <p:nvPr/>
          </p:nvCxnSpPr>
          <p:spPr>
            <a:xfrm flipH="1">
              <a:off x="438369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1656"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931545" y="1251585"/>
            <a:ext cx="3933190" cy="570230"/>
          </a:xfrm>
          <a:prstGeom prst="rect">
            <a:avLst/>
          </a:prstGeom>
          <a:noFill/>
        </p:spPr>
        <p:txBody>
          <a:bodyPr wrap="square" rtlCol="0">
            <a:noAutofit/>
          </a:bodyPr>
          <a:lstStyle/>
          <a:p>
            <a:pPr algn="r">
              <a:lnSpc>
                <a:spcPct val="125000"/>
              </a:lnSpc>
            </a:pPr>
            <a:r>
              <a:rPr lang="zh-CN" altLang="en-US" sz="3600" dirty="0">
                <a:cs typeface="+mn-ea"/>
                <a:sym typeface="+mn-lt"/>
              </a:rPr>
              <a:t>分布式系统概述</a:t>
            </a:r>
            <a:endParaRPr lang="zh-CN" altLang="en-US" sz="3600" dirty="0">
              <a:cs typeface="+mn-ea"/>
              <a:sym typeface="+mn-lt"/>
            </a:endParaRPr>
          </a:p>
          <a:p>
            <a:pPr algn="r">
              <a:lnSpc>
                <a:spcPct val="125000"/>
              </a:lnSpc>
            </a:pPr>
            <a:endParaRPr lang="zh-CN" altLang="en-US" sz="3600" dirty="0">
              <a:cs typeface="+mn-ea"/>
              <a:sym typeface="+mn-lt"/>
            </a:endParaRPr>
          </a:p>
        </p:txBody>
      </p:sp>
      <p:sp>
        <p:nvSpPr>
          <p:cNvPr id="17" name="文本框 16"/>
          <p:cNvSpPr txBox="1"/>
          <p:nvPr/>
        </p:nvSpPr>
        <p:spPr>
          <a:xfrm>
            <a:off x="931545" y="2286000"/>
            <a:ext cx="10486390" cy="3789045"/>
          </a:xfrm>
          <a:prstGeom prst="rect">
            <a:avLst/>
          </a:prstGeom>
          <a:noFill/>
        </p:spPr>
        <p:txBody>
          <a:bodyPr wrap="square" rtlCol="0">
            <a:noAutofit/>
          </a:bodyPr>
          <a:lstStyle/>
          <a:p>
            <a:pPr algn="l">
              <a:lnSpc>
                <a:spcPct val="125000"/>
              </a:lnSpc>
            </a:pPr>
            <a:r>
              <a:rPr lang="zh-CN" altLang="en-US" sz="3200" dirty="0"/>
              <a:t>分布式系统最早可以追溯至Jupiter公司提出的一些概念和产品中，发展至今已是当前常用的系统模式之一。但在分布式系统诞生之前，集中式系统是计算机领域中最常用的系统模式，在集中式系统中一台计算机一次只能进行一项任务，当任务逐渐增大、应用环境变得更加复杂时，常常就需要多台计算机同时执行多项任务。</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5088255" cy="4172585"/>
          </a:xfrm>
          <a:prstGeom prst="rect">
            <a:avLst/>
          </a:prstGeom>
          <a:noFill/>
        </p:spPr>
        <p:txBody>
          <a:bodyPr wrap="square">
            <a:noAutofit/>
          </a:bodyPr>
          <a:lstStyle/>
          <a:p>
            <a:pPr algn="l"/>
            <a:r>
              <a:rPr lang="zh-CN" altLang="en-US" sz="2800" dirty="0"/>
              <a:t>Flink是Apache旗下的一个框架和分布式处理引擎，主要用于对数据流进行处理和计算。Flink在设计之处考虑了框架的兼容性，因此能在当前常见集群环境中运行，并且兼具了高效性，能够以内存速度对任意规模的数据流进行计算。</a:t>
            </a:r>
            <a:endParaRPr lang="zh-CN" altLang="en-US" sz="2800" dirty="0"/>
          </a:p>
        </p:txBody>
      </p:sp>
      <p:sp>
        <p:nvSpPr>
          <p:cNvPr id="5" name="文本框 4"/>
          <p:cNvSpPr txBox="1"/>
          <p:nvPr/>
        </p:nvSpPr>
        <p:spPr>
          <a:xfrm>
            <a:off x="1184910" y="1302385"/>
            <a:ext cx="4578350" cy="539115"/>
          </a:xfrm>
          <a:prstGeom prst="rect">
            <a:avLst/>
          </a:prstGeom>
          <a:noFill/>
        </p:spPr>
        <p:txBody>
          <a:bodyPr wrap="square" rtlCol="0">
            <a:noAutofit/>
          </a:bodyPr>
          <a:p>
            <a:r>
              <a:rPr sz="2800"/>
              <a:t>Flink</a:t>
            </a:r>
            <a:endParaRPr sz="2800"/>
          </a:p>
        </p:txBody>
      </p:sp>
      <p:pic>
        <p:nvPicPr>
          <p:cNvPr id="6" name="图片 5"/>
          <p:cNvPicPr>
            <a:picLocks noChangeAspect="1"/>
          </p:cNvPicPr>
          <p:nvPr>
            <p:custDataLst>
              <p:tags r:id="rId1"/>
            </p:custDataLst>
          </p:nvPr>
        </p:nvPicPr>
        <p:blipFill>
          <a:blip r:embed="rId2"/>
          <a:stretch>
            <a:fillRect/>
          </a:stretch>
        </p:blipFill>
        <p:spPr>
          <a:xfrm>
            <a:off x="6791325" y="2413635"/>
            <a:ext cx="3931920" cy="20307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932305"/>
            <a:ext cx="9352280" cy="4172585"/>
          </a:xfrm>
          <a:prstGeom prst="rect">
            <a:avLst/>
          </a:prstGeom>
          <a:noFill/>
        </p:spPr>
        <p:txBody>
          <a:bodyPr wrap="square">
            <a:noAutofit/>
          </a:bodyPr>
          <a:lstStyle/>
          <a:p>
            <a:pPr algn="l"/>
            <a:r>
              <a:rPr lang="zh-CN" altLang="en-US" sz="2800" dirty="0"/>
              <a:t>Flink的架构体系同样也遵行分层架构设计的理念，基本上分为三层，API&amp;Libraries层、Runtime核心层以及物理部署层。</a:t>
            </a:r>
            <a:endParaRPr lang="zh-CN" altLang="en-US" sz="2800" dirty="0"/>
          </a:p>
        </p:txBody>
      </p:sp>
      <p:sp>
        <p:nvSpPr>
          <p:cNvPr id="5" name="文本框 4"/>
          <p:cNvSpPr txBox="1"/>
          <p:nvPr/>
        </p:nvSpPr>
        <p:spPr>
          <a:xfrm>
            <a:off x="1184910" y="1302385"/>
            <a:ext cx="4578350" cy="539115"/>
          </a:xfrm>
          <a:prstGeom prst="rect">
            <a:avLst/>
          </a:prstGeom>
          <a:noFill/>
        </p:spPr>
        <p:txBody>
          <a:bodyPr wrap="square" rtlCol="0">
            <a:noAutofit/>
          </a:bodyPr>
          <a:p>
            <a:r>
              <a:rPr sz="2800"/>
              <a:t>Flink</a:t>
            </a:r>
            <a:r>
              <a:rPr lang="zh-CN" sz="2800"/>
              <a:t>架构</a:t>
            </a:r>
            <a:r>
              <a:rPr lang="zh-CN" sz="2800"/>
              <a:t>体系</a:t>
            </a:r>
            <a:endParaRPr lang="zh-CN" sz="2800"/>
          </a:p>
        </p:txBody>
      </p:sp>
      <p:pic>
        <p:nvPicPr>
          <p:cNvPr id="3" name="图片 2"/>
          <p:cNvPicPr>
            <a:picLocks noChangeAspect="1"/>
          </p:cNvPicPr>
          <p:nvPr>
            <p:custDataLst>
              <p:tags r:id="rId1"/>
            </p:custDataLst>
          </p:nvPr>
        </p:nvPicPr>
        <p:blipFill>
          <a:blip r:embed="rId2"/>
          <a:stretch>
            <a:fillRect/>
          </a:stretch>
        </p:blipFill>
        <p:spPr>
          <a:xfrm>
            <a:off x="1954530" y="3148965"/>
            <a:ext cx="8282940" cy="3291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674870" cy="775335"/>
            <a:chOff x="688460" y="611701"/>
            <a:chExt cx="4674870" cy="775335"/>
          </a:xfrm>
        </p:grpSpPr>
        <p:sp>
          <p:nvSpPr>
            <p:cNvPr id="2" name="文本框 1"/>
            <p:cNvSpPr txBox="1"/>
            <p:nvPr/>
          </p:nvSpPr>
          <p:spPr>
            <a:xfrm>
              <a:off x="931030" y="611701"/>
              <a:ext cx="4432300" cy="775335"/>
            </a:xfrm>
            <a:prstGeom prst="rect">
              <a:avLst/>
            </a:prstGeom>
            <a:noFill/>
          </p:spPr>
          <p:txBody>
            <a:bodyPr wrap="square" rtlCol="0">
              <a:noAutofit/>
            </a:bodyPr>
            <a:lstStyle/>
            <a:p>
              <a:pPr algn="ctr"/>
              <a:r>
                <a:rPr lang="en-US" altLang="zh-CN" sz="2400" dirty="0">
                  <a:cs typeface="+mn-ea"/>
                  <a:sym typeface="+mn-lt"/>
                </a:rPr>
                <a:t>04</a:t>
              </a:r>
              <a:r>
                <a:rPr lang="zh-CN" altLang="en-US" sz="2400" spc="600" dirty="0">
                  <a:cs typeface="+mn-ea"/>
                  <a:sym typeface="+mn-lt"/>
                </a:rPr>
                <a:t>云计算的产品应用</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1184910" y="1302385"/>
            <a:ext cx="9876155" cy="410210"/>
          </a:xfrm>
          <a:prstGeom prst="rect">
            <a:avLst/>
          </a:prstGeom>
          <a:noFill/>
        </p:spPr>
        <p:txBody>
          <a:bodyPr wrap="square" rtlCol="0">
            <a:noAutofit/>
          </a:bodyPr>
          <a:p>
            <a:r>
              <a:rPr sz="2800"/>
              <a:t>Hadoop、Spark、Flink三大主流框架之间</a:t>
            </a:r>
            <a:r>
              <a:rPr lang="zh-CN" sz="2800"/>
              <a:t>异同</a:t>
            </a:r>
            <a:endParaRPr lang="zh-CN" sz="2800"/>
          </a:p>
        </p:txBody>
      </p:sp>
      <p:pic>
        <p:nvPicPr>
          <p:cNvPr id="3" name="图片 2"/>
          <p:cNvPicPr>
            <a:picLocks noChangeAspect="1"/>
          </p:cNvPicPr>
          <p:nvPr>
            <p:custDataLst>
              <p:tags r:id="rId1"/>
            </p:custDataLst>
          </p:nvPr>
        </p:nvPicPr>
        <p:blipFill>
          <a:blip r:embed="rId2"/>
          <a:stretch>
            <a:fillRect/>
          </a:stretch>
        </p:blipFill>
        <p:spPr>
          <a:xfrm>
            <a:off x="1184910" y="2172335"/>
            <a:ext cx="10426700" cy="41484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1656" y="632021"/>
            <a:ext cx="4578341" cy="1198880"/>
            <a:chOff x="681656" y="611701"/>
            <a:chExt cx="4578341" cy="1198880"/>
          </a:xfrm>
        </p:grpSpPr>
        <p:sp>
          <p:nvSpPr>
            <p:cNvPr id="2" name="文本框 1"/>
            <p:cNvSpPr txBox="1"/>
            <p:nvPr/>
          </p:nvSpPr>
          <p:spPr>
            <a:xfrm>
              <a:off x="931237" y="611701"/>
              <a:ext cx="3962400" cy="1198880"/>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a:p>
              <a:pPr algn="ctr"/>
              <a:endParaRPr lang="zh-CN" altLang="en-US" sz="2400" dirty="0">
                <a:cs typeface="+mn-ea"/>
                <a:sym typeface="+mn-lt"/>
              </a:endParaRPr>
            </a:p>
            <a:p>
              <a:pPr algn="ctr"/>
              <a:endParaRPr lang="zh-CN" altLang="en-US" sz="2400" dirty="0">
                <a:cs typeface="+mn-ea"/>
                <a:sym typeface="+mn-lt"/>
              </a:endParaRPr>
            </a:p>
          </p:txBody>
        </p:sp>
        <p:cxnSp>
          <p:nvCxnSpPr>
            <p:cNvPr id="4" name="直接连接符 3"/>
            <p:cNvCxnSpPr/>
            <p:nvPr/>
          </p:nvCxnSpPr>
          <p:spPr>
            <a:xfrm flipH="1">
              <a:off x="438369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1656"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931545" y="1251585"/>
            <a:ext cx="3933190" cy="570230"/>
          </a:xfrm>
          <a:prstGeom prst="rect">
            <a:avLst/>
          </a:prstGeom>
          <a:noFill/>
        </p:spPr>
        <p:txBody>
          <a:bodyPr wrap="square" rtlCol="0">
            <a:noAutofit/>
          </a:bodyPr>
          <a:lstStyle/>
          <a:p>
            <a:pPr algn="r">
              <a:lnSpc>
                <a:spcPct val="125000"/>
              </a:lnSpc>
            </a:pPr>
            <a:r>
              <a:rPr lang="zh-CN" altLang="en-US" sz="3600" dirty="0">
                <a:cs typeface="+mn-ea"/>
                <a:sym typeface="+mn-lt"/>
              </a:rPr>
              <a:t>分布式系统概述</a:t>
            </a:r>
            <a:endParaRPr lang="zh-CN" altLang="en-US" sz="3600" dirty="0">
              <a:cs typeface="+mn-ea"/>
              <a:sym typeface="+mn-lt"/>
            </a:endParaRPr>
          </a:p>
          <a:p>
            <a:pPr algn="r">
              <a:lnSpc>
                <a:spcPct val="125000"/>
              </a:lnSpc>
            </a:pPr>
            <a:endParaRPr lang="zh-CN" altLang="en-US" sz="3600" dirty="0">
              <a:cs typeface="+mn-ea"/>
              <a:sym typeface="+mn-lt"/>
            </a:endParaRPr>
          </a:p>
        </p:txBody>
      </p:sp>
      <p:sp>
        <p:nvSpPr>
          <p:cNvPr id="17" name="文本框 16"/>
          <p:cNvSpPr txBox="1"/>
          <p:nvPr/>
        </p:nvSpPr>
        <p:spPr>
          <a:xfrm>
            <a:off x="931545" y="2286000"/>
            <a:ext cx="10486390" cy="3789045"/>
          </a:xfrm>
          <a:prstGeom prst="rect">
            <a:avLst/>
          </a:prstGeom>
          <a:noFill/>
        </p:spPr>
        <p:txBody>
          <a:bodyPr wrap="square" rtlCol="0">
            <a:noAutofit/>
          </a:bodyPr>
          <a:lstStyle/>
          <a:p>
            <a:pPr algn="l">
              <a:lnSpc>
                <a:spcPct val="125000"/>
              </a:lnSpc>
            </a:pPr>
            <a:r>
              <a:rPr lang="zh-CN" altLang="en-US" sz="3200" dirty="0"/>
              <a:t>但在当时并行结构还尚不能处理这一问题，而单一计算机又受限于计算性能、硬件成本等问题，因此便有研究人员提出使用了分布式系统的一些概念和设想，期望通过分布式系统解决上述问题。</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512517" cy="460375"/>
            <a:chOff x="688460" y="611701"/>
            <a:chExt cx="4512517" cy="460375"/>
          </a:xfrm>
        </p:grpSpPr>
        <p:sp>
          <p:nvSpPr>
            <p:cNvPr id="2" name="文本框 1"/>
            <p:cNvSpPr txBox="1"/>
            <p:nvPr/>
          </p:nvSpPr>
          <p:spPr>
            <a:xfrm>
              <a:off x="931237" y="611701"/>
              <a:ext cx="3962400" cy="460375"/>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2033905"/>
            <a:ext cx="10036175" cy="2789555"/>
          </a:xfrm>
          <a:prstGeom prst="rect">
            <a:avLst/>
          </a:prstGeom>
          <a:noFill/>
        </p:spPr>
        <p:txBody>
          <a:bodyPr wrap="square">
            <a:noAutofit/>
          </a:bodyPr>
          <a:lstStyle/>
          <a:p>
            <a:pPr algn="l"/>
            <a:r>
              <a:rPr lang="zh-CN" altLang="en-US" sz="2800" b="0" i="0" dirty="0">
                <a:solidFill>
                  <a:srgbClr val="4D4D4D"/>
                </a:solidFill>
                <a:effectLst/>
                <a:latin typeface="-apple-system"/>
              </a:rPr>
              <a:t>分布式系统是由多台计算机节点组成的一个系统，这些节点可以是类似于服务器的机器，并且在空间上可以部署于不同的地理位置中。在该系统中存在多种硬件资源、软件资源，节点之间通过计算机网络实现相互通信、信息交换，并且对于该系统还存在着一个统揽全局的管理方式，这个管理方式就被称之为分布式系统。</a:t>
            </a:r>
            <a:r>
              <a:rPr lang="zh-CN" altLang="en-US" sz="2800" dirty="0">
                <a:solidFill>
                  <a:srgbClr val="4D4D4D"/>
                </a:solidFill>
                <a:effectLst/>
                <a:latin typeface="-apple-system"/>
              </a:rPr>
              <a:t>简单来说，分布式系统就是由一组通过网络进行通信，为了完成某些任务而进行相互连接、协同工作的多个计算机节点组成的系统。</a:t>
            </a:r>
            <a:endParaRPr lang="zh-CN" altLang="en-US" sz="2800" dirty="0">
              <a:solidFill>
                <a:srgbClr val="4D4D4D"/>
              </a:solidFill>
              <a:effectLst/>
              <a:latin typeface="-apple-system"/>
            </a:endParaRPr>
          </a:p>
        </p:txBody>
      </p:sp>
      <p:sp>
        <p:nvSpPr>
          <p:cNvPr id="5" name="文本框 4"/>
          <p:cNvSpPr txBox="1"/>
          <p:nvPr/>
        </p:nvSpPr>
        <p:spPr>
          <a:xfrm>
            <a:off x="1240155" y="1216025"/>
            <a:ext cx="4578350" cy="539115"/>
          </a:xfrm>
          <a:prstGeom prst="rect">
            <a:avLst/>
          </a:prstGeom>
          <a:noFill/>
        </p:spPr>
        <p:txBody>
          <a:bodyPr wrap="square" rtlCol="0">
            <a:noAutofit/>
          </a:bodyPr>
          <a:p>
            <a:r>
              <a:rPr lang="zh-CN" altLang="en-US" sz="2800"/>
              <a:t>分布式系统简介</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512517" cy="460375"/>
            <a:chOff x="688460" y="611701"/>
            <a:chExt cx="4512517" cy="460375"/>
          </a:xfrm>
        </p:grpSpPr>
        <p:sp>
          <p:nvSpPr>
            <p:cNvPr id="2" name="文本框 1"/>
            <p:cNvSpPr txBox="1"/>
            <p:nvPr/>
          </p:nvSpPr>
          <p:spPr>
            <a:xfrm>
              <a:off x="931237" y="611701"/>
              <a:ext cx="3962400" cy="460375"/>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8" name="图片 7"/>
          <p:cNvPicPr>
            <a:picLocks noChangeAspect="1"/>
          </p:cNvPicPr>
          <p:nvPr>
            <p:custDataLst>
              <p:tags r:id="rId1"/>
            </p:custDataLst>
          </p:nvPr>
        </p:nvPicPr>
        <p:blipFill>
          <a:blip r:embed="rId2"/>
          <a:stretch>
            <a:fillRect/>
          </a:stretch>
        </p:blipFill>
        <p:spPr>
          <a:xfrm>
            <a:off x="1277620" y="1941830"/>
            <a:ext cx="9872345" cy="4173855"/>
          </a:xfrm>
          <a:prstGeom prst="rect">
            <a:avLst/>
          </a:prstGeom>
        </p:spPr>
      </p:pic>
      <p:sp>
        <p:nvSpPr>
          <p:cNvPr id="10" name="文本框 9"/>
          <p:cNvSpPr txBox="1"/>
          <p:nvPr/>
        </p:nvSpPr>
        <p:spPr>
          <a:xfrm>
            <a:off x="4181475" y="1476375"/>
            <a:ext cx="4064000" cy="460375"/>
          </a:xfrm>
          <a:prstGeom prst="rect">
            <a:avLst/>
          </a:prstGeom>
          <a:noFill/>
        </p:spPr>
        <p:txBody>
          <a:bodyPr wrap="square" rtlCol="0">
            <a:spAutoFit/>
          </a:bodyPr>
          <a:p>
            <a:r>
              <a:rPr lang="zh-CN" altLang="en-US" sz="2400"/>
              <a:t>分布式系统的粗略展示图</a:t>
            </a:r>
            <a:endParaRPr lang="zh-CN" altLang="en-US" sz="24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512517" cy="460375"/>
            <a:chOff x="688460" y="611701"/>
            <a:chExt cx="4512517" cy="460375"/>
          </a:xfrm>
        </p:grpSpPr>
        <p:sp>
          <p:nvSpPr>
            <p:cNvPr id="2" name="文本框 1"/>
            <p:cNvSpPr txBox="1"/>
            <p:nvPr/>
          </p:nvSpPr>
          <p:spPr>
            <a:xfrm>
              <a:off x="931237" y="611701"/>
              <a:ext cx="3962400" cy="460375"/>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1628140"/>
            <a:ext cx="4544695" cy="4366260"/>
          </a:xfrm>
          <a:prstGeom prst="rect">
            <a:avLst/>
          </a:prstGeom>
          <a:noFill/>
        </p:spPr>
        <p:txBody>
          <a:bodyPr wrap="square">
            <a:noAutofit/>
          </a:bodyPr>
          <a:lstStyle/>
          <a:p>
            <a:pPr algn="l"/>
            <a:r>
              <a:rPr lang="zh-CN" altLang="en-US" sz="2800" dirty="0"/>
              <a:t>分布式系统划分为分布式硬件架构、分布式操作系统、分布式数据库、分布式程序设计和分布式应用5个层次。其中分布式操作系统中还包括分布式文件系统，分布式程序设计的产品通常是中间件软件，而分布式计算和云计算则属于分布式应用中的重要内容。</a:t>
            </a:r>
            <a:endParaRPr lang="zh-CN" altLang="en-US" sz="2800" dirty="0"/>
          </a:p>
        </p:txBody>
      </p:sp>
      <p:pic>
        <p:nvPicPr>
          <p:cNvPr id="3" name="图片 2"/>
          <p:cNvPicPr>
            <a:picLocks noChangeAspect="1"/>
          </p:cNvPicPr>
          <p:nvPr>
            <p:custDataLst>
              <p:tags r:id="rId1"/>
            </p:custDataLst>
          </p:nvPr>
        </p:nvPicPr>
        <p:blipFill>
          <a:blip r:embed="rId2"/>
          <a:stretch>
            <a:fillRect/>
          </a:stretch>
        </p:blipFill>
        <p:spPr>
          <a:xfrm>
            <a:off x="6379210" y="842645"/>
            <a:ext cx="4713605" cy="57626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88460" y="611701"/>
            <a:ext cx="4512517" cy="460375"/>
            <a:chOff x="688460" y="611701"/>
            <a:chExt cx="4512517" cy="460375"/>
          </a:xfrm>
        </p:grpSpPr>
        <p:sp>
          <p:nvSpPr>
            <p:cNvPr id="2" name="文本框 1"/>
            <p:cNvSpPr txBox="1"/>
            <p:nvPr/>
          </p:nvSpPr>
          <p:spPr>
            <a:xfrm>
              <a:off x="931237" y="611701"/>
              <a:ext cx="3962400" cy="460375"/>
            </a:xfrm>
            <a:prstGeom prst="rect">
              <a:avLst/>
            </a:prstGeom>
            <a:noFill/>
          </p:spPr>
          <p:txBody>
            <a:bodyPr wrap="square" rtlCol="0">
              <a:spAutoFit/>
            </a:bodyPr>
            <a:lstStyle/>
            <a:p>
              <a:pPr algn="ctr"/>
              <a:r>
                <a:rPr lang="en-US" altLang="zh-CN" sz="2400" dirty="0">
                  <a:cs typeface="+mn-ea"/>
                  <a:sym typeface="+mn-lt"/>
                </a:rPr>
                <a:t>01</a:t>
              </a:r>
              <a:r>
                <a:rPr lang="zh-CN" altLang="en-US" sz="2400" dirty="0">
                  <a:cs typeface="+mn-ea"/>
                  <a:sym typeface="+mn-lt"/>
                </a:rPr>
                <a:t>分布式系统概述</a:t>
              </a:r>
              <a:endParaRPr lang="zh-CN" altLang="en-US" sz="2400" dirty="0">
                <a:cs typeface="+mn-ea"/>
                <a:sym typeface="+mn-lt"/>
              </a:endParaRPr>
            </a:p>
          </p:txBody>
        </p:sp>
        <p:cxnSp>
          <p:nvCxnSpPr>
            <p:cNvPr id="4" name="直接连接符 3"/>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090295" y="2072005"/>
            <a:ext cx="9833610" cy="2742565"/>
          </a:xfrm>
          <a:prstGeom prst="rect">
            <a:avLst/>
          </a:prstGeom>
          <a:noFill/>
        </p:spPr>
        <p:txBody>
          <a:bodyPr wrap="square">
            <a:noAutofit/>
          </a:bodyPr>
          <a:lstStyle/>
          <a:p>
            <a:pPr algn="l"/>
            <a:r>
              <a:rPr lang="zh-CN" altLang="en-US" sz="2800" dirty="0"/>
              <a:t>首先在任务的划分方面，分布式系统采取的分片操作。分片操作的思想很容易理解，也即分而治之，通过将大任务划分一个个小任务，再将这些小任务分配给多台计算机进行处理，最后将处理结果进行汇总。可以看出分片操作的思想与MapReduce的工作原理极其相似，甚至可以认为MapReduce即为分片操作的典型案例之一。分片操作除了应用在任务的划分上，还体现了数据的存储方面。对于海量的数据，单一计算机节点所能提供的存储空间往往十分有限，因此在分布式系统通常将大体量的数据进行划分，并存储在不同的节点上。</a:t>
            </a:r>
            <a:endParaRPr lang="zh-CN" altLang="en-US" sz="2800" dirty="0"/>
          </a:p>
        </p:txBody>
      </p:sp>
      <p:sp>
        <p:nvSpPr>
          <p:cNvPr id="5" name="文本框 4"/>
          <p:cNvSpPr txBox="1"/>
          <p:nvPr/>
        </p:nvSpPr>
        <p:spPr>
          <a:xfrm>
            <a:off x="1240155" y="1302385"/>
            <a:ext cx="4578350" cy="539115"/>
          </a:xfrm>
          <a:prstGeom prst="rect">
            <a:avLst/>
          </a:prstGeom>
          <a:noFill/>
        </p:spPr>
        <p:txBody>
          <a:bodyPr wrap="square" rtlCol="0">
            <a:noAutofit/>
          </a:bodyPr>
          <a:p>
            <a:r>
              <a:rPr lang="zh-CN" altLang="en-US" sz="2800"/>
              <a:t>分布式系统的工作方式</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PP_MARK_KEY" val="a8c21697-6bec-42c6-be9d-d2dd8268357c"/>
  <p:tag name="COMMONDATA" val="eyJoZGlkIjoiNzljZjQwYzFiZWM0YmI5MzNmYTBkNjFlM2Y2ZjQ4ZWMi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 name="KSO_WM_UNIT_PLACING_PICTURE_USER_VIEWPORT" val="{&quot;height&quot;:6672,&quot;width&quot;:10812}"/>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mrr1wef">
      <a:majorFont>
        <a:latin typeface="方正细谭黑简体"/>
        <a:ea typeface="方正细谭黑简体"/>
        <a:cs typeface=""/>
      </a:majorFont>
      <a:minorFont>
        <a:latin typeface="方正细谭黑简体"/>
        <a:ea typeface="方正细谭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5079</Words>
  <Application>WPS 演示</Application>
  <PresentationFormat>宽屏</PresentationFormat>
  <Paragraphs>292</Paragraphs>
  <Slides>42</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42</vt:i4>
      </vt:variant>
    </vt:vector>
  </HeadingPairs>
  <TitlesOfParts>
    <vt:vector size="54" baseType="lpstr">
      <vt:lpstr>Arial</vt:lpstr>
      <vt:lpstr>宋体</vt:lpstr>
      <vt:lpstr>Wingdings</vt:lpstr>
      <vt:lpstr>微软雅黑</vt:lpstr>
      <vt:lpstr>-apple-system</vt:lpstr>
      <vt:lpstr>Segoe Print</vt:lpstr>
      <vt:lpstr>方正细谭黑简体</vt:lpstr>
      <vt:lpstr>黑体</vt:lpstr>
      <vt:lpstr>Arial Unicode MS</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极简舞者</dc:title>
  <dc:creator>第一PPT</dc:creator>
  <cp:keywords>www.1ppt.com</cp:keywords>
  <dc:description>www.1ppt.com</dc:description>
  <cp:lastModifiedBy>万里浪</cp:lastModifiedBy>
  <cp:revision>84</cp:revision>
  <dcterms:created xsi:type="dcterms:W3CDTF">2020-08-29T06:56:00Z</dcterms:created>
  <dcterms:modified xsi:type="dcterms:W3CDTF">2023-03-05T02:31:41Z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F1D207A4D194410C93AA7F3697AF3253</vt:lpwstr>
  </property>
  <property fmtid="{D5CDD505-2E9C-101B-9397-08002B2CF9AE}" pid="3" name="KSOProductBuildVer">
    <vt:lpwstr>2052-11.1.0.13703</vt:lpwstr>
  </property>
</Properties>
</file>