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9"/>
  </p:notesMasterIdLst>
  <p:sldIdLst>
    <p:sldId id="256" r:id="rId2"/>
    <p:sldId id="257" r:id="rId3"/>
    <p:sldId id="271" r:id="rId4"/>
    <p:sldId id="259" r:id="rId5"/>
    <p:sldId id="294" r:id="rId6"/>
    <p:sldId id="295" r:id="rId7"/>
    <p:sldId id="281"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 id="312" r:id="rId24"/>
    <p:sldId id="313" r:id="rId25"/>
    <p:sldId id="314" r:id="rId26"/>
    <p:sldId id="315" r:id="rId27"/>
    <p:sldId id="270" r:id="rId28"/>
  </p:sldIdLst>
  <p:sldSz cx="12192000" cy="6858000"/>
  <p:notesSz cx="6858000" cy="9144000"/>
  <p:embeddedFontLst>
    <p:embeddedFont>
      <p:font typeface="思源黑体 Regular" panose="02010600030101010101" charset="-122"/>
      <p:regular r:id="rId30"/>
    </p:embeddedFont>
    <p:embeddedFont>
      <p:font typeface="等线" panose="02010600030101010101" pitchFamily="2" charset="-122"/>
      <p:regular r:id="rId31"/>
      <p:bold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3B"/>
    <a:srgbClr val="1398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7" d="100"/>
          <a:sy n="97" d="100"/>
        </p:scale>
        <p:origin x="115" y="1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5B9DB6-9EE4-47BF-8BE8-A8813EAAA149}" type="datetimeFigureOut">
              <a:rPr lang="zh-CN" altLang="en-US" smtClean="0"/>
              <a:t>2023/3/10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840CFB-342C-4EED-93D7-98C0958200C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10</a:t>
            </a:fld>
            <a:endParaRPr lang="zh-CN" altLang="en-US"/>
          </a:p>
        </p:txBody>
      </p:sp>
    </p:spTree>
    <p:extLst>
      <p:ext uri="{BB962C8B-B14F-4D97-AF65-F5344CB8AC3E}">
        <p14:creationId xmlns:p14="http://schemas.microsoft.com/office/powerpoint/2010/main" val="1863725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11</a:t>
            </a:fld>
            <a:endParaRPr lang="zh-CN" altLang="en-US"/>
          </a:p>
        </p:txBody>
      </p:sp>
    </p:spTree>
    <p:extLst>
      <p:ext uri="{BB962C8B-B14F-4D97-AF65-F5344CB8AC3E}">
        <p14:creationId xmlns:p14="http://schemas.microsoft.com/office/powerpoint/2010/main" val="3579281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12</a:t>
            </a:fld>
            <a:endParaRPr lang="zh-CN" altLang="en-US"/>
          </a:p>
        </p:txBody>
      </p:sp>
    </p:spTree>
    <p:extLst>
      <p:ext uri="{BB962C8B-B14F-4D97-AF65-F5344CB8AC3E}">
        <p14:creationId xmlns:p14="http://schemas.microsoft.com/office/powerpoint/2010/main" val="64279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13</a:t>
            </a:fld>
            <a:endParaRPr lang="zh-CN" altLang="en-US"/>
          </a:p>
        </p:txBody>
      </p:sp>
    </p:spTree>
    <p:extLst>
      <p:ext uri="{BB962C8B-B14F-4D97-AF65-F5344CB8AC3E}">
        <p14:creationId xmlns:p14="http://schemas.microsoft.com/office/powerpoint/2010/main" val="1408700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14</a:t>
            </a:fld>
            <a:endParaRPr lang="zh-CN" altLang="en-US"/>
          </a:p>
        </p:txBody>
      </p:sp>
    </p:spTree>
    <p:extLst>
      <p:ext uri="{BB962C8B-B14F-4D97-AF65-F5344CB8AC3E}">
        <p14:creationId xmlns:p14="http://schemas.microsoft.com/office/powerpoint/2010/main" val="3382524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15</a:t>
            </a:fld>
            <a:endParaRPr lang="zh-CN" altLang="en-US"/>
          </a:p>
        </p:txBody>
      </p:sp>
    </p:spTree>
    <p:extLst>
      <p:ext uri="{BB962C8B-B14F-4D97-AF65-F5344CB8AC3E}">
        <p14:creationId xmlns:p14="http://schemas.microsoft.com/office/powerpoint/2010/main" val="68465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018333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17</a:t>
            </a:fld>
            <a:endParaRPr lang="zh-CN" altLang="en-US"/>
          </a:p>
        </p:txBody>
      </p:sp>
    </p:spTree>
    <p:extLst>
      <p:ext uri="{BB962C8B-B14F-4D97-AF65-F5344CB8AC3E}">
        <p14:creationId xmlns:p14="http://schemas.microsoft.com/office/powerpoint/2010/main" val="151995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18</a:t>
            </a:fld>
            <a:endParaRPr lang="zh-CN" altLang="en-US"/>
          </a:p>
        </p:txBody>
      </p:sp>
    </p:spTree>
    <p:extLst>
      <p:ext uri="{BB962C8B-B14F-4D97-AF65-F5344CB8AC3E}">
        <p14:creationId xmlns:p14="http://schemas.microsoft.com/office/powerpoint/2010/main" val="2994267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70269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647918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089943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22</a:t>
            </a:fld>
            <a:endParaRPr lang="zh-CN" altLang="en-US"/>
          </a:p>
        </p:txBody>
      </p:sp>
    </p:spTree>
    <p:extLst>
      <p:ext uri="{BB962C8B-B14F-4D97-AF65-F5344CB8AC3E}">
        <p14:creationId xmlns:p14="http://schemas.microsoft.com/office/powerpoint/2010/main" val="17107036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23</a:t>
            </a:fld>
            <a:endParaRPr lang="zh-CN" altLang="en-US"/>
          </a:p>
        </p:txBody>
      </p:sp>
    </p:spTree>
    <p:extLst>
      <p:ext uri="{BB962C8B-B14F-4D97-AF65-F5344CB8AC3E}">
        <p14:creationId xmlns:p14="http://schemas.microsoft.com/office/powerpoint/2010/main" val="755750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24</a:t>
            </a:fld>
            <a:endParaRPr lang="zh-CN" altLang="en-US"/>
          </a:p>
        </p:txBody>
      </p:sp>
    </p:spTree>
    <p:extLst>
      <p:ext uri="{BB962C8B-B14F-4D97-AF65-F5344CB8AC3E}">
        <p14:creationId xmlns:p14="http://schemas.microsoft.com/office/powerpoint/2010/main" val="2635234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878745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26</a:t>
            </a:fld>
            <a:endParaRPr lang="zh-CN" altLang="en-US"/>
          </a:p>
        </p:txBody>
      </p:sp>
    </p:spTree>
    <p:extLst>
      <p:ext uri="{BB962C8B-B14F-4D97-AF65-F5344CB8AC3E}">
        <p14:creationId xmlns:p14="http://schemas.microsoft.com/office/powerpoint/2010/main" val="2854422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629482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5</a:t>
            </a:fld>
            <a:endParaRPr lang="zh-CN" altLang="en-US"/>
          </a:p>
        </p:txBody>
      </p:sp>
    </p:spTree>
    <p:extLst>
      <p:ext uri="{BB962C8B-B14F-4D97-AF65-F5344CB8AC3E}">
        <p14:creationId xmlns:p14="http://schemas.microsoft.com/office/powerpoint/2010/main" val="2729765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6</a:t>
            </a:fld>
            <a:endParaRPr lang="zh-CN" altLang="en-US"/>
          </a:p>
        </p:txBody>
      </p:sp>
    </p:spTree>
    <p:extLst>
      <p:ext uri="{BB962C8B-B14F-4D97-AF65-F5344CB8AC3E}">
        <p14:creationId xmlns:p14="http://schemas.microsoft.com/office/powerpoint/2010/main" val="2078809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704379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8</a:t>
            </a:fld>
            <a:endParaRPr lang="zh-CN" altLang="en-US"/>
          </a:p>
        </p:txBody>
      </p:sp>
    </p:spTree>
    <p:extLst>
      <p:ext uri="{BB962C8B-B14F-4D97-AF65-F5344CB8AC3E}">
        <p14:creationId xmlns:p14="http://schemas.microsoft.com/office/powerpoint/2010/main" val="2014653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9</a:t>
            </a:fld>
            <a:endParaRPr lang="zh-CN" altLang="en-US"/>
          </a:p>
        </p:txBody>
      </p:sp>
    </p:spTree>
    <p:extLst>
      <p:ext uri="{BB962C8B-B14F-4D97-AF65-F5344CB8AC3E}">
        <p14:creationId xmlns:p14="http://schemas.microsoft.com/office/powerpoint/2010/main" val="2641257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2023/3/10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grpSp>
        <p:nvGrpSpPr>
          <p:cNvPr id="7" name="组合 6"/>
          <p:cNvGrpSpPr/>
          <p:nvPr userDrawn="1"/>
        </p:nvGrpSpPr>
        <p:grpSpPr>
          <a:xfrm>
            <a:off x="-2" y="1"/>
            <a:ext cx="12192001" cy="6865607"/>
            <a:chOff x="-2" y="1"/>
            <a:chExt cx="12192001" cy="6865607"/>
          </a:xfrm>
        </p:grpSpPr>
        <p:pic>
          <p:nvPicPr>
            <p:cNvPr id="8" name="图片 7"/>
            <p:cNvPicPr>
              <a:picLocks noChangeAspect="1"/>
            </p:cNvPicPr>
            <p:nvPr/>
          </p:nvPicPr>
          <p:blipFill>
            <a:blip r:embed="rId3"/>
            <a:stretch>
              <a:fillRect/>
            </a:stretch>
          </p:blipFill>
          <p:spPr>
            <a:xfrm rot="5400000">
              <a:off x="2663195" y="-2663196"/>
              <a:ext cx="6865607" cy="12192001"/>
            </a:xfrm>
            <a:prstGeom prst="rect">
              <a:avLst/>
            </a:prstGeom>
          </p:spPr>
        </p:pic>
        <p:sp>
          <p:nvSpPr>
            <p:cNvPr id="9" name="矩形 8"/>
            <p:cNvSpPr/>
            <p:nvPr/>
          </p:nvSpPr>
          <p:spPr>
            <a:xfrm>
              <a:off x="71377" y="86810"/>
              <a:ext cx="12049246" cy="668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8674" y="272868"/>
            <a:ext cx="524203" cy="496389"/>
            <a:chOff x="859246" y="1651725"/>
            <a:chExt cx="711200" cy="673464"/>
          </a:xfrm>
        </p:grpSpPr>
        <p:sp>
          <p:nvSpPr>
            <p:cNvPr id="11" name="等腰三角形 10"/>
            <p:cNvSpPr/>
            <p:nvPr/>
          </p:nvSpPr>
          <p:spPr>
            <a:xfrm rot="5400000">
              <a:off x="812800" y="1698171"/>
              <a:ext cx="673464" cy="580572"/>
            </a:xfrm>
            <a:prstGeom prst="triangle">
              <a:avLst/>
            </a:prstGeom>
            <a:solidFill>
              <a:srgbClr val="3939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943428" y="1698171"/>
              <a:ext cx="673464" cy="580572"/>
            </a:xfrm>
            <a:prstGeom prst="triangl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7" y="-2728617"/>
            <a:ext cx="6865607" cy="12192001"/>
          </a:xfrm>
          <a:prstGeom prst="rect">
            <a:avLst/>
          </a:prstGeom>
        </p:spPr>
      </p:pic>
      <p:sp>
        <p:nvSpPr>
          <p:cNvPr id="6" name="矩形 5"/>
          <p:cNvSpPr/>
          <p:nvPr/>
        </p:nvSpPr>
        <p:spPr>
          <a:xfrm>
            <a:off x="3156729" y="2862374"/>
            <a:ext cx="5878532" cy="923330"/>
          </a:xfrm>
          <a:prstGeom prst="rect">
            <a:avLst/>
          </a:prstGeom>
        </p:spPr>
        <p:txBody>
          <a:bodyPr wrap="none">
            <a:spAutoFit/>
          </a:bodyPr>
          <a:lstStyle/>
          <a:p>
            <a:pPr algn="ctr"/>
            <a:r>
              <a:rPr lang="zh-CN" altLang="en-US" sz="5400" b="1" dirty="0">
                <a:solidFill>
                  <a:srgbClr val="1398D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网络和存储虚拟化</a:t>
            </a:r>
          </a:p>
        </p:txBody>
      </p:sp>
      <p:sp>
        <p:nvSpPr>
          <p:cNvPr id="15" name="矩形 14"/>
          <p:cNvSpPr/>
          <p:nvPr/>
        </p:nvSpPr>
        <p:spPr>
          <a:xfrm>
            <a:off x="5618944" y="4231533"/>
            <a:ext cx="954108" cy="400110"/>
          </a:xfrm>
          <a:prstGeom prst="rect">
            <a:avLst/>
          </a:prstGeom>
        </p:spPr>
        <p:txBody>
          <a:bodyPr wrap="none">
            <a:spAutoFit/>
          </a:bodyPr>
          <a:lstStyle/>
          <a:p>
            <a:pPr algn="ctr"/>
            <a:r>
              <a:rPr lang="zh-CN" altLang="en-US" sz="2000" dirty="0">
                <a:latin typeface="思源黑体 Regular" panose="020B0500000000000000" charset="-122"/>
                <a:ea typeface="微软雅黑" panose="020B0503020204020204" pitchFamily="34" charset="-122"/>
                <a:cs typeface="+mn-ea"/>
                <a:sym typeface="Arial" panose="020B0604020202020204" pitchFamily="34" charset="0"/>
              </a:rPr>
              <a:t>云计算</a:t>
            </a:r>
          </a:p>
        </p:txBody>
      </p:sp>
      <p:sp>
        <p:nvSpPr>
          <p:cNvPr id="16" name="矩形 15"/>
          <p:cNvSpPr/>
          <p:nvPr/>
        </p:nvSpPr>
        <p:spPr>
          <a:xfrm>
            <a:off x="5630757" y="4185814"/>
            <a:ext cx="930481" cy="45719"/>
          </a:xfrm>
          <a:prstGeom prst="rect">
            <a:avLst/>
          </a:prstGeom>
          <a:solidFill>
            <a:srgbClr val="3939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3982995"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网络虚拟化实现方式</a:t>
            </a:r>
          </a:p>
        </p:txBody>
      </p:sp>
      <p:sp>
        <p:nvSpPr>
          <p:cNvPr id="4" name="文本框 3">
            <a:extLst>
              <a:ext uri="{FF2B5EF4-FFF2-40B4-BE49-F238E27FC236}">
                <a16:creationId xmlns:a16="http://schemas.microsoft.com/office/drawing/2014/main" id="{CA4477CB-6182-8D85-E0FC-19B7658BA2AB}"/>
              </a:ext>
            </a:extLst>
          </p:cNvPr>
          <p:cNvSpPr txBox="1"/>
          <p:nvPr/>
        </p:nvSpPr>
        <p:spPr>
          <a:xfrm>
            <a:off x="589005" y="1448200"/>
            <a:ext cx="11189194" cy="1200329"/>
          </a:xfrm>
          <a:prstGeom prst="rect">
            <a:avLst/>
          </a:prstGeom>
          <a:noFill/>
        </p:spPr>
        <p:txBody>
          <a:bodyPr wrap="square">
            <a:spAutoFit/>
          </a:bodyPr>
          <a:lstStyle/>
          <a:p>
            <a:pPr indent="266700" algn="just"/>
            <a:r>
              <a:rPr lang="zh-CN" altLang="zh-CN" dirty="0">
                <a:latin typeface="宋体" panose="02010600030101010101" pitchFamily="2" charset="-122"/>
                <a:ea typeface="宋体" panose="02010600030101010101" pitchFamily="2" charset="-122"/>
              </a:rPr>
              <a:t>硬件辅助虚拟化随着虚拟化技术的应用越来越广泛，随后</a:t>
            </a:r>
            <a:r>
              <a:rPr lang="en-US" altLang="zh-CN" dirty="0">
                <a:latin typeface="宋体" panose="02010600030101010101" pitchFamily="2" charset="-122"/>
                <a:ea typeface="宋体" panose="02010600030101010101" pitchFamily="2" charset="-122"/>
              </a:rPr>
              <a:t>Intel</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AMD</a:t>
            </a:r>
            <a:r>
              <a:rPr lang="zh-CN" altLang="zh-CN" dirty="0">
                <a:latin typeface="宋体" panose="02010600030101010101" pitchFamily="2" charset="-122"/>
                <a:ea typeface="宋体" panose="02010600030101010101" pitchFamily="2" charset="-122"/>
              </a:rPr>
              <a:t>等硬件厂商也通过对硬件的改造来支持虚拟化技术。硬件辅助虚拟化就是在</a:t>
            </a:r>
            <a:r>
              <a:rPr lang="en-US" altLang="zh-CN" dirty="0">
                <a:latin typeface="宋体" panose="02010600030101010101" pitchFamily="2" charset="-122"/>
                <a:ea typeface="宋体" panose="02010600030101010101" pitchFamily="2" charset="-122"/>
              </a:rPr>
              <a:t>CPU</a:t>
            </a:r>
            <a:r>
              <a:rPr lang="zh-CN" altLang="zh-CN" dirty="0">
                <a:latin typeface="宋体" panose="02010600030101010101" pitchFamily="2" charset="-122"/>
                <a:ea typeface="宋体" panose="02010600030101010101" pitchFamily="2" charset="-122"/>
              </a:rPr>
              <a:t>、芯片组及</a:t>
            </a:r>
            <a:r>
              <a:rPr lang="en-US" altLang="zh-CN" dirty="0">
                <a:latin typeface="宋体" panose="02010600030101010101" pitchFamily="2" charset="-122"/>
                <a:ea typeface="宋体" panose="02010600030101010101" pitchFamily="2" charset="-122"/>
              </a:rPr>
              <a:t>I/O</a:t>
            </a:r>
            <a:r>
              <a:rPr lang="zh-CN" altLang="zh-CN" dirty="0">
                <a:latin typeface="宋体" panose="02010600030101010101" pitchFamily="2" charset="-122"/>
                <a:ea typeface="宋体" panose="02010600030101010101" pitchFamily="2" charset="-122"/>
              </a:rPr>
              <a:t>设备等硬件中加入专门针对虚拟化的支持。并且，硬件虚拟化相比软件虚拟化，可以彻底解决软件虚拟化实现中存在的一些问题，如软件虚拟化实现非常复杂、内存虚拟化的“影子页表”、软件虚拟化实现的虚拟化性能不佳以及</a:t>
            </a:r>
            <a:r>
              <a:rPr lang="en-US" altLang="zh-CN" dirty="0">
                <a:latin typeface="宋体" panose="02010600030101010101" pitchFamily="2" charset="-122"/>
                <a:ea typeface="宋体" panose="02010600030101010101" pitchFamily="2" charset="-122"/>
              </a:rPr>
              <a:t>I/O</a:t>
            </a:r>
            <a:r>
              <a:rPr lang="zh-CN" altLang="zh-CN" dirty="0">
                <a:latin typeface="宋体" panose="02010600030101010101" pitchFamily="2" charset="-122"/>
                <a:ea typeface="宋体" panose="02010600030101010101" pitchFamily="2" charset="-122"/>
              </a:rPr>
              <a:t>设备的虚拟化。</a:t>
            </a:r>
            <a:endParaRPr lang="zh-CN" altLang="zh-CN" sz="1800" dirty="0">
              <a:solidFill>
                <a:srgbClr val="000000"/>
              </a:solidFill>
              <a:effectLst/>
              <a:latin typeface="宋体" panose="02010600030101010101" pitchFamily="2" charset="-122"/>
              <a:ea typeface="宋体" panose="02010600030101010101" pitchFamily="2" charset="-122"/>
            </a:endParaRPr>
          </a:p>
        </p:txBody>
      </p:sp>
      <p:pic>
        <p:nvPicPr>
          <p:cNvPr id="2" name="图片 1">
            <a:extLst>
              <a:ext uri="{FF2B5EF4-FFF2-40B4-BE49-F238E27FC236}">
                <a16:creationId xmlns:a16="http://schemas.microsoft.com/office/drawing/2014/main" id="{5F5893E4-7A53-E5FD-78FD-07B74A31FA5D}"/>
              </a:ext>
            </a:extLst>
          </p:cNvPr>
          <p:cNvPicPr>
            <a:picLocks noChangeAspect="1"/>
          </p:cNvPicPr>
          <p:nvPr/>
        </p:nvPicPr>
        <p:blipFill>
          <a:blip r:embed="rId3"/>
          <a:stretch>
            <a:fillRect/>
          </a:stretch>
        </p:blipFill>
        <p:spPr>
          <a:xfrm>
            <a:off x="3925338" y="3292563"/>
            <a:ext cx="4220210" cy="1529103"/>
          </a:xfrm>
          <a:prstGeom prst="rect">
            <a:avLst/>
          </a:prstGeom>
          <a:noFill/>
          <a:ln>
            <a:noFill/>
          </a:ln>
        </p:spPr>
      </p:pic>
    </p:spTree>
    <p:extLst>
      <p:ext uri="{BB962C8B-B14F-4D97-AF65-F5344CB8AC3E}">
        <p14:creationId xmlns:p14="http://schemas.microsoft.com/office/powerpoint/2010/main" val="37594146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3789215"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网络虚拟化实现方式</a:t>
            </a:r>
          </a:p>
        </p:txBody>
      </p:sp>
      <p:sp>
        <p:nvSpPr>
          <p:cNvPr id="4" name="文本框 3">
            <a:extLst>
              <a:ext uri="{FF2B5EF4-FFF2-40B4-BE49-F238E27FC236}">
                <a16:creationId xmlns:a16="http://schemas.microsoft.com/office/drawing/2014/main" id="{CA4477CB-6182-8D85-E0FC-19B7658BA2AB}"/>
              </a:ext>
            </a:extLst>
          </p:cNvPr>
          <p:cNvSpPr txBox="1"/>
          <p:nvPr/>
        </p:nvSpPr>
        <p:spPr>
          <a:xfrm>
            <a:off x="589005" y="1170793"/>
            <a:ext cx="11189194" cy="646331"/>
          </a:xfrm>
          <a:prstGeom prst="rect">
            <a:avLst/>
          </a:prstGeom>
          <a:noFill/>
        </p:spPr>
        <p:txBody>
          <a:bodyPr wrap="square">
            <a:spAutoFit/>
          </a:bodyPr>
          <a:lstStyle/>
          <a:p>
            <a:pPr indent="266700" algn="just"/>
            <a:r>
              <a:rPr lang="zh-CN" altLang="zh-CN" dirty="0">
                <a:latin typeface="宋体" panose="02010600030101010101" pitchFamily="2" charset="-122"/>
                <a:ea typeface="宋体" panose="02010600030101010101" pitchFamily="2" charset="-122"/>
              </a:rPr>
              <a:t>为了解决云环境中同一服务器上的多台虚拟机之间的通信问题，通常需要采用虚拟交换技术方法</a:t>
            </a:r>
            <a:r>
              <a:rPr lang="zh-CN" altLang="en-US"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基于</a:t>
            </a:r>
            <a:r>
              <a:rPr lang="en-US" altLang="zh-CN" dirty="0">
                <a:latin typeface="宋体" panose="02010600030101010101" pitchFamily="2" charset="-122"/>
                <a:ea typeface="宋体" panose="02010600030101010101" pitchFamily="2" charset="-122"/>
              </a:rPr>
              <a:t>CPU</a:t>
            </a:r>
            <a:r>
              <a:rPr lang="zh-CN" altLang="zh-CN" dirty="0">
                <a:latin typeface="宋体" panose="02010600030101010101" pitchFamily="2" charset="-122"/>
                <a:ea typeface="宋体" panose="02010600030101010101" pitchFamily="2" charset="-122"/>
              </a:rPr>
              <a:t>实现的虚拟交换</a:t>
            </a:r>
            <a:r>
              <a:rPr lang="zh-CN" altLang="en-US"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基于物理网卡实现的虚拟交换</a:t>
            </a:r>
            <a:r>
              <a:rPr lang="zh-CN" altLang="en-US"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基于物理交换机实现的虚拟交换</a:t>
            </a:r>
            <a:r>
              <a:rPr lang="zh-CN" altLang="en-US" dirty="0">
                <a:latin typeface="宋体" panose="02010600030101010101" pitchFamily="2" charset="-122"/>
                <a:ea typeface="宋体" panose="02010600030101010101" pitchFamily="2" charset="-122"/>
              </a:rPr>
              <a:t>均可以实现虚拟交换。</a:t>
            </a:r>
            <a:endParaRPr lang="zh-CN" altLang="zh-CN" sz="1800" b="1" dirty="0">
              <a:solidFill>
                <a:srgbClr val="000000"/>
              </a:solidFill>
              <a:effectLst/>
              <a:latin typeface="宋体" panose="02010600030101010101" pitchFamily="2" charset="-122"/>
              <a:ea typeface="宋体" panose="02010600030101010101" pitchFamily="2" charset="-122"/>
            </a:endParaRPr>
          </a:p>
        </p:txBody>
      </p:sp>
      <p:sp>
        <p:nvSpPr>
          <p:cNvPr id="5" name="文本框 4">
            <a:extLst>
              <a:ext uri="{FF2B5EF4-FFF2-40B4-BE49-F238E27FC236}">
                <a16:creationId xmlns:a16="http://schemas.microsoft.com/office/drawing/2014/main" id="{7C9B2AEC-5C83-9F97-89B7-655336FB2E1B}"/>
              </a:ext>
            </a:extLst>
          </p:cNvPr>
          <p:cNvSpPr txBox="1"/>
          <p:nvPr/>
        </p:nvSpPr>
        <p:spPr>
          <a:xfrm>
            <a:off x="589005" y="2165302"/>
            <a:ext cx="11189194" cy="2308324"/>
          </a:xfrm>
          <a:prstGeom prst="rect">
            <a:avLst/>
          </a:prstGeom>
          <a:noFill/>
        </p:spPr>
        <p:txBody>
          <a:bodyPr wrap="square">
            <a:spAutoFit/>
          </a:bodyPr>
          <a:lstStyle/>
          <a:p>
            <a:pPr indent="266700" algn="just"/>
            <a:r>
              <a:rPr lang="en-US" altLang="zh-CN" sz="1800" dirty="0">
                <a:solidFill>
                  <a:srgbClr val="000000"/>
                </a:solidFill>
                <a:effectLst/>
                <a:latin typeface="Times New Roman" panose="02020603050405020304" pitchFamily="18" charset="0"/>
                <a:ea typeface="宋体" panose="02010600030101010101" pitchFamily="2" charset="-122"/>
              </a:rPr>
              <a:t>CPU</a:t>
            </a:r>
            <a:r>
              <a:rPr lang="zh-CN" altLang="zh-CN" sz="1800" dirty="0">
                <a:solidFill>
                  <a:srgbClr val="000000"/>
                </a:solidFill>
                <a:effectLst/>
                <a:latin typeface="Times New Roman" panose="02020603050405020304" pitchFamily="18" charset="0"/>
                <a:ea typeface="宋体" panose="02010600030101010101" pitchFamily="2" charset="-122"/>
              </a:rPr>
              <a:t>实现的虚拟交换方式是使用服务器内部的</a:t>
            </a:r>
            <a:r>
              <a:rPr lang="en-US" altLang="zh-CN" sz="1800" dirty="0">
                <a:solidFill>
                  <a:srgbClr val="000000"/>
                </a:solidFill>
                <a:effectLst/>
                <a:latin typeface="Times New Roman" panose="02020603050405020304" pitchFamily="18" charset="0"/>
                <a:ea typeface="宋体" panose="02010600030101010101" pitchFamily="2" charset="-122"/>
              </a:rPr>
              <a:t>CPU</a:t>
            </a:r>
            <a:r>
              <a:rPr lang="zh-CN" altLang="zh-CN" sz="1800" dirty="0">
                <a:solidFill>
                  <a:srgbClr val="000000"/>
                </a:solidFill>
                <a:effectLst/>
                <a:latin typeface="Times New Roman" panose="02020603050405020304" pitchFamily="18" charset="0"/>
                <a:ea typeface="宋体" panose="02010600030101010101" pitchFamily="2" charset="-122"/>
              </a:rPr>
              <a:t>和内存资源，在云环境中创建一个虚拟的分布式交换机，交换机跨越了云环境中的两台服务器，用于实现这两台服务器内所有虚拟机的完整虚拟交换功能。分布式交换机可以组成端口组，虚拟机的虚拟网卡连接到分布式交换机的端口组，服务器中的物理网卡作为虚拟交换机上的上行链路，接入物理网络之中。</a:t>
            </a:r>
            <a:endParaRPr lang="en-US" altLang="zh-CN" sz="1800" dirty="0">
              <a:solidFill>
                <a:srgbClr val="000000"/>
              </a:solidFill>
              <a:effectLst/>
              <a:latin typeface="Times New Roman" panose="02020603050405020304" pitchFamily="18" charset="0"/>
              <a:ea typeface="宋体" panose="02010600030101010101" pitchFamily="2" charset="-122"/>
            </a:endParaRPr>
          </a:p>
          <a:p>
            <a:pPr indent="266700" algn="just"/>
            <a:endParaRPr lang="zh-CN" altLang="zh-CN" sz="1800" dirty="0">
              <a:solidFill>
                <a:srgbClr val="000000"/>
              </a:solidFill>
              <a:effectLst/>
              <a:latin typeface="Times New Roman" panose="02020603050405020304" pitchFamily="18" charset="0"/>
              <a:ea typeface="宋体" panose="02010600030101010101" pitchFamily="2" charset="-122"/>
            </a:endParaRPr>
          </a:p>
          <a:p>
            <a:pPr indent="266700" algn="just"/>
            <a:r>
              <a:rPr lang="zh-CN" altLang="zh-CN" sz="1800" dirty="0">
                <a:solidFill>
                  <a:srgbClr val="000000"/>
                </a:solidFill>
                <a:effectLst/>
                <a:latin typeface="Times New Roman" panose="02020603050405020304" pitchFamily="18" charset="0"/>
                <a:ea typeface="宋体" panose="02010600030101010101" pitchFamily="2" charset="-122"/>
              </a:rPr>
              <a:t>基于</a:t>
            </a:r>
            <a:r>
              <a:rPr lang="en-US" altLang="zh-CN" sz="1800" dirty="0">
                <a:solidFill>
                  <a:srgbClr val="000000"/>
                </a:solidFill>
                <a:effectLst/>
                <a:latin typeface="Times New Roman" panose="02020603050405020304" pitchFamily="18" charset="0"/>
                <a:ea typeface="宋体" panose="02010600030101010101" pitchFamily="2" charset="-122"/>
              </a:rPr>
              <a:t>CPU</a:t>
            </a:r>
            <a:r>
              <a:rPr lang="zh-CN" altLang="zh-CN" sz="1800" dirty="0">
                <a:solidFill>
                  <a:srgbClr val="000000"/>
                </a:solidFill>
                <a:effectLst/>
                <a:latin typeface="Times New Roman" panose="02020603050405020304" pitchFamily="18" charset="0"/>
                <a:ea typeface="宋体" panose="02010600030101010101" pitchFamily="2" charset="-122"/>
              </a:rPr>
              <a:t>实现的虚拟交换功能由于采用的是纯软件实现，相对于采用芯片的物理交换机具有扩展灵活、快速、可以更好地满足云计算的网络需求等特点，但基于</a:t>
            </a:r>
            <a:r>
              <a:rPr lang="en-US" altLang="zh-CN" sz="1800" dirty="0">
                <a:solidFill>
                  <a:srgbClr val="000000"/>
                </a:solidFill>
                <a:effectLst/>
                <a:latin typeface="Times New Roman" panose="02020603050405020304" pitchFamily="18" charset="0"/>
                <a:ea typeface="宋体" panose="02010600030101010101" pitchFamily="2" charset="-122"/>
              </a:rPr>
              <a:t>CPU</a:t>
            </a:r>
            <a:r>
              <a:rPr lang="zh-CN" altLang="zh-CN" sz="1800" dirty="0">
                <a:solidFill>
                  <a:srgbClr val="000000"/>
                </a:solidFill>
                <a:effectLst/>
                <a:latin typeface="Times New Roman" panose="02020603050405020304" pitchFamily="18" charset="0"/>
                <a:ea typeface="宋体" panose="02010600030101010101" pitchFamily="2" charset="-122"/>
              </a:rPr>
              <a:t>实现的虚拟交换功能会消耗服务器的</a:t>
            </a:r>
            <a:r>
              <a:rPr lang="en-US" altLang="zh-CN" sz="1800" dirty="0">
                <a:solidFill>
                  <a:srgbClr val="000000"/>
                </a:solidFill>
                <a:effectLst/>
                <a:latin typeface="Times New Roman" panose="02020603050405020304" pitchFamily="18" charset="0"/>
                <a:ea typeface="宋体" panose="02010600030101010101" pitchFamily="2" charset="-122"/>
              </a:rPr>
              <a:t>CPU</a:t>
            </a:r>
            <a:r>
              <a:rPr lang="zh-CN" altLang="zh-CN" sz="1800" dirty="0">
                <a:solidFill>
                  <a:srgbClr val="000000"/>
                </a:solidFill>
                <a:effectLst/>
                <a:latin typeface="Times New Roman" panose="02020603050405020304" pitchFamily="18" charset="0"/>
                <a:ea typeface="宋体" panose="02010600030101010101" pitchFamily="2" charset="-122"/>
              </a:rPr>
              <a:t>资源，且性能相对较低。</a:t>
            </a:r>
          </a:p>
        </p:txBody>
      </p:sp>
      <p:pic>
        <p:nvPicPr>
          <p:cNvPr id="7" name="图片 6">
            <a:extLst>
              <a:ext uri="{FF2B5EF4-FFF2-40B4-BE49-F238E27FC236}">
                <a16:creationId xmlns:a16="http://schemas.microsoft.com/office/drawing/2014/main" id="{ED0561ED-1CA2-F69E-FC96-EAC0195D82D2}"/>
              </a:ext>
            </a:extLst>
          </p:cNvPr>
          <p:cNvPicPr>
            <a:picLocks noChangeAspect="1"/>
          </p:cNvPicPr>
          <p:nvPr/>
        </p:nvPicPr>
        <p:blipFill>
          <a:blip r:embed="rId3"/>
          <a:stretch>
            <a:fillRect/>
          </a:stretch>
        </p:blipFill>
        <p:spPr>
          <a:xfrm>
            <a:off x="4582449" y="4354617"/>
            <a:ext cx="3202305" cy="2193925"/>
          </a:xfrm>
          <a:prstGeom prst="rect">
            <a:avLst/>
          </a:prstGeom>
        </p:spPr>
      </p:pic>
    </p:spTree>
    <p:extLst>
      <p:ext uri="{BB962C8B-B14F-4D97-AF65-F5344CB8AC3E}">
        <p14:creationId xmlns:p14="http://schemas.microsoft.com/office/powerpoint/2010/main" val="30753591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3789215"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网络虚拟化实现方式</a:t>
            </a:r>
          </a:p>
        </p:txBody>
      </p:sp>
      <p:sp>
        <p:nvSpPr>
          <p:cNvPr id="4" name="文本框 3">
            <a:extLst>
              <a:ext uri="{FF2B5EF4-FFF2-40B4-BE49-F238E27FC236}">
                <a16:creationId xmlns:a16="http://schemas.microsoft.com/office/drawing/2014/main" id="{CA4477CB-6182-8D85-E0FC-19B7658BA2AB}"/>
              </a:ext>
            </a:extLst>
          </p:cNvPr>
          <p:cNvSpPr txBox="1"/>
          <p:nvPr/>
        </p:nvSpPr>
        <p:spPr>
          <a:xfrm>
            <a:off x="589005" y="1170793"/>
            <a:ext cx="11189194" cy="1200329"/>
          </a:xfrm>
          <a:prstGeom prst="rect">
            <a:avLst/>
          </a:prstGeom>
          <a:noFill/>
        </p:spPr>
        <p:txBody>
          <a:bodyPr wrap="square">
            <a:spAutoFit/>
          </a:bodyPr>
          <a:lstStyle/>
          <a:p>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基于物理网卡（</a:t>
            </a:r>
            <a:r>
              <a:rPr lang="en-US" altLang="zh-CN" dirty="0">
                <a:latin typeface="宋体" panose="02010600030101010101" pitchFamily="2" charset="-122"/>
                <a:ea typeface="宋体" panose="02010600030101010101" pitchFamily="2" charset="-122"/>
              </a:rPr>
              <a:t>INIC</a:t>
            </a:r>
            <a:r>
              <a:rPr lang="zh-CN" altLang="zh-CN" dirty="0">
                <a:latin typeface="宋体" panose="02010600030101010101" pitchFamily="2" charset="-122"/>
                <a:ea typeface="宋体" panose="02010600030101010101" pitchFamily="2" charset="-122"/>
              </a:rPr>
              <a:t>）实现的虚拟交换是利用服务器的物理网卡来实现完整的虚拟交换功能。如图</a:t>
            </a:r>
            <a:r>
              <a:rPr lang="en-US" altLang="zh-CN" dirty="0">
                <a:latin typeface="宋体" panose="02010600030101010101" pitchFamily="2" charset="-122"/>
                <a:ea typeface="宋体" panose="02010600030101010101" pitchFamily="2" charset="-122"/>
              </a:rPr>
              <a:t>6-5</a:t>
            </a:r>
            <a:r>
              <a:rPr lang="zh-CN" altLang="zh-CN" dirty="0">
                <a:latin typeface="宋体" panose="02010600030101010101" pitchFamily="2" charset="-122"/>
                <a:ea typeface="宋体" panose="02010600030101010101" pitchFamily="2" charset="-122"/>
              </a:rPr>
              <a:t>所示，</a:t>
            </a:r>
            <a:r>
              <a:rPr lang="en-US" altLang="zh-CN" dirty="0">
                <a:latin typeface="宋体" panose="02010600030101010101" pitchFamily="2" charset="-122"/>
                <a:ea typeface="宋体" panose="02010600030101010101" pitchFamily="2" charset="-122"/>
              </a:rPr>
              <a:t>VM1</a:t>
            </a:r>
            <a:r>
              <a:rPr lang="zh-CN" altLang="zh-CN" dirty="0">
                <a:latin typeface="宋体" panose="02010600030101010101" pitchFamily="2" charset="-122"/>
                <a:ea typeface="宋体" panose="02010600030101010101" pitchFamily="2" charset="-122"/>
              </a:rPr>
              <a:t>访问</a:t>
            </a:r>
            <a:r>
              <a:rPr lang="en-US" altLang="zh-CN" dirty="0">
                <a:latin typeface="宋体" panose="02010600030101010101" pitchFamily="2" charset="-122"/>
                <a:ea typeface="宋体" panose="02010600030101010101" pitchFamily="2" charset="-122"/>
              </a:rPr>
              <a:t>VM2</a:t>
            </a:r>
            <a:r>
              <a:rPr lang="zh-CN" altLang="zh-CN" dirty="0">
                <a:latin typeface="宋体" panose="02010600030101010101" pitchFamily="2" charset="-122"/>
                <a:ea typeface="宋体" panose="02010600030101010101" pitchFamily="2" charset="-122"/>
              </a:rPr>
              <a:t>时，数据包经过</a:t>
            </a:r>
            <a:r>
              <a:rPr lang="en-US" altLang="zh-CN" dirty="0">
                <a:latin typeface="宋体" panose="02010600030101010101" pitchFamily="2" charset="-122"/>
                <a:ea typeface="宋体" panose="02010600030101010101" pitchFamily="2" charset="-122"/>
              </a:rPr>
              <a:t>OVS</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OVS</a:t>
            </a:r>
            <a:r>
              <a:rPr lang="zh-CN" altLang="zh-CN" dirty="0">
                <a:latin typeface="宋体" panose="02010600030101010101" pitchFamily="2" charset="-122"/>
                <a:ea typeface="宋体" panose="02010600030101010101" pitchFamily="2" charset="-122"/>
              </a:rPr>
              <a:t>不进行计算，将数据透传到</a:t>
            </a:r>
            <a:r>
              <a:rPr lang="en-US" altLang="zh-CN" dirty="0">
                <a:latin typeface="宋体" panose="02010600030101010101" pitchFamily="2" charset="-122"/>
                <a:ea typeface="宋体" panose="02010600030101010101" pitchFamily="2" charset="-122"/>
              </a:rPr>
              <a:t>INIC</a:t>
            </a:r>
            <a:r>
              <a:rPr lang="zh-CN" altLang="zh-CN" dirty="0">
                <a:latin typeface="宋体" panose="02010600030101010101" pitchFamily="2" charset="-122"/>
                <a:ea typeface="宋体" panose="02010600030101010101" pitchFamily="2" charset="-122"/>
              </a:rPr>
              <a:t>，由</a:t>
            </a:r>
            <a:r>
              <a:rPr lang="en-US" altLang="zh-CN" dirty="0">
                <a:latin typeface="宋体" panose="02010600030101010101" pitchFamily="2" charset="-122"/>
                <a:ea typeface="宋体" panose="02010600030101010101" pitchFamily="2" charset="-122"/>
              </a:rPr>
              <a:t>INIC</a:t>
            </a:r>
            <a:r>
              <a:rPr lang="zh-CN" altLang="zh-CN" dirty="0">
                <a:latin typeface="宋体" panose="02010600030101010101" pitchFamily="2" charset="-122"/>
                <a:ea typeface="宋体" panose="02010600030101010101" pitchFamily="2" charset="-122"/>
              </a:rPr>
              <a:t>网卡来计算，发现目的是</a:t>
            </a:r>
            <a:r>
              <a:rPr lang="en-US" altLang="zh-CN" dirty="0">
                <a:latin typeface="宋体" panose="02010600030101010101" pitchFamily="2" charset="-122"/>
                <a:ea typeface="宋体" panose="02010600030101010101" pitchFamily="2" charset="-122"/>
              </a:rPr>
              <a:t>VM2</a:t>
            </a:r>
            <a:r>
              <a:rPr lang="zh-CN" altLang="zh-CN" dirty="0">
                <a:latin typeface="宋体" panose="02010600030101010101" pitchFamily="2" charset="-122"/>
                <a:ea typeface="宋体" panose="02010600030101010101" pitchFamily="2" charset="-122"/>
              </a:rPr>
              <a:t>，则将数据包发送到</a:t>
            </a:r>
            <a:r>
              <a:rPr lang="en-US" altLang="zh-CN" dirty="0">
                <a:latin typeface="宋体" panose="02010600030101010101" pitchFamily="2" charset="-122"/>
                <a:ea typeface="宋体" panose="02010600030101010101" pitchFamily="2" charset="-122"/>
              </a:rPr>
              <a:t>OVS</a:t>
            </a:r>
            <a:r>
              <a:rPr lang="zh-CN" altLang="zh-CN" dirty="0">
                <a:latin typeface="宋体" panose="02010600030101010101" pitchFamily="2" charset="-122"/>
                <a:ea typeface="宋体" panose="02010600030101010101" pitchFamily="2" charset="-122"/>
              </a:rPr>
              <a:t>，再由</a:t>
            </a:r>
            <a:r>
              <a:rPr lang="en-US" altLang="zh-CN" dirty="0">
                <a:latin typeface="宋体" panose="02010600030101010101" pitchFamily="2" charset="-122"/>
                <a:ea typeface="宋体" panose="02010600030101010101" pitchFamily="2" charset="-122"/>
              </a:rPr>
              <a:t>OVS</a:t>
            </a:r>
            <a:r>
              <a:rPr lang="zh-CN" altLang="zh-CN" dirty="0">
                <a:latin typeface="宋体" panose="02010600030101010101" pitchFamily="2" charset="-122"/>
                <a:ea typeface="宋体" panose="02010600030101010101" pitchFamily="2" charset="-122"/>
              </a:rPr>
              <a:t>透传到</a:t>
            </a:r>
            <a:r>
              <a:rPr lang="en-US" altLang="zh-CN" dirty="0">
                <a:latin typeface="宋体" panose="02010600030101010101" pitchFamily="2" charset="-122"/>
                <a:ea typeface="宋体" panose="02010600030101010101" pitchFamily="2" charset="-122"/>
              </a:rPr>
              <a:t>VM2</a:t>
            </a:r>
            <a:r>
              <a:rPr lang="zh-CN" altLang="zh-CN" dirty="0">
                <a:latin typeface="宋体" panose="02010600030101010101" pitchFamily="2" charset="-122"/>
                <a:ea typeface="宋体" panose="02010600030101010101" pitchFamily="2" charset="-122"/>
              </a:rPr>
              <a:t>。如果</a:t>
            </a:r>
            <a:r>
              <a:rPr lang="en-US" altLang="zh-CN" dirty="0">
                <a:latin typeface="宋体" panose="02010600030101010101" pitchFamily="2" charset="-122"/>
                <a:ea typeface="宋体" panose="02010600030101010101" pitchFamily="2" charset="-122"/>
              </a:rPr>
              <a:t>VM1</a:t>
            </a:r>
            <a:r>
              <a:rPr lang="zh-CN" altLang="zh-CN" dirty="0">
                <a:latin typeface="宋体" panose="02010600030101010101" pitchFamily="2" charset="-122"/>
                <a:ea typeface="宋体" panose="02010600030101010101" pitchFamily="2" charset="-122"/>
              </a:rPr>
              <a:t>访问不在同</a:t>
            </a:r>
            <a:r>
              <a:rPr lang="en-US" altLang="zh-CN" dirty="0">
                <a:latin typeface="宋体" panose="02010600030101010101" pitchFamily="2" charset="-122"/>
                <a:ea typeface="宋体" panose="02010600030101010101" pitchFamily="2" charset="-122"/>
              </a:rPr>
              <a:t>Host</a:t>
            </a:r>
            <a:r>
              <a:rPr lang="zh-CN" altLang="zh-CN" dirty="0">
                <a:latin typeface="宋体" panose="02010600030101010101" pitchFamily="2" charset="-122"/>
                <a:ea typeface="宋体" panose="02010600030101010101" pitchFamily="2" charset="-122"/>
              </a:rPr>
              <a:t>上的</a:t>
            </a:r>
            <a:r>
              <a:rPr lang="en-US" altLang="zh-CN" dirty="0">
                <a:latin typeface="宋体" panose="02010600030101010101" pitchFamily="2" charset="-122"/>
                <a:ea typeface="宋体" panose="02010600030101010101" pitchFamily="2" charset="-122"/>
              </a:rPr>
              <a:t>VM</a:t>
            </a:r>
            <a:r>
              <a:rPr lang="zh-CN" altLang="zh-CN" dirty="0">
                <a:latin typeface="宋体" panose="02010600030101010101" pitchFamily="2" charset="-122"/>
                <a:ea typeface="宋体" panose="02010600030101010101" pitchFamily="2" charset="-122"/>
              </a:rPr>
              <a:t>时，则是由</a:t>
            </a:r>
            <a:r>
              <a:rPr lang="en-US" altLang="zh-CN" dirty="0">
                <a:latin typeface="宋体" panose="02010600030101010101" pitchFamily="2" charset="-122"/>
                <a:ea typeface="宋体" panose="02010600030101010101" pitchFamily="2" charset="-122"/>
              </a:rPr>
              <a:t>OVS</a:t>
            </a:r>
            <a:r>
              <a:rPr lang="zh-CN" altLang="zh-CN" dirty="0">
                <a:latin typeface="宋体" panose="02010600030101010101" pitchFamily="2" charset="-122"/>
                <a:ea typeface="宋体" panose="02010600030101010101" pitchFamily="2" charset="-122"/>
              </a:rPr>
              <a:t>将数据透传到</a:t>
            </a:r>
            <a:r>
              <a:rPr lang="en-US" altLang="zh-CN" dirty="0">
                <a:latin typeface="宋体" panose="02010600030101010101" pitchFamily="2" charset="-122"/>
                <a:ea typeface="宋体" panose="02010600030101010101" pitchFamily="2" charset="-122"/>
              </a:rPr>
              <a:t>INIC</a:t>
            </a:r>
            <a:r>
              <a:rPr lang="zh-CN" altLang="zh-CN" dirty="0">
                <a:latin typeface="宋体" panose="02010600030101010101" pitchFamily="2" charset="-122"/>
                <a:ea typeface="宋体" panose="02010600030101010101" pitchFamily="2" charset="-122"/>
              </a:rPr>
              <a:t>，由</a:t>
            </a:r>
            <a:r>
              <a:rPr lang="en-US" altLang="zh-CN" dirty="0">
                <a:latin typeface="宋体" panose="02010600030101010101" pitchFamily="2" charset="-122"/>
                <a:ea typeface="宋体" panose="02010600030101010101" pitchFamily="2" charset="-122"/>
              </a:rPr>
              <a:t>INIC</a:t>
            </a:r>
            <a:r>
              <a:rPr lang="zh-CN" altLang="zh-CN" dirty="0">
                <a:latin typeface="宋体" panose="02010600030101010101" pitchFamily="2" charset="-122"/>
                <a:ea typeface="宋体" panose="02010600030101010101" pitchFamily="2" charset="-122"/>
              </a:rPr>
              <a:t>将数据发送到</a:t>
            </a:r>
            <a:r>
              <a:rPr lang="en-US" altLang="zh-CN" dirty="0">
                <a:latin typeface="宋体" panose="02010600030101010101" pitchFamily="2" charset="-122"/>
                <a:ea typeface="宋体" panose="02010600030101010101" pitchFamily="2" charset="-122"/>
              </a:rPr>
              <a:t>TOR</a:t>
            </a:r>
            <a:r>
              <a:rPr lang="zh-CN" altLang="zh-CN" dirty="0">
                <a:latin typeface="宋体" panose="02010600030101010101" pitchFamily="2" charset="-122"/>
                <a:ea typeface="宋体" panose="02010600030101010101" pitchFamily="2" charset="-122"/>
              </a:rPr>
              <a:t>，由</a:t>
            </a:r>
            <a:r>
              <a:rPr lang="en-US" altLang="zh-CN" dirty="0">
                <a:latin typeface="宋体" panose="02010600030101010101" pitchFamily="2" charset="-122"/>
                <a:ea typeface="宋体" panose="02010600030101010101" pitchFamily="2" charset="-122"/>
              </a:rPr>
              <a:t>TOR</a:t>
            </a:r>
            <a:r>
              <a:rPr lang="zh-CN" altLang="zh-CN" dirty="0">
                <a:latin typeface="宋体" panose="02010600030101010101" pitchFamily="2" charset="-122"/>
                <a:ea typeface="宋体" panose="02010600030101010101" pitchFamily="2" charset="-122"/>
              </a:rPr>
              <a:t>发送给其</a:t>
            </a:r>
            <a:r>
              <a:rPr lang="en-US" altLang="zh-CN" dirty="0">
                <a:latin typeface="宋体" panose="02010600030101010101" pitchFamily="2" charset="-122"/>
                <a:ea typeface="宋体" panose="02010600030101010101" pitchFamily="2" charset="-122"/>
              </a:rPr>
              <a:t>VM</a:t>
            </a:r>
            <a:r>
              <a:rPr lang="zh-CN" altLang="zh-CN" dirty="0">
                <a:latin typeface="宋体" panose="02010600030101010101" pitchFamily="2" charset="-122"/>
                <a:ea typeface="宋体" panose="02010600030101010101" pitchFamily="2" charset="-122"/>
              </a:rPr>
              <a:t>，性能较优。</a:t>
            </a:r>
          </a:p>
        </p:txBody>
      </p:sp>
      <p:pic>
        <p:nvPicPr>
          <p:cNvPr id="2" name="图片 1">
            <a:extLst>
              <a:ext uri="{FF2B5EF4-FFF2-40B4-BE49-F238E27FC236}">
                <a16:creationId xmlns:a16="http://schemas.microsoft.com/office/drawing/2014/main" id="{A50B4AFC-97CB-4EA6-2C33-724576FCC3DE}"/>
              </a:ext>
            </a:extLst>
          </p:cNvPr>
          <p:cNvPicPr>
            <a:picLocks noChangeAspect="1"/>
          </p:cNvPicPr>
          <p:nvPr/>
        </p:nvPicPr>
        <p:blipFill>
          <a:blip r:embed="rId3"/>
          <a:stretch>
            <a:fillRect/>
          </a:stretch>
        </p:blipFill>
        <p:spPr>
          <a:xfrm>
            <a:off x="3909682" y="2655931"/>
            <a:ext cx="4372636" cy="3777750"/>
          </a:xfrm>
          <a:prstGeom prst="rect">
            <a:avLst/>
          </a:prstGeom>
        </p:spPr>
      </p:pic>
    </p:spTree>
    <p:extLst>
      <p:ext uri="{BB962C8B-B14F-4D97-AF65-F5344CB8AC3E}">
        <p14:creationId xmlns:p14="http://schemas.microsoft.com/office/powerpoint/2010/main" val="23920481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3789215"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网络虚拟化实现方式</a:t>
            </a:r>
          </a:p>
        </p:txBody>
      </p:sp>
      <p:sp>
        <p:nvSpPr>
          <p:cNvPr id="4" name="文本框 3">
            <a:extLst>
              <a:ext uri="{FF2B5EF4-FFF2-40B4-BE49-F238E27FC236}">
                <a16:creationId xmlns:a16="http://schemas.microsoft.com/office/drawing/2014/main" id="{CA4477CB-6182-8D85-E0FC-19B7658BA2AB}"/>
              </a:ext>
            </a:extLst>
          </p:cNvPr>
          <p:cNvSpPr txBox="1"/>
          <p:nvPr/>
        </p:nvSpPr>
        <p:spPr>
          <a:xfrm>
            <a:off x="589005" y="1170793"/>
            <a:ext cx="6411302" cy="3416320"/>
          </a:xfrm>
          <a:prstGeom prst="rect">
            <a:avLst/>
          </a:prstGeom>
          <a:noFill/>
        </p:spPr>
        <p:txBody>
          <a:bodyPr wrap="square">
            <a:spAutoFit/>
          </a:bodyPr>
          <a:lstStyle/>
          <a:p>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基于物理交换机实现的虚拟交换将虚拟机的网络流量接入到物理交换机进行处理，需要依赖物理交换机相应的功能来实现虚拟交换。</a:t>
            </a:r>
            <a:endParaRPr lang="en-US" altLang="zh-CN" dirty="0">
              <a:latin typeface="宋体" panose="02010600030101010101" pitchFamily="2" charset="-122"/>
              <a:ea typeface="宋体" panose="02010600030101010101" pitchFamily="2" charset="-122"/>
            </a:endParaRPr>
          </a:p>
          <a:p>
            <a:endParaRPr lang="zh-CN"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基于物理交换机（</a:t>
            </a:r>
            <a:r>
              <a:rPr lang="en-US" altLang="zh-CN" dirty="0">
                <a:latin typeface="宋体" panose="02010600030101010101" pitchFamily="2" charset="-122"/>
                <a:ea typeface="宋体" panose="02010600030101010101" pitchFamily="2" charset="-122"/>
              </a:rPr>
              <a:t>TOR</a:t>
            </a:r>
            <a:r>
              <a:rPr lang="zh-CN" altLang="zh-CN" dirty="0">
                <a:latin typeface="宋体" panose="02010600030101010101" pitchFamily="2" charset="-122"/>
                <a:ea typeface="宋体" panose="02010600030101010101" pitchFamily="2" charset="-122"/>
              </a:rPr>
              <a:t>）实现虚拟交换的代表技术为</a:t>
            </a:r>
            <a:r>
              <a:rPr lang="en-US" altLang="zh-CN" dirty="0">
                <a:latin typeface="宋体" panose="02010600030101010101" pitchFamily="2" charset="-122"/>
                <a:ea typeface="宋体" panose="02010600030101010101" pitchFamily="2" charset="-122"/>
              </a:rPr>
              <a:t>VEPA</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Virtual Ethernet Port Aggregator</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VEPA</a:t>
            </a:r>
            <a:r>
              <a:rPr lang="zh-CN" altLang="zh-CN" dirty="0">
                <a:latin typeface="宋体" panose="02010600030101010101" pitchFamily="2" charset="-122"/>
                <a:ea typeface="宋体" panose="02010600030101010101" pitchFamily="2" charset="-122"/>
              </a:rPr>
              <a:t>将虚拟机之间的交换行为从服务器内部移出到上联交换机上，如图</a:t>
            </a:r>
            <a:r>
              <a:rPr lang="en-US" altLang="zh-CN" dirty="0">
                <a:latin typeface="宋体" panose="02010600030101010101" pitchFamily="2" charset="-122"/>
                <a:ea typeface="宋体" panose="02010600030101010101" pitchFamily="2" charset="-122"/>
              </a:rPr>
              <a:t>6-6</a:t>
            </a:r>
            <a:r>
              <a:rPr lang="zh-CN" altLang="zh-CN" dirty="0">
                <a:latin typeface="宋体" panose="02010600030101010101" pitchFamily="2" charset="-122"/>
                <a:ea typeface="宋体" panose="02010600030101010101" pitchFamily="2" charset="-122"/>
              </a:rPr>
              <a:t>所示。当两个处于同一服务器内的虚拟机进行数据交换操作时，从虚拟机</a:t>
            </a:r>
            <a:r>
              <a:rPr lang="en-US" altLang="zh-CN" dirty="0">
                <a:latin typeface="宋体" panose="02010600030101010101" pitchFamily="2" charset="-122"/>
                <a:ea typeface="宋体" panose="02010600030101010101" pitchFamily="2" charset="-122"/>
              </a:rPr>
              <a:t>2</a:t>
            </a:r>
            <a:r>
              <a:rPr lang="zh-CN" altLang="zh-CN" dirty="0">
                <a:latin typeface="宋体" panose="02010600030101010101" pitchFamily="2" charset="-122"/>
                <a:ea typeface="宋体" panose="02010600030101010101" pitchFamily="2" charset="-122"/>
              </a:rPr>
              <a:t>传出的数据帧首先会经过服务器网卡送往上联交换机，上联交换机通过查看帧头中带的虚拟机</a:t>
            </a:r>
            <a:r>
              <a:rPr lang="en-US" altLang="zh-CN" dirty="0">
                <a:latin typeface="宋体" panose="02010600030101010101" pitchFamily="2" charset="-122"/>
                <a:ea typeface="宋体" panose="02010600030101010101" pitchFamily="2" charset="-122"/>
              </a:rPr>
              <a:t>MAC</a:t>
            </a:r>
            <a:r>
              <a:rPr lang="zh-CN" altLang="zh-CN" dirty="0">
                <a:latin typeface="宋体" panose="02010600030101010101" pitchFamily="2" charset="-122"/>
                <a:ea typeface="宋体" panose="02010600030101010101" pitchFamily="2" charset="-122"/>
              </a:rPr>
              <a:t>地址发现目的虚拟机</a:t>
            </a:r>
            <a:r>
              <a:rPr lang="en-US" altLang="zh-CN" dirty="0">
                <a:latin typeface="宋体" panose="02010600030101010101" pitchFamily="2" charset="-122"/>
                <a:ea typeface="宋体" panose="02010600030101010101" pitchFamily="2" charset="-122"/>
              </a:rPr>
              <a:t>3</a:t>
            </a:r>
            <a:r>
              <a:rPr lang="zh-CN" altLang="zh-CN" dirty="0">
                <a:latin typeface="宋体" panose="02010600030101010101" pitchFamily="2" charset="-122"/>
                <a:ea typeface="宋体" panose="02010600030101010101" pitchFamily="2" charset="-122"/>
              </a:rPr>
              <a:t>在同一台物理服务器中，因此又将该数据帧送回原服务器，完成寻址转发。</a:t>
            </a:r>
          </a:p>
        </p:txBody>
      </p:sp>
      <p:pic>
        <p:nvPicPr>
          <p:cNvPr id="3" name="图片 2">
            <a:extLst>
              <a:ext uri="{FF2B5EF4-FFF2-40B4-BE49-F238E27FC236}">
                <a16:creationId xmlns:a16="http://schemas.microsoft.com/office/drawing/2014/main" id="{6D0E3496-77C7-99F2-C2E6-850F6363083E}"/>
              </a:ext>
            </a:extLst>
          </p:cNvPr>
          <p:cNvPicPr>
            <a:picLocks noChangeAspect="1"/>
          </p:cNvPicPr>
          <p:nvPr/>
        </p:nvPicPr>
        <p:blipFill>
          <a:blip r:embed="rId3"/>
          <a:stretch>
            <a:fillRect/>
          </a:stretch>
        </p:blipFill>
        <p:spPr>
          <a:xfrm>
            <a:off x="7871229" y="1170793"/>
            <a:ext cx="2895838" cy="4074104"/>
          </a:xfrm>
          <a:prstGeom prst="rect">
            <a:avLst/>
          </a:prstGeom>
        </p:spPr>
      </p:pic>
    </p:spTree>
    <p:extLst>
      <p:ext uri="{BB962C8B-B14F-4D97-AF65-F5344CB8AC3E}">
        <p14:creationId xmlns:p14="http://schemas.microsoft.com/office/powerpoint/2010/main" val="27896307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3789215"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网络虚拟化实现方式</a:t>
            </a:r>
          </a:p>
        </p:txBody>
      </p:sp>
      <p:sp>
        <p:nvSpPr>
          <p:cNvPr id="4" name="文本框 3">
            <a:extLst>
              <a:ext uri="{FF2B5EF4-FFF2-40B4-BE49-F238E27FC236}">
                <a16:creationId xmlns:a16="http://schemas.microsoft.com/office/drawing/2014/main" id="{CA4477CB-6182-8D85-E0FC-19B7658BA2AB}"/>
              </a:ext>
            </a:extLst>
          </p:cNvPr>
          <p:cNvSpPr txBox="1"/>
          <p:nvPr/>
        </p:nvSpPr>
        <p:spPr>
          <a:xfrm>
            <a:off x="589004" y="1170793"/>
            <a:ext cx="11146805" cy="923330"/>
          </a:xfrm>
          <a:prstGeom prst="rect">
            <a:avLst/>
          </a:prstGeom>
          <a:noFill/>
        </p:spPr>
        <p:txBody>
          <a:bodyPr wrap="square">
            <a:spAutoFit/>
          </a:bodyPr>
          <a:lstStyle/>
          <a:p>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网络虚拟化是一种重要的网络技术，该技术可在物理网络上虚拟多个相互隔离的虚拟网络，从而使得不同用户之间使用独立的网络资源切片，从而提高网络资源利用率，实现弹性的网络。常见的网络虚拟化有</a:t>
            </a:r>
            <a:r>
              <a:rPr lang="zh-CN" altLang="en-US" dirty="0">
                <a:latin typeface="宋体" panose="02010600030101010101" pitchFamily="2" charset="-122"/>
                <a:ea typeface="宋体" panose="02010600030101010101" pitchFamily="2" charset="-122"/>
              </a:rPr>
              <a:t>层叠网络、虚拟专用网络、虚拟二层延伸网络、软件定义网络、</a:t>
            </a:r>
            <a:r>
              <a:rPr lang="en-US" altLang="zh-CN" dirty="0">
                <a:latin typeface="宋体" panose="02010600030101010101" pitchFamily="2" charset="-122"/>
                <a:ea typeface="宋体" panose="02010600030101010101" pitchFamily="2" charset="-122"/>
              </a:rPr>
              <a:t>SDN</a:t>
            </a:r>
            <a:r>
              <a:rPr lang="zh-CN" altLang="en-US" dirty="0">
                <a:latin typeface="宋体" panose="02010600030101010101" pitchFamily="2" charset="-122"/>
                <a:ea typeface="宋体" panose="02010600030101010101" pitchFamily="2" charset="-122"/>
              </a:rPr>
              <a:t>与</a:t>
            </a:r>
            <a:r>
              <a:rPr lang="en-US" altLang="zh-CN" dirty="0">
                <a:latin typeface="宋体" panose="02010600030101010101" pitchFamily="2" charset="-122"/>
                <a:ea typeface="宋体" panose="02010600030101010101" pitchFamily="2" charset="-122"/>
              </a:rPr>
              <a:t>NFV</a:t>
            </a:r>
            <a:r>
              <a:rPr lang="zh-CN" altLang="en-US" dirty="0">
                <a:latin typeface="宋体" panose="02010600030101010101" pitchFamily="2" charset="-122"/>
                <a:ea typeface="宋体" panose="02010600030101010101" pitchFamily="2" charset="-122"/>
              </a:rPr>
              <a:t>的结合</a:t>
            </a:r>
            <a:r>
              <a:rPr lang="zh-CN" altLang="zh-CN" dirty="0">
                <a:latin typeface="宋体" panose="02010600030101010101" pitchFamily="2" charset="-122"/>
                <a:ea typeface="宋体" panose="02010600030101010101" pitchFamily="2" charset="-122"/>
              </a:rPr>
              <a:t>。</a:t>
            </a:r>
          </a:p>
        </p:txBody>
      </p:sp>
      <p:sp>
        <p:nvSpPr>
          <p:cNvPr id="5" name="文本框 4">
            <a:extLst>
              <a:ext uri="{FF2B5EF4-FFF2-40B4-BE49-F238E27FC236}">
                <a16:creationId xmlns:a16="http://schemas.microsoft.com/office/drawing/2014/main" id="{79666C0F-FFB4-9168-4359-9C5F89FB4B57}"/>
              </a:ext>
            </a:extLst>
          </p:cNvPr>
          <p:cNvSpPr txBox="1"/>
          <p:nvPr/>
        </p:nvSpPr>
        <p:spPr>
          <a:xfrm>
            <a:off x="589004" y="2279607"/>
            <a:ext cx="10940914" cy="923330"/>
          </a:xfrm>
          <a:prstGeom prst="rect">
            <a:avLst/>
          </a:prstGeom>
          <a:noFill/>
        </p:spPr>
        <p:txBody>
          <a:bodyPr wrap="square">
            <a:spAutoFit/>
          </a:bodyPr>
          <a:lstStyle/>
          <a:p>
            <a:pPr algn="l"/>
            <a:r>
              <a:rPr lang="zh-CN" altLang="en-US" b="0" i="0" dirty="0">
                <a:effectLst/>
                <a:latin typeface="宋体" panose="02010600030101010101" pitchFamily="2" charset="-122"/>
                <a:ea typeface="宋体" panose="02010600030101010101" pitchFamily="2" charset="-122"/>
              </a:rPr>
              <a:t>    在如今这个大数据时代，几乎一切事物都可以以数据的方式存在，因此大到国家、小到个人，数据的安全成了重中之重。对于大企业而言，核心数据的重要性不言而喻，为了保护数据不被窃取，每个企业都会有属于自己的专用网络。</a:t>
            </a:r>
          </a:p>
        </p:txBody>
      </p:sp>
      <p:pic>
        <p:nvPicPr>
          <p:cNvPr id="1032" name="Picture 8" descr="云计算 的图像结果">
            <a:extLst>
              <a:ext uri="{FF2B5EF4-FFF2-40B4-BE49-F238E27FC236}">
                <a16:creationId xmlns:a16="http://schemas.microsoft.com/office/drawing/2014/main" id="{D6AC9367-5DCD-9AAB-66C5-8744E1A5EA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5967" y="3518979"/>
            <a:ext cx="4840065" cy="2605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471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fade">
                                      <p:cBhvr>
                                        <p:cTn id="7" dur="2000"/>
                                        <p:tgtEl>
                                          <p:spTgt spid="1032"/>
                                        </p:tgtEl>
                                      </p:cBhvr>
                                    </p:animEffect>
                                    <p:anim calcmode="lin" valueType="num">
                                      <p:cBhvr>
                                        <p:cTn id="8" dur="2000" fill="hold"/>
                                        <p:tgtEl>
                                          <p:spTgt spid="1032"/>
                                        </p:tgtEl>
                                        <p:attrNameLst>
                                          <p:attrName>ppt_w</p:attrName>
                                        </p:attrNameLst>
                                      </p:cBhvr>
                                      <p:tavLst>
                                        <p:tav tm="0" fmla="#ppt_w*sin(2.5*pi*$)">
                                          <p:val>
                                            <p:fltVal val="0"/>
                                          </p:val>
                                        </p:tav>
                                        <p:tav tm="100000">
                                          <p:val>
                                            <p:fltVal val="1"/>
                                          </p:val>
                                        </p:tav>
                                      </p:tavLst>
                                    </p:anim>
                                    <p:anim calcmode="lin" valueType="num">
                                      <p:cBhvr>
                                        <p:cTn id="9" dur="2000" fill="hold"/>
                                        <p:tgtEl>
                                          <p:spTgt spid="10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3789215"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网络虚拟化实现方式</a:t>
            </a:r>
          </a:p>
        </p:txBody>
      </p:sp>
      <p:sp>
        <p:nvSpPr>
          <p:cNvPr id="4" name="文本框 3">
            <a:extLst>
              <a:ext uri="{FF2B5EF4-FFF2-40B4-BE49-F238E27FC236}">
                <a16:creationId xmlns:a16="http://schemas.microsoft.com/office/drawing/2014/main" id="{CA4477CB-6182-8D85-E0FC-19B7658BA2AB}"/>
              </a:ext>
            </a:extLst>
          </p:cNvPr>
          <p:cNvSpPr txBox="1"/>
          <p:nvPr/>
        </p:nvSpPr>
        <p:spPr>
          <a:xfrm>
            <a:off x="589004" y="1170793"/>
            <a:ext cx="11146805" cy="2585323"/>
          </a:xfrm>
          <a:prstGeom prst="rect">
            <a:avLst/>
          </a:prstGeom>
          <a:noFill/>
        </p:spPr>
        <p:txBody>
          <a:bodyPr wrap="square">
            <a:spAutoFit/>
          </a:bodyPr>
          <a:lstStyle/>
          <a:p>
            <a:pPr algn="l"/>
            <a:r>
              <a:rPr lang="en-US" altLang="zh-CN" dirty="0">
                <a:latin typeface="宋体" panose="02010600030101010101" pitchFamily="2" charset="-122"/>
                <a:ea typeface="宋体" panose="02010600030101010101" pitchFamily="2" charset="-122"/>
              </a:rPr>
              <a:t>    </a:t>
            </a:r>
            <a:r>
              <a:rPr lang="zh-CN" altLang="en-US" dirty="0">
                <a:latin typeface="宋体" panose="02010600030101010101" pitchFamily="2" charset="-122"/>
                <a:ea typeface="宋体" panose="02010600030101010101" pitchFamily="2" charset="-122"/>
              </a:rPr>
              <a:t>如图所示，</a:t>
            </a:r>
            <a:r>
              <a:rPr lang="zh-CN" altLang="en-US" b="0" i="0" dirty="0">
                <a:effectLst/>
                <a:latin typeface="宋体" panose="02010600030101010101" pitchFamily="2" charset="-122"/>
                <a:ea typeface="宋体" panose="02010600030101010101" pitchFamily="2" charset="-122"/>
              </a:rPr>
              <a:t>企业在北京的网络接入了 </a:t>
            </a:r>
            <a:r>
              <a:rPr lang="en-US" altLang="zh-CN" b="0" i="0" dirty="0">
                <a:effectLst/>
                <a:latin typeface="宋体" panose="02010600030101010101" pitchFamily="2" charset="-122"/>
                <a:ea typeface="宋体" panose="02010600030101010101" pitchFamily="2" charset="-122"/>
              </a:rPr>
              <a:t>Internet</a:t>
            </a:r>
            <a:r>
              <a:rPr lang="zh-CN" altLang="en-US" b="0" i="0" dirty="0">
                <a:effectLst/>
                <a:latin typeface="宋体" panose="02010600030101010101" pitchFamily="2" charset="-122"/>
                <a:ea typeface="宋体" panose="02010600030101010101" pitchFamily="2" charset="-122"/>
              </a:rPr>
              <a:t>，在上海的网络也接入了 </a:t>
            </a:r>
            <a:r>
              <a:rPr lang="en-US" altLang="zh-CN" b="0" i="0" dirty="0">
                <a:effectLst/>
                <a:latin typeface="宋体" panose="02010600030101010101" pitchFamily="2" charset="-122"/>
                <a:ea typeface="宋体" panose="02010600030101010101" pitchFamily="2" charset="-122"/>
              </a:rPr>
              <a:t>Internet</a:t>
            </a:r>
            <a:r>
              <a:rPr lang="zh-CN" altLang="en-US" b="0" i="0" dirty="0">
                <a:effectLst/>
                <a:latin typeface="宋体" panose="02010600030101010101" pitchFamily="2" charset="-122"/>
                <a:ea typeface="宋体" panose="02010600030101010101" pitchFamily="2" charset="-122"/>
              </a:rPr>
              <a:t>，这两个局域网通过 </a:t>
            </a:r>
            <a:r>
              <a:rPr lang="en-US" altLang="zh-CN" b="0" i="0" dirty="0">
                <a:effectLst/>
                <a:latin typeface="宋体" panose="02010600030101010101" pitchFamily="2" charset="-122"/>
                <a:ea typeface="宋体" panose="02010600030101010101" pitchFamily="2" charset="-122"/>
              </a:rPr>
              <a:t>Internet </a:t>
            </a:r>
            <a:r>
              <a:rPr lang="zh-CN" altLang="en-US" b="0" i="0" dirty="0">
                <a:effectLst/>
                <a:latin typeface="宋体" panose="02010600030101010101" pitchFamily="2" charset="-122"/>
                <a:ea typeface="宋体" panose="02010600030101010101" pitchFamily="2" charset="-122"/>
              </a:rPr>
              <a:t>连接起来，但由于北京和上海的两个网络是私网，因此不能通过 </a:t>
            </a:r>
            <a:r>
              <a:rPr lang="en-US" altLang="zh-CN" b="0" i="0" dirty="0">
                <a:effectLst/>
                <a:latin typeface="宋体" panose="02010600030101010101" pitchFamily="2" charset="-122"/>
                <a:ea typeface="宋体" panose="02010600030101010101" pitchFamily="2" charset="-122"/>
              </a:rPr>
              <a:t>Internet </a:t>
            </a:r>
            <a:r>
              <a:rPr lang="zh-CN" altLang="en-US" b="0" i="0" dirty="0">
                <a:effectLst/>
                <a:latin typeface="宋体" panose="02010600030101010101" pitchFamily="2" charset="-122"/>
                <a:ea typeface="宋体" panose="02010600030101010101" pitchFamily="2" charset="-122"/>
              </a:rPr>
              <a:t>直接相互通信，从而也确保了它们内网的数据安全。</a:t>
            </a:r>
          </a:p>
          <a:p>
            <a:pPr algn="l"/>
            <a:r>
              <a:rPr lang="zh-CN" altLang="en-US" b="0" i="0" dirty="0">
                <a:effectLst/>
                <a:latin typeface="宋体" panose="02010600030101010101" pitchFamily="2" charset="-122"/>
                <a:ea typeface="宋体" panose="02010600030101010101" pitchFamily="2" charset="-122"/>
              </a:rPr>
              <a:t>    通过配置两端的路由器 </a:t>
            </a:r>
            <a:r>
              <a:rPr lang="en-US" altLang="zh-CN" b="0" i="0" dirty="0">
                <a:effectLst/>
                <a:latin typeface="宋体" panose="02010600030101010101" pitchFamily="2" charset="-122"/>
                <a:ea typeface="宋体" panose="02010600030101010101" pitchFamily="2" charset="-122"/>
              </a:rPr>
              <a:t>R1 </a:t>
            </a:r>
            <a:r>
              <a:rPr lang="zh-CN" altLang="en-US" b="0" i="0" dirty="0">
                <a:effectLst/>
                <a:latin typeface="宋体" panose="02010600030101010101" pitchFamily="2" charset="-122"/>
                <a:ea typeface="宋体" panose="02010600030101010101" pitchFamily="2" charset="-122"/>
              </a:rPr>
              <a:t>和 </a:t>
            </a:r>
            <a:r>
              <a:rPr lang="en-US" altLang="zh-CN" b="0" i="0" dirty="0">
                <a:effectLst/>
                <a:latin typeface="宋体" panose="02010600030101010101" pitchFamily="2" charset="-122"/>
                <a:ea typeface="宋体" panose="02010600030101010101" pitchFamily="2" charset="-122"/>
              </a:rPr>
              <a:t>R2</a:t>
            </a:r>
            <a:r>
              <a:rPr lang="zh-CN" altLang="en-US" b="0" i="0" dirty="0">
                <a:effectLst/>
                <a:latin typeface="宋体" panose="02010600030101010101" pitchFamily="2" charset="-122"/>
                <a:ea typeface="宋体" panose="02010600030101010101" pitchFamily="2" charset="-122"/>
              </a:rPr>
              <a:t>，可以为两个局域网创建一条隧道，让两个局域网之间能够相互通信。通过加密和身份验证技术实现数据通信的安全，能够达到像专线一样的效果。</a:t>
            </a:r>
            <a:r>
              <a:rPr lang="zh-CN" altLang="en-US" b="1" i="0" dirty="0">
                <a:effectLst/>
                <a:latin typeface="宋体" panose="02010600030101010101" pitchFamily="2" charset="-122"/>
                <a:ea typeface="宋体" panose="02010600030101010101" pitchFamily="2" charset="-122"/>
              </a:rPr>
              <a:t>这种在公共网络中建立的连接多个局域网的隧道就称为虚拟专用网络</a:t>
            </a:r>
            <a:r>
              <a:rPr lang="en-US" altLang="zh-CN" b="1" i="0" dirty="0">
                <a:effectLst/>
                <a:latin typeface="宋体" panose="02010600030101010101" pitchFamily="2" charset="-122"/>
                <a:ea typeface="宋体" panose="02010600030101010101" pitchFamily="2" charset="-122"/>
              </a:rPr>
              <a:t>(VPN)</a:t>
            </a:r>
            <a:r>
              <a:rPr lang="zh-CN" altLang="en-US" b="1" i="0" dirty="0">
                <a:effectLst/>
                <a:latin typeface="宋体" panose="02010600030101010101" pitchFamily="2" charset="-122"/>
                <a:ea typeface="宋体" panose="02010600030101010101" pitchFamily="2" charset="-122"/>
              </a:rPr>
              <a:t>。</a:t>
            </a:r>
            <a:r>
              <a:rPr lang="zh-CN" altLang="en-US" b="0" i="0" dirty="0">
                <a:effectLst/>
                <a:latin typeface="宋体" panose="02010600030101010101" pitchFamily="2" charset="-122"/>
                <a:ea typeface="宋体" panose="02010600030101010101" pitchFamily="2" charset="-122"/>
              </a:rPr>
              <a:t>通过 </a:t>
            </a:r>
            <a:r>
              <a:rPr lang="en-US" altLang="zh-CN" b="0" i="0" dirty="0">
                <a:effectLst/>
                <a:latin typeface="宋体" panose="02010600030101010101" pitchFamily="2" charset="-122"/>
                <a:ea typeface="宋体" panose="02010600030101010101" pitchFamily="2" charset="-122"/>
              </a:rPr>
              <a:t>VPN</a:t>
            </a:r>
            <a:r>
              <a:rPr lang="zh-CN" altLang="en-US" b="0" i="0" dirty="0">
                <a:effectLst/>
                <a:latin typeface="宋体" panose="02010600030101010101" pitchFamily="2" charset="-122"/>
                <a:ea typeface="宋体" panose="02010600030101010101" pitchFamily="2" charset="-122"/>
              </a:rPr>
              <a:t>，可利用 </a:t>
            </a:r>
            <a:r>
              <a:rPr lang="en-US" altLang="zh-CN" b="0" i="0" dirty="0">
                <a:effectLst/>
                <a:latin typeface="宋体" panose="02010600030101010101" pitchFamily="2" charset="-122"/>
                <a:ea typeface="宋体" panose="02010600030101010101" pitchFamily="2" charset="-122"/>
              </a:rPr>
              <a:t>Internet </a:t>
            </a:r>
            <a:r>
              <a:rPr lang="zh-CN" altLang="en-US" b="0" i="0" dirty="0">
                <a:effectLst/>
                <a:latin typeface="宋体" panose="02010600030101010101" pitchFamily="2" charset="-122"/>
                <a:ea typeface="宋体" panose="02010600030101010101" pitchFamily="2" charset="-122"/>
              </a:rPr>
              <a:t>对两地的网络进行互联，只需要支付本地接入 </a:t>
            </a:r>
            <a:r>
              <a:rPr lang="en-US" altLang="zh-CN" b="0" i="0" dirty="0">
                <a:effectLst/>
                <a:latin typeface="宋体" panose="02010600030101010101" pitchFamily="2" charset="-122"/>
                <a:ea typeface="宋体" panose="02010600030101010101" pitchFamily="2" charset="-122"/>
              </a:rPr>
              <a:t>Internet </a:t>
            </a:r>
            <a:r>
              <a:rPr lang="zh-CN" altLang="en-US" b="0" i="0" dirty="0">
                <a:effectLst/>
                <a:latin typeface="宋体" panose="02010600030101010101" pitchFamily="2" charset="-122"/>
                <a:ea typeface="宋体" panose="02010600030101010101" pitchFamily="2" charset="-122"/>
              </a:rPr>
              <a:t>的费用，费用低。使用</a:t>
            </a:r>
            <a:r>
              <a:rPr lang="en-US" altLang="zh-CN" b="0" i="0" dirty="0">
                <a:effectLst/>
                <a:latin typeface="宋体" panose="02010600030101010101" pitchFamily="2" charset="-122"/>
                <a:ea typeface="宋体" panose="02010600030101010101" pitchFamily="2" charset="-122"/>
              </a:rPr>
              <a:t>IPSec</a:t>
            </a:r>
            <a:r>
              <a:rPr lang="zh-CN" altLang="en-US" b="0" i="0" dirty="0">
                <a:effectLst/>
                <a:latin typeface="宋体" panose="02010600030101010101" pitchFamily="2" charset="-122"/>
                <a:ea typeface="宋体" panose="02010600030101010101" pitchFamily="2" charset="-122"/>
              </a:rPr>
              <a:t>能够保证数据通信安全，不改变使用习惯，使用私网地址和对方进行通信。</a:t>
            </a:r>
          </a:p>
          <a:p>
            <a:endParaRPr lang="zh-CN" altLang="zh-CN" dirty="0">
              <a:latin typeface="宋体" panose="02010600030101010101" pitchFamily="2" charset="-122"/>
              <a:ea typeface="宋体" panose="02010600030101010101" pitchFamily="2" charset="-122"/>
            </a:endParaRPr>
          </a:p>
        </p:txBody>
      </p:sp>
      <p:pic>
        <p:nvPicPr>
          <p:cNvPr id="1030" name="Picture 6">
            <a:extLst>
              <a:ext uri="{FF2B5EF4-FFF2-40B4-BE49-F238E27FC236}">
                <a16:creationId xmlns:a16="http://schemas.microsoft.com/office/drawing/2014/main" id="{AB167E42-9363-034C-FF02-4C22A427F7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6281" y="3882160"/>
            <a:ext cx="6572250" cy="186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628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5" y="-2663196"/>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3478604" y="3866410"/>
            <a:ext cx="6324108"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black"/>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存储虚拟化功能</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600" normalizeH="0" baseline="0" noProof="0" dirty="0">
                <a:ln>
                  <a:noFill/>
                </a:ln>
                <a:solidFill>
                  <a:prstClr val="black"/>
                </a:solidFill>
                <a:effectLst/>
                <a:uLnTx/>
                <a:uFillTx/>
                <a:latin typeface="Arial"/>
                <a:ea typeface="微软雅黑"/>
                <a:cs typeface="+mn-ea"/>
                <a:sym typeface="+mn-lt"/>
              </a:rPr>
              <a:t>03</a:t>
            </a:r>
            <a:endParaRPr kumimoji="0" lang="zh-CN" altLang="en-US" sz="9600" b="0" i="0" u="none" strike="noStrike" kern="1200" cap="none" spc="600" normalizeH="0" baseline="0" noProof="0" dirty="0">
              <a:ln>
                <a:noFill/>
              </a:ln>
              <a:solidFill>
                <a:prstClr val="black"/>
              </a:solidFill>
              <a:effectLst/>
              <a:uLnTx/>
              <a:uFillTx/>
              <a:latin typeface="Arial"/>
              <a:ea typeface="微软雅黑"/>
              <a:cs typeface="+mn-ea"/>
              <a:sym typeface="+mn-lt"/>
            </a:endParaRPr>
          </a:p>
        </p:txBody>
      </p:sp>
    </p:spTree>
    <p:extLst>
      <p:ext uri="{BB962C8B-B14F-4D97-AF65-F5344CB8AC3E}">
        <p14:creationId xmlns:p14="http://schemas.microsoft.com/office/powerpoint/2010/main" val="39503452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存储虚拟化功能</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什么是存储虚拟化？</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2308324"/>
          </a:xfrm>
          <a:prstGeom prst="rect">
            <a:avLst/>
          </a:prstGeom>
          <a:noFill/>
        </p:spPr>
        <p:txBody>
          <a:bodyPr wrap="square">
            <a:spAutoFit/>
          </a:bodyPr>
          <a:lstStyle/>
          <a:p>
            <a:pPr algn="l"/>
            <a:r>
              <a:rPr lang="zh-CN" altLang="en-US" dirty="0">
                <a:latin typeface="宋体" panose="02010600030101010101" pitchFamily="2" charset="-122"/>
                <a:ea typeface="宋体" panose="02010600030101010101" pitchFamily="2" charset="-122"/>
              </a:rPr>
              <a:t>存储</a:t>
            </a:r>
            <a:r>
              <a:rPr lang="zh-CN" altLang="en-US" i="0" dirty="0">
                <a:effectLst/>
                <a:latin typeface="宋体" panose="02010600030101010101" pitchFamily="2" charset="-122"/>
                <a:ea typeface="宋体" panose="02010600030101010101" pitchFamily="2" charset="-122"/>
              </a:rPr>
              <a:t>虚拟化是在传统存储设备与操作系统之间添加一个逻辑层，通过这个逻辑层把不同的硬盘或不同的存储阵列统一起来并资源池化。从而，使得操作系统和存储用户更加灵活、方便、高效的使用存储资源。</a:t>
            </a:r>
            <a:endParaRPr lang="en-US" altLang="zh-CN" i="0" dirty="0">
              <a:effectLst/>
              <a:latin typeface="宋体" panose="02010600030101010101" pitchFamily="2" charset="-122"/>
              <a:ea typeface="宋体" panose="02010600030101010101" pitchFamily="2" charset="-122"/>
            </a:endParaRPr>
          </a:p>
          <a:p>
            <a:pPr algn="l"/>
            <a:endParaRPr lang="en-US" altLang="zh-CN" dirty="0">
              <a:latin typeface="宋体" panose="02010600030101010101" pitchFamily="2" charset="-122"/>
              <a:ea typeface="宋体" panose="02010600030101010101" pitchFamily="2" charset="-122"/>
            </a:endParaRPr>
          </a:p>
          <a:p>
            <a:pPr algn="l"/>
            <a:r>
              <a:rPr lang="zh-CN" altLang="en-US" dirty="0">
                <a:latin typeface="宋体" panose="02010600030101010101" pitchFamily="2" charset="-122"/>
                <a:ea typeface="宋体" panose="02010600030101010101" pitchFamily="2" charset="-122"/>
              </a:rPr>
              <a:t>虚拟化是云计算的核心计算之一，作为重要资源的存储资源的虚拟化是云计算中不可或缺的一部分</a:t>
            </a:r>
            <a:r>
              <a:rPr lang="zh-CN" altLang="en-US" i="0" dirty="0">
                <a:effectLst/>
                <a:latin typeface="宋体" panose="02010600030101010101" pitchFamily="2" charset="-122"/>
                <a:ea typeface="宋体" panose="02010600030101010101" pitchFamily="2" charset="-122"/>
              </a:rPr>
              <a:t>。</a:t>
            </a:r>
            <a:endParaRPr lang="en-US" altLang="zh-CN"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6986151" y="2319678"/>
            <a:ext cx="4344339" cy="2762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99607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存储虚拟化功能</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精简磁盘</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2308324"/>
          </a:xfrm>
          <a:prstGeom prst="rect">
            <a:avLst/>
          </a:prstGeom>
          <a:noFill/>
        </p:spPr>
        <p:txBody>
          <a:bodyPr wrap="square">
            <a:spAutoFit/>
          </a:bodyPr>
          <a:lstStyle/>
          <a:p>
            <a:pPr algn="l"/>
            <a:r>
              <a:rPr lang="zh-CN" altLang="en-US" dirty="0">
                <a:latin typeface="宋体" panose="02010600030101010101" pitchFamily="2" charset="-122"/>
                <a:ea typeface="宋体" panose="02010600030101010101" pitchFamily="2" charset="-122"/>
              </a:rPr>
              <a:t>精简磁盘功能可以提高物理存储空间的利用率，创建精简磁盘后，在物理磁盘上占用的空间不会一次性分配给用户，而是按照实际的使用量来分配空间。</a:t>
            </a:r>
            <a:endParaRPr lang="en-US" altLang="zh-CN" dirty="0">
              <a:latin typeface="宋体" panose="02010600030101010101" pitchFamily="2" charset="-122"/>
              <a:ea typeface="宋体" panose="02010600030101010101" pitchFamily="2" charset="-122"/>
            </a:endParaRPr>
          </a:p>
          <a:p>
            <a:pPr algn="l"/>
            <a:endParaRPr lang="en-US" altLang="zh-CN" i="0" dirty="0">
              <a:effectLst/>
              <a:latin typeface="宋体" panose="02010600030101010101" pitchFamily="2" charset="-122"/>
              <a:ea typeface="宋体" panose="02010600030101010101" pitchFamily="2" charset="-122"/>
            </a:endParaRPr>
          </a:p>
          <a:p>
            <a:pPr algn="l"/>
            <a:r>
              <a:rPr lang="zh-CN" altLang="en-US" dirty="0">
                <a:latin typeface="宋体" panose="02010600030101010101" pitchFamily="2" charset="-122"/>
                <a:ea typeface="宋体" panose="02010600030101010101" pitchFamily="2" charset="-122"/>
              </a:rPr>
              <a:t>精简磁盘适用于：项目运行初期，用户磁盘使用率低的情况。能够降低初始存储投资及维护成本，提高存储资源利用率。</a:t>
            </a:r>
            <a:endParaRPr lang="en-US" altLang="zh-CN" dirty="0">
              <a:latin typeface="宋体" panose="02010600030101010101" pitchFamily="2" charset="-122"/>
              <a:ea typeface="宋体" panose="02010600030101010101" pitchFamily="2" charset="-122"/>
            </a:endParaRPr>
          </a:p>
          <a:p>
            <a:pPr algn="l"/>
            <a:endParaRPr lang="en-US" altLang="zh-CN"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7176155" y="1634784"/>
            <a:ext cx="3609695" cy="3186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42101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微软雅黑"/>
                <a:cs typeface="+mn-ea"/>
                <a:sym typeface="+mn-lt"/>
              </a:rPr>
              <a:t>03</a:t>
            </a:r>
            <a:r>
              <a:rPr kumimoji="0" lang="zh-CN" altLang="en-US" sz="2400" b="0" i="0" u="none" strike="noStrike" kern="1200" cap="none" spc="0" normalizeH="0" baseline="0" noProof="0" dirty="0">
                <a:ln>
                  <a:noFill/>
                </a:ln>
                <a:solidFill>
                  <a:prstClr val="black"/>
                </a:solidFill>
                <a:effectLst/>
                <a:uLnTx/>
                <a:uFillTx/>
                <a:latin typeface="Arial"/>
                <a:ea typeface="微软雅黑"/>
                <a:cs typeface="+mn-ea"/>
                <a:sym typeface="+mn-lt"/>
              </a:rPr>
              <a:t>存储虚拟化功能</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a:ea typeface="微软雅黑"/>
                <a:cs typeface="+mn-cs"/>
              </a:rPr>
              <a:t>磁盘快照</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9832352"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使用存储虚拟化可以快速、安全的创建磁盘快照。</a:t>
            </a:r>
            <a:endPar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磁盘快照适用于：虚拟机用户在执行一些重大、高危操作前，例如系统补丁、升级，破坏性测试前执行快照创建，从而在出现故障时的快速还原。</a:t>
            </a:r>
            <a:endPar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965652" y="3164929"/>
            <a:ext cx="5291258" cy="2759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128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16200000" flipV="1">
            <a:off x="2446507" y="-2793420"/>
            <a:ext cx="6865607" cy="12192001"/>
          </a:xfrm>
          <a:prstGeom prst="rect">
            <a:avLst/>
          </a:prstGeom>
        </p:spPr>
      </p:pic>
      <p:sp>
        <p:nvSpPr>
          <p:cNvPr id="3" name="椭圆 2"/>
          <p:cNvSpPr/>
          <p:nvPr/>
        </p:nvSpPr>
        <p:spPr>
          <a:xfrm>
            <a:off x="3556000" y="2709194"/>
            <a:ext cx="482600" cy="482600"/>
          </a:xfrm>
          <a:prstGeom prst="ellipse">
            <a:avLst/>
          </a:prstGeom>
          <a:solidFill>
            <a:srgbClr val="3939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104520" y="2789899"/>
            <a:ext cx="2182464" cy="829945"/>
          </a:xfrm>
          <a:prstGeom prst="rect">
            <a:avLst/>
          </a:prstGeom>
        </p:spPr>
        <p:txBody>
          <a:bodyPr wrap="square">
            <a:spAutoFit/>
          </a:bodyPr>
          <a:lstStyle/>
          <a:p>
            <a:pPr algn="ctr"/>
            <a:r>
              <a:rPr lang="zh-CN" altLang="en-US" sz="4800" b="1" dirty="0">
                <a:solidFill>
                  <a:srgbClr val="1398D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目</a:t>
            </a:r>
            <a:r>
              <a:rPr lang="zh-CN" altLang="en-US" sz="4800" b="1" dirty="0">
                <a:solidFill>
                  <a:srgbClr val="1398D1"/>
                </a:solidFill>
                <a:latin typeface="思源黑体 Regular" panose="020B0500000000000000" charset="-122"/>
                <a:ea typeface="微软雅黑" panose="020B0503020204020204" pitchFamily="34" charset="-122"/>
                <a:cs typeface="+mn-ea"/>
                <a:sym typeface="Arial" panose="020B0604020202020204" pitchFamily="34" charset="0"/>
              </a:rPr>
              <a:t> 录</a:t>
            </a:r>
          </a:p>
        </p:txBody>
      </p:sp>
      <p:sp>
        <p:nvSpPr>
          <p:cNvPr id="10" name="矩形 9"/>
          <p:cNvSpPr/>
          <p:nvPr/>
        </p:nvSpPr>
        <p:spPr>
          <a:xfrm>
            <a:off x="1175994" y="3486416"/>
            <a:ext cx="3981461" cy="645160"/>
          </a:xfrm>
          <a:prstGeom prst="rect">
            <a:avLst/>
          </a:prstGeom>
        </p:spPr>
        <p:txBody>
          <a:bodyPr wrap="square">
            <a:spAutoFit/>
          </a:bodyPr>
          <a:lstStyle/>
          <a:p>
            <a:pPr algn="ctr"/>
            <a:r>
              <a:rPr lang="en-US" altLang="zh-CN" sz="3600"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C</a:t>
            </a:r>
            <a:r>
              <a:rPr lang="zh-CN" altLang="en-US" sz="3600"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ontents</a:t>
            </a:r>
          </a:p>
        </p:txBody>
      </p:sp>
      <p:sp>
        <p:nvSpPr>
          <p:cNvPr id="12" name="文本框 11"/>
          <p:cNvSpPr txBox="1"/>
          <p:nvPr/>
        </p:nvSpPr>
        <p:spPr>
          <a:xfrm flipH="1">
            <a:off x="6323205" y="1319275"/>
            <a:ext cx="3139359" cy="523220"/>
          </a:xfrm>
          <a:prstGeom prst="rect">
            <a:avLst/>
          </a:prstGeom>
          <a:noFill/>
        </p:spPr>
        <p:txBody>
          <a:bodyPr wrap="square" rtlCol="0">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网络虚拟化分类</a:t>
            </a:r>
          </a:p>
        </p:txBody>
      </p:sp>
      <p:sp>
        <p:nvSpPr>
          <p:cNvPr id="20" name="文本框 19"/>
          <p:cNvSpPr txBox="1"/>
          <p:nvPr/>
        </p:nvSpPr>
        <p:spPr>
          <a:xfrm flipH="1">
            <a:off x="6323204" y="2418504"/>
            <a:ext cx="3514092" cy="523220"/>
          </a:xfrm>
          <a:prstGeom prst="rect">
            <a:avLst/>
          </a:prstGeom>
          <a:noFill/>
        </p:spPr>
        <p:txBody>
          <a:bodyPr wrap="square" rtlCol="0">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网络虚拟化实现方式</a:t>
            </a:r>
          </a:p>
        </p:txBody>
      </p:sp>
      <p:sp>
        <p:nvSpPr>
          <p:cNvPr id="23" name="文本框 22"/>
          <p:cNvSpPr txBox="1"/>
          <p:nvPr/>
        </p:nvSpPr>
        <p:spPr>
          <a:xfrm flipH="1">
            <a:off x="6319345" y="3533181"/>
            <a:ext cx="2682273" cy="521970"/>
          </a:xfrm>
          <a:prstGeom prst="rect">
            <a:avLst/>
          </a:prstGeom>
          <a:noFill/>
        </p:spPr>
        <p:txBody>
          <a:bodyPr wrap="square" rtlCol="0">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存储虚拟化</a:t>
            </a:r>
          </a:p>
        </p:txBody>
      </p:sp>
      <p:sp>
        <p:nvSpPr>
          <p:cNvPr id="26" name="文本框 25"/>
          <p:cNvSpPr txBox="1"/>
          <p:nvPr/>
        </p:nvSpPr>
        <p:spPr>
          <a:xfrm flipH="1">
            <a:off x="6319343" y="4632410"/>
            <a:ext cx="4482375" cy="523220"/>
          </a:xfrm>
          <a:prstGeom prst="rect">
            <a:avLst/>
          </a:prstGeom>
          <a:noFill/>
        </p:spPr>
        <p:txBody>
          <a:bodyPr wrap="square" rtlCol="0">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存储虚拟化实现方式</a:t>
            </a:r>
          </a:p>
        </p:txBody>
      </p:sp>
      <p:sp>
        <p:nvSpPr>
          <p:cNvPr id="32" name="椭圆 31"/>
          <p:cNvSpPr/>
          <p:nvPr/>
        </p:nvSpPr>
        <p:spPr>
          <a:xfrm>
            <a:off x="5333622" y="1198176"/>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椭圆 32"/>
          <p:cNvSpPr/>
          <p:nvPr/>
        </p:nvSpPr>
        <p:spPr>
          <a:xfrm>
            <a:off x="5333622" y="2269363"/>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椭圆 33"/>
          <p:cNvSpPr/>
          <p:nvPr/>
        </p:nvSpPr>
        <p:spPr>
          <a:xfrm>
            <a:off x="5333622" y="3419444"/>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椭圆 34"/>
          <p:cNvSpPr/>
          <p:nvPr/>
        </p:nvSpPr>
        <p:spPr>
          <a:xfrm>
            <a:off x="5360772" y="4499163"/>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矩形 35"/>
          <p:cNvSpPr/>
          <p:nvPr/>
        </p:nvSpPr>
        <p:spPr>
          <a:xfrm>
            <a:off x="5468274" y="1396133"/>
            <a:ext cx="464820" cy="398780"/>
          </a:xfrm>
          <a:prstGeom prst="rect">
            <a:avLst/>
          </a:prstGeom>
          <a:solidFill>
            <a:srgbClr val="1398D1"/>
          </a:solidFill>
        </p:spPr>
        <p:txBody>
          <a:bodyPr wrap="none">
            <a:spAutoFit/>
          </a:bodyP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p>
        </p:txBody>
      </p:sp>
      <p:sp>
        <p:nvSpPr>
          <p:cNvPr id="37" name="矩形 36"/>
          <p:cNvSpPr/>
          <p:nvPr/>
        </p:nvSpPr>
        <p:spPr>
          <a:xfrm>
            <a:off x="5468274" y="2480099"/>
            <a:ext cx="464820" cy="398780"/>
          </a:xfrm>
          <a:prstGeom prst="rect">
            <a:avLst/>
          </a:prstGeom>
          <a:solidFill>
            <a:srgbClr val="1398D1"/>
          </a:solidFill>
        </p:spPr>
        <p:txBody>
          <a:bodyPr wrap="none">
            <a:spAutoFit/>
          </a:bodyP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p>
        </p:txBody>
      </p:sp>
      <p:sp>
        <p:nvSpPr>
          <p:cNvPr id="38" name="矩形 37"/>
          <p:cNvSpPr/>
          <p:nvPr/>
        </p:nvSpPr>
        <p:spPr>
          <a:xfrm>
            <a:off x="5468274" y="3607202"/>
            <a:ext cx="464820" cy="398780"/>
          </a:xfrm>
          <a:prstGeom prst="rect">
            <a:avLst/>
          </a:prstGeom>
          <a:solidFill>
            <a:srgbClr val="1398D1"/>
          </a:solidFill>
        </p:spPr>
        <p:txBody>
          <a:bodyPr wrap="none">
            <a:spAutoFit/>
          </a:bodyP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p>
        </p:txBody>
      </p:sp>
      <p:sp>
        <p:nvSpPr>
          <p:cNvPr id="39" name="矩形 38"/>
          <p:cNvSpPr/>
          <p:nvPr/>
        </p:nvSpPr>
        <p:spPr>
          <a:xfrm>
            <a:off x="5468274" y="4666835"/>
            <a:ext cx="464820" cy="398780"/>
          </a:xfrm>
          <a:prstGeom prst="rect">
            <a:avLst/>
          </a:prstGeom>
          <a:solidFill>
            <a:srgbClr val="1398D1"/>
          </a:solidFill>
        </p:spPr>
        <p:txBody>
          <a:bodyPr wrap="none">
            <a:spAutoFit/>
          </a:bodyP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04</a:t>
            </a:r>
          </a:p>
        </p:txBody>
      </p:sp>
      <p:sp>
        <p:nvSpPr>
          <p:cNvPr id="40" name="椭圆 39"/>
          <p:cNvSpPr/>
          <p:nvPr/>
        </p:nvSpPr>
        <p:spPr>
          <a:xfrm>
            <a:off x="2131256" y="3966660"/>
            <a:ext cx="146532" cy="146532"/>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椭圆 1">
            <a:extLst>
              <a:ext uri="{FF2B5EF4-FFF2-40B4-BE49-F238E27FC236}">
                <a16:creationId xmlns:a16="http://schemas.microsoft.com/office/drawing/2014/main" id="{1A5D56ED-8002-1B8E-0489-448D68DD5461}"/>
              </a:ext>
            </a:extLst>
          </p:cNvPr>
          <p:cNvSpPr/>
          <p:nvPr/>
        </p:nvSpPr>
        <p:spPr>
          <a:xfrm>
            <a:off x="5333622" y="5505218"/>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05</a:t>
            </a:r>
          </a:p>
        </p:txBody>
      </p:sp>
      <p:sp>
        <p:nvSpPr>
          <p:cNvPr id="6" name="文本框 5">
            <a:extLst>
              <a:ext uri="{FF2B5EF4-FFF2-40B4-BE49-F238E27FC236}">
                <a16:creationId xmlns:a16="http://schemas.microsoft.com/office/drawing/2014/main" id="{4E30E2F2-76B9-0B6C-B8D1-9EDCEA9E4229}"/>
              </a:ext>
            </a:extLst>
          </p:cNvPr>
          <p:cNvSpPr txBox="1"/>
          <p:nvPr/>
        </p:nvSpPr>
        <p:spPr>
          <a:xfrm>
            <a:off x="6323206" y="5684190"/>
            <a:ext cx="6324108" cy="523220"/>
          </a:xfrm>
          <a:prstGeom prst="rect">
            <a:avLst/>
          </a:prstGeom>
          <a:noFill/>
        </p:spPr>
        <p:txBody>
          <a:bodyPr wrap="square">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云存储</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a:ea typeface="微软雅黑"/>
                <a:cs typeface="+mn-ea"/>
                <a:sym typeface="+mn-lt"/>
              </a:rPr>
              <a:t>03</a:t>
            </a:r>
            <a:r>
              <a:rPr kumimoji="0" lang="zh-CN" altLang="en-US" sz="2400" b="0" i="0" u="none" strike="noStrike" kern="1200" cap="none" spc="0" normalizeH="0" baseline="0" noProof="0" dirty="0">
                <a:ln>
                  <a:noFill/>
                </a:ln>
                <a:solidFill>
                  <a:prstClr val="black"/>
                </a:solidFill>
                <a:effectLst/>
                <a:uLnTx/>
                <a:uFillTx/>
                <a:latin typeface="Arial"/>
                <a:ea typeface="微软雅黑"/>
                <a:cs typeface="+mn-ea"/>
                <a:sym typeface="+mn-lt"/>
              </a:rPr>
              <a:t>存储虚拟化功能</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a:ea typeface="微软雅黑"/>
                <a:cs typeface="+mn-cs"/>
              </a:rPr>
              <a:t>链接克隆</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9832352"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链接克隆技术是一种通过将源卷和差分卷组合映射为一个链接克隆卷，提供给虚拟机使用的技术。一个链接克隆模板可以创建多个链接克隆差分卷，对应创建多个链接克隆虚拟机。</a:t>
            </a:r>
            <a:endPar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链接克隆适用于：快速、批量的按照模板部署虚拟机。对于基于同一模板的虚拟机，其公共数据可以只存储一份，从而提高存储利用率。</a:t>
            </a:r>
            <a:endPar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715625" y="3585988"/>
            <a:ext cx="5291258" cy="2759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938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723378" y="-2564353"/>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2892972" y="3866410"/>
            <a:ext cx="6744202"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black"/>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存储虚拟化实现方式</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600" normalizeH="0" baseline="0" noProof="0" dirty="0">
                <a:ln>
                  <a:noFill/>
                </a:ln>
                <a:solidFill>
                  <a:prstClr val="black"/>
                </a:solidFill>
                <a:effectLst/>
                <a:uLnTx/>
                <a:uFillTx/>
                <a:latin typeface="Arial"/>
                <a:ea typeface="微软雅黑"/>
                <a:cs typeface="+mn-ea"/>
                <a:sym typeface="+mn-lt"/>
              </a:rPr>
              <a:t>04</a:t>
            </a:r>
            <a:endParaRPr kumimoji="0" lang="zh-CN" altLang="en-US" sz="9600" b="0" i="0" u="none" strike="noStrike" kern="1200" cap="none" spc="600" normalizeH="0" baseline="0" noProof="0" dirty="0">
              <a:ln>
                <a:noFill/>
              </a:ln>
              <a:solidFill>
                <a:prstClr val="black"/>
              </a:solidFill>
              <a:effectLst/>
              <a:uLnTx/>
              <a:uFillTx/>
              <a:latin typeface="Arial"/>
              <a:ea typeface="微软雅黑"/>
              <a:cs typeface="+mn-ea"/>
              <a:sym typeface="+mn-lt"/>
            </a:endParaRPr>
          </a:p>
        </p:txBody>
      </p:sp>
    </p:spTree>
    <p:extLst>
      <p:ext uri="{BB962C8B-B14F-4D97-AF65-F5344CB8AC3E}">
        <p14:creationId xmlns:p14="http://schemas.microsoft.com/office/powerpoint/2010/main" val="37936700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754543" y="302966"/>
            <a:ext cx="3289312" cy="46166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存储虚拟化实现方式</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基于主机的存储虚拟化</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3139321"/>
          </a:xfrm>
          <a:prstGeom prst="rect">
            <a:avLst/>
          </a:prstGeom>
          <a:noFill/>
        </p:spPr>
        <p:txBody>
          <a:bodyPr wrap="square">
            <a:spAutoFit/>
          </a:bodyPr>
          <a:lstStyle/>
          <a:p>
            <a:pPr algn="l"/>
            <a:r>
              <a:rPr lang="zh-CN" altLang="en-US" dirty="0">
                <a:latin typeface="宋体" panose="02010600030101010101" pitchFamily="2" charset="-122"/>
                <a:ea typeface="宋体" panose="02010600030101010101" pitchFamily="2" charset="-122"/>
              </a:rPr>
              <a:t>单个服务器（或单个集群）访问多个磁盘阵列时，可以使用基于主机的存储虚拟化技术。这种技术又称为逻辑卷管理，通常由主机操作系统下的逻辑卷管理软件实现</a:t>
            </a:r>
            <a:r>
              <a:rPr lang="zh-CN" altLang="en-US" i="0" dirty="0">
                <a:effectLst/>
                <a:latin typeface="宋体" panose="02010600030101010101" pitchFamily="2" charset="-122"/>
                <a:ea typeface="宋体" panose="02010600030101010101" pitchFamily="2" charset="-122"/>
              </a:rPr>
              <a:t>。</a:t>
            </a:r>
            <a:r>
              <a:rPr lang="zh-CN" altLang="en-US" dirty="0">
                <a:latin typeface="宋体" panose="02010600030101010101" pitchFamily="2" charset="-122"/>
                <a:ea typeface="宋体" panose="02010600030101010101" pitchFamily="2" charset="-122"/>
              </a:rPr>
              <a:t>逻辑卷管理软件把多个不同的磁盘阵列映射成一个虚拟的逻辑块空间。当存储需求增加时，逻辑管理软件能把部分逻辑空间映射到新增的磁盘阵列，因此可以在不中断运行的情况下增加或减少物理存储设备</a:t>
            </a:r>
            <a:endParaRPr lang="en-US" altLang="zh-CN" i="0" dirty="0">
              <a:effectLst/>
              <a:latin typeface="宋体" panose="02010600030101010101" pitchFamily="2" charset="-122"/>
              <a:ea typeface="宋体" panose="02010600030101010101" pitchFamily="2" charset="-122"/>
            </a:endParaRPr>
          </a:p>
          <a:p>
            <a:pPr algn="l"/>
            <a:endParaRPr lang="en-US" altLang="zh-CN" dirty="0">
              <a:latin typeface="宋体" panose="02010600030101010101" pitchFamily="2" charset="-122"/>
              <a:ea typeface="宋体" panose="02010600030101010101" pitchFamily="2" charset="-122"/>
            </a:endParaRPr>
          </a:p>
          <a:p>
            <a:pPr algn="l"/>
            <a:r>
              <a:rPr lang="zh-CN" altLang="en-US" i="0" dirty="0">
                <a:effectLst/>
                <a:latin typeface="宋体" panose="02010600030101010101" pitchFamily="2" charset="-122"/>
                <a:ea typeface="宋体" panose="02010600030101010101" pitchFamily="2" charset="-122"/>
              </a:rPr>
              <a:t>缺点：需要在服务器上按照额外的软件，因此会带来一定的系统开销。</a:t>
            </a:r>
            <a:endParaRPr lang="en-US" altLang="zh-CN"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364043" y="2235525"/>
            <a:ext cx="4966447" cy="2604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9297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754543" y="302966"/>
            <a:ext cx="3289312" cy="46166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存储虚拟化实现方式</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基于存储设备</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2585323"/>
          </a:xfrm>
          <a:prstGeom prst="rect">
            <a:avLst/>
          </a:prstGeom>
          <a:noFill/>
        </p:spPr>
        <p:txBody>
          <a:bodyPr wrap="square">
            <a:spAutoFit/>
          </a:bodyPr>
          <a:lstStyle/>
          <a:p>
            <a:pPr algn="l"/>
            <a:r>
              <a:rPr lang="zh-CN" altLang="en-US" dirty="0">
                <a:latin typeface="宋体" panose="02010600030101010101" pitchFamily="2" charset="-122"/>
                <a:ea typeface="宋体" panose="02010600030101010101" pitchFamily="2" charset="-122"/>
              </a:rPr>
              <a:t>当有多个主机服务器需要访问同一个磁盘阵列时，可以使用基于存储设备的存储虚拟化技术。该技术通过在存储控制器可以将一个阵列上的存储容量划分为多个存储空间（</a:t>
            </a:r>
            <a:r>
              <a:rPr lang="en-US" altLang="zh-CN" dirty="0">
                <a:latin typeface="宋体" panose="02010600030101010101" pitchFamily="2" charset="-122"/>
                <a:ea typeface="宋体" panose="02010600030101010101" pitchFamily="2" charset="-122"/>
              </a:rPr>
              <a:t>LUN</a:t>
            </a:r>
            <a:r>
              <a:rPr lang="zh-CN" altLang="en-US" dirty="0">
                <a:latin typeface="宋体" panose="02010600030101010101" pitchFamily="2" charset="-122"/>
                <a:ea typeface="宋体" panose="02010600030101010101" pitchFamily="2" charset="-122"/>
              </a:rPr>
              <a:t>），供不同的主机系统访问。这种方式的存储虚拟化与主机无关，不占用主机资源，数据管理功能丰富。</a:t>
            </a:r>
            <a:endParaRPr lang="en-US" altLang="zh-CN" dirty="0">
              <a:latin typeface="宋体" panose="02010600030101010101" pitchFamily="2" charset="-122"/>
              <a:ea typeface="宋体" panose="02010600030101010101" pitchFamily="2" charset="-122"/>
            </a:endParaRPr>
          </a:p>
          <a:p>
            <a:pPr algn="l"/>
            <a:endParaRPr lang="en-US" altLang="zh-CN" dirty="0">
              <a:latin typeface="宋体" panose="02010600030101010101" pitchFamily="2" charset="-122"/>
              <a:ea typeface="宋体" panose="02010600030101010101" pitchFamily="2" charset="-122"/>
            </a:endParaRPr>
          </a:p>
          <a:p>
            <a:pPr algn="l"/>
            <a:r>
              <a:rPr lang="zh-CN" altLang="en-US" i="0" dirty="0">
                <a:effectLst/>
                <a:latin typeface="宋体" panose="02010600030101010101" pitchFamily="2" charset="-122"/>
                <a:ea typeface="宋体" panose="02010600030101010101" pitchFamily="2" charset="-122"/>
              </a:rPr>
              <a:t>缺点：一般只能对设备内的磁盘虚拟化，厂商绑定，不能异构，成本高。</a:t>
            </a:r>
            <a:endParaRPr lang="en-US" altLang="zh-CN"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612848" y="2235525"/>
            <a:ext cx="4468836" cy="2604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002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754543" y="302966"/>
            <a:ext cx="3289312" cy="461665"/>
          </a:xfrm>
          <a:prstGeom prst="rect">
            <a:avLst/>
          </a:prstGeom>
          <a:noFill/>
        </p:spPr>
        <p:txBody>
          <a:bodyPr wrap="square" rtlCol="0">
            <a:spAutoFit/>
          </a:bodyPr>
          <a:lstStyle/>
          <a:p>
            <a:pPr algn="ctr"/>
            <a:r>
              <a:rPr lang="en-US" altLang="zh-CN" sz="2400" dirty="0">
                <a:cs typeface="+mn-ea"/>
                <a:sym typeface="+mn-lt"/>
              </a:rPr>
              <a:t>04</a:t>
            </a:r>
            <a:r>
              <a:rPr lang="zh-CN" altLang="en-US" sz="2400" dirty="0">
                <a:cs typeface="+mn-ea"/>
                <a:sym typeface="+mn-lt"/>
              </a:rPr>
              <a:t>存储虚拟化实现方式</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基于网络的存储虚拟化</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2308324"/>
          </a:xfrm>
          <a:prstGeom prst="rect">
            <a:avLst/>
          </a:prstGeom>
          <a:noFill/>
        </p:spPr>
        <p:txBody>
          <a:bodyPr wrap="square">
            <a:spAutoFit/>
          </a:bodyPr>
          <a:lstStyle/>
          <a:p>
            <a:pPr algn="l"/>
            <a:r>
              <a:rPr lang="zh-CN" altLang="en-US" dirty="0">
                <a:latin typeface="宋体" panose="02010600030101010101" pitchFamily="2" charset="-122"/>
                <a:ea typeface="宋体" panose="02010600030101010101" pitchFamily="2" charset="-122"/>
              </a:rPr>
              <a:t>当多个主机服务器需要访问多个异构存储设备时，可以使用基于网络的存储虚拟化技术。该技术通过在</a:t>
            </a:r>
            <a:r>
              <a:rPr lang="en-US" altLang="zh-CN" dirty="0">
                <a:latin typeface="Times New Roman" panose="02020603050405020304" pitchFamily="18" charset="0"/>
                <a:ea typeface="宋体" panose="02010600030101010101" pitchFamily="2" charset="-122"/>
                <a:cs typeface="Times New Roman" panose="02020603050405020304" pitchFamily="18" charset="0"/>
              </a:rPr>
              <a:t>SAN</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Storage Area Network</a:t>
            </a:r>
            <a:r>
              <a:rPr lang="zh-CN" altLang="en-US" dirty="0">
                <a:latin typeface="Times New Roman" panose="02020603050405020304" pitchFamily="18" charset="0"/>
                <a:ea typeface="宋体" panose="02010600030101010101" pitchFamily="2" charset="-122"/>
                <a:cs typeface="Times New Roman" panose="02020603050405020304" pitchFamily="18" charset="0"/>
              </a:rPr>
              <a:t>）</a:t>
            </a:r>
            <a:r>
              <a:rPr lang="zh-CN" altLang="en-US" dirty="0">
                <a:latin typeface="宋体" panose="02010600030101010101" pitchFamily="2" charset="-122"/>
                <a:ea typeface="宋体" panose="02010600030101010101" pitchFamily="2" charset="-122"/>
              </a:rPr>
              <a:t>中添加虚拟化引擎实现。基于网络的存储虚拟化与主机无关，能够异构主机和存储设备，管理统一，功能丰富。</a:t>
            </a:r>
            <a:endParaRPr lang="en-US" altLang="zh-CN" dirty="0">
              <a:latin typeface="宋体" panose="02010600030101010101" pitchFamily="2" charset="-122"/>
              <a:ea typeface="宋体" panose="02010600030101010101" pitchFamily="2" charset="-122"/>
            </a:endParaRPr>
          </a:p>
          <a:p>
            <a:pPr algn="l"/>
            <a:endParaRPr lang="en-US" altLang="zh-CN" dirty="0">
              <a:latin typeface="宋体" panose="02010600030101010101" pitchFamily="2" charset="-122"/>
              <a:ea typeface="宋体" panose="02010600030101010101" pitchFamily="2" charset="-122"/>
            </a:endParaRPr>
          </a:p>
          <a:p>
            <a:pPr algn="l"/>
            <a:r>
              <a:rPr lang="zh-CN" altLang="en-US" i="0" dirty="0">
                <a:effectLst/>
                <a:latin typeface="宋体" panose="02010600030101010101" pitchFamily="2" charset="-122"/>
                <a:ea typeface="宋体" panose="02010600030101010101" pitchFamily="2" charset="-122"/>
              </a:rPr>
              <a:t>缺点：虽然支持异构，但各厂商存储产品质量参差不齐，部分产品兼容性差。</a:t>
            </a:r>
            <a:endParaRPr lang="en-US" altLang="zh-CN"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512700" y="2235525"/>
            <a:ext cx="4669133" cy="2604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2434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723378" y="-2564353"/>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4903075" y="3724520"/>
            <a:ext cx="6744202"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black"/>
                </a:solidFill>
                <a:effectLst/>
                <a:uLnTx/>
                <a:uFillTx/>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云存储</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600" normalizeH="0" baseline="0" noProof="0" dirty="0">
                <a:ln>
                  <a:noFill/>
                </a:ln>
                <a:solidFill>
                  <a:prstClr val="black"/>
                </a:solidFill>
                <a:effectLst/>
                <a:uLnTx/>
                <a:uFillTx/>
                <a:latin typeface="Arial"/>
                <a:ea typeface="微软雅黑"/>
                <a:cs typeface="+mn-ea"/>
                <a:sym typeface="+mn-lt"/>
              </a:rPr>
              <a:t>05</a:t>
            </a:r>
            <a:endParaRPr kumimoji="0" lang="zh-CN" altLang="en-US" sz="9600" b="0" i="0" u="none" strike="noStrike" kern="1200" cap="none" spc="600" normalizeH="0" baseline="0" noProof="0" dirty="0">
              <a:ln>
                <a:noFill/>
              </a:ln>
              <a:solidFill>
                <a:prstClr val="black"/>
              </a:solidFill>
              <a:effectLst/>
              <a:uLnTx/>
              <a:uFillTx/>
              <a:latin typeface="Arial"/>
              <a:ea typeface="微软雅黑"/>
              <a:cs typeface="+mn-ea"/>
              <a:sym typeface="+mn-lt"/>
            </a:endParaRPr>
          </a:p>
        </p:txBody>
      </p:sp>
    </p:spTree>
    <p:extLst>
      <p:ext uri="{BB962C8B-B14F-4D97-AF65-F5344CB8AC3E}">
        <p14:creationId xmlns:p14="http://schemas.microsoft.com/office/powerpoint/2010/main" val="3625711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104678" y="290589"/>
            <a:ext cx="3289312" cy="461665"/>
          </a:xfrm>
          <a:prstGeom prst="rect">
            <a:avLst/>
          </a:prstGeom>
          <a:noFill/>
        </p:spPr>
        <p:txBody>
          <a:bodyPr wrap="square" rtlCol="0">
            <a:spAutoFit/>
          </a:bodyPr>
          <a:lstStyle/>
          <a:p>
            <a:pPr algn="ctr"/>
            <a:r>
              <a:rPr lang="en-US" altLang="zh-CN" sz="2400" dirty="0">
                <a:cs typeface="+mn-ea"/>
                <a:sym typeface="+mn-lt"/>
              </a:rPr>
              <a:t>05</a:t>
            </a:r>
            <a:r>
              <a:rPr lang="zh-CN" altLang="en-US" sz="2400" dirty="0">
                <a:cs typeface="+mn-ea"/>
                <a:sym typeface="+mn-lt"/>
              </a:rPr>
              <a:t>云存储</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什么是云存储？</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3687667"/>
            <a:ext cx="10943821" cy="2862322"/>
          </a:xfrm>
          <a:prstGeom prst="rect">
            <a:avLst/>
          </a:prstGeom>
          <a:noFill/>
        </p:spPr>
        <p:txBody>
          <a:bodyPr wrap="square">
            <a:spAutoFit/>
          </a:bodyPr>
          <a:lstStyle/>
          <a:p>
            <a:pPr algn="l"/>
            <a:r>
              <a:rPr lang="zh-CN" altLang="en-US" dirty="0">
                <a:latin typeface="宋体" panose="02010600030101010101" pitchFamily="2" charset="-122"/>
                <a:ea typeface="宋体" panose="02010600030101010101" pitchFamily="2" charset="-122"/>
              </a:rPr>
              <a:t>云存储是一个包含多种存储功能的术语。云提供商将云端存储功能按需租用给用户，这些功能可满足各种不同的需求。在云存储模式下，云提供商负责维护底层硬件并确保数据的可用性、弹性和安全。常见的云存储类型包括对象存储、块存储和文件存储。</a:t>
            </a:r>
            <a:endParaRPr lang="en-US" altLang="zh-CN" dirty="0">
              <a:latin typeface="宋体" panose="02010600030101010101" pitchFamily="2" charset="-122"/>
              <a:ea typeface="宋体" panose="02010600030101010101" pitchFamily="2" charset="-122"/>
            </a:endParaRPr>
          </a:p>
          <a:p>
            <a:pPr algn="l"/>
            <a:r>
              <a:rPr lang="en-US" altLang="zh-CN" dirty="0">
                <a:latin typeface="宋体" panose="02010600030101010101" pitchFamily="2" charset="-122"/>
                <a:ea typeface="宋体" panose="02010600030101010101" pitchFamily="2" charset="-122"/>
              </a:rPr>
              <a:t>1.</a:t>
            </a:r>
            <a:r>
              <a:rPr lang="zh-CN" altLang="en-US" dirty="0">
                <a:latin typeface="宋体" panose="02010600030101010101" pitchFamily="2" charset="-122"/>
                <a:ea typeface="宋体" panose="02010600030101010101" pitchFamily="2" charset="-122"/>
              </a:rPr>
              <a:t>对象存储</a:t>
            </a:r>
            <a:r>
              <a:rPr lang="zh-CN" altLang="en-US" i="0" dirty="0">
                <a:effectLst/>
                <a:latin typeface="宋体" panose="02010600030101010101" pitchFamily="2" charset="-122"/>
                <a:ea typeface="宋体" panose="02010600030101010101" pitchFamily="2" charset="-122"/>
              </a:rPr>
              <a:t>：使用对象存储的应用可以在不使用文件系统的情况下远程存储和检索对象存储中的非结构化数据。存储项在云中只是一个抽象“对象”。应用开发人员可以保持尽可能高的灵活性。</a:t>
            </a:r>
            <a:endParaRPr lang="en-US" altLang="zh-CN" dirty="0">
              <a:latin typeface="宋体" panose="02010600030101010101" pitchFamily="2" charset="-122"/>
              <a:ea typeface="宋体" panose="02010600030101010101" pitchFamily="2" charset="-122"/>
            </a:endParaRPr>
          </a:p>
          <a:p>
            <a:pPr algn="l"/>
            <a:r>
              <a:rPr lang="en-US" altLang="zh-CN" i="0" dirty="0">
                <a:effectLst/>
                <a:latin typeface="宋体" panose="02010600030101010101" pitchFamily="2" charset="-122"/>
                <a:ea typeface="宋体" panose="02010600030101010101" pitchFamily="2" charset="-122"/>
              </a:rPr>
              <a:t>2.</a:t>
            </a:r>
            <a:r>
              <a:rPr lang="zh-CN" altLang="en-US" i="0" dirty="0">
                <a:effectLst/>
                <a:latin typeface="宋体" panose="02010600030101010101" pitchFamily="2" charset="-122"/>
                <a:ea typeface="宋体" panose="02010600030101010101" pitchFamily="2" charset="-122"/>
              </a:rPr>
              <a:t>块存储：块存储是一种主要用于在基于云的存储环境或存储区域网络 </a:t>
            </a:r>
            <a:r>
              <a:rPr lang="en-US" altLang="zh-CN" i="0" dirty="0">
                <a:effectLst/>
                <a:latin typeface="宋体" panose="02010600030101010101" pitchFamily="2" charset="-122"/>
                <a:ea typeface="宋体" panose="02010600030101010101" pitchFamily="2" charset="-122"/>
              </a:rPr>
              <a:t>(SAN) </a:t>
            </a:r>
            <a:r>
              <a:rPr lang="zh-CN" altLang="en-US" i="0" dirty="0">
                <a:effectLst/>
                <a:latin typeface="宋体" panose="02010600030101010101" pitchFamily="2" charset="-122"/>
                <a:ea typeface="宋体" panose="02010600030101010101" pitchFamily="2" charset="-122"/>
              </a:rPr>
              <a:t>中存储数据文件的技术。在云中，块存储通常通过将虚拟磁盘附加到基于云的虚拟机 </a:t>
            </a:r>
            <a:r>
              <a:rPr lang="en-US" altLang="zh-CN" i="0" dirty="0">
                <a:effectLst/>
                <a:latin typeface="宋体" panose="02010600030101010101" pitchFamily="2" charset="-122"/>
                <a:ea typeface="宋体" panose="02010600030101010101" pitchFamily="2" charset="-122"/>
              </a:rPr>
              <a:t>(VM) </a:t>
            </a:r>
            <a:r>
              <a:rPr lang="zh-CN" altLang="en-US" i="0" dirty="0">
                <a:effectLst/>
                <a:latin typeface="宋体" panose="02010600030101010101" pitchFamily="2" charset="-122"/>
                <a:ea typeface="宋体" panose="02010600030101010101" pitchFamily="2" charset="-122"/>
              </a:rPr>
              <a:t>来实现。</a:t>
            </a:r>
            <a:endParaRPr lang="en-US" altLang="zh-CN" i="0" dirty="0">
              <a:effectLst/>
              <a:latin typeface="宋体" panose="02010600030101010101" pitchFamily="2" charset="-122"/>
              <a:ea typeface="宋体" panose="02010600030101010101" pitchFamily="2" charset="-122"/>
            </a:endParaRPr>
          </a:p>
          <a:p>
            <a:pPr algn="l"/>
            <a:r>
              <a:rPr lang="en-US" altLang="zh-CN" dirty="0">
                <a:latin typeface="宋体" panose="02010600030101010101" pitchFamily="2" charset="-122"/>
                <a:ea typeface="宋体" panose="02010600030101010101" pitchFamily="2" charset="-122"/>
              </a:rPr>
              <a:t>3.</a:t>
            </a:r>
            <a:r>
              <a:rPr lang="zh-CN" altLang="en-US" dirty="0">
                <a:latin typeface="宋体" panose="02010600030101010101" pitchFamily="2" charset="-122"/>
                <a:ea typeface="宋体" panose="02010600030101010101" pitchFamily="2" charset="-122"/>
              </a:rPr>
              <a:t>文件存储：将数据存储在文件中，这些文件排列在文件夹中，然后将其组织成目录和子目录。文件存储具有一系列功能，几乎可以存储任何类型的数据。与任何计算机一样，您可以存储一系列复杂的文件，并且浏览起来相当快。它也很容易配置。您可以使用用户权限、文件锁定和其他控件来控制对文件的访问。</a:t>
            </a:r>
            <a:endParaRPr lang="en-US" altLang="zh-CN"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612776" y="1628409"/>
            <a:ext cx="4966447" cy="2059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2967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7" y="-2600723"/>
            <a:ext cx="6865607" cy="12192001"/>
          </a:xfrm>
          <a:prstGeom prst="rect">
            <a:avLst/>
          </a:prstGeom>
        </p:spPr>
      </p:pic>
      <p:sp>
        <p:nvSpPr>
          <p:cNvPr id="6" name="矩形 5"/>
          <p:cNvSpPr/>
          <p:nvPr/>
        </p:nvSpPr>
        <p:spPr>
          <a:xfrm>
            <a:off x="2993227" y="2967990"/>
            <a:ext cx="6205546" cy="923330"/>
          </a:xfrm>
          <a:prstGeom prst="rect">
            <a:avLst/>
          </a:prstGeom>
        </p:spPr>
        <p:txBody>
          <a:bodyPr wrap="none">
            <a:spAutoFit/>
          </a:bodyPr>
          <a:lstStyle/>
          <a:p>
            <a:pPr algn="ctr"/>
            <a:r>
              <a:rPr lang="zh-CN" altLang="en-US" sz="5400" b="1" dirty="0">
                <a:solidFill>
                  <a:srgbClr val="1398D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演示完毕</a:t>
            </a:r>
            <a:r>
              <a:rPr lang="zh-CN" altLang="en-US" sz="5400" b="1" dirty="0">
                <a:solidFill>
                  <a:srgbClr val="1398D1"/>
                </a:solidFill>
                <a:latin typeface="思源黑体 Regular" panose="020B0500000000000000" charset="-122"/>
                <a:ea typeface="微软雅黑" panose="020B0503020204020204" pitchFamily="34" charset="-122"/>
                <a:cs typeface="+mn-ea"/>
                <a:sym typeface="Arial" panose="020B0604020202020204" pitchFamily="34" charset="0"/>
              </a:rPr>
              <a:t>  </a:t>
            </a:r>
            <a:r>
              <a:rPr lang="zh-CN" altLang="en-US" sz="5400" b="1" dirty="0">
                <a:solidFill>
                  <a:srgbClr val="1398D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谢谢大</a:t>
            </a:r>
            <a:r>
              <a:rPr lang="zh-CN" altLang="en-US" sz="5400" dirty="0">
                <a:solidFill>
                  <a:srgbClr val="1398D1"/>
                </a:solidFill>
                <a:latin typeface="思源黑体 Regular" panose="020B0500000000000000" charset="-122"/>
                <a:ea typeface="微软雅黑" panose="020B0503020204020204" pitchFamily="34" charset="-122"/>
                <a:cs typeface="+mn-ea"/>
                <a:sym typeface="Arial" panose="020B0604020202020204" pitchFamily="34" charset="0"/>
              </a:rPr>
              <a:t>家</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5" y="-2663196"/>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3888508" y="3899388"/>
            <a:ext cx="6324108" cy="923330"/>
          </a:xfrm>
          <a:prstGeom prst="rect">
            <a:avLst/>
          </a:prstGeom>
          <a:noFill/>
        </p:spPr>
        <p:txBody>
          <a:bodyPr wrap="square">
            <a:spAutoFit/>
          </a:bodyPr>
          <a:lstStyle/>
          <a:p>
            <a:r>
              <a:rPr lang="zh-CN" altLang="en-US" sz="5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网络虚拟化分类</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r>
              <a:rPr lang="en-US" altLang="zh-CN" sz="9600" spc="600" dirty="0">
                <a:cs typeface="+mn-ea"/>
                <a:sym typeface="+mn-lt"/>
              </a:rPr>
              <a:t>01</a:t>
            </a:r>
            <a:endParaRPr lang="zh-CN" altLang="en-US" sz="9600" spc="600" dirty="0">
              <a:cs typeface="+mn-ea"/>
              <a:sym typeface="+mn-lt"/>
            </a:endParaRPr>
          </a:p>
        </p:txBody>
      </p:sp>
    </p:spTree>
    <p:extLst>
      <p:ext uri="{BB962C8B-B14F-4D97-AF65-F5344CB8AC3E}">
        <p14:creationId xmlns:p14="http://schemas.microsoft.com/office/powerpoint/2010/main" val="2573929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网络虚拟化分类</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什么是网络虚拟化？</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4247317"/>
          </a:xfrm>
          <a:prstGeom prst="rect">
            <a:avLst/>
          </a:prstGeom>
          <a:noFill/>
        </p:spPr>
        <p:txBody>
          <a:bodyPr wrap="square">
            <a:spAutoFit/>
          </a:bodyPr>
          <a:lstStyle/>
          <a:p>
            <a:pPr algn="l"/>
            <a:r>
              <a:rPr lang="zh-CN" altLang="en-US" i="0" dirty="0">
                <a:effectLst/>
                <a:latin typeface="宋体" panose="02010600030101010101" pitchFamily="2" charset="-122"/>
                <a:ea typeface="宋体" panose="02010600030101010101" pitchFamily="2" charset="-122"/>
              </a:rPr>
              <a:t>网络虚拟化是将以前基于硬件的网络转变为基于软件的网络。与所有形式的 </a:t>
            </a:r>
            <a:r>
              <a:rPr lang="en-US" altLang="zh-CN" dirty="0">
                <a:latin typeface="宋体" panose="02010600030101010101" pitchFamily="2" charset="-122"/>
                <a:ea typeface="宋体" panose="02010600030101010101" pitchFamily="2" charset="-122"/>
              </a:rPr>
              <a:t>IT </a:t>
            </a:r>
            <a:r>
              <a:rPr lang="zh-CN" altLang="en-US" dirty="0">
                <a:latin typeface="宋体" panose="02010600030101010101" pitchFamily="2" charset="-122"/>
                <a:ea typeface="宋体" panose="02010600030101010101" pitchFamily="2" charset="-122"/>
              </a:rPr>
              <a:t>虚拟化</a:t>
            </a:r>
            <a:r>
              <a:rPr lang="zh-CN" altLang="en-US" i="0" dirty="0">
                <a:effectLst/>
                <a:latin typeface="宋体" panose="02010600030101010101" pitchFamily="2" charset="-122"/>
                <a:ea typeface="宋体" panose="02010600030101010101" pitchFamily="2" charset="-122"/>
              </a:rPr>
              <a:t>一样，网络虚拟化的基本目标是在物理硬件与使用该硬件的应用和服务之间引入一个抽象层。</a:t>
            </a:r>
            <a:endParaRPr lang="en-US" altLang="zh-CN" i="0" dirty="0">
              <a:effectLst/>
              <a:latin typeface="宋体" panose="02010600030101010101" pitchFamily="2" charset="-122"/>
              <a:ea typeface="宋体" panose="02010600030101010101" pitchFamily="2" charset="-122"/>
            </a:endParaRPr>
          </a:p>
          <a:p>
            <a:pPr algn="l"/>
            <a:endParaRPr lang="en-US" altLang="zh-CN" dirty="0">
              <a:latin typeface="宋体" panose="02010600030101010101" pitchFamily="2" charset="-122"/>
              <a:ea typeface="宋体" panose="02010600030101010101" pitchFamily="2" charset="-122"/>
            </a:endParaRPr>
          </a:p>
          <a:p>
            <a:pPr algn="l"/>
            <a:r>
              <a:rPr lang="zh-CN" altLang="en-US" i="0" dirty="0">
                <a:effectLst/>
                <a:latin typeface="宋体" panose="02010600030101010101" pitchFamily="2" charset="-122"/>
                <a:ea typeface="宋体" panose="02010600030101010101" pitchFamily="2" charset="-122"/>
              </a:rPr>
              <a:t>更具体地说，网络虚拟化允许独立于硬件来交付网络功能、硬件资源和软件资源，即虚拟网络。它可以用来合并许多物理网络，或者将一个这样的网络进一步细分，又或者将</a:t>
            </a:r>
            <a:r>
              <a:rPr lang="zh-CN" altLang="en-US" dirty="0">
                <a:latin typeface="宋体" panose="02010600030101010101" pitchFamily="2" charset="-122"/>
                <a:ea typeface="宋体" panose="02010600030101010101" pitchFamily="2" charset="-122"/>
              </a:rPr>
              <a:t>虚拟机（</a:t>
            </a:r>
            <a:r>
              <a:rPr lang="en-US" altLang="zh-CN" dirty="0">
                <a:latin typeface="宋体" panose="02010600030101010101" pitchFamily="2" charset="-122"/>
                <a:ea typeface="宋体" panose="02010600030101010101" pitchFamily="2" charset="-122"/>
              </a:rPr>
              <a:t>VM</a:t>
            </a:r>
            <a:r>
              <a:rPr lang="zh-CN" altLang="en-US" dirty="0">
                <a:latin typeface="宋体" panose="02010600030101010101" pitchFamily="2" charset="-122"/>
                <a:ea typeface="宋体" panose="02010600030101010101" pitchFamily="2" charset="-122"/>
              </a:rPr>
              <a:t>）</a:t>
            </a:r>
            <a:r>
              <a:rPr lang="zh-CN" altLang="en-US" i="0" dirty="0">
                <a:effectLst/>
                <a:latin typeface="宋体" panose="02010600030101010101" pitchFamily="2" charset="-122"/>
                <a:ea typeface="宋体" panose="02010600030101010101" pitchFamily="2" charset="-122"/>
              </a:rPr>
              <a:t>连接起来。</a:t>
            </a:r>
            <a:endParaRPr lang="en-US" altLang="zh-CN" i="0" dirty="0">
              <a:effectLst/>
              <a:latin typeface="宋体" panose="02010600030101010101" pitchFamily="2" charset="-122"/>
              <a:ea typeface="宋体" panose="02010600030101010101" pitchFamily="2" charset="-122"/>
            </a:endParaRPr>
          </a:p>
          <a:p>
            <a:pPr algn="l"/>
            <a:endParaRPr lang="zh-CN" altLang="en-US" i="0" dirty="0">
              <a:effectLst/>
              <a:latin typeface="宋体" panose="02010600030101010101" pitchFamily="2" charset="-122"/>
              <a:ea typeface="宋体" panose="02010600030101010101" pitchFamily="2" charset="-122"/>
            </a:endParaRPr>
          </a:p>
          <a:p>
            <a:pPr algn="l"/>
            <a:r>
              <a:rPr lang="zh-CN" altLang="en-US" i="0" dirty="0">
                <a:effectLst/>
                <a:latin typeface="宋体" panose="02010600030101010101" pitchFamily="2" charset="-122"/>
                <a:ea typeface="宋体" panose="02010600030101010101" pitchFamily="2" charset="-122"/>
              </a:rPr>
              <a:t>借助网络虚拟化，数字服务提供商可以优化其服务器资源（例如，减少空闲的服务器），进而使用标准服务器来执行以前必须由昂贵的专有硬件执行的功能，并在总体上提高其网络的速度、灵活性和可靠性。</a:t>
            </a:r>
          </a:p>
        </p:txBody>
      </p:sp>
      <p:pic>
        <p:nvPicPr>
          <p:cNvPr id="2" name="Picture 2" descr="网络虚拟化 的图像结果">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3777" y="2319678"/>
            <a:ext cx="5109088" cy="27622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网络虚拟化分类</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为什么要关注网络虚拟化？</a:t>
            </a:r>
          </a:p>
        </p:txBody>
      </p:sp>
      <p:sp>
        <p:nvSpPr>
          <p:cNvPr id="4" name="文本框 3">
            <a:extLst>
              <a:ext uri="{FF2B5EF4-FFF2-40B4-BE49-F238E27FC236}">
                <a16:creationId xmlns:a16="http://schemas.microsoft.com/office/drawing/2014/main" id="{82537086-8F5C-D478-3579-69B1FD38B1AB}"/>
              </a:ext>
            </a:extLst>
          </p:cNvPr>
          <p:cNvSpPr txBox="1"/>
          <p:nvPr/>
        </p:nvSpPr>
        <p:spPr>
          <a:xfrm>
            <a:off x="848786" y="2057498"/>
            <a:ext cx="10178515" cy="3693319"/>
          </a:xfrm>
          <a:prstGeom prst="rect">
            <a:avLst/>
          </a:prstGeom>
          <a:noFill/>
        </p:spPr>
        <p:txBody>
          <a:bodyPr wrap="square">
            <a:spAutoFit/>
          </a:bodyPr>
          <a:lstStyle/>
          <a:p>
            <a:pPr algn="l"/>
            <a:r>
              <a:rPr lang="zh-CN" altLang="en-US" i="0" dirty="0">
                <a:effectLst/>
                <a:latin typeface="宋体" panose="02010600030101010101" pitchFamily="2" charset="-122"/>
                <a:ea typeface="宋体" panose="02010600030101010101" pitchFamily="2" charset="-122"/>
              </a:rPr>
              <a:t>    网络虚拟化将所有 </a:t>
            </a:r>
            <a:r>
              <a:rPr lang="en-US" altLang="zh-CN" i="0" dirty="0">
                <a:effectLst/>
                <a:latin typeface="宋体" panose="02010600030101010101" pitchFamily="2" charset="-122"/>
                <a:ea typeface="宋体" panose="02010600030101010101" pitchFamily="2" charset="-122"/>
              </a:rPr>
              <a:t>IT </a:t>
            </a:r>
            <a:r>
              <a:rPr lang="zh-CN" altLang="en-US" i="0" dirty="0">
                <a:effectLst/>
                <a:latin typeface="宋体" panose="02010600030101010101" pitchFamily="2" charset="-122"/>
                <a:ea typeface="宋体" panose="02010600030101010101" pitchFamily="2" charset="-122"/>
              </a:rPr>
              <a:t>物理基础架构元素（计算、网络和</a:t>
            </a:r>
            <a:r>
              <a:rPr lang="zh-CN" altLang="en-US" dirty="0">
                <a:latin typeface="宋体" panose="02010600030101010101" pitchFamily="2" charset="-122"/>
                <a:ea typeface="宋体" panose="02010600030101010101" pitchFamily="2" charset="-122"/>
              </a:rPr>
              <a:t>存储</a:t>
            </a:r>
            <a:r>
              <a:rPr lang="zh-CN" altLang="en-US" i="0" dirty="0">
                <a:effectLst/>
                <a:latin typeface="宋体" panose="02010600030101010101" pitchFamily="2" charset="-122"/>
                <a:ea typeface="宋体" panose="02010600030101010101" pitchFamily="2" charset="-122"/>
              </a:rPr>
              <a:t>）从专有硬件中抽象出来，然后将它们集中在一起。随着要求和业务需求发生改变，可以从这个资源池中，</a:t>
            </a:r>
            <a:r>
              <a:rPr lang="zh-CN" altLang="en-US" dirty="0">
                <a:latin typeface="宋体" panose="02010600030101010101" pitchFamily="2" charset="-122"/>
                <a:ea typeface="宋体" panose="02010600030101010101" pitchFamily="2" charset="-122"/>
              </a:rPr>
              <a:t>自动</a:t>
            </a:r>
            <a:r>
              <a:rPr lang="zh-CN" altLang="en-US" i="0" dirty="0">
                <a:effectLst/>
                <a:latin typeface="宋体" panose="02010600030101010101" pitchFamily="2" charset="-122"/>
                <a:ea typeface="宋体" panose="02010600030101010101" pitchFamily="2" charset="-122"/>
              </a:rPr>
              <a:t>将资源部署在最需要它们的地方。这一点在</a:t>
            </a:r>
            <a:r>
              <a:rPr lang="zh-CN" altLang="en-US" dirty="0">
                <a:latin typeface="宋体" panose="02010600030101010101" pitchFamily="2" charset="-122"/>
                <a:ea typeface="宋体" panose="02010600030101010101" pitchFamily="2" charset="-122"/>
              </a:rPr>
              <a:t>电信行业</a:t>
            </a:r>
            <a:r>
              <a:rPr lang="zh-CN" altLang="en-US" i="0" dirty="0">
                <a:effectLst/>
                <a:latin typeface="宋体" panose="02010600030101010101" pitchFamily="2" charset="-122"/>
                <a:ea typeface="宋体" panose="02010600030101010101" pitchFamily="2" charset="-122"/>
              </a:rPr>
              <a:t>中尤其关键，因为电信行业的传统提供商必须进行网络和运维</a:t>
            </a:r>
            <a:r>
              <a:rPr lang="zh-CN" altLang="en-US" dirty="0">
                <a:latin typeface="宋体" panose="02010600030101010101" pitchFamily="2" charset="-122"/>
                <a:ea typeface="宋体" panose="02010600030101010101" pitchFamily="2" charset="-122"/>
              </a:rPr>
              <a:t>转型</a:t>
            </a:r>
            <a:r>
              <a:rPr lang="zh-CN" altLang="en-US" i="0" dirty="0">
                <a:effectLst/>
                <a:latin typeface="宋体" panose="02010600030101010101" pitchFamily="2" charset="-122"/>
                <a:ea typeface="宋体" panose="02010600030101010101" pitchFamily="2" charset="-122"/>
              </a:rPr>
              <a:t>，以跟上技术创新的步伐。</a:t>
            </a:r>
            <a:endParaRPr lang="en-US" altLang="zh-CN" i="0" dirty="0">
              <a:effectLst/>
              <a:latin typeface="宋体" panose="02010600030101010101" pitchFamily="2" charset="-122"/>
              <a:ea typeface="宋体" panose="02010600030101010101" pitchFamily="2" charset="-122"/>
            </a:endParaRPr>
          </a:p>
          <a:p>
            <a:pPr algn="l"/>
            <a:endParaRPr lang="zh-CN" altLang="en-US" i="0" dirty="0">
              <a:effectLst/>
              <a:latin typeface="宋体" panose="02010600030101010101" pitchFamily="2" charset="-122"/>
              <a:ea typeface="宋体" panose="02010600030101010101" pitchFamily="2" charset="-122"/>
            </a:endParaRPr>
          </a:p>
          <a:p>
            <a:pPr algn="l"/>
            <a:r>
              <a:rPr lang="zh-CN" altLang="en-US" i="0" dirty="0">
                <a:effectLst/>
                <a:latin typeface="宋体" panose="02010600030101010101" pitchFamily="2" charset="-122"/>
                <a:ea typeface="宋体" panose="02010600030101010101" pitchFamily="2" charset="-122"/>
              </a:rPr>
              <a:t>    无论是远程手术中的虚拟现实，还是让救护车能够安全通过红绿灯的智能电网，新的技术进步有望从根本上改善和优化体验。但是，许多服务提供商基于硬件的传统网络必须经过转型，才能利用这些创新。网络虚拟化就能为服务提供商提供他们需要的敏捷性和可扩展性。</a:t>
            </a:r>
          </a:p>
          <a:p>
            <a:pPr algn="l"/>
            <a:r>
              <a:rPr lang="zh-CN" altLang="en-US" i="0" dirty="0">
                <a:effectLst/>
                <a:latin typeface="宋体" panose="02010600030101010101" pitchFamily="2" charset="-122"/>
                <a:ea typeface="宋体" panose="02010600030101010101" pitchFamily="2" charset="-122"/>
              </a:rPr>
              <a:t>正如超大规模的公共</a:t>
            </a:r>
            <a:r>
              <a:rPr lang="zh-CN" altLang="en-US" dirty="0">
                <a:latin typeface="宋体" panose="02010600030101010101" pitchFamily="2" charset="-122"/>
                <a:ea typeface="宋体" panose="02010600030101010101" pitchFamily="2" charset="-122"/>
              </a:rPr>
              <a:t>云提供商</a:t>
            </a:r>
            <a:r>
              <a:rPr lang="zh-CN" altLang="en-US" i="0" dirty="0">
                <a:effectLst/>
                <a:latin typeface="宋体" panose="02010600030101010101" pitchFamily="2" charset="-122"/>
                <a:ea typeface="宋体" panose="02010600030101010101" pitchFamily="2" charset="-122"/>
              </a:rPr>
              <a:t>展示了</a:t>
            </a:r>
            <a:r>
              <a:rPr lang="zh-CN" altLang="en-US" dirty="0">
                <a:latin typeface="宋体" panose="02010600030101010101" pitchFamily="2" charset="-122"/>
                <a:ea typeface="宋体" panose="02010600030101010101" pitchFamily="2" charset="-122"/>
              </a:rPr>
              <a:t>云原生</a:t>
            </a:r>
            <a:r>
              <a:rPr lang="zh-CN" altLang="en-US" i="0" dirty="0">
                <a:effectLst/>
                <a:latin typeface="宋体" panose="02010600030101010101" pitchFamily="2" charset="-122"/>
                <a:ea typeface="宋体" panose="02010600030101010101" pitchFamily="2" charset="-122"/>
              </a:rPr>
              <a:t>架构和开源开发如何有助于加速服务交付、部署和迭代一样，电信服务提供商也可以采用同样的方法，提高运维的敏捷性、灵活性、弹性和安全性。他们可以通过</a:t>
            </a:r>
            <a:r>
              <a:rPr lang="zh-CN" altLang="en-US" dirty="0">
                <a:latin typeface="宋体" panose="02010600030101010101" pitchFamily="2" charset="-122"/>
                <a:ea typeface="宋体" panose="02010600030101010101" pitchFamily="2" charset="-122"/>
              </a:rPr>
              <a:t>自动化</a:t>
            </a:r>
            <a:r>
              <a:rPr lang="zh-CN" altLang="en-US" i="0" dirty="0">
                <a:effectLst/>
                <a:latin typeface="宋体" panose="02010600030101010101" pitchFamily="2" charset="-122"/>
                <a:ea typeface="宋体" panose="02010600030101010101" pitchFamily="2" charset="-122"/>
              </a:rPr>
              <a:t>和通用的统一平台来管理复杂的架构。他们还可以满足消费者和企业对性能、安全性、普遍性和用户体验的更高期望。通过云原生架构和自动化，供应商可以更快地更改和添加服务和功能，以更好地响应客户的需求。</a:t>
            </a:r>
          </a:p>
        </p:txBody>
      </p:sp>
    </p:spTree>
    <p:extLst>
      <p:ext uri="{BB962C8B-B14F-4D97-AF65-F5344CB8AC3E}">
        <p14:creationId xmlns:p14="http://schemas.microsoft.com/office/powerpoint/2010/main" val="16644298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网络虚拟化分类</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网络虚拟化分类</a:t>
            </a:r>
          </a:p>
        </p:txBody>
      </p:sp>
      <p:sp>
        <p:nvSpPr>
          <p:cNvPr id="4" name="文本框 3">
            <a:extLst>
              <a:ext uri="{FF2B5EF4-FFF2-40B4-BE49-F238E27FC236}">
                <a16:creationId xmlns:a16="http://schemas.microsoft.com/office/drawing/2014/main" id="{82537086-8F5C-D478-3579-69B1FD38B1AB}"/>
              </a:ext>
            </a:extLst>
          </p:cNvPr>
          <p:cNvSpPr txBox="1"/>
          <p:nvPr/>
        </p:nvSpPr>
        <p:spPr>
          <a:xfrm>
            <a:off x="589005" y="1906472"/>
            <a:ext cx="10965135" cy="1754326"/>
          </a:xfrm>
          <a:prstGeom prst="rect">
            <a:avLst/>
          </a:prstGeom>
          <a:noFill/>
        </p:spPr>
        <p:txBody>
          <a:bodyPr wrap="square">
            <a:spAutoFit/>
          </a:bodyPr>
          <a:lstStyle/>
          <a:p>
            <a:pPr indent="266700" algn="just"/>
            <a:r>
              <a:rPr lang="zh-CN" altLang="zh-CN" sz="1800" dirty="0">
                <a:solidFill>
                  <a:srgbClr val="000000"/>
                </a:solidFill>
                <a:effectLst/>
                <a:latin typeface="Times New Roman" panose="02020603050405020304" pitchFamily="18" charset="0"/>
                <a:ea typeface="宋体" panose="02010600030101010101" pitchFamily="2" charset="-122"/>
              </a:rPr>
              <a:t>随着云计算技术的不断发展，网络虚拟化也应运而生。网络虚拟化就是在一个物理网络上模拟出多个逻辑网络，网络虚拟化的概念已经产生很久，如虚拟专用网络（</a:t>
            </a:r>
            <a:r>
              <a:rPr lang="en-US" altLang="zh-CN" sz="1800" dirty="0">
                <a:solidFill>
                  <a:srgbClr val="000000"/>
                </a:solidFill>
                <a:effectLst/>
                <a:latin typeface="Times New Roman" panose="02020603050405020304" pitchFamily="18" charset="0"/>
                <a:ea typeface="宋体" panose="02010600030101010101" pitchFamily="2" charset="-122"/>
              </a:rPr>
              <a:t>Virtual Private Network</a:t>
            </a:r>
            <a:r>
              <a:rPr lang="zh-CN" altLang="zh-CN" sz="1800" dirty="0">
                <a:solidFill>
                  <a:srgbClr val="000000"/>
                </a:solidFill>
                <a:effectLst/>
                <a:latin typeface="Times New Roman" panose="02020603050405020304" pitchFamily="18" charset="0"/>
                <a:ea typeface="宋体" panose="02010600030101010101" pitchFamily="2" charset="-122"/>
              </a:rPr>
              <a:t>，</a:t>
            </a:r>
            <a:r>
              <a:rPr lang="en-US" altLang="zh-CN" sz="1800" dirty="0">
                <a:solidFill>
                  <a:srgbClr val="000000"/>
                </a:solidFill>
                <a:effectLst/>
                <a:latin typeface="Times New Roman" panose="02020603050405020304" pitchFamily="18" charset="0"/>
                <a:ea typeface="宋体" panose="02010600030101010101" pitchFamily="2" charset="-122"/>
              </a:rPr>
              <a:t>VPN</a:t>
            </a:r>
            <a:r>
              <a:rPr lang="zh-CN" altLang="zh-CN" sz="1800" dirty="0">
                <a:solidFill>
                  <a:srgbClr val="000000"/>
                </a:solidFill>
                <a:effectLst/>
                <a:latin typeface="Times New Roman" panose="02020603050405020304" pitchFamily="18" charset="0"/>
                <a:ea typeface="宋体" panose="02010600030101010101" pitchFamily="2" charset="-122"/>
              </a:rPr>
              <a:t>）、虚拟局域网（</a:t>
            </a:r>
            <a:r>
              <a:rPr lang="en-US" altLang="zh-CN" sz="1800" dirty="0">
                <a:solidFill>
                  <a:srgbClr val="000000"/>
                </a:solidFill>
                <a:effectLst/>
                <a:latin typeface="Times New Roman" panose="02020603050405020304" pitchFamily="18" charset="0"/>
                <a:ea typeface="宋体" panose="02010600030101010101" pitchFamily="2" charset="-122"/>
              </a:rPr>
              <a:t>Virtual Local Area Network</a:t>
            </a:r>
            <a:r>
              <a:rPr lang="zh-CN" altLang="zh-CN" sz="1800" dirty="0">
                <a:solidFill>
                  <a:srgbClr val="000000"/>
                </a:solidFill>
                <a:effectLst/>
                <a:latin typeface="Times New Roman" panose="02020603050405020304" pitchFamily="18" charset="0"/>
                <a:ea typeface="宋体" panose="02010600030101010101" pitchFamily="2" charset="-122"/>
              </a:rPr>
              <a:t>，</a:t>
            </a:r>
            <a:r>
              <a:rPr lang="en-US" altLang="zh-CN" sz="1800" dirty="0">
                <a:solidFill>
                  <a:srgbClr val="000000"/>
                </a:solidFill>
                <a:effectLst/>
                <a:latin typeface="Times New Roman" panose="02020603050405020304" pitchFamily="18" charset="0"/>
                <a:ea typeface="宋体" panose="02010600030101010101" pitchFamily="2" charset="-122"/>
              </a:rPr>
              <a:t>VLAN</a:t>
            </a:r>
            <a:r>
              <a:rPr lang="zh-CN" altLang="zh-CN" sz="1800" dirty="0">
                <a:solidFill>
                  <a:srgbClr val="000000"/>
                </a:solidFill>
                <a:effectLst/>
                <a:latin typeface="Times New Roman" panose="02020603050405020304" pitchFamily="18" charset="0"/>
                <a:ea typeface="宋体" panose="02010600030101010101" pitchFamily="2" charset="-122"/>
              </a:rPr>
              <a:t>）、虚拟专用局域网业务（</a:t>
            </a:r>
            <a:r>
              <a:rPr lang="en-US" altLang="zh-CN" sz="1800" dirty="0">
                <a:solidFill>
                  <a:srgbClr val="000000"/>
                </a:solidFill>
                <a:effectLst/>
                <a:latin typeface="Times New Roman" panose="02020603050405020304" pitchFamily="18" charset="0"/>
                <a:ea typeface="宋体" panose="02010600030101010101" pitchFamily="2" charset="-122"/>
              </a:rPr>
              <a:t>Virtual Private Lan Service</a:t>
            </a:r>
            <a:r>
              <a:rPr lang="zh-CN" altLang="zh-CN" sz="1800" dirty="0">
                <a:solidFill>
                  <a:srgbClr val="000000"/>
                </a:solidFill>
                <a:effectLst/>
                <a:latin typeface="Times New Roman" panose="02020603050405020304" pitchFamily="18" charset="0"/>
                <a:ea typeface="宋体" panose="02010600030101010101" pitchFamily="2" charset="-122"/>
              </a:rPr>
              <a:t>，</a:t>
            </a:r>
            <a:r>
              <a:rPr lang="en-US" altLang="zh-CN" sz="1800" dirty="0">
                <a:solidFill>
                  <a:srgbClr val="000000"/>
                </a:solidFill>
                <a:effectLst/>
                <a:latin typeface="Times New Roman" panose="02020603050405020304" pitchFamily="18" charset="0"/>
                <a:ea typeface="宋体" panose="02010600030101010101" pitchFamily="2" charset="-122"/>
              </a:rPr>
              <a:t>VPLS</a:t>
            </a:r>
            <a:r>
              <a:rPr lang="zh-CN" altLang="zh-CN" sz="1800" dirty="0">
                <a:solidFill>
                  <a:srgbClr val="000000"/>
                </a:solidFill>
                <a:effectLst/>
                <a:latin typeface="Times New Roman" panose="02020603050405020304" pitchFamily="18" charset="0"/>
                <a:ea typeface="宋体" panose="02010600030101010101" pitchFamily="2" charset="-122"/>
              </a:rPr>
              <a:t>）等。在服务器虚拟化发展到一个新高度和新一代物联网技术出现的背景下，虽然网络虚拟化的基本概念没有变化，但是内容已经发生了变化。现在可以将网络虚拟化划分为</a:t>
            </a:r>
            <a:r>
              <a:rPr lang="en-US" altLang="zh-CN" sz="1800" dirty="0">
                <a:solidFill>
                  <a:srgbClr val="000000"/>
                </a:solidFill>
                <a:effectLst/>
                <a:latin typeface="Times New Roman" panose="02020603050405020304" pitchFamily="18" charset="0"/>
                <a:ea typeface="宋体" panose="02010600030101010101" pitchFamily="2" charset="-122"/>
              </a:rPr>
              <a:t>4</a:t>
            </a:r>
            <a:r>
              <a:rPr lang="zh-CN" altLang="zh-CN" sz="1800" dirty="0">
                <a:solidFill>
                  <a:srgbClr val="000000"/>
                </a:solidFill>
                <a:effectLst/>
                <a:latin typeface="Times New Roman" panose="02020603050405020304" pitchFamily="18" charset="0"/>
                <a:ea typeface="宋体" panose="02010600030101010101" pitchFamily="2" charset="-122"/>
              </a:rPr>
              <a:t>个部分。</a:t>
            </a:r>
            <a:r>
              <a:rPr lang="zh-CN" altLang="en-US" sz="1800" dirty="0">
                <a:solidFill>
                  <a:srgbClr val="000000"/>
                </a:solidFill>
                <a:effectLst/>
                <a:latin typeface="Times New Roman" panose="02020603050405020304" pitchFamily="18" charset="0"/>
                <a:ea typeface="宋体" panose="02010600030101010101" pitchFamily="2" charset="-122"/>
              </a:rPr>
              <a:t>分别是虚拟网卡、虚拟交换技术、硬件设备虚拟化和虚拟网络。</a:t>
            </a:r>
            <a:endParaRPr lang="zh-CN" altLang="zh-CN" sz="1800" dirty="0">
              <a:solidFill>
                <a:srgbClr val="000000"/>
              </a:solidFill>
              <a:effectLst/>
              <a:latin typeface="Times New Roman" panose="02020603050405020304" pitchFamily="18" charset="0"/>
              <a:ea typeface="宋体" panose="02010600030101010101" pitchFamily="2" charset="-122"/>
            </a:endParaRPr>
          </a:p>
        </p:txBody>
      </p:sp>
      <p:pic>
        <p:nvPicPr>
          <p:cNvPr id="2050" name="Picture 2" descr="虚拟化 的图像结果">
            <a:extLst>
              <a:ext uri="{FF2B5EF4-FFF2-40B4-BE49-F238E27FC236}">
                <a16:creationId xmlns:a16="http://schemas.microsoft.com/office/drawing/2014/main" id="{AB3471F7-1F70-426E-22D2-717A8C727A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9537" y="3660798"/>
            <a:ext cx="4352925"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841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anim calcmode="lin" valueType="num">
                                      <p:cBhvr>
                                        <p:cTn id="8" dur="2000" fill="hold"/>
                                        <p:tgtEl>
                                          <p:spTgt spid="2050"/>
                                        </p:tgtEl>
                                        <p:attrNameLst>
                                          <p:attrName>ppt_w</p:attrName>
                                        </p:attrNameLst>
                                      </p:cBhvr>
                                      <p:tavLst>
                                        <p:tav tm="0" fmla="#ppt_w*sin(2.5*pi*$)">
                                          <p:val>
                                            <p:fltVal val="0"/>
                                          </p:val>
                                        </p:tav>
                                        <p:tav tm="100000">
                                          <p:val>
                                            <p:fltVal val="1"/>
                                          </p:val>
                                        </p:tav>
                                      </p:tavLst>
                                    </p:anim>
                                    <p:anim calcmode="lin" valueType="num">
                                      <p:cBhvr>
                                        <p:cTn id="9" dur="2000" fill="hold"/>
                                        <p:tgtEl>
                                          <p:spTgt spid="20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5" y="-2663196"/>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2543024" y="3866410"/>
            <a:ext cx="7297908" cy="923330"/>
          </a:xfrm>
          <a:prstGeom prst="rect">
            <a:avLst/>
          </a:prstGeom>
          <a:noFill/>
        </p:spPr>
        <p:txBody>
          <a:bodyPr wrap="square">
            <a:spAutoFit/>
          </a:bodyPr>
          <a:lstStyle/>
          <a:p>
            <a:r>
              <a:rPr lang="zh-CN" altLang="en-US" sz="5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网络虚拟化实现方式</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r>
              <a:rPr lang="en-US" altLang="zh-CN" sz="9600" spc="600" dirty="0">
                <a:cs typeface="+mn-ea"/>
                <a:sym typeface="+mn-lt"/>
              </a:rPr>
              <a:t>02</a:t>
            </a:r>
            <a:endParaRPr lang="zh-CN" altLang="en-US" sz="9600" spc="600" dirty="0">
              <a:cs typeface="+mn-ea"/>
              <a:sym typeface="+mn-lt"/>
            </a:endParaRPr>
          </a:p>
        </p:txBody>
      </p:sp>
    </p:spTree>
    <p:extLst>
      <p:ext uri="{BB962C8B-B14F-4D97-AF65-F5344CB8AC3E}">
        <p14:creationId xmlns:p14="http://schemas.microsoft.com/office/powerpoint/2010/main" val="30350808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3861882"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网络虚拟化实现方式</a:t>
            </a:r>
          </a:p>
        </p:txBody>
      </p:sp>
      <p:sp>
        <p:nvSpPr>
          <p:cNvPr id="4" name="文本框 3">
            <a:extLst>
              <a:ext uri="{FF2B5EF4-FFF2-40B4-BE49-F238E27FC236}">
                <a16:creationId xmlns:a16="http://schemas.microsoft.com/office/drawing/2014/main" id="{CA4477CB-6182-8D85-E0FC-19B7658BA2AB}"/>
              </a:ext>
            </a:extLst>
          </p:cNvPr>
          <p:cNvSpPr txBox="1"/>
          <p:nvPr/>
        </p:nvSpPr>
        <p:spPr>
          <a:xfrm>
            <a:off x="589005" y="1032294"/>
            <a:ext cx="11189194" cy="1200329"/>
          </a:xfrm>
          <a:prstGeom prst="rect">
            <a:avLst/>
          </a:prstGeom>
          <a:noFill/>
        </p:spPr>
        <p:txBody>
          <a:bodyPr wrap="square">
            <a:spAutoFit/>
          </a:bodyPr>
          <a:lstStyle/>
          <a:p>
            <a:pPr indent="266700" algn="just"/>
            <a:r>
              <a:rPr lang="en-US" altLang="zh-CN" sz="1800" dirty="0">
                <a:solidFill>
                  <a:srgbClr val="000000"/>
                </a:solidFill>
                <a:effectLst/>
                <a:latin typeface="Times New Roman" panose="02020603050405020304" pitchFamily="18" charset="0"/>
                <a:ea typeface="宋体" panose="02010600030101010101" pitchFamily="2" charset="-122"/>
              </a:rPr>
              <a:t> </a:t>
            </a:r>
            <a:r>
              <a:rPr lang="zh-CN" altLang="zh-CN" sz="1800" dirty="0">
                <a:solidFill>
                  <a:srgbClr val="000000"/>
                </a:solidFill>
                <a:effectLst/>
                <a:latin typeface="Times New Roman" panose="02020603050405020304" pitchFamily="18" charset="0"/>
                <a:ea typeface="宋体" panose="02010600030101010101" pitchFamily="2" charset="-122"/>
              </a:rPr>
              <a:t>网络虚拟化可以分为</a:t>
            </a:r>
            <a:r>
              <a:rPr lang="en-US" altLang="zh-CN" sz="1800" dirty="0">
                <a:solidFill>
                  <a:srgbClr val="000000"/>
                </a:solidFill>
                <a:effectLst/>
                <a:latin typeface="Times New Roman" panose="02020603050405020304" pitchFamily="18" charset="0"/>
                <a:ea typeface="宋体" panose="02010600030101010101" pitchFamily="2" charset="-122"/>
              </a:rPr>
              <a:t>4</a:t>
            </a:r>
            <a:r>
              <a:rPr lang="zh-CN" altLang="zh-CN" sz="1800" dirty="0">
                <a:solidFill>
                  <a:srgbClr val="000000"/>
                </a:solidFill>
                <a:effectLst/>
                <a:latin typeface="Times New Roman" panose="02020603050405020304" pitchFamily="18" charset="0"/>
                <a:ea typeface="宋体" panose="02010600030101010101" pitchFamily="2" charset="-122"/>
              </a:rPr>
              <a:t>种实现方式，分别是虚拟网卡、虚拟交换技术、硬件设备虚拟化、虚拟化网络。</a:t>
            </a:r>
            <a:endParaRPr lang="en-US" altLang="zh-CN" sz="1800" dirty="0">
              <a:solidFill>
                <a:srgbClr val="000000"/>
              </a:solidFill>
              <a:effectLst/>
              <a:latin typeface="Times New Roman" panose="02020603050405020304" pitchFamily="18" charset="0"/>
              <a:ea typeface="宋体" panose="02010600030101010101" pitchFamily="2" charset="-122"/>
            </a:endParaRPr>
          </a:p>
          <a:p>
            <a:pPr indent="266700" algn="just"/>
            <a:endParaRPr lang="en-US" altLang="zh-CN" sz="1800" dirty="0">
              <a:solidFill>
                <a:srgbClr val="000000"/>
              </a:solidFill>
              <a:effectLst/>
              <a:latin typeface="Times New Roman" panose="02020603050405020304" pitchFamily="18" charset="0"/>
              <a:ea typeface="宋体" panose="02010600030101010101" pitchFamily="2" charset="-122"/>
            </a:endParaRPr>
          </a:p>
          <a:p>
            <a:pPr indent="266700" algn="just"/>
            <a:r>
              <a:rPr lang="zh-CN" altLang="en-US" sz="1800" b="1" dirty="0">
                <a:effectLst/>
                <a:latin typeface="Times New Roman" panose="02020603050405020304" pitchFamily="18" charset="0"/>
                <a:ea typeface="宋体" panose="02010600030101010101" pitchFamily="2" charset="-122"/>
                <a:cs typeface="Times New Roman" panose="02020603050405020304" pitchFamily="18" charset="0"/>
              </a:rPr>
              <a:t> 虚拟网卡</a:t>
            </a:r>
            <a:r>
              <a:rPr lang="zh-CN" altLang="en-US"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多个虚拟机共享服务器中的物理网卡，需要一种机制既能保证</a:t>
            </a:r>
            <a:r>
              <a:rPr lang="en-US" altLang="zh-CN" sz="1800" dirty="0">
                <a:solidFill>
                  <a:srgbClr val="000000"/>
                </a:solidFill>
                <a:effectLst/>
                <a:latin typeface="Times New Roman" panose="02020603050405020304" pitchFamily="18" charset="0"/>
                <a:ea typeface="宋体" panose="02010600030101010101" pitchFamily="2" charset="-122"/>
              </a:rPr>
              <a:t>I/O</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的效率，又能保证多个虚拟机对物理网卡的共享使用，</a:t>
            </a:r>
            <a:r>
              <a:rPr lang="en-US" altLang="zh-CN" sz="1800" dirty="0">
                <a:solidFill>
                  <a:srgbClr val="000000"/>
                </a:solidFill>
                <a:effectLst/>
                <a:latin typeface="Times New Roman" panose="02020603050405020304" pitchFamily="18" charset="0"/>
                <a:ea typeface="宋体" panose="02010600030101010101" pitchFamily="2" charset="-122"/>
              </a:rPr>
              <a:t>I/O</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虚拟化主要解决这类问题。</a:t>
            </a:r>
            <a:r>
              <a:rPr lang="en-US" altLang="zh-CN" sz="1800" dirty="0">
                <a:solidFill>
                  <a:srgbClr val="000000"/>
                </a:solidFill>
                <a:effectLst/>
                <a:latin typeface="Times New Roman" panose="02020603050405020304" pitchFamily="18" charset="0"/>
                <a:ea typeface="宋体" panose="02010600030101010101" pitchFamily="2" charset="-122"/>
              </a:rPr>
              <a:t>I/O</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虚拟化分为全虚拟化、半虚拟化和硬件辅助虚拟化。</a:t>
            </a:r>
            <a:endParaRPr lang="zh-CN" altLang="zh-CN" sz="1800" dirty="0">
              <a:solidFill>
                <a:srgbClr val="000000"/>
              </a:solidFill>
              <a:effectLst/>
              <a:latin typeface="Times New Roman" panose="02020603050405020304" pitchFamily="18" charset="0"/>
              <a:ea typeface="宋体" panose="02010600030101010101" pitchFamily="2" charset="-122"/>
            </a:endParaRPr>
          </a:p>
        </p:txBody>
      </p:sp>
      <p:sp>
        <p:nvSpPr>
          <p:cNvPr id="7" name="文本框 6">
            <a:extLst>
              <a:ext uri="{FF2B5EF4-FFF2-40B4-BE49-F238E27FC236}">
                <a16:creationId xmlns:a16="http://schemas.microsoft.com/office/drawing/2014/main" id="{64D7CA8D-E351-DAFB-039B-315B1FE2BD43}"/>
              </a:ext>
            </a:extLst>
          </p:cNvPr>
          <p:cNvSpPr txBox="1"/>
          <p:nvPr/>
        </p:nvSpPr>
        <p:spPr>
          <a:xfrm>
            <a:off x="698007" y="2394995"/>
            <a:ext cx="11080192" cy="1200329"/>
          </a:xfrm>
          <a:prstGeom prst="rect">
            <a:avLst/>
          </a:prstGeom>
          <a:noFill/>
        </p:spPr>
        <p:txBody>
          <a:bodyPr wrap="square">
            <a:spAutoFit/>
          </a:bodyPr>
          <a:lstStyle/>
          <a:p>
            <a:r>
              <a:rPr lang="en-US"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全虚拟化即所抽象的</a:t>
            </a:r>
            <a:r>
              <a:rPr lang="en-US" altLang="zh-CN" sz="1800" dirty="0">
                <a:solidFill>
                  <a:srgbClr val="000000"/>
                </a:solidFill>
                <a:effectLst/>
                <a:latin typeface="Times New Roman" panose="02020603050405020304" pitchFamily="18" charset="0"/>
                <a:ea typeface="宋体" panose="02010600030101010101" pitchFamily="2" charset="-122"/>
              </a:rPr>
              <a:t>VM</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具有完全的物理特性，虚拟化层负责捕获</a:t>
            </a:r>
            <a:r>
              <a:rPr lang="en-US" altLang="zh-CN" sz="1800" dirty="0">
                <a:solidFill>
                  <a:srgbClr val="000000"/>
                </a:solidFill>
                <a:effectLst/>
                <a:latin typeface="Times New Roman" panose="02020603050405020304" pitchFamily="18" charset="0"/>
                <a:ea typeface="宋体" panose="02010600030101010101" pitchFamily="2" charset="-122"/>
              </a:rPr>
              <a:t>CPU</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指令，为指令访问硬件充当媒介。典型的全虚拟化代表有</a:t>
            </a:r>
            <a:r>
              <a:rPr lang="en-US" altLang="zh-CN" sz="1800" dirty="0">
                <a:solidFill>
                  <a:srgbClr val="000000"/>
                </a:solidFill>
                <a:effectLst/>
                <a:latin typeface="Times New Roman" panose="02020603050405020304" pitchFamily="18" charset="0"/>
                <a:ea typeface="宋体" panose="02010600030101010101" pitchFamily="2" charset="-122"/>
              </a:rPr>
              <a:t>VMware</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solidFill>
                  <a:srgbClr val="000000"/>
                </a:solidFill>
                <a:effectLst/>
                <a:latin typeface="Times New Roman" panose="02020603050405020304" pitchFamily="18" charset="0"/>
                <a:ea typeface="宋体" panose="02010600030101010101" pitchFamily="2" charset="-122"/>
              </a:rPr>
              <a:t>VirtualBox</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solidFill>
                  <a:srgbClr val="000000"/>
                </a:solidFill>
                <a:effectLst/>
                <a:latin typeface="Times New Roman" panose="02020603050405020304" pitchFamily="18" charset="0"/>
                <a:ea typeface="宋体" panose="02010600030101010101" pitchFamily="2" charset="-122"/>
              </a:rPr>
              <a:t>Virtual PC</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solidFill>
                  <a:srgbClr val="000000"/>
                </a:solidFill>
                <a:effectLst/>
                <a:latin typeface="Times New Roman" panose="02020603050405020304" pitchFamily="18" charset="0"/>
                <a:ea typeface="宋体" panose="02010600030101010101" pitchFamily="2" charset="-122"/>
              </a:rPr>
              <a:t>KVM-x86</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solidFill>
                  <a:srgbClr val="000000"/>
                </a:solidFill>
                <a:effectLst/>
                <a:latin typeface="Times New Roman" panose="02020603050405020304" pitchFamily="18" charset="0"/>
                <a:ea typeface="宋体" panose="02010600030101010101" pitchFamily="2" charset="-122"/>
              </a:rPr>
              <a:t>KVM</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dirty="0">
                <a:solidFill>
                  <a:srgbClr val="000000"/>
                </a:solidFill>
                <a:effectLst/>
                <a:latin typeface="Times New Roman" panose="02020603050405020304" pitchFamily="18" charset="0"/>
                <a:ea typeface="宋体" panose="02010600030101010101" pitchFamily="2" charset="-122"/>
              </a:rPr>
              <a:t>Kernel-Based Virtual Machines</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）是一个基于</a:t>
            </a:r>
            <a:r>
              <a:rPr lang="en-US" altLang="zh-CN" sz="1800" dirty="0">
                <a:solidFill>
                  <a:srgbClr val="000000"/>
                </a:solidFill>
                <a:effectLst/>
                <a:latin typeface="Times New Roman" panose="02020603050405020304" pitchFamily="18" charset="0"/>
                <a:ea typeface="宋体" panose="02010600030101010101" pitchFamily="2" charset="-122"/>
              </a:rPr>
              <a:t>Linux</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内核的虚拟化技术，可以直接将</a:t>
            </a:r>
            <a:r>
              <a:rPr lang="en-US" altLang="zh-CN" sz="1800" dirty="0">
                <a:solidFill>
                  <a:srgbClr val="000000"/>
                </a:solidFill>
                <a:effectLst/>
                <a:latin typeface="Times New Roman" panose="02020603050405020304" pitchFamily="18" charset="0"/>
                <a:ea typeface="宋体" panose="02010600030101010101" pitchFamily="2" charset="-122"/>
              </a:rPr>
              <a:t>Linux</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内核转换为</a:t>
            </a:r>
            <a:r>
              <a:rPr lang="en-US" altLang="zh-CN" sz="1800" dirty="0">
                <a:solidFill>
                  <a:srgbClr val="000000"/>
                </a:solidFill>
                <a:effectLst/>
                <a:latin typeface="Times New Roman" panose="02020603050405020304" pitchFamily="18" charset="0"/>
                <a:ea typeface="宋体" panose="02010600030101010101" pitchFamily="2" charset="-122"/>
              </a:rPr>
              <a:t>Hypervisor</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。从而使得</a:t>
            </a:r>
            <a:r>
              <a:rPr lang="en-US" altLang="zh-CN" sz="1800" dirty="0">
                <a:solidFill>
                  <a:srgbClr val="000000"/>
                </a:solidFill>
                <a:effectLst/>
                <a:latin typeface="Times New Roman" panose="02020603050405020304" pitchFamily="18" charset="0"/>
                <a:ea typeface="宋体" panose="02010600030101010101" pitchFamily="2" charset="-122"/>
              </a:rPr>
              <a:t>Linux</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内核能够直接管理虚拟机，直接调用</a:t>
            </a:r>
            <a:r>
              <a:rPr lang="en-US" altLang="zh-CN" sz="1800" dirty="0">
                <a:solidFill>
                  <a:srgbClr val="000000"/>
                </a:solidFill>
                <a:effectLst/>
                <a:latin typeface="Times New Roman" panose="02020603050405020304" pitchFamily="18" charset="0"/>
                <a:ea typeface="宋体" panose="02010600030101010101" pitchFamily="2" charset="-122"/>
              </a:rPr>
              <a:t>Linux</a:t>
            </a:r>
            <a:r>
              <a:rPr lang="zh-CN" altLang="zh-CN"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内核中的内存管理、进程管理子系统来管理虚拟机</a:t>
            </a:r>
            <a:r>
              <a:rPr lang="zh-CN" altLang="en-US"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p>
        </p:txBody>
      </p:sp>
      <p:pic>
        <p:nvPicPr>
          <p:cNvPr id="8" name="图片 7">
            <a:extLst>
              <a:ext uri="{FF2B5EF4-FFF2-40B4-BE49-F238E27FC236}">
                <a16:creationId xmlns:a16="http://schemas.microsoft.com/office/drawing/2014/main" id="{62F454EE-D711-B05B-3FFD-CDC72EA048DD}"/>
              </a:ext>
            </a:extLst>
          </p:cNvPr>
          <p:cNvPicPr>
            <a:picLocks noChangeAspect="1"/>
          </p:cNvPicPr>
          <p:nvPr/>
        </p:nvPicPr>
        <p:blipFill>
          <a:blip r:embed="rId3"/>
          <a:stretch>
            <a:fillRect/>
          </a:stretch>
        </p:blipFill>
        <p:spPr>
          <a:xfrm>
            <a:off x="4264205" y="3923543"/>
            <a:ext cx="3947795" cy="2438400"/>
          </a:xfrm>
          <a:prstGeom prst="rect">
            <a:avLst/>
          </a:prstGeom>
          <a:noFill/>
          <a:ln>
            <a:noFill/>
          </a:ln>
        </p:spPr>
      </p:pic>
    </p:spTree>
    <p:extLst>
      <p:ext uri="{BB962C8B-B14F-4D97-AF65-F5344CB8AC3E}">
        <p14:creationId xmlns:p14="http://schemas.microsoft.com/office/powerpoint/2010/main" val="2509633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3725172"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网络虚拟化实现方式</a:t>
            </a:r>
          </a:p>
        </p:txBody>
      </p:sp>
      <p:sp>
        <p:nvSpPr>
          <p:cNvPr id="4" name="文本框 3">
            <a:extLst>
              <a:ext uri="{FF2B5EF4-FFF2-40B4-BE49-F238E27FC236}">
                <a16:creationId xmlns:a16="http://schemas.microsoft.com/office/drawing/2014/main" id="{CA4477CB-6182-8D85-E0FC-19B7658BA2AB}"/>
              </a:ext>
            </a:extLst>
          </p:cNvPr>
          <p:cNvSpPr txBox="1"/>
          <p:nvPr/>
        </p:nvSpPr>
        <p:spPr>
          <a:xfrm>
            <a:off x="589005" y="1320105"/>
            <a:ext cx="11189194" cy="1200329"/>
          </a:xfrm>
          <a:prstGeom prst="rect">
            <a:avLst/>
          </a:prstGeom>
          <a:noFill/>
        </p:spPr>
        <p:txBody>
          <a:bodyPr wrap="square">
            <a:spAutoFit/>
          </a:bodyPr>
          <a:lstStyle/>
          <a:p>
            <a:pPr indent="266700" algn="just"/>
            <a:r>
              <a:rPr lang="zh-CN" altLang="zh-CN" dirty="0">
                <a:latin typeface="宋体" panose="02010600030101010101" pitchFamily="2" charset="-122"/>
                <a:ea typeface="宋体" panose="02010600030101010101" pitchFamily="2" charset="-122"/>
              </a:rPr>
              <a:t>半虚拟化起初是为了解决全虚拟化效率不高的难题，它需要修改</a:t>
            </a:r>
            <a:r>
              <a:rPr lang="en-US" altLang="zh-CN" dirty="0">
                <a:latin typeface="宋体" panose="02010600030101010101" pitchFamily="2" charset="-122"/>
                <a:ea typeface="宋体" panose="02010600030101010101" pitchFamily="2" charset="-122"/>
              </a:rPr>
              <a:t>OS</a:t>
            </a:r>
            <a:r>
              <a:rPr lang="zh-CN" altLang="zh-CN" dirty="0">
                <a:latin typeface="宋体" panose="02010600030101010101" pitchFamily="2" charset="-122"/>
                <a:ea typeface="宋体" panose="02010600030101010101" pitchFamily="2" charset="-122"/>
              </a:rPr>
              <a:t>，工作效率相对于全虚拟化来说要高很多。</a:t>
            </a:r>
            <a:r>
              <a:rPr lang="en-US" altLang="zh-CN" dirty="0">
                <a:latin typeface="宋体" panose="02010600030101010101" pitchFamily="2" charset="-122"/>
                <a:ea typeface="宋体" panose="02010600030101010101" pitchFamily="2" charset="-122"/>
              </a:rPr>
              <a:t>Hypervisor</a:t>
            </a:r>
            <a:r>
              <a:rPr lang="zh-CN" altLang="zh-CN" dirty="0">
                <a:latin typeface="宋体" panose="02010600030101010101" pitchFamily="2" charset="-122"/>
                <a:ea typeface="宋体" panose="02010600030101010101" pitchFamily="2" charset="-122"/>
              </a:rPr>
              <a:t>直接安装在物理机上，多个虚拟机在</a:t>
            </a:r>
            <a:r>
              <a:rPr lang="en-US" altLang="zh-CN" dirty="0">
                <a:latin typeface="宋体" panose="02010600030101010101" pitchFamily="2" charset="-122"/>
                <a:ea typeface="宋体" panose="02010600030101010101" pitchFamily="2" charset="-122"/>
              </a:rPr>
              <a:t>Hypervisor</a:t>
            </a:r>
            <a:r>
              <a:rPr lang="zh-CN" altLang="zh-CN" dirty="0">
                <a:latin typeface="宋体" panose="02010600030101010101" pitchFamily="2" charset="-122"/>
                <a:ea typeface="宋体" panose="02010600030101010101" pitchFamily="2" charset="-122"/>
              </a:rPr>
              <a:t>上运行。</a:t>
            </a:r>
            <a:r>
              <a:rPr lang="en-US" altLang="zh-CN" dirty="0">
                <a:latin typeface="宋体" panose="02010600030101010101" pitchFamily="2" charset="-122"/>
                <a:ea typeface="宋体" panose="02010600030101010101" pitchFamily="2" charset="-122"/>
              </a:rPr>
              <a:t>Hypervisor</a:t>
            </a:r>
            <a:r>
              <a:rPr lang="zh-CN" altLang="zh-CN" dirty="0">
                <a:latin typeface="宋体" panose="02010600030101010101" pitchFamily="2" charset="-122"/>
                <a:ea typeface="宋体" panose="02010600030101010101" pitchFamily="2" charset="-122"/>
              </a:rPr>
              <a:t>的实现方式通常需要一个特殊定制的</a:t>
            </a:r>
            <a:r>
              <a:rPr lang="en-US" altLang="zh-CN" dirty="0">
                <a:latin typeface="宋体" panose="02010600030101010101" pitchFamily="2" charset="-122"/>
                <a:ea typeface="宋体" panose="02010600030101010101" pitchFamily="2" charset="-122"/>
              </a:rPr>
              <a:t>Linux</a:t>
            </a:r>
            <a:r>
              <a:rPr lang="zh-CN" altLang="zh-CN" dirty="0">
                <a:latin typeface="宋体" panose="02010600030101010101" pitchFamily="2" charset="-122"/>
                <a:ea typeface="宋体" panose="02010600030101010101" pitchFamily="2" charset="-122"/>
              </a:rPr>
              <a:t>系统。典型的半虚拟化代表有</a:t>
            </a:r>
            <a:r>
              <a:rPr lang="en-US" altLang="zh-CN" dirty="0">
                <a:latin typeface="宋体" panose="02010600030101010101" pitchFamily="2" charset="-122"/>
                <a:ea typeface="宋体" panose="02010600030101010101" pitchFamily="2" charset="-122"/>
              </a:rPr>
              <a:t>Xen</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VMware </a:t>
            </a:r>
            <a:r>
              <a:rPr lang="en-US" altLang="zh-CN" dirty="0" err="1">
                <a:latin typeface="宋体" panose="02010600030101010101" pitchFamily="2" charset="-122"/>
                <a:ea typeface="宋体" panose="02010600030101010101" pitchFamily="2" charset="-122"/>
              </a:rPr>
              <a:t>ESXi</a:t>
            </a:r>
            <a:r>
              <a:rPr lang="zh-CN" altLang="zh-CN" dirty="0">
                <a:latin typeface="宋体" panose="02010600030101010101" pitchFamily="2" charset="-122"/>
                <a:ea typeface="宋体" panose="02010600030101010101" pitchFamily="2" charset="-122"/>
              </a:rPr>
              <a:t>、微软</a:t>
            </a:r>
            <a:r>
              <a:rPr lang="en-US" altLang="zh-CN" dirty="0">
                <a:latin typeface="宋体" panose="02010600030101010101" pitchFamily="2" charset="-122"/>
                <a:ea typeface="宋体" panose="02010600030101010101" pitchFamily="2" charset="-122"/>
              </a:rPr>
              <a:t>Hyper-V</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Xen</a:t>
            </a:r>
            <a:r>
              <a:rPr lang="zh-CN" altLang="zh-CN" dirty="0">
                <a:latin typeface="宋体" panose="02010600030101010101" pitchFamily="2" charset="-122"/>
                <a:ea typeface="宋体" panose="02010600030101010101" pitchFamily="2" charset="-122"/>
              </a:rPr>
              <a:t>直接对操作系统内核进行修改，将</a:t>
            </a:r>
            <a:r>
              <a:rPr lang="en-US" altLang="zh-CN" dirty="0">
                <a:latin typeface="宋体" panose="02010600030101010101" pitchFamily="2" charset="-122"/>
                <a:ea typeface="宋体" panose="02010600030101010101" pitchFamily="2" charset="-122"/>
              </a:rPr>
              <a:t>OS</a:t>
            </a:r>
            <a:r>
              <a:rPr lang="zh-CN" altLang="zh-CN" dirty="0">
                <a:latin typeface="宋体" panose="02010600030101010101" pitchFamily="2" charset="-122"/>
                <a:ea typeface="宋体" panose="02010600030101010101" pitchFamily="2" charset="-122"/>
              </a:rPr>
              <a:t>改成一个轻量级</a:t>
            </a:r>
            <a:r>
              <a:rPr lang="en-US" altLang="zh-CN" dirty="0">
                <a:latin typeface="宋体" panose="02010600030101010101" pitchFamily="2" charset="-122"/>
                <a:ea typeface="宋体" panose="02010600030101010101" pitchFamily="2" charset="-122"/>
              </a:rPr>
              <a:t>Hypervisor</a:t>
            </a:r>
            <a:r>
              <a:rPr lang="zh-CN" altLang="zh-CN" dirty="0">
                <a:latin typeface="宋体" panose="02010600030101010101" pitchFamily="2" charset="-122"/>
                <a:ea typeface="宋体" panose="02010600030101010101" pitchFamily="2" charset="-122"/>
              </a:rPr>
              <a:t>，并在其中运行了一个管理所有资源作为资源调度的</a:t>
            </a:r>
            <a:r>
              <a:rPr lang="en-US" altLang="zh-CN" dirty="0">
                <a:latin typeface="宋体" panose="02010600030101010101" pitchFamily="2" charset="-122"/>
                <a:ea typeface="宋体" panose="02010600030101010101" pitchFamily="2" charset="-122"/>
              </a:rPr>
              <a:t>Domain0</a:t>
            </a:r>
            <a:r>
              <a:rPr lang="zh-CN" altLang="en-US" dirty="0">
                <a:latin typeface="宋体" panose="02010600030101010101" pitchFamily="2" charset="-122"/>
                <a:ea typeface="宋体" panose="02010600030101010101" pitchFamily="2" charset="-122"/>
              </a:rPr>
              <a:t>。</a:t>
            </a:r>
            <a:endParaRPr lang="zh-CN" altLang="zh-CN" sz="1800" dirty="0">
              <a:solidFill>
                <a:srgbClr val="000000"/>
              </a:solidFill>
              <a:effectLst/>
              <a:latin typeface="宋体" panose="02010600030101010101" pitchFamily="2" charset="-122"/>
              <a:ea typeface="宋体" panose="02010600030101010101" pitchFamily="2" charset="-122"/>
            </a:endParaRPr>
          </a:p>
        </p:txBody>
      </p:sp>
      <p:pic>
        <p:nvPicPr>
          <p:cNvPr id="2" name="图片 1">
            <a:extLst>
              <a:ext uri="{FF2B5EF4-FFF2-40B4-BE49-F238E27FC236}">
                <a16:creationId xmlns:a16="http://schemas.microsoft.com/office/drawing/2014/main" id="{7564E50F-9A29-0835-48C2-4E54C9025A93}"/>
              </a:ext>
            </a:extLst>
          </p:cNvPr>
          <p:cNvPicPr>
            <a:picLocks noChangeAspect="1"/>
          </p:cNvPicPr>
          <p:nvPr/>
        </p:nvPicPr>
        <p:blipFill>
          <a:blip r:embed="rId3"/>
          <a:stretch>
            <a:fillRect/>
          </a:stretch>
        </p:blipFill>
        <p:spPr>
          <a:xfrm>
            <a:off x="4314177" y="3429000"/>
            <a:ext cx="3224530" cy="1961515"/>
          </a:xfrm>
          <a:prstGeom prst="rect">
            <a:avLst/>
          </a:prstGeom>
          <a:noFill/>
          <a:ln>
            <a:noFill/>
          </a:ln>
        </p:spPr>
      </p:pic>
    </p:spTree>
    <p:extLst>
      <p:ext uri="{BB962C8B-B14F-4D97-AF65-F5344CB8AC3E}">
        <p14:creationId xmlns:p14="http://schemas.microsoft.com/office/powerpoint/2010/main" val="204444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117">
      <a:dk1>
        <a:sysClr val="windowText" lastClr="000000"/>
      </a:dk1>
      <a:lt1>
        <a:sysClr val="window" lastClr="FFFFFF"/>
      </a:lt1>
      <a:dk2>
        <a:srgbClr val="44546A"/>
      </a:dk2>
      <a:lt2>
        <a:srgbClr val="E7E6E6"/>
      </a:lt2>
      <a:accent1>
        <a:srgbClr val="1398D1"/>
      </a:accent1>
      <a:accent2>
        <a:srgbClr val="39393B"/>
      </a:accent2>
      <a:accent3>
        <a:srgbClr val="1398D1"/>
      </a:accent3>
      <a:accent4>
        <a:srgbClr val="39393B"/>
      </a:accent4>
      <a:accent5>
        <a:srgbClr val="1398D1"/>
      </a:accent5>
      <a:accent6>
        <a:srgbClr val="39393B"/>
      </a:accent6>
      <a:hlink>
        <a:srgbClr val="0563C1"/>
      </a:hlink>
      <a:folHlink>
        <a:srgbClr val="954F72"/>
      </a:folHlink>
    </a:clrScheme>
    <a:fontScheme name="bd1is3az">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TotalTime>
  <Words>2977</Words>
  <Application>Microsoft Office PowerPoint</Application>
  <PresentationFormat>宽屏</PresentationFormat>
  <Paragraphs>173</Paragraphs>
  <Slides>27</Slides>
  <Notes>27</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Arial</vt:lpstr>
      <vt:lpstr>宋体</vt:lpstr>
      <vt:lpstr>Times New Roman</vt:lpstr>
      <vt:lpstr>思源黑体 Regular</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肖 铮</cp:lastModifiedBy>
  <cp:revision>69</cp:revision>
  <dcterms:created xsi:type="dcterms:W3CDTF">2020-08-27T07:55:00Z</dcterms:created>
  <dcterms:modified xsi:type="dcterms:W3CDTF">2023-03-10T09:14:03Z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2052-11.1.0.10384</vt:lpwstr>
  </property>
  <property fmtid="{D5CDD505-2E9C-101B-9397-08002B2CF9AE}" pid="3" name="KSOTemplateUUID">
    <vt:lpwstr>v1.0_mb_VQeH/iKxs5qiRJAeUjwFmw==</vt:lpwstr>
  </property>
</Properties>
</file>