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24"/>
  </p:notesMasterIdLst>
  <p:sldIdLst>
    <p:sldId id="256" r:id="rId2"/>
    <p:sldId id="257" r:id="rId3"/>
    <p:sldId id="271" r:id="rId4"/>
    <p:sldId id="259" r:id="rId5"/>
    <p:sldId id="272" r:id="rId6"/>
    <p:sldId id="273" r:id="rId7"/>
    <p:sldId id="274" r:id="rId8"/>
    <p:sldId id="275" r:id="rId9"/>
    <p:sldId id="276" r:id="rId10"/>
    <p:sldId id="277" r:id="rId11"/>
    <p:sldId id="278" r:id="rId12"/>
    <p:sldId id="279" r:id="rId13"/>
    <p:sldId id="280" r:id="rId14"/>
    <p:sldId id="281" r:id="rId15"/>
    <p:sldId id="282" r:id="rId16"/>
    <p:sldId id="283" r:id="rId17"/>
    <p:sldId id="284" r:id="rId18"/>
    <p:sldId id="285" r:id="rId19"/>
    <p:sldId id="286" r:id="rId20"/>
    <p:sldId id="287" r:id="rId21"/>
    <p:sldId id="288" r:id="rId22"/>
    <p:sldId id="270" r:id="rId23"/>
  </p:sldIdLst>
  <p:sldSz cx="12192000" cy="6858000"/>
  <p:notesSz cx="6858000" cy="9144000"/>
  <p:embeddedFontLst>
    <p:embeddedFont>
      <p:font typeface="思源黑体 Regular" panose="02010600030101010101" charset="-122"/>
      <p:regular r:id="rId25"/>
    </p:embeddedFont>
    <p:embeddedFont>
      <p:font typeface="等线" panose="02010600030101010101" pitchFamily="2" charset="-122"/>
      <p:regular r:id="rId26"/>
      <p:bold r:id="rId27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dministrator" initials="A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9393B"/>
    <a:srgbClr val="1398D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97" d="100"/>
          <a:sy n="97" d="100"/>
        </p:scale>
        <p:origin x="96" y="11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2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1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3.fntdata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85B9DB6-9EE4-47BF-8BE8-A8813EAAA149}" type="datetimeFigureOut">
              <a:rPr lang="zh-CN" altLang="en-US" smtClean="0"/>
              <a:t>2023/3/11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2840CFB-342C-4EED-93D7-98C0958200C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2840CFB-342C-4EED-93D7-98C0958200CD}" type="slidenum">
              <a:rPr lang="zh-CN" altLang="en-US" smtClean="0"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2840CFB-342C-4EED-93D7-98C0958200CD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879688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2840CFB-342C-4EED-93D7-98C0958200C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7914787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2840CFB-342C-4EED-93D7-98C0958200CD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649160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2840CFB-342C-4EED-93D7-98C0958200CD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930371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2840CFB-342C-4EED-93D7-98C0958200CD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551094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2840CFB-342C-4EED-93D7-98C0958200C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2212496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2840CFB-342C-4EED-93D7-98C0958200CD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042582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2840CFB-342C-4EED-93D7-98C0958200CD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792059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2840CFB-342C-4EED-93D7-98C0958200CD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297281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2840CFB-342C-4EED-93D7-98C0958200C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8677587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2840CFB-342C-4EED-93D7-98C0958200CD}" type="slidenum">
              <a:rPr lang="zh-CN" altLang="en-US" smtClean="0"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2840CFB-342C-4EED-93D7-98C0958200CD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774253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2840CFB-342C-4EED-93D7-98C0958200CD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329420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2840CFB-342C-4EED-93D7-98C0958200CD}" type="slidenum">
              <a:rPr lang="zh-CN" altLang="en-US" smtClean="0"/>
              <a:t>22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2840CFB-342C-4EED-93D7-98C0958200C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2948205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2840CFB-342C-4EED-93D7-98C0958200CD}" type="slidenum">
              <a:rPr lang="zh-CN" altLang="en-US" smtClean="0"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2840CFB-342C-4EED-93D7-98C0958200CD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811262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2840CFB-342C-4EED-93D7-98C0958200C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7777175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2840CFB-342C-4EED-93D7-98C0958200CD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146097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2840CFB-342C-4EED-93D7-98C0958200CD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255378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2840CFB-342C-4EED-93D7-98C0958200CD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78699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2023/3/11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t>2023/3/11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7" name="组合 6"/>
          <p:cNvGrpSpPr/>
          <p:nvPr userDrawn="1"/>
        </p:nvGrpSpPr>
        <p:grpSpPr>
          <a:xfrm>
            <a:off x="-2" y="1"/>
            <a:ext cx="12192001" cy="6865607"/>
            <a:chOff x="-2" y="1"/>
            <a:chExt cx="12192001" cy="6865607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5400000">
              <a:off x="2663195" y="-2663196"/>
              <a:ext cx="6865607" cy="12192001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71377" y="86810"/>
              <a:ext cx="12049246" cy="668438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" name="组合 9"/>
          <p:cNvGrpSpPr/>
          <p:nvPr userDrawn="1"/>
        </p:nvGrpSpPr>
        <p:grpSpPr>
          <a:xfrm>
            <a:off x="278674" y="272868"/>
            <a:ext cx="524203" cy="496389"/>
            <a:chOff x="859246" y="1651725"/>
            <a:chExt cx="711200" cy="673464"/>
          </a:xfrm>
        </p:grpSpPr>
        <p:sp>
          <p:nvSpPr>
            <p:cNvPr id="11" name="等腰三角形 10"/>
            <p:cNvSpPr/>
            <p:nvPr/>
          </p:nvSpPr>
          <p:spPr>
            <a:xfrm rot="5400000">
              <a:off x="812800" y="1698171"/>
              <a:ext cx="673464" cy="580572"/>
            </a:xfrm>
            <a:prstGeom prst="triangle">
              <a:avLst/>
            </a:prstGeom>
            <a:solidFill>
              <a:srgbClr val="39393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等腰三角形 11"/>
            <p:cNvSpPr/>
            <p:nvPr/>
          </p:nvSpPr>
          <p:spPr>
            <a:xfrm rot="5400000">
              <a:off x="943428" y="1698171"/>
              <a:ext cx="673464" cy="580572"/>
            </a:xfrm>
            <a:prstGeom prst="triangle">
              <a:avLst/>
            </a:prstGeom>
            <a:solidFill>
              <a:srgbClr val="1398D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5400000">
            <a:off x="2663197" y="-2728617"/>
            <a:ext cx="6865607" cy="12192001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4224330" y="2862374"/>
            <a:ext cx="3743332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5400" b="1" dirty="0">
                <a:solidFill>
                  <a:srgbClr val="1398D1"/>
                </a:solidFill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Arial" panose="020B0604020202020204" pitchFamily="34" charset="0"/>
              </a:rPr>
              <a:t>计算虚拟化</a:t>
            </a:r>
          </a:p>
        </p:txBody>
      </p:sp>
      <p:sp>
        <p:nvSpPr>
          <p:cNvPr id="15" name="矩形 14"/>
          <p:cNvSpPr/>
          <p:nvPr/>
        </p:nvSpPr>
        <p:spPr>
          <a:xfrm>
            <a:off x="5618944" y="4231533"/>
            <a:ext cx="95410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000" dirty="0">
                <a:latin typeface="思源黑体 Regular" panose="020B0500000000000000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云计算</a:t>
            </a:r>
          </a:p>
        </p:txBody>
      </p:sp>
      <p:sp>
        <p:nvSpPr>
          <p:cNvPr id="16" name="矩形 15"/>
          <p:cNvSpPr/>
          <p:nvPr/>
        </p:nvSpPr>
        <p:spPr>
          <a:xfrm>
            <a:off x="5630757" y="4185814"/>
            <a:ext cx="930481" cy="45719"/>
          </a:xfrm>
          <a:prstGeom prst="rect">
            <a:avLst/>
          </a:prstGeom>
          <a:solidFill>
            <a:srgbClr val="3939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val 27"/>
          <p:cNvSpPr/>
          <p:nvPr/>
        </p:nvSpPr>
        <p:spPr>
          <a:xfrm>
            <a:off x="1274501" y="2108826"/>
            <a:ext cx="686965" cy="686965"/>
          </a:xfrm>
          <a:prstGeom prst="ellipse">
            <a:avLst/>
          </a:prstGeom>
          <a:solidFill>
            <a:schemeClr val="bg1"/>
          </a:solidFill>
          <a:ln w="38100">
            <a:noFill/>
          </a:ln>
          <a:effectLst/>
        </p:spPr>
        <p:txBody>
          <a:bodyPr/>
          <a:lstStyle/>
          <a:p>
            <a:endParaRPr lang="en-US" sz="24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" name="TextBox 38"/>
          <p:cNvSpPr txBox="1"/>
          <p:nvPr/>
        </p:nvSpPr>
        <p:spPr>
          <a:xfrm>
            <a:off x="2081140" y="1958665"/>
            <a:ext cx="916940" cy="27686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Arial" panose="020B0604020202020204" pitchFamily="34" charset="0"/>
              </a:rPr>
              <a:t>添加标题</a:t>
            </a:r>
          </a:p>
        </p:txBody>
      </p:sp>
      <p:sp>
        <p:nvSpPr>
          <p:cNvPr id="33" name="TextBox 45"/>
          <p:cNvSpPr txBox="1"/>
          <p:nvPr/>
        </p:nvSpPr>
        <p:spPr>
          <a:xfrm>
            <a:off x="965652" y="4544806"/>
            <a:ext cx="1375410" cy="27686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Arial" panose="020B0604020202020204" pitchFamily="34" charset="0"/>
              </a:rPr>
              <a:t>复制你的内容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2CE6166A-1B29-945C-23C9-421BBDBC7ED9}"/>
              </a:ext>
            </a:extLst>
          </p:cNvPr>
          <p:cNvSpPr txBox="1"/>
          <p:nvPr/>
        </p:nvSpPr>
        <p:spPr>
          <a:xfrm>
            <a:off x="589005" y="290589"/>
            <a:ext cx="29842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>
                <a:cs typeface="+mn-ea"/>
                <a:sym typeface="+mn-lt"/>
              </a:rPr>
              <a:t>02CPU</a:t>
            </a:r>
            <a:r>
              <a:rPr lang="zh-CN" altLang="en-US" sz="2400" dirty="0">
                <a:cs typeface="+mn-ea"/>
                <a:sym typeface="+mn-lt"/>
              </a:rPr>
              <a:t>虚拟化</a:t>
            </a: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id="{DFEC8FC3-70D7-B2C2-0348-149CB6A18754}"/>
              </a:ext>
            </a:extLst>
          </p:cNvPr>
          <p:cNvSpPr txBox="1"/>
          <p:nvPr/>
        </p:nvSpPr>
        <p:spPr>
          <a:xfrm>
            <a:off x="848786" y="1173120"/>
            <a:ext cx="60960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400" dirty="0"/>
              <a:t>CPU</a:t>
            </a:r>
            <a:r>
              <a:rPr lang="zh-CN" altLang="en-US" sz="2400" dirty="0"/>
              <a:t>硬件辅助虚拟化</a:t>
            </a:r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id="{E7C7DDA3-1E40-7EF6-B05F-1FE5B9E62EF6}"/>
              </a:ext>
            </a:extLst>
          </p:cNvPr>
          <p:cNvSpPr txBox="1"/>
          <p:nvPr/>
        </p:nvSpPr>
        <p:spPr>
          <a:xfrm>
            <a:off x="848786" y="1831662"/>
            <a:ext cx="5329276" cy="42473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US" altLang="zh-CN" sz="1800" kern="105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Intel</a:t>
            </a:r>
            <a:r>
              <a:rPr lang="zh-CN" altLang="en-US" sz="1800" kern="105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和</a:t>
            </a:r>
            <a:r>
              <a:rPr lang="en-US" altLang="zh-CN" sz="1800" kern="105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AMD</a:t>
            </a:r>
            <a:r>
              <a:rPr lang="zh-CN" altLang="en-US" sz="1800" kern="105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两大</a:t>
            </a:r>
            <a:r>
              <a:rPr lang="en-US" altLang="zh-CN" sz="1800" kern="105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X86 CPU</a:t>
            </a:r>
            <a:r>
              <a:rPr lang="zh-CN" altLang="en-US" sz="1800" kern="105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制造商都推出了自己的硬件级的虚拟化解决方案：</a:t>
            </a:r>
            <a:r>
              <a:rPr lang="en-US" altLang="zh-CN" sz="1800" kern="105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Intel-VT</a:t>
            </a:r>
            <a:r>
              <a:rPr lang="zh-CN" altLang="en-US" sz="1800" kern="105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1800" kern="105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Intel Virtualization Technology</a:t>
            </a:r>
            <a:r>
              <a:rPr lang="zh-CN" altLang="en-US" sz="1800" kern="105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）和</a:t>
            </a:r>
            <a:r>
              <a:rPr lang="en-US" altLang="zh-CN" sz="1800" kern="105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AMD-V</a:t>
            </a:r>
            <a:r>
              <a:rPr lang="zh-CN" altLang="en-US" sz="1800" kern="105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en-US" altLang="zh-CN" sz="1800" kern="105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l"/>
            <a:endParaRPr lang="en-US" altLang="zh-CN" i="0" kern="105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l"/>
            <a:r>
              <a:rPr lang="zh-CN" altLang="en-US" i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以</a:t>
            </a:r>
            <a:r>
              <a:rPr lang="en-US" altLang="zh-CN" i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Intel-VT</a:t>
            </a:r>
            <a:r>
              <a:rPr lang="zh-CN" altLang="en-US" i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为例，在</a:t>
            </a:r>
            <a:r>
              <a:rPr lang="en-US" altLang="zh-CN" i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CPU</a:t>
            </a:r>
            <a:r>
              <a:rPr lang="zh-CN" altLang="en-US" i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中增加两种操作模式：根模式操作（</a:t>
            </a:r>
            <a:r>
              <a:rPr lang="en-US" altLang="zh-CN" i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VMX Root Operation</a:t>
            </a:r>
            <a:r>
              <a:rPr lang="zh-CN" altLang="en-US" i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）和非根模式操作（</a:t>
            </a:r>
            <a:r>
              <a:rPr lang="en-US" altLang="zh-CN" i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VMX Non-Root Operation</a:t>
            </a:r>
            <a:r>
              <a:rPr lang="zh-CN" altLang="en-US" i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）。</a:t>
            </a:r>
            <a:r>
              <a:rPr lang="en-US" altLang="zh-CN" i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VMM</a:t>
            </a:r>
            <a:r>
              <a:rPr lang="zh-CN" altLang="en-US" i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运行在根模式中，而</a:t>
            </a:r>
            <a:r>
              <a:rPr lang="en-US" altLang="zh-CN" i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Guest OS</a:t>
            </a:r>
            <a:r>
              <a:rPr lang="zh-CN" altLang="en-US" i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运行在非根模式中，这样</a:t>
            </a:r>
            <a:r>
              <a:rPr lang="en-US" altLang="zh-CN" i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VMM</a:t>
            </a:r>
            <a:r>
              <a:rPr lang="zh-CN" altLang="en-US" i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和</a:t>
            </a:r>
            <a:r>
              <a:rPr lang="en-US" altLang="zh-CN" i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Guest OS</a:t>
            </a:r>
            <a:r>
              <a:rPr lang="zh-CN" altLang="en-US" i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都能够运行在自己期望的执行状态上。这两种操作模式可以互相切换，运行在根模式下的</a:t>
            </a:r>
            <a:r>
              <a:rPr lang="en-US" altLang="zh-CN" i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VMM</a:t>
            </a:r>
            <a:r>
              <a:rPr lang="zh-CN" altLang="en-US" i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通过调用</a:t>
            </a:r>
            <a:r>
              <a:rPr lang="en-US" altLang="zh-CN" i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VMLAUNCH</a:t>
            </a:r>
            <a:r>
              <a:rPr lang="zh-CN" altLang="en-US" i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或</a:t>
            </a:r>
            <a:r>
              <a:rPr lang="en-US" altLang="zh-CN" i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VMRESUME</a:t>
            </a:r>
            <a:r>
              <a:rPr lang="zh-CN" altLang="en-US" i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指令切换到非根模式，而</a:t>
            </a:r>
            <a:r>
              <a:rPr lang="en-US" altLang="zh-CN" i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Guest OS</a:t>
            </a:r>
            <a:r>
              <a:rPr lang="zh-CN" altLang="en-US" i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在运行过程中遇到需要</a:t>
            </a:r>
            <a:r>
              <a:rPr lang="en-US" altLang="zh-CN" i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VMM</a:t>
            </a:r>
            <a:r>
              <a:rPr lang="zh-CN" altLang="en-US" i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处理的情况时，则可以调用</a:t>
            </a:r>
            <a:r>
              <a:rPr lang="en-US" altLang="zh-CN" i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VMCALL</a:t>
            </a:r>
            <a:r>
              <a:rPr lang="zh-CN" altLang="en-US" i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指令调用</a:t>
            </a:r>
            <a:r>
              <a:rPr lang="en-US" altLang="zh-CN" i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VMM</a:t>
            </a:r>
            <a:r>
              <a:rPr lang="zh-CN" altLang="en-US" i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，就像发起系统调用一样，此时</a:t>
            </a:r>
            <a:r>
              <a:rPr lang="en-US" altLang="zh-CN" i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Guest OS</a:t>
            </a:r>
            <a:r>
              <a:rPr lang="zh-CN" altLang="en-US" i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会挂起，</a:t>
            </a:r>
            <a:r>
              <a:rPr lang="en-US" altLang="zh-CN" i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CPU</a:t>
            </a:r>
            <a:r>
              <a:rPr lang="zh-CN" altLang="en-US" i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切换到根模式，恢复</a:t>
            </a:r>
            <a:r>
              <a:rPr lang="en-US" altLang="zh-CN" i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VMM</a:t>
            </a:r>
            <a:r>
              <a:rPr lang="zh-CN" altLang="en-US" i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的运行。</a:t>
            </a:r>
          </a:p>
        </p:txBody>
      </p:sp>
      <p:pic>
        <p:nvPicPr>
          <p:cNvPr id="2" name="Picture 2">
            <a:extLst>
              <a:ext uri="{FF2B5EF4-FFF2-40B4-BE49-F238E27FC236}">
                <a16:creationId xmlns:a16="http://schemas.microsoft.com/office/drawing/2014/main" id="{21FBACC9-DC0E-B988-5F05-05432A2FB83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6714207" y="1925130"/>
            <a:ext cx="4168020" cy="30633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859462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5400000">
            <a:off x="2663195" y="-2663196"/>
            <a:ext cx="6865607" cy="12192001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70155B49-5241-F283-4A1A-709BC19F765E}"/>
              </a:ext>
            </a:extLst>
          </p:cNvPr>
          <p:cNvSpPr txBox="1"/>
          <p:nvPr/>
        </p:nvSpPr>
        <p:spPr>
          <a:xfrm>
            <a:off x="4153147" y="4001863"/>
            <a:ext cx="6324108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5400" b="1" dirty="0"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Arial" panose="020B0604020202020204" pitchFamily="34" charset="0"/>
              </a:rPr>
              <a:t>内存虚拟化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E1AFF034-5FB4-3EBC-0BB4-264F3F2C19A7}"/>
              </a:ext>
            </a:extLst>
          </p:cNvPr>
          <p:cNvSpPr txBox="1"/>
          <p:nvPr/>
        </p:nvSpPr>
        <p:spPr>
          <a:xfrm>
            <a:off x="5068756" y="2067542"/>
            <a:ext cx="2246445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9600" spc="600" dirty="0">
                <a:cs typeface="+mn-ea"/>
                <a:sym typeface="+mn-lt"/>
              </a:rPr>
              <a:t>03</a:t>
            </a:r>
            <a:endParaRPr lang="zh-CN" altLang="en-US" sz="9600" spc="600" dirty="0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7598362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val 27"/>
          <p:cNvSpPr/>
          <p:nvPr/>
        </p:nvSpPr>
        <p:spPr>
          <a:xfrm>
            <a:off x="1274501" y="2108826"/>
            <a:ext cx="686965" cy="686965"/>
          </a:xfrm>
          <a:prstGeom prst="ellipse">
            <a:avLst/>
          </a:prstGeom>
          <a:solidFill>
            <a:schemeClr val="bg1"/>
          </a:solidFill>
          <a:ln w="38100">
            <a:noFill/>
          </a:ln>
          <a:effectLst/>
        </p:spPr>
        <p:txBody>
          <a:bodyPr/>
          <a:lstStyle/>
          <a:p>
            <a:endParaRPr lang="en-US" sz="24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" name="TextBox 38"/>
          <p:cNvSpPr txBox="1"/>
          <p:nvPr/>
        </p:nvSpPr>
        <p:spPr>
          <a:xfrm>
            <a:off x="2081140" y="1958665"/>
            <a:ext cx="916940" cy="27686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Arial" panose="020B0604020202020204" pitchFamily="34" charset="0"/>
              </a:rPr>
              <a:t>添加标题</a:t>
            </a:r>
          </a:p>
        </p:txBody>
      </p:sp>
      <p:sp>
        <p:nvSpPr>
          <p:cNvPr id="33" name="TextBox 45"/>
          <p:cNvSpPr txBox="1"/>
          <p:nvPr/>
        </p:nvSpPr>
        <p:spPr>
          <a:xfrm>
            <a:off x="965652" y="4544806"/>
            <a:ext cx="1375410" cy="27686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Arial" panose="020B0604020202020204" pitchFamily="34" charset="0"/>
              </a:rPr>
              <a:t>复制你的内容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2CE6166A-1B29-945C-23C9-421BBDBC7ED9}"/>
              </a:ext>
            </a:extLst>
          </p:cNvPr>
          <p:cNvSpPr txBox="1"/>
          <p:nvPr/>
        </p:nvSpPr>
        <p:spPr>
          <a:xfrm>
            <a:off x="589005" y="290589"/>
            <a:ext cx="29842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>
                <a:cs typeface="+mn-ea"/>
                <a:sym typeface="+mn-lt"/>
              </a:rPr>
              <a:t>03</a:t>
            </a:r>
            <a:r>
              <a:rPr lang="zh-CN" altLang="en-US" sz="2400" dirty="0">
                <a:cs typeface="+mn-ea"/>
                <a:sym typeface="+mn-lt"/>
              </a:rPr>
              <a:t>内存虚拟化</a:t>
            </a: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id="{DFEC8FC3-70D7-B2C2-0348-149CB6A18754}"/>
              </a:ext>
            </a:extLst>
          </p:cNvPr>
          <p:cNvSpPr txBox="1"/>
          <p:nvPr/>
        </p:nvSpPr>
        <p:spPr>
          <a:xfrm>
            <a:off x="848786" y="1173120"/>
            <a:ext cx="60960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dirty="0"/>
              <a:t>内存全虚拟化</a:t>
            </a:r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id="{E7C7DDA3-1E40-7EF6-B05F-1FE5B9E62EF6}"/>
              </a:ext>
            </a:extLst>
          </p:cNvPr>
          <p:cNvSpPr txBox="1"/>
          <p:nvPr/>
        </p:nvSpPr>
        <p:spPr>
          <a:xfrm>
            <a:off x="886630" y="4356740"/>
            <a:ext cx="1041874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zh-CN" altLang="en-US" sz="1800" kern="105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全虚拟化方式也称影子页表（</a:t>
            </a:r>
            <a:r>
              <a:rPr lang="en-US" altLang="zh-CN" sz="1800" kern="105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Shadow Page Table</a:t>
            </a:r>
            <a:r>
              <a:rPr lang="zh-CN" altLang="en-US" sz="1800" kern="105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）虚拟化。</a:t>
            </a:r>
            <a:r>
              <a:rPr lang="en-US" altLang="zh-CN" sz="1800" kern="105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WMM</a:t>
            </a:r>
            <a:r>
              <a:rPr lang="zh-CN" altLang="en-US" sz="1800" kern="105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为每个虚拟机生成一张影子页表并加载到</a:t>
            </a:r>
            <a:r>
              <a:rPr lang="en-US" altLang="zh-CN" sz="1800" kern="105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MMU</a:t>
            </a:r>
            <a:r>
              <a:rPr lang="zh-CN" altLang="en-US" sz="1800" kern="105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中，这张影子页表中维护了虚拟机虚拟地址</a:t>
            </a:r>
            <a:r>
              <a:rPr lang="en-US" altLang="zh-CN" sz="1800" kern="105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VA</a:t>
            </a:r>
            <a:r>
              <a:rPr lang="zh-CN" altLang="en-US" sz="1800" kern="105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到机器物理地址</a:t>
            </a:r>
            <a:r>
              <a:rPr lang="en-US" altLang="zh-CN" sz="1800" kern="105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</a:t>
            </a:r>
            <a:r>
              <a:rPr lang="zh-CN" altLang="en-US" sz="1800" kern="105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间的转换关系。当</a:t>
            </a:r>
            <a:r>
              <a:rPr lang="en-US" altLang="zh-CN" sz="1800" kern="105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VMM</a:t>
            </a:r>
            <a:r>
              <a:rPr lang="zh-CN" altLang="en-US" sz="1800" kern="105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捕获到客户机页表的修改后，会查找负责</a:t>
            </a:r>
            <a:r>
              <a:rPr lang="en-US" altLang="zh-CN" sz="1800" kern="105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GPA</a:t>
            </a:r>
            <a:r>
              <a:rPr lang="zh-CN" altLang="en-US" sz="1800" kern="105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到</a:t>
            </a:r>
            <a:r>
              <a:rPr lang="en-US" altLang="zh-CN" sz="1800" kern="105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</a:t>
            </a:r>
            <a:r>
              <a:rPr lang="zh-CN" altLang="en-US" sz="1800" kern="105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映射的</a:t>
            </a:r>
            <a:r>
              <a:rPr lang="en-US" altLang="zh-CN" sz="1800" kern="105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P2M</a:t>
            </a:r>
            <a:r>
              <a:rPr lang="zh-CN" altLang="en-US" sz="1800" kern="105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页表或者哈希函数，找到与该</a:t>
            </a:r>
            <a:r>
              <a:rPr lang="en-US" altLang="zh-CN" sz="1800" kern="105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GPA</a:t>
            </a:r>
            <a:r>
              <a:rPr lang="zh-CN" altLang="en-US" sz="1800" kern="105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对应的</a:t>
            </a:r>
            <a:r>
              <a:rPr lang="en-US" altLang="zh-CN" sz="1800" kern="105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</a:t>
            </a:r>
            <a:r>
              <a:rPr lang="zh-CN" altLang="en-US" sz="1800" kern="105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，再将</a:t>
            </a:r>
            <a:r>
              <a:rPr lang="en-US" altLang="zh-CN" sz="1800" kern="105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</a:t>
            </a:r>
            <a:r>
              <a:rPr lang="zh-CN" altLang="en-US" sz="1800" kern="105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填充到影子页表中，从而形成</a:t>
            </a:r>
            <a:r>
              <a:rPr lang="en-US" altLang="zh-CN" sz="1800" kern="105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VA</a:t>
            </a:r>
            <a:r>
              <a:rPr lang="zh-CN" altLang="en-US" sz="1800" kern="105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到</a:t>
            </a:r>
            <a:r>
              <a:rPr lang="en-US" altLang="zh-CN" sz="1800" kern="105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</a:t>
            </a:r>
            <a:r>
              <a:rPr lang="zh-CN" altLang="en-US" sz="1800" kern="105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的映射关系。</a:t>
            </a:r>
            <a:endParaRPr lang="zh-CN" altLang="en-US" i="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2" name="Picture 2">
            <a:extLst>
              <a:ext uri="{FF2B5EF4-FFF2-40B4-BE49-F238E27FC236}">
                <a16:creationId xmlns:a16="http://schemas.microsoft.com/office/drawing/2014/main" id="{21FBACC9-DC0E-B988-5F05-05432A2FB83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2539610" y="1777202"/>
            <a:ext cx="6495302" cy="24371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260184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val 27"/>
          <p:cNvSpPr/>
          <p:nvPr/>
        </p:nvSpPr>
        <p:spPr>
          <a:xfrm>
            <a:off x="1274501" y="2108826"/>
            <a:ext cx="686965" cy="686965"/>
          </a:xfrm>
          <a:prstGeom prst="ellipse">
            <a:avLst/>
          </a:prstGeom>
          <a:solidFill>
            <a:schemeClr val="bg1"/>
          </a:solidFill>
          <a:ln w="38100">
            <a:noFill/>
          </a:ln>
          <a:effectLst/>
        </p:spPr>
        <p:txBody>
          <a:bodyPr/>
          <a:lstStyle/>
          <a:p>
            <a:endParaRPr lang="en-US" sz="24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" name="TextBox 38"/>
          <p:cNvSpPr txBox="1"/>
          <p:nvPr/>
        </p:nvSpPr>
        <p:spPr>
          <a:xfrm>
            <a:off x="2081140" y="1958665"/>
            <a:ext cx="916940" cy="27686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Arial" panose="020B0604020202020204" pitchFamily="34" charset="0"/>
              </a:rPr>
              <a:t>添加标题</a:t>
            </a:r>
          </a:p>
        </p:txBody>
      </p:sp>
      <p:sp>
        <p:nvSpPr>
          <p:cNvPr id="33" name="TextBox 45"/>
          <p:cNvSpPr txBox="1"/>
          <p:nvPr/>
        </p:nvSpPr>
        <p:spPr>
          <a:xfrm>
            <a:off x="965652" y="4544806"/>
            <a:ext cx="1375410" cy="27686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Arial" panose="020B0604020202020204" pitchFamily="34" charset="0"/>
              </a:rPr>
              <a:t>复制你的内容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2CE6166A-1B29-945C-23C9-421BBDBC7ED9}"/>
              </a:ext>
            </a:extLst>
          </p:cNvPr>
          <p:cNvSpPr txBox="1"/>
          <p:nvPr/>
        </p:nvSpPr>
        <p:spPr>
          <a:xfrm>
            <a:off x="589005" y="290589"/>
            <a:ext cx="29842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>
                <a:cs typeface="+mn-ea"/>
                <a:sym typeface="+mn-lt"/>
              </a:rPr>
              <a:t>03</a:t>
            </a:r>
            <a:r>
              <a:rPr lang="zh-CN" altLang="en-US" sz="2400" dirty="0">
                <a:cs typeface="+mn-ea"/>
                <a:sym typeface="+mn-lt"/>
              </a:rPr>
              <a:t>内存虚拟化</a:t>
            </a: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id="{DFEC8FC3-70D7-B2C2-0348-149CB6A18754}"/>
              </a:ext>
            </a:extLst>
          </p:cNvPr>
          <p:cNvSpPr txBox="1"/>
          <p:nvPr/>
        </p:nvSpPr>
        <p:spPr>
          <a:xfrm>
            <a:off x="848786" y="1173120"/>
            <a:ext cx="60960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dirty="0"/>
              <a:t>内存半虚拟化</a:t>
            </a:r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id="{E7C7DDA3-1E40-7EF6-B05F-1FE5B9E62EF6}"/>
              </a:ext>
            </a:extLst>
          </p:cNvPr>
          <p:cNvSpPr txBox="1"/>
          <p:nvPr/>
        </p:nvSpPr>
        <p:spPr>
          <a:xfrm>
            <a:off x="848786" y="1930875"/>
            <a:ext cx="4356766" cy="39703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zh-CN" altLang="en-US" sz="1800" kern="105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使用半虚拟化时虚拟机内存页表由</a:t>
            </a:r>
            <a:r>
              <a:rPr lang="en-US" altLang="zh-CN" sz="1800" kern="105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WMM</a:t>
            </a:r>
            <a:r>
              <a:rPr lang="zh-CN" altLang="en-US" sz="1800" kern="105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直接维护。首先需要修改</a:t>
            </a:r>
            <a:r>
              <a:rPr lang="en-US" altLang="zh-CN" sz="1800" kern="105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Guest OS</a:t>
            </a:r>
            <a:r>
              <a:rPr lang="zh-CN" altLang="en-US" sz="1800" kern="105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的内存管理方式，禁止</a:t>
            </a:r>
            <a:r>
              <a:rPr lang="en-US" altLang="zh-CN" sz="1800" kern="105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Guest OS</a:t>
            </a:r>
            <a:r>
              <a:rPr lang="zh-CN" altLang="en-US" sz="1800" kern="105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对自己的页表的修改操作。当</a:t>
            </a:r>
            <a:r>
              <a:rPr lang="en-US" altLang="zh-CN" sz="1800" kern="105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Guest OS</a:t>
            </a:r>
            <a:r>
              <a:rPr lang="zh-CN" altLang="en-US" sz="1800" kern="105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创建了一个新的页表时，会向</a:t>
            </a:r>
            <a:r>
              <a:rPr lang="en-US" altLang="zh-CN" sz="1800" kern="105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VMM</a:t>
            </a:r>
            <a:r>
              <a:rPr lang="zh-CN" altLang="en-US" sz="1800" kern="105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注册该页表，之后</a:t>
            </a:r>
            <a:r>
              <a:rPr lang="en-US" altLang="zh-CN" sz="1800" kern="105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Guest OS</a:t>
            </a:r>
            <a:r>
              <a:rPr lang="zh-CN" altLang="en-US" sz="1800" kern="105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对该页表的写操作都会陷入到</a:t>
            </a:r>
            <a:r>
              <a:rPr lang="en-US" altLang="zh-CN" sz="1800" kern="105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VMM</a:t>
            </a:r>
            <a:r>
              <a:rPr lang="zh-CN" altLang="en-US" sz="1800" kern="105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1800" kern="105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VMM</a:t>
            </a:r>
            <a:r>
              <a:rPr lang="zh-CN" altLang="en-US" sz="1800" kern="105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会检查页表中的每一项，确保它们只映射了属于该</a:t>
            </a:r>
            <a:r>
              <a:rPr lang="en-US" altLang="zh-CN" sz="1800" kern="105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Guest OS</a:t>
            </a:r>
            <a:r>
              <a:rPr lang="zh-CN" altLang="en-US" sz="1800" kern="105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</a:t>
            </a:r>
            <a:r>
              <a:rPr lang="en-US" altLang="zh-CN" sz="1800" kern="105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</a:t>
            </a:r>
            <a:r>
              <a:rPr lang="zh-CN" altLang="en-US" sz="1800" kern="105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，之后</a:t>
            </a:r>
            <a:r>
              <a:rPr lang="en-US" altLang="zh-CN" sz="1800" kern="105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VMM</a:t>
            </a:r>
            <a:r>
              <a:rPr lang="zh-CN" altLang="en-US" sz="1800" kern="105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会根据自己所维护的映射关系，将页表中的客户机物理地址转换为相应的机器地址，最后再把修改过的页表载入到</a:t>
            </a:r>
            <a:r>
              <a:rPr lang="en-US" altLang="zh-CN" sz="1800" kern="105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MMU</a:t>
            </a:r>
            <a:r>
              <a:rPr lang="zh-CN" altLang="en-US" sz="1800" kern="105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中，</a:t>
            </a:r>
            <a:r>
              <a:rPr lang="en-US" altLang="zh-CN" sz="1800" kern="105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MMU</a:t>
            </a:r>
            <a:r>
              <a:rPr lang="zh-CN" altLang="en-US" sz="1800" kern="105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就可以根据修改过的页表直接完成</a:t>
            </a:r>
            <a:r>
              <a:rPr lang="en-US" altLang="zh-CN" sz="1800" kern="105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Guest OS</a:t>
            </a:r>
            <a:r>
              <a:rPr lang="zh-CN" altLang="en-US" sz="1800" kern="105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虚拟地址到机器地址的转换。</a:t>
            </a:r>
            <a:endParaRPr lang="zh-CN" altLang="en-US" i="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2" name="Picture 2">
            <a:extLst>
              <a:ext uri="{FF2B5EF4-FFF2-40B4-BE49-F238E27FC236}">
                <a16:creationId xmlns:a16="http://schemas.microsoft.com/office/drawing/2014/main" id="{21FBACC9-DC0E-B988-5F05-05432A2FB83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5936733" y="1823609"/>
            <a:ext cx="5067598" cy="38612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6205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val 27"/>
          <p:cNvSpPr/>
          <p:nvPr/>
        </p:nvSpPr>
        <p:spPr>
          <a:xfrm>
            <a:off x="1274501" y="2108826"/>
            <a:ext cx="686965" cy="686965"/>
          </a:xfrm>
          <a:prstGeom prst="ellipse">
            <a:avLst/>
          </a:prstGeom>
          <a:solidFill>
            <a:schemeClr val="bg1"/>
          </a:solidFill>
          <a:ln w="38100">
            <a:noFill/>
          </a:ln>
          <a:effectLst/>
        </p:spPr>
        <p:txBody>
          <a:bodyPr/>
          <a:lstStyle/>
          <a:p>
            <a:endParaRPr lang="en-US" sz="24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" name="TextBox 38"/>
          <p:cNvSpPr txBox="1"/>
          <p:nvPr/>
        </p:nvSpPr>
        <p:spPr>
          <a:xfrm>
            <a:off x="2081140" y="1958665"/>
            <a:ext cx="916940" cy="27686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Arial" panose="020B0604020202020204" pitchFamily="34" charset="0"/>
              </a:rPr>
              <a:t>添加标题</a:t>
            </a:r>
          </a:p>
        </p:txBody>
      </p:sp>
      <p:sp>
        <p:nvSpPr>
          <p:cNvPr id="33" name="TextBox 45"/>
          <p:cNvSpPr txBox="1"/>
          <p:nvPr/>
        </p:nvSpPr>
        <p:spPr>
          <a:xfrm>
            <a:off x="965652" y="4544806"/>
            <a:ext cx="1375410" cy="27686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Arial" panose="020B0604020202020204" pitchFamily="34" charset="0"/>
              </a:rPr>
              <a:t>复制你的内容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2CE6166A-1B29-945C-23C9-421BBDBC7ED9}"/>
              </a:ext>
            </a:extLst>
          </p:cNvPr>
          <p:cNvSpPr txBox="1"/>
          <p:nvPr/>
        </p:nvSpPr>
        <p:spPr>
          <a:xfrm>
            <a:off x="589005" y="290589"/>
            <a:ext cx="29842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>
                <a:cs typeface="+mn-ea"/>
                <a:sym typeface="+mn-lt"/>
              </a:rPr>
              <a:t>03</a:t>
            </a:r>
            <a:r>
              <a:rPr lang="zh-CN" altLang="en-US" sz="2400" dirty="0">
                <a:cs typeface="+mn-ea"/>
                <a:sym typeface="+mn-lt"/>
              </a:rPr>
              <a:t>内存虚拟化</a:t>
            </a: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id="{DFEC8FC3-70D7-B2C2-0348-149CB6A18754}"/>
              </a:ext>
            </a:extLst>
          </p:cNvPr>
          <p:cNvSpPr txBox="1"/>
          <p:nvPr/>
        </p:nvSpPr>
        <p:spPr>
          <a:xfrm>
            <a:off x="848786" y="1173120"/>
            <a:ext cx="60960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dirty="0"/>
              <a:t>内存硬件辅助虚拟化</a:t>
            </a:r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id="{E7C7DDA3-1E40-7EF6-B05F-1FE5B9E62EF6}"/>
              </a:ext>
            </a:extLst>
          </p:cNvPr>
          <p:cNvSpPr txBox="1"/>
          <p:nvPr/>
        </p:nvSpPr>
        <p:spPr>
          <a:xfrm>
            <a:off x="848786" y="1930875"/>
            <a:ext cx="4356766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zh-CN" altLang="en-US" sz="1800" kern="105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内存硬件辅助虚拟化是通过</a:t>
            </a:r>
            <a:r>
              <a:rPr lang="en-US" altLang="zh-CN" sz="1800" kern="105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CPU</a:t>
            </a:r>
            <a:r>
              <a:rPr lang="zh-CN" altLang="en-US" sz="1800" kern="105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本身的支持来完成</a:t>
            </a:r>
            <a:r>
              <a:rPr lang="en-US" altLang="zh-CN" sz="1800" kern="105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GVA</a:t>
            </a:r>
            <a:r>
              <a:rPr lang="zh-CN" altLang="en-US" sz="1800" kern="105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到</a:t>
            </a:r>
            <a:r>
              <a:rPr lang="en-US" altLang="zh-CN" sz="1800" kern="105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</a:t>
            </a:r>
            <a:r>
              <a:rPr lang="zh-CN" altLang="en-US" sz="1800" kern="105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的转换。以</a:t>
            </a:r>
            <a:r>
              <a:rPr lang="en-US" altLang="zh-CN" sz="1800" kern="105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Intel</a:t>
            </a:r>
            <a:r>
              <a:rPr lang="zh-CN" altLang="en-US" sz="1800" kern="105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</a:t>
            </a:r>
            <a:r>
              <a:rPr lang="en-US" altLang="zh-CN" sz="1800" kern="105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VT</a:t>
            </a:r>
            <a:r>
              <a:rPr lang="zh-CN" altLang="en-US" sz="1800" kern="105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技术中的页表扩充技术（</a:t>
            </a:r>
            <a:r>
              <a:rPr lang="en-US" altLang="zh-CN" sz="1800" kern="105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Extended Page Table</a:t>
            </a:r>
            <a:r>
              <a:rPr lang="zh-CN" altLang="en-US" sz="1800" kern="105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1800" kern="105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EPT</a:t>
            </a:r>
            <a:r>
              <a:rPr lang="zh-CN" altLang="en-US" sz="1800" kern="105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）为例，在虚拟机初始化时</a:t>
            </a:r>
            <a:r>
              <a:rPr lang="en-US" altLang="zh-CN" sz="1800" kern="105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WMM</a:t>
            </a:r>
            <a:r>
              <a:rPr lang="zh-CN" altLang="en-US" sz="1800" kern="105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会把虚拟机物理地址和机器地址的映射关系的</a:t>
            </a:r>
            <a:r>
              <a:rPr lang="en-US" altLang="zh-CN" sz="1800" kern="105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EPT</a:t>
            </a:r>
            <a:r>
              <a:rPr lang="zh-CN" altLang="en-US" sz="1800" kern="105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表写入</a:t>
            </a:r>
            <a:r>
              <a:rPr lang="en-US" altLang="zh-CN" sz="1800" kern="105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CPU</a:t>
            </a:r>
            <a:r>
              <a:rPr lang="zh-CN" altLang="en-US" sz="1800" kern="105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中，以后虚拟机使用内存时，</a:t>
            </a:r>
            <a:r>
              <a:rPr lang="en-US" altLang="zh-CN" sz="1800" kern="105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CPU</a:t>
            </a:r>
            <a:r>
              <a:rPr lang="zh-CN" altLang="en-US" sz="1800" kern="105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自动查找扩展页表来完成</a:t>
            </a:r>
            <a:r>
              <a:rPr lang="en-US" altLang="zh-CN" sz="1800" kern="105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Guest OS</a:t>
            </a:r>
            <a:r>
              <a:rPr lang="zh-CN" altLang="en-US" sz="1800" kern="105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地址到机器地址的转换。</a:t>
            </a:r>
            <a:endParaRPr lang="zh-CN" altLang="en-US" i="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2" name="Picture 2">
            <a:extLst>
              <a:ext uri="{FF2B5EF4-FFF2-40B4-BE49-F238E27FC236}">
                <a16:creationId xmlns:a16="http://schemas.microsoft.com/office/drawing/2014/main" id="{21FBACC9-DC0E-B988-5F05-05432A2FB83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6096000" y="1930875"/>
            <a:ext cx="5067598" cy="25608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376370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5400000">
            <a:off x="2663195" y="-2663196"/>
            <a:ext cx="6865607" cy="12192001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70155B49-5241-F283-4A1A-709BC19F765E}"/>
              </a:ext>
            </a:extLst>
          </p:cNvPr>
          <p:cNvSpPr txBox="1"/>
          <p:nvPr/>
        </p:nvSpPr>
        <p:spPr>
          <a:xfrm>
            <a:off x="4153147" y="4001863"/>
            <a:ext cx="6324108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5400" b="1" dirty="0"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Arial" panose="020B0604020202020204" pitchFamily="34" charset="0"/>
              </a:rPr>
              <a:t>I/O</a:t>
            </a:r>
            <a:r>
              <a:rPr lang="zh-CN" altLang="en-US" sz="5400" b="1" dirty="0"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Arial" panose="020B0604020202020204" pitchFamily="34" charset="0"/>
              </a:rPr>
              <a:t>虚拟化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E1AFF034-5FB4-3EBC-0BB4-264F3F2C19A7}"/>
              </a:ext>
            </a:extLst>
          </p:cNvPr>
          <p:cNvSpPr txBox="1"/>
          <p:nvPr/>
        </p:nvSpPr>
        <p:spPr>
          <a:xfrm>
            <a:off x="5068756" y="2067542"/>
            <a:ext cx="2246445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9600" spc="600" dirty="0">
                <a:cs typeface="+mn-ea"/>
                <a:sym typeface="+mn-lt"/>
              </a:rPr>
              <a:t>04</a:t>
            </a:r>
            <a:endParaRPr lang="zh-CN" altLang="en-US" sz="9600" spc="600" dirty="0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70735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val 27"/>
          <p:cNvSpPr/>
          <p:nvPr/>
        </p:nvSpPr>
        <p:spPr>
          <a:xfrm>
            <a:off x="1274501" y="2108826"/>
            <a:ext cx="686965" cy="686965"/>
          </a:xfrm>
          <a:prstGeom prst="ellipse">
            <a:avLst/>
          </a:prstGeom>
          <a:solidFill>
            <a:schemeClr val="bg1"/>
          </a:solidFill>
          <a:ln w="38100">
            <a:noFill/>
          </a:ln>
          <a:effectLst/>
        </p:spPr>
        <p:txBody>
          <a:bodyPr/>
          <a:lstStyle/>
          <a:p>
            <a:endParaRPr lang="en-US" sz="24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" name="TextBox 38"/>
          <p:cNvSpPr txBox="1"/>
          <p:nvPr/>
        </p:nvSpPr>
        <p:spPr>
          <a:xfrm>
            <a:off x="2081140" y="1958665"/>
            <a:ext cx="916940" cy="27686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Arial" panose="020B0604020202020204" pitchFamily="34" charset="0"/>
              </a:rPr>
              <a:t>添加标题</a:t>
            </a:r>
          </a:p>
        </p:txBody>
      </p:sp>
      <p:sp>
        <p:nvSpPr>
          <p:cNvPr id="33" name="TextBox 45"/>
          <p:cNvSpPr txBox="1"/>
          <p:nvPr/>
        </p:nvSpPr>
        <p:spPr>
          <a:xfrm>
            <a:off x="965652" y="4544806"/>
            <a:ext cx="1375410" cy="27686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Arial" panose="020B0604020202020204" pitchFamily="34" charset="0"/>
              </a:rPr>
              <a:t>复制你的内容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2CE6166A-1B29-945C-23C9-421BBDBC7ED9}"/>
              </a:ext>
            </a:extLst>
          </p:cNvPr>
          <p:cNvSpPr txBox="1"/>
          <p:nvPr/>
        </p:nvSpPr>
        <p:spPr>
          <a:xfrm>
            <a:off x="589005" y="290589"/>
            <a:ext cx="29842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>
                <a:cs typeface="+mn-ea"/>
                <a:sym typeface="+mn-lt"/>
              </a:rPr>
              <a:t>04 I/O</a:t>
            </a:r>
            <a:r>
              <a:rPr lang="zh-CN" altLang="en-US" sz="2400" dirty="0">
                <a:cs typeface="+mn-ea"/>
                <a:sym typeface="+mn-lt"/>
              </a:rPr>
              <a:t>虚拟化</a:t>
            </a: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id="{DFEC8FC3-70D7-B2C2-0348-149CB6A18754}"/>
              </a:ext>
            </a:extLst>
          </p:cNvPr>
          <p:cNvSpPr txBox="1"/>
          <p:nvPr/>
        </p:nvSpPr>
        <p:spPr>
          <a:xfrm>
            <a:off x="848786" y="1173120"/>
            <a:ext cx="60960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I/O</a:t>
            </a:r>
            <a:r>
              <a:rPr lang="zh-CN" altLang="en-US" sz="2400" dirty="0"/>
              <a:t>全虚拟化</a:t>
            </a:r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id="{E7C7DDA3-1E40-7EF6-B05F-1FE5B9E62EF6}"/>
              </a:ext>
            </a:extLst>
          </p:cNvPr>
          <p:cNvSpPr txBox="1"/>
          <p:nvPr/>
        </p:nvSpPr>
        <p:spPr>
          <a:xfrm>
            <a:off x="848786" y="1831662"/>
            <a:ext cx="5329276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US" altLang="zh-CN" sz="1800" kern="105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I/O</a:t>
            </a:r>
            <a:r>
              <a:rPr lang="zh-CN" altLang="en-US" sz="1800" kern="105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全虚拟化是由</a:t>
            </a:r>
            <a:r>
              <a:rPr lang="en-US" altLang="zh-CN" sz="1800" kern="105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WMM</a:t>
            </a:r>
            <a:r>
              <a:rPr lang="zh-CN" altLang="en-US" sz="1800" kern="105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通过软件方式模拟出</a:t>
            </a:r>
            <a:r>
              <a:rPr lang="en-US" altLang="zh-CN" sz="1800" kern="105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I/O</a:t>
            </a:r>
            <a:r>
              <a:rPr lang="zh-CN" altLang="en-US" sz="1800" kern="105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设备并且将模拟的</a:t>
            </a:r>
            <a:r>
              <a:rPr lang="en-US" altLang="zh-CN" sz="1800" kern="105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I/O</a:t>
            </a:r>
            <a:r>
              <a:rPr lang="zh-CN" altLang="en-US" sz="1800" kern="105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设备给虚拟机使用。以常用的</a:t>
            </a:r>
            <a:r>
              <a:rPr lang="en-US" altLang="zh-CN" sz="1800" kern="105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QEMU</a:t>
            </a:r>
            <a:r>
              <a:rPr lang="zh-CN" altLang="en-US" sz="1800" kern="105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软件模拟</a:t>
            </a:r>
            <a:r>
              <a:rPr lang="en-US" altLang="zh-CN" sz="1800" kern="105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I/O</a:t>
            </a:r>
            <a:r>
              <a:rPr lang="zh-CN" altLang="en-US" sz="1800" kern="105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设备为例，</a:t>
            </a:r>
            <a:r>
              <a:rPr lang="en-US" altLang="zh-CN" sz="1800" kern="105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Guest OS</a:t>
            </a:r>
            <a:r>
              <a:rPr lang="zh-CN" altLang="en-US" sz="1800" kern="105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需要进行</a:t>
            </a:r>
            <a:r>
              <a:rPr lang="en-US" altLang="zh-CN" sz="1800" kern="105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I/O</a:t>
            </a:r>
            <a:r>
              <a:rPr lang="zh-CN" altLang="en-US" sz="1800" kern="105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操作时，</a:t>
            </a:r>
            <a:r>
              <a:rPr lang="en-US" altLang="zh-CN" sz="1800" kern="105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Guest OS</a:t>
            </a:r>
            <a:r>
              <a:rPr lang="zh-CN" altLang="en-US" sz="1800" kern="105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的驱动程序发出请求，而请求会被</a:t>
            </a:r>
            <a:r>
              <a:rPr lang="en-US" altLang="zh-CN" sz="1800" kern="105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WMM</a:t>
            </a:r>
            <a:r>
              <a:rPr lang="zh-CN" altLang="en-US" sz="1800" kern="105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截获，</a:t>
            </a:r>
            <a:r>
              <a:rPr lang="en-US" altLang="zh-CN" sz="1800" kern="105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WMM</a:t>
            </a:r>
            <a:r>
              <a:rPr lang="zh-CN" altLang="en-US" sz="1800" kern="105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将</a:t>
            </a:r>
            <a:r>
              <a:rPr lang="en-US" altLang="zh-CN" sz="1800" kern="105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I/O</a:t>
            </a:r>
            <a:r>
              <a:rPr lang="zh-CN" altLang="en-US" sz="1800" kern="105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请求信息放至</a:t>
            </a:r>
            <a:r>
              <a:rPr lang="en-US" altLang="zh-CN" sz="1800" kern="105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I/O</a:t>
            </a:r>
            <a:r>
              <a:rPr lang="zh-CN" altLang="en-US" sz="1800" kern="105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共享页，</a:t>
            </a:r>
            <a:r>
              <a:rPr lang="en-US" altLang="zh-CN" sz="1800" kern="105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QEMU</a:t>
            </a:r>
            <a:r>
              <a:rPr lang="zh-CN" altLang="en-US" sz="1800" kern="105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从共享页中读取请求信息后通过硬件模拟代码模拟出本次的</a:t>
            </a:r>
            <a:r>
              <a:rPr lang="en-US" altLang="zh-CN" sz="1800" kern="105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I/O</a:t>
            </a:r>
            <a:r>
              <a:rPr lang="zh-CN" altLang="en-US" sz="1800" kern="105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操作，然后调用内核中的硬件驱动把</a:t>
            </a:r>
            <a:r>
              <a:rPr lang="en-US" altLang="zh-CN" sz="1800" kern="105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I/O</a:t>
            </a:r>
            <a:r>
              <a:rPr lang="zh-CN" altLang="en-US" sz="1800" kern="105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请求发送至物理硬件，完成之后将结果返回至</a:t>
            </a:r>
            <a:r>
              <a:rPr lang="en-US" altLang="zh-CN" sz="1800" kern="105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I/O</a:t>
            </a:r>
            <a:r>
              <a:rPr lang="zh-CN" altLang="en-US" sz="1800" kern="105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共享页中。</a:t>
            </a:r>
            <a:r>
              <a:rPr lang="en-US" altLang="zh-CN" sz="1800" kern="105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VMM</a:t>
            </a:r>
            <a:r>
              <a:rPr lang="zh-CN" altLang="en-US" sz="1800" kern="105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捕获到</a:t>
            </a:r>
            <a:r>
              <a:rPr lang="en-US" altLang="zh-CN" sz="1800" kern="105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I/O</a:t>
            </a:r>
            <a:r>
              <a:rPr lang="zh-CN" altLang="en-US" sz="1800" kern="105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共享页中的执行结果并把结果返回给客户机操作系统。</a:t>
            </a:r>
            <a:endParaRPr lang="zh-CN" altLang="en-US" i="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2" name="Picture 2">
            <a:extLst>
              <a:ext uri="{FF2B5EF4-FFF2-40B4-BE49-F238E27FC236}">
                <a16:creationId xmlns:a16="http://schemas.microsoft.com/office/drawing/2014/main" id="{21FBACC9-DC0E-B988-5F05-05432A2FB83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7135495" y="1831662"/>
            <a:ext cx="3325444" cy="32502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828925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val 27"/>
          <p:cNvSpPr/>
          <p:nvPr/>
        </p:nvSpPr>
        <p:spPr>
          <a:xfrm>
            <a:off x="1274501" y="2108826"/>
            <a:ext cx="686965" cy="686965"/>
          </a:xfrm>
          <a:prstGeom prst="ellipse">
            <a:avLst/>
          </a:prstGeom>
          <a:solidFill>
            <a:schemeClr val="bg1"/>
          </a:solidFill>
          <a:ln w="38100">
            <a:noFill/>
          </a:ln>
          <a:effectLst/>
        </p:spPr>
        <p:txBody>
          <a:bodyPr/>
          <a:lstStyle/>
          <a:p>
            <a:endParaRPr lang="en-US" sz="24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" name="TextBox 38"/>
          <p:cNvSpPr txBox="1"/>
          <p:nvPr/>
        </p:nvSpPr>
        <p:spPr>
          <a:xfrm>
            <a:off x="2081140" y="1958665"/>
            <a:ext cx="916940" cy="27686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Arial" panose="020B0604020202020204" pitchFamily="34" charset="0"/>
              </a:rPr>
              <a:t>添加标题</a:t>
            </a:r>
          </a:p>
        </p:txBody>
      </p:sp>
      <p:sp>
        <p:nvSpPr>
          <p:cNvPr id="33" name="TextBox 45"/>
          <p:cNvSpPr txBox="1"/>
          <p:nvPr/>
        </p:nvSpPr>
        <p:spPr>
          <a:xfrm>
            <a:off x="965652" y="4544806"/>
            <a:ext cx="1375410" cy="27686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Arial" panose="020B0604020202020204" pitchFamily="34" charset="0"/>
              </a:rPr>
              <a:t>复制你的内容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2CE6166A-1B29-945C-23C9-421BBDBC7ED9}"/>
              </a:ext>
            </a:extLst>
          </p:cNvPr>
          <p:cNvSpPr txBox="1"/>
          <p:nvPr/>
        </p:nvSpPr>
        <p:spPr>
          <a:xfrm>
            <a:off x="589005" y="290589"/>
            <a:ext cx="29842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>
                <a:cs typeface="+mn-ea"/>
                <a:sym typeface="+mn-lt"/>
              </a:rPr>
              <a:t>04 I/O</a:t>
            </a:r>
            <a:r>
              <a:rPr lang="zh-CN" altLang="en-US" sz="2400" dirty="0">
                <a:cs typeface="+mn-ea"/>
                <a:sym typeface="+mn-lt"/>
              </a:rPr>
              <a:t>虚拟化</a:t>
            </a: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id="{DFEC8FC3-70D7-B2C2-0348-149CB6A18754}"/>
              </a:ext>
            </a:extLst>
          </p:cNvPr>
          <p:cNvSpPr txBox="1"/>
          <p:nvPr/>
        </p:nvSpPr>
        <p:spPr>
          <a:xfrm>
            <a:off x="848786" y="1173120"/>
            <a:ext cx="60960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I/O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半</a:t>
            </a:r>
            <a:r>
              <a:rPr lang="zh-CN" altLang="en-US" sz="2400" dirty="0"/>
              <a:t>虚拟化</a:t>
            </a:r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id="{E7C7DDA3-1E40-7EF6-B05F-1FE5B9E62EF6}"/>
              </a:ext>
            </a:extLst>
          </p:cNvPr>
          <p:cNvSpPr txBox="1"/>
          <p:nvPr/>
        </p:nvSpPr>
        <p:spPr>
          <a:xfrm>
            <a:off x="848786" y="1831662"/>
            <a:ext cx="5329276" cy="31393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US" altLang="zh-CN" sz="1800" kern="105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I/O</a:t>
            </a:r>
            <a:r>
              <a:rPr lang="zh-CN" altLang="en-US" sz="1800" kern="105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半虚拟化技术需要将虚拟机的硬件驱动过程划分为前端驱动（</a:t>
            </a:r>
            <a:r>
              <a:rPr lang="en-US" altLang="zh-CN" sz="1800" kern="105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Front-end Driver</a:t>
            </a:r>
            <a:r>
              <a:rPr lang="zh-CN" altLang="en-US" sz="1800" kern="105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）和后端驱动</a:t>
            </a:r>
            <a:r>
              <a:rPr lang="en-US" altLang="zh-CN" sz="1800" kern="105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(Back-end Driver)</a:t>
            </a:r>
            <a:r>
              <a:rPr lang="zh-CN" altLang="en-US" sz="1800" kern="105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。和</a:t>
            </a:r>
            <a:r>
              <a:rPr lang="en-US" altLang="zh-CN" sz="1800" kern="105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CPU</a:t>
            </a:r>
            <a:r>
              <a:rPr lang="zh-CN" altLang="en-US" sz="1800" kern="105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、内存的半虚拟化一样，</a:t>
            </a:r>
            <a:r>
              <a:rPr lang="en-US" altLang="zh-CN" sz="1800" kern="105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I/O</a:t>
            </a:r>
            <a:r>
              <a:rPr lang="zh-CN" altLang="en-US" sz="1800" kern="105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的半虚拟化需要对</a:t>
            </a:r>
            <a:r>
              <a:rPr lang="en-US" altLang="zh-CN" sz="1800" kern="105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Guest OS</a:t>
            </a:r>
            <a:r>
              <a:rPr lang="zh-CN" altLang="en-US" sz="1800" kern="105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进行修改，将硬件驱动程序改为前端驱动，同时在</a:t>
            </a:r>
            <a:r>
              <a:rPr lang="en-US" altLang="zh-CN" sz="1800" kern="105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WMM(Hypervisor)</a:t>
            </a:r>
            <a:r>
              <a:rPr lang="zh-CN" altLang="en-US" sz="1800" kern="105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上包含对应的后端驱动并提供调用接口（</a:t>
            </a:r>
            <a:r>
              <a:rPr lang="en-US" altLang="zh-CN" sz="1800" kern="1050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hypercall</a:t>
            </a:r>
            <a:r>
              <a:rPr lang="zh-CN" altLang="en-US" sz="1800" kern="105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）。</a:t>
            </a:r>
            <a:r>
              <a:rPr lang="en-US" altLang="zh-CN" sz="1800" kern="105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Guest OS</a:t>
            </a:r>
            <a:r>
              <a:rPr lang="zh-CN" altLang="en-US" sz="1800" kern="105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在发起</a:t>
            </a:r>
            <a:r>
              <a:rPr lang="en-US" altLang="zh-CN" sz="1800" kern="105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I/O</a:t>
            </a:r>
            <a:r>
              <a:rPr lang="zh-CN" altLang="en-US" sz="1800" kern="105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请求时，前端驱动会对</a:t>
            </a:r>
            <a:r>
              <a:rPr lang="en-US" altLang="zh-CN" sz="1800" kern="105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WMM</a:t>
            </a:r>
            <a:r>
              <a:rPr lang="zh-CN" altLang="en-US" sz="1800" kern="105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发起</a:t>
            </a:r>
            <a:r>
              <a:rPr lang="en-US" altLang="zh-CN" sz="1800" kern="1050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hypercall</a:t>
            </a:r>
            <a:r>
              <a:rPr lang="zh-CN" altLang="en-US" sz="1800" kern="105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，然后由后端驱动完成实际的</a:t>
            </a:r>
            <a:r>
              <a:rPr lang="en-US" altLang="zh-CN" sz="1800" kern="105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I/O</a:t>
            </a:r>
            <a:r>
              <a:rPr lang="zh-CN" altLang="en-US" sz="1800" kern="105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控制。</a:t>
            </a:r>
            <a:endParaRPr lang="en-US" altLang="zh-CN" sz="1800" kern="105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l"/>
            <a:endParaRPr lang="en-US" altLang="zh-CN" kern="105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l"/>
            <a:r>
              <a:rPr lang="zh-CN" altLang="en-US" kern="105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半虚拟化性能较好，但需要</a:t>
            </a:r>
            <a:r>
              <a:rPr lang="en-US" altLang="zh-CN" kern="105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WMM</a:t>
            </a:r>
            <a:r>
              <a:rPr lang="zh-CN" altLang="en-US" kern="105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实现前后端驱动并且要修改</a:t>
            </a:r>
            <a:r>
              <a:rPr lang="en-US" altLang="zh-CN" kern="105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Guest OS</a:t>
            </a:r>
            <a:r>
              <a:rPr lang="zh-CN" altLang="en-US" sz="1800" kern="105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en-US" i="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2" name="Picture 2">
            <a:extLst>
              <a:ext uri="{FF2B5EF4-FFF2-40B4-BE49-F238E27FC236}">
                <a16:creationId xmlns:a16="http://schemas.microsoft.com/office/drawing/2014/main" id="{21FBACC9-DC0E-B988-5F05-05432A2FB83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7177768" y="1831662"/>
            <a:ext cx="3240898" cy="32502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829882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val 27"/>
          <p:cNvSpPr/>
          <p:nvPr/>
        </p:nvSpPr>
        <p:spPr>
          <a:xfrm>
            <a:off x="1274501" y="2108826"/>
            <a:ext cx="686965" cy="686965"/>
          </a:xfrm>
          <a:prstGeom prst="ellipse">
            <a:avLst/>
          </a:prstGeom>
          <a:solidFill>
            <a:schemeClr val="bg1"/>
          </a:solidFill>
          <a:ln w="38100">
            <a:noFill/>
          </a:ln>
          <a:effectLst/>
        </p:spPr>
        <p:txBody>
          <a:bodyPr/>
          <a:lstStyle/>
          <a:p>
            <a:endParaRPr lang="en-US" sz="24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" name="TextBox 38"/>
          <p:cNvSpPr txBox="1"/>
          <p:nvPr/>
        </p:nvSpPr>
        <p:spPr>
          <a:xfrm>
            <a:off x="2081140" y="1958665"/>
            <a:ext cx="916940" cy="27686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Arial" panose="020B0604020202020204" pitchFamily="34" charset="0"/>
              </a:rPr>
              <a:t>添加标题</a:t>
            </a:r>
          </a:p>
        </p:txBody>
      </p:sp>
      <p:sp>
        <p:nvSpPr>
          <p:cNvPr id="33" name="TextBox 45"/>
          <p:cNvSpPr txBox="1"/>
          <p:nvPr/>
        </p:nvSpPr>
        <p:spPr>
          <a:xfrm>
            <a:off x="965652" y="4544806"/>
            <a:ext cx="1375410" cy="27686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Arial" panose="020B0604020202020204" pitchFamily="34" charset="0"/>
              </a:rPr>
              <a:t>复制你的内容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2CE6166A-1B29-945C-23C9-421BBDBC7ED9}"/>
              </a:ext>
            </a:extLst>
          </p:cNvPr>
          <p:cNvSpPr txBox="1"/>
          <p:nvPr/>
        </p:nvSpPr>
        <p:spPr>
          <a:xfrm>
            <a:off x="589005" y="290589"/>
            <a:ext cx="29842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>
                <a:cs typeface="+mn-ea"/>
                <a:sym typeface="+mn-lt"/>
              </a:rPr>
              <a:t>04 I/O</a:t>
            </a:r>
            <a:r>
              <a:rPr lang="zh-CN" altLang="en-US" sz="2400" dirty="0">
                <a:cs typeface="+mn-ea"/>
                <a:sym typeface="+mn-lt"/>
              </a:rPr>
              <a:t>虚拟化</a:t>
            </a: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id="{DFEC8FC3-70D7-B2C2-0348-149CB6A18754}"/>
              </a:ext>
            </a:extLst>
          </p:cNvPr>
          <p:cNvSpPr txBox="1"/>
          <p:nvPr/>
        </p:nvSpPr>
        <p:spPr>
          <a:xfrm>
            <a:off x="848786" y="1173120"/>
            <a:ext cx="60960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I/O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透传</a:t>
            </a:r>
            <a:endParaRPr lang="zh-CN" altLang="en-US" sz="2400" dirty="0"/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id="{E7C7DDA3-1E40-7EF6-B05F-1FE5B9E62EF6}"/>
              </a:ext>
            </a:extLst>
          </p:cNvPr>
          <p:cNvSpPr txBox="1"/>
          <p:nvPr/>
        </p:nvSpPr>
        <p:spPr>
          <a:xfrm>
            <a:off x="848786" y="1831662"/>
            <a:ext cx="5329276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US" altLang="zh-CN" sz="1800" kern="105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I/O</a:t>
            </a:r>
            <a:r>
              <a:rPr lang="zh-CN" altLang="en-US" sz="1800" kern="105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透传就是</a:t>
            </a:r>
            <a:r>
              <a:rPr lang="en-US" altLang="zh-CN" sz="1800" kern="105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WMM</a:t>
            </a:r>
            <a:r>
              <a:rPr lang="zh-CN" altLang="en-US" sz="1800" kern="105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1800" kern="105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Hypervisor</a:t>
            </a:r>
            <a:r>
              <a:rPr lang="zh-CN" altLang="en-US" sz="1800" kern="105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）将一个物理设备，如网卡、硬盘、</a:t>
            </a:r>
            <a:r>
              <a:rPr lang="en-US" altLang="zh-CN" sz="1800" kern="105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USB</a:t>
            </a:r>
            <a:r>
              <a:rPr lang="zh-CN" altLang="en-US" sz="1800" kern="105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接口等直接指定给一个虚拟机使用。在这种模式下，</a:t>
            </a:r>
            <a:r>
              <a:rPr lang="en-US" altLang="zh-CN" sz="1800" kern="105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Guest OS</a:t>
            </a:r>
            <a:r>
              <a:rPr lang="zh-CN" altLang="en-US" sz="1800" kern="105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通过自己的驱动程序直接操作该硬件，能获得接近物理设备的性能。</a:t>
            </a:r>
            <a:endParaRPr lang="en-US" altLang="zh-CN" sz="1800" kern="105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l"/>
            <a:endParaRPr lang="en-US" altLang="zh-CN" i="0" kern="105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l"/>
            <a:r>
              <a:rPr lang="en-US" altLang="zh-CN" i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I/O</a:t>
            </a:r>
            <a:r>
              <a:rPr lang="zh-CN" altLang="en-US" i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透传的缺点也很明显，一个虚拟机就需要独占一个物理设备。在云计算的应用中，理想的模型是所有的硬件资源都可以被资源池化，因此这种硬件资源和虚拟机一对一绑定的模式较少会使用，同时设备绑定也会在虚拟机迁移时带来困难。</a:t>
            </a:r>
          </a:p>
        </p:txBody>
      </p:sp>
      <p:pic>
        <p:nvPicPr>
          <p:cNvPr id="2" name="Picture 2">
            <a:extLst>
              <a:ext uri="{FF2B5EF4-FFF2-40B4-BE49-F238E27FC236}">
                <a16:creationId xmlns:a16="http://schemas.microsoft.com/office/drawing/2014/main" id="{21FBACC9-DC0E-B988-5F05-05432A2FB83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7347193" y="1831662"/>
            <a:ext cx="2902047" cy="32502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684868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5400000">
            <a:off x="2663195" y="-2663196"/>
            <a:ext cx="6865607" cy="12192001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70155B49-5241-F283-4A1A-709BC19F765E}"/>
              </a:ext>
            </a:extLst>
          </p:cNvPr>
          <p:cNvSpPr txBox="1"/>
          <p:nvPr/>
        </p:nvSpPr>
        <p:spPr>
          <a:xfrm>
            <a:off x="3561940" y="3954567"/>
            <a:ext cx="6324108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5400" b="1" dirty="0"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Arial" panose="020B0604020202020204" pitchFamily="34" charset="0"/>
              </a:rPr>
              <a:t>典型虚拟化产品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E1AFF034-5FB4-3EBC-0BB4-264F3F2C19A7}"/>
              </a:ext>
            </a:extLst>
          </p:cNvPr>
          <p:cNvSpPr txBox="1"/>
          <p:nvPr/>
        </p:nvSpPr>
        <p:spPr>
          <a:xfrm>
            <a:off x="5068756" y="2067542"/>
            <a:ext cx="2246445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9600" spc="600" dirty="0">
                <a:cs typeface="+mn-ea"/>
                <a:sym typeface="+mn-lt"/>
              </a:rPr>
              <a:t>05</a:t>
            </a:r>
            <a:endParaRPr lang="zh-CN" altLang="en-US" sz="9600" spc="600" dirty="0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0333475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6200000" flipV="1">
            <a:off x="2446507" y="-2793420"/>
            <a:ext cx="6865607" cy="12192001"/>
          </a:xfrm>
          <a:prstGeom prst="rect">
            <a:avLst/>
          </a:prstGeom>
        </p:spPr>
      </p:pic>
      <p:sp>
        <p:nvSpPr>
          <p:cNvPr id="3" name="椭圆 2"/>
          <p:cNvSpPr/>
          <p:nvPr/>
        </p:nvSpPr>
        <p:spPr>
          <a:xfrm>
            <a:off x="3556000" y="2709194"/>
            <a:ext cx="482600" cy="482600"/>
          </a:xfrm>
          <a:prstGeom prst="ellipse">
            <a:avLst/>
          </a:prstGeom>
          <a:solidFill>
            <a:srgbClr val="3939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104520" y="2789899"/>
            <a:ext cx="2182464" cy="829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4800" b="1" dirty="0">
                <a:solidFill>
                  <a:srgbClr val="1398D1"/>
                </a:solidFill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Arial" panose="020B0604020202020204" pitchFamily="34" charset="0"/>
              </a:rPr>
              <a:t>目</a:t>
            </a:r>
            <a:r>
              <a:rPr lang="zh-CN" altLang="en-US" sz="4800" b="1" dirty="0">
                <a:solidFill>
                  <a:srgbClr val="1398D1"/>
                </a:solidFill>
                <a:latin typeface="思源黑体 Regular" panose="020B0500000000000000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录</a:t>
            </a:r>
          </a:p>
        </p:txBody>
      </p:sp>
      <p:sp>
        <p:nvSpPr>
          <p:cNvPr id="10" name="矩形 9"/>
          <p:cNvSpPr/>
          <p:nvPr/>
        </p:nvSpPr>
        <p:spPr>
          <a:xfrm>
            <a:off x="1175994" y="3486416"/>
            <a:ext cx="3981461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3600" dirty="0">
                <a:solidFill>
                  <a:srgbClr val="39393B"/>
                </a:solidFill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Arial" panose="020B0604020202020204" pitchFamily="34" charset="0"/>
              </a:rPr>
              <a:t>C</a:t>
            </a:r>
            <a:r>
              <a:rPr lang="zh-CN" altLang="en-US" sz="3600" dirty="0">
                <a:solidFill>
                  <a:srgbClr val="39393B"/>
                </a:solidFill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Arial" panose="020B0604020202020204" pitchFamily="34" charset="0"/>
              </a:rPr>
              <a:t>ontents</a:t>
            </a:r>
          </a:p>
        </p:txBody>
      </p:sp>
      <p:sp>
        <p:nvSpPr>
          <p:cNvPr id="12" name="文本框 11"/>
          <p:cNvSpPr txBox="1"/>
          <p:nvPr/>
        </p:nvSpPr>
        <p:spPr>
          <a:xfrm flipH="1">
            <a:off x="6323205" y="1319275"/>
            <a:ext cx="313935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>
              <a:defRPr/>
            </a:pPr>
            <a:r>
              <a:rPr lang="zh-CN" altLang="en-US" sz="2800" b="1" dirty="0">
                <a:solidFill>
                  <a:srgbClr val="39393B"/>
                </a:solidFill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Arial" panose="020B0604020202020204" pitchFamily="34" charset="0"/>
              </a:rPr>
              <a:t>计算虚拟化概述</a:t>
            </a:r>
          </a:p>
        </p:txBody>
      </p:sp>
      <p:sp>
        <p:nvSpPr>
          <p:cNvPr id="20" name="文本框 19"/>
          <p:cNvSpPr txBox="1"/>
          <p:nvPr/>
        </p:nvSpPr>
        <p:spPr>
          <a:xfrm flipH="1">
            <a:off x="6323204" y="2418504"/>
            <a:ext cx="35140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>
              <a:defRPr/>
            </a:pPr>
            <a:r>
              <a:rPr lang="en-US" altLang="zh-CN" sz="2800" b="1" dirty="0">
                <a:solidFill>
                  <a:srgbClr val="39393B"/>
                </a:solidFill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Arial" panose="020B0604020202020204" pitchFamily="34" charset="0"/>
              </a:rPr>
              <a:t>CPU</a:t>
            </a:r>
            <a:r>
              <a:rPr lang="zh-CN" altLang="en-US" sz="2800" b="1" dirty="0">
                <a:solidFill>
                  <a:srgbClr val="39393B"/>
                </a:solidFill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Arial" panose="020B0604020202020204" pitchFamily="34" charset="0"/>
              </a:rPr>
              <a:t>虚拟化</a:t>
            </a:r>
          </a:p>
        </p:txBody>
      </p:sp>
      <p:sp>
        <p:nvSpPr>
          <p:cNvPr id="23" name="文本框 22"/>
          <p:cNvSpPr txBox="1"/>
          <p:nvPr/>
        </p:nvSpPr>
        <p:spPr>
          <a:xfrm flipH="1">
            <a:off x="6319345" y="3533181"/>
            <a:ext cx="2682273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>
              <a:defRPr/>
            </a:pPr>
            <a:r>
              <a:rPr lang="zh-CN" altLang="en-US" sz="2800" b="1" dirty="0">
                <a:solidFill>
                  <a:srgbClr val="39393B"/>
                </a:solidFill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Arial" panose="020B0604020202020204" pitchFamily="34" charset="0"/>
              </a:rPr>
              <a:t>内存虚拟化</a:t>
            </a:r>
          </a:p>
        </p:txBody>
      </p:sp>
      <p:sp>
        <p:nvSpPr>
          <p:cNvPr id="26" name="文本框 25"/>
          <p:cNvSpPr txBox="1"/>
          <p:nvPr/>
        </p:nvSpPr>
        <p:spPr>
          <a:xfrm flipH="1">
            <a:off x="6319343" y="4632410"/>
            <a:ext cx="44823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>
              <a:defRPr/>
            </a:pPr>
            <a:r>
              <a:rPr lang="en-US" altLang="zh-CN" sz="2800" b="1" dirty="0">
                <a:solidFill>
                  <a:srgbClr val="39393B"/>
                </a:solidFill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Arial" panose="020B0604020202020204" pitchFamily="34" charset="0"/>
              </a:rPr>
              <a:t>I/O</a:t>
            </a:r>
            <a:r>
              <a:rPr lang="zh-CN" altLang="en-US" sz="2800" b="1" dirty="0">
                <a:solidFill>
                  <a:srgbClr val="39393B"/>
                </a:solidFill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Arial" panose="020B0604020202020204" pitchFamily="34" charset="0"/>
              </a:rPr>
              <a:t>虚拟化</a:t>
            </a:r>
          </a:p>
        </p:txBody>
      </p:sp>
      <p:sp>
        <p:nvSpPr>
          <p:cNvPr id="32" name="椭圆 31"/>
          <p:cNvSpPr/>
          <p:nvPr/>
        </p:nvSpPr>
        <p:spPr>
          <a:xfrm>
            <a:off x="5333622" y="1198176"/>
            <a:ext cx="734125" cy="734125"/>
          </a:xfrm>
          <a:prstGeom prst="ellipse">
            <a:avLst/>
          </a:prstGeom>
          <a:solidFill>
            <a:srgbClr val="1398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3" name="椭圆 32"/>
          <p:cNvSpPr/>
          <p:nvPr/>
        </p:nvSpPr>
        <p:spPr>
          <a:xfrm>
            <a:off x="5333622" y="2269363"/>
            <a:ext cx="734125" cy="734125"/>
          </a:xfrm>
          <a:prstGeom prst="ellipse">
            <a:avLst/>
          </a:prstGeom>
          <a:solidFill>
            <a:srgbClr val="1398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4" name="椭圆 33"/>
          <p:cNvSpPr/>
          <p:nvPr/>
        </p:nvSpPr>
        <p:spPr>
          <a:xfrm>
            <a:off x="5333622" y="3419444"/>
            <a:ext cx="734125" cy="734125"/>
          </a:xfrm>
          <a:prstGeom prst="ellipse">
            <a:avLst/>
          </a:prstGeom>
          <a:solidFill>
            <a:srgbClr val="1398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5" name="椭圆 34"/>
          <p:cNvSpPr/>
          <p:nvPr/>
        </p:nvSpPr>
        <p:spPr>
          <a:xfrm>
            <a:off x="5360772" y="4499163"/>
            <a:ext cx="734125" cy="734125"/>
          </a:xfrm>
          <a:prstGeom prst="ellipse">
            <a:avLst/>
          </a:prstGeom>
          <a:solidFill>
            <a:srgbClr val="1398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5468274" y="1396133"/>
            <a:ext cx="464820" cy="398780"/>
          </a:xfrm>
          <a:prstGeom prst="rect">
            <a:avLst/>
          </a:prstGeom>
          <a:solidFill>
            <a:srgbClr val="1398D1"/>
          </a:solidFill>
        </p:spPr>
        <p:txBody>
          <a:bodyPr wrap="none">
            <a:spAutoFit/>
          </a:bodyPr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Arial" panose="020B0604020202020204" pitchFamily="34" charset="0"/>
              </a:rPr>
              <a:t>01</a:t>
            </a:r>
          </a:p>
        </p:txBody>
      </p:sp>
      <p:sp>
        <p:nvSpPr>
          <p:cNvPr id="37" name="矩形 36"/>
          <p:cNvSpPr/>
          <p:nvPr/>
        </p:nvSpPr>
        <p:spPr>
          <a:xfrm>
            <a:off x="5468274" y="2480099"/>
            <a:ext cx="464820" cy="398780"/>
          </a:xfrm>
          <a:prstGeom prst="rect">
            <a:avLst/>
          </a:prstGeom>
          <a:solidFill>
            <a:srgbClr val="1398D1"/>
          </a:solidFill>
        </p:spPr>
        <p:txBody>
          <a:bodyPr wrap="none">
            <a:spAutoFit/>
          </a:bodyPr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Arial" panose="020B0604020202020204" pitchFamily="34" charset="0"/>
              </a:rPr>
              <a:t>02</a:t>
            </a:r>
          </a:p>
        </p:txBody>
      </p:sp>
      <p:sp>
        <p:nvSpPr>
          <p:cNvPr id="38" name="矩形 37"/>
          <p:cNvSpPr/>
          <p:nvPr/>
        </p:nvSpPr>
        <p:spPr>
          <a:xfrm>
            <a:off x="5468274" y="3607202"/>
            <a:ext cx="464820" cy="398780"/>
          </a:xfrm>
          <a:prstGeom prst="rect">
            <a:avLst/>
          </a:prstGeom>
          <a:solidFill>
            <a:srgbClr val="1398D1"/>
          </a:solidFill>
        </p:spPr>
        <p:txBody>
          <a:bodyPr wrap="none">
            <a:spAutoFit/>
          </a:bodyPr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Arial" panose="020B0604020202020204" pitchFamily="34" charset="0"/>
              </a:rPr>
              <a:t>03</a:t>
            </a:r>
          </a:p>
        </p:txBody>
      </p:sp>
      <p:sp>
        <p:nvSpPr>
          <p:cNvPr id="39" name="矩形 38"/>
          <p:cNvSpPr/>
          <p:nvPr/>
        </p:nvSpPr>
        <p:spPr>
          <a:xfrm>
            <a:off x="5468274" y="4666835"/>
            <a:ext cx="464820" cy="398780"/>
          </a:xfrm>
          <a:prstGeom prst="rect">
            <a:avLst/>
          </a:prstGeom>
          <a:solidFill>
            <a:srgbClr val="1398D1"/>
          </a:solidFill>
        </p:spPr>
        <p:txBody>
          <a:bodyPr wrap="none">
            <a:spAutoFit/>
          </a:bodyPr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Arial" panose="020B0604020202020204" pitchFamily="34" charset="0"/>
              </a:rPr>
              <a:t>04</a:t>
            </a:r>
          </a:p>
        </p:txBody>
      </p:sp>
      <p:sp>
        <p:nvSpPr>
          <p:cNvPr id="40" name="椭圆 39"/>
          <p:cNvSpPr/>
          <p:nvPr/>
        </p:nvSpPr>
        <p:spPr>
          <a:xfrm>
            <a:off x="2131256" y="3966660"/>
            <a:ext cx="146532" cy="146532"/>
          </a:xfrm>
          <a:prstGeom prst="ellipse">
            <a:avLst/>
          </a:prstGeom>
          <a:solidFill>
            <a:srgbClr val="1398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" name="椭圆 1">
            <a:extLst>
              <a:ext uri="{FF2B5EF4-FFF2-40B4-BE49-F238E27FC236}">
                <a16:creationId xmlns:a16="http://schemas.microsoft.com/office/drawing/2014/main" id="{1A5D56ED-8002-1B8E-0489-448D68DD5461}"/>
              </a:ext>
            </a:extLst>
          </p:cNvPr>
          <p:cNvSpPr/>
          <p:nvPr/>
        </p:nvSpPr>
        <p:spPr>
          <a:xfrm>
            <a:off x="5333622" y="5505218"/>
            <a:ext cx="734125" cy="734125"/>
          </a:xfrm>
          <a:prstGeom prst="ellipse">
            <a:avLst/>
          </a:prstGeom>
          <a:solidFill>
            <a:srgbClr val="1398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Arial" panose="020B0604020202020204" pitchFamily="34" charset="0"/>
              </a:rPr>
              <a:t>05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4E30E2F2-76B9-0B6C-B8D1-9EDCEA9E4229}"/>
              </a:ext>
            </a:extLst>
          </p:cNvPr>
          <p:cNvSpPr txBox="1"/>
          <p:nvPr/>
        </p:nvSpPr>
        <p:spPr>
          <a:xfrm>
            <a:off x="6323206" y="5684190"/>
            <a:ext cx="632410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914400">
              <a:defRPr/>
            </a:pPr>
            <a:r>
              <a:rPr lang="zh-CN" altLang="en-US" sz="2800" b="1" dirty="0">
                <a:solidFill>
                  <a:srgbClr val="39393B"/>
                </a:solidFill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Arial" panose="020B0604020202020204" pitchFamily="34" charset="0"/>
              </a:rPr>
              <a:t>典型虚拟化产品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val 27"/>
          <p:cNvSpPr/>
          <p:nvPr/>
        </p:nvSpPr>
        <p:spPr>
          <a:xfrm>
            <a:off x="1274501" y="2108826"/>
            <a:ext cx="686965" cy="686965"/>
          </a:xfrm>
          <a:prstGeom prst="ellipse">
            <a:avLst/>
          </a:prstGeom>
          <a:solidFill>
            <a:schemeClr val="bg1"/>
          </a:solidFill>
          <a:ln w="38100">
            <a:noFill/>
          </a:ln>
          <a:effectLst/>
        </p:spPr>
        <p:txBody>
          <a:bodyPr/>
          <a:lstStyle/>
          <a:p>
            <a:endParaRPr lang="en-US" sz="24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" name="TextBox 38"/>
          <p:cNvSpPr txBox="1"/>
          <p:nvPr/>
        </p:nvSpPr>
        <p:spPr>
          <a:xfrm>
            <a:off x="2081140" y="1958665"/>
            <a:ext cx="916940" cy="27686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Arial" panose="020B0604020202020204" pitchFamily="34" charset="0"/>
              </a:rPr>
              <a:t>添加标题</a:t>
            </a:r>
          </a:p>
        </p:txBody>
      </p:sp>
      <p:sp>
        <p:nvSpPr>
          <p:cNvPr id="33" name="TextBox 45"/>
          <p:cNvSpPr txBox="1"/>
          <p:nvPr/>
        </p:nvSpPr>
        <p:spPr>
          <a:xfrm>
            <a:off x="965652" y="4544806"/>
            <a:ext cx="1375410" cy="27686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Arial" panose="020B0604020202020204" pitchFamily="34" charset="0"/>
              </a:rPr>
              <a:t>复制你的内容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2CE6166A-1B29-945C-23C9-421BBDBC7ED9}"/>
              </a:ext>
            </a:extLst>
          </p:cNvPr>
          <p:cNvSpPr txBox="1"/>
          <p:nvPr/>
        </p:nvSpPr>
        <p:spPr>
          <a:xfrm>
            <a:off x="589005" y="290589"/>
            <a:ext cx="29842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>
                <a:cs typeface="+mn-ea"/>
                <a:sym typeface="+mn-lt"/>
              </a:rPr>
              <a:t>05</a:t>
            </a:r>
            <a:r>
              <a:rPr lang="zh-CN" altLang="en-US" sz="2400" dirty="0">
                <a:cs typeface="+mn-ea"/>
                <a:sym typeface="+mn-lt"/>
              </a:rPr>
              <a:t>典型虚拟化产品</a:t>
            </a: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id="{DFEC8FC3-70D7-B2C2-0348-149CB6A18754}"/>
              </a:ext>
            </a:extLst>
          </p:cNvPr>
          <p:cNvSpPr txBox="1"/>
          <p:nvPr/>
        </p:nvSpPr>
        <p:spPr>
          <a:xfrm>
            <a:off x="848786" y="1173120"/>
            <a:ext cx="60960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Xen</a:t>
            </a:r>
            <a:endParaRPr lang="zh-CN" altLang="en-US" sz="2400" dirty="0"/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id="{E7C7DDA3-1E40-7EF6-B05F-1FE5B9E62EF6}"/>
              </a:ext>
            </a:extLst>
          </p:cNvPr>
          <p:cNvSpPr txBox="1"/>
          <p:nvPr/>
        </p:nvSpPr>
        <p:spPr>
          <a:xfrm>
            <a:off x="589005" y="5090083"/>
            <a:ext cx="11030181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US" altLang="zh-CN" sz="1800" kern="105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Xen Hypervisor</a:t>
            </a:r>
            <a:r>
              <a:rPr lang="zh-CN" altLang="en-US" sz="1800" kern="105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运行在硬件之上，主要负责内存管理、</a:t>
            </a:r>
            <a:r>
              <a:rPr lang="en-US" altLang="zh-CN" sz="1800" kern="105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CPU</a:t>
            </a:r>
            <a:r>
              <a:rPr lang="zh-CN" altLang="en-US" sz="1800" kern="105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管理、中断处理、任务调度等工作。而上层的虚拟机中有一个特殊的</a:t>
            </a:r>
            <a:r>
              <a:rPr lang="en-US" altLang="zh-CN" sz="1800" kern="105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Dom0</a:t>
            </a:r>
            <a:r>
              <a:rPr lang="zh-CN" altLang="en-US" sz="1800" kern="105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虚拟机，</a:t>
            </a:r>
            <a:r>
              <a:rPr lang="en-US" altLang="zh-CN" sz="1800" kern="105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Dom0</a:t>
            </a:r>
            <a:r>
              <a:rPr lang="zh-CN" altLang="en-US" sz="1800" kern="105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虚拟机用于运行</a:t>
            </a:r>
            <a:r>
              <a:rPr lang="en-US" altLang="zh-CN" sz="1800" kern="105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I/O</a:t>
            </a:r>
            <a:r>
              <a:rPr lang="zh-CN" altLang="en-US" sz="1800" kern="105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半虚拟化的后端驱动，而普通的虚拟机</a:t>
            </a:r>
            <a:r>
              <a:rPr lang="en-US" altLang="zh-CN" sz="1800" kern="105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DomU1</a:t>
            </a:r>
            <a:r>
              <a:rPr lang="zh-CN" altLang="en-US" sz="1800" kern="105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sz="1800" kern="105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DomU2</a:t>
            </a:r>
            <a:r>
              <a:rPr lang="zh-CN" altLang="en-US" sz="1800" kern="105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等的操作系统内核中的驱动被修改</a:t>
            </a:r>
            <a:r>
              <a:rPr lang="en-US" altLang="zh-CN" sz="1800" kern="105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I/O</a:t>
            </a:r>
            <a:r>
              <a:rPr lang="zh-CN" altLang="en-US" sz="1800" kern="105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半虚拟化的前端驱动。</a:t>
            </a:r>
            <a:endParaRPr lang="en-US" altLang="zh-CN" kern="105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l"/>
            <a:r>
              <a:rPr lang="en-US" altLang="zh-CN" sz="1800" kern="105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Xen</a:t>
            </a:r>
            <a:r>
              <a:rPr lang="zh-CN" altLang="en-US" sz="1800" kern="105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几乎就是半虚拟化技术的代名词，因此</a:t>
            </a:r>
            <a:r>
              <a:rPr lang="en-US" altLang="zh-CN" sz="1800" kern="105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Xen</a:t>
            </a:r>
            <a:r>
              <a:rPr lang="zh-CN" altLang="en-US" sz="1800" kern="105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可以在不需要</a:t>
            </a:r>
            <a:r>
              <a:rPr lang="en-US" altLang="zh-CN" sz="1800" kern="105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CPU</a:t>
            </a:r>
            <a:r>
              <a:rPr lang="zh-CN" altLang="en-US" sz="1800" kern="105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支持硬件辅助虚拟化的情况下达到比较好的性能。同时</a:t>
            </a:r>
            <a:r>
              <a:rPr lang="en-US" altLang="zh-CN" sz="1800" kern="105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Xen</a:t>
            </a:r>
            <a:r>
              <a:rPr lang="zh-CN" altLang="en-US" sz="1800" kern="105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也受限于其半虚拟化模式，使得能够支持的虚拟机操作系统有限。</a:t>
            </a:r>
            <a:endParaRPr lang="zh-CN" altLang="en-US" i="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2" name="Picture 2">
            <a:extLst>
              <a:ext uri="{FF2B5EF4-FFF2-40B4-BE49-F238E27FC236}">
                <a16:creationId xmlns:a16="http://schemas.microsoft.com/office/drawing/2014/main" id="{21FBACC9-DC0E-B988-5F05-05432A2FB83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2539610" y="1626834"/>
            <a:ext cx="6958877" cy="33963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62507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val 27"/>
          <p:cNvSpPr/>
          <p:nvPr/>
        </p:nvSpPr>
        <p:spPr>
          <a:xfrm>
            <a:off x="1274501" y="2108826"/>
            <a:ext cx="686965" cy="686965"/>
          </a:xfrm>
          <a:prstGeom prst="ellipse">
            <a:avLst/>
          </a:prstGeom>
          <a:solidFill>
            <a:schemeClr val="bg1"/>
          </a:solidFill>
          <a:ln w="38100">
            <a:noFill/>
          </a:ln>
          <a:effectLst/>
        </p:spPr>
        <p:txBody>
          <a:bodyPr/>
          <a:lstStyle/>
          <a:p>
            <a:endParaRPr lang="en-US" sz="24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" name="TextBox 38"/>
          <p:cNvSpPr txBox="1"/>
          <p:nvPr/>
        </p:nvSpPr>
        <p:spPr>
          <a:xfrm>
            <a:off x="2081140" y="1958665"/>
            <a:ext cx="916940" cy="27686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Arial" panose="020B0604020202020204" pitchFamily="34" charset="0"/>
              </a:rPr>
              <a:t>添加标题</a:t>
            </a:r>
          </a:p>
        </p:txBody>
      </p:sp>
      <p:sp>
        <p:nvSpPr>
          <p:cNvPr id="33" name="TextBox 45"/>
          <p:cNvSpPr txBox="1"/>
          <p:nvPr/>
        </p:nvSpPr>
        <p:spPr>
          <a:xfrm>
            <a:off x="965652" y="4544806"/>
            <a:ext cx="1375410" cy="27686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Arial" panose="020B0604020202020204" pitchFamily="34" charset="0"/>
              </a:rPr>
              <a:t>复制你的内容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2CE6166A-1B29-945C-23C9-421BBDBC7ED9}"/>
              </a:ext>
            </a:extLst>
          </p:cNvPr>
          <p:cNvSpPr txBox="1"/>
          <p:nvPr/>
        </p:nvSpPr>
        <p:spPr>
          <a:xfrm>
            <a:off x="589005" y="290589"/>
            <a:ext cx="29842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>
                <a:cs typeface="+mn-ea"/>
                <a:sym typeface="+mn-lt"/>
              </a:rPr>
              <a:t>05</a:t>
            </a:r>
            <a:r>
              <a:rPr lang="zh-CN" altLang="en-US" sz="2400" dirty="0">
                <a:cs typeface="+mn-ea"/>
                <a:sym typeface="+mn-lt"/>
              </a:rPr>
              <a:t>典型虚拟化产品</a:t>
            </a: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id="{DFEC8FC3-70D7-B2C2-0348-149CB6A18754}"/>
              </a:ext>
            </a:extLst>
          </p:cNvPr>
          <p:cNvSpPr txBox="1"/>
          <p:nvPr/>
        </p:nvSpPr>
        <p:spPr>
          <a:xfrm>
            <a:off x="848786" y="1173120"/>
            <a:ext cx="60960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KVM</a:t>
            </a:r>
            <a:endParaRPr lang="zh-CN" altLang="en-US" sz="2400" dirty="0"/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id="{E7C7DDA3-1E40-7EF6-B05F-1FE5B9E62EF6}"/>
              </a:ext>
            </a:extLst>
          </p:cNvPr>
          <p:cNvSpPr txBox="1"/>
          <p:nvPr/>
        </p:nvSpPr>
        <p:spPr>
          <a:xfrm>
            <a:off x="589005" y="5090083"/>
            <a:ext cx="11030181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zh-CN" altLang="en-US" sz="1800" kern="105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从</a:t>
            </a:r>
            <a:r>
              <a:rPr lang="en-US" altLang="zh-CN" sz="1800" kern="105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Linux 2.6.20</a:t>
            </a:r>
            <a:r>
              <a:rPr lang="zh-CN" altLang="en-US" sz="1800" kern="105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版本开始，</a:t>
            </a:r>
            <a:r>
              <a:rPr lang="en-US" altLang="zh-CN" sz="1800" kern="105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KVM</a:t>
            </a:r>
            <a:r>
              <a:rPr lang="zh-CN" altLang="en-US" sz="1800" kern="105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被包含在</a:t>
            </a:r>
            <a:r>
              <a:rPr lang="en-US" altLang="zh-CN" sz="1800" kern="105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Linux</a:t>
            </a:r>
            <a:r>
              <a:rPr lang="zh-CN" altLang="en-US" sz="1800" kern="105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内核中，成为一个内核模块。因此，在</a:t>
            </a:r>
            <a:r>
              <a:rPr lang="en-US" altLang="zh-CN" sz="1800" kern="105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Linux 2.6.20</a:t>
            </a:r>
            <a:r>
              <a:rPr lang="zh-CN" altLang="en-US" sz="1800" kern="105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版本后，要构建一个</a:t>
            </a:r>
            <a:r>
              <a:rPr lang="en-US" altLang="zh-CN" sz="1800" kern="105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KVM Hypervisor</a:t>
            </a:r>
            <a:r>
              <a:rPr lang="zh-CN" altLang="en-US" sz="1800" kern="105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只需要在内核中载入并开启该模块即可，且不影响其他进程在</a:t>
            </a:r>
            <a:r>
              <a:rPr lang="en-US" altLang="zh-CN" sz="1800" kern="105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Linux</a:t>
            </a:r>
            <a:r>
              <a:rPr lang="zh-CN" altLang="en-US" sz="1800" kern="105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上的正常运行。</a:t>
            </a:r>
            <a:endParaRPr lang="en-US" altLang="zh-CN" sz="1800" kern="105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l"/>
            <a:r>
              <a:rPr lang="en-US" altLang="zh-CN" i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KVM</a:t>
            </a:r>
            <a:r>
              <a:rPr lang="zh-CN" altLang="en-US" i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基于硬件辅助虚拟化，因此对</a:t>
            </a:r>
            <a:r>
              <a:rPr lang="en-US" altLang="zh-CN" i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CPU</a:t>
            </a:r>
            <a:r>
              <a:rPr lang="zh-CN" altLang="en-US" i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有相应的要求。在</a:t>
            </a:r>
            <a:r>
              <a:rPr lang="en-US" altLang="zh-CN" i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KVM</a:t>
            </a:r>
            <a:r>
              <a:rPr lang="zh-CN" altLang="en-US" i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中，</a:t>
            </a:r>
            <a:r>
              <a:rPr lang="en-US" altLang="zh-CN" i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Hypervisor</a:t>
            </a:r>
            <a:r>
              <a:rPr lang="zh-CN" altLang="en-US" i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负责处理</a:t>
            </a:r>
            <a:r>
              <a:rPr lang="en-US" altLang="zh-CN" i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CPU</a:t>
            </a:r>
            <a:r>
              <a:rPr lang="zh-CN" altLang="en-US" i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与内存以及中断信息，至于</a:t>
            </a:r>
            <a:r>
              <a:rPr lang="en-US" altLang="zh-CN" i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I/O</a:t>
            </a:r>
            <a:r>
              <a:rPr lang="zh-CN" altLang="en-US" i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则是交由运行在</a:t>
            </a:r>
            <a:r>
              <a:rPr lang="en-US" altLang="zh-CN" i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Hypervisor</a:t>
            </a:r>
            <a:r>
              <a:rPr lang="zh-CN" altLang="en-US" i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用户空间的</a:t>
            </a:r>
            <a:r>
              <a:rPr lang="en-US" altLang="zh-CN" i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QEMU</a:t>
            </a:r>
            <a:r>
              <a:rPr lang="zh-CN" altLang="en-US" i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程序进行处理。</a:t>
            </a:r>
          </a:p>
        </p:txBody>
      </p:sp>
      <p:pic>
        <p:nvPicPr>
          <p:cNvPr id="2" name="Picture 2">
            <a:extLst>
              <a:ext uri="{FF2B5EF4-FFF2-40B4-BE49-F238E27FC236}">
                <a16:creationId xmlns:a16="http://schemas.microsoft.com/office/drawing/2014/main" id="{21FBACC9-DC0E-B988-5F05-05432A2FB83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3661106" y="1626834"/>
            <a:ext cx="4715885" cy="33963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213306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5400000">
            <a:off x="2663197" y="-2600723"/>
            <a:ext cx="6865607" cy="12192001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2993227" y="2967990"/>
            <a:ext cx="6205546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5400" b="1" dirty="0">
                <a:solidFill>
                  <a:srgbClr val="1398D1"/>
                </a:solidFill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Arial" panose="020B0604020202020204" pitchFamily="34" charset="0"/>
              </a:rPr>
              <a:t>演示完毕</a:t>
            </a:r>
            <a:r>
              <a:rPr lang="zh-CN" altLang="en-US" sz="5400" b="1" dirty="0">
                <a:solidFill>
                  <a:srgbClr val="1398D1"/>
                </a:solidFill>
                <a:latin typeface="思源黑体 Regular" panose="020B0500000000000000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 </a:t>
            </a:r>
            <a:r>
              <a:rPr lang="zh-CN" altLang="en-US" sz="5400" b="1" dirty="0">
                <a:solidFill>
                  <a:srgbClr val="1398D1"/>
                </a:solidFill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Arial" panose="020B0604020202020204" pitchFamily="34" charset="0"/>
              </a:rPr>
              <a:t>谢谢大</a:t>
            </a:r>
            <a:r>
              <a:rPr lang="zh-CN" altLang="en-US" sz="5400" dirty="0">
                <a:solidFill>
                  <a:srgbClr val="1398D1"/>
                </a:solidFill>
                <a:latin typeface="思源黑体 Regular" panose="020B0500000000000000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家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5400000">
            <a:off x="2663195" y="-2663196"/>
            <a:ext cx="6865607" cy="12192001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70155B49-5241-F283-4A1A-709BC19F765E}"/>
              </a:ext>
            </a:extLst>
          </p:cNvPr>
          <p:cNvSpPr txBox="1"/>
          <p:nvPr/>
        </p:nvSpPr>
        <p:spPr>
          <a:xfrm>
            <a:off x="3525901" y="3962450"/>
            <a:ext cx="6324108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5400" b="1" dirty="0"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Arial" panose="020B0604020202020204" pitchFamily="34" charset="0"/>
              </a:rPr>
              <a:t>计算虚拟化概述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E1AFF034-5FB4-3EBC-0BB4-264F3F2C19A7}"/>
              </a:ext>
            </a:extLst>
          </p:cNvPr>
          <p:cNvSpPr txBox="1"/>
          <p:nvPr/>
        </p:nvSpPr>
        <p:spPr>
          <a:xfrm>
            <a:off x="5068756" y="2067542"/>
            <a:ext cx="2246445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9600" spc="600" dirty="0">
                <a:cs typeface="+mn-ea"/>
                <a:sym typeface="+mn-lt"/>
              </a:rPr>
              <a:t>01</a:t>
            </a:r>
            <a:endParaRPr lang="zh-CN" altLang="en-US" sz="9600" spc="600" dirty="0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5739295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val 27"/>
          <p:cNvSpPr/>
          <p:nvPr/>
        </p:nvSpPr>
        <p:spPr>
          <a:xfrm>
            <a:off x="1274501" y="2108826"/>
            <a:ext cx="686965" cy="686965"/>
          </a:xfrm>
          <a:prstGeom prst="ellipse">
            <a:avLst/>
          </a:prstGeom>
          <a:solidFill>
            <a:schemeClr val="bg1"/>
          </a:solidFill>
          <a:ln w="38100">
            <a:noFill/>
          </a:ln>
          <a:effectLst/>
        </p:spPr>
        <p:txBody>
          <a:bodyPr/>
          <a:lstStyle/>
          <a:p>
            <a:endParaRPr lang="en-US" sz="24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" name="TextBox 38"/>
          <p:cNvSpPr txBox="1"/>
          <p:nvPr/>
        </p:nvSpPr>
        <p:spPr>
          <a:xfrm>
            <a:off x="2081140" y="1958665"/>
            <a:ext cx="916940" cy="27686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Arial" panose="020B0604020202020204" pitchFamily="34" charset="0"/>
              </a:rPr>
              <a:t>添加标题</a:t>
            </a:r>
          </a:p>
        </p:txBody>
      </p:sp>
      <p:sp>
        <p:nvSpPr>
          <p:cNvPr id="33" name="TextBox 45"/>
          <p:cNvSpPr txBox="1"/>
          <p:nvPr/>
        </p:nvSpPr>
        <p:spPr>
          <a:xfrm>
            <a:off x="965652" y="4544806"/>
            <a:ext cx="1375410" cy="27686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Arial" panose="020B0604020202020204" pitchFamily="34" charset="0"/>
              </a:rPr>
              <a:t>复制你的内容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2CE6166A-1B29-945C-23C9-421BBDBC7ED9}"/>
              </a:ext>
            </a:extLst>
          </p:cNvPr>
          <p:cNvSpPr txBox="1"/>
          <p:nvPr/>
        </p:nvSpPr>
        <p:spPr>
          <a:xfrm>
            <a:off x="589005" y="290589"/>
            <a:ext cx="29842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>
                <a:cs typeface="+mn-ea"/>
                <a:sym typeface="+mn-lt"/>
              </a:rPr>
              <a:t>01</a:t>
            </a:r>
            <a:r>
              <a:rPr lang="zh-CN" altLang="en-US" sz="2400" dirty="0">
                <a:cs typeface="+mn-ea"/>
                <a:sym typeface="+mn-lt"/>
              </a:rPr>
              <a:t>计算虚拟化概述</a:t>
            </a: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id="{DFEC8FC3-70D7-B2C2-0348-149CB6A18754}"/>
              </a:ext>
            </a:extLst>
          </p:cNvPr>
          <p:cNvSpPr txBox="1"/>
          <p:nvPr/>
        </p:nvSpPr>
        <p:spPr>
          <a:xfrm>
            <a:off x="848786" y="1173120"/>
            <a:ext cx="60960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dirty="0"/>
              <a:t>什么是计算虚拟化？</a:t>
            </a:r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id="{E7C7DDA3-1E40-7EF6-B05F-1FE5B9E62EF6}"/>
              </a:ext>
            </a:extLst>
          </p:cNvPr>
          <p:cNvSpPr txBox="1"/>
          <p:nvPr/>
        </p:nvSpPr>
        <p:spPr>
          <a:xfrm>
            <a:off x="848786" y="1831662"/>
            <a:ext cx="5329276" cy="3416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zh-CN" altLang="zh-CN" sz="1800" kern="1050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虚拟化</a:t>
            </a:r>
            <a:r>
              <a:rPr lang="zh-CN" altLang="zh-CN" sz="1800" kern="105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1800" kern="105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Virtualization</a:t>
            </a:r>
            <a:r>
              <a:rPr lang="zh-CN" altLang="zh-CN" sz="1800" kern="105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</a:t>
            </a:r>
            <a:r>
              <a:rPr lang="zh-CN" altLang="zh-CN" sz="1800" kern="1050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是资源的逻辑表示</a:t>
            </a:r>
            <a:r>
              <a:rPr lang="zh-CN" altLang="en-US" sz="1800" kern="1050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，通过在物理硬件和操作系统之间添加虚拟化层，将静态的硬件资源抽象为可配置虚拟硬件资源池。</a:t>
            </a:r>
            <a:endParaRPr lang="en-US" altLang="zh-CN" sz="1800" kern="1050" dirty="0">
              <a:effectLst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l"/>
            <a:endParaRPr lang="en-US" altLang="zh-CN" i="0" kern="1050" dirty="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l"/>
            <a:r>
              <a:rPr lang="zh-CN" altLang="en-US" kern="105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计算虚拟化通过将</a:t>
            </a:r>
            <a:r>
              <a:rPr lang="en-US" altLang="zh-CN" kern="105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CPU</a:t>
            </a:r>
            <a:r>
              <a:rPr lang="zh-CN" altLang="en-US" kern="105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、内存、</a:t>
            </a:r>
            <a:r>
              <a:rPr lang="en-US" altLang="zh-CN" kern="105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IO</a:t>
            </a:r>
            <a:r>
              <a:rPr lang="zh-CN" altLang="en-US" kern="105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设备虚拟化，从而将</a:t>
            </a:r>
            <a:r>
              <a:rPr lang="en-US" altLang="zh-CN" kern="105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CPU</a:t>
            </a:r>
            <a:r>
              <a:rPr lang="zh-CN" altLang="en-US" kern="105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、内存、</a:t>
            </a:r>
            <a:r>
              <a:rPr lang="en-US" altLang="zh-CN" kern="105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IO</a:t>
            </a:r>
            <a:r>
              <a:rPr lang="zh-CN" altLang="en-US" kern="105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设备在逻辑上抽离出来，实现对上述硬件资源的逻辑划分，形成对上层服务（虚拟机、上层应用或作业等）的资源池</a:t>
            </a:r>
            <a:endParaRPr lang="en-US" altLang="zh-CN" kern="1050" dirty="0">
              <a:effectLst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l"/>
            <a:endParaRPr lang="en-US" altLang="zh-CN" i="0" kern="1050" dirty="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l"/>
            <a:r>
              <a:rPr lang="zh-CN" altLang="en-US" kern="105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计算虚拟化实现了更加灵活的资源配置方式，也屏蔽了不同底层硬件之间的差异性，是云计算的基础技术之一</a:t>
            </a:r>
            <a:endParaRPr lang="zh-CN" altLang="en-US" i="0" dirty="0"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" name="Picture 2">
            <a:extLst>
              <a:ext uri="{FF2B5EF4-FFF2-40B4-BE49-F238E27FC236}">
                <a16:creationId xmlns:a16="http://schemas.microsoft.com/office/drawing/2014/main" id="{21FBACC9-DC0E-B988-5F05-05432A2FB83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6824754" y="2319678"/>
            <a:ext cx="4667134" cy="27622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val 27"/>
          <p:cNvSpPr/>
          <p:nvPr/>
        </p:nvSpPr>
        <p:spPr>
          <a:xfrm>
            <a:off x="1274501" y="2108826"/>
            <a:ext cx="686965" cy="686965"/>
          </a:xfrm>
          <a:prstGeom prst="ellipse">
            <a:avLst/>
          </a:prstGeom>
          <a:solidFill>
            <a:schemeClr val="bg1"/>
          </a:solidFill>
          <a:ln w="38100">
            <a:noFill/>
          </a:ln>
          <a:effectLst/>
        </p:spPr>
        <p:txBody>
          <a:bodyPr/>
          <a:lstStyle/>
          <a:p>
            <a:endParaRPr lang="en-US" sz="24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" name="TextBox 38"/>
          <p:cNvSpPr txBox="1"/>
          <p:nvPr/>
        </p:nvSpPr>
        <p:spPr>
          <a:xfrm>
            <a:off x="2081140" y="1958665"/>
            <a:ext cx="916940" cy="27686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Arial" panose="020B0604020202020204" pitchFamily="34" charset="0"/>
              </a:rPr>
              <a:t>添加标题</a:t>
            </a:r>
          </a:p>
        </p:txBody>
      </p:sp>
      <p:sp>
        <p:nvSpPr>
          <p:cNvPr id="33" name="TextBox 45"/>
          <p:cNvSpPr txBox="1"/>
          <p:nvPr/>
        </p:nvSpPr>
        <p:spPr>
          <a:xfrm>
            <a:off x="965652" y="4544806"/>
            <a:ext cx="1375410" cy="27686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Arial" panose="020B0604020202020204" pitchFamily="34" charset="0"/>
              </a:rPr>
              <a:t>复制你的内容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2CE6166A-1B29-945C-23C9-421BBDBC7ED9}"/>
              </a:ext>
            </a:extLst>
          </p:cNvPr>
          <p:cNvSpPr txBox="1"/>
          <p:nvPr/>
        </p:nvSpPr>
        <p:spPr>
          <a:xfrm>
            <a:off x="589005" y="290589"/>
            <a:ext cx="29842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>
                <a:cs typeface="+mn-ea"/>
                <a:sym typeface="+mn-lt"/>
              </a:rPr>
              <a:t>01</a:t>
            </a:r>
            <a:r>
              <a:rPr lang="zh-CN" altLang="en-US" sz="2400" dirty="0">
                <a:cs typeface="+mn-ea"/>
                <a:sym typeface="+mn-lt"/>
              </a:rPr>
              <a:t>计算虚拟化概述</a:t>
            </a: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id="{DFEC8FC3-70D7-B2C2-0348-149CB6A18754}"/>
              </a:ext>
            </a:extLst>
          </p:cNvPr>
          <p:cNvSpPr txBox="1"/>
          <p:nvPr/>
        </p:nvSpPr>
        <p:spPr>
          <a:xfrm>
            <a:off x="848786" y="1173120"/>
            <a:ext cx="60960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dirty="0"/>
              <a:t>虚拟化类型</a:t>
            </a:r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id="{E7C7DDA3-1E40-7EF6-B05F-1FE5B9E62EF6}"/>
              </a:ext>
            </a:extLst>
          </p:cNvPr>
          <p:cNvSpPr txBox="1"/>
          <p:nvPr/>
        </p:nvSpPr>
        <p:spPr>
          <a:xfrm>
            <a:off x="589005" y="4821666"/>
            <a:ext cx="5063283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800" kern="1050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裸金属虚拟化</a:t>
            </a:r>
            <a:endParaRPr lang="en-US" altLang="zh-CN" sz="1800" kern="1050" dirty="0">
              <a:effectLst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l"/>
            <a:r>
              <a:rPr lang="zh-CN" altLang="en-US" sz="1800" kern="1050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裸金属虚拟化架构指直接在硬件上面安装虚拟化软件，再在其上安装操作系统和应用，依赖虚拟层内核和服务器控制台进行管理。</a:t>
            </a:r>
            <a:endParaRPr lang="en-US" altLang="zh-CN" sz="1800" kern="1050" dirty="0">
              <a:effectLst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2" name="Picture 2">
            <a:extLst>
              <a:ext uri="{FF2B5EF4-FFF2-40B4-BE49-F238E27FC236}">
                <a16:creationId xmlns:a16="http://schemas.microsoft.com/office/drawing/2014/main" id="{21FBACC9-DC0E-B988-5F05-05432A2FB83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1708731" y="2002662"/>
            <a:ext cx="2823830" cy="27622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A5C2C68B-7ACA-8301-611E-B7EDC745E58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7659441" y="1958665"/>
            <a:ext cx="2731669" cy="27622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A51A5B3D-1B27-D8D5-4B80-D44224E43E51}"/>
              </a:ext>
            </a:extLst>
          </p:cNvPr>
          <p:cNvSpPr txBox="1"/>
          <p:nvPr/>
        </p:nvSpPr>
        <p:spPr>
          <a:xfrm>
            <a:off x="6243146" y="4771304"/>
            <a:ext cx="5541506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800" kern="1050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寄居虚拟化</a:t>
            </a:r>
            <a:endParaRPr lang="en-US" altLang="zh-CN" sz="1800" kern="1050" dirty="0">
              <a:effectLst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l"/>
            <a:r>
              <a:rPr lang="zh-CN" altLang="en-US" sz="1800" kern="1050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寄居虚拟化架构指在宿主操作系统之上安装和运行虚拟化程序，依赖于宿主操作系统对设备的支持和物理资源的管理。虚拟化管理软件作为底层操作系统（</a:t>
            </a:r>
            <a:r>
              <a:rPr lang="en-US" altLang="zh-CN" sz="1800" kern="1050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Windows</a:t>
            </a:r>
            <a:r>
              <a:rPr lang="zh-CN" altLang="en-US" sz="1800" kern="1050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或</a:t>
            </a:r>
            <a:r>
              <a:rPr lang="en-US" altLang="zh-CN" sz="1800" kern="1050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Linux</a:t>
            </a:r>
            <a:r>
              <a:rPr lang="zh-CN" altLang="en-US" sz="1800" kern="1050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等）上的一个普通应用程序，然后通过其创建相应的虚拟机，共享底层服务器资源。</a:t>
            </a:r>
            <a:endParaRPr lang="en-US" altLang="zh-CN" sz="1800" kern="1050" dirty="0">
              <a:effectLst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658774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5400000">
            <a:off x="2663195" y="-2663196"/>
            <a:ext cx="6865607" cy="12192001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70155B49-5241-F283-4A1A-709BC19F765E}"/>
              </a:ext>
            </a:extLst>
          </p:cNvPr>
          <p:cNvSpPr txBox="1"/>
          <p:nvPr/>
        </p:nvSpPr>
        <p:spPr>
          <a:xfrm>
            <a:off x="4153147" y="4001863"/>
            <a:ext cx="6324108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5400" b="1" dirty="0"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Arial" panose="020B0604020202020204" pitchFamily="34" charset="0"/>
              </a:rPr>
              <a:t>CPU</a:t>
            </a:r>
            <a:r>
              <a:rPr lang="zh-CN" altLang="en-US" sz="5400" b="1" dirty="0"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Arial" panose="020B0604020202020204" pitchFamily="34" charset="0"/>
              </a:rPr>
              <a:t>虚拟化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E1AFF034-5FB4-3EBC-0BB4-264F3F2C19A7}"/>
              </a:ext>
            </a:extLst>
          </p:cNvPr>
          <p:cNvSpPr txBox="1"/>
          <p:nvPr/>
        </p:nvSpPr>
        <p:spPr>
          <a:xfrm>
            <a:off x="5068756" y="2067542"/>
            <a:ext cx="2246445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9600" spc="600" dirty="0">
                <a:cs typeface="+mn-ea"/>
                <a:sym typeface="+mn-lt"/>
              </a:rPr>
              <a:t>02</a:t>
            </a:r>
            <a:endParaRPr lang="zh-CN" altLang="en-US" sz="9600" spc="600" dirty="0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4883721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val 27"/>
          <p:cNvSpPr/>
          <p:nvPr/>
        </p:nvSpPr>
        <p:spPr>
          <a:xfrm>
            <a:off x="1274501" y="2108826"/>
            <a:ext cx="686965" cy="686965"/>
          </a:xfrm>
          <a:prstGeom prst="ellipse">
            <a:avLst/>
          </a:prstGeom>
          <a:solidFill>
            <a:schemeClr val="bg1"/>
          </a:solidFill>
          <a:ln w="38100">
            <a:noFill/>
          </a:ln>
          <a:effectLst/>
        </p:spPr>
        <p:txBody>
          <a:bodyPr/>
          <a:lstStyle/>
          <a:p>
            <a:endParaRPr lang="en-US" sz="24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" name="TextBox 38"/>
          <p:cNvSpPr txBox="1"/>
          <p:nvPr/>
        </p:nvSpPr>
        <p:spPr>
          <a:xfrm>
            <a:off x="2081140" y="1958665"/>
            <a:ext cx="916940" cy="27686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Arial" panose="020B0604020202020204" pitchFamily="34" charset="0"/>
              </a:rPr>
              <a:t>添加标题</a:t>
            </a:r>
          </a:p>
        </p:txBody>
      </p:sp>
      <p:sp>
        <p:nvSpPr>
          <p:cNvPr id="33" name="TextBox 45"/>
          <p:cNvSpPr txBox="1"/>
          <p:nvPr/>
        </p:nvSpPr>
        <p:spPr>
          <a:xfrm>
            <a:off x="965652" y="4544806"/>
            <a:ext cx="1375410" cy="27686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Arial" panose="020B0604020202020204" pitchFamily="34" charset="0"/>
              </a:rPr>
              <a:t>复制你的内容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2CE6166A-1B29-945C-23C9-421BBDBC7ED9}"/>
              </a:ext>
            </a:extLst>
          </p:cNvPr>
          <p:cNvSpPr txBox="1"/>
          <p:nvPr/>
        </p:nvSpPr>
        <p:spPr>
          <a:xfrm>
            <a:off x="589005" y="290589"/>
            <a:ext cx="29842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>
                <a:cs typeface="+mn-ea"/>
                <a:sym typeface="+mn-lt"/>
              </a:rPr>
              <a:t>02CPU</a:t>
            </a:r>
            <a:r>
              <a:rPr lang="zh-CN" altLang="en-US" sz="2400" dirty="0">
                <a:cs typeface="+mn-ea"/>
                <a:sym typeface="+mn-lt"/>
              </a:rPr>
              <a:t>虚拟化</a:t>
            </a: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id="{DFEC8FC3-70D7-B2C2-0348-149CB6A18754}"/>
              </a:ext>
            </a:extLst>
          </p:cNvPr>
          <p:cNvSpPr txBox="1"/>
          <p:nvPr/>
        </p:nvSpPr>
        <p:spPr>
          <a:xfrm>
            <a:off x="848786" y="1173120"/>
            <a:ext cx="60960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400" dirty="0"/>
              <a:t>X86 CPU</a:t>
            </a:r>
            <a:r>
              <a:rPr lang="zh-CN" altLang="en-US" sz="2400" dirty="0"/>
              <a:t>架构</a:t>
            </a:r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id="{E7C7DDA3-1E40-7EF6-B05F-1FE5B9E62EF6}"/>
              </a:ext>
            </a:extLst>
          </p:cNvPr>
          <p:cNvSpPr txBox="1"/>
          <p:nvPr/>
        </p:nvSpPr>
        <p:spPr>
          <a:xfrm>
            <a:off x="848786" y="1831662"/>
            <a:ext cx="5329276" cy="39703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US" altLang="zh-CN" sz="1800" kern="105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X86</a:t>
            </a:r>
            <a:r>
              <a:rPr lang="zh-CN" altLang="en-US" kern="105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kern="105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CPU</a:t>
            </a:r>
            <a:r>
              <a:rPr lang="zh-CN" altLang="en-US" kern="1050" dirty="0">
                <a:ea typeface="宋体" panose="02010600030101010101" pitchFamily="2" charset="-122"/>
                <a:cs typeface="Times New Roman" panose="02020603050405020304" pitchFamily="18" charset="0"/>
              </a:rPr>
              <a:t>架构的系统中，</a:t>
            </a:r>
            <a:r>
              <a:rPr lang="en-US" altLang="zh-CN" kern="105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CPU</a:t>
            </a:r>
            <a:r>
              <a:rPr lang="zh-CN" altLang="en-US" kern="1050" dirty="0">
                <a:ea typeface="宋体" panose="02010600030101010101" pitchFamily="2" charset="-122"/>
                <a:cs typeface="Times New Roman" panose="02020603050405020304" pitchFamily="18" charset="0"/>
              </a:rPr>
              <a:t>有</a:t>
            </a:r>
            <a:r>
              <a:rPr lang="en-US" altLang="zh-CN" kern="1050" dirty="0"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en-US" kern="1050" dirty="0">
                <a:ea typeface="宋体" panose="02010600030101010101" pitchFamily="2" charset="-122"/>
                <a:cs typeface="Times New Roman" panose="02020603050405020304" pitchFamily="18" charset="0"/>
              </a:rPr>
              <a:t>个特权级，分别为</a:t>
            </a:r>
            <a:r>
              <a:rPr lang="en-US" altLang="zh-CN" kern="105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Ring0</a:t>
            </a:r>
            <a:r>
              <a:rPr lang="zh-CN" altLang="en-US" kern="105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kern="105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Ring1</a:t>
            </a:r>
            <a:r>
              <a:rPr lang="zh-CN" altLang="en-US" kern="105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kern="105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Ring2</a:t>
            </a:r>
            <a:r>
              <a:rPr lang="zh-CN" altLang="en-US" kern="105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kern="105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Ring3</a:t>
            </a:r>
            <a:r>
              <a:rPr lang="zh-CN" altLang="en-US" kern="1050" dirty="0">
                <a:ea typeface="宋体" panose="02010600030101010101" pitchFamily="2" charset="-122"/>
                <a:cs typeface="Times New Roman" panose="02020603050405020304" pitchFamily="18" charset="0"/>
              </a:rPr>
              <a:t>。这些特权等级随其所执行功能不同也有所不同：其中操作系统内核是需要直接访问硬件，因此它的代码需要运行在最高级别</a:t>
            </a:r>
            <a:r>
              <a:rPr lang="en-US" altLang="zh-CN" kern="105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Ring0</a:t>
            </a:r>
            <a:r>
              <a:rPr lang="zh-CN" altLang="en-US" kern="1050" dirty="0">
                <a:ea typeface="宋体" panose="02010600030101010101" pitchFamily="2" charset="-122"/>
                <a:cs typeface="Times New Roman" panose="02020603050405020304" pitchFamily="18" charset="0"/>
              </a:rPr>
              <a:t>，这样它可以使用特权指令来控制中断、修改页表、访问设备等操作；</a:t>
            </a:r>
            <a:r>
              <a:rPr lang="en-US" altLang="zh-CN" kern="105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Ring1</a:t>
            </a:r>
            <a:r>
              <a:rPr lang="zh-CN" altLang="en-US" kern="1050" dirty="0">
                <a:ea typeface="宋体" panose="02010600030101010101" pitchFamily="2" charset="-122"/>
                <a:cs typeface="Times New Roman" panose="02020603050405020304" pitchFamily="18" charset="0"/>
              </a:rPr>
              <a:t>和</a:t>
            </a:r>
            <a:r>
              <a:rPr lang="en-US" altLang="zh-CN" kern="105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Ring2</a:t>
            </a:r>
            <a:r>
              <a:rPr lang="zh-CN" altLang="en-US" kern="1050" dirty="0">
                <a:ea typeface="宋体" panose="02010600030101010101" pitchFamily="2" charset="-122"/>
                <a:cs typeface="Times New Roman" panose="02020603050405020304" pitchFamily="18" charset="0"/>
              </a:rPr>
              <a:t>用于操作系统服务，被保留；应用程序的代码运行在最低级别</a:t>
            </a:r>
            <a:r>
              <a:rPr lang="en-US" altLang="zh-CN" kern="105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Ring3</a:t>
            </a:r>
            <a:r>
              <a:rPr lang="zh-CN" altLang="en-US" kern="105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en-US" altLang="zh-CN" kern="105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l"/>
            <a:endParaRPr lang="en-US" altLang="zh-CN" i="0" kern="105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l"/>
            <a:r>
              <a:rPr lang="zh-CN" altLang="en-US" i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应用程序执行系统调用的时候，</a:t>
            </a:r>
            <a:r>
              <a:rPr lang="en-US" altLang="zh-CN" i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en-US" altLang="zh-CN" kern="105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PU</a:t>
            </a:r>
            <a:r>
              <a:rPr lang="zh-CN" altLang="en-US" i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的运行级别会发生从</a:t>
            </a:r>
            <a:r>
              <a:rPr lang="en-US" altLang="zh-CN" i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Ring3</a:t>
            </a:r>
            <a:r>
              <a:rPr lang="zh-CN" altLang="en-US" i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到</a:t>
            </a:r>
            <a:r>
              <a:rPr lang="en-US" altLang="zh-CN" i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Ring0</a:t>
            </a:r>
            <a:r>
              <a:rPr lang="zh-CN" altLang="en-US" i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的切换，并跳转到系统调用对应的内核代码位置执行，这样内核就为应用程序完成对硬件的操作，完成之后再从</a:t>
            </a:r>
            <a:r>
              <a:rPr lang="en-US" altLang="zh-CN" i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Ring0</a:t>
            </a:r>
            <a:r>
              <a:rPr lang="zh-CN" altLang="en-US" i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切换回</a:t>
            </a:r>
            <a:r>
              <a:rPr lang="en-US" altLang="zh-CN" i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Ring3</a:t>
            </a:r>
            <a:r>
              <a:rPr lang="zh-CN" altLang="en-US" i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，这个过程称作用户态和内核态的切换。</a:t>
            </a:r>
          </a:p>
        </p:txBody>
      </p:sp>
      <p:pic>
        <p:nvPicPr>
          <p:cNvPr id="2" name="Picture 2">
            <a:extLst>
              <a:ext uri="{FF2B5EF4-FFF2-40B4-BE49-F238E27FC236}">
                <a16:creationId xmlns:a16="http://schemas.microsoft.com/office/drawing/2014/main" id="{21FBACC9-DC0E-B988-5F05-05432A2FB83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6399854" y="1831662"/>
            <a:ext cx="4796727" cy="32502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578822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val 27"/>
          <p:cNvSpPr/>
          <p:nvPr/>
        </p:nvSpPr>
        <p:spPr>
          <a:xfrm>
            <a:off x="1274501" y="2108826"/>
            <a:ext cx="686965" cy="686965"/>
          </a:xfrm>
          <a:prstGeom prst="ellipse">
            <a:avLst/>
          </a:prstGeom>
          <a:solidFill>
            <a:schemeClr val="bg1"/>
          </a:solidFill>
          <a:ln w="38100">
            <a:noFill/>
          </a:ln>
          <a:effectLst/>
        </p:spPr>
        <p:txBody>
          <a:bodyPr/>
          <a:lstStyle/>
          <a:p>
            <a:endParaRPr lang="en-US" sz="24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" name="TextBox 38"/>
          <p:cNvSpPr txBox="1"/>
          <p:nvPr/>
        </p:nvSpPr>
        <p:spPr>
          <a:xfrm>
            <a:off x="2081140" y="1958665"/>
            <a:ext cx="916940" cy="27686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Arial" panose="020B0604020202020204" pitchFamily="34" charset="0"/>
              </a:rPr>
              <a:t>添加标题</a:t>
            </a:r>
          </a:p>
        </p:txBody>
      </p:sp>
      <p:sp>
        <p:nvSpPr>
          <p:cNvPr id="33" name="TextBox 45"/>
          <p:cNvSpPr txBox="1"/>
          <p:nvPr/>
        </p:nvSpPr>
        <p:spPr>
          <a:xfrm>
            <a:off x="965652" y="4544806"/>
            <a:ext cx="1375410" cy="27686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Arial" panose="020B0604020202020204" pitchFamily="34" charset="0"/>
              </a:rPr>
              <a:t>复制你的内容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2CE6166A-1B29-945C-23C9-421BBDBC7ED9}"/>
              </a:ext>
            </a:extLst>
          </p:cNvPr>
          <p:cNvSpPr txBox="1"/>
          <p:nvPr/>
        </p:nvSpPr>
        <p:spPr>
          <a:xfrm>
            <a:off x="589005" y="290589"/>
            <a:ext cx="29842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>
                <a:cs typeface="+mn-ea"/>
                <a:sym typeface="+mn-lt"/>
              </a:rPr>
              <a:t>02CPU</a:t>
            </a:r>
            <a:r>
              <a:rPr lang="zh-CN" altLang="en-US" sz="2400" dirty="0">
                <a:cs typeface="+mn-ea"/>
                <a:sym typeface="+mn-lt"/>
              </a:rPr>
              <a:t>虚拟化</a:t>
            </a: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id="{DFEC8FC3-70D7-B2C2-0348-149CB6A18754}"/>
              </a:ext>
            </a:extLst>
          </p:cNvPr>
          <p:cNvSpPr txBox="1"/>
          <p:nvPr/>
        </p:nvSpPr>
        <p:spPr>
          <a:xfrm>
            <a:off x="848786" y="1173120"/>
            <a:ext cx="60960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400" dirty="0"/>
              <a:t>CPU</a:t>
            </a:r>
            <a:r>
              <a:rPr lang="zh-CN" altLang="en-US" sz="2400" dirty="0"/>
              <a:t>全虚拟化</a:t>
            </a:r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id="{E7C7DDA3-1E40-7EF6-B05F-1FE5B9E62EF6}"/>
              </a:ext>
            </a:extLst>
          </p:cNvPr>
          <p:cNvSpPr txBox="1"/>
          <p:nvPr/>
        </p:nvSpPr>
        <p:spPr>
          <a:xfrm>
            <a:off x="848786" y="1831662"/>
            <a:ext cx="5329276" cy="39703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zh-CN" altLang="en-US" sz="1800" kern="105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全虚拟化是指通过软件模拟的方式来模拟</a:t>
            </a:r>
            <a:r>
              <a:rPr lang="en-US" altLang="zh-CN" sz="1800" kern="105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CPU</a:t>
            </a:r>
            <a:r>
              <a:rPr lang="zh-CN" altLang="en-US" sz="1800" kern="105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，并提供给虚拟机使用。每个</a:t>
            </a:r>
            <a:r>
              <a:rPr lang="en-US" altLang="zh-CN" sz="1800" kern="105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Guest OS</a:t>
            </a:r>
            <a:r>
              <a:rPr lang="zh-CN" altLang="en-US" sz="1800" kern="105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会在虚拟的</a:t>
            </a:r>
            <a:r>
              <a:rPr lang="en-US" altLang="zh-CN" sz="1800" kern="105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CPU</a:t>
            </a:r>
            <a:r>
              <a:rPr lang="zh-CN" altLang="en-US" sz="1800" kern="105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</a:t>
            </a:r>
            <a:r>
              <a:rPr lang="en-US" altLang="zh-CN" sz="1800" kern="105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Ring0</a:t>
            </a:r>
            <a:r>
              <a:rPr lang="zh-CN" altLang="en-US" sz="1800" kern="105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上执行。对于</a:t>
            </a:r>
            <a:r>
              <a:rPr lang="en-US" altLang="zh-CN" sz="1800" kern="105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Guest OS</a:t>
            </a:r>
            <a:r>
              <a:rPr lang="zh-CN" altLang="en-US" sz="1800" kern="105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来说，它并不知道自己运行在虚拟机中，它看到的硬件和真实的硬件没有区别。</a:t>
            </a:r>
            <a:endParaRPr lang="en-US" altLang="zh-CN" sz="1800" kern="105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l"/>
            <a:endParaRPr lang="en-US" altLang="zh-CN" i="0" kern="105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l"/>
            <a:r>
              <a:rPr lang="zh-CN" altLang="en-US" i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从</a:t>
            </a:r>
            <a:r>
              <a:rPr lang="en-US" altLang="zh-CN" i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WMM</a:t>
            </a:r>
            <a:r>
              <a:rPr lang="zh-CN" altLang="en-US" i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的角度来看，</a:t>
            </a:r>
            <a:r>
              <a:rPr lang="en-US" altLang="zh-CN" i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Guest OS</a:t>
            </a:r>
            <a:r>
              <a:rPr lang="zh-CN" altLang="en-US" i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会降级运行在</a:t>
            </a:r>
            <a:r>
              <a:rPr lang="en-US" altLang="zh-CN" i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Ring1</a:t>
            </a:r>
            <a:r>
              <a:rPr lang="zh-CN" altLang="en-US" i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上，当</a:t>
            </a:r>
            <a:r>
              <a:rPr lang="en-US" altLang="zh-CN" i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Guest OS</a:t>
            </a:r>
            <a:r>
              <a:rPr lang="zh-CN" altLang="en-US" i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执行</a:t>
            </a:r>
            <a:r>
              <a:rPr lang="en-US" altLang="zh-CN" i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Ring3</a:t>
            </a:r>
            <a:r>
              <a:rPr lang="zh-CN" altLang="en-US" i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用户指令时，可以直接在物理</a:t>
            </a:r>
            <a:r>
              <a:rPr lang="en-US" altLang="zh-CN" i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CPU</a:t>
            </a:r>
            <a:r>
              <a:rPr lang="zh-CN" altLang="en-US" i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上运行。当需要在</a:t>
            </a:r>
            <a:r>
              <a:rPr lang="en-US" altLang="zh-CN" i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Ring0</a:t>
            </a:r>
            <a:r>
              <a:rPr lang="zh-CN" altLang="en-US" i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上执行的特权指令时便会产生异常，此时需要由</a:t>
            </a:r>
            <a:r>
              <a:rPr lang="en-US" altLang="zh-CN" i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WMM</a:t>
            </a:r>
            <a:r>
              <a:rPr lang="zh-CN" altLang="en-US" i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捕获异常，</a:t>
            </a:r>
            <a:r>
              <a:rPr lang="en-US" altLang="zh-CN" i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WMM</a:t>
            </a:r>
            <a:r>
              <a:rPr lang="zh-CN" altLang="en-US" i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会将</a:t>
            </a:r>
            <a:r>
              <a:rPr lang="en-US" altLang="zh-CN" i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Guest OS</a:t>
            </a:r>
            <a:r>
              <a:rPr lang="zh-CN" altLang="en-US" i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的指令通过二进制翻译</a:t>
            </a:r>
            <a:r>
              <a:rPr lang="en-US" altLang="zh-CN" i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(Binary Translation of OS Requests)</a:t>
            </a:r>
            <a:r>
              <a:rPr lang="zh-CN" altLang="en-US" i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的方式转换为</a:t>
            </a:r>
            <a:r>
              <a:rPr lang="en-US" altLang="zh-CN" i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WMM</a:t>
            </a:r>
            <a:r>
              <a:rPr lang="zh-CN" altLang="en-US" i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中相同功能的指令，再模拟执行。这个过程被称为捕获</a:t>
            </a:r>
            <a:r>
              <a:rPr lang="en-US" altLang="zh-CN" i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</a:t>
            </a:r>
            <a:r>
              <a:rPr lang="zh-CN" altLang="en-US" i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模拟（</a:t>
            </a:r>
            <a:r>
              <a:rPr lang="en-US" altLang="zh-CN" i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Trap-And-Emulate</a:t>
            </a:r>
            <a:r>
              <a:rPr lang="zh-CN" altLang="en-US" i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</a:t>
            </a:r>
          </a:p>
        </p:txBody>
      </p:sp>
      <p:pic>
        <p:nvPicPr>
          <p:cNvPr id="2" name="Picture 2">
            <a:extLst>
              <a:ext uri="{FF2B5EF4-FFF2-40B4-BE49-F238E27FC236}">
                <a16:creationId xmlns:a16="http://schemas.microsoft.com/office/drawing/2014/main" id="{21FBACC9-DC0E-B988-5F05-05432A2FB83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6399854" y="1841584"/>
            <a:ext cx="4796727" cy="3230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58673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val 27"/>
          <p:cNvSpPr/>
          <p:nvPr/>
        </p:nvSpPr>
        <p:spPr>
          <a:xfrm>
            <a:off x="1274501" y="2108826"/>
            <a:ext cx="686965" cy="686965"/>
          </a:xfrm>
          <a:prstGeom prst="ellipse">
            <a:avLst/>
          </a:prstGeom>
          <a:solidFill>
            <a:schemeClr val="bg1"/>
          </a:solidFill>
          <a:ln w="38100">
            <a:noFill/>
          </a:ln>
          <a:effectLst/>
        </p:spPr>
        <p:txBody>
          <a:bodyPr/>
          <a:lstStyle/>
          <a:p>
            <a:endParaRPr lang="en-US" sz="24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" name="TextBox 38"/>
          <p:cNvSpPr txBox="1"/>
          <p:nvPr/>
        </p:nvSpPr>
        <p:spPr>
          <a:xfrm>
            <a:off x="2081140" y="1958665"/>
            <a:ext cx="916940" cy="27686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Arial" panose="020B0604020202020204" pitchFamily="34" charset="0"/>
              </a:rPr>
              <a:t>添加标题</a:t>
            </a:r>
          </a:p>
        </p:txBody>
      </p:sp>
      <p:sp>
        <p:nvSpPr>
          <p:cNvPr id="33" name="TextBox 45"/>
          <p:cNvSpPr txBox="1"/>
          <p:nvPr/>
        </p:nvSpPr>
        <p:spPr>
          <a:xfrm>
            <a:off x="965652" y="4544806"/>
            <a:ext cx="1375410" cy="27686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Arial" panose="020B0604020202020204" pitchFamily="34" charset="0"/>
              </a:rPr>
              <a:t>复制你的内容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2CE6166A-1B29-945C-23C9-421BBDBC7ED9}"/>
              </a:ext>
            </a:extLst>
          </p:cNvPr>
          <p:cNvSpPr txBox="1"/>
          <p:nvPr/>
        </p:nvSpPr>
        <p:spPr>
          <a:xfrm>
            <a:off x="589005" y="290589"/>
            <a:ext cx="29842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>
                <a:cs typeface="+mn-ea"/>
                <a:sym typeface="+mn-lt"/>
              </a:rPr>
              <a:t>02CPU</a:t>
            </a:r>
            <a:r>
              <a:rPr lang="zh-CN" altLang="en-US" sz="2400" dirty="0">
                <a:cs typeface="+mn-ea"/>
                <a:sym typeface="+mn-lt"/>
              </a:rPr>
              <a:t>虚拟化</a:t>
            </a: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id="{DFEC8FC3-70D7-B2C2-0348-149CB6A18754}"/>
              </a:ext>
            </a:extLst>
          </p:cNvPr>
          <p:cNvSpPr txBox="1"/>
          <p:nvPr/>
        </p:nvSpPr>
        <p:spPr>
          <a:xfrm>
            <a:off x="848786" y="1173120"/>
            <a:ext cx="60960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400" dirty="0"/>
              <a:t>CPU</a:t>
            </a:r>
            <a:r>
              <a:rPr lang="zh-CN" altLang="en-US" sz="2400" dirty="0"/>
              <a:t>半虚拟化</a:t>
            </a:r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id="{E7C7DDA3-1E40-7EF6-B05F-1FE5B9E62EF6}"/>
              </a:ext>
            </a:extLst>
          </p:cNvPr>
          <p:cNvSpPr txBox="1"/>
          <p:nvPr/>
        </p:nvSpPr>
        <p:spPr>
          <a:xfrm>
            <a:off x="848786" y="1831662"/>
            <a:ext cx="5329276" cy="3416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zh-CN" altLang="en-US" sz="1800" kern="105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半虚拟化的</a:t>
            </a:r>
            <a:r>
              <a:rPr lang="en-US" altLang="zh-CN" sz="1800" kern="105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WMM</a:t>
            </a:r>
            <a:r>
              <a:rPr lang="zh-CN" altLang="en-US" sz="1800" kern="105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需要对上层</a:t>
            </a:r>
            <a:r>
              <a:rPr lang="en-US" altLang="zh-CN" sz="1800" kern="105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Guest OS</a:t>
            </a:r>
            <a:r>
              <a:rPr lang="zh-CN" altLang="en-US" sz="1800" kern="105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提供一些特定的接口，这些接口类似于操作系统的系统调用（</a:t>
            </a:r>
            <a:r>
              <a:rPr lang="en-US" altLang="zh-CN" sz="1800" kern="1050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SystemCall</a:t>
            </a:r>
            <a:r>
              <a:rPr lang="zh-CN" altLang="en-US" sz="1800" kern="105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），被称为</a:t>
            </a:r>
            <a:r>
              <a:rPr lang="en-US" altLang="zh-CN" sz="1800" kern="1050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HyperCall</a:t>
            </a:r>
            <a:r>
              <a:rPr lang="zh-CN" altLang="en-US" sz="1800" kern="105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，上层</a:t>
            </a:r>
            <a:r>
              <a:rPr lang="en-US" altLang="zh-CN" sz="1800" kern="105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Guest OS</a:t>
            </a:r>
            <a:r>
              <a:rPr lang="zh-CN" altLang="en-US" sz="1800" kern="105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通过调用</a:t>
            </a:r>
            <a:r>
              <a:rPr lang="en-US" altLang="zh-CN" sz="1800" kern="105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WMM</a:t>
            </a:r>
            <a:r>
              <a:rPr lang="zh-CN" altLang="en-US" sz="1800" kern="105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</a:t>
            </a:r>
            <a:r>
              <a:rPr lang="en-US" altLang="zh-CN" sz="1800" kern="1050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HyperCall</a:t>
            </a:r>
            <a:r>
              <a:rPr lang="zh-CN" altLang="en-US" sz="1800" kern="105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来执行特权指令。</a:t>
            </a:r>
            <a:r>
              <a:rPr lang="zh-CN" altLang="en-US" kern="105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此外还</a:t>
            </a:r>
            <a:r>
              <a:rPr lang="zh-CN" altLang="en-US" sz="1800" kern="105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需要修改</a:t>
            </a:r>
            <a:r>
              <a:rPr lang="en-US" altLang="zh-CN" sz="1800" kern="105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Guest OS</a:t>
            </a:r>
            <a:r>
              <a:rPr lang="zh-CN" altLang="en-US" sz="1800" kern="105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，将敏感指令替换为对</a:t>
            </a:r>
            <a:r>
              <a:rPr lang="en-US" altLang="zh-CN" sz="1800" kern="105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VMM</a:t>
            </a:r>
            <a:r>
              <a:rPr lang="zh-CN" altLang="en-US" sz="1800" kern="105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</a:t>
            </a:r>
            <a:r>
              <a:rPr lang="en-US" altLang="zh-CN" sz="1800" kern="1050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HyperCall</a:t>
            </a:r>
            <a:r>
              <a:rPr lang="zh-CN" altLang="en-US" sz="1800" kern="105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en-US" altLang="zh-CN" sz="1800" kern="105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l"/>
            <a:endParaRPr lang="en-US" altLang="zh-CN" sz="1800" kern="105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l"/>
            <a:r>
              <a:rPr lang="zh-CN" altLang="en-US" i="0" kern="105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半虚拟化相比全虚拟化在特权指令的执行上更加直接，因此虚拟机的运行效率有较大提升。但半虚拟化需要对</a:t>
            </a:r>
            <a:r>
              <a:rPr lang="en-US" altLang="zh-CN" i="0" kern="105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Guest OS</a:t>
            </a:r>
            <a:r>
              <a:rPr lang="zh-CN" altLang="en-US" i="0" kern="105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进行修改，有一定的开发难度而且只能支持有限的操作系统。</a:t>
            </a:r>
            <a:endParaRPr lang="en-US" altLang="zh-CN" i="0" kern="105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l"/>
            <a:endParaRPr lang="zh-CN" altLang="en-US" i="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2" name="Picture 2">
            <a:extLst>
              <a:ext uri="{FF2B5EF4-FFF2-40B4-BE49-F238E27FC236}">
                <a16:creationId xmlns:a16="http://schemas.microsoft.com/office/drawing/2014/main" id="{21FBACC9-DC0E-B988-5F05-05432A2FB83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6714207" y="1841584"/>
            <a:ext cx="4168020" cy="3230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327033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theme/theme1.xml><?xml version="1.0" encoding="utf-8"?>
<a:theme xmlns:a="http://schemas.openxmlformats.org/drawingml/2006/main" name="Office 主题">
  <a:themeElements>
    <a:clrScheme name="自定义 117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398D1"/>
      </a:accent1>
      <a:accent2>
        <a:srgbClr val="39393B"/>
      </a:accent2>
      <a:accent3>
        <a:srgbClr val="1398D1"/>
      </a:accent3>
      <a:accent4>
        <a:srgbClr val="39393B"/>
      </a:accent4>
      <a:accent5>
        <a:srgbClr val="1398D1"/>
      </a:accent5>
      <a:accent6>
        <a:srgbClr val="39393B"/>
      </a:accent6>
      <a:hlink>
        <a:srgbClr val="0563C1"/>
      </a:hlink>
      <a:folHlink>
        <a:srgbClr val="954F72"/>
      </a:folHlink>
    </a:clrScheme>
    <a:fontScheme name="bd1is3az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973</TotalTime>
  <Words>2057</Words>
  <Application>Microsoft Office PowerPoint</Application>
  <PresentationFormat>宽屏</PresentationFormat>
  <Paragraphs>138</Paragraphs>
  <Slides>22</Slides>
  <Notes>22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8" baseType="lpstr">
      <vt:lpstr>等线</vt:lpstr>
      <vt:lpstr>思源黑体 Regular</vt:lpstr>
      <vt:lpstr>Arial</vt:lpstr>
      <vt:lpstr>宋体</vt:lpstr>
      <vt:lpstr>Times New Roman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肖 铮</cp:lastModifiedBy>
  <cp:revision>72</cp:revision>
  <dcterms:created xsi:type="dcterms:W3CDTF">2020-08-27T07:55:00Z</dcterms:created>
  <dcterms:modified xsi:type="dcterms:W3CDTF">2023-03-11T06:57:40Z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2052-11.1.0.10384</vt:lpwstr>
  </property>
  <property fmtid="{D5CDD505-2E9C-101B-9397-08002B2CF9AE}" pid="3" name="KSOTemplateUUID">
    <vt:lpwstr>v1.0_mb_VQeH/iKxs5qiRJAeUjwFmw==</vt:lpwstr>
  </property>
</Properties>
</file>