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1" r:id="rId4"/>
    <p:sldId id="259" r:id="rId5"/>
    <p:sldId id="277" r:id="rId6"/>
    <p:sldId id="258" r:id="rId7"/>
    <p:sldId id="276" r:id="rId8"/>
    <p:sldId id="280" r:id="rId9"/>
    <p:sldId id="281" r:id="rId10"/>
    <p:sldId id="279" r:id="rId11"/>
    <p:sldId id="282" r:id="rId12"/>
    <p:sldId id="283" r:id="rId13"/>
    <p:sldId id="284" r:id="rId14"/>
    <p:sldId id="285" r:id="rId15"/>
    <p:sldId id="286" r:id="rId16"/>
    <p:sldId id="288" r:id="rId17"/>
    <p:sldId id="287" r:id="rId18"/>
    <p:sldId id="293" r:id="rId19"/>
    <p:sldId id="292" r:id="rId20"/>
    <p:sldId id="289" r:id="rId21"/>
    <p:sldId id="290" r:id="rId22"/>
    <p:sldId id="291" r:id="rId23"/>
    <p:sldId id="270" r:id="rId24"/>
  </p:sldIdLst>
  <p:sldSz cx="12192000" cy="6858000"/>
  <p:notesSz cx="6858000" cy="9144000"/>
  <p:embeddedFontLst>
    <p:embeddedFont>
      <p:font typeface="思源黑体 Regular" panose="02010600030101010101" charset="-122"/>
      <p:regular r:id="rId26"/>
    </p:embeddedFont>
    <p:embeddedFont>
      <p:font typeface="等线" panose="02010600030101010101" pitchFamily="2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393B"/>
    <a:srgbClr val="139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AA9CAB-1C44-41F4-B0C7-FC6BD098AA44}" type="doc">
      <dgm:prSet loTypeId="urn:microsoft.com/office/officeart/2005/8/layout/process1" loCatId="process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zh-CN" altLang="en-US"/>
        </a:p>
      </dgm:t>
    </dgm:pt>
    <dgm:pt modelId="{9FF788CD-8B44-4933-9A4C-1387ABC05F6E}">
      <dgm:prSet phldrT="[文本]"/>
      <dgm:spPr/>
      <dgm:t>
        <a:bodyPr/>
        <a:lstStyle/>
        <a:p>
          <a:r>
            <a:rPr lang="zh-CN" altLang="en-US" dirty="0"/>
            <a:t>大型机时代</a:t>
          </a:r>
        </a:p>
      </dgm:t>
    </dgm:pt>
    <dgm:pt modelId="{DEB4B246-61F6-4826-9E94-96CC5636E899}" type="parTrans" cxnId="{6EA53C78-9470-4D23-961C-6706A63DD647}">
      <dgm:prSet/>
      <dgm:spPr/>
      <dgm:t>
        <a:bodyPr/>
        <a:lstStyle/>
        <a:p>
          <a:endParaRPr lang="zh-CN" altLang="en-US"/>
        </a:p>
      </dgm:t>
    </dgm:pt>
    <dgm:pt modelId="{63959335-842B-41D2-8E5D-37203BF82B8E}" type="sibTrans" cxnId="{6EA53C78-9470-4D23-961C-6706A63DD647}">
      <dgm:prSet/>
      <dgm:spPr/>
      <dgm:t>
        <a:bodyPr/>
        <a:lstStyle/>
        <a:p>
          <a:endParaRPr lang="zh-CN" altLang="en-US"/>
        </a:p>
      </dgm:t>
    </dgm:pt>
    <dgm:pt modelId="{2B5EE55F-CC29-49B0-8571-CFBADF2B3B5C}">
      <dgm:prSet phldrT="[文本]"/>
      <dgm:spPr/>
      <dgm:t>
        <a:bodyPr/>
        <a:lstStyle/>
        <a:p>
          <a:r>
            <a:rPr lang="zh-CN" altLang="en-US" dirty="0"/>
            <a:t>共享器</a:t>
          </a:r>
        </a:p>
      </dgm:t>
    </dgm:pt>
    <dgm:pt modelId="{EA964FDB-5D02-4651-8BA6-8D6090738612}" type="parTrans" cxnId="{D9EB7759-70C1-4CF9-85A9-E7DB6C09A08A}">
      <dgm:prSet/>
      <dgm:spPr/>
      <dgm:t>
        <a:bodyPr/>
        <a:lstStyle/>
        <a:p>
          <a:endParaRPr lang="zh-CN" altLang="en-US"/>
        </a:p>
      </dgm:t>
    </dgm:pt>
    <dgm:pt modelId="{359CAB4F-19E6-43BB-B68A-0548C7D84445}" type="sibTrans" cxnId="{D9EB7759-70C1-4CF9-85A9-E7DB6C09A08A}">
      <dgm:prSet/>
      <dgm:spPr/>
      <dgm:t>
        <a:bodyPr/>
        <a:lstStyle/>
        <a:p>
          <a:endParaRPr lang="zh-CN" altLang="en-US"/>
        </a:p>
      </dgm:t>
    </dgm:pt>
    <dgm:pt modelId="{386AAEDD-029D-4C54-AB18-FDE843ECBE53}">
      <dgm:prSet phldrT="[文本]"/>
      <dgm:spPr/>
      <dgm:t>
        <a:bodyPr/>
        <a:lstStyle/>
        <a:p>
          <a:r>
            <a:rPr lang="zh-CN" altLang="en-US" dirty="0"/>
            <a:t>桌面操作系统虚拟化</a:t>
          </a:r>
        </a:p>
      </dgm:t>
    </dgm:pt>
    <dgm:pt modelId="{27D97A38-ADDF-4AF0-8CCE-4F5D0C076A73}" type="parTrans" cxnId="{77D8A578-CEA9-44F1-B4E6-E927FD1E8508}">
      <dgm:prSet/>
      <dgm:spPr/>
      <dgm:t>
        <a:bodyPr/>
        <a:lstStyle/>
        <a:p>
          <a:endParaRPr lang="zh-CN" altLang="en-US"/>
        </a:p>
      </dgm:t>
    </dgm:pt>
    <dgm:pt modelId="{0314B1D0-24B6-4A23-BB3E-B9BA334EB285}" type="sibTrans" cxnId="{77D8A578-CEA9-44F1-B4E6-E927FD1E8508}">
      <dgm:prSet/>
      <dgm:spPr/>
      <dgm:t>
        <a:bodyPr/>
        <a:lstStyle/>
        <a:p>
          <a:endParaRPr lang="zh-CN" altLang="en-US"/>
        </a:p>
      </dgm:t>
    </dgm:pt>
    <dgm:pt modelId="{DB4516A7-F9BF-4530-B6FF-206706C9CC57}">
      <dgm:prSet phldrT="[文本]" custT="1"/>
      <dgm:spPr/>
      <dgm:t>
        <a:bodyPr/>
        <a:lstStyle/>
        <a:p>
          <a:r>
            <a:rPr lang="zh-CN" altLang="en-US" sz="2000" dirty="0"/>
            <a:t>第一代桌面虚拟化技术</a:t>
          </a:r>
        </a:p>
      </dgm:t>
    </dgm:pt>
    <dgm:pt modelId="{10B1BF02-0DC4-448B-98D4-7E540B1A71B0}" type="parTrans" cxnId="{FF849DBC-8EAD-40CA-B83E-56F0C30AF291}">
      <dgm:prSet/>
      <dgm:spPr/>
      <dgm:t>
        <a:bodyPr/>
        <a:lstStyle/>
        <a:p>
          <a:endParaRPr lang="zh-CN" altLang="en-US"/>
        </a:p>
      </dgm:t>
    </dgm:pt>
    <dgm:pt modelId="{807ACA32-BDEE-4C46-8BC7-35D86A373F73}" type="sibTrans" cxnId="{FF849DBC-8EAD-40CA-B83E-56F0C30AF291}">
      <dgm:prSet/>
      <dgm:spPr/>
      <dgm:t>
        <a:bodyPr/>
        <a:lstStyle/>
        <a:p>
          <a:endParaRPr lang="zh-CN" altLang="en-US"/>
        </a:p>
      </dgm:t>
    </dgm:pt>
    <dgm:pt modelId="{3A5C4CCC-322F-4210-ACCA-7E8DA4BEAA95}">
      <dgm:prSet phldrT="[文本]" custT="1"/>
      <dgm:spPr/>
      <dgm:t>
        <a:bodyPr/>
        <a:lstStyle/>
        <a:p>
          <a:r>
            <a:rPr lang="zh-CN" altLang="en-US" sz="2000" dirty="0"/>
            <a:t>第二代虚拟化技术</a:t>
          </a:r>
        </a:p>
      </dgm:t>
    </dgm:pt>
    <dgm:pt modelId="{48DCC361-D94B-48C7-84E7-951FDDAD7560}" type="parTrans" cxnId="{D29328DF-7345-46E1-9BE2-BCB1F62639E8}">
      <dgm:prSet/>
      <dgm:spPr/>
      <dgm:t>
        <a:bodyPr/>
        <a:lstStyle/>
        <a:p>
          <a:endParaRPr lang="zh-CN" altLang="en-US"/>
        </a:p>
      </dgm:t>
    </dgm:pt>
    <dgm:pt modelId="{2B68E848-CCA4-4B77-8B77-A84DEF4F653F}" type="sibTrans" cxnId="{D29328DF-7345-46E1-9BE2-BCB1F62639E8}">
      <dgm:prSet/>
      <dgm:spPr/>
      <dgm:t>
        <a:bodyPr/>
        <a:lstStyle/>
        <a:p>
          <a:endParaRPr lang="zh-CN" altLang="en-US"/>
        </a:p>
      </dgm:t>
    </dgm:pt>
    <dgm:pt modelId="{0793AA19-35E3-4ED7-8FAD-EFD0C5CD8A50}" type="pres">
      <dgm:prSet presAssocID="{6AAA9CAB-1C44-41F4-B0C7-FC6BD098AA44}" presName="Name0" presStyleCnt="0">
        <dgm:presLayoutVars>
          <dgm:dir/>
          <dgm:resizeHandles val="exact"/>
        </dgm:presLayoutVars>
      </dgm:prSet>
      <dgm:spPr/>
    </dgm:pt>
    <dgm:pt modelId="{71842950-E53C-4640-9EFD-E102E2B9E034}" type="pres">
      <dgm:prSet presAssocID="{9FF788CD-8B44-4933-9A4C-1387ABC05F6E}" presName="node" presStyleLbl="node1" presStyleIdx="0" presStyleCnt="5">
        <dgm:presLayoutVars>
          <dgm:bulletEnabled val="1"/>
        </dgm:presLayoutVars>
      </dgm:prSet>
      <dgm:spPr/>
    </dgm:pt>
    <dgm:pt modelId="{253FB99F-78C7-4DBE-9AAC-8505FE477D22}" type="pres">
      <dgm:prSet presAssocID="{63959335-842B-41D2-8E5D-37203BF82B8E}" presName="sibTrans" presStyleLbl="sibTrans2D1" presStyleIdx="0" presStyleCnt="4"/>
      <dgm:spPr/>
    </dgm:pt>
    <dgm:pt modelId="{B20A25B5-1BB3-4F8E-B223-866E997F5D8F}" type="pres">
      <dgm:prSet presAssocID="{63959335-842B-41D2-8E5D-37203BF82B8E}" presName="connectorText" presStyleLbl="sibTrans2D1" presStyleIdx="0" presStyleCnt="4"/>
      <dgm:spPr/>
    </dgm:pt>
    <dgm:pt modelId="{EFA6093F-D8C5-4FA5-8B7C-6BB879CD0474}" type="pres">
      <dgm:prSet presAssocID="{2B5EE55F-CC29-49B0-8571-CFBADF2B3B5C}" presName="node" presStyleLbl="node1" presStyleIdx="1" presStyleCnt="5">
        <dgm:presLayoutVars>
          <dgm:bulletEnabled val="1"/>
        </dgm:presLayoutVars>
      </dgm:prSet>
      <dgm:spPr/>
    </dgm:pt>
    <dgm:pt modelId="{E8D2A084-1570-4EF2-9E19-0C675009C5B0}" type="pres">
      <dgm:prSet presAssocID="{359CAB4F-19E6-43BB-B68A-0548C7D84445}" presName="sibTrans" presStyleLbl="sibTrans2D1" presStyleIdx="1" presStyleCnt="4"/>
      <dgm:spPr/>
    </dgm:pt>
    <dgm:pt modelId="{E83BA609-B1E0-45BD-A583-41090C2F259B}" type="pres">
      <dgm:prSet presAssocID="{359CAB4F-19E6-43BB-B68A-0548C7D84445}" presName="connectorText" presStyleLbl="sibTrans2D1" presStyleIdx="1" presStyleCnt="4"/>
      <dgm:spPr/>
    </dgm:pt>
    <dgm:pt modelId="{B1728618-179B-46B3-9851-64C9AB8802B7}" type="pres">
      <dgm:prSet presAssocID="{386AAEDD-029D-4C54-AB18-FDE843ECBE53}" presName="node" presStyleLbl="node1" presStyleIdx="2" presStyleCnt="5">
        <dgm:presLayoutVars>
          <dgm:bulletEnabled val="1"/>
        </dgm:presLayoutVars>
      </dgm:prSet>
      <dgm:spPr/>
    </dgm:pt>
    <dgm:pt modelId="{ECB4A753-303A-418A-ACB1-670D62A8ED51}" type="pres">
      <dgm:prSet presAssocID="{0314B1D0-24B6-4A23-BB3E-B9BA334EB285}" presName="sibTrans" presStyleLbl="sibTrans2D1" presStyleIdx="2" presStyleCnt="4"/>
      <dgm:spPr/>
    </dgm:pt>
    <dgm:pt modelId="{4AB053F3-E658-4C23-A50C-C4CDA2E8F9B6}" type="pres">
      <dgm:prSet presAssocID="{0314B1D0-24B6-4A23-BB3E-B9BA334EB285}" presName="connectorText" presStyleLbl="sibTrans2D1" presStyleIdx="2" presStyleCnt="4"/>
      <dgm:spPr/>
    </dgm:pt>
    <dgm:pt modelId="{9E78EDFF-6BBC-44C0-B8D9-7DF880FC48F6}" type="pres">
      <dgm:prSet presAssocID="{DB4516A7-F9BF-4530-B6FF-206706C9CC57}" presName="node" presStyleLbl="node1" presStyleIdx="3" presStyleCnt="5">
        <dgm:presLayoutVars>
          <dgm:bulletEnabled val="1"/>
        </dgm:presLayoutVars>
      </dgm:prSet>
      <dgm:spPr/>
    </dgm:pt>
    <dgm:pt modelId="{3363384B-BAE2-43C6-AA91-672DDE982AF3}" type="pres">
      <dgm:prSet presAssocID="{807ACA32-BDEE-4C46-8BC7-35D86A373F73}" presName="sibTrans" presStyleLbl="sibTrans2D1" presStyleIdx="3" presStyleCnt="4"/>
      <dgm:spPr/>
    </dgm:pt>
    <dgm:pt modelId="{A79BBB54-7BDC-4B69-9EFF-13F2D851EA2E}" type="pres">
      <dgm:prSet presAssocID="{807ACA32-BDEE-4C46-8BC7-35D86A373F73}" presName="connectorText" presStyleLbl="sibTrans2D1" presStyleIdx="3" presStyleCnt="4"/>
      <dgm:spPr/>
    </dgm:pt>
    <dgm:pt modelId="{D89C17C9-2723-462E-9496-CEAD1DB9F2E0}" type="pres">
      <dgm:prSet presAssocID="{3A5C4CCC-322F-4210-ACCA-7E8DA4BEAA95}" presName="node" presStyleLbl="node1" presStyleIdx="4" presStyleCnt="5">
        <dgm:presLayoutVars>
          <dgm:bulletEnabled val="1"/>
        </dgm:presLayoutVars>
      </dgm:prSet>
      <dgm:spPr/>
    </dgm:pt>
  </dgm:ptLst>
  <dgm:cxnLst>
    <dgm:cxn modelId="{D773D40C-EA72-4717-8492-915AF496F564}" type="presOf" srcId="{63959335-842B-41D2-8E5D-37203BF82B8E}" destId="{B20A25B5-1BB3-4F8E-B223-866E997F5D8F}" srcOrd="1" destOrd="0" presId="urn:microsoft.com/office/officeart/2005/8/layout/process1"/>
    <dgm:cxn modelId="{EFC1FD1A-149A-440A-9EAE-49F6DE3056DA}" type="presOf" srcId="{DB4516A7-F9BF-4530-B6FF-206706C9CC57}" destId="{9E78EDFF-6BBC-44C0-B8D9-7DF880FC48F6}" srcOrd="0" destOrd="0" presId="urn:microsoft.com/office/officeart/2005/8/layout/process1"/>
    <dgm:cxn modelId="{9C4BAB31-8330-4E95-B6AC-4B6ECEA87C1F}" type="presOf" srcId="{359CAB4F-19E6-43BB-B68A-0548C7D84445}" destId="{E83BA609-B1E0-45BD-A583-41090C2F259B}" srcOrd="1" destOrd="0" presId="urn:microsoft.com/office/officeart/2005/8/layout/process1"/>
    <dgm:cxn modelId="{3392A161-AAE3-4483-B70B-2227661C14C6}" type="presOf" srcId="{359CAB4F-19E6-43BB-B68A-0548C7D84445}" destId="{E8D2A084-1570-4EF2-9E19-0C675009C5B0}" srcOrd="0" destOrd="0" presId="urn:microsoft.com/office/officeart/2005/8/layout/process1"/>
    <dgm:cxn modelId="{EEBF0C42-17C2-48B4-A482-DA480A9BB931}" type="presOf" srcId="{2B5EE55F-CC29-49B0-8571-CFBADF2B3B5C}" destId="{EFA6093F-D8C5-4FA5-8B7C-6BB879CD0474}" srcOrd="0" destOrd="0" presId="urn:microsoft.com/office/officeart/2005/8/layout/process1"/>
    <dgm:cxn modelId="{6EA53C78-9470-4D23-961C-6706A63DD647}" srcId="{6AAA9CAB-1C44-41F4-B0C7-FC6BD098AA44}" destId="{9FF788CD-8B44-4933-9A4C-1387ABC05F6E}" srcOrd="0" destOrd="0" parTransId="{DEB4B246-61F6-4826-9E94-96CC5636E899}" sibTransId="{63959335-842B-41D2-8E5D-37203BF82B8E}"/>
    <dgm:cxn modelId="{0CB34878-CFEE-47F2-83AE-2E19B07D3C8C}" type="presOf" srcId="{386AAEDD-029D-4C54-AB18-FDE843ECBE53}" destId="{B1728618-179B-46B3-9851-64C9AB8802B7}" srcOrd="0" destOrd="0" presId="urn:microsoft.com/office/officeart/2005/8/layout/process1"/>
    <dgm:cxn modelId="{77D8A578-CEA9-44F1-B4E6-E927FD1E8508}" srcId="{6AAA9CAB-1C44-41F4-B0C7-FC6BD098AA44}" destId="{386AAEDD-029D-4C54-AB18-FDE843ECBE53}" srcOrd="2" destOrd="0" parTransId="{27D97A38-ADDF-4AF0-8CCE-4F5D0C076A73}" sibTransId="{0314B1D0-24B6-4A23-BB3E-B9BA334EB285}"/>
    <dgm:cxn modelId="{D9EB7759-70C1-4CF9-85A9-E7DB6C09A08A}" srcId="{6AAA9CAB-1C44-41F4-B0C7-FC6BD098AA44}" destId="{2B5EE55F-CC29-49B0-8571-CFBADF2B3B5C}" srcOrd="1" destOrd="0" parTransId="{EA964FDB-5D02-4651-8BA6-8D6090738612}" sibTransId="{359CAB4F-19E6-43BB-B68A-0548C7D84445}"/>
    <dgm:cxn modelId="{4E34F87E-CD09-4CED-B45D-DA96E5AA92C3}" type="presOf" srcId="{807ACA32-BDEE-4C46-8BC7-35D86A373F73}" destId="{A79BBB54-7BDC-4B69-9EFF-13F2D851EA2E}" srcOrd="1" destOrd="0" presId="urn:microsoft.com/office/officeart/2005/8/layout/process1"/>
    <dgm:cxn modelId="{2C9BC984-7571-45E5-BC14-696746C397D3}" type="presOf" srcId="{0314B1D0-24B6-4A23-BB3E-B9BA334EB285}" destId="{ECB4A753-303A-418A-ACB1-670D62A8ED51}" srcOrd="0" destOrd="0" presId="urn:microsoft.com/office/officeart/2005/8/layout/process1"/>
    <dgm:cxn modelId="{3E087F8D-3413-4463-B251-FD47E9F6912D}" type="presOf" srcId="{807ACA32-BDEE-4C46-8BC7-35D86A373F73}" destId="{3363384B-BAE2-43C6-AA91-672DDE982AF3}" srcOrd="0" destOrd="0" presId="urn:microsoft.com/office/officeart/2005/8/layout/process1"/>
    <dgm:cxn modelId="{0887EAA0-2113-4269-B91C-1B0916330091}" type="presOf" srcId="{9FF788CD-8B44-4933-9A4C-1387ABC05F6E}" destId="{71842950-E53C-4640-9EFD-E102E2B9E034}" srcOrd="0" destOrd="0" presId="urn:microsoft.com/office/officeart/2005/8/layout/process1"/>
    <dgm:cxn modelId="{FF849DBC-8EAD-40CA-B83E-56F0C30AF291}" srcId="{6AAA9CAB-1C44-41F4-B0C7-FC6BD098AA44}" destId="{DB4516A7-F9BF-4530-B6FF-206706C9CC57}" srcOrd="3" destOrd="0" parTransId="{10B1BF02-0DC4-448B-98D4-7E540B1A71B0}" sibTransId="{807ACA32-BDEE-4C46-8BC7-35D86A373F73}"/>
    <dgm:cxn modelId="{CD5100D0-51A5-480D-8222-13354C7627A5}" type="presOf" srcId="{0314B1D0-24B6-4A23-BB3E-B9BA334EB285}" destId="{4AB053F3-E658-4C23-A50C-C4CDA2E8F9B6}" srcOrd="1" destOrd="0" presId="urn:microsoft.com/office/officeart/2005/8/layout/process1"/>
    <dgm:cxn modelId="{D29328DF-7345-46E1-9BE2-BCB1F62639E8}" srcId="{6AAA9CAB-1C44-41F4-B0C7-FC6BD098AA44}" destId="{3A5C4CCC-322F-4210-ACCA-7E8DA4BEAA95}" srcOrd="4" destOrd="0" parTransId="{48DCC361-D94B-48C7-84E7-951FDDAD7560}" sibTransId="{2B68E848-CCA4-4B77-8B77-A84DEF4F653F}"/>
    <dgm:cxn modelId="{A71185E5-7973-424E-81ED-BB6341B28B1F}" type="presOf" srcId="{3A5C4CCC-322F-4210-ACCA-7E8DA4BEAA95}" destId="{D89C17C9-2723-462E-9496-CEAD1DB9F2E0}" srcOrd="0" destOrd="0" presId="urn:microsoft.com/office/officeart/2005/8/layout/process1"/>
    <dgm:cxn modelId="{4D0C9CF3-0612-47D2-97F1-A56ABC315842}" type="presOf" srcId="{63959335-842B-41D2-8E5D-37203BF82B8E}" destId="{253FB99F-78C7-4DBE-9AAC-8505FE477D22}" srcOrd="0" destOrd="0" presId="urn:microsoft.com/office/officeart/2005/8/layout/process1"/>
    <dgm:cxn modelId="{C5720AF4-8D5C-4C88-ABA4-BAAB6FEDEC0A}" type="presOf" srcId="{6AAA9CAB-1C44-41F4-B0C7-FC6BD098AA44}" destId="{0793AA19-35E3-4ED7-8FAD-EFD0C5CD8A50}" srcOrd="0" destOrd="0" presId="urn:microsoft.com/office/officeart/2005/8/layout/process1"/>
    <dgm:cxn modelId="{816B3803-CED4-43FD-A08E-E86E4CFC61BB}" type="presParOf" srcId="{0793AA19-35E3-4ED7-8FAD-EFD0C5CD8A50}" destId="{71842950-E53C-4640-9EFD-E102E2B9E034}" srcOrd="0" destOrd="0" presId="urn:microsoft.com/office/officeart/2005/8/layout/process1"/>
    <dgm:cxn modelId="{AB372BAA-00EF-4871-90CF-821F8D54CE68}" type="presParOf" srcId="{0793AA19-35E3-4ED7-8FAD-EFD0C5CD8A50}" destId="{253FB99F-78C7-4DBE-9AAC-8505FE477D22}" srcOrd="1" destOrd="0" presId="urn:microsoft.com/office/officeart/2005/8/layout/process1"/>
    <dgm:cxn modelId="{8AF7D9A9-479D-4209-B3B2-92FE33182EE9}" type="presParOf" srcId="{253FB99F-78C7-4DBE-9AAC-8505FE477D22}" destId="{B20A25B5-1BB3-4F8E-B223-866E997F5D8F}" srcOrd="0" destOrd="0" presId="urn:microsoft.com/office/officeart/2005/8/layout/process1"/>
    <dgm:cxn modelId="{B5F92A06-F83F-4E2D-9AD1-F11D49079B39}" type="presParOf" srcId="{0793AA19-35E3-4ED7-8FAD-EFD0C5CD8A50}" destId="{EFA6093F-D8C5-4FA5-8B7C-6BB879CD0474}" srcOrd="2" destOrd="0" presId="urn:microsoft.com/office/officeart/2005/8/layout/process1"/>
    <dgm:cxn modelId="{36974D7E-19CE-4FD0-9E3F-929B2A6EDC99}" type="presParOf" srcId="{0793AA19-35E3-4ED7-8FAD-EFD0C5CD8A50}" destId="{E8D2A084-1570-4EF2-9E19-0C675009C5B0}" srcOrd="3" destOrd="0" presId="urn:microsoft.com/office/officeart/2005/8/layout/process1"/>
    <dgm:cxn modelId="{4275B5D5-A909-4C27-8560-74A9E40E44AF}" type="presParOf" srcId="{E8D2A084-1570-4EF2-9E19-0C675009C5B0}" destId="{E83BA609-B1E0-45BD-A583-41090C2F259B}" srcOrd="0" destOrd="0" presId="urn:microsoft.com/office/officeart/2005/8/layout/process1"/>
    <dgm:cxn modelId="{2C261414-F2B7-4B10-B195-D548FE7647B3}" type="presParOf" srcId="{0793AA19-35E3-4ED7-8FAD-EFD0C5CD8A50}" destId="{B1728618-179B-46B3-9851-64C9AB8802B7}" srcOrd="4" destOrd="0" presId="urn:microsoft.com/office/officeart/2005/8/layout/process1"/>
    <dgm:cxn modelId="{47DEBF0F-1DF9-46FA-AF80-C7B866D36675}" type="presParOf" srcId="{0793AA19-35E3-4ED7-8FAD-EFD0C5CD8A50}" destId="{ECB4A753-303A-418A-ACB1-670D62A8ED51}" srcOrd="5" destOrd="0" presId="urn:microsoft.com/office/officeart/2005/8/layout/process1"/>
    <dgm:cxn modelId="{282C4365-963C-42E5-A5BF-33EC52E3941E}" type="presParOf" srcId="{ECB4A753-303A-418A-ACB1-670D62A8ED51}" destId="{4AB053F3-E658-4C23-A50C-C4CDA2E8F9B6}" srcOrd="0" destOrd="0" presId="urn:microsoft.com/office/officeart/2005/8/layout/process1"/>
    <dgm:cxn modelId="{F9755B3C-0669-42EA-9D14-63A9600517EA}" type="presParOf" srcId="{0793AA19-35E3-4ED7-8FAD-EFD0C5CD8A50}" destId="{9E78EDFF-6BBC-44C0-B8D9-7DF880FC48F6}" srcOrd="6" destOrd="0" presId="urn:microsoft.com/office/officeart/2005/8/layout/process1"/>
    <dgm:cxn modelId="{DB768670-208A-4096-8E84-517511DE67E4}" type="presParOf" srcId="{0793AA19-35E3-4ED7-8FAD-EFD0C5CD8A50}" destId="{3363384B-BAE2-43C6-AA91-672DDE982AF3}" srcOrd="7" destOrd="0" presId="urn:microsoft.com/office/officeart/2005/8/layout/process1"/>
    <dgm:cxn modelId="{C6068005-BA9D-4A9C-B56B-F7F80AC1BB53}" type="presParOf" srcId="{3363384B-BAE2-43C6-AA91-672DDE982AF3}" destId="{A79BBB54-7BDC-4B69-9EFF-13F2D851EA2E}" srcOrd="0" destOrd="0" presId="urn:microsoft.com/office/officeart/2005/8/layout/process1"/>
    <dgm:cxn modelId="{3587B3F2-5435-4962-BC00-2765CA68C402}" type="presParOf" srcId="{0793AA19-35E3-4ED7-8FAD-EFD0C5CD8A50}" destId="{D89C17C9-2723-462E-9496-CEAD1DB9F2E0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42950-E53C-4640-9EFD-E102E2B9E034}">
      <dsp:nvSpPr>
        <dsp:cNvPr id="0" name=""/>
        <dsp:cNvSpPr/>
      </dsp:nvSpPr>
      <dsp:spPr>
        <a:xfrm>
          <a:off x="3762" y="1273831"/>
          <a:ext cx="1166498" cy="1804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大型机时代</a:t>
          </a:r>
        </a:p>
      </dsp:txBody>
      <dsp:txXfrm>
        <a:off x="37928" y="1307997"/>
        <a:ext cx="1098166" cy="1736095"/>
      </dsp:txXfrm>
    </dsp:sp>
    <dsp:sp modelId="{253FB99F-78C7-4DBE-9AAC-8505FE477D22}">
      <dsp:nvSpPr>
        <dsp:cNvPr id="0" name=""/>
        <dsp:cNvSpPr/>
      </dsp:nvSpPr>
      <dsp:spPr>
        <a:xfrm>
          <a:off x="1286911" y="2031399"/>
          <a:ext cx="247297" cy="2892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1286911" y="2089257"/>
        <a:ext cx="173108" cy="173575"/>
      </dsp:txXfrm>
    </dsp:sp>
    <dsp:sp modelId="{EFA6093F-D8C5-4FA5-8B7C-6BB879CD0474}">
      <dsp:nvSpPr>
        <dsp:cNvPr id="0" name=""/>
        <dsp:cNvSpPr/>
      </dsp:nvSpPr>
      <dsp:spPr>
        <a:xfrm>
          <a:off x="1636861" y="1273831"/>
          <a:ext cx="1166498" cy="1804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共享器</a:t>
          </a:r>
        </a:p>
      </dsp:txBody>
      <dsp:txXfrm>
        <a:off x="1671027" y="1307997"/>
        <a:ext cx="1098166" cy="1736095"/>
      </dsp:txXfrm>
    </dsp:sp>
    <dsp:sp modelId="{E8D2A084-1570-4EF2-9E19-0C675009C5B0}">
      <dsp:nvSpPr>
        <dsp:cNvPr id="0" name=""/>
        <dsp:cNvSpPr/>
      </dsp:nvSpPr>
      <dsp:spPr>
        <a:xfrm>
          <a:off x="2920009" y="2031399"/>
          <a:ext cx="247297" cy="2892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2920009" y="2089257"/>
        <a:ext cx="173108" cy="173575"/>
      </dsp:txXfrm>
    </dsp:sp>
    <dsp:sp modelId="{B1728618-179B-46B3-9851-64C9AB8802B7}">
      <dsp:nvSpPr>
        <dsp:cNvPr id="0" name=""/>
        <dsp:cNvSpPr/>
      </dsp:nvSpPr>
      <dsp:spPr>
        <a:xfrm>
          <a:off x="3269959" y="1273831"/>
          <a:ext cx="1166498" cy="1804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桌面操作系统虚拟化</a:t>
          </a:r>
        </a:p>
      </dsp:txBody>
      <dsp:txXfrm>
        <a:off x="3304125" y="1307997"/>
        <a:ext cx="1098166" cy="1736095"/>
      </dsp:txXfrm>
    </dsp:sp>
    <dsp:sp modelId="{ECB4A753-303A-418A-ACB1-670D62A8ED51}">
      <dsp:nvSpPr>
        <dsp:cNvPr id="0" name=""/>
        <dsp:cNvSpPr/>
      </dsp:nvSpPr>
      <dsp:spPr>
        <a:xfrm>
          <a:off x="4553107" y="2031399"/>
          <a:ext cx="247297" cy="2892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4553107" y="2089257"/>
        <a:ext cx="173108" cy="173575"/>
      </dsp:txXfrm>
    </dsp:sp>
    <dsp:sp modelId="{9E78EDFF-6BBC-44C0-B8D9-7DF880FC48F6}">
      <dsp:nvSpPr>
        <dsp:cNvPr id="0" name=""/>
        <dsp:cNvSpPr/>
      </dsp:nvSpPr>
      <dsp:spPr>
        <a:xfrm>
          <a:off x="4903057" y="1273831"/>
          <a:ext cx="1166498" cy="1804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第一代桌面虚拟化技术</a:t>
          </a:r>
        </a:p>
      </dsp:txBody>
      <dsp:txXfrm>
        <a:off x="4937223" y="1307997"/>
        <a:ext cx="1098166" cy="1736095"/>
      </dsp:txXfrm>
    </dsp:sp>
    <dsp:sp modelId="{3363384B-BAE2-43C6-AA91-672DDE982AF3}">
      <dsp:nvSpPr>
        <dsp:cNvPr id="0" name=""/>
        <dsp:cNvSpPr/>
      </dsp:nvSpPr>
      <dsp:spPr>
        <a:xfrm>
          <a:off x="6186205" y="2031399"/>
          <a:ext cx="247297" cy="28929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6186205" y="2089257"/>
        <a:ext cx="173108" cy="173575"/>
      </dsp:txXfrm>
    </dsp:sp>
    <dsp:sp modelId="{D89C17C9-2723-462E-9496-CEAD1DB9F2E0}">
      <dsp:nvSpPr>
        <dsp:cNvPr id="0" name=""/>
        <dsp:cNvSpPr/>
      </dsp:nvSpPr>
      <dsp:spPr>
        <a:xfrm>
          <a:off x="6536155" y="1273831"/>
          <a:ext cx="1166498" cy="1804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第二代虚拟化技术</a:t>
          </a:r>
        </a:p>
      </dsp:txBody>
      <dsp:txXfrm>
        <a:off x="6570321" y="1307997"/>
        <a:ext cx="1098166" cy="17360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B9DB6-9EE4-47BF-8BE8-A8813EAAA149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40CFB-342C-4EED-93D7-98C0958200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1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733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521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458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2539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074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082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380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566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673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475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06778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8975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482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820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40CFB-342C-4EED-93D7-98C0958200C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919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844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0CFB-342C-4EED-93D7-98C0958200C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37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2" y="1"/>
            <a:ext cx="12192001" cy="6865607"/>
            <a:chOff x="-2" y="1"/>
            <a:chExt cx="12192001" cy="68656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2663195" y="-2663196"/>
              <a:ext cx="6865607" cy="1219200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1377" y="86810"/>
              <a:ext cx="12049246" cy="66843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8674" y="272868"/>
            <a:ext cx="524203" cy="496389"/>
            <a:chOff x="859246" y="1651725"/>
            <a:chExt cx="711200" cy="673464"/>
          </a:xfrm>
        </p:grpSpPr>
        <p:sp>
          <p:nvSpPr>
            <p:cNvPr id="11" name="等腰三角形 10"/>
            <p:cNvSpPr/>
            <p:nvPr/>
          </p:nvSpPr>
          <p:spPr>
            <a:xfrm rot="5400000">
              <a:off x="812800" y="1698171"/>
              <a:ext cx="673464" cy="580572"/>
            </a:xfrm>
            <a:prstGeom prst="triangle">
              <a:avLst/>
            </a:prstGeom>
            <a:solidFill>
              <a:srgbClr val="393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943428" y="1698171"/>
              <a:ext cx="673464" cy="580572"/>
            </a:xfrm>
            <a:prstGeom prst="triangle">
              <a:avLst/>
            </a:prstGeom>
            <a:solidFill>
              <a:srgbClr val="139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7" y="-2728617"/>
            <a:ext cx="6865607" cy="12192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6730" y="2862374"/>
            <a:ext cx="58785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容器和桌面虚拟化</a:t>
            </a:r>
          </a:p>
        </p:txBody>
      </p:sp>
      <p:sp>
        <p:nvSpPr>
          <p:cNvPr id="15" name="矩形 14"/>
          <p:cNvSpPr/>
          <p:nvPr/>
        </p:nvSpPr>
        <p:spPr>
          <a:xfrm>
            <a:off x="5618944" y="4231533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云计算</a:t>
            </a:r>
          </a:p>
        </p:txBody>
      </p:sp>
      <p:sp>
        <p:nvSpPr>
          <p:cNvPr id="16" name="矩形 15"/>
          <p:cNvSpPr/>
          <p:nvPr/>
        </p:nvSpPr>
        <p:spPr>
          <a:xfrm>
            <a:off x="5630757" y="4185814"/>
            <a:ext cx="930481" cy="45719"/>
          </a:xfrm>
          <a:prstGeom prst="rect">
            <a:avLst/>
          </a:prstGeom>
          <a:solidFill>
            <a:srgbClr val="393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1E2C01-27BD-5F4E-636F-F4DE98B09C8A}"/>
              </a:ext>
            </a:extLst>
          </p:cNvPr>
          <p:cNvSpPr txBox="1"/>
          <p:nvPr/>
        </p:nvSpPr>
        <p:spPr>
          <a:xfrm>
            <a:off x="603739" y="11909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什么是</a:t>
            </a:r>
            <a:r>
              <a:rPr lang="en-US" altLang="zh-CN" sz="2400" dirty="0"/>
              <a:t>Kubernetes?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656492" y="273144"/>
            <a:ext cx="34055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02Kubernetes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656493" y="1872461"/>
            <a:ext cx="1100210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Kubernetes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这个名字源于希腊语，意为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舵手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飞行员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Kubernetes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的缩写为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k8s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，这个缩写是因为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之间有八个字符的关系。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Kubernetes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是一个跨多主机的应用程序容器管理平台。它为面向容器的应用程序提供了丰富的管理特性，如自动扩展、滚动部署、计算资源和存储卷管理等。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Kubernetes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与容器具有相同的天然属性，它被设计为可以运行在任何地方，因此我们可以将它运行在裸机上、在自己的数据中心内部、在公有云上，抑或是混合云中。</a:t>
            </a:r>
          </a:p>
        </p:txBody>
      </p:sp>
      <p:pic>
        <p:nvPicPr>
          <p:cNvPr id="2050" name="Picture 2" descr="K8s图标 的图像结果">
            <a:extLst>
              <a:ext uri="{FF2B5EF4-FFF2-40B4-BE49-F238E27FC236}">
                <a16:creationId xmlns:a16="http://schemas.microsoft.com/office/drawing/2014/main" id="{10ED7595-6F79-2024-60B2-23EEC3483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11" y="4009110"/>
            <a:ext cx="3620378" cy="226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2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656492" y="273144"/>
            <a:ext cx="34055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02Kubernetes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656492" y="1358500"/>
            <a:ext cx="110021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集群由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Master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节点和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Node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节点组成，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Master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节点指的是集群控制节点，管理和控制整个集群，基本上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的所有控制命令都发给它，它负责具体的执行过程。除了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Master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以外的节点被称为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Node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或者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Worker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节点，每个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Node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都会被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Master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分配一些工作负载（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容器），当某个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Node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宕机时，该节点上的工作负载就会被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Master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自动转移到其它节点上。</a:t>
            </a:r>
            <a:endParaRPr lang="zh-CN" altLang="zh-CN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9BF618-8069-ED0F-5692-E4CCE9F34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845" y="3257343"/>
            <a:ext cx="5274310" cy="257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24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656492" y="273144"/>
            <a:ext cx="34055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02Kubernetes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521677" y="2005170"/>
            <a:ext cx="1100210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是两种互补的技术。比如，通常人们会使用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进行应用的开发，然后用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在生产环境中对应用进行编排。在这样的模式中，开发者使用自己喜欢的语言编写代码，然后用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进行打包、测试和交付。但是最终在测试环境或生产环境中运行的过程是由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来完成的。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/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/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提到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就不得不提到和它功能相似的两个东西，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Docker-Compose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 Swarm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Docker-Compose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是用来管理容器的，有了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Docker-Compose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用户只需要编写一个文件，在文件里面声明要启动的容器，配置一些参数后执行该文件，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就会按照用户的声明的配置去把所有的容器启动起来，但是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Docker-Compose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只能管理当前主机上的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容器，也即无法启动其他机器上的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容器。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 Swarm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是一款用来管理多主机上的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容器的工具，可以负责帮助用户启动容器，监控容器状态，如果容器的状态不正常则会重新启动一个新的容器来提供服务，同时也提供服务之间的负载均衡，以上内容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Docker-Compose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无法实现。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 Swarm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的角色定位和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是一样的，只不过一个是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公司研发，一个是谷歌公司研发，两者之间也有着自己的特点。而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 Swarm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在与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的竞争中已逐渐失势，学习好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Kubernetes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的技能变得更加重要。</a:t>
            </a:r>
            <a:endParaRPr lang="zh-CN" altLang="zh-CN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0B7FAC-9D37-B9B9-28FF-BFA440A19539}"/>
              </a:ext>
            </a:extLst>
          </p:cNvPr>
          <p:cNvSpPr txBox="1"/>
          <p:nvPr/>
        </p:nvSpPr>
        <p:spPr>
          <a:xfrm>
            <a:off x="521677" y="123718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Kubernetes</a:t>
            </a:r>
            <a:r>
              <a:rPr lang="zh-CN" altLang="en-US" sz="2400" dirty="0"/>
              <a:t>与</a:t>
            </a:r>
            <a:r>
              <a:rPr lang="en-US" altLang="zh-CN" sz="2400" dirty="0"/>
              <a:t>Docker</a:t>
            </a:r>
            <a:r>
              <a:rPr lang="zh-CN" altLang="en-US" sz="2400" dirty="0"/>
              <a:t>的关系</a:t>
            </a:r>
          </a:p>
        </p:txBody>
      </p:sp>
    </p:spTree>
    <p:extLst>
      <p:ext uri="{BB962C8B-B14F-4D97-AF65-F5344CB8AC3E}">
        <p14:creationId xmlns:p14="http://schemas.microsoft.com/office/powerpoint/2010/main" val="156154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4785323" y="3952142"/>
            <a:ext cx="24243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微服务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03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342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1E2C01-27BD-5F4E-636F-F4DE98B09C8A}"/>
              </a:ext>
            </a:extLst>
          </p:cNvPr>
          <p:cNvSpPr txBox="1"/>
          <p:nvPr/>
        </p:nvSpPr>
        <p:spPr>
          <a:xfrm>
            <a:off x="603739" y="11909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什么是微服务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1720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r>
              <a:rPr lang="zh-CN" altLang="en-US" sz="2400" dirty="0">
                <a:cs typeface="+mn-ea"/>
                <a:sym typeface="+mn-lt"/>
              </a:rPr>
              <a:t>微服务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656493" y="1872461"/>
            <a:ext cx="1100210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微服务最早由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Martin Fowler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James Lewis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共同提出，微服务架构风格是一种使用一套小服务来开发单个应用的方式，每个服务运行在自己的进程中，并使用轻量级机制通信，这些服务基于业务能力构建，并能够通过自动化部署机制来独立部署，这些服务使用不同的编程语言实现，以及不同数据存储技术，并保持最低限度的集中式管理。</a:t>
            </a:r>
          </a:p>
          <a:p>
            <a:pPr indent="266700" algn="just"/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简而言之，微服务架构风格是一种将单个应用程序开发为“一套小型服务”的方法，每个服务“运行在自己的进程中”，并通过轻量级机制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HTTP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资源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API)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进行通信。这些服务“围绕业务功能构建”，并通过全自动部署机制“独立部署”。“这些服务只有最低限度的集中管理”，可能是用不同的编程语言编写的，并使用不同的数据存储技术。</a:t>
            </a:r>
          </a:p>
        </p:txBody>
      </p:sp>
    </p:spTree>
    <p:extLst>
      <p:ext uri="{BB962C8B-B14F-4D97-AF65-F5344CB8AC3E}">
        <p14:creationId xmlns:p14="http://schemas.microsoft.com/office/powerpoint/2010/main" val="3976079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1720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03</a:t>
            </a:r>
            <a:r>
              <a:rPr lang="zh-CN" altLang="en-US" sz="2400" dirty="0">
                <a:cs typeface="+mn-ea"/>
                <a:sym typeface="+mn-lt"/>
              </a:rPr>
              <a:t>微服务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7BFB94-141B-9BF5-DE11-B178DB0CF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953" y="4034277"/>
            <a:ext cx="5860094" cy="189032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2A9347E-673A-1A4C-57ED-16B64D1392ED}"/>
              </a:ext>
            </a:extLst>
          </p:cNvPr>
          <p:cNvSpPr txBox="1"/>
          <p:nvPr/>
        </p:nvSpPr>
        <p:spPr>
          <a:xfrm>
            <a:off x="657844" y="1267671"/>
            <a:ext cx="111238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单体架构就是把所有的业务逻辑和控制逻辑全部都放在了一起，一个程序里包括了所有的相关功能。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随着业务系统越来越复杂，单体架构垂直拆分演变出了面向服务的架构（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Service-Oriented Architecture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SOA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）。它可以根据需求通过网络对松散耦合的粗粒度应用组件（服务）进行分布式部署、组合和使用。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仅按照垂直方向拆分，同时也按照水平方向进行进一步拆分，那就是微服务的架构模式了，微服务架构强调的一个重点是“业务需要彻底的组件化和服务化”，原有的单个业务系统会拆分为多个可以独立开发、设计、运行的小应用。这些小应用之间通过服务完成交互和集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506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2192215" y="3969726"/>
            <a:ext cx="84992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桌面虚拟化的概念与发展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04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362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4043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04</a:t>
            </a:r>
            <a:r>
              <a:rPr lang="zh-CN" altLang="en-US" sz="2400" dirty="0">
                <a:cs typeface="+mn-ea"/>
                <a:sym typeface="+mn-lt"/>
              </a:rPr>
              <a:t>桌面虚拟化的概念与发展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0EBE2-CE65-2A24-39BB-59FB0B4D4ED5}"/>
              </a:ext>
            </a:extLst>
          </p:cNvPr>
          <p:cNvSpPr txBox="1"/>
          <p:nvPr/>
        </p:nvSpPr>
        <p:spPr>
          <a:xfrm>
            <a:off x="523029" y="962335"/>
            <a:ext cx="106842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要想了解桌面虚拟化技术，需要先了解桌面虚拟化技术的发展历程，可以简单地给桌面虚拟化技术发展分为以下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阶段：</a:t>
            </a: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14232ECD-BF75-0602-EC3A-F537D37F3C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403453"/>
              </p:ext>
            </p:extLst>
          </p:nvPr>
        </p:nvGraphicFramePr>
        <p:xfrm>
          <a:off x="2242791" y="1608666"/>
          <a:ext cx="7706417" cy="4352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4825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4043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04</a:t>
            </a:r>
            <a:r>
              <a:rPr lang="zh-CN" altLang="en-US" sz="2400" dirty="0">
                <a:cs typeface="+mn-ea"/>
                <a:sym typeface="+mn-lt"/>
              </a:rPr>
              <a:t>桌面虚拟化的概念与发展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0EBE2-CE65-2A24-39BB-59FB0B4D4ED5}"/>
              </a:ext>
            </a:extLst>
          </p:cNvPr>
          <p:cNvSpPr txBox="1"/>
          <p:nvPr/>
        </p:nvSpPr>
        <p:spPr>
          <a:xfrm>
            <a:off x="523029" y="962335"/>
            <a:ext cx="1068423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桌面虚拟化是指将计算机的终端系统（也称为桌面）进行虚拟化，以达到桌面使用的安全性和灵活性。可以通过任何设备，在任何地点，任何时间通过网络访问属于我们个人的桌面系统。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技术诞生到推广，就伴随着一对矛盾，即用户使用与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管理的矛盾。在早期的大型机时代，用户的使用与管理工作都位于机房内，用户使用不方便，但是管理员管理相对简单；直到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的出现，用户才无须去机房工作，可以更方便地使用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技术，但是管理员的管理工作变得更加复杂化，管理工作随着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的分散化，也随之逐渐分散化，即使网络出现使得管理工作可以通过网络完成，但是成功率依然比较低，管理能力有限；虚拟桌面技术的出现成功解决了这一矛盾，用户可以远程访问桌面系统，获得和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完全一致的体验，管理员也只需在数据中心就可轻松完成所有管理工作。桌面虚拟化的实质就是将用户使用和系统管理进行有效分离。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云计算的一种方式，由于所有的计算都放在服务器上，终端设备的要求将大大降低，不再需要传统的台式机、笔记本等设备。而正如维基百科所说，瘦客户端又重新回到用户的视野，而且智能手机，笔记本，接近报废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等设备甚至于电视，都成为可用设备。而这恰恰是云计算的灵魂所在，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Google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也在研发所谓的基于互联网的操作系统，相信这还需要一段时间，但是桌面虚拟化技术已经使这种愿景变为现实。在虚拟桌面的推动下，未来的企业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可能会更像一个电视网络，变得更加灵活，易用。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29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2192215" y="3969726"/>
            <a:ext cx="84992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桌面虚拟化的技术实现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05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710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V="1">
            <a:off x="2446507" y="-2793420"/>
            <a:ext cx="6865607" cy="1219200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556000" y="2709194"/>
            <a:ext cx="482600" cy="482600"/>
          </a:xfrm>
          <a:prstGeom prst="ellipse">
            <a:avLst/>
          </a:prstGeom>
          <a:solidFill>
            <a:srgbClr val="393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4520" y="2789899"/>
            <a:ext cx="2182464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目</a:t>
            </a:r>
            <a:r>
              <a:rPr lang="zh-CN" altLang="en-US" sz="4800" b="1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录</a:t>
            </a:r>
          </a:p>
        </p:txBody>
      </p:sp>
      <p:sp>
        <p:nvSpPr>
          <p:cNvPr id="10" name="矩形 9"/>
          <p:cNvSpPr/>
          <p:nvPr/>
        </p:nvSpPr>
        <p:spPr>
          <a:xfrm>
            <a:off x="1175994" y="3486416"/>
            <a:ext cx="3981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C</a:t>
            </a:r>
            <a:r>
              <a:rPr lang="zh-CN" altLang="en-US" sz="3600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ontents</a:t>
            </a:r>
          </a:p>
        </p:txBody>
      </p:sp>
      <p:sp>
        <p:nvSpPr>
          <p:cNvPr id="12" name="文本框 11"/>
          <p:cNvSpPr txBox="1"/>
          <p:nvPr/>
        </p:nvSpPr>
        <p:spPr>
          <a:xfrm flipH="1">
            <a:off x="6323206" y="1319275"/>
            <a:ext cx="268227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Docker</a:t>
            </a: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概述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6323204" y="2418504"/>
            <a:ext cx="351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en-US" altLang="zh-CN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Kubernetes</a:t>
            </a: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概述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319345" y="3533181"/>
            <a:ext cx="268227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微服务</a:t>
            </a:r>
          </a:p>
        </p:txBody>
      </p:sp>
      <p:sp>
        <p:nvSpPr>
          <p:cNvPr id="26" name="文本框 25"/>
          <p:cNvSpPr txBox="1"/>
          <p:nvPr/>
        </p:nvSpPr>
        <p:spPr>
          <a:xfrm flipH="1">
            <a:off x="6319343" y="4632410"/>
            <a:ext cx="4482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桌面虚拟化的概念与发展</a:t>
            </a:r>
          </a:p>
        </p:txBody>
      </p:sp>
      <p:sp>
        <p:nvSpPr>
          <p:cNvPr id="32" name="椭圆 31"/>
          <p:cNvSpPr/>
          <p:nvPr/>
        </p:nvSpPr>
        <p:spPr>
          <a:xfrm>
            <a:off x="5333622" y="1198176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333622" y="2269363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333622" y="3419444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360772" y="4499163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68274" y="1396133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矩形 36"/>
          <p:cNvSpPr/>
          <p:nvPr/>
        </p:nvSpPr>
        <p:spPr>
          <a:xfrm>
            <a:off x="5468274" y="2480099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8" name="矩形 37"/>
          <p:cNvSpPr/>
          <p:nvPr/>
        </p:nvSpPr>
        <p:spPr>
          <a:xfrm>
            <a:off x="5468274" y="3607202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9" name="矩形 38"/>
          <p:cNvSpPr/>
          <p:nvPr/>
        </p:nvSpPr>
        <p:spPr>
          <a:xfrm>
            <a:off x="5468274" y="4666835"/>
            <a:ext cx="464820" cy="398780"/>
          </a:xfrm>
          <a:prstGeom prst="rect">
            <a:avLst/>
          </a:prstGeom>
          <a:solidFill>
            <a:srgbClr val="1398D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0" name="椭圆 39"/>
          <p:cNvSpPr/>
          <p:nvPr/>
        </p:nvSpPr>
        <p:spPr>
          <a:xfrm>
            <a:off x="2131256" y="3966660"/>
            <a:ext cx="146532" cy="146532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A5D56ED-8002-1B8E-0489-448D68DD5461}"/>
              </a:ext>
            </a:extLst>
          </p:cNvPr>
          <p:cNvSpPr/>
          <p:nvPr/>
        </p:nvSpPr>
        <p:spPr>
          <a:xfrm>
            <a:off x="5333622" y="5505218"/>
            <a:ext cx="734125" cy="734125"/>
          </a:xfrm>
          <a:prstGeom prst="ellipse">
            <a:avLst/>
          </a:prstGeom>
          <a:solidFill>
            <a:srgbClr val="139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30E2F2-76B9-0B6C-B8D1-9EDCEA9E4229}"/>
              </a:ext>
            </a:extLst>
          </p:cNvPr>
          <p:cNvSpPr txBox="1"/>
          <p:nvPr/>
        </p:nvSpPr>
        <p:spPr>
          <a:xfrm>
            <a:off x="6323206" y="5684190"/>
            <a:ext cx="6324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800" b="1" dirty="0">
                <a:solidFill>
                  <a:srgbClr val="39393B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桌面虚拟化的技术实现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4043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05</a:t>
            </a:r>
            <a:r>
              <a:rPr lang="zh-CN" altLang="en-US" sz="2400" dirty="0">
                <a:cs typeface="+mn-ea"/>
                <a:sym typeface="+mn-lt"/>
              </a:rPr>
              <a:t>桌面虚拟化的技术实现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0EBE2-CE65-2A24-39BB-59FB0B4D4ED5}"/>
              </a:ext>
            </a:extLst>
          </p:cNvPr>
          <p:cNvSpPr txBox="1"/>
          <p:nvPr/>
        </p:nvSpPr>
        <p:spPr>
          <a:xfrm>
            <a:off x="523029" y="962335"/>
            <a:ext cx="106842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随着桌面虚拟化技术的发展，让实现桌面虚拟化也有许多种。目前市场上主要的“云桌面”有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VDI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IDV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TCI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RDS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，每种架构都有着自己的特点以及时代特性。</a:t>
            </a:r>
            <a:endParaRPr lang="zh-CN" altLang="zh-CN" sz="1800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0AC39A-1F9B-CFC8-9FFA-E39781546354}"/>
              </a:ext>
            </a:extLst>
          </p:cNvPr>
          <p:cNvSpPr txBox="1"/>
          <p:nvPr/>
        </p:nvSpPr>
        <p:spPr>
          <a:xfrm>
            <a:off x="523028" y="1912429"/>
            <a:ext cx="106842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虚拟桌面架构（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Virtual Desktop Infrastructure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VDI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）是一种虚拟化解决方案，其使用虚拟机提供和管理虚拟桌面。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VDI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将桌面环境托管在一个集中式服务器上，并根据请求将其部署到最终用户。可以使用端点设备（笔记本电脑、平板电脑等）通过网络进行访问。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VDI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架构如下：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C4CD840-C8A4-1AD7-FB4B-1EF758BA4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168" y="3397678"/>
            <a:ext cx="4933950" cy="2847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7495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4043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05</a:t>
            </a:r>
            <a:r>
              <a:rPr lang="zh-CN" altLang="en-US" sz="2400" dirty="0">
                <a:cs typeface="+mn-ea"/>
                <a:sym typeface="+mn-lt"/>
              </a:rPr>
              <a:t>桌面虚拟化的技术实现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0EBE2-CE65-2A24-39BB-59FB0B4D4ED5}"/>
              </a:ext>
            </a:extLst>
          </p:cNvPr>
          <p:cNvSpPr txBox="1"/>
          <p:nvPr/>
        </p:nvSpPr>
        <p:spPr>
          <a:xfrm>
            <a:off x="523029" y="962335"/>
            <a:ext cx="106842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智能桌面虚拟化（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Intelligent Desktop Virtualization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IDV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）是一种基于服务器的计算模型，并且借用了传统的瘦客户端模型，使管理员与用户能够同时获得两种方式的优点：将所有桌面虚拟机在数据中心进行托管并统一管理；同时用户能够获得完整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PC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机的使用体验，即用户可以通过瘦客户端，或者类似的设备在局域网或者远程访问获得与传统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PC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机一致的用户体验。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 IDV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架构如下：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315E76-0715-4274-F25D-94F460C55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974" y="3429000"/>
            <a:ext cx="5714052" cy="2596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024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757491" y="300831"/>
            <a:ext cx="40431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05</a:t>
            </a:r>
            <a:r>
              <a:rPr lang="zh-CN" altLang="en-US" sz="2400">
                <a:cs typeface="+mn-ea"/>
                <a:sym typeface="+mn-lt"/>
              </a:rPr>
              <a:t>桌面虚拟化的技术实现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50EBE2-CE65-2A24-39BB-59FB0B4D4ED5}"/>
              </a:ext>
            </a:extLst>
          </p:cNvPr>
          <p:cNvSpPr txBox="1"/>
          <p:nvPr/>
        </p:nvSpPr>
        <p:spPr>
          <a:xfrm>
            <a:off x="523029" y="1280541"/>
            <a:ext cx="106842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   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透明终端架构（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Transparent Computing Infrastructure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TCI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）作为英特尔在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年提出的最新一代架构模式，它将解决方案分为服务器、客户端以及传输网络三部分。云端服务器保存、维护并分发客户端所需要的软件；客户通过端到端的软件部署方案，依靠本地硬件而非虚拟化方式运行相应软件；软件系统又通过网络来实现分发等工作，使得用户一开机即可体验到完整的计算环境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50F159-8641-79A6-9392-7723BCF71930}"/>
              </a:ext>
            </a:extLst>
          </p:cNvPr>
          <p:cNvSpPr txBox="1"/>
          <p:nvPr/>
        </p:nvSpPr>
        <p:spPr>
          <a:xfrm>
            <a:off x="523029" y="3228355"/>
            <a:ext cx="106842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远程桌面服务（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Remote Desktop Services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RDS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）是云计算技术之一，属于共享云桌面，所有人公用一个操作系统。它也是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RDP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的升级版，其所连接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Windows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系统桌面的体验效果、稳定性、安全性总体比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RDP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好。适合简单办公、教学、展厅、阅览室、图书馆等无软件兼容要求，且网络稳定的等场景。现介质有云终端、瘦客户机、平板、手机、笔记本电脑、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主机等。</a:t>
            </a:r>
          </a:p>
        </p:txBody>
      </p:sp>
    </p:spTree>
    <p:extLst>
      <p:ext uri="{BB962C8B-B14F-4D97-AF65-F5344CB8AC3E}">
        <p14:creationId xmlns:p14="http://schemas.microsoft.com/office/powerpoint/2010/main" val="295721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7" y="-2600723"/>
            <a:ext cx="6865607" cy="12192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93227" y="2967990"/>
            <a:ext cx="62055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演示完毕</a:t>
            </a:r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</a:t>
            </a:r>
            <a:r>
              <a:rPr lang="zh-CN" altLang="en-US" sz="5400" b="1" dirty="0">
                <a:solidFill>
                  <a:srgbClr val="1398D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谢谢大</a:t>
            </a:r>
            <a:r>
              <a:rPr lang="zh-CN" altLang="en-US" sz="5400" dirty="0">
                <a:solidFill>
                  <a:srgbClr val="1398D1"/>
                </a:solidFill>
                <a:latin typeface="思源黑体 Regular" panose="020B0500000000000000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3888508" y="3899388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Docker</a:t>
            </a:r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01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392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409562" y="298613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01Docker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什么是</a:t>
            </a:r>
            <a:r>
              <a:rPr lang="en-US" altLang="zh-CN" sz="2400" dirty="0"/>
              <a:t>Docker</a:t>
            </a:r>
            <a:r>
              <a:rPr lang="zh-CN" altLang="en-US" sz="2400" dirty="0"/>
              <a:t>？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31662"/>
            <a:ext cx="107805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语言编写并遵从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Apache 2.0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协议开源。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的思想来源于集装箱，当多个应用上线到服务器上面很有可能会导致环境冲突（如端口冲突），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的作用就是将全部环境压缩到一个个集装箱中，这样就使各个环境之间互相隔离，也就不会再互相干扰了。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Logo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图所示，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Logo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很好的解释了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的作用。</a:t>
            </a:r>
          </a:p>
        </p:txBody>
      </p:sp>
      <p:pic>
        <p:nvPicPr>
          <p:cNvPr id="1026" name="Picture 2" descr="docker的logo 的图像结果">
            <a:extLst>
              <a:ext uri="{FF2B5EF4-FFF2-40B4-BE49-F238E27FC236}">
                <a16:creationId xmlns:a16="http://schemas.microsoft.com/office/drawing/2014/main" id="{1D7C9988-6ECE-A7AD-DE2F-1D35CC225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509" y="3327076"/>
            <a:ext cx="4143375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E6166A-1B29-945C-23C9-421BBDBC7ED9}"/>
              </a:ext>
            </a:extLst>
          </p:cNvPr>
          <p:cNvSpPr txBox="1"/>
          <p:nvPr/>
        </p:nvSpPr>
        <p:spPr>
          <a:xfrm>
            <a:off x="409562" y="298613"/>
            <a:ext cx="298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01Docker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FEC8FC3-70D7-B2C2-0348-149CB6A18754}"/>
              </a:ext>
            </a:extLst>
          </p:cNvPr>
          <p:cNvSpPr txBox="1"/>
          <p:nvPr/>
        </p:nvSpPr>
        <p:spPr>
          <a:xfrm>
            <a:off x="848786" y="117312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/>
              <a:t>Docker</a:t>
            </a:r>
            <a:r>
              <a:rPr lang="zh-CN" altLang="en-US" sz="2400" dirty="0"/>
              <a:t>的组成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7C7DDA3-1E40-7EF6-B05F-1FE5B9E62EF6}"/>
              </a:ext>
            </a:extLst>
          </p:cNvPr>
          <p:cNvSpPr txBox="1"/>
          <p:nvPr/>
        </p:nvSpPr>
        <p:spPr>
          <a:xfrm>
            <a:off x="848786" y="1814077"/>
            <a:ext cx="1078050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包括三个基本概念，分别是镜像（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Image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）、容器（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Container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）和仓库（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Repository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的镜像相当于是一个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root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文件系统，比如官方镜像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Ubuntu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16.04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就包含了完整的一套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Ubuntu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16.4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最小系统的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root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文件系统。镜像和容器的关系就像是面向对象程序设计中的类和实例一样，镜像是静态的定义，容器是镜像运行的实体。容器可以被创建、启动、停止、删除等操作，用户可以通过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run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命令来操作相应的容器。仓库可以看成一个代码控制中心，用来保存镜像，用户可以在仓库中下载镜像，也可以上传镜像到仓库。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1A7A017-40FB-2DC3-4E59-12E97B47E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185" y="3429000"/>
            <a:ext cx="3592378" cy="315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055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5400663" y="4611584"/>
            <a:ext cx="1162541" cy="11625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89869" y="3181042"/>
            <a:ext cx="1162541" cy="11625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658567" y="2006216"/>
            <a:ext cx="697590" cy="606752"/>
            <a:chOff x="-3107140" y="-910921"/>
            <a:chExt cx="2897188" cy="2651126"/>
          </a:xfrm>
          <a:solidFill>
            <a:schemeClr val="bg1"/>
          </a:solidFill>
        </p:grpSpPr>
        <p:sp>
          <p:nvSpPr>
            <p:cNvPr id="67" name="Oval 44"/>
            <p:cNvSpPr>
              <a:spLocks noChangeArrowheads="1"/>
            </p:cNvSpPr>
            <p:nvPr/>
          </p:nvSpPr>
          <p:spPr bwMode="auto">
            <a:xfrm>
              <a:off x="-2791228" y="401942"/>
              <a:ext cx="503238" cy="585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-3107140" y="1032180"/>
              <a:ext cx="946150" cy="566738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6"/>
            <p:cNvSpPr/>
            <p:nvPr/>
          </p:nvSpPr>
          <p:spPr bwMode="auto">
            <a:xfrm>
              <a:off x="-2624540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47"/>
            <p:cNvSpPr>
              <a:spLocks noChangeArrowheads="1"/>
            </p:cNvSpPr>
            <p:nvPr/>
          </p:nvSpPr>
          <p:spPr bwMode="auto">
            <a:xfrm>
              <a:off x="-1030690" y="401942"/>
              <a:ext cx="504825" cy="585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48"/>
            <p:cNvSpPr/>
            <p:nvPr/>
          </p:nvSpPr>
          <p:spPr bwMode="auto">
            <a:xfrm>
              <a:off x="-1157690" y="1032180"/>
              <a:ext cx="947738" cy="566738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49"/>
            <p:cNvSpPr/>
            <p:nvPr/>
          </p:nvSpPr>
          <p:spPr bwMode="auto">
            <a:xfrm>
              <a:off x="-862415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50"/>
            <p:cNvSpPr>
              <a:spLocks noChangeArrowheads="1"/>
            </p:cNvSpPr>
            <p:nvPr/>
          </p:nvSpPr>
          <p:spPr bwMode="auto">
            <a:xfrm>
              <a:off x="-1965728" y="281292"/>
              <a:ext cx="614363" cy="712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1"/>
            <p:cNvSpPr/>
            <p:nvPr/>
          </p:nvSpPr>
          <p:spPr bwMode="auto">
            <a:xfrm>
              <a:off x="-2351490" y="1051230"/>
              <a:ext cx="1385888" cy="688975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2"/>
            <p:cNvSpPr/>
            <p:nvPr/>
          </p:nvSpPr>
          <p:spPr bwMode="auto">
            <a:xfrm>
              <a:off x="-1762528" y="1048055"/>
              <a:ext cx="207963" cy="436563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3"/>
            <p:cNvSpPr/>
            <p:nvPr/>
          </p:nvSpPr>
          <p:spPr bwMode="auto">
            <a:xfrm>
              <a:off x="-1926040" y="-633108"/>
              <a:ext cx="522288" cy="75088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4"/>
            <p:cNvSpPr/>
            <p:nvPr/>
          </p:nvSpPr>
          <p:spPr bwMode="auto">
            <a:xfrm>
              <a:off x="-1791103" y="133654"/>
              <a:ext cx="250825" cy="41275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5"/>
            <p:cNvSpPr/>
            <p:nvPr/>
          </p:nvSpPr>
          <p:spPr bwMode="auto">
            <a:xfrm>
              <a:off x="-1708553" y="-521983"/>
              <a:ext cx="82550" cy="327025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6"/>
            <p:cNvSpPr/>
            <p:nvPr/>
          </p:nvSpPr>
          <p:spPr bwMode="auto">
            <a:xfrm>
              <a:off x="-1706965" y="-128283"/>
              <a:ext cx="84138" cy="84138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57"/>
            <p:cNvSpPr/>
            <p:nvPr/>
          </p:nvSpPr>
          <p:spPr bwMode="auto">
            <a:xfrm>
              <a:off x="-1686328" y="-910921"/>
              <a:ext cx="42863" cy="160338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58"/>
            <p:cNvSpPr/>
            <p:nvPr/>
          </p:nvSpPr>
          <p:spPr bwMode="auto">
            <a:xfrm>
              <a:off x="-1499003" y="-839483"/>
              <a:ext cx="123825" cy="160338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9"/>
            <p:cNvSpPr/>
            <p:nvPr/>
          </p:nvSpPr>
          <p:spPr bwMode="auto">
            <a:xfrm>
              <a:off x="-1368828" y="-626758"/>
              <a:ext cx="163513" cy="103188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0"/>
            <p:cNvSpPr/>
            <p:nvPr/>
          </p:nvSpPr>
          <p:spPr bwMode="auto">
            <a:xfrm>
              <a:off x="-1345015" y="-374346"/>
              <a:ext cx="165100" cy="71438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1"/>
            <p:cNvSpPr/>
            <p:nvPr/>
          </p:nvSpPr>
          <p:spPr bwMode="auto">
            <a:xfrm>
              <a:off x="-1960965" y="-839483"/>
              <a:ext cx="123825" cy="160338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2"/>
            <p:cNvSpPr/>
            <p:nvPr/>
          </p:nvSpPr>
          <p:spPr bwMode="auto">
            <a:xfrm>
              <a:off x="-2132415" y="-626758"/>
              <a:ext cx="163513" cy="103188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3"/>
            <p:cNvSpPr/>
            <p:nvPr/>
          </p:nvSpPr>
          <p:spPr bwMode="auto">
            <a:xfrm>
              <a:off x="-2157815" y="-374346"/>
              <a:ext cx="166688" cy="71438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64"/>
            <p:cNvSpPr>
              <a:spLocks noChangeArrowheads="1"/>
            </p:cNvSpPr>
            <p:nvPr/>
          </p:nvSpPr>
          <p:spPr bwMode="auto">
            <a:xfrm>
              <a:off x="-2791228" y="401942"/>
              <a:ext cx="503238" cy="585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5"/>
            <p:cNvSpPr/>
            <p:nvPr/>
          </p:nvSpPr>
          <p:spPr bwMode="auto">
            <a:xfrm>
              <a:off x="-3107140" y="1032180"/>
              <a:ext cx="946150" cy="566738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66"/>
            <p:cNvSpPr/>
            <p:nvPr/>
          </p:nvSpPr>
          <p:spPr bwMode="auto">
            <a:xfrm>
              <a:off x="-2624540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67"/>
            <p:cNvSpPr>
              <a:spLocks noChangeArrowheads="1"/>
            </p:cNvSpPr>
            <p:nvPr/>
          </p:nvSpPr>
          <p:spPr bwMode="auto">
            <a:xfrm>
              <a:off x="-1030690" y="401942"/>
              <a:ext cx="504825" cy="585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68"/>
            <p:cNvSpPr/>
            <p:nvPr/>
          </p:nvSpPr>
          <p:spPr bwMode="auto">
            <a:xfrm>
              <a:off x="-1157690" y="1032180"/>
              <a:ext cx="947738" cy="566738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69"/>
            <p:cNvSpPr/>
            <p:nvPr/>
          </p:nvSpPr>
          <p:spPr bwMode="auto">
            <a:xfrm>
              <a:off x="-862415" y="1030592"/>
              <a:ext cx="169863" cy="357188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70"/>
            <p:cNvSpPr>
              <a:spLocks noChangeArrowheads="1"/>
            </p:cNvSpPr>
            <p:nvPr/>
          </p:nvSpPr>
          <p:spPr bwMode="auto">
            <a:xfrm>
              <a:off x="-1965728" y="281292"/>
              <a:ext cx="614363" cy="712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1"/>
            <p:cNvSpPr/>
            <p:nvPr/>
          </p:nvSpPr>
          <p:spPr bwMode="auto">
            <a:xfrm>
              <a:off x="-2351490" y="1051230"/>
              <a:ext cx="1385888" cy="688975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72"/>
            <p:cNvSpPr/>
            <p:nvPr/>
          </p:nvSpPr>
          <p:spPr bwMode="auto">
            <a:xfrm>
              <a:off x="-1762528" y="1048055"/>
              <a:ext cx="207963" cy="436563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3"/>
            <p:cNvSpPr/>
            <p:nvPr/>
          </p:nvSpPr>
          <p:spPr bwMode="auto">
            <a:xfrm>
              <a:off x="-1926040" y="-633108"/>
              <a:ext cx="522288" cy="75088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74"/>
            <p:cNvSpPr/>
            <p:nvPr/>
          </p:nvSpPr>
          <p:spPr bwMode="auto">
            <a:xfrm>
              <a:off x="-1791103" y="133654"/>
              <a:ext cx="250825" cy="41275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Freeform 75"/>
            <p:cNvSpPr/>
            <p:nvPr/>
          </p:nvSpPr>
          <p:spPr bwMode="auto">
            <a:xfrm>
              <a:off x="-1708553" y="-521983"/>
              <a:ext cx="82550" cy="327025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6"/>
            <p:cNvSpPr/>
            <p:nvPr/>
          </p:nvSpPr>
          <p:spPr bwMode="auto">
            <a:xfrm>
              <a:off x="-1706965" y="-128283"/>
              <a:ext cx="84138" cy="84138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77"/>
            <p:cNvSpPr/>
            <p:nvPr/>
          </p:nvSpPr>
          <p:spPr bwMode="auto">
            <a:xfrm>
              <a:off x="-1686328" y="-910921"/>
              <a:ext cx="42863" cy="160338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78"/>
            <p:cNvSpPr/>
            <p:nvPr/>
          </p:nvSpPr>
          <p:spPr bwMode="auto">
            <a:xfrm>
              <a:off x="-1499003" y="-839483"/>
              <a:ext cx="123825" cy="160338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79"/>
            <p:cNvSpPr/>
            <p:nvPr/>
          </p:nvSpPr>
          <p:spPr bwMode="auto">
            <a:xfrm>
              <a:off x="-1368828" y="-626758"/>
              <a:ext cx="163513" cy="103188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80"/>
            <p:cNvSpPr/>
            <p:nvPr/>
          </p:nvSpPr>
          <p:spPr bwMode="auto">
            <a:xfrm>
              <a:off x="-1345015" y="-374346"/>
              <a:ext cx="165100" cy="71438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81"/>
            <p:cNvSpPr/>
            <p:nvPr/>
          </p:nvSpPr>
          <p:spPr bwMode="auto">
            <a:xfrm>
              <a:off x="-1960965" y="-839483"/>
              <a:ext cx="123825" cy="160338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2"/>
            <p:cNvSpPr/>
            <p:nvPr/>
          </p:nvSpPr>
          <p:spPr bwMode="auto">
            <a:xfrm>
              <a:off x="-2132415" y="-626758"/>
              <a:ext cx="163513" cy="103188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3"/>
            <p:cNvSpPr/>
            <p:nvPr/>
          </p:nvSpPr>
          <p:spPr bwMode="auto">
            <a:xfrm>
              <a:off x="-2157815" y="-374346"/>
              <a:ext cx="166688" cy="71438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703354" y="4924514"/>
            <a:ext cx="536602" cy="451630"/>
            <a:chOff x="6370638" y="-49213"/>
            <a:chExt cx="731837" cy="615951"/>
          </a:xfrm>
          <a:solidFill>
            <a:schemeClr val="bg1"/>
          </a:solidFill>
        </p:grpSpPr>
        <p:sp>
          <p:nvSpPr>
            <p:cNvPr id="108" name="Freeform 10"/>
            <p:cNvSpPr/>
            <p:nvPr/>
          </p:nvSpPr>
          <p:spPr bwMode="auto">
            <a:xfrm>
              <a:off x="6413500" y="-49213"/>
              <a:ext cx="644525" cy="401638"/>
            </a:xfrm>
            <a:custGeom>
              <a:avLst/>
              <a:gdLst>
                <a:gd name="T0" fmla="*/ 13 w 169"/>
                <a:gd name="T1" fmla="*/ 105 h 105"/>
                <a:gd name="T2" fmla="*/ 21 w 169"/>
                <a:gd name="T3" fmla="*/ 101 h 105"/>
                <a:gd name="T4" fmla="*/ 25 w 169"/>
                <a:gd name="T5" fmla="*/ 93 h 105"/>
                <a:gd name="T6" fmla="*/ 24 w 169"/>
                <a:gd name="T7" fmla="*/ 88 h 105"/>
                <a:gd name="T8" fmla="*/ 24 w 169"/>
                <a:gd name="T9" fmla="*/ 88 h 105"/>
                <a:gd name="T10" fmla="*/ 56 w 169"/>
                <a:gd name="T11" fmla="*/ 56 h 105"/>
                <a:gd name="T12" fmla="*/ 56 w 169"/>
                <a:gd name="T13" fmla="*/ 56 h 105"/>
                <a:gd name="T14" fmla="*/ 61 w 169"/>
                <a:gd name="T15" fmla="*/ 57 h 105"/>
                <a:gd name="T16" fmla="*/ 69 w 169"/>
                <a:gd name="T17" fmla="*/ 54 h 105"/>
                <a:gd name="T18" fmla="*/ 97 w 169"/>
                <a:gd name="T19" fmla="*/ 67 h 105"/>
                <a:gd name="T20" fmla="*/ 97 w 169"/>
                <a:gd name="T21" fmla="*/ 69 h 105"/>
                <a:gd name="T22" fmla="*/ 101 w 169"/>
                <a:gd name="T23" fmla="*/ 77 h 105"/>
                <a:gd name="T24" fmla="*/ 109 w 169"/>
                <a:gd name="T25" fmla="*/ 81 h 105"/>
                <a:gd name="T26" fmla="*/ 117 w 169"/>
                <a:gd name="T27" fmla="*/ 77 h 105"/>
                <a:gd name="T28" fmla="*/ 121 w 169"/>
                <a:gd name="T29" fmla="*/ 69 h 105"/>
                <a:gd name="T30" fmla="*/ 120 w 169"/>
                <a:gd name="T31" fmla="*/ 64 h 105"/>
                <a:gd name="T32" fmla="*/ 120 w 169"/>
                <a:gd name="T33" fmla="*/ 63 h 105"/>
                <a:gd name="T34" fmla="*/ 152 w 169"/>
                <a:gd name="T35" fmla="*/ 24 h 105"/>
                <a:gd name="T36" fmla="*/ 157 w 169"/>
                <a:gd name="T37" fmla="*/ 25 h 105"/>
                <a:gd name="T38" fmla="*/ 165 w 169"/>
                <a:gd name="T39" fmla="*/ 21 h 105"/>
                <a:gd name="T40" fmla="*/ 169 w 169"/>
                <a:gd name="T41" fmla="*/ 13 h 105"/>
                <a:gd name="T42" fmla="*/ 165 w 169"/>
                <a:gd name="T43" fmla="*/ 4 h 105"/>
                <a:gd name="T44" fmla="*/ 149 w 169"/>
                <a:gd name="T45" fmla="*/ 4 h 105"/>
                <a:gd name="T46" fmla="*/ 145 w 169"/>
                <a:gd name="T47" fmla="*/ 13 h 105"/>
                <a:gd name="T48" fmla="*/ 146 w 169"/>
                <a:gd name="T49" fmla="*/ 18 h 105"/>
                <a:gd name="T50" fmla="*/ 146 w 169"/>
                <a:gd name="T51" fmla="*/ 18 h 105"/>
                <a:gd name="T52" fmla="*/ 114 w 169"/>
                <a:gd name="T53" fmla="*/ 58 h 105"/>
                <a:gd name="T54" fmla="*/ 101 w 169"/>
                <a:gd name="T55" fmla="*/ 60 h 105"/>
                <a:gd name="T56" fmla="*/ 73 w 169"/>
                <a:gd name="T57" fmla="*/ 46 h 105"/>
                <a:gd name="T58" fmla="*/ 73 w 169"/>
                <a:gd name="T59" fmla="*/ 45 h 105"/>
                <a:gd name="T60" fmla="*/ 69 w 169"/>
                <a:gd name="T61" fmla="*/ 36 h 105"/>
                <a:gd name="T62" fmla="*/ 53 w 169"/>
                <a:gd name="T63" fmla="*/ 36 h 105"/>
                <a:gd name="T64" fmla="*/ 49 w 169"/>
                <a:gd name="T65" fmla="*/ 45 h 105"/>
                <a:gd name="T66" fmla="*/ 50 w 169"/>
                <a:gd name="T67" fmla="*/ 50 h 105"/>
                <a:gd name="T68" fmla="*/ 50 w 169"/>
                <a:gd name="T69" fmla="*/ 50 h 105"/>
                <a:gd name="T70" fmla="*/ 18 w 169"/>
                <a:gd name="T71" fmla="*/ 82 h 105"/>
                <a:gd name="T72" fmla="*/ 18 w 169"/>
                <a:gd name="T73" fmla="*/ 82 h 105"/>
                <a:gd name="T74" fmla="*/ 5 w 169"/>
                <a:gd name="T75" fmla="*/ 84 h 105"/>
                <a:gd name="T76" fmla="*/ 5 w 169"/>
                <a:gd name="T77" fmla="*/ 101 h 105"/>
                <a:gd name="T78" fmla="*/ 13 w 169"/>
                <a:gd name="T7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05">
                  <a:moveTo>
                    <a:pt x="13" y="105"/>
                  </a:moveTo>
                  <a:cubicBezTo>
                    <a:pt x="16" y="105"/>
                    <a:pt x="19" y="104"/>
                    <a:pt x="21" y="101"/>
                  </a:cubicBezTo>
                  <a:cubicBezTo>
                    <a:pt x="24" y="99"/>
                    <a:pt x="25" y="96"/>
                    <a:pt x="25" y="93"/>
                  </a:cubicBezTo>
                  <a:cubicBezTo>
                    <a:pt x="25" y="91"/>
                    <a:pt x="25" y="89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7"/>
                    <a:pt x="59" y="57"/>
                    <a:pt x="61" y="57"/>
                  </a:cubicBezTo>
                  <a:cubicBezTo>
                    <a:pt x="64" y="57"/>
                    <a:pt x="67" y="56"/>
                    <a:pt x="69" y="54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8"/>
                    <a:pt x="97" y="68"/>
                    <a:pt x="97" y="69"/>
                  </a:cubicBezTo>
                  <a:cubicBezTo>
                    <a:pt x="97" y="72"/>
                    <a:pt x="98" y="75"/>
                    <a:pt x="101" y="77"/>
                  </a:cubicBezTo>
                  <a:cubicBezTo>
                    <a:pt x="103" y="80"/>
                    <a:pt x="106" y="81"/>
                    <a:pt x="109" y="81"/>
                  </a:cubicBezTo>
                  <a:cubicBezTo>
                    <a:pt x="112" y="81"/>
                    <a:pt x="115" y="80"/>
                    <a:pt x="117" y="77"/>
                  </a:cubicBezTo>
                  <a:cubicBezTo>
                    <a:pt x="120" y="75"/>
                    <a:pt x="121" y="72"/>
                    <a:pt x="121" y="69"/>
                  </a:cubicBezTo>
                  <a:cubicBezTo>
                    <a:pt x="121" y="67"/>
                    <a:pt x="121" y="65"/>
                    <a:pt x="120" y="64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3" y="25"/>
                    <a:pt x="155" y="25"/>
                    <a:pt x="157" y="25"/>
                  </a:cubicBezTo>
                  <a:cubicBezTo>
                    <a:pt x="160" y="25"/>
                    <a:pt x="163" y="24"/>
                    <a:pt x="165" y="21"/>
                  </a:cubicBezTo>
                  <a:cubicBezTo>
                    <a:pt x="168" y="19"/>
                    <a:pt x="169" y="16"/>
                    <a:pt x="169" y="13"/>
                  </a:cubicBezTo>
                  <a:cubicBezTo>
                    <a:pt x="169" y="10"/>
                    <a:pt x="168" y="7"/>
                    <a:pt x="165" y="4"/>
                  </a:cubicBezTo>
                  <a:cubicBezTo>
                    <a:pt x="161" y="0"/>
                    <a:pt x="153" y="0"/>
                    <a:pt x="149" y="4"/>
                  </a:cubicBezTo>
                  <a:cubicBezTo>
                    <a:pt x="146" y="7"/>
                    <a:pt x="145" y="10"/>
                    <a:pt x="145" y="13"/>
                  </a:cubicBezTo>
                  <a:cubicBezTo>
                    <a:pt x="145" y="15"/>
                    <a:pt x="145" y="17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0" y="56"/>
                    <a:pt x="104" y="57"/>
                    <a:pt x="101" y="60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3" y="42"/>
                    <a:pt x="72" y="39"/>
                    <a:pt x="69" y="36"/>
                  </a:cubicBezTo>
                  <a:cubicBezTo>
                    <a:pt x="65" y="32"/>
                    <a:pt x="57" y="32"/>
                    <a:pt x="53" y="36"/>
                  </a:cubicBezTo>
                  <a:cubicBezTo>
                    <a:pt x="50" y="39"/>
                    <a:pt x="49" y="42"/>
                    <a:pt x="49" y="45"/>
                  </a:cubicBezTo>
                  <a:cubicBezTo>
                    <a:pt x="49" y="47"/>
                    <a:pt x="49" y="49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0"/>
                    <a:pt x="8" y="81"/>
                    <a:pt x="5" y="84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7" y="104"/>
                    <a:pt x="10" y="105"/>
                    <a:pt x="13" y="1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1"/>
            <p:cNvSpPr/>
            <p:nvPr/>
          </p:nvSpPr>
          <p:spPr bwMode="auto">
            <a:xfrm>
              <a:off x="6370638" y="107950"/>
              <a:ext cx="731837" cy="458788"/>
            </a:xfrm>
            <a:custGeom>
              <a:avLst/>
              <a:gdLst>
                <a:gd name="T0" fmla="*/ 188 w 192"/>
                <a:gd name="T1" fmla="*/ 112 h 120"/>
                <a:gd name="T2" fmla="*/ 184 w 192"/>
                <a:gd name="T3" fmla="*/ 112 h 120"/>
                <a:gd name="T4" fmla="*/ 184 w 192"/>
                <a:gd name="T5" fmla="*/ 4 h 120"/>
                <a:gd name="T6" fmla="*/ 180 w 192"/>
                <a:gd name="T7" fmla="*/ 0 h 120"/>
                <a:gd name="T8" fmla="*/ 156 w 192"/>
                <a:gd name="T9" fmla="*/ 0 h 120"/>
                <a:gd name="T10" fmla="*/ 152 w 192"/>
                <a:gd name="T11" fmla="*/ 4 h 120"/>
                <a:gd name="T12" fmla="*/ 152 w 192"/>
                <a:gd name="T13" fmla="*/ 112 h 120"/>
                <a:gd name="T14" fmla="*/ 136 w 192"/>
                <a:gd name="T15" fmla="*/ 112 h 120"/>
                <a:gd name="T16" fmla="*/ 136 w 192"/>
                <a:gd name="T17" fmla="*/ 60 h 120"/>
                <a:gd name="T18" fmla="*/ 132 w 192"/>
                <a:gd name="T19" fmla="*/ 56 h 120"/>
                <a:gd name="T20" fmla="*/ 108 w 192"/>
                <a:gd name="T21" fmla="*/ 56 h 120"/>
                <a:gd name="T22" fmla="*/ 104 w 192"/>
                <a:gd name="T23" fmla="*/ 60 h 120"/>
                <a:gd name="T24" fmla="*/ 104 w 192"/>
                <a:gd name="T25" fmla="*/ 112 h 120"/>
                <a:gd name="T26" fmla="*/ 88 w 192"/>
                <a:gd name="T27" fmla="*/ 112 h 120"/>
                <a:gd name="T28" fmla="*/ 88 w 192"/>
                <a:gd name="T29" fmla="*/ 36 h 120"/>
                <a:gd name="T30" fmla="*/ 84 w 192"/>
                <a:gd name="T31" fmla="*/ 32 h 120"/>
                <a:gd name="T32" fmla="*/ 60 w 192"/>
                <a:gd name="T33" fmla="*/ 32 h 120"/>
                <a:gd name="T34" fmla="*/ 56 w 192"/>
                <a:gd name="T35" fmla="*/ 36 h 120"/>
                <a:gd name="T36" fmla="*/ 56 w 192"/>
                <a:gd name="T37" fmla="*/ 112 h 120"/>
                <a:gd name="T38" fmla="*/ 40 w 192"/>
                <a:gd name="T39" fmla="*/ 112 h 120"/>
                <a:gd name="T40" fmla="*/ 40 w 192"/>
                <a:gd name="T41" fmla="*/ 84 h 120"/>
                <a:gd name="T42" fmla="*/ 36 w 192"/>
                <a:gd name="T43" fmla="*/ 80 h 120"/>
                <a:gd name="T44" fmla="*/ 12 w 192"/>
                <a:gd name="T45" fmla="*/ 80 h 120"/>
                <a:gd name="T46" fmla="*/ 8 w 192"/>
                <a:gd name="T47" fmla="*/ 84 h 120"/>
                <a:gd name="T48" fmla="*/ 8 w 192"/>
                <a:gd name="T49" fmla="*/ 112 h 120"/>
                <a:gd name="T50" fmla="*/ 4 w 192"/>
                <a:gd name="T51" fmla="*/ 112 h 120"/>
                <a:gd name="T52" fmla="*/ 0 w 192"/>
                <a:gd name="T53" fmla="*/ 116 h 120"/>
                <a:gd name="T54" fmla="*/ 4 w 192"/>
                <a:gd name="T55" fmla="*/ 120 h 120"/>
                <a:gd name="T56" fmla="*/ 12 w 192"/>
                <a:gd name="T57" fmla="*/ 120 h 120"/>
                <a:gd name="T58" fmla="*/ 36 w 192"/>
                <a:gd name="T59" fmla="*/ 120 h 120"/>
                <a:gd name="T60" fmla="*/ 60 w 192"/>
                <a:gd name="T61" fmla="*/ 120 h 120"/>
                <a:gd name="T62" fmla="*/ 84 w 192"/>
                <a:gd name="T63" fmla="*/ 120 h 120"/>
                <a:gd name="T64" fmla="*/ 108 w 192"/>
                <a:gd name="T65" fmla="*/ 120 h 120"/>
                <a:gd name="T66" fmla="*/ 132 w 192"/>
                <a:gd name="T67" fmla="*/ 120 h 120"/>
                <a:gd name="T68" fmla="*/ 156 w 192"/>
                <a:gd name="T69" fmla="*/ 120 h 120"/>
                <a:gd name="T70" fmla="*/ 180 w 192"/>
                <a:gd name="T71" fmla="*/ 120 h 120"/>
                <a:gd name="T72" fmla="*/ 188 w 192"/>
                <a:gd name="T73" fmla="*/ 120 h 120"/>
                <a:gd name="T74" fmla="*/ 192 w 192"/>
                <a:gd name="T75" fmla="*/ 116 h 120"/>
                <a:gd name="T76" fmla="*/ 188 w 192"/>
                <a:gd name="T7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20">
                  <a:moveTo>
                    <a:pt x="188" y="112"/>
                  </a:moveTo>
                  <a:cubicBezTo>
                    <a:pt x="184" y="112"/>
                    <a:pt x="184" y="112"/>
                    <a:pt x="184" y="112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8"/>
                    <a:pt x="134" y="56"/>
                    <a:pt x="132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56"/>
                    <a:pt x="104" y="58"/>
                    <a:pt x="104" y="60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4"/>
                    <a:pt x="86" y="32"/>
                    <a:pt x="8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8" y="32"/>
                    <a:pt x="56" y="34"/>
                    <a:pt x="56" y="3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80"/>
                    <a:pt x="8" y="82"/>
                    <a:pt x="8" y="8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2" y="112"/>
                    <a:pt x="0" y="114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114"/>
                    <a:pt x="190" y="112"/>
                    <a:pt x="188" y="1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AFE1FFF-A004-C8F2-E339-715C4436C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225" y="715955"/>
            <a:ext cx="8045012" cy="43237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18560A-1B52-9493-6408-1DA5DAAB22AF}"/>
              </a:ext>
            </a:extLst>
          </p:cNvPr>
          <p:cNvSpPr txBox="1"/>
          <p:nvPr/>
        </p:nvSpPr>
        <p:spPr>
          <a:xfrm>
            <a:off x="2435469" y="5491380"/>
            <a:ext cx="73210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仓库分为公开仓库（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Public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）和私有仓库（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Private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）两种形式。</a:t>
            </a:r>
            <a:endParaRPr lang="en-US" altLang="zh-CN" sz="1800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最大的公开仓库是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 Hub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，存放了数量庞大的镜像供用户下载。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965652" y="4544806"/>
            <a:ext cx="137541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复制你的内容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1E2C01-27BD-5F4E-636F-F4DE98B09C8A}"/>
              </a:ext>
            </a:extLst>
          </p:cNvPr>
          <p:cNvSpPr txBox="1"/>
          <p:nvPr/>
        </p:nvSpPr>
        <p:spPr>
          <a:xfrm>
            <a:off x="603739" y="11909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容器与传统虚拟机</a:t>
            </a:r>
            <a:r>
              <a:rPr lang="zh-CN" alt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656493" y="273144"/>
            <a:ext cx="2479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01Docker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656493" y="1872461"/>
            <a:ext cx="11002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在容器化技术出现之前我们都是使用虚拟机，但是开启一个虚拟机需要的时间为分钟级别，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却可以做到秒级，这是因为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只运行最核心的环境，确保它正常启动，当我们需要其它环境的时候再一个个加上去即可。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虚拟机和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的差距可不仅仅只有启动时间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，下图总结了</a:t>
            </a:r>
            <a:r>
              <a:rPr lang="en-US" altLang="zh-CN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docker</a:t>
            </a:r>
            <a:r>
              <a:rPr lang="zh-CN" alt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和虚拟机的特点。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414C87D-FB83-D300-ED47-9317E4DBB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397" y="2795791"/>
            <a:ext cx="4059357" cy="368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14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/>
          <p:cNvSpPr/>
          <p:nvPr/>
        </p:nvSpPr>
        <p:spPr>
          <a:xfrm>
            <a:off x="1274501" y="2108826"/>
            <a:ext cx="686965" cy="686965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081140" y="1958665"/>
            <a:ext cx="91694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3" name="TextBox 45"/>
          <p:cNvSpPr txBox="1"/>
          <p:nvPr/>
        </p:nvSpPr>
        <p:spPr>
          <a:xfrm>
            <a:off x="742046" y="4069031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镜像命令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1E2C01-27BD-5F4E-636F-F4DE98B09C8A}"/>
              </a:ext>
            </a:extLst>
          </p:cNvPr>
          <p:cNvSpPr txBox="1"/>
          <p:nvPr/>
        </p:nvSpPr>
        <p:spPr>
          <a:xfrm>
            <a:off x="603739" y="1190985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Docker</a:t>
            </a:r>
            <a:r>
              <a:rPr lang="zh-CN" alt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命令</a:t>
            </a:r>
            <a:endParaRPr lang="zh-CN" altLang="en-US" sz="2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DC432F-420C-78B7-5E86-2F33D6648FA9}"/>
              </a:ext>
            </a:extLst>
          </p:cNvPr>
          <p:cNvSpPr txBox="1"/>
          <p:nvPr/>
        </p:nvSpPr>
        <p:spPr>
          <a:xfrm>
            <a:off x="656493" y="273144"/>
            <a:ext cx="2479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01Docker</a:t>
            </a:r>
            <a:r>
              <a:rPr lang="zh-CN" altLang="en-US" sz="2400" dirty="0">
                <a:cs typeface="+mn-ea"/>
                <a:sym typeface="+mn-lt"/>
              </a:rPr>
              <a:t>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449576-C77E-E76C-BC9B-7A5994E4309A}"/>
              </a:ext>
            </a:extLst>
          </p:cNvPr>
          <p:cNvSpPr txBox="1"/>
          <p:nvPr/>
        </p:nvSpPr>
        <p:spPr>
          <a:xfrm>
            <a:off x="656493" y="1872461"/>
            <a:ext cx="11002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镜像和容器不仅是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重要的组成部分，还有着许多执行命令，除了容器命令和镜像命令还有操作中常用到的基本命令，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Docker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命令由此可分成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类。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85747-A5A6-1F9E-6556-D609852FFD42}"/>
              </a:ext>
            </a:extLst>
          </p:cNvPr>
          <p:cNvSpPr txBox="1"/>
          <p:nvPr/>
        </p:nvSpPr>
        <p:spPr>
          <a:xfrm>
            <a:off x="656493" y="273860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基本命令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E78E2CB-88F9-79A6-6907-B4F89E569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34" y="3175125"/>
            <a:ext cx="5257390" cy="5958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CD5D1DC-D350-12A4-DF6A-4342D9829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47" y="4581202"/>
            <a:ext cx="5274564" cy="138836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3E6B0676-462C-0A56-EDF0-339A5FB9C957}"/>
              </a:ext>
            </a:extLst>
          </p:cNvPr>
          <p:cNvSpPr txBox="1"/>
          <p:nvPr/>
        </p:nvSpPr>
        <p:spPr>
          <a:xfrm>
            <a:off x="5304692" y="277453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容器命令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6C1C103-E3C6-F0CD-DD0D-1A404BAFB0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7164" y="3267632"/>
            <a:ext cx="5274564" cy="317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7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3195" y="-2663196"/>
            <a:ext cx="6865607" cy="1219200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155B49-5241-F283-4A1A-709BC19F765E}"/>
              </a:ext>
            </a:extLst>
          </p:cNvPr>
          <p:cNvSpPr txBox="1"/>
          <p:nvPr/>
        </p:nvSpPr>
        <p:spPr>
          <a:xfrm>
            <a:off x="3390277" y="3911111"/>
            <a:ext cx="63241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Kubernetes</a:t>
            </a:r>
            <a:r>
              <a:rPr lang="zh-CN" altLang="en-US" sz="54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Arial" panose="020B0604020202020204" pitchFamily="34" charset="0"/>
              </a:rPr>
              <a:t>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FF034-5FB4-3EBC-0BB4-264F3F2C19A7}"/>
              </a:ext>
            </a:extLst>
          </p:cNvPr>
          <p:cNvSpPr txBox="1"/>
          <p:nvPr/>
        </p:nvSpPr>
        <p:spPr>
          <a:xfrm>
            <a:off x="5068756" y="2067542"/>
            <a:ext cx="22464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9600" spc="600" dirty="0">
                <a:cs typeface="+mn-ea"/>
                <a:sym typeface="+mn-lt"/>
              </a:rPr>
              <a:t>02</a:t>
            </a:r>
            <a:endParaRPr lang="zh-CN" altLang="en-US" sz="9600" spc="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508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98D1"/>
      </a:accent1>
      <a:accent2>
        <a:srgbClr val="39393B"/>
      </a:accent2>
      <a:accent3>
        <a:srgbClr val="1398D1"/>
      </a:accent3>
      <a:accent4>
        <a:srgbClr val="39393B"/>
      </a:accent4>
      <a:accent5>
        <a:srgbClr val="1398D1"/>
      </a:accent5>
      <a:accent6>
        <a:srgbClr val="39393B"/>
      </a:accent6>
      <a:hlink>
        <a:srgbClr val="0563C1"/>
      </a:hlink>
      <a:folHlink>
        <a:srgbClr val="954F72"/>
      </a:folHlink>
    </a:clrScheme>
    <a:fontScheme name="bd1is3az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2296</Words>
  <Application>Microsoft Office PowerPoint</Application>
  <PresentationFormat>宽屏</PresentationFormat>
  <Paragraphs>138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</vt:lpstr>
      <vt:lpstr>思源黑体 Regular</vt:lpstr>
      <vt:lpstr>Arial</vt:lpstr>
      <vt:lpstr>宋体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tianmaoyun2323@qq.com</cp:lastModifiedBy>
  <cp:revision>66</cp:revision>
  <dcterms:created xsi:type="dcterms:W3CDTF">2020-08-27T07:55:00Z</dcterms:created>
  <dcterms:modified xsi:type="dcterms:W3CDTF">2023-03-05T08:22:29Z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2052-11.1.0.10384</vt:lpwstr>
  </property>
  <property fmtid="{D5CDD505-2E9C-101B-9397-08002B2CF9AE}" pid="3" name="KSOTemplateUUID">
    <vt:lpwstr>v1.0_mb_VQeH/iKxs5qiRJAeUjwFmw==</vt:lpwstr>
  </property>
</Properties>
</file>