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1" r:id="rId2"/>
  </p:sldMasterIdLst>
  <p:sldIdLst>
    <p:sldId id="256" r:id="rId3"/>
    <p:sldId id="257" r:id="rId4"/>
    <p:sldId id="258" r:id="rId5"/>
    <p:sldId id="259" r:id="rId6"/>
    <p:sldId id="260" r:id="rId7"/>
    <p:sldId id="261" r:id="rId8"/>
    <p:sldId id="298" r:id="rId9"/>
    <p:sldId id="299" r:id="rId10"/>
    <p:sldId id="300" r:id="rId11"/>
    <p:sldId id="301" r:id="rId12"/>
    <p:sldId id="302" r:id="rId13"/>
    <p:sldId id="303" r:id="rId14"/>
    <p:sldId id="304" r:id="rId15"/>
    <p:sldId id="305" r:id="rId16"/>
    <p:sldId id="306" r:id="rId17"/>
    <p:sldId id="307" r:id="rId18"/>
    <p:sldId id="308" r:id="rId19"/>
    <p:sldId id="309" r:id="rId20"/>
    <p:sldId id="292" r:id="rId21"/>
    <p:sldId id="310" r:id="rId22"/>
    <p:sldId id="311" r:id="rId23"/>
    <p:sldId id="312" r:id="rId24"/>
    <p:sldId id="313" r:id="rId25"/>
    <p:sldId id="314" r:id="rId26"/>
    <p:sldId id="315" r:id="rId27"/>
    <p:sldId id="316" r:id="rId28"/>
    <p:sldId id="317" r:id="rId29"/>
    <p:sldId id="318" r:id="rId30"/>
    <p:sldId id="319" r:id="rId31"/>
    <p:sldId id="320" r:id="rId32"/>
    <p:sldId id="321" r:id="rId33"/>
    <p:sldId id="322" r:id="rId34"/>
    <p:sldId id="323" r:id="rId35"/>
    <p:sldId id="324" r:id="rId36"/>
    <p:sldId id="325" r:id="rId37"/>
    <p:sldId id="326" r:id="rId38"/>
    <p:sldId id="327" r:id="rId39"/>
    <p:sldId id="328" r:id="rId40"/>
    <p:sldId id="329" r:id="rId41"/>
    <p:sldId id="330" r:id="rId42"/>
    <p:sldId id="331" r:id="rId43"/>
    <p:sldId id="288" r:id="rId44"/>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63" userDrawn="1">
          <p15:clr>
            <a:srgbClr val="A4A3A4"/>
          </p15:clr>
        </p15:guide>
        <p15:guide id="3" orient="horz" pos="459" userDrawn="1">
          <p15:clr>
            <a:srgbClr val="A4A3A4"/>
          </p15:clr>
        </p15:guide>
        <p15:guide id="4" orient="horz" pos="3861" userDrawn="1">
          <p15:clr>
            <a:srgbClr val="A4A3A4"/>
          </p15:clr>
        </p15:guide>
        <p15:guide id="5" pos="551" userDrawn="1">
          <p15:clr>
            <a:srgbClr val="A4A3A4"/>
          </p15:clr>
        </p15:guide>
        <p15:guide id="6" pos="7129" userDrawn="1">
          <p15:clr>
            <a:srgbClr val="A4A3A4"/>
          </p15:clr>
        </p15:guide>
        <p15:guide id="7" orient="horz" pos="1071"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3300"/>
    <a:srgbClr val="FFFFFF"/>
    <a:srgbClr val="F7C25A"/>
    <a:srgbClr val="1F0E3A"/>
    <a:srgbClr val="F1EAD0"/>
    <a:srgbClr val="A28A59"/>
    <a:srgbClr val="5928A8"/>
    <a:srgbClr val="073243"/>
    <a:srgbClr val="A4DD85"/>
    <a:srgbClr val="E2BE62"/>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040" autoAdjust="0"/>
    <p:restoredTop sz="94660"/>
  </p:normalViewPr>
  <p:slideViewPr>
    <p:cSldViewPr snapToGrid="0" showGuides="1">
      <p:cViewPr>
        <p:scale>
          <a:sx n="66" d="100"/>
          <a:sy n="66" d="100"/>
        </p:scale>
        <p:origin x="1032" y="760"/>
      </p:cViewPr>
      <p:guideLst>
        <p:guide orient="horz" pos="2160"/>
        <p:guide pos="3863"/>
        <p:guide orient="horz" pos="459"/>
        <p:guide orient="horz" pos="3861"/>
        <p:guide pos="551"/>
        <p:guide pos="7129"/>
        <p:guide orient="horz" pos="1071"/>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theme" Target="theme/theme1.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tableStyles" Target="tableStyles.xml"/><Relationship Id="rId8" Type="http://schemas.openxmlformats.org/officeDocument/2006/relationships/slide" Target="slides/slide6.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viewProps" Target="viewProps.xml"/><Relationship Id="rId20" Type="http://schemas.openxmlformats.org/officeDocument/2006/relationships/slide" Target="slides/slide18.xml"/><Relationship Id="rId41" Type="http://schemas.openxmlformats.org/officeDocument/2006/relationships/slide" Target="slides/slide39.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hyperlink" Target="http://www.1ppt.com/moban/" TargetMode="External"/><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7E4FF8B3-015F-44B8-A105-621DA7B14E65}"/>
              </a:ext>
            </a:extLst>
          </p:cNvPr>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a:extLst>
              <a:ext uri="{FF2B5EF4-FFF2-40B4-BE49-F238E27FC236}">
                <a16:creationId xmlns:a16="http://schemas.microsoft.com/office/drawing/2014/main" id="{614A392B-FBC9-4082-A596-73C390321241}"/>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a:extLst>
              <a:ext uri="{FF2B5EF4-FFF2-40B4-BE49-F238E27FC236}">
                <a16:creationId xmlns:a16="http://schemas.microsoft.com/office/drawing/2014/main" id="{62F8AB74-05B0-47F7-B7C6-D75ED2603D7D}"/>
              </a:ext>
            </a:extLst>
          </p:cNvPr>
          <p:cNvSpPr>
            <a:spLocks noGrp="1"/>
          </p:cNvSpPr>
          <p:nvPr>
            <p:ph type="dt" sz="half" idx="10"/>
          </p:nvPr>
        </p:nvSpPr>
        <p:spPr/>
        <p:txBody>
          <a:bodyPr/>
          <a:lstStyle/>
          <a:p>
            <a:fld id="{89C2F16E-A2D6-43E1-BB33-8BB7C1C67719}" type="datetimeFigureOut">
              <a:rPr lang="zh-CN" altLang="en-US" smtClean="0"/>
              <a:t>2023/3/6</a:t>
            </a:fld>
            <a:endParaRPr lang="zh-CN" altLang="en-US"/>
          </a:p>
        </p:txBody>
      </p:sp>
      <p:sp>
        <p:nvSpPr>
          <p:cNvPr id="5" name="页脚占位符 4">
            <a:extLst>
              <a:ext uri="{FF2B5EF4-FFF2-40B4-BE49-F238E27FC236}">
                <a16:creationId xmlns:a16="http://schemas.microsoft.com/office/drawing/2014/main" id="{02D022F0-E6A3-40DB-8680-17EA4DF50463}"/>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688B0A7E-D23F-44BF-A389-99A4EF00AA1E}"/>
              </a:ext>
            </a:extLst>
          </p:cNvPr>
          <p:cNvSpPr>
            <a:spLocks noGrp="1"/>
          </p:cNvSpPr>
          <p:nvPr>
            <p:ph type="sldNum" sz="quarter" idx="12"/>
          </p:nvPr>
        </p:nvSpPr>
        <p:spPr/>
        <p:txBody>
          <a:bodyPr/>
          <a:lstStyle/>
          <a:p>
            <a:fld id="{9B8B51A4-7764-456A-9A78-0D13F8F8DF91}" type="slidenum">
              <a:rPr lang="zh-CN" altLang="en-US" smtClean="0"/>
              <a:t>‹#›</a:t>
            </a:fld>
            <a:endParaRPr lang="zh-CN" altLang="en-US"/>
          </a:p>
        </p:txBody>
      </p:sp>
    </p:spTree>
    <p:extLst>
      <p:ext uri="{BB962C8B-B14F-4D97-AF65-F5344CB8AC3E}">
        <p14:creationId xmlns:p14="http://schemas.microsoft.com/office/powerpoint/2010/main" val="639713173"/>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5A482B7C-27F1-4A4B-B927-B2D1188F46FD}"/>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a:extLst>
              <a:ext uri="{FF2B5EF4-FFF2-40B4-BE49-F238E27FC236}">
                <a16:creationId xmlns:a16="http://schemas.microsoft.com/office/drawing/2014/main" id="{566CDA8F-4F96-4D30-9655-D3A1101DEB5F}"/>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a:extLst>
              <a:ext uri="{FF2B5EF4-FFF2-40B4-BE49-F238E27FC236}">
                <a16:creationId xmlns:a16="http://schemas.microsoft.com/office/drawing/2014/main" id="{45290FB0-66F4-41F9-9BA6-6E295BCC28C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a:extLst>
              <a:ext uri="{FF2B5EF4-FFF2-40B4-BE49-F238E27FC236}">
                <a16:creationId xmlns:a16="http://schemas.microsoft.com/office/drawing/2014/main" id="{B85AD064-1620-45C3-8549-7F42E0A782FE}"/>
              </a:ext>
            </a:extLst>
          </p:cNvPr>
          <p:cNvSpPr>
            <a:spLocks noGrp="1"/>
          </p:cNvSpPr>
          <p:nvPr>
            <p:ph type="dt" sz="half" idx="10"/>
          </p:nvPr>
        </p:nvSpPr>
        <p:spPr/>
        <p:txBody>
          <a:bodyPr/>
          <a:lstStyle/>
          <a:p>
            <a:fld id="{89C2F16E-A2D6-43E1-BB33-8BB7C1C67719}" type="datetimeFigureOut">
              <a:rPr lang="zh-CN" altLang="en-US" smtClean="0"/>
              <a:t>2023/3/6</a:t>
            </a:fld>
            <a:endParaRPr lang="zh-CN" altLang="en-US"/>
          </a:p>
        </p:txBody>
      </p:sp>
      <p:sp>
        <p:nvSpPr>
          <p:cNvPr id="6" name="页脚占位符 5">
            <a:extLst>
              <a:ext uri="{FF2B5EF4-FFF2-40B4-BE49-F238E27FC236}">
                <a16:creationId xmlns:a16="http://schemas.microsoft.com/office/drawing/2014/main" id="{46ACC663-8BE8-4215-A7A2-E9E2E7B1FE29}"/>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id="{16E1DD7C-2E22-4929-89B8-A5C0EA1A49D3}"/>
              </a:ext>
            </a:extLst>
          </p:cNvPr>
          <p:cNvSpPr>
            <a:spLocks noGrp="1"/>
          </p:cNvSpPr>
          <p:nvPr>
            <p:ph type="sldNum" sz="quarter" idx="12"/>
          </p:nvPr>
        </p:nvSpPr>
        <p:spPr/>
        <p:txBody>
          <a:bodyPr/>
          <a:lstStyle/>
          <a:p>
            <a:fld id="{9B8B51A4-7764-456A-9A78-0D13F8F8DF91}" type="slidenum">
              <a:rPr lang="zh-CN" altLang="en-US" smtClean="0"/>
              <a:t>‹#›</a:t>
            </a:fld>
            <a:endParaRPr lang="zh-CN" altLang="en-US"/>
          </a:p>
        </p:txBody>
      </p:sp>
    </p:spTree>
    <p:extLst>
      <p:ext uri="{BB962C8B-B14F-4D97-AF65-F5344CB8AC3E}">
        <p14:creationId xmlns:p14="http://schemas.microsoft.com/office/powerpoint/2010/main" val="113174119"/>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1212E41F-EBB7-436F-9971-DDAA3294F5E6}"/>
              </a:ext>
            </a:extLst>
          </p:cNvPr>
          <p:cNvSpPr>
            <a:spLocks noGrp="1"/>
          </p:cNvSpPr>
          <p:nvPr>
            <p:ph type="title"/>
          </p:nvPr>
        </p:nvSpPr>
        <p:spPr/>
        <p:txBody>
          <a:bodyPr/>
          <a:lstStyle/>
          <a:p>
            <a:r>
              <a:rPr lang="zh-CN" altLang="en-US"/>
              <a:t>单击此处编辑母版标题样式</a:t>
            </a:r>
          </a:p>
        </p:txBody>
      </p:sp>
      <p:sp>
        <p:nvSpPr>
          <p:cNvPr id="3" name="竖排文字占位符 2">
            <a:extLst>
              <a:ext uri="{FF2B5EF4-FFF2-40B4-BE49-F238E27FC236}">
                <a16:creationId xmlns:a16="http://schemas.microsoft.com/office/drawing/2014/main" id="{035837F8-E430-4343-B1A7-026E6924ECD7}"/>
              </a:ext>
            </a:extLst>
          </p:cNvPr>
          <p:cNvSpPr>
            <a:spLocks noGrp="1"/>
          </p:cNvSpPr>
          <p:nvPr>
            <p:ph type="body" orient="vert" idx="1"/>
          </p:nvPr>
        </p:nvSpPr>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id="{73400DF5-0230-4254-88AB-CC78484531BC}"/>
              </a:ext>
            </a:extLst>
          </p:cNvPr>
          <p:cNvSpPr>
            <a:spLocks noGrp="1"/>
          </p:cNvSpPr>
          <p:nvPr>
            <p:ph type="dt" sz="half" idx="10"/>
          </p:nvPr>
        </p:nvSpPr>
        <p:spPr/>
        <p:txBody>
          <a:bodyPr/>
          <a:lstStyle/>
          <a:p>
            <a:fld id="{89C2F16E-A2D6-43E1-BB33-8BB7C1C67719}" type="datetimeFigureOut">
              <a:rPr lang="zh-CN" altLang="en-US" smtClean="0"/>
              <a:t>2023/3/6</a:t>
            </a:fld>
            <a:endParaRPr lang="zh-CN" altLang="en-US"/>
          </a:p>
        </p:txBody>
      </p:sp>
      <p:sp>
        <p:nvSpPr>
          <p:cNvPr id="5" name="页脚占位符 4">
            <a:extLst>
              <a:ext uri="{FF2B5EF4-FFF2-40B4-BE49-F238E27FC236}">
                <a16:creationId xmlns:a16="http://schemas.microsoft.com/office/drawing/2014/main" id="{D909B249-A341-4BA1-B294-5CC62B7C18CD}"/>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CFC03C31-E5B3-41C6-B306-9F1F96B43BAF}"/>
              </a:ext>
            </a:extLst>
          </p:cNvPr>
          <p:cNvSpPr>
            <a:spLocks noGrp="1"/>
          </p:cNvSpPr>
          <p:nvPr>
            <p:ph type="sldNum" sz="quarter" idx="12"/>
          </p:nvPr>
        </p:nvSpPr>
        <p:spPr/>
        <p:txBody>
          <a:bodyPr/>
          <a:lstStyle/>
          <a:p>
            <a:fld id="{9B8B51A4-7764-456A-9A78-0D13F8F8DF91}" type="slidenum">
              <a:rPr lang="zh-CN" altLang="en-US" smtClean="0"/>
              <a:t>‹#›</a:t>
            </a:fld>
            <a:endParaRPr lang="zh-CN" altLang="en-US"/>
          </a:p>
        </p:txBody>
      </p:sp>
    </p:spTree>
    <p:extLst>
      <p:ext uri="{BB962C8B-B14F-4D97-AF65-F5344CB8AC3E}">
        <p14:creationId xmlns:p14="http://schemas.microsoft.com/office/powerpoint/2010/main" val="3763568688"/>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a:extLst>
              <a:ext uri="{FF2B5EF4-FFF2-40B4-BE49-F238E27FC236}">
                <a16:creationId xmlns:a16="http://schemas.microsoft.com/office/drawing/2014/main" id="{32D1EC27-4868-4CF3-923F-9303CCBF9ABA}"/>
              </a:ext>
            </a:extLst>
          </p:cNvPr>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a:extLst>
              <a:ext uri="{FF2B5EF4-FFF2-40B4-BE49-F238E27FC236}">
                <a16:creationId xmlns:a16="http://schemas.microsoft.com/office/drawing/2014/main" id="{D87379C4-54F4-4A4D-AD0B-029B1A55966C}"/>
              </a:ext>
            </a:extLst>
          </p:cNvPr>
          <p:cNvSpPr>
            <a:spLocks noGrp="1"/>
          </p:cNvSpPr>
          <p:nvPr>
            <p:ph type="body" orient="vert" idx="1"/>
          </p:nvPr>
        </p:nvSpPr>
        <p:spPr>
          <a:xfrm>
            <a:off x="838200" y="365125"/>
            <a:ext cx="7734300" cy="5811838"/>
          </a:xfrm>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id="{0F69EDC1-0F16-4E9D-AEDA-5A67F82859AC}"/>
              </a:ext>
            </a:extLst>
          </p:cNvPr>
          <p:cNvSpPr>
            <a:spLocks noGrp="1"/>
          </p:cNvSpPr>
          <p:nvPr>
            <p:ph type="dt" sz="half" idx="10"/>
          </p:nvPr>
        </p:nvSpPr>
        <p:spPr/>
        <p:txBody>
          <a:bodyPr/>
          <a:lstStyle/>
          <a:p>
            <a:fld id="{89C2F16E-A2D6-43E1-BB33-8BB7C1C67719}" type="datetimeFigureOut">
              <a:rPr lang="zh-CN" altLang="en-US" smtClean="0"/>
              <a:t>2023/3/6</a:t>
            </a:fld>
            <a:endParaRPr lang="zh-CN" altLang="en-US"/>
          </a:p>
        </p:txBody>
      </p:sp>
      <p:sp>
        <p:nvSpPr>
          <p:cNvPr id="5" name="页脚占位符 4">
            <a:extLst>
              <a:ext uri="{FF2B5EF4-FFF2-40B4-BE49-F238E27FC236}">
                <a16:creationId xmlns:a16="http://schemas.microsoft.com/office/drawing/2014/main" id="{0B7270B6-F8FB-4C04-A3FA-15123EDA88F5}"/>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A18239CB-8E38-4AD2-B74E-CFF9F3200DF6}"/>
              </a:ext>
            </a:extLst>
          </p:cNvPr>
          <p:cNvSpPr>
            <a:spLocks noGrp="1"/>
          </p:cNvSpPr>
          <p:nvPr>
            <p:ph type="sldNum" sz="quarter" idx="12"/>
          </p:nvPr>
        </p:nvSpPr>
        <p:spPr/>
        <p:txBody>
          <a:bodyPr/>
          <a:lstStyle/>
          <a:p>
            <a:fld id="{9B8B51A4-7764-456A-9A78-0D13F8F8DF91}" type="slidenum">
              <a:rPr lang="zh-CN" altLang="en-US" smtClean="0"/>
              <a:t>‹#›</a:t>
            </a:fld>
            <a:endParaRPr lang="zh-CN" altLang="en-US"/>
          </a:p>
        </p:txBody>
      </p:sp>
    </p:spTree>
    <p:extLst>
      <p:ext uri="{BB962C8B-B14F-4D97-AF65-F5344CB8AC3E}">
        <p14:creationId xmlns:p14="http://schemas.microsoft.com/office/powerpoint/2010/main" val="4205146733"/>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a:t>单击此处编辑母版标题样式</a:t>
            </a:r>
          </a:p>
        </p:txBody>
      </p:sp>
      <p:sp>
        <p:nvSpPr>
          <p:cNvPr id="3" name="竖排文字占位符 2"/>
          <p:cNvSpPr>
            <a:spLocks noGrp="1"/>
          </p:cNvSpPr>
          <p:nvPr>
            <p:ph type="body" orient="vert" idx="1"/>
          </p:nvPr>
        </p:nvSpPr>
        <p:spPr>
          <a:xfrm>
            <a:off x="609600" y="1600201"/>
            <a:ext cx="10972800" cy="4525963"/>
          </a:xfrm>
          <a:prstGeom prst="rect">
            <a:avLst/>
          </a:prstGeo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a:xfrm>
            <a:off x="609600" y="6356351"/>
            <a:ext cx="2844800" cy="365125"/>
          </a:xfrm>
          <a:prstGeom prst="rect">
            <a:avLst/>
          </a:prstGeom>
        </p:spPr>
        <p:txBody>
          <a:bodyPr/>
          <a:lstStyle/>
          <a:p>
            <a:fld id="{2E3AAC11-D570-4EA9-AFC0-30FB72BA45EB}" type="datetimeFigureOut">
              <a:rPr lang="zh-CN" altLang="en-US" smtClean="0">
                <a:solidFill>
                  <a:prstClr val="black"/>
                </a:solidFill>
              </a:rPr>
              <a:pPr/>
              <a:t>2023/3/6</a:t>
            </a:fld>
            <a:endParaRPr lang="zh-CN" altLang="en-US">
              <a:solidFill>
                <a:prstClr val="black"/>
              </a:solidFill>
            </a:endParaRPr>
          </a:p>
        </p:txBody>
      </p:sp>
      <p:sp>
        <p:nvSpPr>
          <p:cNvPr id="5" name="页脚占位符 4"/>
          <p:cNvSpPr>
            <a:spLocks noGrp="1"/>
          </p:cNvSpPr>
          <p:nvPr>
            <p:ph type="ftr" sz="quarter" idx="11"/>
          </p:nvPr>
        </p:nvSpPr>
        <p:spPr>
          <a:xfrm>
            <a:off x="4165600" y="6356351"/>
            <a:ext cx="3860800" cy="365125"/>
          </a:xfrm>
          <a:prstGeom prst="rect">
            <a:avLst/>
          </a:prstGeom>
        </p:spPr>
        <p:txBody>
          <a:bodyPr/>
          <a:lstStyle/>
          <a:p>
            <a:endParaRPr lang="zh-CN" altLang="en-US">
              <a:solidFill>
                <a:prstClr val="black"/>
              </a:solidFill>
            </a:endParaRPr>
          </a:p>
        </p:txBody>
      </p:sp>
      <p:sp>
        <p:nvSpPr>
          <p:cNvPr id="6" name="灯片编号占位符 5"/>
          <p:cNvSpPr>
            <a:spLocks noGrp="1"/>
          </p:cNvSpPr>
          <p:nvPr>
            <p:ph type="sldNum" sz="quarter" idx="12"/>
          </p:nvPr>
        </p:nvSpPr>
        <p:spPr>
          <a:xfrm>
            <a:off x="8737600" y="6356351"/>
            <a:ext cx="2844800" cy="365125"/>
          </a:xfrm>
          <a:prstGeom prst="rect">
            <a:avLst/>
          </a:prstGeom>
        </p:spPr>
        <p:txBody>
          <a:bodyPr/>
          <a:lstStyle/>
          <a:p>
            <a:fld id="{55ECCFAA-F4FB-487C-9F1E-C8836D0C3DC9}" type="slidenum">
              <a:rPr lang="zh-CN" altLang="en-US" smtClean="0">
                <a:solidFill>
                  <a:prstClr val="black"/>
                </a:solidFill>
              </a:rPr>
              <a:pPr/>
              <a:t>‹#›</a:t>
            </a:fld>
            <a:endParaRPr lang="zh-CN" altLang="en-US">
              <a:solidFill>
                <a:prstClr val="black"/>
              </a:solidFill>
            </a:endParaRPr>
          </a:p>
        </p:txBody>
      </p:sp>
    </p:spTree>
    <p:extLst>
      <p:ext uri="{BB962C8B-B14F-4D97-AF65-F5344CB8AC3E}">
        <p14:creationId xmlns:p14="http://schemas.microsoft.com/office/powerpoint/2010/main" val="109406306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a:prstGeom prst="rect">
            <a:avLst/>
          </a:prstGeo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609600" y="274639"/>
            <a:ext cx="8026400" cy="5851525"/>
          </a:xfrm>
          <a:prstGeom prst="rect">
            <a:avLst/>
          </a:prstGeo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a:xfrm>
            <a:off x="609600" y="6356351"/>
            <a:ext cx="2844800" cy="365125"/>
          </a:xfrm>
          <a:prstGeom prst="rect">
            <a:avLst/>
          </a:prstGeom>
        </p:spPr>
        <p:txBody>
          <a:bodyPr/>
          <a:lstStyle/>
          <a:p>
            <a:fld id="{2E3AAC11-D570-4EA9-AFC0-30FB72BA45EB}" type="datetimeFigureOut">
              <a:rPr lang="zh-CN" altLang="en-US" smtClean="0">
                <a:solidFill>
                  <a:prstClr val="black"/>
                </a:solidFill>
              </a:rPr>
              <a:pPr/>
              <a:t>2023/3/6</a:t>
            </a:fld>
            <a:endParaRPr lang="zh-CN" altLang="en-US">
              <a:solidFill>
                <a:prstClr val="black"/>
              </a:solidFill>
            </a:endParaRPr>
          </a:p>
        </p:txBody>
      </p:sp>
      <p:sp>
        <p:nvSpPr>
          <p:cNvPr id="5" name="页脚占位符 4"/>
          <p:cNvSpPr>
            <a:spLocks noGrp="1"/>
          </p:cNvSpPr>
          <p:nvPr>
            <p:ph type="ftr" sz="quarter" idx="11"/>
          </p:nvPr>
        </p:nvSpPr>
        <p:spPr>
          <a:xfrm>
            <a:off x="4165600" y="6356351"/>
            <a:ext cx="3860800" cy="365125"/>
          </a:xfrm>
          <a:prstGeom prst="rect">
            <a:avLst/>
          </a:prstGeom>
        </p:spPr>
        <p:txBody>
          <a:bodyPr/>
          <a:lstStyle/>
          <a:p>
            <a:endParaRPr lang="zh-CN" altLang="en-US">
              <a:solidFill>
                <a:prstClr val="black"/>
              </a:solidFill>
            </a:endParaRPr>
          </a:p>
        </p:txBody>
      </p:sp>
      <p:sp>
        <p:nvSpPr>
          <p:cNvPr id="6" name="灯片编号占位符 5"/>
          <p:cNvSpPr>
            <a:spLocks noGrp="1"/>
          </p:cNvSpPr>
          <p:nvPr>
            <p:ph type="sldNum" sz="quarter" idx="12"/>
          </p:nvPr>
        </p:nvSpPr>
        <p:spPr>
          <a:xfrm>
            <a:off x="8737600" y="6356351"/>
            <a:ext cx="2844800" cy="365125"/>
          </a:xfrm>
          <a:prstGeom prst="rect">
            <a:avLst/>
          </a:prstGeom>
        </p:spPr>
        <p:txBody>
          <a:bodyPr/>
          <a:lstStyle/>
          <a:p>
            <a:fld id="{55ECCFAA-F4FB-487C-9F1E-C8836D0C3DC9}" type="slidenum">
              <a:rPr lang="zh-CN" altLang="en-US" smtClean="0">
                <a:solidFill>
                  <a:prstClr val="black"/>
                </a:solidFill>
              </a:rPr>
              <a:pPr/>
              <a:t>‹#›</a:t>
            </a:fld>
            <a:endParaRPr lang="zh-CN" altLang="en-US">
              <a:solidFill>
                <a:prstClr val="black"/>
              </a:solidFill>
            </a:endParaRPr>
          </a:p>
        </p:txBody>
      </p:sp>
    </p:spTree>
    <p:extLst>
      <p:ext uri="{BB962C8B-B14F-4D97-AF65-F5344CB8AC3E}">
        <p14:creationId xmlns:p14="http://schemas.microsoft.com/office/powerpoint/2010/main" val="271582453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val="338414437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ECE6284F-DFA0-4AD6-ADC2-28C709CE706E}"/>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id="{9B901318-9269-4A00-AEA8-627F12AF9510}"/>
              </a:ext>
            </a:extLst>
          </p:cNvPr>
          <p:cNvSpPr>
            <a:spLocks noGrp="1"/>
          </p:cNvSpPr>
          <p:nvPr>
            <p:ph idx="1"/>
          </p:nvPr>
        </p:nvSpPr>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id="{94E69FA6-7DB4-4FF7-AB96-6F36A9457C91}"/>
              </a:ext>
            </a:extLst>
          </p:cNvPr>
          <p:cNvSpPr>
            <a:spLocks noGrp="1"/>
          </p:cNvSpPr>
          <p:nvPr>
            <p:ph type="dt" sz="half" idx="10"/>
          </p:nvPr>
        </p:nvSpPr>
        <p:spPr/>
        <p:txBody>
          <a:bodyPr/>
          <a:lstStyle/>
          <a:p>
            <a:fld id="{89C2F16E-A2D6-43E1-BB33-8BB7C1C67719}" type="datetimeFigureOut">
              <a:rPr lang="zh-CN" altLang="en-US" smtClean="0"/>
              <a:t>2023/3/6</a:t>
            </a:fld>
            <a:endParaRPr lang="zh-CN" altLang="en-US"/>
          </a:p>
        </p:txBody>
      </p:sp>
      <p:sp>
        <p:nvSpPr>
          <p:cNvPr id="5" name="页脚占位符 4">
            <a:extLst>
              <a:ext uri="{FF2B5EF4-FFF2-40B4-BE49-F238E27FC236}">
                <a16:creationId xmlns:a16="http://schemas.microsoft.com/office/drawing/2014/main" id="{C72FB22C-9D2B-453A-86C8-C68AADA20948}"/>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388B3F18-A214-4A55-997F-DE29D1874D71}"/>
              </a:ext>
            </a:extLst>
          </p:cNvPr>
          <p:cNvSpPr>
            <a:spLocks noGrp="1"/>
          </p:cNvSpPr>
          <p:nvPr>
            <p:ph type="sldNum" sz="quarter" idx="12"/>
          </p:nvPr>
        </p:nvSpPr>
        <p:spPr/>
        <p:txBody>
          <a:bodyPr/>
          <a:lstStyle/>
          <a:p>
            <a:fld id="{9B8B51A4-7764-456A-9A78-0D13F8F8DF91}" type="slidenum">
              <a:rPr lang="zh-CN" altLang="en-US" smtClean="0"/>
              <a:t>‹#›</a:t>
            </a:fld>
            <a:endParaRPr lang="zh-CN" altLang="en-US"/>
          </a:p>
        </p:txBody>
      </p:sp>
    </p:spTree>
    <p:extLst>
      <p:ext uri="{BB962C8B-B14F-4D97-AF65-F5344CB8AC3E}">
        <p14:creationId xmlns:p14="http://schemas.microsoft.com/office/powerpoint/2010/main" val="3003686493"/>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E3039032-022A-4159-8B77-242FED1A246C}"/>
              </a:ext>
            </a:extLst>
          </p:cNvPr>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a:extLst>
              <a:ext uri="{FF2B5EF4-FFF2-40B4-BE49-F238E27FC236}">
                <a16:creationId xmlns:a16="http://schemas.microsoft.com/office/drawing/2014/main" id="{1C27954B-8D39-4BEB-9B4A-B147AE650E22}"/>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日期占位符 3">
            <a:extLst>
              <a:ext uri="{FF2B5EF4-FFF2-40B4-BE49-F238E27FC236}">
                <a16:creationId xmlns:a16="http://schemas.microsoft.com/office/drawing/2014/main" id="{49364EF1-2FE7-4CC5-93E9-D8CBD7184FCC}"/>
              </a:ext>
            </a:extLst>
          </p:cNvPr>
          <p:cNvSpPr>
            <a:spLocks noGrp="1"/>
          </p:cNvSpPr>
          <p:nvPr>
            <p:ph type="dt" sz="half" idx="10"/>
          </p:nvPr>
        </p:nvSpPr>
        <p:spPr/>
        <p:txBody>
          <a:bodyPr/>
          <a:lstStyle/>
          <a:p>
            <a:fld id="{89C2F16E-A2D6-43E1-BB33-8BB7C1C67719}" type="datetimeFigureOut">
              <a:rPr lang="zh-CN" altLang="en-US" smtClean="0"/>
              <a:t>2023/3/6</a:t>
            </a:fld>
            <a:endParaRPr lang="zh-CN" altLang="en-US"/>
          </a:p>
        </p:txBody>
      </p:sp>
      <p:sp>
        <p:nvSpPr>
          <p:cNvPr id="5" name="页脚占位符 4">
            <a:extLst>
              <a:ext uri="{FF2B5EF4-FFF2-40B4-BE49-F238E27FC236}">
                <a16:creationId xmlns:a16="http://schemas.microsoft.com/office/drawing/2014/main" id="{87A7C51D-F514-4DBD-BC5A-AB3E157F928A}"/>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32FD13F8-D2D2-4114-9478-D93032D300DF}"/>
              </a:ext>
            </a:extLst>
          </p:cNvPr>
          <p:cNvSpPr>
            <a:spLocks noGrp="1"/>
          </p:cNvSpPr>
          <p:nvPr>
            <p:ph type="sldNum" sz="quarter" idx="12"/>
          </p:nvPr>
        </p:nvSpPr>
        <p:spPr/>
        <p:txBody>
          <a:bodyPr/>
          <a:lstStyle/>
          <a:p>
            <a:fld id="{9B8B51A4-7764-456A-9A78-0D13F8F8DF91}" type="slidenum">
              <a:rPr lang="zh-CN" altLang="en-US" smtClean="0"/>
              <a:t>‹#›</a:t>
            </a:fld>
            <a:endParaRPr lang="zh-CN" altLang="en-US"/>
          </a:p>
        </p:txBody>
      </p:sp>
    </p:spTree>
    <p:extLst>
      <p:ext uri="{BB962C8B-B14F-4D97-AF65-F5344CB8AC3E}">
        <p14:creationId xmlns:p14="http://schemas.microsoft.com/office/powerpoint/2010/main" val="3283694095"/>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8011DBDD-1583-42EB-913F-8B0739293B40}"/>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id="{92A74763-B1A0-42F1-9E82-AB8D5B3EA950}"/>
              </a:ext>
            </a:extLst>
          </p:cNvPr>
          <p:cNvSpPr>
            <a:spLocks noGrp="1"/>
          </p:cNvSpPr>
          <p:nvPr>
            <p:ph sz="half" idx="1"/>
          </p:nvPr>
        </p:nvSpPr>
        <p:spPr>
          <a:xfrm>
            <a:off x="838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内容占位符 3">
            <a:extLst>
              <a:ext uri="{FF2B5EF4-FFF2-40B4-BE49-F238E27FC236}">
                <a16:creationId xmlns:a16="http://schemas.microsoft.com/office/drawing/2014/main" id="{BC1D5C77-4AF3-40FE-809D-94D3F67E478A}"/>
              </a:ext>
            </a:extLst>
          </p:cNvPr>
          <p:cNvSpPr>
            <a:spLocks noGrp="1"/>
          </p:cNvSpPr>
          <p:nvPr>
            <p:ph sz="half" idx="2"/>
          </p:nvPr>
        </p:nvSpPr>
        <p:spPr>
          <a:xfrm>
            <a:off x="6172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日期占位符 4">
            <a:extLst>
              <a:ext uri="{FF2B5EF4-FFF2-40B4-BE49-F238E27FC236}">
                <a16:creationId xmlns:a16="http://schemas.microsoft.com/office/drawing/2014/main" id="{5FA92754-A2D4-4091-9C0E-9849B76BEDEF}"/>
              </a:ext>
            </a:extLst>
          </p:cNvPr>
          <p:cNvSpPr>
            <a:spLocks noGrp="1"/>
          </p:cNvSpPr>
          <p:nvPr>
            <p:ph type="dt" sz="half" idx="10"/>
          </p:nvPr>
        </p:nvSpPr>
        <p:spPr/>
        <p:txBody>
          <a:bodyPr/>
          <a:lstStyle/>
          <a:p>
            <a:fld id="{89C2F16E-A2D6-43E1-BB33-8BB7C1C67719}" type="datetimeFigureOut">
              <a:rPr lang="zh-CN" altLang="en-US" smtClean="0"/>
              <a:t>2023/3/6</a:t>
            </a:fld>
            <a:endParaRPr lang="zh-CN" altLang="en-US"/>
          </a:p>
        </p:txBody>
      </p:sp>
      <p:sp>
        <p:nvSpPr>
          <p:cNvPr id="6" name="页脚占位符 5">
            <a:extLst>
              <a:ext uri="{FF2B5EF4-FFF2-40B4-BE49-F238E27FC236}">
                <a16:creationId xmlns:a16="http://schemas.microsoft.com/office/drawing/2014/main" id="{1BA39D63-5B85-4469-BD15-756BE620CC27}"/>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id="{5E1BE0DF-A7CB-4167-8F2D-6FB1A5A8F520}"/>
              </a:ext>
            </a:extLst>
          </p:cNvPr>
          <p:cNvSpPr>
            <a:spLocks noGrp="1"/>
          </p:cNvSpPr>
          <p:nvPr>
            <p:ph type="sldNum" sz="quarter" idx="12"/>
          </p:nvPr>
        </p:nvSpPr>
        <p:spPr/>
        <p:txBody>
          <a:bodyPr/>
          <a:lstStyle/>
          <a:p>
            <a:fld id="{9B8B51A4-7764-456A-9A78-0D13F8F8DF91}" type="slidenum">
              <a:rPr lang="zh-CN" altLang="en-US" smtClean="0"/>
              <a:t>‹#›</a:t>
            </a:fld>
            <a:endParaRPr lang="zh-CN" altLang="en-US"/>
          </a:p>
        </p:txBody>
      </p:sp>
    </p:spTree>
    <p:extLst>
      <p:ext uri="{BB962C8B-B14F-4D97-AF65-F5344CB8AC3E}">
        <p14:creationId xmlns:p14="http://schemas.microsoft.com/office/powerpoint/2010/main" val="1219611751"/>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5F529671-24E1-4EFB-8685-CBF04188D533}"/>
              </a:ext>
            </a:extLst>
          </p:cNvPr>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a:extLst>
              <a:ext uri="{FF2B5EF4-FFF2-40B4-BE49-F238E27FC236}">
                <a16:creationId xmlns:a16="http://schemas.microsoft.com/office/drawing/2014/main" id="{80421F78-D7D5-476F-9FAF-8FD72510E8CE}"/>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a:extLst>
              <a:ext uri="{FF2B5EF4-FFF2-40B4-BE49-F238E27FC236}">
                <a16:creationId xmlns:a16="http://schemas.microsoft.com/office/drawing/2014/main" id="{6816A7AC-5AA7-46F9-AFBA-0617538EF0E7}"/>
              </a:ext>
            </a:extLst>
          </p:cNvPr>
          <p:cNvSpPr>
            <a:spLocks noGrp="1"/>
          </p:cNvSpPr>
          <p:nvPr>
            <p:ph sz="half" idx="2"/>
          </p:nvPr>
        </p:nvSpPr>
        <p:spPr>
          <a:xfrm>
            <a:off x="839788" y="2505075"/>
            <a:ext cx="5157787"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文本占位符 4">
            <a:extLst>
              <a:ext uri="{FF2B5EF4-FFF2-40B4-BE49-F238E27FC236}">
                <a16:creationId xmlns:a16="http://schemas.microsoft.com/office/drawing/2014/main" id="{46218EE5-B1D1-4C96-A84C-0E4EC044321C}"/>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a:extLst>
              <a:ext uri="{FF2B5EF4-FFF2-40B4-BE49-F238E27FC236}">
                <a16:creationId xmlns:a16="http://schemas.microsoft.com/office/drawing/2014/main" id="{C56B2395-4935-4B12-8667-21204A43133E}"/>
              </a:ext>
            </a:extLst>
          </p:cNvPr>
          <p:cNvSpPr>
            <a:spLocks noGrp="1"/>
          </p:cNvSpPr>
          <p:nvPr>
            <p:ph sz="quarter" idx="4"/>
          </p:nvPr>
        </p:nvSpPr>
        <p:spPr>
          <a:xfrm>
            <a:off x="6172200" y="2505075"/>
            <a:ext cx="5183188"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7" name="日期占位符 6">
            <a:extLst>
              <a:ext uri="{FF2B5EF4-FFF2-40B4-BE49-F238E27FC236}">
                <a16:creationId xmlns:a16="http://schemas.microsoft.com/office/drawing/2014/main" id="{5ABCB793-A33F-4B02-B815-A6638AE3E682}"/>
              </a:ext>
            </a:extLst>
          </p:cNvPr>
          <p:cNvSpPr>
            <a:spLocks noGrp="1"/>
          </p:cNvSpPr>
          <p:nvPr>
            <p:ph type="dt" sz="half" idx="10"/>
          </p:nvPr>
        </p:nvSpPr>
        <p:spPr/>
        <p:txBody>
          <a:bodyPr/>
          <a:lstStyle/>
          <a:p>
            <a:fld id="{89C2F16E-A2D6-43E1-BB33-8BB7C1C67719}" type="datetimeFigureOut">
              <a:rPr lang="zh-CN" altLang="en-US" smtClean="0"/>
              <a:t>2023/3/6</a:t>
            </a:fld>
            <a:endParaRPr lang="zh-CN" altLang="en-US"/>
          </a:p>
        </p:txBody>
      </p:sp>
      <p:sp>
        <p:nvSpPr>
          <p:cNvPr id="8" name="页脚占位符 7">
            <a:extLst>
              <a:ext uri="{FF2B5EF4-FFF2-40B4-BE49-F238E27FC236}">
                <a16:creationId xmlns:a16="http://schemas.microsoft.com/office/drawing/2014/main" id="{FDBE462C-3C53-4160-9EED-069FEFED23DD}"/>
              </a:ext>
            </a:extLst>
          </p:cNvPr>
          <p:cNvSpPr>
            <a:spLocks noGrp="1"/>
          </p:cNvSpPr>
          <p:nvPr>
            <p:ph type="ftr" sz="quarter" idx="11"/>
          </p:nvPr>
        </p:nvSpPr>
        <p:spPr/>
        <p:txBody>
          <a:bodyPr/>
          <a:lstStyle/>
          <a:p>
            <a:endParaRPr lang="zh-CN" altLang="en-US"/>
          </a:p>
        </p:txBody>
      </p:sp>
      <p:sp>
        <p:nvSpPr>
          <p:cNvPr id="9" name="灯片编号占位符 8">
            <a:extLst>
              <a:ext uri="{FF2B5EF4-FFF2-40B4-BE49-F238E27FC236}">
                <a16:creationId xmlns:a16="http://schemas.microsoft.com/office/drawing/2014/main" id="{A8BAB985-1052-4624-8BB2-0153F43256CC}"/>
              </a:ext>
            </a:extLst>
          </p:cNvPr>
          <p:cNvSpPr>
            <a:spLocks noGrp="1"/>
          </p:cNvSpPr>
          <p:nvPr>
            <p:ph type="sldNum" sz="quarter" idx="12"/>
          </p:nvPr>
        </p:nvSpPr>
        <p:spPr/>
        <p:txBody>
          <a:bodyPr/>
          <a:lstStyle/>
          <a:p>
            <a:fld id="{9B8B51A4-7764-456A-9A78-0D13F8F8DF91}" type="slidenum">
              <a:rPr lang="zh-CN" altLang="en-US" smtClean="0"/>
              <a:t>‹#›</a:t>
            </a:fld>
            <a:endParaRPr lang="zh-CN" altLang="en-US"/>
          </a:p>
        </p:txBody>
      </p:sp>
    </p:spTree>
    <p:extLst>
      <p:ext uri="{BB962C8B-B14F-4D97-AF65-F5344CB8AC3E}">
        <p14:creationId xmlns:p14="http://schemas.microsoft.com/office/powerpoint/2010/main" val="3661402373"/>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1_比较">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5F529671-24E1-4EFB-8685-CBF04188D533}"/>
              </a:ext>
            </a:extLst>
          </p:cNvPr>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a:extLst>
              <a:ext uri="{FF2B5EF4-FFF2-40B4-BE49-F238E27FC236}">
                <a16:creationId xmlns:a16="http://schemas.microsoft.com/office/drawing/2014/main" id="{80421F78-D7D5-476F-9FAF-8FD72510E8CE}"/>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a:extLst>
              <a:ext uri="{FF2B5EF4-FFF2-40B4-BE49-F238E27FC236}">
                <a16:creationId xmlns:a16="http://schemas.microsoft.com/office/drawing/2014/main" id="{6816A7AC-5AA7-46F9-AFBA-0617538EF0E7}"/>
              </a:ext>
            </a:extLst>
          </p:cNvPr>
          <p:cNvSpPr>
            <a:spLocks noGrp="1"/>
          </p:cNvSpPr>
          <p:nvPr>
            <p:ph sz="half" idx="2"/>
          </p:nvPr>
        </p:nvSpPr>
        <p:spPr>
          <a:xfrm>
            <a:off x="839788" y="2505075"/>
            <a:ext cx="5157787"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文本占位符 4">
            <a:extLst>
              <a:ext uri="{FF2B5EF4-FFF2-40B4-BE49-F238E27FC236}">
                <a16:creationId xmlns:a16="http://schemas.microsoft.com/office/drawing/2014/main" id="{46218EE5-B1D1-4C96-A84C-0E4EC044321C}"/>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a:extLst>
              <a:ext uri="{FF2B5EF4-FFF2-40B4-BE49-F238E27FC236}">
                <a16:creationId xmlns:a16="http://schemas.microsoft.com/office/drawing/2014/main" id="{C56B2395-4935-4B12-8667-21204A43133E}"/>
              </a:ext>
            </a:extLst>
          </p:cNvPr>
          <p:cNvSpPr>
            <a:spLocks noGrp="1"/>
          </p:cNvSpPr>
          <p:nvPr>
            <p:ph sz="quarter" idx="4"/>
          </p:nvPr>
        </p:nvSpPr>
        <p:spPr>
          <a:xfrm>
            <a:off x="6172200" y="2505075"/>
            <a:ext cx="5183188"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7" name="日期占位符 6">
            <a:extLst>
              <a:ext uri="{FF2B5EF4-FFF2-40B4-BE49-F238E27FC236}">
                <a16:creationId xmlns:a16="http://schemas.microsoft.com/office/drawing/2014/main" id="{5ABCB793-A33F-4B02-B815-A6638AE3E682}"/>
              </a:ext>
            </a:extLst>
          </p:cNvPr>
          <p:cNvSpPr>
            <a:spLocks noGrp="1"/>
          </p:cNvSpPr>
          <p:nvPr>
            <p:ph type="dt" sz="half" idx="10"/>
          </p:nvPr>
        </p:nvSpPr>
        <p:spPr/>
        <p:txBody>
          <a:bodyPr/>
          <a:lstStyle/>
          <a:p>
            <a:fld id="{89C2F16E-A2D6-43E1-BB33-8BB7C1C67719}" type="datetimeFigureOut">
              <a:rPr lang="zh-CN" altLang="en-US" smtClean="0"/>
              <a:t>2023/3/6</a:t>
            </a:fld>
            <a:endParaRPr lang="zh-CN" altLang="en-US"/>
          </a:p>
        </p:txBody>
      </p:sp>
      <p:sp>
        <p:nvSpPr>
          <p:cNvPr id="8" name="页脚占位符 7">
            <a:extLst>
              <a:ext uri="{FF2B5EF4-FFF2-40B4-BE49-F238E27FC236}">
                <a16:creationId xmlns:a16="http://schemas.microsoft.com/office/drawing/2014/main" id="{FDBE462C-3C53-4160-9EED-069FEFED23DD}"/>
              </a:ext>
            </a:extLst>
          </p:cNvPr>
          <p:cNvSpPr>
            <a:spLocks noGrp="1"/>
          </p:cNvSpPr>
          <p:nvPr>
            <p:ph type="ftr" sz="quarter" idx="11"/>
          </p:nvPr>
        </p:nvSpPr>
        <p:spPr/>
        <p:txBody>
          <a:bodyPr/>
          <a:lstStyle/>
          <a:p>
            <a:endParaRPr lang="zh-CN" altLang="en-US"/>
          </a:p>
        </p:txBody>
      </p:sp>
      <p:sp>
        <p:nvSpPr>
          <p:cNvPr id="9" name="灯片编号占位符 8">
            <a:extLst>
              <a:ext uri="{FF2B5EF4-FFF2-40B4-BE49-F238E27FC236}">
                <a16:creationId xmlns:a16="http://schemas.microsoft.com/office/drawing/2014/main" id="{A8BAB985-1052-4624-8BB2-0153F43256CC}"/>
              </a:ext>
            </a:extLst>
          </p:cNvPr>
          <p:cNvSpPr>
            <a:spLocks noGrp="1"/>
          </p:cNvSpPr>
          <p:nvPr>
            <p:ph type="sldNum" sz="quarter" idx="12"/>
          </p:nvPr>
        </p:nvSpPr>
        <p:spPr/>
        <p:txBody>
          <a:bodyPr/>
          <a:lstStyle/>
          <a:p>
            <a:fld id="{9B8B51A4-7764-456A-9A78-0D13F8F8DF91}" type="slidenum">
              <a:rPr lang="zh-CN" altLang="en-US" smtClean="0"/>
              <a:t>‹#›</a:t>
            </a:fld>
            <a:endParaRPr lang="zh-CN" altLang="en-US"/>
          </a:p>
        </p:txBody>
      </p:sp>
      <p:sp>
        <p:nvSpPr>
          <p:cNvPr id="11" name="TextBox 10"/>
          <p:cNvSpPr txBox="1"/>
          <p:nvPr userDrawn="1"/>
        </p:nvSpPr>
        <p:spPr>
          <a:xfrm>
            <a:off x="1007605" y="6734154"/>
            <a:ext cx="1800200" cy="118430"/>
          </a:xfrm>
          <a:prstGeom prst="rect">
            <a:avLst/>
          </a:prstGeom>
          <a:noFill/>
        </p:spPr>
        <p:txBody>
          <a:bodyPr wrap="square" rtlCol="0">
            <a:spAutoFit/>
          </a:bodyPr>
          <a:lstStyle/>
          <a:p>
            <a:pPr>
              <a:lnSpc>
                <a:spcPct val="200000"/>
              </a:lnSpc>
            </a:pPr>
            <a:r>
              <a:rPr lang="en-US" altLang="zh-CN" sz="100" dirty="0">
                <a:solidFill>
                  <a:prstClr val="black"/>
                </a:solidFill>
                <a:latin typeface="微软雅黑" panose="020B0503020204020204" pitchFamily="34" charset="-122"/>
                <a:ea typeface="微软雅黑" panose="020B0503020204020204" pitchFamily="34" charset="-122"/>
                <a:hlinkClick r:id="rId2"/>
              </a:rPr>
              <a:t>PPT</a:t>
            </a:r>
            <a:r>
              <a:rPr lang="zh-CN" altLang="en-US" sz="100" dirty="0">
                <a:solidFill>
                  <a:prstClr val="black"/>
                </a:solidFill>
                <a:latin typeface="微软雅黑" panose="020B0503020204020204" pitchFamily="34" charset="-122"/>
                <a:ea typeface="微软雅黑" panose="020B0503020204020204" pitchFamily="34" charset="-122"/>
                <a:hlinkClick r:id="rId2"/>
              </a:rPr>
              <a:t>模板</a:t>
            </a:r>
            <a:r>
              <a:rPr lang="zh-CN" altLang="en-US" sz="100" dirty="0">
                <a:solidFill>
                  <a:prstClr val="black"/>
                </a:solidFill>
                <a:latin typeface="微软雅黑" panose="020B0503020204020204" pitchFamily="34" charset="-122"/>
                <a:ea typeface="微软雅黑" panose="020B0503020204020204" pitchFamily="34" charset="-122"/>
              </a:rPr>
              <a:t> </a:t>
            </a:r>
            <a:r>
              <a:rPr lang="en-US" altLang="zh-CN" sz="100" dirty="0">
                <a:solidFill>
                  <a:prstClr val="black"/>
                </a:solidFill>
                <a:latin typeface="微软雅黑" panose="020B0503020204020204" pitchFamily="34" charset="-122"/>
                <a:ea typeface="微软雅黑" panose="020B0503020204020204" pitchFamily="34" charset="-122"/>
              </a:rPr>
              <a:t>http://www.1ppt.com/moban/</a:t>
            </a:r>
            <a:r>
              <a:rPr lang="zh-CN" altLang="en-US" sz="100" dirty="0">
                <a:solidFill>
                  <a:prstClr val="black"/>
                </a:solidFill>
                <a:latin typeface="微软雅黑" panose="020B0503020204020204" pitchFamily="34" charset="-122"/>
                <a:ea typeface="微软雅黑" panose="020B0503020204020204" pitchFamily="34" charset="-122"/>
              </a:rPr>
              <a:t> </a:t>
            </a:r>
            <a:endParaRPr lang="en-US" altLang="zh-CN" sz="100" dirty="0">
              <a:solidFill>
                <a:prstClr val="black"/>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696847342"/>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1E34421B-E62F-4BEA-8DA6-BF7A356A5492}"/>
              </a:ext>
            </a:extLst>
          </p:cNvPr>
          <p:cNvSpPr>
            <a:spLocks noGrp="1"/>
          </p:cNvSpPr>
          <p:nvPr>
            <p:ph type="title"/>
          </p:nvPr>
        </p:nvSpPr>
        <p:spPr/>
        <p:txBody>
          <a:bodyPr/>
          <a:lstStyle/>
          <a:p>
            <a:r>
              <a:rPr lang="zh-CN" altLang="en-US"/>
              <a:t>单击此处编辑母版标题样式</a:t>
            </a:r>
          </a:p>
        </p:txBody>
      </p:sp>
      <p:sp>
        <p:nvSpPr>
          <p:cNvPr id="3" name="日期占位符 2">
            <a:extLst>
              <a:ext uri="{FF2B5EF4-FFF2-40B4-BE49-F238E27FC236}">
                <a16:creationId xmlns:a16="http://schemas.microsoft.com/office/drawing/2014/main" id="{2586F962-34F7-47C1-81B8-6138B78824E5}"/>
              </a:ext>
            </a:extLst>
          </p:cNvPr>
          <p:cNvSpPr>
            <a:spLocks noGrp="1"/>
          </p:cNvSpPr>
          <p:nvPr>
            <p:ph type="dt" sz="half" idx="10"/>
          </p:nvPr>
        </p:nvSpPr>
        <p:spPr/>
        <p:txBody>
          <a:bodyPr/>
          <a:lstStyle/>
          <a:p>
            <a:fld id="{89C2F16E-A2D6-43E1-BB33-8BB7C1C67719}" type="datetimeFigureOut">
              <a:rPr lang="zh-CN" altLang="en-US" smtClean="0"/>
              <a:t>2023/3/6</a:t>
            </a:fld>
            <a:endParaRPr lang="zh-CN" altLang="en-US"/>
          </a:p>
        </p:txBody>
      </p:sp>
      <p:sp>
        <p:nvSpPr>
          <p:cNvPr id="4" name="页脚占位符 3">
            <a:extLst>
              <a:ext uri="{FF2B5EF4-FFF2-40B4-BE49-F238E27FC236}">
                <a16:creationId xmlns:a16="http://schemas.microsoft.com/office/drawing/2014/main" id="{CB73E537-5C50-456B-879A-01E1F4780231}"/>
              </a:ext>
            </a:extLst>
          </p:cNvPr>
          <p:cNvSpPr>
            <a:spLocks noGrp="1"/>
          </p:cNvSpPr>
          <p:nvPr>
            <p:ph type="ftr" sz="quarter" idx="11"/>
          </p:nvPr>
        </p:nvSpPr>
        <p:spPr/>
        <p:txBody>
          <a:bodyPr/>
          <a:lstStyle/>
          <a:p>
            <a:endParaRPr lang="zh-CN" altLang="en-US"/>
          </a:p>
        </p:txBody>
      </p:sp>
      <p:sp>
        <p:nvSpPr>
          <p:cNvPr id="5" name="灯片编号占位符 4">
            <a:extLst>
              <a:ext uri="{FF2B5EF4-FFF2-40B4-BE49-F238E27FC236}">
                <a16:creationId xmlns:a16="http://schemas.microsoft.com/office/drawing/2014/main" id="{D2776F80-3762-4AC4-A705-0378955770BB}"/>
              </a:ext>
            </a:extLst>
          </p:cNvPr>
          <p:cNvSpPr>
            <a:spLocks noGrp="1"/>
          </p:cNvSpPr>
          <p:nvPr>
            <p:ph type="sldNum" sz="quarter" idx="12"/>
          </p:nvPr>
        </p:nvSpPr>
        <p:spPr/>
        <p:txBody>
          <a:bodyPr/>
          <a:lstStyle/>
          <a:p>
            <a:fld id="{9B8B51A4-7764-456A-9A78-0D13F8F8DF91}" type="slidenum">
              <a:rPr lang="zh-CN" altLang="en-US" smtClean="0"/>
              <a:t>‹#›</a:t>
            </a:fld>
            <a:endParaRPr lang="zh-CN" altLang="en-US"/>
          </a:p>
        </p:txBody>
      </p:sp>
    </p:spTree>
    <p:extLst>
      <p:ext uri="{BB962C8B-B14F-4D97-AF65-F5344CB8AC3E}">
        <p14:creationId xmlns:p14="http://schemas.microsoft.com/office/powerpoint/2010/main" val="1429436822"/>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a:extLst>
              <a:ext uri="{FF2B5EF4-FFF2-40B4-BE49-F238E27FC236}">
                <a16:creationId xmlns:a16="http://schemas.microsoft.com/office/drawing/2014/main" id="{D8AFB54A-95E4-43E3-8976-C6227EC47860}"/>
              </a:ext>
            </a:extLst>
          </p:cNvPr>
          <p:cNvSpPr>
            <a:spLocks noGrp="1"/>
          </p:cNvSpPr>
          <p:nvPr>
            <p:ph type="dt" sz="half" idx="10"/>
          </p:nvPr>
        </p:nvSpPr>
        <p:spPr/>
        <p:txBody>
          <a:bodyPr/>
          <a:lstStyle/>
          <a:p>
            <a:fld id="{89C2F16E-A2D6-43E1-BB33-8BB7C1C67719}" type="datetimeFigureOut">
              <a:rPr lang="zh-CN" altLang="en-US" smtClean="0"/>
              <a:t>2023/3/6</a:t>
            </a:fld>
            <a:endParaRPr lang="zh-CN" altLang="en-US"/>
          </a:p>
        </p:txBody>
      </p:sp>
      <p:sp>
        <p:nvSpPr>
          <p:cNvPr id="3" name="页脚占位符 2">
            <a:extLst>
              <a:ext uri="{FF2B5EF4-FFF2-40B4-BE49-F238E27FC236}">
                <a16:creationId xmlns:a16="http://schemas.microsoft.com/office/drawing/2014/main" id="{9358EDB7-19B6-49E6-926D-CF7005FD9F22}"/>
              </a:ext>
            </a:extLst>
          </p:cNvPr>
          <p:cNvSpPr>
            <a:spLocks noGrp="1"/>
          </p:cNvSpPr>
          <p:nvPr>
            <p:ph type="ftr" sz="quarter" idx="11"/>
          </p:nvPr>
        </p:nvSpPr>
        <p:spPr/>
        <p:txBody>
          <a:bodyPr/>
          <a:lstStyle/>
          <a:p>
            <a:endParaRPr lang="zh-CN" altLang="en-US"/>
          </a:p>
        </p:txBody>
      </p:sp>
      <p:sp>
        <p:nvSpPr>
          <p:cNvPr id="4" name="灯片编号占位符 3">
            <a:extLst>
              <a:ext uri="{FF2B5EF4-FFF2-40B4-BE49-F238E27FC236}">
                <a16:creationId xmlns:a16="http://schemas.microsoft.com/office/drawing/2014/main" id="{3F0BDDF8-82D4-4482-A3F5-74534DF6384C}"/>
              </a:ext>
            </a:extLst>
          </p:cNvPr>
          <p:cNvSpPr>
            <a:spLocks noGrp="1"/>
          </p:cNvSpPr>
          <p:nvPr>
            <p:ph type="sldNum" sz="quarter" idx="12"/>
          </p:nvPr>
        </p:nvSpPr>
        <p:spPr/>
        <p:txBody>
          <a:bodyPr/>
          <a:lstStyle/>
          <a:p>
            <a:fld id="{9B8B51A4-7764-456A-9A78-0D13F8F8DF91}" type="slidenum">
              <a:rPr lang="zh-CN" altLang="en-US" smtClean="0"/>
              <a:t>‹#›</a:t>
            </a:fld>
            <a:endParaRPr lang="zh-CN" altLang="en-US"/>
          </a:p>
        </p:txBody>
      </p:sp>
    </p:spTree>
    <p:extLst>
      <p:ext uri="{BB962C8B-B14F-4D97-AF65-F5344CB8AC3E}">
        <p14:creationId xmlns:p14="http://schemas.microsoft.com/office/powerpoint/2010/main" val="2298716858"/>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DD96CF7C-6ECA-4D96-8414-8BC554DD6DA5}"/>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a:extLst>
              <a:ext uri="{FF2B5EF4-FFF2-40B4-BE49-F238E27FC236}">
                <a16:creationId xmlns:a16="http://schemas.microsoft.com/office/drawing/2014/main" id="{D0A0656A-5A38-4F25-826E-2419F434A8E1}"/>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文本占位符 3">
            <a:extLst>
              <a:ext uri="{FF2B5EF4-FFF2-40B4-BE49-F238E27FC236}">
                <a16:creationId xmlns:a16="http://schemas.microsoft.com/office/drawing/2014/main" id="{E4FA2177-62D5-4CC5-85B6-34016C4FD57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a:extLst>
              <a:ext uri="{FF2B5EF4-FFF2-40B4-BE49-F238E27FC236}">
                <a16:creationId xmlns:a16="http://schemas.microsoft.com/office/drawing/2014/main" id="{EBC5B39F-57DF-40A3-B460-7BEF2E5B6591}"/>
              </a:ext>
            </a:extLst>
          </p:cNvPr>
          <p:cNvSpPr>
            <a:spLocks noGrp="1"/>
          </p:cNvSpPr>
          <p:nvPr>
            <p:ph type="dt" sz="half" idx="10"/>
          </p:nvPr>
        </p:nvSpPr>
        <p:spPr/>
        <p:txBody>
          <a:bodyPr/>
          <a:lstStyle/>
          <a:p>
            <a:fld id="{89C2F16E-A2D6-43E1-BB33-8BB7C1C67719}" type="datetimeFigureOut">
              <a:rPr lang="zh-CN" altLang="en-US" smtClean="0"/>
              <a:t>2023/3/6</a:t>
            </a:fld>
            <a:endParaRPr lang="zh-CN" altLang="en-US"/>
          </a:p>
        </p:txBody>
      </p:sp>
      <p:sp>
        <p:nvSpPr>
          <p:cNvPr id="6" name="页脚占位符 5">
            <a:extLst>
              <a:ext uri="{FF2B5EF4-FFF2-40B4-BE49-F238E27FC236}">
                <a16:creationId xmlns:a16="http://schemas.microsoft.com/office/drawing/2014/main" id="{CE7E595E-7278-4C0A-8987-607C63ED606E}"/>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id="{433E416E-794F-415D-81AB-1BDFFEA1C686}"/>
              </a:ext>
            </a:extLst>
          </p:cNvPr>
          <p:cNvSpPr>
            <a:spLocks noGrp="1"/>
          </p:cNvSpPr>
          <p:nvPr>
            <p:ph type="sldNum" sz="quarter" idx="12"/>
          </p:nvPr>
        </p:nvSpPr>
        <p:spPr/>
        <p:txBody>
          <a:bodyPr/>
          <a:lstStyle/>
          <a:p>
            <a:fld id="{9B8B51A4-7764-456A-9A78-0D13F8F8DF91}" type="slidenum">
              <a:rPr lang="zh-CN" altLang="en-US" smtClean="0"/>
              <a:t>‹#›</a:t>
            </a:fld>
            <a:endParaRPr lang="zh-CN" altLang="en-US"/>
          </a:p>
        </p:txBody>
      </p:sp>
    </p:spTree>
    <p:extLst>
      <p:ext uri="{BB962C8B-B14F-4D97-AF65-F5344CB8AC3E}">
        <p14:creationId xmlns:p14="http://schemas.microsoft.com/office/powerpoint/2010/main" val="3142271449"/>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5.xml"/><Relationship Id="rId2" Type="http://schemas.openxmlformats.org/officeDocument/2006/relationships/slideLayout" Target="../slideLayouts/slideLayout14.xml"/><Relationship Id="rId1" Type="http://schemas.openxmlformats.org/officeDocument/2006/relationships/slideLayout" Target="../slideLayouts/slideLayout13.xml"/><Relationship Id="rId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a:extLst>
              <a:ext uri="{FF2B5EF4-FFF2-40B4-BE49-F238E27FC236}">
                <a16:creationId xmlns:a16="http://schemas.microsoft.com/office/drawing/2014/main" id="{E63A9933-8338-447D-B688-51C4E88ADA85}"/>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a:extLst>
              <a:ext uri="{FF2B5EF4-FFF2-40B4-BE49-F238E27FC236}">
                <a16:creationId xmlns:a16="http://schemas.microsoft.com/office/drawing/2014/main" id="{158B858A-9184-4151-91F2-9F577A4BA5CD}"/>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id="{4657E036-576B-4D58-97D9-5055F3827785}"/>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9C2F16E-A2D6-43E1-BB33-8BB7C1C67719}" type="datetimeFigureOut">
              <a:rPr lang="zh-CN" altLang="en-US" smtClean="0"/>
              <a:t>2023/3/6</a:t>
            </a:fld>
            <a:endParaRPr lang="zh-CN" altLang="en-US"/>
          </a:p>
        </p:txBody>
      </p:sp>
      <p:sp>
        <p:nvSpPr>
          <p:cNvPr id="5" name="页脚占位符 4">
            <a:extLst>
              <a:ext uri="{FF2B5EF4-FFF2-40B4-BE49-F238E27FC236}">
                <a16:creationId xmlns:a16="http://schemas.microsoft.com/office/drawing/2014/main" id="{49CC346A-E782-4F48-B1F5-2267B44F85CE}"/>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a:extLst>
              <a:ext uri="{FF2B5EF4-FFF2-40B4-BE49-F238E27FC236}">
                <a16:creationId xmlns:a16="http://schemas.microsoft.com/office/drawing/2014/main" id="{A8401982-C9FF-4E3D-BC78-C3B6117BF17E}"/>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B8B51A4-7764-456A-9A78-0D13F8F8DF91}" type="slidenum">
              <a:rPr lang="zh-CN" altLang="en-US" smtClean="0"/>
              <a:t>‹#›</a:t>
            </a:fld>
            <a:endParaRPr lang="zh-CN" altLang="en-US"/>
          </a:p>
        </p:txBody>
      </p:sp>
    </p:spTree>
    <p:extLst>
      <p:ext uri="{BB962C8B-B14F-4D97-AF65-F5344CB8AC3E}">
        <p14:creationId xmlns:p14="http://schemas.microsoft.com/office/powerpoint/2010/main" val="153872754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60" r:id="rId6"/>
    <p:sldLayoutId id="2147483654" r:id="rId7"/>
    <p:sldLayoutId id="2147483655" r:id="rId8"/>
    <p:sldLayoutId id="2147483656" r:id="rId9"/>
    <p:sldLayoutId id="2147483657" r:id="rId10"/>
    <p:sldLayoutId id="2147483658" r:id="rId11"/>
    <p:sldLayoutId id="2147483659" r:id="rId12"/>
  </p:sldLayoutIdLst>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168952304"/>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8.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8.xml"/></Relationships>
</file>

<file path=ppt/slides/_rels/slide2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8.xml"/></Relationships>
</file>

<file path=ppt/slides/_rels/slide24.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8.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8.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9.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1.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8.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3.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8.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8.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8.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8.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1.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8.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3" Type="http://schemas.openxmlformats.org/officeDocument/2006/relationships/hyperlink" Target="https://so.csdn.net/so/search?q=%E8%BE%B9%E7%BC%98%E8%AE%A1%E7%AE%97&amp;spm=1001.2101.3001.7020" TargetMode="External"/><Relationship Id="rId2" Type="http://schemas.openxmlformats.org/officeDocument/2006/relationships/hyperlink" Target="https://releases.openstack.org/rocky/index.html" TargetMode="External"/><Relationship Id="rId1" Type="http://schemas.openxmlformats.org/officeDocument/2006/relationships/slideLayout" Target="../slideLayouts/slideLayout8.xml"/><Relationship Id="rId4" Type="http://schemas.openxmlformats.org/officeDocument/2006/relationships/hyperlink" Target="https://releases.openstack.org/stein/index.html" TargetMode="External"/></Relationships>
</file>

<file path=ppt/slides/_rels/slide9.xml.rels><?xml version="1.0" encoding="UTF-8" standalone="yes"?>
<Relationships xmlns="http://schemas.openxmlformats.org/package/2006/relationships"><Relationship Id="rId3" Type="http://schemas.openxmlformats.org/officeDocument/2006/relationships/hyperlink" Target="https://releases.openstack.org/ussuri/index.html" TargetMode="External"/><Relationship Id="rId2" Type="http://schemas.openxmlformats.org/officeDocument/2006/relationships/hyperlink" Target="https://releases.openstack.org/train/index.html" TargetMode="External"/><Relationship Id="rId1" Type="http://schemas.openxmlformats.org/officeDocument/2006/relationships/slideLayout" Target="../slideLayouts/slideLayout8.xml"/><Relationship Id="rId4" Type="http://schemas.openxmlformats.org/officeDocument/2006/relationships/hyperlink" Target="https://releases.openstack.org/victoria/index.html" TargetMode="Externa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0" name="文本框 299">
            <a:extLst>
              <a:ext uri="{FF2B5EF4-FFF2-40B4-BE49-F238E27FC236}">
                <a16:creationId xmlns:a16="http://schemas.microsoft.com/office/drawing/2014/main" id="{C80BFAF9-EE1F-4D9A-B08F-8B28C34F37C6}"/>
              </a:ext>
            </a:extLst>
          </p:cNvPr>
          <p:cNvSpPr txBox="1"/>
          <p:nvPr/>
        </p:nvSpPr>
        <p:spPr>
          <a:xfrm>
            <a:off x="2387600" y="2481302"/>
            <a:ext cx="8128000" cy="1107996"/>
          </a:xfrm>
          <a:prstGeom prst="rect">
            <a:avLst/>
          </a:prstGeom>
          <a:noFill/>
        </p:spPr>
        <p:txBody>
          <a:bodyPr wrap="square" rtlCol="0">
            <a:spAutoFit/>
          </a:bodyPr>
          <a:lstStyle/>
          <a:p>
            <a:r>
              <a:rPr lang="en-US" altLang="zh-CN" sz="6600" spc="600" dirty="0">
                <a:cs typeface="+mn-ea"/>
                <a:sym typeface="+mn-lt"/>
              </a:rPr>
              <a:t>OpenStack</a:t>
            </a:r>
            <a:endParaRPr lang="zh-CN" altLang="en-US" sz="6600" spc="600" dirty="0">
              <a:cs typeface="+mn-ea"/>
              <a:sym typeface="+mn-lt"/>
            </a:endParaRPr>
          </a:p>
        </p:txBody>
      </p:sp>
      <p:sp>
        <p:nvSpPr>
          <p:cNvPr id="314" name="文本框 313">
            <a:extLst>
              <a:ext uri="{FF2B5EF4-FFF2-40B4-BE49-F238E27FC236}">
                <a16:creationId xmlns:a16="http://schemas.microsoft.com/office/drawing/2014/main" id="{A77C17BF-8000-4B5F-83E8-6C7C51374206}"/>
              </a:ext>
            </a:extLst>
          </p:cNvPr>
          <p:cNvSpPr txBox="1"/>
          <p:nvPr/>
        </p:nvSpPr>
        <p:spPr>
          <a:xfrm>
            <a:off x="760943" y="626698"/>
            <a:ext cx="2668588" cy="369332"/>
          </a:xfrm>
          <a:prstGeom prst="rect">
            <a:avLst/>
          </a:prstGeom>
          <a:noFill/>
        </p:spPr>
        <p:txBody>
          <a:bodyPr wrap="square" rtlCol="0">
            <a:spAutoFit/>
          </a:bodyPr>
          <a:lstStyle/>
          <a:p>
            <a:r>
              <a:rPr lang="zh-CN" altLang="en-US" spc="600" dirty="0">
                <a:latin typeface="+mj-lt"/>
                <a:cs typeface="+mn-ea"/>
                <a:sym typeface="+mn-lt"/>
              </a:rPr>
              <a:t>云计算技术</a:t>
            </a:r>
          </a:p>
        </p:txBody>
      </p:sp>
    </p:spTree>
    <p:extLst>
      <p:ext uri="{BB962C8B-B14F-4D97-AF65-F5344CB8AC3E}">
        <p14:creationId xmlns:p14="http://schemas.microsoft.com/office/powerpoint/2010/main" val="2305962326"/>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TextBox 22"/>
          <p:cNvSpPr txBox="1"/>
          <p:nvPr/>
        </p:nvSpPr>
        <p:spPr>
          <a:xfrm>
            <a:off x="267061" y="6539369"/>
            <a:ext cx="1800200" cy="123111"/>
          </a:xfrm>
          <a:prstGeom prst="rect">
            <a:avLst/>
          </a:prstGeom>
          <a:noFill/>
        </p:spPr>
        <p:txBody>
          <a:bodyPr wrap="square" rtlCol="0">
            <a:spAutoFit/>
          </a:bodyPr>
          <a:lstStyle/>
          <a:p>
            <a:pPr>
              <a:lnSpc>
                <a:spcPct val="200000"/>
              </a:lnSpc>
            </a:pPr>
            <a:r>
              <a:rPr lang="en-US" altLang="zh-CN" sz="100" dirty="0">
                <a:solidFill>
                  <a:schemeClr val="bg1"/>
                </a:solidFill>
                <a:latin typeface="微软雅黑" panose="020B0503020204020204" pitchFamily="34" charset="-122"/>
                <a:ea typeface="微软雅黑" panose="020B0503020204020204" pitchFamily="34" charset="-122"/>
              </a:rPr>
              <a:t>PPT</a:t>
            </a:r>
            <a:r>
              <a:rPr lang="zh-CN" altLang="en-US" sz="100" dirty="0">
                <a:solidFill>
                  <a:schemeClr val="bg1"/>
                </a:solidFill>
                <a:latin typeface="微软雅黑" panose="020B0503020204020204" pitchFamily="34" charset="-122"/>
                <a:ea typeface="微软雅黑" panose="020B0503020204020204" pitchFamily="34" charset="-122"/>
              </a:rPr>
              <a:t>模板 </a:t>
            </a:r>
            <a:r>
              <a:rPr lang="en-US" altLang="zh-CN" sz="100" dirty="0">
                <a:solidFill>
                  <a:schemeClr val="bg1"/>
                </a:solidFill>
                <a:latin typeface="微软雅黑" panose="020B0503020204020204" pitchFamily="34" charset="-122"/>
                <a:ea typeface="微软雅黑" panose="020B0503020204020204" pitchFamily="34" charset="-122"/>
              </a:rPr>
              <a:t>http://www.1ppt.com/moban/</a:t>
            </a:r>
            <a:r>
              <a:rPr lang="zh-CN" altLang="en-US" sz="100" dirty="0">
                <a:solidFill>
                  <a:schemeClr val="bg1"/>
                </a:solidFill>
                <a:latin typeface="微软雅黑" panose="020B0503020204020204" pitchFamily="34" charset="-122"/>
                <a:ea typeface="微软雅黑" panose="020B0503020204020204" pitchFamily="34" charset="-122"/>
              </a:rPr>
              <a:t> </a:t>
            </a:r>
            <a:endParaRPr lang="en-US" altLang="zh-CN" sz="100" dirty="0">
              <a:solidFill>
                <a:schemeClr val="bg1"/>
              </a:solidFill>
              <a:latin typeface="微软雅黑" panose="020B0503020204020204" pitchFamily="34" charset="-122"/>
              <a:ea typeface="微软雅黑" panose="020B0503020204020204" pitchFamily="34" charset="-122"/>
            </a:endParaRPr>
          </a:p>
        </p:txBody>
      </p:sp>
      <p:grpSp>
        <p:nvGrpSpPr>
          <p:cNvPr id="28" name="组合 27">
            <a:extLst>
              <a:ext uri="{FF2B5EF4-FFF2-40B4-BE49-F238E27FC236}">
                <a16:creationId xmlns:a16="http://schemas.microsoft.com/office/drawing/2014/main" id="{9B8478E2-C6C8-4B2D-A9A3-892C973C407A}"/>
              </a:ext>
            </a:extLst>
          </p:cNvPr>
          <p:cNvGrpSpPr/>
          <p:nvPr/>
        </p:nvGrpSpPr>
        <p:grpSpPr>
          <a:xfrm>
            <a:off x="688460" y="611701"/>
            <a:ext cx="4512517" cy="461665"/>
            <a:chOff x="688460" y="611701"/>
            <a:chExt cx="4512517" cy="461665"/>
          </a:xfrm>
        </p:grpSpPr>
        <p:sp>
          <p:nvSpPr>
            <p:cNvPr id="29" name="文本框 28">
              <a:extLst>
                <a:ext uri="{FF2B5EF4-FFF2-40B4-BE49-F238E27FC236}">
                  <a16:creationId xmlns:a16="http://schemas.microsoft.com/office/drawing/2014/main" id="{9A849A46-68F2-4BF9-9335-C393326261A6}"/>
                </a:ext>
              </a:extLst>
            </p:cNvPr>
            <p:cNvSpPr txBox="1"/>
            <p:nvPr/>
          </p:nvSpPr>
          <p:spPr>
            <a:xfrm>
              <a:off x="931237" y="611701"/>
              <a:ext cx="3962400" cy="461665"/>
            </a:xfrm>
            <a:prstGeom prst="rect">
              <a:avLst/>
            </a:prstGeom>
            <a:noFill/>
          </p:spPr>
          <p:txBody>
            <a:bodyPr wrap="square" rtlCol="0">
              <a:spAutoFit/>
            </a:bodyPr>
            <a:lstStyle/>
            <a:p>
              <a:pPr algn="ctr"/>
              <a:r>
                <a:rPr lang="en-US" altLang="zh-CN" sz="2400" dirty="0">
                  <a:cs typeface="+mn-ea"/>
                  <a:sym typeface="+mn-lt"/>
                </a:rPr>
                <a:t>01Openstack</a:t>
              </a:r>
              <a:r>
                <a:rPr lang="zh-CN" altLang="en-US" sz="2400" dirty="0">
                  <a:cs typeface="+mn-ea"/>
                  <a:sym typeface="+mn-lt"/>
                </a:rPr>
                <a:t>发展过程</a:t>
              </a:r>
            </a:p>
          </p:txBody>
        </p:sp>
        <p:cxnSp>
          <p:nvCxnSpPr>
            <p:cNvPr id="30" name="直接连接符 29">
              <a:extLst>
                <a:ext uri="{FF2B5EF4-FFF2-40B4-BE49-F238E27FC236}">
                  <a16:creationId xmlns:a16="http://schemas.microsoft.com/office/drawing/2014/main" id="{07DAF987-69EB-40E6-9EB2-FE70A05BA347}"/>
                </a:ext>
              </a:extLst>
            </p:cNvPr>
            <p:cNvCxnSpPr>
              <a:cxnSpLocks/>
            </p:cNvCxnSpPr>
            <p:nvPr/>
          </p:nvCxnSpPr>
          <p:spPr>
            <a:xfrm flipH="1">
              <a:off x="4324677" y="842533"/>
              <a:ext cx="876300" cy="0"/>
            </a:xfrm>
            <a:prstGeom prst="line">
              <a:avLst/>
            </a:prstGeom>
            <a:ln>
              <a:gradFill>
                <a:gsLst>
                  <a:gs pos="0">
                    <a:schemeClr val="accent1">
                      <a:lumMod val="5000"/>
                      <a:lumOff val="95000"/>
                    </a:schemeClr>
                  </a:gs>
                  <a:gs pos="100000">
                    <a:schemeClr val="bg1">
                      <a:lumMod val="50000"/>
                    </a:schemeClr>
                  </a:gs>
                </a:gsLst>
                <a:lin ang="0" scaled="0"/>
              </a:gradFill>
            </a:ln>
          </p:spPr>
          <p:style>
            <a:lnRef idx="1">
              <a:schemeClr val="accent1"/>
            </a:lnRef>
            <a:fillRef idx="0">
              <a:schemeClr val="accent1"/>
            </a:fillRef>
            <a:effectRef idx="0">
              <a:schemeClr val="accent1"/>
            </a:effectRef>
            <a:fontRef idx="minor">
              <a:schemeClr val="tx1"/>
            </a:fontRef>
          </p:style>
        </p:cxnSp>
        <p:cxnSp>
          <p:nvCxnSpPr>
            <p:cNvPr id="31" name="直接连接符 30">
              <a:extLst>
                <a:ext uri="{FF2B5EF4-FFF2-40B4-BE49-F238E27FC236}">
                  <a16:creationId xmlns:a16="http://schemas.microsoft.com/office/drawing/2014/main" id="{B299E428-F841-450B-8AF8-9AFEDCF88884}"/>
                </a:ext>
              </a:extLst>
            </p:cNvPr>
            <p:cNvCxnSpPr>
              <a:cxnSpLocks/>
            </p:cNvCxnSpPr>
            <p:nvPr/>
          </p:nvCxnSpPr>
          <p:spPr>
            <a:xfrm>
              <a:off x="688460" y="842533"/>
              <a:ext cx="803231" cy="0"/>
            </a:xfrm>
            <a:prstGeom prst="line">
              <a:avLst/>
            </a:prstGeom>
            <a:ln>
              <a:gradFill>
                <a:gsLst>
                  <a:gs pos="0">
                    <a:schemeClr val="accent1">
                      <a:lumMod val="5000"/>
                      <a:lumOff val="95000"/>
                    </a:schemeClr>
                  </a:gs>
                  <a:gs pos="100000">
                    <a:schemeClr val="bg1">
                      <a:lumMod val="50000"/>
                    </a:schemeClr>
                  </a:gs>
                </a:gsLst>
                <a:lin ang="0" scaled="0"/>
              </a:gradFill>
            </a:ln>
          </p:spPr>
          <p:style>
            <a:lnRef idx="1">
              <a:schemeClr val="accent1"/>
            </a:lnRef>
            <a:fillRef idx="0">
              <a:schemeClr val="accent1"/>
            </a:fillRef>
            <a:effectRef idx="0">
              <a:schemeClr val="accent1"/>
            </a:effectRef>
            <a:fontRef idx="minor">
              <a:schemeClr val="tx1"/>
            </a:fontRef>
          </p:style>
        </p:cxnSp>
      </p:grpSp>
      <p:sp>
        <p:nvSpPr>
          <p:cNvPr id="3" name="文本框 2">
            <a:extLst>
              <a:ext uri="{FF2B5EF4-FFF2-40B4-BE49-F238E27FC236}">
                <a16:creationId xmlns:a16="http://schemas.microsoft.com/office/drawing/2014/main" id="{86EBCE90-3E50-0E13-7269-8AB354EF6040}"/>
              </a:ext>
            </a:extLst>
          </p:cNvPr>
          <p:cNvSpPr txBox="1"/>
          <p:nvPr/>
        </p:nvSpPr>
        <p:spPr>
          <a:xfrm>
            <a:off x="477760" y="1225689"/>
            <a:ext cx="11236479" cy="2308324"/>
          </a:xfrm>
          <a:prstGeom prst="rect">
            <a:avLst/>
          </a:prstGeom>
          <a:noFill/>
        </p:spPr>
        <p:txBody>
          <a:bodyPr wrap="square">
            <a:spAutoFit/>
          </a:bodyPr>
          <a:lstStyle/>
          <a:p>
            <a:pPr indent="266700" algn="just"/>
            <a:r>
              <a:rPr lang="zh-CN" altLang="en-US" sz="2400" dirty="0">
                <a:effectLst/>
                <a:latin typeface="Times New Roman" panose="02020603050405020304" pitchFamily="18" charset="0"/>
                <a:ea typeface="等线" panose="02010600030101010101" pitchFamily="2" charset="-122"/>
              </a:rPr>
              <a:t>尽管</a:t>
            </a:r>
            <a:r>
              <a:rPr lang="en-US" altLang="zh-CN" sz="2400" dirty="0">
                <a:effectLst/>
                <a:latin typeface="Times New Roman" panose="02020603050405020304" pitchFamily="18" charset="0"/>
                <a:ea typeface="等线" panose="02010600030101010101" pitchFamily="2" charset="-122"/>
              </a:rPr>
              <a:t>OpenStack</a:t>
            </a:r>
            <a:r>
              <a:rPr lang="zh-CN" altLang="en-US" sz="2400" dirty="0">
                <a:effectLst/>
                <a:latin typeface="Times New Roman" panose="02020603050405020304" pitchFamily="18" charset="0"/>
                <a:ea typeface="等线" panose="02010600030101010101" pitchFamily="2" charset="-122"/>
              </a:rPr>
              <a:t>从诞生到现在已经变得日渐成熟，基本上已经能够满足云计算用户的大部分的需求。但随着云计算技术的发展，</a:t>
            </a:r>
            <a:r>
              <a:rPr lang="en-US" altLang="zh-CN" sz="2400" dirty="0">
                <a:effectLst/>
                <a:latin typeface="Times New Roman" panose="02020603050405020304" pitchFamily="18" charset="0"/>
                <a:ea typeface="等线" panose="02010600030101010101" pitchFamily="2" charset="-122"/>
              </a:rPr>
              <a:t>OpenStack</a:t>
            </a:r>
            <a:r>
              <a:rPr lang="zh-CN" altLang="en-US" sz="2400" dirty="0">
                <a:effectLst/>
                <a:latin typeface="Times New Roman" panose="02020603050405020304" pitchFamily="18" charset="0"/>
                <a:ea typeface="等线" panose="02010600030101010101" pitchFamily="2" charset="-122"/>
              </a:rPr>
              <a:t>必然也需要不断地完善。</a:t>
            </a:r>
            <a:r>
              <a:rPr lang="en-US" altLang="zh-CN" sz="2400" dirty="0">
                <a:effectLst/>
                <a:latin typeface="Times New Roman" panose="02020603050405020304" pitchFamily="18" charset="0"/>
                <a:ea typeface="等线" panose="02010600030101010101" pitchFamily="2" charset="-122"/>
              </a:rPr>
              <a:t>OpenStack</a:t>
            </a:r>
            <a:r>
              <a:rPr lang="zh-CN" altLang="en-US" sz="2400" dirty="0">
                <a:effectLst/>
                <a:latin typeface="Times New Roman" panose="02020603050405020304" pitchFamily="18" charset="0"/>
                <a:ea typeface="等线" panose="02010600030101010101" pitchFamily="2" charset="-122"/>
              </a:rPr>
              <a:t>已经逐渐成为市场上主流的一个云计算平台解决方案。结合业界的一般观点和调查中关于</a:t>
            </a:r>
            <a:r>
              <a:rPr lang="en-US" altLang="zh-CN" sz="2400" dirty="0">
                <a:effectLst/>
                <a:latin typeface="Times New Roman" panose="02020603050405020304" pitchFamily="18" charset="0"/>
                <a:ea typeface="等线" panose="02010600030101010101" pitchFamily="2" charset="-122"/>
              </a:rPr>
              <a:t>OpenStack</a:t>
            </a:r>
            <a:r>
              <a:rPr lang="zh-CN" altLang="en-US" sz="2400" dirty="0">
                <a:effectLst/>
                <a:latin typeface="Times New Roman" panose="02020603050405020304" pitchFamily="18" charset="0"/>
                <a:ea typeface="等线" panose="02010600030101010101" pitchFamily="2" charset="-122"/>
              </a:rPr>
              <a:t>用户的意见，</a:t>
            </a:r>
            <a:r>
              <a:rPr lang="en-US" altLang="zh-CN" sz="2400" dirty="0">
                <a:effectLst/>
                <a:latin typeface="Times New Roman" panose="02020603050405020304" pitchFamily="18" charset="0"/>
                <a:ea typeface="等线" panose="02010600030101010101" pitchFamily="2" charset="-122"/>
              </a:rPr>
              <a:t>OpenStack</a:t>
            </a:r>
            <a:r>
              <a:rPr lang="zh-CN" altLang="en-US" sz="2400" dirty="0">
                <a:effectLst/>
                <a:latin typeface="Times New Roman" panose="02020603050405020304" pitchFamily="18" charset="0"/>
                <a:ea typeface="等线" panose="02010600030101010101" pitchFamily="2" charset="-122"/>
              </a:rPr>
              <a:t>在增强动态迁移、数据安全和计费和数据监控等方面仍有很大的发展空间。</a:t>
            </a:r>
          </a:p>
          <a:p>
            <a:pPr indent="266700" algn="just"/>
            <a:endParaRPr lang="zh-CN" altLang="zh-CN" sz="2400" dirty="0">
              <a:effectLst/>
              <a:latin typeface="Times New Roman" panose="02020603050405020304" pitchFamily="18" charset="0"/>
              <a:ea typeface="等线" panose="02010600030101010101" pitchFamily="2" charset="-122"/>
            </a:endParaRPr>
          </a:p>
        </p:txBody>
      </p:sp>
      <p:pic>
        <p:nvPicPr>
          <p:cNvPr id="4" name="图片 3">
            <a:extLst>
              <a:ext uri="{FF2B5EF4-FFF2-40B4-BE49-F238E27FC236}">
                <a16:creationId xmlns:a16="http://schemas.microsoft.com/office/drawing/2014/main" id="{709E33BC-D4A6-8CF0-79DC-2CCFEDA4FE2C}"/>
              </a:ext>
            </a:extLst>
          </p:cNvPr>
          <p:cNvPicPr>
            <a:picLocks noChangeAspect="1"/>
          </p:cNvPicPr>
          <p:nvPr/>
        </p:nvPicPr>
        <p:blipFill>
          <a:blip r:embed="rId2"/>
          <a:stretch>
            <a:fillRect/>
          </a:stretch>
        </p:blipFill>
        <p:spPr>
          <a:xfrm>
            <a:off x="931237" y="3713957"/>
            <a:ext cx="4424758" cy="2645468"/>
          </a:xfrm>
          <a:prstGeom prst="rect">
            <a:avLst/>
          </a:prstGeom>
        </p:spPr>
      </p:pic>
      <p:pic>
        <p:nvPicPr>
          <p:cNvPr id="5" name="图片 4">
            <a:extLst>
              <a:ext uri="{FF2B5EF4-FFF2-40B4-BE49-F238E27FC236}">
                <a16:creationId xmlns:a16="http://schemas.microsoft.com/office/drawing/2014/main" id="{BF1B7FC1-BD6B-8856-961D-478550E6CFB4}"/>
              </a:ext>
            </a:extLst>
          </p:cNvPr>
          <p:cNvPicPr>
            <a:picLocks noChangeAspect="1"/>
          </p:cNvPicPr>
          <p:nvPr/>
        </p:nvPicPr>
        <p:blipFill>
          <a:blip r:embed="rId3"/>
          <a:stretch>
            <a:fillRect/>
          </a:stretch>
        </p:blipFill>
        <p:spPr>
          <a:xfrm>
            <a:off x="7394443" y="3686336"/>
            <a:ext cx="3706411" cy="2645468"/>
          </a:xfrm>
          <a:prstGeom prst="rect">
            <a:avLst/>
          </a:prstGeom>
        </p:spPr>
      </p:pic>
    </p:spTree>
    <p:extLst>
      <p:ext uri="{BB962C8B-B14F-4D97-AF65-F5344CB8AC3E}">
        <p14:creationId xmlns:p14="http://schemas.microsoft.com/office/powerpoint/2010/main" val="379595273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平行四边形 2">
            <a:extLst>
              <a:ext uri="{FF2B5EF4-FFF2-40B4-BE49-F238E27FC236}">
                <a16:creationId xmlns:a16="http://schemas.microsoft.com/office/drawing/2014/main" id="{E9E0F28E-ADD7-440D-8CF4-EB679A0521BB}"/>
              </a:ext>
            </a:extLst>
          </p:cNvPr>
          <p:cNvSpPr/>
          <p:nvPr/>
        </p:nvSpPr>
        <p:spPr>
          <a:xfrm>
            <a:off x="4984750" y="0"/>
            <a:ext cx="4787900" cy="6858000"/>
          </a:xfrm>
          <a:prstGeom prst="parallelogram">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 name="文本框 5">
            <a:extLst>
              <a:ext uri="{FF2B5EF4-FFF2-40B4-BE49-F238E27FC236}">
                <a16:creationId xmlns:a16="http://schemas.microsoft.com/office/drawing/2014/main" id="{3C42649A-052D-427E-A65B-AB7523DC074C}"/>
              </a:ext>
            </a:extLst>
          </p:cNvPr>
          <p:cNvSpPr txBox="1"/>
          <p:nvPr/>
        </p:nvSpPr>
        <p:spPr>
          <a:xfrm>
            <a:off x="8820150" y="2184400"/>
            <a:ext cx="2686050" cy="1569660"/>
          </a:xfrm>
          <a:prstGeom prst="rect">
            <a:avLst/>
          </a:prstGeom>
          <a:noFill/>
        </p:spPr>
        <p:txBody>
          <a:bodyPr wrap="square" rtlCol="0">
            <a:spAutoFit/>
          </a:bodyPr>
          <a:lstStyle/>
          <a:p>
            <a:r>
              <a:rPr lang="en-US" altLang="zh-CN" sz="9600" spc="600" dirty="0">
                <a:cs typeface="+mn-ea"/>
                <a:sym typeface="+mn-lt"/>
              </a:rPr>
              <a:t>02</a:t>
            </a:r>
            <a:endParaRPr lang="zh-CN" altLang="en-US" sz="9600" spc="600" dirty="0">
              <a:cs typeface="+mn-ea"/>
              <a:sym typeface="+mn-lt"/>
            </a:endParaRPr>
          </a:p>
        </p:txBody>
      </p:sp>
      <p:sp>
        <p:nvSpPr>
          <p:cNvPr id="7" name="文本框 6">
            <a:extLst>
              <a:ext uri="{FF2B5EF4-FFF2-40B4-BE49-F238E27FC236}">
                <a16:creationId xmlns:a16="http://schemas.microsoft.com/office/drawing/2014/main" id="{56EEF3E6-16D6-4FD2-9B97-56AC3E02AA8B}"/>
              </a:ext>
            </a:extLst>
          </p:cNvPr>
          <p:cNvSpPr txBox="1"/>
          <p:nvPr/>
        </p:nvSpPr>
        <p:spPr>
          <a:xfrm>
            <a:off x="1664493" y="4089940"/>
            <a:ext cx="8742250" cy="1015663"/>
          </a:xfrm>
          <a:prstGeom prst="rect">
            <a:avLst/>
          </a:prstGeom>
          <a:noFill/>
        </p:spPr>
        <p:txBody>
          <a:bodyPr wrap="square" rtlCol="0">
            <a:spAutoFit/>
          </a:bodyPr>
          <a:lstStyle/>
          <a:p>
            <a:r>
              <a:rPr lang="en-US" altLang="zh-CN" sz="6000" dirty="0">
                <a:cs typeface="+mn-ea"/>
                <a:sym typeface="+mn-lt"/>
              </a:rPr>
              <a:t>OpenStack</a:t>
            </a:r>
            <a:r>
              <a:rPr lang="zh-CN" altLang="en-US" sz="6000" dirty="0">
                <a:cs typeface="+mn-ea"/>
                <a:sym typeface="+mn-lt"/>
              </a:rPr>
              <a:t>简介及特点</a:t>
            </a:r>
            <a:endParaRPr lang="zh-CN" altLang="en-US" sz="6600" dirty="0">
              <a:cs typeface="+mn-ea"/>
              <a:sym typeface="+mn-lt"/>
            </a:endParaRPr>
          </a:p>
        </p:txBody>
      </p:sp>
      <p:sp>
        <p:nvSpPr>
          <p:cNvPr id="8" name="文本框 7">
            <a:extLst>
              <a:ext uri="{FF2B5EF4-FFF2-40B4-BE49-F238E27FC236}">
                <a16:creationId xmlns:a16="http://schemas.microsoft.com/office/drawing/2014/main" id="{BB8BF88A-8004-464B-AC8E-3869C6CDDF95}"/>
              </a:ext>
            </a:extLst>
          </p:cNvPr>
          <p:cNvSpPr txBox="1"/>
          <p:nvPr/>
        </p:nvSpPr>
        <p:spPr>
          <a:xfrm>
            <a:off x="1687610" y="5281432"/>
            <a:ext cx="6594280" cy="830997"/>
          </a:xfrm>
          <a:prstGeom prst="rect">
            <a:avLst/>
          </a:prstGeom>
          <a:noFill/>
        </p:spPr>
        <p:txBody>
          <a:bodyPr wrap="square" rtlCol="0">
            <a:spAutoFit/>
          </a:bodyPr>
          <a:lstStyle/>
          <a:p>
            <a:pPr algn="ctr"/>
            <a:r>
              <a:rPr lang="en-US" altLang="zh-CN" sz="2400">
                <a:cs typeface="+mn-ea"/>
                <a:sym typeface="+mn-lt"/>
              </a:rPr>
              <a:t>OpenStack Introduction and characteristics</a:t>
            </a:r>
          </a:p>
          <a:p>
            <a:pPr algn="ctr"/>
            <a:endParaRPr lang="en-US" altLang="zh-CN" sz="2400" dirty="0">
              <a:cs typeface="+mn-ea"/>
              <a:sym typeface="+mn-lt"/>
            </a:endParaRPr>
          </a:p>
        </p:txBody>
      </p:sp>
    </p:spTree>
    <p:extLst>
      <p:ext uri="{BB962C8B-B14F-4D97-AF65-F5344CB8AC3E}">
        <p14:creationId xmlns:p14="http://schemas.microsoft.com/office/powerpoint/2010/main" val="1682661744"/>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TextBox 22"/>
          <p:cNvSpPr txBox="1"/>
          <p:nvPr/>
        </p:nvSpPr>
        <p:spPr>
          <a:xfrm>
            <a:off x="267061" y="6539369"/>
            <a:ext cx="1800200" cy="123111"/>
          </a:xfrm>
          <a:prstGeom prst="rect">
            <a:avLst/>
          </a:prstGeom>
          <a:noFill/>
        </p:spPr>
        <p:txBody>
          <a:bodyPr wrap="square" rtlCol="0">
            <a:spAutoFit/>
          </a:bodyPr>
          <a:lstStyle/>
          <a:p>
            <a:pPr>
              <a:lnSpc>
                <a:spcPct val="200000"/>
              </a:lnSpc>
            </a:pPr>
            <a:r>
              <a:rPr lang="en-US" altLang="zh-CN" sz="100" dirty="0">
                <a:solidFill>
                  <a:schemeClr val="bg1"/>
                </a:solidFill>
                <a:latin typeface="微软雅黑" panose="020B0503020204020204" pitchFamily="34" charset="-122"/>
                <a:ea typeface="微软雅黑" panose="020B0503020204020204" pitchFamily="34" charset="-122"/>
              </a:rPr>
              <a:t>PPT</a:t>
            </a:r>
            <a:r>
              <a:rPr lang="zh-CN" altLang="en-US" sz="100" dirty="0">
                <a:solidFill>
                  <a:schemeClr val="bg1"/>
                </a:solidFill>
                <a:latin typeface="微软雅黑" panose="020B0503020204020204" pitchFamily="34" charset="-122"/>
                <a:ea typeface="微软雅黑" panose="020B0503020204020204" pitchFamily="34" charset="-122"/>
              </a:rPr>
              <a:t>模板 </a:t>
            </a:r>
            <a:r>
              <a:rPr lang="en-US" altLang="zh-CN" sz="100" dirty="0">
                <a:solidFill>
                  <a:schemeClr val="bg1"/>
                </a:solidFill>
                <a:latin typeface="微软雅黑" panose="020B0503020204020204" pitchFamily="34" charset="-122"/>
                <a:ea typeface="微软雅黑" panose="020B0503020204020204" pitchFamily="34" charset="-122"/>
              </a:rPr>
              <a:t>http://www.1ppt.com/moban/</a:t>
            </a:r>
            <a:r>
              <a:rPr lang="zh-CN" altLang="en-US" sz="100" dirty="0">
                <a:solidFill>
                  <a:schemeClr val="bg1"/>
                </a:solidFill>
                <a:latin typeface="微软雅黑" panose="020B0503020204020204" pitchFamily="34" charset="-122"/>
                <a:ea typeface="微软雅黑" panose="020B0503020204020204" pitchFamily="34" charset="-122"/>
              </a:rPr>
              <a:t> </a:t>
            </a:r>
            <a:endParaRPr lang="en-US" altLang="zh-CN" sz="100" dirty="0">
              <a:solidFill>
                <a:schemeClr val="bg1"/>
              </a:solidFill>
              <a:latin typeface="微软雅黑" panose="020B0503020204020204" pitchFamily="34" charset="-122"/>
              <a:ea typeface="微软雅黑" panose="020B0503020204020204" pitchFamily="34" charset="-122"/>
            </a:endParaRPr>
          </a:p>
        </p:txBody>
      </p:sp>
      <p:grpSp>
        <p:nvGrpSpPr>
          <p:cNvPr id="28" name="组合 27">
            <a:extLst>
              <a:ext uri="{FF2B5EF4-FFF2-40B4-BE49-F238E27FC236}">
                <a16:creationId xmlns:a16="http://schemas.microsoft.com/office/drawing/2014/main" id="{9B8478E2-C6C8-4B2D-A9A3-892C973C407A}"/>
              </a:ext>
            </a:extLst>
          </p:cNvPr>
          <p:cNvGrpSpPr/>
          <p:nvPr/>
        </p:nvGrpSpPr>
        <p:grpSpPr>
          <a:xfrm>
            <a:off x="688460" y="611701"/>
            <a:ext cx="4512517" cy="461665"/>
            <a:chOff x="688460" y="611701"/>
            <a:chExt cx="4512517" cy="461665"/>
          </a:xfrm>
        </p:grpSpPr>
        <p:sp>
          <p:nvSpPr>
            <p:cNvPr id="29" name="文本框 28">
              <a:extLst>
                <a:ext uri="{FF2B5EF4-FFF2-40B4-BE49-F238E27FC236}">
                  <a16:creationId xmlns:a16="http://schemas.microsoft.com/office/drawing/2014/main" id="{9A849A46-68F2-4BF9-9335-C393326261A6}"/>
                </a:ext>
              </a:extLst>
            </p:cNvPr>
            <p:cNvSpPr txBox="1"/>
            <p:nvPr/>
          </p:nvSpPr>
          <p:spPr>
            <a:xfrm>
              <a:off x="931237" y="611701"/>
              <a:ext cx="3962400" cy="461665"/>
            </a:xfrm>
            <a:prstGeom prst="rect">
              <a:avLst/>
            </a:prstGeom>
            <a:noFill/>
          </p:spPr>
          <p:txBody>
            <a:bodyPr wrap="square" rtlCol="0">
              <a:spAutoFit/>
            </a:bodyPr>
            <a:lstStyle/>
            <a:p>
              <a:pPr algn="ctr"/>
              <a:r>
                <a:rPr lang="en-US" altLang="zh-CN" sz="2400" dirty="0">
                  <a:cs typeface="+mn-ea"/>
                  <a:sym typeface="+mn-lt"/>
                </a:rPr>
                <a:t>02OpenStack</a:t>
              </a:r>
              <a:r>
                <a:rPr lang="zh-CN" altLang="en-US" sz="2400" dirty="0">
                  <a:cs typeface="+mn-ea"/>
                  <a:sym typeface="+mn-lt"/>
                </a:rPr>
                <a:t>简介及特点</a:t>
              </a:r>
            </a:p>
          </p:txBody>
        </p:sp>
        <p:cxnSp>
          <p:nvCxnSpPr>
            <p:cNvPr id="30" name="直接连接符 29">
              <a:extLst>
                <a:ext uri="{FF2B5EF4-FFF2-40B4-BE49-F238E27FC236}">
                  <a16:creationId xmlns:a16="http://schemas.microsoft.com/office/drawing/2014/main" id="{07DAF987-69EB-40E6-9EB2-FE70A05BA347}"/>
                </a:ext>
              </a:extLst>
            </p:cNvPr>
            <p:cNvCxnSpPr>
              <a:cxnSpLocks/>
            </p:cNvCxnSpPr>
            <p:nvPr/>
          </p:nvCxnSpPr>
          <p:spPr>
            <a:xfrm flipH="1">
              <a:off x="4324677" y="842533"/>
              <a:ext cx="876300" cy="0"/>
            </a:xfrm>
            <a:prstGeom prst="line">
              <a:avLst/>
            </a:prstGeom>
            <a:ln>
              <a:gradFill>
                <a:gsLst>
                  <a:gs pos="0">
                    <a:schemeClr val="accent1">
                      <a:lumMod val="5000"/>
                      <a:lumOff val="95000"/>
                    </a:schemeClr>
                  </a:gs>
                  <a:gs pos="100000">
                    <a:schemeClr val="bg1">
                      <a:lumMod val="50000"/>
                    </a:schemeClr>
                  </a:gs>
                </a:gsLst>
                <a:lin ang="0" scaled="0"/>
              </a:gradFill>
            </a:ln>
          </p:spPr>
          <p:style>
            <a:lnRef idx="1">
              <a:schemeClr val="accent1"/>
            </a:lnRef>
            <a:fillRef idx="0">
              <a:schemeClr val="accent1"/>
            </a:fillRef>
            <a:effectRef idx="0">
              <a:schemeClr val="accent1"/>
            </a:effectRef>
            <a:fontRef idx="minor">
              <a:schemeClr val="tx1"/>
            </a:fontRef>
          </p:style>
        </p:cxnSp>
        <p:cxnSp>
          <p:nvCxnSpPr>
            <p:cNvPr id="31" name="直接连接符 30">
              <a:extLst>
                <a:ext uri="{FF2B5EF4-FFF2-40B4-BE49-F238E27FC236}">
                  <a16:creationId xmlns:a16="http://schemas.microsoft.com/office/drawing/2014/main" id="{B299E428-F841-450B-8AF8-9AFEDCF88884}"/>
                </a:ext>
              </a:extLst>
            </p:cNvPr>
            <p:cNvCxnSpPr>
              <a:cxnSpLocks/>
            </p:cNvCxnSpPr>
            <p:nvPr/>
          </p:nvCxnSpPr>
          <p:spPr>
            <a:xfrm>
              <a:off x="688460" y="842533"/>
              <a:ext cx="803231" cy="0"/>
            </a:xfrm>
            <a:prstGeom prst="line">
              <a:avLst/>
            </a:prstGeom>
            <a:ln>
              <a:gradFill>
                <a:gsLst>
                  <a:gs pos="0">
                    <a:schemeClr val="accent1">
                      <a:lumMod val="5000"/>
                      <a:lumOff val="95000"/>
                    </a:schemeClr>
                  </a:gs>
                  <a:gs pos="100000">
                    <a:schemeClr val="bg1">
                      <a:lumMod val="50000"/>
                    </a:schemeClr>
                  </a:gs>
                </a:gsLst>
                <a:lin ang="0" scaled="0"/>
              </a:gradFill>
            </a:ln>
          </p:spPr>
          <p:style>
            <a:lnRef idx="1">
              <a:schemeClr val="accent1"/>
            </a:lnRef>
            <a:fillRef idx="0">
              <a:schemeClr val="accent1"/>
            </a:fillRef>
            <a:effectRef idx="0">
              <a:schemeClr val="accent1"/>
            </a:effectRef>
            <a:fontRef idx="minor">
              <a:schemeClr val="tx1"/>
            </a:fontRef>
          </p:style>
        </p:cxnSp>
      </p:grpSp>
      <p:sp>
        <p:nvSpPr>
          <p:cNvPr id="3" name="文本框 2">
            <a:extLst>
              <a:ext uri="{FF2B5EF4-FFF2-40B4-BE49-F238E27FC236}">
                <a16:creationId xmlns:a16="http://schemas.microsoft.com/office/drawing/2014/main" id="{86EBCE90-3E50-0E13-7269-8AB354EF6040}"/>
              </a:ext>
            </a:extLst>
          </p:cNvPr>
          <p:cNvSpPr txBox="1"/>
          <p:nvPr/>
        </p:nvSpPr>
        <p:spPr>
          <a:xfrm>
            <a:off x="688460" y="2187061"/>
            <a:ext cx="11236479" cy="1569660"/>
          </a:xfrm>
          <a:prstGeom prst="rect">
            <a:avLst/>
          </a:prstGeom>
          <a:noFill/>
        </p:spPr>
        <p:txBody>
          <a:bodyPr wrap="square">
            <a:spAutoFit/>
          </a:bodyPr>
          <a:lstStyle/>
          <a:p>
            <a:pPr marL="342900" indent="-342900">
              <a:buFont typeface="Wingdings" panose="05000000000000000000" pitchFamily="2" charset="2"/>
              <a:buChar char="l"/>
            </a:pPr>
            <a:r>
              <a:rPr lang="en-US" altLang="zh-CN" sz="2400" dirty="0">
                <a:solidFill>
                  <a:srgbClr val="000000"/>
                </a:solidFill>
                <a:effectLst/>
                <a:latin typeface="Times New Roman" panose="02020603050405020304" pitchFamily="18" charset="0"/>
                <a:ea typeface="宋体" panose="02010600030101010101" pitchFamily="2" charset="-122"/>
              </a:rPr>
              <a:t>OpenStack</a:t>
            </a:r>
            <a:r>
              <a:rPr lang="zh-CN" altLang="zh-CN" sz="2400" dirty="0">
                <a:solidFill>
                  <a:srgbClr val="000000"/>
                </a:solidFill>
                <a:effectLst/>
                <a:latin typeface="Times New Roman" panose="02020603050405020304" pitchFamily="18" charset="0"/>
                <a:ea typeface="宋体" panose="02010600030101010101" pitchFamily="2" charset="-122"/>
              </a:rPr>
              <a:t>主要用于</a:t>
            </a:r>
            <a:r>
              <a:rPr lang="zh-CN" altLang="zh-CN" sz="2400" dirty="0">
                <a:solidFill>
                  <a:srgbClr val="FF0000"/>
                </a:solidFill>
                <a:effectLst/>
                <a:latin typeface="Times New Roman" panose="02020603050405020304" pitchFamily="18" charset="0"/>
                <a:ea typeface="宋体" panose="02010600030101010101" pitchFamily="2" charset="-122"/>
              </a:rPr>
              <a:t>公有云</a:t>
            </a:r>
            <a:r>
              <a:rPr lang="zh-CN" altLang="zh-CN" sz="2400" dirty="0">
                <a:solidFill>
                  <a:srgbClr val="000000"/>
                </a:solidFill>
                <a:effectLst/>
                <a:latin typeface="Times New Roman" panose="02020603050405020304" pitchFamily="18" charset="0"/>
                <a:ea typeface="宋体" panose="02010600030101010101" pitchFamily="2" charset="-122"/>
              </a:rPr>
              <a:t>和</a:t>
            </a:r>
            <a:r>
              <a:rPr lang="zh-CN" altLang="zh-CN" sz="2400" dirty="0">
                <a:solidFill>
                  <a:srgbClr val="FF0000"/>
                </a:solidFill>
                <a:effectLst/>
                <a:latin typeface="Times New Roman" panose="02020603050405020304" pitchFamily="18" charset="0"/>
                <a:ea typeface="宋体" panose="02010600030101010101" pitchFamily="2" charset="-122"/>
              </a:rPr>
              <a:t>私有云</a:t>
            </a:r>
            <a:r>
              <a:rPr lang="zh-CN" altLang="zh-CN" sz="2400" dirty="0">
                <a:solidFill>
                  <a:srgbClr val="000000"/>
                </a:solidFill>
                <a:effectLst/>
                <a:latin typeface="Times New Roman" panose="02020603050405020304" pitchFamily="18" charset="0"/>
                <a:ea typeface="宋体" panose="02010600030101010101" pitchFamily="2" charset="-122"/>
              </a:rPr>
              <a:t>平台的搭建和管理。它为云计算提供存储空间、计算能力等资源，并提供相应的建设和管理工具。可以认为，</a:t>
            </a:r>
            <a:r>
              <a:rPr lang="en-US" altLang="zh-CN" sz="2400" dirty="0">
                <a:solidFill>
                  <a:srgbClr val="000000"/>
                </a:solidFill>
                <a:effectLst/>
                <a:latin typeface="Times New Roman" panose="02020603050405020304" pitchFamily="18" charset="0"/>
                <a:ea typeface="宋体" panose="02010600030101010101" pitchFamily="2" charset="-122"/>
              </a:rPr>
              <a:t>OpenStack</a:t>
            </a:r>
            <a:r>
              <a:rPr lang="zh-CN" altLang="zh-CN" sz="2400" dirty="0">
                <a:solidFill>
                  <a:srgbClr val="000000"/>
                </a:solidFill>
                <a:effectLst/>
                <a:latin typeface="Times New Roman" panose="02020603050405020304" pitchFamily="18" charset="0"/>
                <a:ea typeface="宋体" panose="02010600030101010101" pitchFamily="2" charset="-122"/>
              </a:rPr>
              <a:t>是一个云计算操作系统，是一个由多个组件组合而成的云计算管理平台。</a:t>
            </a:r>
            <a:endParaRPr lang="zh-CN" altLang="zh-CN" sz="2400" dirty="0">
              <a:effectLst/>
              <a:latin typeface="Times New Roman" panose="02020603050405020304" pitchFamily="18" charset="0"/>
              <a:ea typeface="等线" panose="02010600030101010101" pitchFamily="2" charset="-122"/>
            </a:endParaRPr>
          </a:p>
          <a:p>
            <a:pPr marL="342900" indent="-342900">
              <a:buFont typeface="Wingdings" panose="05000000000000000000" pitchFamily="2" charset="2"/>
              <a:buChar char="l"/>
            </a:pPr>
            <a:endParaRPr lang="zh-CN" altLang="en-US" sz="2400" dirty="0"/>
          </a:p>
        </p:txBody>
      </p:sp>
      <p:pic>
        <p:nvPicPr>
          <p:cNvPr id="4" name="图片 3">
            <a:extLst>
              <a:ext uri="{FF2B5EF4-FFF2-40B4-BE49-F238E27FC236}">
                <a16:creationId xmlns:a16="http://schemas.microsoft.com/office/drawing/2014/main" id="{2F9197C1-1673-FADF-8E94-E220CAB0F6F8}"/>
              </a:ext>
            </a:extLst>
          </p:cNvPr>
          <p:cNvPicPr>
            <a:picLocks noChangeAspect="1"/>
          </p:cNvPicPr>
          <p:nvPr/>
        </p:nvPicPr>
        <p:blipFill>
          <a:blip r:embed="rId2"/>
          <a:stretch>
            <a:fillRect/>
          </a:stretch>
        </p:blipFill>
        <p:spPr>
          <a:xfrm>
            <a:off x="3234274" y="4215262"/>
            <a:ext cx="5096926" cy="1310308"/>
          </a:xfrm>
          <a:prstGeom prst="rect">
            <a:avLst/>
          </a:prstGeom>
        </p:spPr>
      </p:pic>
    </p:spTree>
    <p:extLst>
      <p:ext uri="{BB962C8B-B14F-4D97-AF65-F5344CB8AC3E}">
        <p14:creationId xmlns:p14="http://schemas.microsoft.com/office/powerpoint/2010/main" val="1881556951"/>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TextBox 22"/>
          <p:cNvSpPr txBox="1"/>
          <p:nvPr/>
        </p:nvSpPr>
        <p:spPr>
          <a:xfrm>
            <a:off x="267061" y="6539369"/>
            <a:ext cx="1800200" cy="123111"/>
          </a:xfrm>
          <a:prstGeom prst="rect">
            <a:avLst/>
          </a:prstGeom>
          <a:noFill/>
        </p:spPr>
        <p:txBody>
          <a:bodyPr wrap="square" rtlCol="0">
            <a:spAutoFit/>
          </a:bodyPr>
          <a:lstStyle/>
          <a:p>
            <a:pPr>
              <a:lnSpc>
                <a:spcPct val="200000"/>
              </a:lnSpc>
            </a:pPr>
            <a:r>
              <a:rPr lang="en-US" altLang="zh-CN" sz="100" dirty="0">
                <a:solidFill>
                  <a:schemeClr val="bg1"/>
                </a:solidFill>
                <a:latin typeface="微软雅黑" panose="020B0503020204020204" pitchFamily="34" charset="-122"/>
                <a:ea typeface="微软雅黑" panose="020B0503020204020204" pitchFamily="34" charset="-122"/>
              </a:rPr>
              <a:t>PPT</a:t>
            </a:r>
            <a:r>
              <a:rPr lang="zh-CN" altLang="en-US" sz="100" dirty="0">
                <a:solidFill>
                  <a:schemeClr val="bg1"/>
                </a:solidFill>
                <a:latin typeface="微软雅黑" panose="020B0503020204020204" pitchFamily="34" charset="-122"/>
                <a:ea typeface="微软雅黑" panose="020B0503020204020204" pitchFamily="34" charset="-122"/>
              </a:rPr>
              <a:t>模板 </a:t>
            </a:r>
            <a:r>
              <a:rPr lang="en-US" altLang="zh-CN" sz="100" dirty="0">
                <a:solidFill>
                  <a:schemeClr val="bg1"/>
                </a:solidFill>
                <a:latin typeface="微软雅黑" panose="020B0503020204020204" pitchFamily="34" charset="-122"/>
                <a:ea typeface="微软雅黑" panose="020B0503020204020204" pitchFamily="34" charset="-122"/>
              </a:rPr>
              <a:t>http://www.1ppt.com/moban/</a:t>
            </a:r>
            <a:r>
              <a:rPr lang="zh-CN" altLang="en-US" sz="100" dirty="0">
                <a:solidFill>
                  <a:schemeClr val="bg1"/>
                </a:solidFill>
                <a:latin typeface="微软雅黑" panose="020B0503020204020204" pitchFamily="34" charset="-122"/>
                <a:ea typeface="微软雅黑" panose="020B0503020204020204" pitchFamily="34" charset="-122"/>
              </a:rPr>
              <a:t> </a:t>
            </a:r>
            <a:endParaRPr lang="en-US" altLang="zh-CN" sz="100" dirty="0">
              <a:solidFill>
                <a:schemeClr val="bg1"/>
              </a:solidFill>
              <a:latin typeface="微软雅黑" panose="020B0503020204020204" pitchFamily="34" charset="-122"/>
              <a:ea typeface="微软雅黑" panose="020B0503020204020204" pitchFamily="34" charset="-122"/>
            </a:endParaRPr>
          </a:p>
        </p:txBody>
      </p:sp>
      <p:grpSp>
        <p:nvGrpSpPr>
          <p:cNvPr id="28" name="组合 27">
            <a:extLst>
              <a:ext uri="{FF2B5EF4-FFF2-40B4-BE49-F238E27FC236}">
                <a16:creationId xmlns:a16="http://schemas.microsoft.com/office/drawing/2014/main" id="{9B8478E2-C6C8-4B2D-A9A3-892C973C407A}"/>
              </a:ext>
            </a:extLst>
          </p:cNvPr>
          <p:cNvGrpSpPr/>
          <p:nvPr/>
        </p:nvGrpSpPr>
        <p:grpSpPr>
          <a:xfrm>
            <a:off x="688460" y="611701"/>
            <a:ext cx="4512517" cy="461665"/>
            <a:chOff x="688460" y="611701"/>
            <a:chExt cx="4512517" cy="461665"/>
          </a:xfrm>
        </p:grpSpPr>
        <p:sp>
          <p:nvSpPr>
            <p:cNvPr id="29" name="文本框 28">
              <a:extLst>
                <a:ext uri="{FF2B5EF4-FFF2-40B4-BE49-F238E27FC236}">
                  <a16:creationId xmlns:a16="http://schemas.microsoft.com/office/drawing/2014/main" id="{9A849A46-68F2-4BF9-9335-C393326261A6}"/>
                </a:ext>
              </a:extLst>
            </p:cNvPr>
            <p:cNvSpPr txBox="1"/>
            <p:nvPr/>
          </p:nvSpPr>
          <p:spPr>
            <a:xfrm>
              <a:off x="931237" y="611701"/>
              <a:ext cx="3962400" cy="461665"/>
            </a:xfrm>
            <a:prstGeom prst="rect">
              <a:avLst/>
            </a:prstGeom>
            <a:noFill/>
          </p:spPr>
          <p:txBody>
            <a:bodyPr wrap="square" rtlCol="0">
              <a:spAutoFit/>
            </a:bodyPr>
            <a:lstStyle/>
            <a:p>
              <a:pPr algn="ctr"/>
              <a:r>
                <a:rPr lang="en-US" altLang="zh-CN" sz="2400" dirty="0">
                  <a:cs typeface="+mn-ea"/>
                  <a:sym typeface="+mn-lt"/>
                </a:rPr>
                <a:t>02OpenStack</a:t>
              </a:r>
              <a:r>
                <a:rPr lang="zh-CN" altLang="en-US" sz="2400" dirty="0">
                  <a:cs typeface="+mn-ea"/>
                  <a:sym typeface="+mn-lt"/>
                </a:rPr>
                <a:t>简介及特点</a:t>
              </a:r>
            </a:p>
          </p:txBody>
        </p:sp>
        <p:cxnSp>
          <p:nvCxnSpPr>
            <p:cNvPr id="30" name="直接连接符 29">
              <a:extLst>
                <a:ext uri="{FF2B5EF4-FFF2-40B4-BE49-F238E27FC236}">
                  <a16:creationId xmlns:a16="http://schemas.microsoft.com/office/drawing/2014/main" id="{07DAF987-69EB-40E6-9EB2-FE70A05BA347}"/>
                </a:ext>
              </a:extLst>
            </p:cNvPr>
            <p:cNvCxnSpPr>
              <a:cxnSpLocks/>
            </p:cNvCxnSpPr>
            <p:nvPr/>
          </p:nvCxnSpPr>
          <p:spPr>
            <a:xfrm flipH="1">
              <a:off x="4324677" y="842533"/>
              <a:ext cx="876300" cy="0"/>
            </a:xfrm>
            <a:prstGeom prst="line">
              <a:avLst/>
            </a:prstGeom>
            <a:ln>
              <a:gradFill>
                <a:gsLst>
                  <a:gs pos="0">
                    <a:schemeClr val="accent1">
                      <a:lumMod val="5000"/>
                      <a:lumOff val="95000"/>
                    </a:schemeClr>
                  </a:gs>
                  <a:gs pos="100000">
                    <a:schemeClr val="bg1">
                      <a:lumMod val="50000"/>
                    </a:schemeClr>
                  </a:gs>
                </a:gsLst>
                <a:lin ang="0" scaled="0"/>
              </a:gradFill>
            </a:ln>
          </p:spPr>
          <p:style>
            <a:lnRef idx="1">
              <a:schemeClr val="accent1"/>
            </a:lnRef>
            <a:fillRef idx="0">
              <a:schemeClr val="accent1"/>
            </a:fillRef>
            <a:effectRef idx="0">
              <a:schemeClr val="accent1"/>
            </a:effectRef>
            <a:fontRef idx="minor">
              <a:schemeClr val="tx1"/>
            </a:fontRef>
          </p:style>
        </p:cxnSp>
        <p:cxnSp>
          <p:nvCxnSpPr>
            <p:cNvPr id="31" name="直接连接符 30">
              <a:extLst>
                <a:ext uri="{FF2B5EF4-FFF2-40B4-BE49-F238E27FC236}">
                  <a16:creationId xmlns:a16="http://schemas.microsoft.com/office/drawing/2014/main" id="{B299E428-F841-450B-8AF8-9AFEDCF88884}"/>
                </a:ext>
              </a:extLst>
            </p:cNvPr>
            <p:cNvCxnSpPr>
              <a:cxnSpLocks/>
            </p:cNvCxnSpPr>
            <p:nvPr/>
          </p:nvCxnSpPr>
          <p:spPr>
            <a:xfrm>
              <a:off x="688460" y="842533"/>
              <a:ext cx="803231" cy="0"/>
            </a:xfrm>
            <a:prstGeom prst="line">
              <a:avLst/>
            </a:prstGeom>
            <a:ln>
              <a:gradFill>
                <a:gsLst>
                  <a:gs pos="0">
                    <a:schemeClr val="accent1">
                      <a:lumMod val="5000"/>
                      <a:lumOff val="95000"/>
                    </a:schemeClr>
                  </a:gs>
                  <a:gs pos="100000">
                    <a:schemeClr val="bg1">
                      <a:lumMod val="50000"/>
                    </a:schemeClr>
                  </a:gs>
                </a:gsLst>
                <a:lin ang="0" scaled="0"/>
              </a:gradFill>
            </a:ln>
          </p:spPr>
          <p:style>
            <a:lnRef idx="1">
              <a:schemeClr val="accent1"/>
            </a:lnRef>
            <a:fillRef idx="0">
              <a:schemeClr val="accent1"/>
            </a:fillRef>
            <a:effectRef idx="0">
              <a:schemeClr val="accent1"/>
            </a:effectRef>
            <a:fontRef idx="minor">
              <a:schemeClr val="tx1"/>
            </a:fontRef>
          </p:style>
        </p:cxnSp>
      </p:grpSp>
      <p:sp>
        <p:nvSpPr>
          <p:cNvPr id="3" name="文本框 2">
            <a:extLst>
              <a:ext uri="{FF2B5EF4-FFF2-40B4-BE49-F238E27FC236}">
                <a16:creationId xmlns:a16="http://schemas.microsoft.com/office/drawing/2014/main" id="{86EBCE90-3E50-0E13-7269-8AB354EF6040}"/>
              </a:ext>
            </a:extLst>
          </p:cNvPr>
          <p:cNvSpPr txBox="1"/>
          <p:nvPr/>
        </p:nvSpPr>
        <p:spPr>
          <a:xfrm>
            <a:off x="477758" y="1304198"/>
            <a:ext cx="11236479" cy="1938992"/>
          </a:xfrm>
          <a:prstGeom prst="rect">
            <a:avLst/>
          </a:prstGeom>
          <a:noFill/>
        </p:spPr>
        <p:txBody>
          <a:bodyPr wrap="square">
            <a:spAutoFit/>
          </a:bodyPr>
          <a:lstStyle/>
          <a:p>
            <a:pPr marL="342900" indent="-342900">
              <a:buFont typeface="Wingdings" panose="05000000000000000000" pitchFamily="2" charset="2"/>
              <a:buChar char="l"/>
            </a:pPr>
            <a:r>
              <a:rPr lang="en-US" altLang="zh-CN" sz="2400" dirty="0">
                <a:solidFill>
                  <a:srgbClr val="000000"/>
                </a:solidFill>
                <a:effectLst/>
                <a:latin typeface="Times New Roman" panose="02020603050405020304" pitchFamily="18" charset="0"/>
                <a:ea typeface="宋体" panose="02010600030101010101" pitchFamily="2" charset="-122"/>
              </a:rPr>
              <a:t>OpenStack</a:t>
            </a:r>
            <a:r>
              <a:rPr lang="zh-CN" alt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的首要任务是管理好分布式系统中各种基础设施资源，包括三个方面：</a:t>
            </a:r>
            <a:r>
              <a:rPr lang="zh-CN" altLang="zh-CN" sz="2400" b="1" dirty="0">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rPr>
              <a:t>计算、存储、网络，</a:t>
            </a:r>
            <a:r>
              <a:rPr lang="zh-CN" alt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也就是服务器、存储设备、网络设备，</a:t>
            </a:r>
            <a:r>
              <a:rPr lang="en-US" altLang="zh-CN" sz="2400" dirty="0">
                <a:solidFill>
                  <a:srgbClr val="000000"/>
                </a:solidFill>
                <a:effectLst/>
                <a:latin typeface="Times New Roman" panose="02020603050405020304" pitchFamily="18" charset="0"/>
                <a:ea typeface="宋体" panose="02010600030101010101" pitchFamily="2" charset="-122"/>
              </a:rPr>
              <a:t>OpenStack</a:t>
            </a:r>
            <a:r>
              <a:rPr lang="zh-CN" alt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这些资源组织起来，形成一个完整的云平台，协调指挥其他组件执行具体操作，以完成各项功能和服务。</a:t>
            </a:r>
            <a:r>
              <a:rPr lang="en-US" altLang="zh-CN" sz="2400" dirty="0">
                <a:solidFill>
                  <a:srgbClr val="000000"/>
                </a:solidFill>
                <a:effectLst/>
                <a:latin typeface="Times New Roman" panose="02020603050405020304" pitchFamily="18" charset="0"/>
                <a:ea typeface="宋体" panose="02010600030101010101" pitchFamily="2" charset="-122"/>
              </a:rPr>
              <a:t>OpenStack</a:t>
            </a:r>
            <a:r>
              <a:rPr lang="zh-CN" alt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还提供了仪表盘</a:t>
            </a:r>
            <a:r>
              <a:rPr lang="en-US" altLang="zh-CN" sz="2400" b="1" dirty="0">
                <a:solidFill>
                  <a:srgbClr val="FF0000"/>
                </a:solidFill>
                <a:effectLst/>
                <a:latin typeface="Times New Roman" panose="02020603050405020304" pitchFamily="18" charset="0"/>
                <a:ea typeface="宋体" panose="02010600030101010101" pitchFamily="2" charset="-122"/>
              </a:rPr>
              <a:t>Horizon</a:t>
            </a:r>
            <a:r>
              <a:rPr lang="zh-CN" alt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，并提供一套</a:t>
            </a:r>
            <a:r>
              <a:rPr lang="en-US" altLang="zh-CN" sz="2400" dirty="0">
                <a:solidFill>
                  <a:srgbClr val="000000"/>
                </a:solidFill>
                <a:effectLst/>
                <a:latin typeface="Times New Roman" panose="02020603050405020304" pitchFamily="18" charset="0"/>
                <a:ea typeface="宋体" panose="02010600030101010101" pitchFamily="2" charset="-122"/>
              </a:rPr>
              <a:t>API</a:t>
            </a:r>
            <a:r>
              <a:rPr lang="zh-CN" alt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支持用户开发，便于使用者的使用和调用。</a:t>
            </a:r>
            <a:endParaRPr lang="zh-CN" altLang="en-US" sz="2400" dirty="0"/>
          </a:p>
        </p:txBody>
      </p:sp>
      <p:pic>
        <p:nvPicPr>
          <p:cNvPr id="7" name="图片 6">
            <a:extLst>
              <a:ext uri="{FF2B5EF4-FFF2-40B4-BE49-F238E27FC236}">
                <a16:creationId xmlns:a16="http://schemas.microsoft.com/office/drawing/2014/main" id="{C1B212D9-229F-3E93-2D94-AA2806858339}"/>
              </a:ext>
            </a:extLst>
          </p:cNvPr>
          <p:cNvPicPr>
            <a:picLocks noChangeAspect="1"/>
          </p:cNvPicPr>
          <p:nvPr/>
        </p:nvPicPr>
        <p:blipFill>
          <a:blip r:embed="rId2"/>
          <a:stretch>
            <a:fillRect/>
          </a:stretch>
        </p:blipFill>
        <p:spPr>
          <a:xfrm>
            <a:off x="2665801" y="3248389"/>
            <a:ext cx="5786337" cy="3414091"/>
          </a:xfrm>
          <a:prstGeom prst="rect">
            <a:avLst/>
          </a:prstGeom>
        </p:spPr>
      </p:pic>
    </p:spTree>
    <p:extLst>
      <p:ext uri="{BB962C8B-B14F-4D97-AF65-F5344CB8AC3E}">
        <p14:creationId xmlns:p14="http://schemas.microsoft.com/office/powerpoint/2010/main" val="77653541"/>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TextBox 22"/>
          <p:cNvSpPr txBox="1"/>
          <p:nvPr/>
        </p:nvSpPr>
        <p:spPr>
          <a:xfrm>
            <a:off x="267061" y="6539369"/>
            <a:ext cx="1800200" cy="123111"/>
          </a:xfrm>
          <a:prstGeom prst="rect">
            <a:avLst/>
          </a:prstGeom>
          <a:noFill/>
        </p:spPr>
        <p:txBody>
          <a:bodyPr wrap="square" rtlCol="0">
            <a:spAutoFit/>
          </a:bodyPr>
          <a:lstStyle/>
          <a:p>
            <a:pPr>
              <a:lnSpc>
                <a:spcPct val="200000"/>
              </a:lnSpc>
            </a:pPr>
            <a:r>
              <a:rPr lang="en-US" altLang="zh-CN" sz="100" dirty="0">
                <a:solidFill>
                  <a:schemeClr val="bg1"/>
                </a:solidFill>
                <a:latin typeface="微软雅黑" panose="020B0503020204020204" pitchFamily="34" charset="-122"/>
                <a:ea typeface="微软雅黑" panose="020B0503020204020204" pitchFamily="34" charset="-122"/>
              </a:rPr>
              <a:t>PPT</a:t>
            </a:r>
            <a:r>
              <a:rPr lang="zh-CN" altLang="en-US" sz="100" dirty="0">
                <a:solidFill>
                  <a:schemeClr val="bg1"/>
                </a:solidFill>
                <a:latin typeface="微软雅黑" panose="020B0503020204020204" pitchFamily="34" charset="-122"/>
                <a:ea typeface="微软雅黑" panose="020B0503020204020204" pitchFamily="34" charset="-122"/>
              </a:rPr>
              <a:t>模板 </a:t>
            </a:r>
            <a:r>
              <a:rPr lang="en-US" altLang="zh-CN" sz="100" dirty="0">
                <a:solidFill>
                  <a:schemeClr val="bg1"/>
                </a:solidFill>
                <a:latin typeface="微软雅黑" panose="020B0503020204020204" pitchFamily="34" charset="-122"/>
                <a:ea typeface="微软雅黑" panose="020B0503020204020204" pitchFamily="34" charset="-122"/>
              </a:rPr>
              <a:t>http://www.1ppt.com/moban/</a:t>
            </a:r>
            <a:r>
              <a:rPr lang="zh-CN" altLang="en-US" sz="100" dirty="0">
                <a:solidFill>
                  <a:schemeClr val="bg1"/>
                </a:solidFill>
                <a:latin typeface="微软雅黑" panose="020B0503020204020204" pitchFamily="34" charset="-122"/>
                <a:ea typeface="微软雅黑" panose="020B0503020204020204" pitchFamily="34" charset="-122"/>
              </a:rPr>
              <a:t> </a:t>
            </a:r>
            <a:endParaRPr lang="en-US" altLang="zh-CN" sz="100" dirty="0">
              <a:solidFill>
                <a:schemeClr val="bg1"/>
              </a:solidFill>
              <a:latin typeface="微软雅黑" panose="020B0503020204020204" pitchFamily="34" charset="-122"/>
              <a:ea typeface="微软雅黑" panose="020B0503020204020204" pitchFamily="34" charset="-122"/>
            </a:endParaRPr>
          </a:p>
        </p:txBody>
      </p:sp>
      <p:grpSp>
        <p:nvGrpSpPr>
          <p:cNvPr id="28" name="组合 27">
            <a:extLst>
              <a:ext uri="{FF2B5EF4-FFF2-40B4-BE49-F238E27FC236}">
                <a16:creationId xmlns:a16="http://schemas.microsoft.com/office/drawing/2014/main" id="{9B8478E2-C6C8-4B2D-A9A3-892C973C407A}"/>
              </a:ext>
            </a:extLst>
          </p:cNvPr>
          <p:cNvGrpSpPr/>
          <p:nvPr/>
        </p:nvGrpSpPr>
        <p:grpSpPr>
          <a:xfrm>
            <a:off x="688460" y="611701"/>
            <a:ext cx="4512517" cy="461665"/>
            <a:chOff x="688460" y="611701"/>
            <a:chExt cx="4512517" cy="461665"/>
          </a:xfrm>
        </p:grpSpPr>
        <p:sp>
          <p:nvSpPr>
            <p:cNvPr id="29" name="文本框 28">
              <a:extLst>
                <a:ext uri="{FF2B5EF4-FFF2-40B4-BE49-F238E27FC236}">
                  <a16:creationId xmlns:a16="http://schemas.microsoft.com/office/drawing/2014/main" id="{9A849A46-68F2-4BF9-9335-C393326261A6}"/>
                </a:ext>
              </a:extLst>
            </p:cNvPr>
            <p:cNvSpPr txBox="1"/>
            <p:nvPr/>
          </p:nvSpPr>
          <p:spPr>
            <a:xfrm>
              <a:off x="931237" y="611701"/>
              <a:ext cx="3962400" cy="461665"/>
            </a:xfrm>
            <a:prstGeom prst="rect">
              <a:avLst/>
            </a:prstGeom>
            <a:noFill/>
          </p:spPr>
          <p:txBody>
            <a:bodyPr wrap="square" rtlCol="0">
              <a:spAutoFit/>
            </a:bodyPr>
            <a:lstStyle/>
            <a:p>
              <a:pPr algn="ctr"/>
              <a:r>
                <a:rPr lang="en-US" altLang="zh-CN" sz="2400" dirty="0">
                  <a:cs typeface="+mn-ea"/>
                  <a:sym typeface="+mn-lt"/>
                </a:rPr>
                <a:t>02OpenStack</a:t>
              </a:r>
              <a:r>
                <a:rPr lang="zh-CN" altLang="en-US" sz="2400" dirty="0">
                  <a:cs typeface="+mn-ea"/>
                  <a:sym typeface="+mn-lt"/>
                </a:rPr>
                <a:t>简介及特点</a:t>
              </a:r>
            </a:p>
          </p:txBody>
        </p:sp>
        <p:cxnSp>
          <p:nvCxnSpPr>
            <p:cNvPr id="30" name="直接连接符 29">
              <a:extLst>
                <a:ext uri="{FF2B5EF4-FFF2-40B4-BE49-F238E27FC236}">
                  <a16:creationId xmlns:a16="http://schemas.microsoft.com/office/drawing/2014/main" id="{07DAF987-69EB-40E6-9EB2-FE70A05BA347}"/>
                </a:ext>
              </a:extLst>
            </p:cNvPr>
            <p:cNvCxnSpPr>
              <a:cxnSpLocks/>
            </p:cNvCxnSpPr>
            <p:nvPr/>
          </p:nvCxnSpPr>
          <p:spPr>
            <a:xfrm flipH="1">
              <a:off x="4324677" y="842533"/>
              <a:ext cx="876300" cy="0"/>
            </a:xfrm>
            <a:prstGeom prst="line">
              <a:avLst/>
            </a:prstGeom>
            <a:ln>
              <a:gradFill>
                <a:gsLst>
                  <a:gs pos="0">
                    <a:schemeClr val="accent1">
                      <a:lumMod val="5000"/>
                      <a:lumOff val="95000"/>
                    </a:schemeClr>
                  </a:gs>
                  <a:gs pos="100000">
                    <a:schemeClr val="bg1">
                      <a:lumMod val="50000"/>
                    </a:schemeClr>
                  </a:gs>
                </a:gsLst>
                <a:lin ang="0" scaled="0"/>
              </a:gradFill>
            </a:ln>
          </p:spPr>
          <p:style>
            <a:lnRef idx="1">
              <a:schemeClr val="accent1"/>
            </a:lnRef>
            <a:fillRef idx="0">
              <a:schemeClr val="accent1"/>
            </a:fillRef>
            <a:effectRef idx="0">
              <a:schemeClr val="accent1"/>
            </a:effectRef>
            <a:fontRef idx="minor">
              <a:schemeClr val="tx1"/>
            </a:fontRef>
          </p:style>
        </p:cxnSp>
        <p:cxnSp>
          <p:nvCxnSpPr>
            <p:cNvPr id="31" name="直接连接符 30">
              <a:extLst>
                <a:ext uri="{FF2B5EF4-FFF2-40B4-BE49-F238E27FC236}">
                  <a16:creationId xmlns:a16="http://schemas.microsoft.com/office/drawing/2014/main" id="{B299E428-F841-450B-8AF8-9AFEDCF88884}"/>
                </a:ext>
              </a:extLst>
            </p:cNvPr>
            <p:cNvCxnSpPr>
              <a:cxnSpLocks/>
            </p:cNvCxnSpPr>
            <p:nvPr/>
          </p:nvCxnSpPr>
          <p:spPr>
            <a:xfrm>
              <a:off x="688460" y="842533"/>
              <a:ext cx="803231" cy="0"/>
            </a:xfrm>
            <a:prstGeom prst="line">
              <a:avLst/>
            </a:prstGeom>
            <a:ln>
              <a:gradFill>
                <a:gsLst>
                  <a:gs pos="0">
                    <a:schemeClr val="accent1">
                      <a:lumMod val="5000"/>
                      <a:lumOff val="95000"/>
                    </a:schemeClr>
                  </a:gs>
                  <a:gs pos="100000">
                    <a:schemeClr val="bg1">
                      <a:lumMod val="50000"/>
                    </a:schemeClr>
                  </a:gs>
                </a:gsLst>
                <a:lin ang="0" scaled="0"/>
              </a:gradFill>
            </a:ln>
          </p:spPr>
          <p:style>
            <a:lnRef idx="1">
              <a:schemeClr val="accent1"/>
            </a:lnRef>
            <a:fillRef idx="0">
              <a:schemeClr val="accent1"/>
            </a:fillRef>
            <a:effectRef idx="0">
              <a:schemeClr val="accent1"/>
            </a:effectRef>
            <a:fontRef idx="minor">
              <a:schemeClr val="tx1"/>
            </a:fontRef>
          </p:style>
        </p:cxnSp>
      </p:grpSp>
      <p:sp>
        <p:nvSpPr>
          <p:cNvPr id="3" name="文本框 2">
            <a:extLst>
              <a:ext uri="{FF2B5EF4-FFF2-40B4-BE49-F238E27FC236}">
                <a16:creationId xmlns:a16="http://schemas.microsoft.com/office/drawing/2014/main" id="{86EBCE90-3E50-0E13-7269-8AB354EF6040}"/>
              </a:ext>
            </a:extLst>
          </p:cNvPr>
          <p:cNvSpPr txBox="1"/>
          <p:nvPr/>
        </p:nvSpPr>
        <p:spPr>
          <a:xfrm>
            <a:off x="477758" y="1304198"/>
            <a:ext cx="11236479" cy="1938992"/>
          </a:xfrm>
          <a:prstGeom prst="rect">
            <a:avLst/>
          </a:prstGeom>
          <a:noFill/>
        </p:spPr>
        <p:txBody>
          <a:bodyPr wrap="square">
            <a:spAutoFit/>
          </a:bodyPr>
          <a:lstStyle/>
          <a:p>
            <a:pPr marL="342900" indent="-342900">
              <a:buFont typeface="Wingdings" panose="05000000000000000000" pitchFamily="2" charset="2"/>
              <a:buChar char="l"/>
            </a:pPr>
            <a:r>
              <a:rPr lang="en-US" altLang="zh-CN" sz="2400" dirty="0">
                <a:solidFill>
                  <a:srgbClr val="000000"/>
                </a:solidFill>
                <a:effectLst/>
                <a:latin typeface="Times New Roman" panose="02020603050405020304" pitchFamily="18" charset="0"/>
                <a:ea typeface="宋体" panose="02010600030101010101" pitchFamily="2" charset="-122"/>
              </a:rPr>
              <a:t>OpenStack</a:t>
            </a:r>
            <a:r>
              <a:rPr lang="zh-CN" alt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的首要任务是管理好分布式系统中各种基础设施资源，包括三个方面：</a:t>
            </a:r>
            <a:r>
              <a:rPr lang="zh-CN" altLang="zh-CN" sz="2400" b="1" dirty="0">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rPr>
              <a:t>计算、存储、网络，</a:t>
            </a:r>
            <a:r>
              <a:rPr lang="zh-CN" alt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也就是服务器、存储设备、网络设备，</a:t>
            </a:r>
            <a:r>
              <a:rPr lang="en-US" altLang="zh-CN" sz="2400" dirty="0">
                <a:solidFill>
                  <a:srgbClr val="000000"/>
                </a:solidFill>
                <a:effectLst/>
                <a:latin typeface="Times New Roman" panose="02020603050405020304" pitchFamily="18" charset="0"/>
                <a:ea typeface="宋体" panose="02010600030101010101" pitchFamily="2" charset="-122"/>
              </a:rPr>
              <a:t>OpenStack</a:t>
            </a:r>
            <a:r>
              <a:rPr lang="zh-CN" alt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这些资源组织起来，形成一个完整的云平台，协调指挥其他组件执行具体操作，以完成各项功能和服务。</a:t>
            </a:r>
            <a:r>
              <a:rPr lang="en-US" altLang="zh-CN" sz="2400" dirty="0">
                <a:solidFill>
                  <a:srgbClr val="000000"/>
                </a:solidFill>
                <a:effectLst/>
                <a:latin typeface="Times New Roman" panose="02020603050405020304" pitchFamily="18" charset="0"/>
                <a:ea typeface="宋体" panose="02010600030101010101" pitchFamily="2" charset="-122"/>
              </a:rPr>
              <a:t>OpenStack</a:t>
            </a:r>
            <a:r>
              <a:rPr lang="zh-CN" alt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还提供了仪表盘</a:t>
            </a:r>
            <a:r>
              <a:rPr lang="en-US" altLang="zh-CN" sz="2400" b="1" dirty="0">
                <a:solidFill>
                  <a:srgbClr val="FF0000"/>
                </a:solidFill>
                <a:effectLst/>
                <a:latin typeface="Times New Roman" panose="02020603050405020304" pitchFamily="18" charset="0"/>
                <a:ea typeface="宋体" panose="02010600030101010101" pitchFamily="2" charset="-122"/>
              </a:rPr>
              <a:t>Horizon</a:t>
            </a:r>
            <a:r>
              <a:rPr lang="zh-CN" alt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，并提供一套</a:t>
            </a:r>
            <a:r>
              <a:rPr lang="en-US" altLang="zh-CN" sz="2400" dirty="0">
                <a:solidFill>
                  <a:srgbClr val="000000"/>
                </a:solidFill>
                <a:effectLst/>
                <a:latin typeface="Times New Roman" panose="02020603050405020304" pitchFamily="18" charset="0"/>
                <a:ea typeface="宋体" panose="02010600030101010101" pitchFamily="2" charset="-122"/>
              </a:rPr>
              <a:t>API</a:t>
            </a:r>
            <a:r>
              <a:rPr lang="zh-CN" alt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支持用户开发，便于使用者的使用和调用。</a:t>
            </a:r>
            <a:endParaRPr lang="zh-CN" altLang="en-US" sz="2400" dirty="0"/>
          </a:p>
        </p:txBody>
      </p:sp>
      <p:pic>
        <p:nvPicPr>
          <p:cNvPr id="7" name="图片 6">
            <a:extLst>
              <a:ext uri="{FF2B5EF4-FFF2-40B4-BE49-F238E27FC236}">
                <a16:creationId xmlns:a16="http://schemas.microsoft.com/office/drawing/2014/main" id="{C1B212D9-229F-3E93-2D94-AA2806858339}"/>
              </a:ext>
            </a:extLst>
          </p:cNvPr>
          <p:cNvPicPr>
            <a:picLocks noChangeAspect="1"/>
          </p:cNvPicPr>
          <p:nvPr/>
        </p:nvPicPr>
        <p:blipFill>
          <a:blip r:embed="rId2"/>
          <a:stretch>
            <a:fillRect/>
          </a:stretch>
        </p:blipFill>
        <p:spPr>
          <a:xfrm>
            <a:off x="2665801" y="3248389"/>
            <a:ext cx="5786337" cy="3414091"/>
          </a:xfrm>
          <a:prstGeom prst="rect">
            <a:avLst/>
          </a:prstGeom>
        </p:spPr>
      </p:pic>
    </p:spTree>
    <p:extLst>
      <p:ext uri="{BB962C8B-B14F-4D97-AF65-F5344CB8AC3E}">
        <p14:creationId xmlns:p14="http://schemas.microsoft.com/office/powerpoint/2010/main" val="1151844764"/>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TextBox 22"/>
          <p:cNvSpPr txBox="1"/>
          <p:nvPr/>
        </p:nvSpPr>
        <p:spPr>
          <a:xfrm>
            <a:off x="267061" y="6539369"/>
            <a:ext cx="1800200" cy="123111"/>
          </a:xfrm>
          <a:prstGeom prst="rect">
            <a:avLst/>
          </a:prstGeom>
          <a:noFill/>
        </p:spPr>
        <p:txBody>
          <a:bodyPr wrap="square" rtlCol="0">
            <a:spAutoFit/>
          </a:bodyPr>
          <a:lstStyle/>
          <a:p>
            <a:pPr>
              <a:lnSpc>
                <a:spcPct val="200000"/>
              </a:lnSpc>
            </a:pPr>
            <a:r>
              <a:rPr lang="en-US" altLang="zh-CN" sz="100" dirty="0">
                <a:solidFill>
                  <a:schemeClr val="bg1"/>
                </a:solidFill>
                <a:latin typeface="微软雅黑" panose="020B0503020204020204" pitchFamily="34" charset="-122"/>
                <a:ea typeface="微软雅黑" panose="020B0503020204020204" pitchFamily="34" charset="-122"/>
              </a:rPr>
              <a:t>PPT</a:t>
            </a:r>
            <a:r>
              <a:rPr lang="zh-CN" altLang="en-US" sz="100" dirty="0">
                <a:solidFill>
                  <a:schemeClr val="bg1"/>
                </a:solidFill>
                <a:latin typeface="微软雅黑" panose="020B0503020204020204" pitchFamily="34" charset="-122"/>
                <a:ea typeface="微软雅黑" panose="020B0503020204020204" pitchFamily="34" charset="-122"/>
              </a:rPr>
              <a:t>模板 </a:t>
            </a:r>
            <a:r>
              <a:rPr lang="en-US" altLang="zh-CN" sz="100" dirty="0">
                <a:solidFill>
                  <a:schemeClr val="bg1"/>
                </a:solidFill>
                <a:latin typeface="微软雅黑" panose="020B0503020204020204" pitchFamily="34" charset="-122"/>
                <a:ea typeface="微软雅黑" panose="020B0503020204020204" pitchFamily="34" charset="-122"/>
              </a:rPr>
              <a:t>http://www.1ppt.com/moban/</a:t>
            </a:r>
            <a:r>
              <a:rPr lang="zh-CN" altLang="en-US" sz="100" dirty="0">
                <a:solidFill>
                  <a:schemeClr val="bg1"/>
                </a:solidFill>
                <a:latin typeface="微软雅黑" panose="020B0503020204020204" pitchFamily="34" charset="-122"/>
                <a:ea typeface="微软雅黑" panose="020B0503020204020204" pitchFamily="34" charset="-122"/>
              </a:rPr>
              <a:t> </a:t>
            </a:r>
            <a:endParaRPr lang="en-US" altLang="zh-CN" sz="100" dirty="0">
              <a:solidFill>
                <a:schemeClr val="bg1"/>
              </a:solidFill>
              <a:latin typeface="微软雅黑" panose="020B0503020204020204" pitchFamily="34" charset="-122"/>
              <a:ea typeface="微软雅黑" panose="020B0503020204020204" pitchFamily="34" charset="-122"/>
            </a:endParaRPr>
          </a:p>
        </p:txBody>
      </p:sp>
      <p:grpSp>
        <p:nvGrpSpPr>
          <p:cNvPr id="28" name="组合 27">
            <a:extLst>
              <a:ext uri="{FF2B5EF4-FFF2-40B4-BE49-F238E27FC236}">
                <a16:creationId xmlns:a16="http://schemas.microsoft.com/office/drawing/2014/main" id="{9B8478E2-C6C8-4B2D-A9A3-892C973C407A}"/>
              </a:ext>
            </a:extLst>
          </p:cNvPr>
          <p:cNvGrpSpPr/>
          <p:nvPr/>
        </p:nvGrpSpPr>
        <p:grpSpPr>
          <a:xfrm>
            <a:off x="688460" y="611701"/>
            <a:ext cx="4512517" cy="461665"/>
            <a:chOff x="688460" y="611701"/>
            <a:chExt cx="4512517" cy="461665"/>
          </a:xfrm>
        </p:grpSpPr>
        <p:sp>
          <p:nvSpPr>
            <p:cNvPr id="29" name="文本框 28">
              <a:extLst>
                <a:ext uri="{FF2B5EF4-FFF2-40B4-BE49-F238E27FC236}">
                  <a16:creationId xmlns:a16="http://schemas.microsoft.com/office/drawing/2014/main" id="{9A849A46-68F2-4BF9-9335-C393326261A6}"/>
                </a:ext>
              </a:extLst>
            </p:cNvPr>
            <p:cNvSpPr txBox="1"/>
            <p:nvPr/>
          </p:nvSpPr>
          <p:spPr>
            <a:xfrm>
              <a:off x="931237" y="611701"/>
              <a:ext cx="3962400" cy="461665"/>
            </a:xfrm>
            <a:prstGeom prst="rect">
              <a:avLst/>
            </a:prstGeom>
            <a:noFill/>
          </p:spPr>
          <p:txBody>
            <a:bodyPr wrap="square" rtlCol="0">
              <a:spAutoFit/>
            </a:bodyPr>
            <a:lstStyle/>
            <a:p>
              <a:pPr algn="ctr"/>
              <a:r>
                <a:rPr lang="en-US" altLang="zh-CN" sz="2400" dirty="0">
                  <a:cs typeface="+mn-ea"/>
                  <a:sym typeface="+mn-lt"/>
                </a:rPr>
                <a:t>02OpenStack</a:t>
              </a:r>
              <a:r>
                <a:rPr lang="zh-CN" altLang="en-US" sz="2400" dirty="0">
                  <a:cs typeface="+mn-ea"/>
                  <a:sym typeface="+mn-lt"/>
                </a:rPr>
                <a:t>简介及特点</a:t>
              </a:r>
            </a:p>
          </p:txBody>
        </p:sp>
        <p:cxnSp>
          <p:nvCxnSpPr>
            <p:cNvPr id="30" name="直接连接符 29">
              <a:extLst>
                <a:ext uri="{FF2B5EF4-FFF2-40B4-BE49-F238E27FC236}">
                  <a16:creationId xmlns:a16="http://schemas.microsoft.com/office/drawing/2014/main" id="{07DAF987-69EB-40E6-9EB2-FE70A05BA347}"/>
                </a:ext>
              </a:extLst>
            </p:cNvPr>
            <p:cNvCxnSpPr>
              <a:cxnSpLocks/>
            </p:cNvCxnSpPr>
            <p:nvPr/>
          </p:nvCxnSpPr>
          <p:spPr>
            <a:xfrm flipH="1">
              <a:off x="4324677" y="842533"/>
              <a:ext cx="876300" cy="0"/>
            </a:xfrm>
            <a:prstGeom prst="line">
              <a:avLst/>
            </a:prstGeom>
            <a:ln>
              <a:gradFill>
                <a:gsLst>
                  <a:gs pos="0">
                    <a:schemeClr val="accent1">
                      <a:lumMod val="5000"/>
                      <a:lumOff val="95000"/>
                    </a:schemeClr>
                  </a:gs>
                  <a:gs pos="100000">
                    <a:schemeClr val="bg1">
                      <a:lumMod val="50000"/>
                    </a:schemeClr>
                  </a:gs>
                </a:gsLst>
                <a:lin ang="0" scaled="0"/>
              </a:gradFill>
            </a:ln>
          </p:spPr>
          <p:style>
            <a:lnRef idx="1">
              <a:schemeClr val="accent1"/>
            </a:lnRef>
            <a:fillRef idx="0">
              <a:schemeClr val="accent1"/>
            </a:fillRef>
            <a:effectRef idx="0">
              <a:schemeClr val="accent1"/>
            </a:effectRef>
            <a:fontRef idx="minor">
              <a:schemeClr val="tx1"/>
            </a:fontRef>
          </p:style>
        </p:cxnSp>
        <p:cxnSp>
          <p:nvCxnSpPr>
            <p:cNvPr id="31" name="直接连接符 30">
              <a:extLst>
                <a:ext uri="{FF2B5EF4-FFF2-40B4-BE49-F238E27FC236}">
                  <a16:creationId xmlns:a16="http://schemas.microsoft.com/office/drawing/2014/main" id="{B299E428-F841-450B-8AF8-9AFEDCF88884}"/>
                </a:ext>
              </a:extLst>
            </p:cNvPr>
            <p:cNvCxnSpPr>
              <a:cxnSpLocks/>
            </p:cNvCxnSpPr>
            <p:nvPr/>
          </p:nvCxnSpPr>
          <p:spPr>
            <a:xfrm>
              <a:off x="688460" y="842533"/>
              <a:ext cx="803231" cy="0"/>
            </a:xfrm>
            <a:prstGeom prst="line">
              <a:avLst/>
            </a:prstGeom>
            <a:ln>
              <a:gradFill>
                <a:gsLst>
                  <a:gs pos="0">
                    <a:schemeClr val="accent1">
                      <a:lumMod val="5000"/>
                      <a:lumOff val="95000"/>
                    </a:schemeClr>
                  </a:gs>
                  <a:gs pos="100000">
                    <a:schemeClr val="bg1">
                      <a:lumMod val="50000"/>
                    </a:schemeClr>
                  </a:gs>
                </a:gsLst>
                <a:lin ang="0" scaled="0"/>
              </a:gradFill>
            </a:ln>
          </p:spPr>
          <p:style>
            <a:lnRef idx="1">
              <a:schemeClr val="accent1"/>
            </a:lnRef>
            <a:fillRef idx="0">
              <a:schemeClr val="accent1"/>
            </a:fillRef>
            <a:effectRef idx="0">
              <a:schemeClr val="accent1"/>
            </a:effectRef>
            <a:fontRef idx="minor">
              <a:schemeClr val="tx1"/>
            </a:fontRef>
          </p:style>
        </p:cxnSp>
      </p:grpSp>
      <p:sp>
        <p:nvSpPr>
          <p:cNvPr id="3" name="文本框 2">
            <a:extLst>
              <a:ext uri="{FF2B5EF4-FFF2-40B4-BE49-F238E27FC236}">
                <a16:creationId xmlns:a16="http://schemas.microsoft.com/office/drawing/2014/main" id="{86EBCE90-3E50-0E13-7269-8AB354EF6040}"/>
              </a:ext>
            </a:extLst>
          </p:cNvPr>
          <p:cNvSpPr txBox="1"/>
          <p:nvPr/>
        </p:nvSpPr>
        <p:spPr>
          <a:xfrm>
            <a:off x="477758" y="1304198"/>
            <a:ext cx="11236479" cy="1938992"/>
          </a:xfrm>
          <a:prstGeom prst="rect">
            <a:avLst/>
          </a:prstGeom>
          <a:noFill/>
        </p:spPr>
        <p:txBody>
          <a:bodyPr wrap="square">
            <a:spAutoFit/>
          </a:bodyPr>
          <a:lstStyle/>
          <a:p>
            <a:pPr marL="342900" indent="-342900">
              <a:buFont typeface="Wingdings" panose="05000000000000000000" pitchFamily="2" charset="2"/>
              <a:buChar char="l"/>
            </a:pPr>
            <a:r>
              <a:rPr lang="en-US" altLang="zh-CN" sz="2400" dirty="0">
                <a:solidFill>
                  <a:srgbClr val="000000"/>
                </a:solidFill>
                <a:effectLst/>
                <a:latin typeface="Times New Roman" panose="02020603050405020304" pitchFamily="18" charset="0"/>
                <a:ea typeface="宋体" panose="02010600030101010101" pitchFamily="2" charset="-122"/>
              </a:rPr>
              <a:t>OpenStack</a:t>
            </a:r>
            <a:r>
              <a:rPr lang="zh-CN" alt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的首要任务是管理好分布式系统中各种基础设施资源，包括三个方面：</a:t>
            </a:r>
            <a:r>
              <a:rPr lang="zh-CN" altLang="zh-CN" sz="2400" b="1" dirty="0">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rPr>
              <a:t>计算、存储、网络，</a:t>
            </a:r>
            <a:r>
              <a:rPr lang="zh-CN" alt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也就是服务器、存储设备、网络设备，</a:t>
            </a:r>
            <a:r>
              <a:rPr lang="en-US" altLang="zh-CN" sz="2400" dirty="0">
                <a:solidFill>
                  <a:srgbClr val="000000"/>
                </a:solidFill>
                <a:effectLst/>
                <a:latin typeface="Times New Roman" panose="02020603050405020304" pitchFamily="18" charset="0"/>
                <a:ea typeface="宋体" panose="02010600030101010101" pitchFamily="2" charset="-122"/>
              </a:rPr>
              <a:t>OpenStack</a:t>
            </a:r>
            <a:r>
              <a:rPr lang="zh-CN" alt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这些资源组织起来，形成一个完整的云平台，协调指挥其他组件执行具体操作，以完成各项功能和服务。</a:t>
            </a:r>
            <a:r>
              <a:rPr lang="en-US" altLang="zh-CN" sz="2400" dirty="0">
                <a:solidFill>
                  <a:srgbClr val="000000"/>
                </a:solidFill>
                <a:effectLst/>
                <a:latin typeface="Times New Roman" panose="02020603050405020304" pitchFamily="18" charset="0"/>
                <a:ea typeface="宋体" panose="02010600030101010101" pitchFamily="2" charset="-122"/>
              </a:rPr>
              <a:t>OpenStack</a:t>
            </a:r>
            <a:r>
              <a:rPr lang="zh-CN" alt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还提供了仪表盘</a:t>
            </a:r>
            <a:r>
              <a:rPr lang="en-US" altLang="zh-CN" sz="2400" b="1" dirty="0">
                <a:solidFill>
                  <a:srgbClr val="FF0000"/>
                </a:solidFill>
                <a:effectLst/>
                <a:latin typeface="Times New Roman" panose="02020603050405020304" pitchFamily="18" charset="0"/>
                <a:ea typeface="宋体" panose="02010600030101010101" pitchFamily="2" charset="-122"/>
              </a:rPr>
              <a:t>Horizon</a:t>
            </a:r>
            <a:r>
              <a:rPr lang="zh-CN" alt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，并提供一套</a:t>
            </a:r>
            <a:r>
              <a:rPr lang="en-US" altLang="zh-CN" sz="2400" dirty="0">
                <a:solidFill>
                  <a:srgbClr val="000000"/>
                </a:solidFill>
                <a:effectLst/>
                <a:latin typeface="Times New Roman" panose="02020603050405020304" pitchFamily="18" charset="0"/>
                <a:ea typeface="宋体" panose="02010600030101010101" pitchFamily="2" charset="-122"/>
              </a:rPr>
              <a:t>API</a:t>
            </a:r>
            <a:r>
              <a:rPr lang="zh-CN" alt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支持用户开发，便于使用者的使用和调用。</a:t>
            </a:r>
            <a:endParaRPr lang="zh-CN" altLang="en-US" sz="2400" dirty="0"/>
          </a:p>
        </p:txBody>
      </p:sp>
    </p:spTree>
    <p:extLst>
      <p:ext uri="{BB962C8B-B14F-4D97-AF65-F5344CB8AC3E}">
        <p14:creationId xmlns:p14="http://schemas.microsoft.com/office/powerpoint/2010/main" val="2156403295"/>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TextBox 22"/>
          <p:cNvSpPr txBox="1"/>
          <p:nvPr/>
        </p:nvSpPr>
        <p:spPr>
          <a:xfrm>
            <a:off x="267061" y="6539369"/>
            <a:ext cx="1800200" cy="123111"/>
          </a:xfrm>
          <a:prstGeom prst="rect">
            <a:avLst/>
          </a:prstGeom>
          <a:noFill/>
        </p:spPr>
        <p:txBody>
          <a:bodyPr wrap="square" rtlCol="0">
            <a:spAutoFit/>
          </a:bodyPr>
          <a:lstStyle/>
          <a:p>
            <a:pPr>
              <a:lnSpc>
                <a:spcPct val="200000"/>
              </a:lnSpc>
            </a:pPr>
            <a:r>
              <a:rPr lang="en-US" altLang="zh-CN" sz="100" dirty="0">
                <a:solidFill>
                  <a:schemeClr val="bg1"/>
                </a:solidFill>
                <a:latin typeface="微软雅黑" panose="020B0503020204020204" pitchFamily="34" charset="-122"/>
                <a:ea typeface="微软雅黑" panose="020B0503020204020204" pitchFamily="34" charset="-122"/>
              </a:rPr>
              <a:t>PPT</a:t>
            </a:r>
            <a:r>
              <a:rPr lang="zh-CN" altLang="en-US" sz="100" dirty="0">
                <a:solidFill>
                  <a:schemeClr val="bg1"/>
                </a:solidFill>
                <a:latin typeface="微软雅黑" panose="020B0503020204020204" pitchFamily="34" charset="-122"/>
                <a:ea typeface="微软雅黑" panose="020B0503020204020204" pitchFamily="34" charset="-122"/>
              </a:rPr>
              <a:t>模板 </a:t>
            </a:r>
            <a:r>
              <a:rPr lang="en-US" altLang="zh-CN" sz="100" dirty="0">
                <a:solidFill>
                  <a:schemeClr val="bg1"/>
                </a:solidFill>
                <a:latin typeface="微软雅黑" panose="020B0503020204020204" pitchFamily="34" charset="-122"/>
                <a:ea typeface="微软雅黑" panose="020B0503020204020204" pitchFamily="34" charset="-122"/>
              </a:rPr>
              <a:t>http://www.1ppt.com/moban/</a:t>
            </a:r>
            <a:r>
              <a:rPr lang="zh-CN" altLang="en-US" sz="100" dirty="0">
                <a:solidFill>
                  <a:schemeClr val="bg1"/>
                </a:solidFill>
                <a:latin typeface="微软雅黑" panose="020B0503020204020204" pitchFamily="34" charset="-122"/>
                <a:ea typeface="微软雅黑" panose="020B0503020204020204" pitchFamily="34" charset="-122"/>
              </a:rPr>
              <a:t> </a:t>
            </a:r>
            <a:endParaRPr lang="en-US" altLang="zh-CN" sz="100" dirty="0">
              <a:solidFill>
                <a:schemeClr val="bg1"/>
              </a:solidFill>
              <a:latin typeface="微软雅黑" panose="020B0503020204020204" pitchFamily="34" charset="-122"/>
              <a:ea typeface="微软雅黑" panose="020B0503020204020204" pitchFamily="34" charset="-122"/>
            </a:endParaRPr>
          </a:p>
        </p:txBody>
      </p:sp>
      <p:grpSp>
        <p:nvGrpSpPr>
          <p:cNvPr id="28" name="组合 27">
            <a:extLst>
              <a:ext uri="{FF2B5EF4-FFF2-40B4-BE49-F238E27FC236}">
                <a16:creationId xmlns:a16="http://schemas.microsoft.com/office/drawing/2014/main" id="{9B8478E2-C6C8-4B2D-A9A3-892C973C407A}"/>
              </a:ext>
            </a:extLst>
          </p:cNvPr>
          <p:cNvGrpSpPr/>
          <p:nvPr/>
        </p:nvGrpSpPr>
        <p:grpSpPr>
          <a:xfrm>
            <a:off x="688460" y="611701"/>
            <a:ext cx="4512517" cy="461665"/>
            <a:chOff x="688460" y="611701"/>
            <a:chExt cx="4512517" cy="461665"/>
          </a:xfrm>
        </p:grpSpPr>
        <p:sp>
          <p:nvSpPr>
            <p:cNvPr id="29" name="文本框 28">
              <a:extLst>
                <a:ext uri="{FF2B5EF4-FFF2-40B4-BE49-F238E27FC236}">
                  <a16:creationId xmlns:a16="http://schemas.microsoft.com/office/drawing/2014/main" id="{9A849A46-68F2-4BF9-9335-C393326261A6}"/>
                </a:ext>
              </a:extLst>
            </p:cNvPr>
            <p:cNvSpPr txBox="1"/>
            <p:nvPr/>
          </p:nvSpPr>
          <p:spPr>
            <a:xfrm>
              <a:off x="931237" y="611701"/>
              <a:ext cx="3962400" cy="461665"/>
            </a:xfrm>
            <a:prstGeom prst="rect">
              <a:avLst/>
            </a:prstGeom>
            <a:noFill/>
          </p:spPr>
          <p:txBody>
            <a:bodyPr wrap="square" rtlCol="0">
              <a:spAutoFit/>
            </a:bodyPr>
            <a:lstStyle/>
            <a:p>
              <a:pPr algn="ctr"/>
              <a:r>
                <a:rPr lang="en-US" altLang="zh-CN" sz="2400" dirty="0">
                  <a:cs typeface="+mn-ea"/>
                  <a:sym typeface="+mn-lt"/>
                </a:rPr>
                <a:t>02OpenStack</a:t>
              </a:r>
              <a:r>
                <a:rPr lang="zh-CN" altLang="en-US" sz="2400" dirty="0">
                  <a:cs typeface="+mn-ea"/>
                  <a:sym typeface="+mn-lt"/>
                </a:rPr>
                <a:t>简介及特点</a:t>
              </a:r>
            </a:p>
          </p:txBody>
        </p:sp>
        <p:cxnSp>
          <p:nvCxnSpPr>
            <p:cNvPr id="30" name="直接连接符 29">
              <a:extLst>
                <a:ext uri="{FF2B5EF4-FFF2-40B4-BE49-F238E27FC236}">
                  <a16:creationId xmlns:a16="http://schemas.microsoft.com/office/drawing/2014/main" id="{07DAF987-69EB-40E6-9EB2-FE70A05BA347}"/>
                </a:ext>
              </a:extLst>
            </p:cNvPr>
            <p:cNvCxnSpPr>
              <a:cxnSpLocks/>
            </p:cNvCxnSpPr>
            <p:nvPr/>
          </p:nvCxnSpPr>
          <p:spPr>
            <a:xfrm flipH="1">
              <a:off x="4324677" y="842533"/>
              <a:ext cx="876300" cy="0"/>
            </a:xfrm>
            <a:prstGeom prst="line">
              <a:avLst/>
            </a:prstGeom>
            <a:ln>
              <a:gradFill>
                <a:gsLst>
                  <a:gs pos="0">
                    <a:schemeClr val="accent1">
                      <a:lumMod val="5000"/>
                      <a:lumOff val="95000"/>
                    </a:schemeClr>
                  </a:gs>
                  <a:gs pos="100000">
                    <a:schemeClr val="bg1">
                      <a:lumMod val="50000"/>
                    </a:schemeClr>
                  </a:gs>
                </a:gsLst>
                <a:lin ang="0" scaled="0"/>
              </a:gradFill>
            </a:ln>
          </p:spPr>
          <p:style>
            <a:lnRef idx="1">
              <a:schemeClr val="accent1"/>
            </a:lnRef>
            <a:fillRef idx="0">
              <a:schemeClr val="accent1"/>
            </a:fillRef>
            <a:effectRef idx="0">
              <a:schemeClr val="accent1"/>
            </a:effectRef>
            <a:fontRef idx="minor">
              <a:schemeClr val="tx1"/>
            </a:fontRef>
          </p:style>
        </p:cxnSp>
        <p:cxnSp>
          <p:nvCxnSpPr>
            <p:cNvPr id="31" name="直接连接符 30">
              <a:extLst>
                <a:ext uri="{FF2B5EF4-FFF2-40B4-BE49-F238E27FC236}">
                  <a16:creationId xmlns:a16="http://schemas.microsoft.com/office/drawing/2014/main" id="{B299E428-F841-450B-8AF8-9AFEDCF88884}"/>
                </a:ext>
              </a:extLst>
            </p:cNvPr>
            <p:cNvCxnSpPr>
              <a:cxnSpLocks/>
            </p:cNvCxnSpPr>
            <p:nvPr/>
          </p:nvCxnSpPr>
          <p:spPr>
            <a:xfrm>
              <a:off x="688460" y="842533"/>
              <a:ext cx="803231" cy="0"/>
            </a:xfrm>
            <a:prstGeom prst="line">
              <a:avLst/>
            </a:prstGeom>
            <a:ln>
              <a:gradFill>
                <a:gsLst>
                  <a:gs pos="0">
                    <a:schemeClr val="accent1">
                      <a:lumMod val="5000"/>
                      <a:lumOff val="95000"/>
                    </a:schemeClr>
                  </a:gs>
                  <a:gs pos="100000">
                    <a:schemeClr val="bg1">
                      <a:lumMod val="50000"/>
                    </a:schemeClr>
                  </a:gs>
                </a:gsLst>
                <a:lin ang="0" scaled="0"/>
              </a:gradFill>
            </a:ln>
          </p:spPr>
          <p:style>
            <a:lnRef idx="1">
              <a:schemeClr val="accent1"/>
            </a:lnRef>
            <a:fillRef idx="0">
              <a:schemeClr val="accent1"/>
            </a:fillRef>
            <a:effectRef idx="0">
              <a:schemeClr val="accent1"/>
            </a:effectRef>
            <a:fontRef idx="minor">
              <a:schemeClr val="tx1"/>
            </a:fontRef>
          </p:style>
        </p:cxnSp>
      </p:grpSp>
      <p:sp>
        <p:nvSpPr>
          <p:cNvPr id="3" name="文本框 2">
            <a:extLst>
              <a:ext uri="{FF2B5EF4-FFF2-40B4-BE49-F238E27FC236}">
                <a16:creationId xmlns:a16="http://schemas.microsoft.com/office/drawing/2014/main" id="{86EBCE90-3E50-0E13-7269-8AB354EF6040}"/>
              </a:ext>
            </a:extLst>
          </p:cNvPr>
          <p:cNvSpPr txBox="1"/>
          <p:nvPr/>
        </p:nvSpPr>
        <p:spPr>
          <a:xfrm>
            <a:off x="477760" y="1905506"/>
            <a:ext cx="11236479" cy="3847207"/>
          </a:xfrm>
          <a:prstGeom prst="rect">
            <a:avLst/>
          </a:prstGeom>
          <a:noFill/>
        </p:spPr>
        <p:txBody>
          <a:bodyPr wrap="square">
            <a:spAutoFit/>
          </a:bodyPr>
          <a:lstStyle/>
          <a:p>
            <a:pPr indent="266700" algn="just"/>
            <a:r>
              <a:rPr lang="en-US" altLang="zh-CN" sz="2800" b="1" dirty="0">
                <a:solidFill>
                  <a:srgbClr val="000000"/>
                </a:solidFill>
                <a:effectLst/>
                <a:latin typeface="Times New Roman" panose="02020603050405020304" pitchFamily="18" charset="0"/>
                <a:ea typeface="宋体" panose="02010600030101010101" pitchFamily="2" charset="-122"/>
              </a:rPr>
              <a:t>OpenStack</a:t>
            </a:r>
            <a:r>
              <a:rPr lang="zh-CN" altLang="en-US" sz="2800" b="1" dirty="0">
                <a:solidFill>
                  <a:srgbClr val="000000"/>
                </a:solidFill>
                <a:effectLst/>
                <a:latin typeface="Times New Roman" panose="02020603050405020304" pitchFamily="18" charset="0"/>
                <a:ea typeface="宋体" panose="02010600030101010101" pitchFamily="2" charset="-122"/>
              </a:rPr>
              <a:t>特点</a:t>
            </a:r>
            <a:endParaRPr lang="en-US" altLang="zh-CN" sz="2800" b="1" dirty="0">
              <a:solidFill>
                <a:srgbClr val="000000"/>
              </a:solidFill>
              <a:effectLst/>
              <a:latin typeface="Times New Roman" panose="02020603050405020304" pitchFamily="18" charset="0"/>
              <a:ea typeface="宋体" panose="02010600030101010101" pitchFamily="2" charset="-122"/>
            </a:endParaRPr>
          </a:p>
          <a:p>
            <a:pPr indent="266700" algn="just"/>
            <a:endParaRPr lang="en-US" altLang="zh-CN" sz="2400" dirty="0">
              <a:solidFill>
                <a:srgbClr val="000000"/>
              </a:solidFill>
              <a:latin typeface="Times New Roman" panose="02020603050405020304" pitchFamily="18" charset="0"/>
              <a:ea typeface="宋体" panose="02010600030101010101" pitchFamily="2" charset="-122"/>
            </a:endParaRPr>
          </a:p>
          <a:p>
            <a:pPr indent="266700" algn="just"/>
            <a:r>
              <a:rPr lang="zh-CN" altLang="zh-CN" sz="2400" dirty="0">
                <a:solidFill>
                  <a:srgbClr val="000000"/>
                </a:solidFill>
                <a:effectLst/>
                <a:latin typeface="Times New Roman" panose="02020603050405020304" pitchFamily="18" charset="0"/>
                <a:ea typeface="宋体" panose="02010600030101010101" pitchFamily="2" charset="-122"/>
              </a:rPr>
              <a:t>（</a:t>
            </a:r>
            <a:r>
              <a:rPr lang="en-US" altLang="zh-CN" sz="2400" dirty="0">
                <a:solidFill>
                  <a:srgbClr val="000000"/>
                </a:solidFill>
                <a:effectLst/>
                <a:latin typeface="Times New Roman" panose="02020603050405020304" pitchFamily="18" charset="0"/>
                <a:ea typeface="宋体" panose="02010600030101010101" pitchFamily="2" charset="-122"/>
              </a:rPr>
              <a:t>1</a:t>
            </a:r>
            <a:r>
              <a:rPr lang="zh-CN" altLang="zh-CN" sz="2400" dirty="0">
                <a:solidFill>
                  <a:srgbClr val="000000"/>
                </a:solidFill>
                <a:effectLst/>
                <a:latin typeface="Times New Roman" panose="02020603050405020304" pitchFamily="18" charset="0"/>
                <a:ea typeface="宋体" panose="02010600030101010101" pitchFamily="2" charset="-122"/>
              </a:rPr>
              <a:t>）</a:t>
            </a:r>
            <a:r>
              <a:rPr lang="en-US" altLang="zh-CN" sz="2400" dirty="0">
                <a:solidFill>
                  <a:srgbClr val="000000"/>
                </a:solidFill>
                <a:effectLst/>
                <a:latin typeface="Times New Roman" panose="02020603050405020304" pitchFamily="18" charset="0"/>
                <a:ea typeface="宋体" panose="02010600030101010101" pitchFamily="2" charset="-122"/>
              </a:rPr>
              <a:t>OpenStack</a:t>
            </a:r>
            <a:r>
              <a:rPr lang="zh-CN" altLang="zh-CN" sz="2400" dirty="0">
                <a:solidFill>
                  <a:srgbClr val="000000"/>
                </a:solidFill>
                <a:effectLst/>
                <a:latin typeface="Times New Roman" panose="02020603050405020304" pitchFamily="18" charset="0"/>
                <a:ea typeface="宋体" panose="02010600030101010101" pitchFamily="2" charset="-122"/>
              </a:rPr>
              <a:t>作为一个</a:t>
            </a:r>
            <a:r>
              <a:rPr lang="zh-CN" altLang="zh-CN" sz="2400" dirty="0">
                <a:solidFill>
                  <a:srgbClr val="FF0000"/>
                </a:solidFill>
                <a:effectLst/>
                <a:latin typeface="Times New Roman" panose="02020603050405020304" pitchFamily="18" charset="0"/>
                <a:ea typeface="宋体" panose="02010600030101010101" pitchFamily="2" charset="-122"/>
              </a:rPr>
              <a:t>开放</a:t>
            </a:r>
            <a:r>
              <a:rPr lang="zh-CN" altLang="zh-CN" sz="2400" dirty="0">
                <a:solidFill>
                  <a:srgbClr val="000000"/>
                </a:solidFill>
                <a:effectLst/>
                <a:latin typeface="Times New Roman" panose="02020603050405020304" pitchFamily="18" charset="0"/>
                <a:ea typeface="宋体" panose="02010600030101010101" pitchFamily="2" charset="-122"/>
              </a:rPr>
              <a:t>的系统无厂商绑定。可以随时选择新的硬件供应商，将新的硬件和已有的硬件组成混合的集群，统一管理，当然也可以替换软件技术服务的提供商，不用改变应用。</a:t>
            </a:r>
            <a:endParaRPr lang="zh-CN" altLang="zh-CN" sz="2400" dirty="0">
              <a:effectLst/>
              <a:latin typeface="Times New Roman" panose="02020603050405020304" pitchFamily="18" charset="0"/>
              <a:ea typeface="等线" panose="02010600030101010101" pitchFamily="2" charset="-122"/>
            </a:endParaRPr>
          </a:p>
          <a:p>
            <a:pPr indent="266700" algn="just"/>
            <a:r>
              <a:rPr lang="zh-CN" altLang="zh-CN" sz="2400" dirty="0">
                <a:solidFill>
                  <a:srgbClr val="000000"/>
                </a:solidFill>
                <a:effectLst/>
                <a:latin typeface="Times New Roman" panose="02020603050405020304" pitchFamily="18" charset="0"/>
                <a:ea typeface="宋体" panose="02010600030101010101" pitchFamily="2" charset="-122"/>
              </a:rPr>
              <a:t>（</a:t>
            </a:r>
            <a:r>
              <a:rPr lang="en-US" altLang="zh-CN" sz="2400" dirty="0">
                <a:solidFill>
                  <a:srgbClr val="000000"/>
                </a:solidFill>
                <a:effectLst/>
                <a:latin typeface="Times New Roman" panose="02020603050405020304" pitchFamily="18" charset="0"/>
                <a:ea typeface="宋体" panose="02010600030101010101" pitchFamily="2" charset="-122"/>
              </a:rPr>
              <a:t>2</a:t>
            </a:r>
            <a:r>
              <a:rPr lang="zh-CN" altLang="zh-CN" sz="2400" dirty="0">
                <a:solidFill>
                  <a:srgbClr val="000000"/>
                </a:solidFill>
                <a:effectLst/>
                <a:latin typeface="Times New Roman" panose="02020603050405020304" pitchFamily="18" charset="0"/>
                <a:ea typeface="宋体" panose="02010600030101010101" pitchFamily="2" charset="-122"/>
              </a:rPr>
              <a:t>）</a:t>
            </a:r>
            <a:r>
              <a:rPr lang="en-US" altLang="zh-CN" sz="2400" dirty="0">
                <a:solidFill>
                  <a:srgbClr val="000000"/>
                </a:solidFill>
                <a:effectLst/>
                <a:latin typeface="Times New Roman" panose="02020603050405020304" pitchFamily="18" charset="0"/>
                <a:ea typeface="宋体" panose="02010600030101010101" pitchFamily="2" charset="-122"/>
              </a:rPr>
              <a:t>OpenStack</a:t>
            </a:r>
            <a:r>
              <a:rPr lang="zh-CN" altLang="zh-CN" sz="2400" dirty="0">
                <a:solidFill>
                  <a:srgbClr val="000000"/>
                </a:solidFill>
                <a:effectLst/>
                <a:latin typeface="Times New Roman" panose="02020603050405020304" pitchFamily="18" charset="0"/>
                <a:ea typeface="宋体" panose="02010600030101010101" pitchFamily="2" charset="-122"/>
              </a:rPr>
              <a:t>具有良好的</a:t>
            </a:r>
            <a:r>
              <a:rPr lang="zh-CN" altLang="zh-CN" sz="2400" dirty="0">
                <a:solidFill>
                  <a:srgbClr val="FF0000"/>
                </a:solidFill>
                <a:effectLst/>
                <a:latin typeface="Times New Roman" panose="02020603050405020304" pitchFamily="18" charset="0"/>
                <a:ea typeface="宋体" panose="02010600030101010101" pitchFamily="2" charset="-122"/>
              </a:rPr>
              <a:t>开源社区氛围</a:t>
            </a:r>
            <a:r>
              <a:rPr lang="zh-CN" altLang="zh-CN" sz="2400" dirty="0">
                <a:solidFill>
                  <a:srgbClr val="000000"/>
                </a:solidFill>
                <a:effectLst/>
                <a:latin typeface="Times New Roman" panose="02020603050405020304" pitchFamily="18" charset="0"/>
                <a:ea typeface="宋体" panose="02010600030101010101" pitchFamily="2" charset="-122"/>
              </a:rPr>
              <a:t>。在开源社区中，有来自不同国家、不同企业的开源参与者，他们共同推动</a:t>
            </a:r>
            <a:r>
              <a:rPr lang="en-US" altLang="zh-CN" sz="2400" dirty="0">
                <a:solidFill>
                  <a:srgbClr val="000000"/>
                </a:solidFill>
                <a:effectLst/>
                <a:latin typeface="Times New Roman" panose="02020603050405020304" pitchFamily="18" charset="0"/>
                <a:ea typeface="宋体" panose="02010600030101010101" pitchFamily="2" charset="-122"/>
              </a:rPr>
              <a:t>OpenStack</a:t>
            </a:r>
            <a:r>
              <a:rPr lang="zh-CN" altLang="zh-CN" sz="2400" dirty="0">
                <a:solidFill>
                  <a:srgbClr val="000000"/>
                </a:solidFill>
                <a:effectLst/>
                <a:latin typeface="Times New Roman" panose="02020603050405020304" pitchFamily="18" charset="0"/>
                <a:ea typeface="宋体" panose="02010600030101010101" pitchFamily="2" charset="-122"/>
              </a:rPr>
              <a:t>项目的发展。开发者可以在这里下载感兴趣的代码，进行各种开源社区活动。</a:t>
            </a:r>
            <a:endParaRPr lang="zh-CN" altLang="zh-CN" sz="2400" dirty="0">
              <a:effectLst/>
              <a:latin typeface="Times New Roman" panose="02020603050405020304" pitchFamily="18" charset="0"/>
              <a:ea typeface="等线" panose="02010600030101010101" pitchFamily="2" charset="-122"/>
            </a:endParaRPr>
          </a:p>
          <a:p>
            <a:pPr indent="266700" algn="just"/>
            <a:r>
              <a:rPr lang="zh-CN" altLang="zh-CN" sz="2400" dirty="0">
                <a:solidFill>
                  <a:srgbClr val="000000"/>
                </a:solidFill>
                <a:effectLst/>
                <a:latin typeface="Times New Roman" panose="02020603050405020304" pitchFamily="18" charset="0"/>
                <a:ea typeface="宋体" panose="02010600030101010101" pitchFamily="2" charset="-122"/>
              </a:rPr>
              <a:t>（</a:t>
            </a:r>
            <a:r>
              <a:rPr lang="en-US" altLang="zh-CN" sz="2400" dirty="0">
                <a:solidFill>
                  <a:srgbClr val="000000"/>
                </a:solidFill>
                <a:effectLst/>
                <a:latin typeface="Times New Roman" panose="02020603050405020304" pitchFamily="18" charset="0"/>
                <a:ea typeface="宋体" panose="02010600030101010101" pitchFamily="2" charset="-122"/>
              </a:rPr>
              <a:t>3</a:t>
            </a:r>
            <a:r>
              <a:rPr lang="zh-CN" altLang="zh-CN" sz="2400" dirty="0">
                <a:solidFill>
                  <a:srgbClr val="000000"/>
                </a:solidFill>
                <a:effectLst/>
                <a:latin typeface="Times New Roman" panose="02020603050405020304" pitchFamily="18" charset="0"/>
                <a:ea typeface="宋体" panose="02010600030101010101" pitchFamily="2" charset="-122"/>
              </a:rPr>
              <a:t>）</a:t>
            </a:r>
            <a:r>
              <a:rPr lang="en-US" altLang="zh-CN" sz="2400" dirty="0">
                <a:solidFill>
                  <a:srgbClr val="000000"/>
                </a:solidFill>
                <a:effectLst/>
                <a:latin typeface="Times New Roman" panose="02020603050405020304" pitchFamily="18" charset="0"/>
                <a:ea typeface="宋体" panose="02010600030101010101" pitchFamily="2" charset="-122"/>
              </a:rPr>
              <a:t>OpenStack</a:t>
            </a:r>
            <a:r>
              <a:rPr lang="zh-CN" altLang="zh-CN" sz="2400" dirty="0">
                <a:solidFill>
                  <a:srgbClr val="000000"/>
                </a:solidFill>
                <a:effectLst/>
                <a:latin typeface="Times New Roman" panose="02020603050405020304" pitchFamily="18" charset="0"/>
                <a:ea typeface="宋体" panose="02010600030101010101" pitchFamily="2" charset="-122"/>
              </a:rPr>
              <a:t>可</a:t>
            </a:r>
            <a:r>
              <a:rPr lang="zh-CN" altLang="zh-CN" sz="2400" dirty="0">
                <a:solidFill>
                  <a:srgbClr val="FF0000"/>
                </a:solidFill>
                <a:effectLst/>
                <a:latin typeface="Times New Roman" panose="02020603050405020304" pitchFamily="18" charset="0"/>
                <a:ea typeface="宋体" panose="02010600030101010101" pitchFamily="2" charset="-122"/>
              </a:rPr>
              <a:t>扩展性强</a:t>
            </a:r>
            <a:r>
              <a:rPr lang="zh-CN" altLang="zh-CN" sz="2400" dirty="0">
                <a:solidFill>
                  <a:srgbClr val="000000"/>
                </a:solidFill>
                <a:effectLst/>
                <a:latin typeface="Times New Roman" panose="02020603050405020304" pitchFamily="18" charset="0"/>
                <a:ea typeface="宋体" panose="02010600030101010101" pitchFamily="2" charset="-122"/>
              </a:rPr>
              <a:t>。模块化设计，模块与模块之间松耦合，结构清晰，各个模块提供规范的</a:t>
            </a:r>
            <a:r>
              <a:rPr lang="en-US" altLang="zh-CN" sz="2400" dirty="0">
                <a:solidFill>
                  <a:srgbClr val="000000"/>
                </a:solidFill>
                <a:effectLst/>
                <a:latin typeface="Times New Roman" panose="02020603050405020304" pitchFamily="18" charset="0"/>
                <a:ea typeface="宋体" panose="02010600030101010101" pitchFamily="2" charset="-122"/>
              </a:rPr>
              <a:t>API</a:t>
            </a:r>
            <a:r>
              <a:rPr lang="zh-CN" altLang="zh-CN" sz="2400" dirty="0">
                <a:solidFill>
                  <a:srgbClr val="000000"/>
                </a:solidFill>
                <a:effectLst/>
                <a:latin typeface="Times New Roman" panose="02020603050405020304" pitchFamily="18" charset="0"/>
                <a:ea typeface="宋体" panose="02010600030101010101" pitchFamily="2" charset="-122"/>
              </a:rPr>
              <a:t>调用，可以通过横向扩展来增加节点、添加资源。</a:t>
            </a:r>
            <a:endParaRPr lang="zh-CN" altLang="zh-CN" sz="2400" dirty="0">
              <a:effectLst/>
              <a:latin typeface="Times New Roman" panose="02020603050405020304" pitchFamily="18" charset="0"/>
              <a:ea typeface="等线" panose="02010600030101010101" pitchFamily="2" charset="-122"/>
            </a:endParaRPr>
          </a:p>
        </p:txBody>
      </p:sp>
    </p:spTree>
    <p:extLst>
      <p:ext uri="{BB962C8B-B14F-4D97-AF65-F5344CB8AC3E}">
        <p14:creationId xmlns:p14="http://schemas.microsoft.com/office/powerpoint/2010/main" val="952596176"/>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TextBox 22"/>
          <p:cNvSpPr txBox="1"/>
          <p:nvPr/>
        </p:nvSpPr>
        <p:spPr>
          <a:xfrm>
            <a:off x="267061" y="6539369"/>
            <a:ext cx="1800200" cy="123111"/>
          </a:xfrm>
          <a:prstGeom prst="rect">
            <a:avLst/>
          </a:prstGeom>
          <a:noFill/>
        </p:spPr>
        <p:txBody>
          <a:bodyPr wrap="square" rtlCol="0">
            <a:spAutoFit/>
          </a:bodyPr>
          <a:lstStyle/>
          <a:p>
            <a:pPr>
              <a:lnSpc>
                <a:spcPct val="200000"/>
              </a:lnSpc>
            </a:pPr>
            <a:r>
              <a:rPr lang="en-US" altLang="zh-CN" sz="100" dirty="0">
                <a:solidFill>
                  <a:schemeClr val="bg1"/>
                </a:solidFill>
                <a:latin typeface="微软雅黑" panose="020B0503020204020204" pitchFamily="34" charset="-122"/>
                <a:ea typeface="微软雅黑" panose="020B0503020204020204" pitchFamily="34" charset="-122"/>
              </a:rPr>
              <a:t>PPT</a:t>
            </a:r>
            <a:r>
              <a:rPr lang="zh-CN" altLang="en-US" sz="100" dirty="0">
                <a:solidFill>
                  <a:schemeClr val="bg1"/>
                </a:solidFill>
                <a:latin typeface="微软雅黑" panose="020B0503020204020204" pitchFamily="34" charset="-122"/>
                <a:ea typeface="微软雅黑" panose="020B0503020204020204" pitchFamily="34" charset="-122"/>
              </a:rPr>
              <a:t>模板 </a:t>
            </a:r>
            <a:r>
              <a:rPr lang="en-US" altLang="zh-CN" sz="100" dirty="0">
                <a:solidFill>
                  <a:schemeClr val="bg1"/>
                </a:solidFill>
                <a:latin typeface="微软雅黑" panose="020B0503020204020204" pitchFamily="34" charset="-122"/>
                <a:ea typeface="微软雅黑" panose="020B0503020204020204" pitchFamily="34" charset="-122"/>
              </a:rPr>
              <a:t>http://www.1ppt.com/moban/</a:t>
            </a:r>
            <a:r>
              <a:rPr lang="zh-CN" altLang="en-US" sz="100" dirty="0">
                <a:solidFill>
                  <a:schemeClr val="bg1"/>
                </a:solidFill>
                <a:latin typeface="微软雅黑" panose="020B0503020204020204" pitchFamily="34" charset="-122"/>
                <a:ea typeface="微软雅黑" panose="020B0503020204020204" pitchFamily="34" charset="-122"/>
              </a:rPr>
              <a:t> </a:t>
            </a:r>
            <a:endParaRPr lang="en-US" altLang="zh-CN" sz="100" dirty="0">
              <a:solidFill>
                <a:schemeClr val="bg1"/>
              </a:solidFill>
              <a:latin typeface="微软雅黑" panose="020B0503020204020204" pitchFamily="34" charset="-122"/>
              <a:ea typeface="微软雅黑" panose="020B0503020204020204" pitchFamily="34" charset="-122"/>
            </a:endParaRPr>
          </a:p>
        </p:txBody>
      </p:sp>
      <p:grpSp>
        <p:nvGrpSpPr>
          <p:cNvPr id="28" name="组合 27">
            <a:extLst>
              <a:ext uri="{FF2B5EF4-FFF2-40B4-BE49-F238E27FC236}">
                <a16:creationId xmlns:a16="http://schemas.microsoft.com/office/drawing/2014/main" id="{9B8478E2-C6C8-4B2D-A9A3-892C973C407A}"/>
              </a:ext>
            </a:extLst>
          </p:cNvPr>
          <p:cNvGrpSpPr/>
          <p:nvPr/>
        </p:nvGrpSpPr>
        <p:grpSpPr>
          <a:xfrm>
            <a:off x="688460" y="611701"/>
            <a:ext cx="4512517" cy="461665"/>
            <a:chOff x="688460" y="611701"/>
            <a:chExt cx="4512517" cy="461665"/>
          </a:xfrm>
        </p:grpSpPr>
        <p:sp>
          <p:nvSpPr>
            <p:cNvPr id="29" name="文本框 28">
              <a:extLst>
                <a:ext uri="{FF2B5EF4-FFF2-40B4-BE49-F238E27FC236}">
                  <a16:creationId xmlns:a16="http://schemas.microsoft.com/office/drawing/2014/main" id="{9A849A46-68F2-4BF9-9335-C393326261A6}"/>
                </a:ext>
              </a:extLst>
            </p:cNvPr>
            <p:cNvSpPr txBox="1"/>
            <p:nvPr/>
          </p:nvSpPr>
          <p:spPr>
            <a:xfrm>
              <a:off x="931237" y="611701"/>
              <a:ext cx="3962400" cy="461665"/>
            </a:xfrm>
            <a:prstGeom prst="rect">
              <a:avLst/>
            </a:prstGeom>
            <a:noFill/>
          </p:spPr>
          <p:txBody>
            <a:bodyPr wrap="square" rtlCol="0">
              <a:spAutoFit/>
            </a:bodyPr>
            <a:lstStyle/>
            <a:p>
              <a:pPr algn="ctr"/>
              <a:r>
                <a:rPr lang="en-US" altLang="zh-CN" sz="2400" dirty="0">
                  <a:cs typeface="+mn-ea"/>
                  <a:sym typeface="+mn-lt"/>
                </a:rPr>
                <a:t>02OpenStack</a:t>
              </a:r>
              <a:r>
                <a:rPr lang="zh-CN" altLang="en-US" sz="2400" dirty="0">
                  <a:cs typeface="+mn-ea"/>
                  <a:sym typeface="+mn-lt"/>
                </a:rPr>
                <a:t>简介及特点</a:t>
              </a:r>
            </a:p>
          </p:txBody>
        </p:sp>
        <p:cxnSp>
          <p:nvCxnSpPr>
            <p:cNvPr id="30" name="直接连接符 29">
              <a:extLst>
                <a:ext uri="{FF2B5EF4-FFF2-40B4-BE49-F238E27FC236}">
                  <a16:creationId xmlns:a16="http://schemas.microsoft.com/office/drawing/2014/main" id="{07DAF987-69EB-40E6-9EB2-FE70A05BA347}"/>
                </a:ext>
              </a:extLst>
            </p:cNvPr>
            <p:cNvCxnSpPr>
              <a:cxnSpLocks/>
            </p:cNvCxnSpPr>
            <p:nvPr/>
          </p:nvCxnSpPr>
          <p:spPr>
            <a:xfrm flipH="1">
              <a:off x="4324677" y="842533"/>
              <a:ext cx="876300" cy="0"/>
            </a:xfrm>
            <a:prstGeom prst="line">
              <a:avLst/>
            </a:prstGeom>
            <a:ln>
              <a:gradFill>
                <a:gsLst>
                  <a:gs pos="0">
                    <a:schemeClr val="accent1">
                      <a:lumMod val="5000"/>
                      <a:lumOff val="95000"/>
                    </a:schemeClr>
                  </a:gs>
                  <a:gs pos="100000">
                    <a:schemeClr val="bg1">
                      <a:lumMod val="50000"/>
                    </a:schemeClr>
                  </a:gs>
                </a:gsLst>
                <a:lin ang="0" scaled="0"/>
              </a:gradFill>
            </a:ln>
          </p:spPr>
          <p:style>
            <a:lnRef idx="1">
              <a:schemeClr val="accent1"/>
            </a:lnRef>
            <a:fillRef idx="0">
              <a:schemeClr val="accent1"/>
            </a:fillRef>
            <a:effectRef idx="0">
              <a:schemeClr val="accent1"/>
            </a:effectRef>
            <a:fontRef idx="minor">
              <a:schemeClr val="tx1"/>
            </a:fontRef>
          </p:style>
        </p:cxnSp>
        <p:cxnSp>
          <p:nvCxnSpPr>
            <p:cNvPr id="31" name="直接连接符 30">
              <a:extLst>
                <a:ext uri="{FF2B5EF4-FFF2-40B4-BE49-F238E27FC236}">
                  <a16:creationId xmlns:a16="http://schemas.microsoft.com/office/drawing/2014/main" id="{B299E428-F841-450B-8AF8-9AFEDCF88884}"/>
                </a:ext>
              </a:extLst>
            </p:cNvPr>
            <p:cNvCxnSpPr>
              <a:cxnSpLocks/>
            </p:cNvCxnSpPr>
            <p:nvPr/>
          </p:nvCxnSpPr>
          <p:spPr>
            <a:xfrm>
              <a:off x="688460" y="842533"/>
              <a:ext cx="803231" cy="0"/>
            </a:xfrm>
            <a:prstGeom prst="line">
              <a:avLst/>
            </a:prstGeom>
            <a:ln>
              <a:gradFill>
                <a:gsLst>
                  <a:gs pos="0">
                    <a:schemeClr val="accent1">
                      <a:lumMod val="5000"/>
                      <a:lumOff val="95000"/>
                    </a:schemeClr>
                  </a:gs>
                  <a:gs pos="100000">
                    <a:schemeClr val="bg1">
                      <a:lumMod val="50000"/>
                    </a:schemeClr>
                  </a:gs>
                </a:gsLst>
                <a:lin ang="0" scaled="0"/>
              </a:gradFill>
            </a:ln>
          </p:spPr>
          <p:style>
            <a:lnRef idx="1">
              <a:schemeClr val="accent1"/>
            </a:lnRef>
            <a:fillRef idx="0">
              <a:schemeClr val="accent1"/>
            </a:fillRef>
            <a:effectRef idx="0">
              <a:schemeClr val="accent1"/>
            </a:effectRef>
            <a:fontRef idx="minor">
              <a:schemeClr val="tx1"/>
            </a:fontRef>
          </p:style>
        </p:cxnSp>
      </p:grpSp>
      <p:sp>
        <p:nvSpPr>
          <p:cNvPr id="3" name="文本框 2">
            <a:extLst>
              <a:ext uri="{FF2B5EF4-FFF2-40B4-BE49-F238E27FC236}">
                <a16:creationId xmlns:a16="http://schemas.microsoft.com/office/drawing/2014/main" id="{86EBCE90-3E50-0E13-7269-8AB354EF6040}"/>
              </a:ext>
            </a:extLst>
          </p:cNvPr>
          <p:cNvSpPr txBox="1"/>
          <p:nvPr/>
        </p:nvSpPr>
        <p:spPr>
          <a:xfrm>
            <a:off x="477760" y="1905506"/>
            <a:ext cx="11236479" cy="3785652"/>
          </a:xfrm>
          <a:prstGeom prst="rect">
            <a:avLst/>
          </a:prstGeom>
          <a:noFill/>
        </p:spPr>
        <p:txBody>
          <a:bodyPr wrap="square">
            <a:spAutoFit/>
          </a:bodyPr>
          <a:lstStyle/>
          <a:p>
            <a:pPr indent="266700" algn="just"/>
            <a:r>
              <a:rPr lang="zh-CN" altLang="zh-CN" sz="2400" dirty="0">
                <a:solidFill>
                  <a:srgbClr val="000000"/>
                </a:solidFill>
                <a:effectLst/>
                <a:latin typeface="Times New Roman" panose="02020603050405020304" pitchFamily="18" charset="0"/>
                <a:ea typeface="宋体" panose="02010600030101010101" pitchFamily="2" charset="-122"/>
              </a:rPr>
              <a:t>（</a:t>
            </a:r>
            <a:r>
              <a:rPr lang="en-US" altLang="zh-CN" sz="2400" dirty="0">
                <a:solidFill>
                  <a:srgbClr val="000000"/>
                </a:solidFill>
                <a:effectLst/>
                <a:latin typeface="Times New Roman" panose="02020603050405020304" pitchFamily="18" charset="0"/>
                <a:ea typeface="宋体" panose="02010600030101010101" pitchFamily="2" charset="-122"/>
              </a:rPr>
              <a:t>4</a:t>
            </a:r>
            <a:r>
              <a:rPr lang="zh-CN" altLang="zh-CN" sz="2400" dirty="0">
                <a:solidFill>
                  <a:srgbClr val="000000"/>
                </a:solidFill>
                <a:effectLst/>
                <a:latin typeface="Times New Roman" panose="02020603050405020304" pitchFamily="18" charset="0"/>
                <a:ea typeface="宋体" panose="02010600030101010101" pitchFamily="2" charset="-122"/>
              </a:rPr>
              <a:t>）</a:t>
            </a:r>
            <a:r>
              <a:rPr lang="en-US" altLang="zh-CN" sz="2400" dirty="0">
                <a:solidFill>
                  <a:srgbClr val="000000"/>
                </a:solidFill>
                <a:effectLst/>
                <a:latin typeface="Times New Roman" panose="02020603050405020304" pitchFamily="18" charset="0"/>
                <a:ea typeface="宋体" panose="02010600030101010101" pitchFamily="2" charset="-122"/>
              </a:rPr>
              <a:t>OpenStack</a:t>
            </a:r>
            <a:r>
              <a:rPr lang="zh-CN" altLang="zh-CN" sz="2400" dirty="0">
                <a:solidFill>
                  <a:srgbClr val="FF0000"/>
                </a:solidFill>
                <a:effectLst/>
                <a:latin typeface="Times New Roman" panose="02020603050405020304" pitchFamily="18" charset="0"/>
                <a:ea typeface="宋体" panose="02010600030101010101" pitchFamily="2" charset="-122"/>
              </a:rPr>
              <a:t>使用和配置灵活</a:t>
            </a:r>
            <a:r>
              <a:rPr lang="zh-CN" altLang="zh-CN" sz="2400" dirty="0">
                <a:solidFill>
                  <a:srgbClr val="000000"/>
                </a:solidFill>
                <a:effectLst/>
                <a:latin typeface="Times New Roman" panose="02020603050405020304" pitchFamily="18" charset="0"/>
                <a:ea typeface="宋体" panose="02010600030101010101" pitchFamily="2" charset="-122"/>
              </a:rPr>
              <a:t>，各个组件安装灵活，可以集中部署，也可根据不同角色安装在不同的服务器或虚拟机。用户可以根据自己的需要建立基础设施，也可以轻松地为自己的集群增加规模</a:t>
            </a:r>
            <a:endParaRPr lang="zh-CN" altLang="zh-CN" sz="2400" dirty="0">
              <a:effectLst/>
              <a:latin typeface="Times New Roman" panose="02020603050405020304" pitchFamily="18" charset="0"/>
              <a:ea typeface="等线" panose="02010600030101010101" pitchFamily="2" charset="-122"/>
            </a:endParaRPr>
          </a:p>
          <a:p>
            <a:pPr indent="266700" algn="just"/>
            <a:r>
              <a:rPr lang="zh-CN" altLang="zh-CN" sz="2400" dirty="0">
                <a:solidFill>
                  <a:srgbClr val="000000"/>
                </a:solidFill>
                <a:effectLst/>
                <a:latin typeface="Times New Roman" panose="02020603050405020304" pitchFamily="18" charset="0"/>
                <a:ea typeface="宋体" panose="02010600030101010101" pitchFamily="2" charset="-122"/>
              </a:rPr>
              <a:t>（</a:t>
            </a:r>
            <a:r>
              <a:rPr lang="en-US" altLang="zh-CN" sz="2400" dirty="0">
                <a:solidFill>
                  <a:srgbClr val="000000"/>
                </a:solidFill>
                <a:effectLst/>
                <a:latin typeface="Times New Roman" panose="02020603050405020304" pitchFamily="18" charset="0"/>
                <a:ea typeface="宋体" panose="02010600030101010101" pitchFamily="2" charset="-122"/>
              </a:rPr>
              <a:t>5</a:t>
            </a:r>
            <a:r>
              <a:rPr lang="zh-CN" altLang="zh-CN" sz="2400" dirty="0">
                <a:solidFill>
                  <a:srgbClr val="000000"/>
                </a:solidFill>
                <a:effectLst/>
                <a:latin typeface="Times New Roman" panose="02020603050405020304" pitchFamily="18" charset="0"/>
                <a:ea typeface="宋体" panose="02010600030101010101" pitchFamily="2" charset="-122"/>
              </a:rPr>
              <a:t>）</a:t>
            </a:r>
            <a:r>
              <a:rPr lang="en-US" altLang="zh-CN" sz="2400" dirty="0">
                <a:solidFill>
                  <a:srgbClr val="000000"/>
                </a:solidFill>
                <a:effectLst/>
                <a:latin typeface="Times New Roman" panose="02020603050405020304" pitchFamily="18" charset="0"/>
                <a:ea typeface="宋体" panose="02010600030101010101" pitchFamily="2" charset="-122"/>
              </a:rPr>
              <a:t>OpenStack</a:t>
            </a:r>
            <a:r>
              <a:rPr lang="zh-CN" altLang="zh-CN" sz="2400" dirty="0">
                <a:solidFill>
                  <a:srgbClr val="000000"/>
                </a:solidFill>
                <a:effectLst/>
                <a:latin typeface="Times New Roman" panose="02020603050405020304" pitchFamily="18" charset="0"/>
                <a:ea typeface="宋体" panose="02010600030101010101" pitchFamily="2" charset="-122"/>
              </a:rPr>
              <a:t>为用户</a:t>
            </a:r>
            <a:r>
              <a:rPr lang="zh-CN" altLang="zh-CN" sz="2400" dirty="0">
                <a:solidFill>
                  <a:srgbClr val="FF0000"/>
                </a:solidFill>
                <a:effectLst/>
                <a:latin typeface="Times New Roman" panose="02020603050405020304" pitchFamily="18" charset="0"/>
                <a:ea typeface="宋体" panose="02010600030101010101" pitchFamily="2" charset="-122"/>
              </a:rPr>
              <a:t>提供多种使用方式</a:t>
            </a:r>
            <a:r>
              <a:rPr lang="zh-CN" altLang="zh-CN" sz="2400" dirty="0">
                <a:solidFill>
                  <a:srgbClr val="000000"/>
                </a:solidFill>
                <a:effectLst/>
                <a:latin typeface="Times New Roman" panose="02020603050405020304" pitchFamily="18" charset="0"/>
                <a:ea typeface="宋体" panose="02010600030101010101" pitchFamily="2" charset="-122"/>
              </a:rPr>
              <a:t>。一方面，其所有组件都采用</a:t>
            </a:r>
            <a:r>
              <a:rPr lang="en-US" altLang="zh-CN" sz="2400" dirty="0">
                <a:solidFill>
                  <a:srgbClr val="000000"/>
                </a:solidFill>
                <a:effectLst/>
                <a:latin typeface="Times New Roman" panose="02020603050405020304" pitchFamily="18" charset="0"/>
                <a:ea typeface="宋体" panose="02010600030101010101" pitchFamily="2" charset="-122"/>
              </a:rPr>
              <a:t>REST API</a:t>
            </a:r>
            <a:r>
              <a:rPr lang="zh-CN" altLang="zh-CN" sz="2400" dirty="0">
                <a:solidFill>
                  <a:srgbClr val="000000"/>
                </a:solidFill>
                <a:effectLst/>
                <a:latin typeface="Times New Roman" panose="02020603050405020304" pitchFamily="18" charset="0"/>
                <a:ea typeface="宋体" panose="02010600030101010101" pitchFamily="2" charset="-122"/>
              </a:rPr>
              <a:t>接口，用户可通过这些</a:t>
            </a:r>
            <a:r>
              <a:rPr lang="en-US" altLang="zh-CN" sz="2400" dirty="0">
                <a:solidFill>
                  <a:srgbClr val="000000"/>
                </a:solidFill>
                <a:effectLst/>
                <a:latin typeface="Times New Roman" panose="02020603050405020304" pitchFamily="18" charset="0"/>
                <a:ea typeface="宋体" panose="02010600030101010101" pitchFamily="2" charset="-122"/>
              </a:rPr>
              <a:t>API</a:t>
            </a:r>
            <a:r>
              <a:rPr lang="zh-CN" altLang="zh-CN" sz="2400" dirty="0">
                <a:solidFill>
                  <a:srgbClr val="000000"/>
                </a:solidFill>
                <a:effectLst/>
                <a:latin typeface="Times New Roman" panose="02020603050405020304" pitchFamily="18" charset="0"/>
                <a:ea typeface="宋体" panose="02010600030101010101" pitchFamily="2" charset="-122"/>
              </a:rPr>
              <a:t>来使用</a:t>
            </a:r>
            <a:r>
              <a:rPr lang="en-US" altLang="zh-CN" sz="2400" dirty="0">
                <a:solidFill>
                  <a:srgbClr val="000000"/>
                </a:solidFill>
                <a:effectLst/>
                <a:latin typeface="Times New Roman" panose="02020603050405020304" pitchFamily="18" charset="0"/>
                <a:ea typeface="宋体" panose="02010600030101010101" pitchFamily="2" charset="-122"/>
              </a:rPr>
              <a:t>OpenStack</a:t>
            </a:r>
            <a:r>
              <a:rPr lang="zh-CN" altLang="zh-CN" sz="2400" dirty="0">
                <a:solidFill>
                  <a:srgbClr val="000000"/>
                </a:solidFill>
                <a:effectLst/>
                <a:latin typeface="Times New Roman" panose="02020603050405020304" pitchFamily="18" charset="0"/>
                <a:ea typeface="宋体" panose="02010600030101010101" pitchFamily="2" charset="-122"/>
              </a:rPr>
              <a:t>各个项目提供的服务，也能够根据需求进行二次开发。另一方面，用户还能够通过</a:t>
            </a:r>
            <a:r>
              <a:rPr lang="en-US" altLang="zh-CN" sz="2400" dirty="0">
                <a:solidFill>
                  <a:srgbClr val="000000"/>
                </a:solidFill>
                <a:effectLst/>
                <a:latin typeface="Times New Roman" panose="02020603050405020304" pitchFamily="18" charset="0"/>
                <a:ea typeface="宋体" panose="02010600030101010101" pitchFamily="2" charset="-122"/>
              </a:rPr>
              <a:t>Horizon</a:t>
            </a:r>
            <a:r>
              <a:rPr lang="zh-CN" altLang="zh-CN" sz="2400" dirty="0">
                <a:solidFill>
                  <a:srgbClr val="000000"/>
                </a:solidFill>
                <a:effectLst/>
                <a:latin typeface="Times New Roman" panose="02020603050405020304" pitchFamily="18" charset="0"/>
                <a:ea typeface="宋体" panose="02010600030101010101" pitchFamily="2" charset="-122"/>
              </a:rPr>
              <a:t>提供的可视化仪表盘来使用平台上的功能，该仪表盘可通过浏览器直接访问。此外，</a:t>
            </a:r>
            <a:r>
              <a:rPr lang="en-US" altLang="zh-CN" sz="2400" dirty="0">
                <a:solidFill>
                  <a:srgbClr val="000000"/>
                </a:solidFill>
                <a:effectLst/>
                <a:latin typeface="Times New Roman" panose="02020603050405020304" pitchFamily="18" charset="0"/>
                <a:ea typeface="宋体" panose="02010600030101010101" pitchFamily="2" charset="-122"/>
              </a:rPr>
              <a:t>OpenStack</a:t>
            </a:r>
            <a:r>
              <a:rPr lang="zh-CN" altLang="zh-CN" sz="2400" dirty="0">
                <a:solidFill>
                  <a:srgbClr val="000000"/>
                </a:solidFill>
                <a:effectLst/>
                <a:latin typeface="Times New Roman" panose="02020603050405020304" pitchFamily="18" charset="0"/>
                <a:ea typeface="宋体" panose="02010600030101010101" pitchFamily="2" charset="-122"/>
              </a:rPr>
              <a:t>还为用户提供了命令行工具，以方便用户操作</a:t>
            </a:r>
            <a:r>
              <a:rPr lang="en-US" altLang="zh-CN" sz="2400" dirty="0">
                <a:solidFill>
                  <a:srgbClr val="000000"/>
                </a:solidFill>
                <a:effectLst/>
                <a:latin typeface="Times New Roman" panose="02020603050405020304" pitchFamily="18" charset="0"/>
                <a:ea typeface="宋体" panose="02010600030101010101" pitchFamily="2" charset="-122"/>
              </a:rPr>
              <a:t>OpenStack</a:t>
            </a:r>
            <a:r>
              <a:rPr lang="zh-CN" altLang="zh-CN" sz="2400" dirty="0">
                <a:solidFill>
                  <a:srgbClr val="000000"/>
                </a:solidFill>
                <a:effectLst/>
                <a:latin typeface="Times New Roman" panose="02020603050405020304" pitchFamily="18" charset="0"/>
                <a:ea typeface="宋体" panose="02010600030101010101" pitchFamily="2" charset="-122"/>
              </a:rPr>
              <a:t>的各种组件。</a:t>
            </a:r>
            <a:endParaRPr lang="zh-CN" altLang="zh-CN" sz="2400" dirty="0">
              <a:effectLst/>
              <a:latin typeface="Times New Roman" panose="02020603050405020304" pitchFamily="18" charset="0"/>
              <a:ea typeface="等线" panose="02010600030101010101" pitchFamily="2" charset="-122"/>
            </a:endParaRPr>
          </a:p>
          <a:p>
            <a:pPr indent="266700" algn="just"/>
            <a:r>
              <a:rPr lang="zh-CN" altLang="zh-CN" sz="2400" dirty="0">
                <a:solidFill>
                  <a:srgbClr val="000000"/>
                </a:solidFill>
                <a:effectLst/>
                <a:latin typeface="Times New Roman" panose="02020603050405020304" pitchFamily="18" charset="0"/>
                <a:ea typeface="宋体" panose="02010600030101010101" pitchFamily="2" charset="-122"/>
              </a:rPr>
              <a:t>（</a:t>
            </a:r>
            <a:r>
              <a:rPr lang="en-US" altLang="zh-CN" sz="2400" dirty="0">
                <a:solidFill>
                  <a:srgbClr val="000000"/>
                </a:solidFill>
                <a:effectLst/>
                <a:latin typeface="Times New Roman" panose="02020603050405020304" pitchFamily="18" charset="0"/>
                <a:ea typeface="宋体" panose="02010600030101010101" pitchFamily="2" charset="-122"/>
              </a:rPr>
              <a:t>6</a:t>
            </a:r>
            <a:r>
              <a:rPr lang="zh-CN" altLang="zh-CN" sz="2400" dirty="0">
                <a:solidFill>
                  <a:srgbClr val="000000"/>
                </a:solidFill>
                <a:effectLst/>
                <a:latin typeface="Times New Roman" panose="02020603050405020304" pitchFamily="18" charset="0"/>
                <a:ea typeface="宋体" panose="02010600030101010101" pitchFamily="2" charset="-122"/>
              </a:rPr>
              <a:t>）</a:t>
            </a:r>
            <a:r>
              <a:rPr lang="en-US" altLang="zh-CN" sz="2400" dirty="0">
                <a:solidFill>
                  <a:srgbClr val="000000"/>
                </a:solidFill>
                <a:effectLst/>
                <a:latin typeface="Times New Roman" panose="02020603050405020304" pitchFamily="18" charset="0"/>
                <a:ea typeface="宋体" panose="02010600030101010101" pitchFamily="2" charset="-122"/>
              </a:rPr>
              <a:t>OpenStack</a:t>
            </a:r>
            <a:r>
              <a:rPr lang="zh-CN" altLang="zh-CN" sz="2400" dirty="0">
                <a:solidFill>
                  <a:srgbClr val="FF0000"/>
                </a:solidFill>
                <a:effectLst/>
                <a:latin typeface="Times New Roman" panose="02020603050405020304" pitchFamily="18" charset="0"/>
                <a:ea typeface="宋体" panose="02010600030101010101" pitchFamily="2" charset="-122"/>
              </a:rPr>
              <a:t>兼容性强大</a:t>
            </a:r>
            <a:r>
              <a:rPr lang="zh-CN" altLang="zh-CN" sz="2400" dirty="0">
                <a:solidFill>
                  <a:srgbClr val="000000"/>
                </a:solidFill>
                <a:effectLst/>
                <a:latin typeface="Times New Roman" panose="02020603050405020304" pitchFamily="18" charset="0"/>
                <a:ea typeface="宋体" panose="02010600030101010101" pitchFamily="2" charset="-122"/>
              </a:rPr>
              <a:t>。能够很好的兼容其他公有云，用户很容易的将数据和应用迁移</a:t>
            </a:r>
            <a:endParaRPr lang="zh-CN" altLang="zh-CN" sz="2400" dirty="0">
              <a:effectLst/>
              <a:latin typeface="Times New Roman" panose="02020603050405020304" pitchFamily="18" charset="0"/>
              <a:ea typeface="等线" panose="02010600030101010101" pitchFamily="2" charset="-122"/>
            </a:endParaRPr>
          </a:p>
        </p:txBody>
      </p:sp>
    </p:spTree>
    <p:extLst>
      <p:ext uri="{BB962C8B-B14F-4D97-AF65-F5344CB8AC3E}">
        <p14:creationId xmlns:p14="http://schemas.microsoft.com/office/powerpoint/2010/main" val="941243589"/>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平行四边形 2">
            <a:extLst>
              <a:ext uri="{FF2B5EF4-FFF2-40B4-BE49-F238E27FC236}">
                <a16:creationId xmlns:a16="http://schemas.microsoft.com/office/drawing/2014/main" id="{E9E0F28E-ADD7-440D-8CF4-EB679A0521BB}"/>
              </a:ext>
            </a:extLst>
          </p:cNvPr>
          <p:cNvSpPr/>
          <p:nvPr/>
        </p:nvSpPr>
        <p:spPr>
          <a:xfrm>
            <a:off x="4984750" y="0"/>
            <a:ext cx="4787900" cy="6858000"/>
          </a:xfrm>
          <a:prstGeom prst="parallelogram">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 name="文本框 5">
            <a:extLst>
              <a:ext uri="{FF2B5EF4-FFF2-40B4-BE49-F238E27FC236}">
                <a16:creationId xmlns:a16="http://schemas.microsoft.com/office/drawing/2014/main" id="{3C42649A-052D-427E-A65B-AB7523DC074C}"/>
              </a:ext>
            </a:extLst>
          </p:cNvPr>
          <p:cNvSpPr txBox="1"/>
          <p:nvPr/>
        </p:nvSpPr>
        <p:spPr>
          <a:xfrm>
            <a:off x="8820150" y="2184400"/>
            <a:ext cx="2686050" cy="1569660"/>
          </a:xfrm>
          <a:prstGeom prst="rect">
            <a:avLst/>
          </a:prstGeom>
          <a:noFill/>
        </p:spPr>
        <p:txBody>
          <a:bodyPr wrap="square" rtlCol="0">
            <a:spAutoFit/>
          </a:bodyPr>
          <a:lstStyle/>
          <a:p>
            <a:r>
              <a:rPr lang="en-US" altLang="zh-CN" sz="9600" spc="600" dirty="0">
                <a:cs typeface="+mn-ea"/>
                <a:sym typeface="+mn-lt"/>
              </a:rPr>
              <a:t>03</a:t>
            </a:r>
            <a:endParaRPr lang="zh-CN" altLang="en-US" sz="9600" spc="600" dirty="0">
              <a:cs typeface="+mn-ea"/>
              <a:sym typeface="+mn-lt"/>
            </a:endParaRPr>
          </a:p>
        </p:txBody>
      </p:sp>
      <p:sp>
        <p:nvSpPr>
          <p:cNvPr id="7" name="文本框 6">
            <a:extLst>
              <a:ext uri="{FF2B5EF4-FFF2-40B4-BE49-F238E27FC236}">
                <a16:creationId xmlns:a16="http://schemas.microsoft.com/office/drawing/2014/main" id="{56EEF3E6-16D6-4FD2-9B97-56AC3E02AA8B}"/>
              </a:ext>
            </a:extLst>
          </p:cNvPr>
          <p:cNvSpPr txBox="1"/>
          <p:nvPr/>
        </p:nvSpPr>
        <p:spPr>
          <a:xfrm>
            <a:off x="1664493" y="4089940"/>
            <a:ext cx="7900421" cy="1015663"/>
          </a:xfrm>
          <a:prstGeom prst="rect">
            <a:avLst/>
          </a:prstGeom>
          <a:noFill/>
        </p:spPr>
        <p:txBody>
          <a:bodyPr wrap="square" rtlCol="0">
            <a:spAutoFit/>
          </a:bodyPr>
          <a:lstStyle/>
          <a:p>
            <a:r>
              <a:rPr lang="en-US" altLang="zh-CN" sz="6000" dirty="0">
                <a:cs typeface="+mn-ea"/>
                <a:sym typeface="+mn-lt"/>
              </a:rPr>
              <a:t>OpenStack</a:t>
            </a:r>
            <a:r>
              <a:rPr lang="zh-CN" altLang="en-US" sz="6000" dirty="0">
                <a:cs typeface="+mn-ea"/>
                <a:sym typeface="+mn-lt"/>
              </a:rPr>
              <a:t>体系架构</a:t>
            </a:r>
            <a:endParaRPr lang="zh-CN" altLang="en-US" sz="6600" dirty="0">
              <a:cs typeface="+mn-ea"/>
              <a:sym typeface="+mn-lt"/>
            </a:endParaRPr>
          </a:p>
        </p:txBody>
      </p:sp>
      <p:sp>
        <p:nvSpPr>
          <p:cNvPr id="8" name="文本框 7">
            <a:extLst>
              <a:ext uri="{FF2B5EF4-FFF2-40B4-BE49-F238E27FC236}">
                <a16:creationId xmlns:a16="http://schemas.microsoft.com/office/drawing/2014/main" id="{BB8BF88A-8004-464B-AC8E-3869C6CDDF95}"/>
              </a:ext>
            </a:extLst>
          </p:cNvPr>
          <p:cNvSpPr txBox="1"/>
          <p:nvPr/>
        </p:nvSpPr>
        <p:spPr>
          <a:xfrm>
            <a:off x="957671" y="5181582"/>
            <a:ext cx="6231695" cy="523220"/>
          </a:xfrm>
          <a:prstGeom prst="rect">
            <a:avLst/>
          </a:prstGeom>
          <a:noFill/>
        </p:spPr>
        <p:txBody>
          <a:bodyPr wrap="square" rtlCol="0">
            <a:spAutoFit/>
          </a:bodyPr>
          <a:lstStyle/>
          <a:p>
            <a:pPr algn="ctr"/>
            <a:r>
              <a:rPr lang="en-US" altLang="zh-CN" sz="2800" dirty="0">
                <a:cs typeface="+mn-ea"/>
                <a:sym typeface="+mn-lt"/>
              </a:rPr>
              <a:t>OpenStack System Structure</a:t>
            </a:r>
            <a:endParaRPr lang="zh-CN" altLang="en-US" dirty="0">
              <a:cs typeface="+mn-ea"/>
              <a:sym typeface="+mn-lt"/>
            </a:endParaRPr>
          </a:p>
        </p:txBody>
      </p:sp>
    </p:spTree>
    <p:extLst>
      <p:ext uri="{BB962C8B-B14F-4D97-AF65-F5344CB8AC3E}">
        <p14:creationId xmlns:p14="http://schemas.microsoft.com/office/powerpoint/2010/main" val="474824023"/>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TextBox 22"/>
          <p:cNvSpPr txBox="1"/>
          <p:nvPr/>
        </p:nvSpPr>
        <p:spPr>
          <a:xfrm>
            <a:off x="267061" y="6539369"/>
            <a:ext cx="1800200" cy="123111"/>
          </a:xfrm>
          <a:prstGeom prst="rect">
            <a:avLst/>
          </a:prstGeom>
          <a:noFill/>
        </p:spPr>
        <p:txBody>
          <a:bodyPr wrap="square" rtlCol="0">
            <a:spAutoFit/>
          </a:bodyPr>
          <a:lstStyle/>
          <a:p>
            <a:pPr>
              <a:lnSpc>
                <a:spcPct val="200000"/>
              </a:lnSpc>
            </a:pPr>
            <a:r>
              <a:rPr lang="en-US" altLang="zh-CN" sz="100" dirty="0">
                <a:solidFill>
                  <a:schemeClr val="bg1"/>
                </a:solidFill>
                <a:latin typeface="微软雅黑" panose="020B0503020204020204" pitchFamily="34" charset="-122"/>
                <a:ea typeface="微软雅黑" panose="020B0503020204020204" pitchFamily="34" charset="-122"/>
              </a:rPr>
              <a:t>PPT</a:t>
            </a:r>
            <a:r>
              <a:rPr lang="zh-CN" altLang="en-US" sz="100" dirty="0">
                <a:solidFill>
                  <a:schemeClr val="bg1"/>
                </a:solidFill>
                <a:latin typeface="微软雅黑" panose="020B0503020204020204" pitchFamily="34" charset="-122"/>
                <a:ea typeface="微软雅黑" panose="020B0503020204020204" pitchFamily="34" charset="-122"/>
              </a:rPr>
              <a:t>模板 </a:t>
            </a:r>
            <a:r>
              <a:rPr lang="en-US" altLang="zh-CN" sz="100" dirty="0">
                <a:solidFill>
                  <a:schemeClr val="bg1"/>
                </a:solidFill>
                <a:latin typeface="微软雅黑" panose="020B0503020204020204" pitchFamily="34" charset="-122"/>
                <a:ea typeface="微软雅黑" panose="020B0503020204020204" pitchFamily="34" charset="-122"/>
              </a:rPr>
              <a:t>http://www.1ppt.com/moban/</a:t>
            </a:r>
            <a:r>
              <a:rPr lang="zh-CN" altLang="en-US" sz="100" dirty="0">
                <a:solidFill>
                  <a:schemeClr val="bg1"/>
                </a:solidFill>
                <a:latin typeface="微软雅黑" panose="020B0503020204020204" pitchFamily="34" charset="-122"/>
                <a:ea typeface="微软雅黑" panose="020B0503020204020204" pitchFamily="34" charset="-122"/>
              </a:rPr>
              <a:t> </a:t>
            </a:r>
            <a:endParaRPr lang="en-US" altLang="zh-CN" sz="100" dirty="0">
              <a:solidFill>
                <a:schemeClr val="bg1"/>
              </a:solidFill>
              <a:latin typeface="微软雅黑" panose="020B0503020204020204" pitchFamily="34" charset="-122"/>
              <a:ea typeface="微软雅黑" panose="020B0503020204020204" pitchFamily="34" charset="-122"/>
            </a:endParaRPr>
          </a:p>
        </p:txBody>
      </p:sp>
      <p:grpSp>
        <p:nvGrpSpPr>
          <p:cNvPr id="28" name="组合 27">
            <a:extLst>
              <a:ext uri="{FF2B5EF4-FFF2-40B4-BE49-F238E27FC236}">
                <a16:creationId xmlns:a16="http://schemas.microsoft.com/office/drawing/2014/main" id="{9B8478E2-C6C8-4B2D-A9A3-892C973C407A}"/>
              </a:ext>
            </a:extLst>
          </p:cNvPr>
          <p:cNvGrpSpPr/>
          <p:nvPr/>
        </p:nvGrpSpPr>
        <p:grpSpPr>
          <a:xfrm>
            <a:off x="688460" y="611701"/>
            <a:ext cx="4512517" cy="461665"/>
            <a:chOff x="688460" y="611701"/>
            <a:chExt cx="4512517" cy="461665"/>
          </a:xfrm>
        </p:grpSpPr>
        <p:sp>
          <p:nvSpPr>
            <p:cNvPr id="29" name="文本框 28">
              <a:extLst>
                <a:ext uri="{FF2B5EF4-FFF2-40B4-BE49-F238E27FC236}">
                  <a16:creationId xmlns:a16="http://schemas.microsoft.com/office/drawing/2014/main" id="{9A849A46-68F2-4BF9-9335-C393326261A6}"/>
                </a:ext>
              </a:extLst>
            </p:cNvPr>
            <p:cNvSpPr txBox="1"/>
            <p:nvPr/>
          </p:nvSpPr>
          <p:spPr>
            <a:xfrm>
              <a:off x="931237" y="611701"/>
              <a:ext cx="3962400" cy="461665"/>
            </a:xfrm>
            <a:prstGeom prst="rect">
              <a:avLst/>
            </a:prstGeom>
            <a:noFill/>
          </p:spPr>
          <p:txBody>
            <a:bodyPr wrap="square" rtlCol="0">
              <a:spAutoFit/>
            </a:bodyPr>
            <a:lstStyle/>
            <a:p>
              <a:pPr algn="ctr"/>
              <a:r>
                <a:rPr lang="en-US" altLang="zh-CN" sz="2400" dirty="0">
                  <a:cs typeface="+mn-ea"/>
                  <a:sym typeface="+mn-lt"/>
                </a:rPr>
                <a:t>03OpenStack</a:t>
              </a:r>
              <a:r>
                <a:rPr lang="zh-CN" altLang="en-US" sz="2400" dirty="0">
                  <a:cs typeface="+mn-ea"/>
                  <a:sym typeface="+mn-lt"/>
                </a:rPr>
                <a:t>体系架构</a:t>
              </a:r>
            </a:p>
          </p:txBody>
        </p:sp>
        <p:cxnSp>
          <p:nvCxnSpPr>
            <p:cNvPr id="30" name="直接连接符 29">
              <a:extLst>
                <a:ext uri="{FF2B5EF4-FFF2-40B4-BE49-F238E27FC236}">
                  <a16:creationId xmlns:a16="http://schemas.microsoft.com/office/drawing/2014/main" id="{07DAF987-69EB-40E6-9EB2-FE70A05BA347}"/>
                </a:ext>
              </a:extLst>
            </p:cNvPr>
            <p:cNvCxnSpPr>
              <a:cxnSpLocks/>
            </p:cNvCxnSpPr>
            <p:nvPr/>
          </p:nvCxnSpPr>
          <p:spPr>
            <a:xfrm flipH="1">
              <a:off x="4324677" y="842533"/>
              <a:ext cx="876300" cy="0"/>
            </a:xfrm>
            <a:prstGeom prst="line">
              <a:avLst/>
            </a:prstGeom>
            <a:ln>
              <a:gradFill>
                <a:gsLst>
                  <a:gs pos="0">
                    <a:schemeClr val="accent1">
                      <a:lumMod val="5000"/>
                      <a:lumOff val="95000"/>
                    </a:schemeClr>
                  </a:gs>
                  <a:gs pos="100000">
                    <a:schemeClr val="bg1">
                      <a:lumMod val="50000"/>
                    </a:schemeClr>
                  </a:gs>
                </a:gsLst>
                <a:lin ang="0" scaled="0"/>
              </a:gradFill>
            </a:ln>
          </p:spPr>
          <p:style>
            <a:lnRef idx="1">
              <a:schemeClr val="accent1"/>
            </a:lnRef>
            <a:fillRef idx="0">
              <a:schemeClr val="accent1"/>
            </a:fillRef>
            <a:effectRef idx="0">
              <a:schemeClr val="accent1"/>
            </a:effectRef>
            <a:fontRef idx="minor">
              <a:schemeClr val="tx1"/>
            </a:fontRef>
          </p:style>
        </p:cxnSp>
        <p:cxnSp>
          <p:nvCxnSpPr>
            <p:cNvPr id="31" name="直接连接符 30">
              <a:extLst>
                <a:ext uri="{FF2B5EF4-FFF2-40B4-BE49-F238E27FC236}">
                  <a16:creationId xmlns:a16="http://schemas.microsoft.com/office/drawing/2014/main" id="{B299E428-F841-450B-8AF8-9AFEDCF88884}"/>
                </a:ext>
              </a:extLst>
            </p:cNvPr>
            <p:cNvCxnSpPr>
              <a:cxnSpLocks/>
            </p:cNvCxnSpPr>
            <p:nvPr/>
          </p:nvCxnSpPr>
          <p:spPr>
            <a:xfrm>
              <a:off x="688460" y="842533"/>
              <a:ext cx="803231" cy="0"/>
            </a:xfrm>
            <a:prstGeom prst="line">
              <a:avLst/>
            </a:prstGeom>
            <a:ln>
              <a:gradFill>
                <a:gsLst>
                  <a:gs pos="0">
                    <a:schemeClr val="accent1">
                      <a:lumMod val="5000"/>
                      <a:lumOff val="95000"/>
                    </a:schemeClr>
                  </a:gs>
                  <a:gs pos="100000">
                    <a:schemeClr val="bg1">
                      <a:lumMod val="50000"/>
                    </a:schemeClr>
                  </a:gs>
                </a:gsLst>
                <a:lin ang="0" scaled="0"/>
              </a:gradFill>
            </a:ln>
          </p:spPr>
          <p:style>
            <a:lnRef idx="1">
              <a:schemeClr val="accent1"/>
            </a:lnRef>
            <a:fillRef idx="0">
              <a:schemeClr val="accent1"/>
            </a:fillRef>
            <a:effectRef idx="0">
              <a:schemeClr val="accent1"/>
            </a:effectRef>
            <a:fontRef idx="minor">
              <a:schemeClr val="tx1"/>
            </a:fontRef>
          </p:style>
        </p:cxnSp>
      </p:grpSp>
      <p:sp>
        <p:nvSpPr>
          <p:cNvPr id="3" name="文本框 2">
            <a:extLst>
              <a:ext uri="{FF2B5EF4-FFF2-40B4-BE49-F238E27FC236}">
                <a16:creationId xmlns:a16="http://schemas.microsoft.com/office/drawing/2014/main" id="{94884CBA-BB4B-48BB-8792-CE661855D5BA}"/>
              </a:ext>
            </a:extLst>
          </p:cNvPr>
          <p:cNvSpPr txBox="1"/>
          <p:nvPr/>
        </p:nvSpPr>
        <p:spPr>
          <a:xfrm>
            <a:off x="490053" y="2449729"/>
            <a:ext cx="677108" cy="3274056"/>
          </a:xfrm>
          <a:prstGeom prst="rect">
            <a:avLst/>
          </a:prstGeom>
          <a:noFill/>
        </p:spPr>
        <p:txBody>
          <a:bodyPr vert="eaVert" wrap="square" rtlCol="0">
            <a:spAutoFit/>
          </a:bodyPr>
          <a:lstStyle/>
          <a:p>
            <a:r>
              <a:rPr lang="en-US" altLang="zh-CN" sz="3200" dirty="0">
                <a:cs typeface="+mn-ea"/>
                <a:sym typeface="+mn-lt"/>
              </a:rPr>
              <a:t>OpenStack</a:t>
            </a:r>
            <a:r>
              <a:rPr lang="zh-CN" altLang="en-US" sz="3200" dirty="0">
                <a:cs typeface="+mn-ea"/>
                <a:sym typeface="+mn-lt"/>
              </a:rPr>
              <a:t>组件</a:t>
            </a:r>
            <a:endParaRPr lang="en-US" altLang="zh-CN" sz="3200" dirty="0">
              <a:cs typeface="+mn-ea"/>
              <a:sym typeface="+mn-lt"/>
            </a:endParaRPr>
          </a:p>
        </p:txBody>
      </p:sp>
      <p:sp>
        <p:nvSpPr>
          <p:cNvPr id="6" name="文本框 5">
            <a:extLst>
              <a:ext uri="{FF2B5EF4-FFF2-40B4-BE49-F238E27FC236}">
                <a16:creationId xmlns:a16="http://schemas.microsoft.com/office/drawing/2014/main" id="{42113EFB-6532-6C41-E36B-372EE349ACED}"/>
              </a:ext>
            </a:extLst>
          </p:cNvPr>
          <p:cNvSpPr txBox="1"/>
          <p:nvPr/>
        </p:nvSpPr>
        <p:spPr>
          <a:xfrm>
            <a:off x="2322286" y="2282873"/>
            <a:ext cx="7823200" cy="3046988"/>
          </a:xfrm>
          <a:prstGeom prst="rect">
            <a:avLst/>
          </a:prstGeom>
          <a:noFill/>
        </p:spPr>
        <p:txBody>
          <a:bodyPr wrap="square">
            <a:spAutoFit/>
          </a:bodyPr>
          <a:lstStyle/>
          <a:p>
            <a:pPr marL="342900" indent="-342900" algn="just">
              <a:buFont typeface="Wingdings" panose="05000000000000000000" pitchFamily="2" charset="2"/>
              <a:buChar char="l"/>
            </a:pPr>
            <a:r>
              <a:rPr lang="zh-CN" altLang="zh-CN" sz="2400" dirty="0">
                <a:solidFill>
                  <a:srgbClr val="000000"/>
                </a:solidFill>
                <a:effectLst/>
                <a:latin typeface="Times New Roman" panose="02020603050405020304" pitchFamily="18" charset="0"/>
                <a:ea typeface="宋体" panose="02010600030101010101" pitchFamily="2" charset="-122"/>
              </a:rPr>
              <a:t>包含六个稳定可靠的核心服务：用于处理计算的</a:t>
            </a:r>
            <a:r>
              <a:rPr lang="en-US" altLang="zh-CN" sz="2400" dirty="0">
                <a:solidFill>
                  <a:srgbClr val="FF0000"/>
                </a:solidFill>
                <a:effectLst/>
                <a:latin typeface="Times New Roman" panose="02020603050405020304" pitchFamily="18" charset="0"/>
                <a:ea typeface="宋体" panose="02010600030101010101" pitchFamily="2" charset="-122"/>
              </a:rPr>
              <a:t>Nova</a:t>
            </a:r>
            <a:r>
              <a:rPr lang="zh-CN" altLang="zh-CN" sz="2400" dirty="0">
                <a:solidFill>
                  <a:srgbClr val="000000"/>
                </a:solidFill>
                <a:effectLst/>
                <a:latin typeface="Times New Roman" panose="02020603050405020304" pitchFamily="18" charset="0"/>
                <a:ea typeface="宋体" panose="02010600030101010101" pitchFamily="2" charset="-122"/>
              </a:rPr>
              <a:t>，用于存储的</a:t>
            </a:r>
            <a:r>
              <a:rPr lang="en-US" altLang="zh-CN" sz="2400" dirty="0">
                <a:solidFill>
                  <a:srgbClr val="FF0000"/>
                </a:solidFill>
                <a:effectLst/>
                <a:latin typeface="Times New Roman" panose="02020603050405020304" pitchFamily="18" charset="0"/>
                <a:ea typeface="宋体" panose="02010600030101010101" pitchFamily="2" charset="-122"/>
              </a:rPr>
              <a:t>Storing</a:t>
            </a:r>
            <a:r>
              <a:rPr lang="zh-CN" altLang="zh-CN" sz="2400" dirty="0">
                <a:solidFill>
                  <a:srgbClr val="000000"/>
                </a:solidFill>
                <a:effectLst/>
                <a:latin typeface="Times New Roman" panose="02020603050405020304" pitchFamily="18" charset="0"/>
                <a:ea typeface="宋体" panose="02010600030101010101" pitchFamily="2" charset="-122"/>
              </a:rPr>
              <a:t>、</a:t>
            </a:r>
            <a:r>
              <a:rPr lang="en-US" altLang="zh-CN" sz="2400" dirty="0">
                <a:solidFill>
                  <a:srgbClr val="FF0000"/>
                </a:solidFill>
                <a:effectLst/>
                <a:latin typeface="Times New Roman" panose="02020603050405020304" pitchFamily="18" charset="0"/>
                <a:ea typeface="宋体" panose="02010600030101010101" pitchFamily="2" charset="-122"/>
              </a:rPr>
              <a:t>Cinder</a:t>
            </a:r>
            <a:r>
              <a:rPr lang="zh-CN" altLang="zh-CN" sz="2400" dirty="0">
                <a:solidFill>
                  <a:srgbClr val="000000"/>
                </a:solidFill>
                <a:effectLst/>
                <a:latin typeface="Times New Roman" panose="02020603050405020304" pitchFamily="18" charset="0"/>
                <a:ea typeface="宋体" panose="02010600030101010101" pitchFamily="2" charset="-122"/>
              </a:rPr>
              <a:t>和</a:t>
            </a:r>
            <a:r>
              <a:rPr lang="en-US" altLang="zh-CN" sz="2400" dirty="0">
                <a:solidFill>
                  <a:srgbClr val="FF0000"/>
                </a:solidFill>
                <a:effectLst/>
                <a:latin typeface="Times New Roman" panose="02020603050405020304" pitchFamily="18" charset="0"/>
                <a:ea typeface="宋体" panose="02010600030101010101" pitchFamily="2" charset="-122"/>
              </a:rPr>
              <a:t>Swift</a:t>
            </a:r>
            <a:r>
              <a:rPr lang="zh-CN" altLang="zh-CN" sz="2400" dirty="0">
                <a:solidFill>
                  <a:srgbClr val="000000"/>
                </a:solidFill>
                <a:effectLst/>
                <a:latin typeface="Times New Roman" panose="02020603050405020304" pitchFamily="18" charset="0"/>
                <a:ea typeface="宋体" panose="02010600030101010101" pitchFamily="2" charset="-122"/>
              </a:rPr>
              <a:t>，用于网络通信的</a:t>
            </a:r>
            <a:r>
              <a:rPr lang="en-US" altLang="zh-CN" sz="2400" dirty="0">
                <a:solidFill>
                  <a:srgbClr val="FF0000"/>
                </a:solidFill>
                <a:effectLst/>
                <a:latin typeface="Times New Roman" panose="02020603050405020304" pitchFamily="18" charset="0"/>
                <a:ea typeface="宋体" panose="02010600030101010101" pitchFamily="2" charset="-122"/>
              </a:rPr>
              <a:t>Neutron</a:t>
            </a:r>
            <a:r>
              <a:rPr lang="zh-CN" altLang="zh-CN" sz="2400" dirty="0">
                <a:solidFill>
                  <a:srgbClr val="000000"/>
                </a:solidFill>
                <a:effectLst/>
                <a:latin typeface="Times New Roman" panose="02020603050405020304" pitchFamily="18" charset="0"/>
                <a:ea typeface="宋体" panose="02010600030101010101" pitchFamily="2" charset="-122"/>
              </a:rPr>
              <a:t>，用于身份认证的</a:t>
            </a:r>
            <a:r>
              <a:rPr lang="en-US" altLang="zh-CN" sz="2400" dirty="0">
                <a:solidFill>
                  <a:srgbClr val="000000"/>
                </a:solidFill>
                <a:effectLst/>
                <a:latin typeface="Times New Roman" panose="02020603050405020304" pitchFamily="18" charset="0"/>
                <a:ea typeface="宋体" panose="02010600030101010101" pitchFamily="2" charset="-122"/>
              </a:rPr>
              <a:t>Keystone</a:t>
            </a:r>
            <a:r>
              <a:rPr lang="zh-CN" altLang="zh-CN" sz="2400" dirty="0">
                <a:solidFill>
                  <a:srgbClr val="000000"/>
                </a:solidFill>
                <a:effectLst/>
                <a:latin typeface="Times New Roman" panose="02020603050405020304" pitchFamily="18" charset="0"/>
                <a:ea typeface="宋体" panose="02010600030101010101" pitchFamily="2" charset="-122"/>
              </a:rPr>
              <a:t>。</a:t>
            </a:r>
            <a:endParaRPr lang="en-US" altLang="zh-CN" sz="2400" dirty="0">
              <a:solidFill>
                <a:srgbClr val="000000"/>
              </a:solidFill>
              <a:effectLst/>
              <a:latin typeface="Times New Roman" panose="02020603050405020304" pitchFamily="18" charset="0"/>
              <a:ea typeface="宋体" panose="02010600030101010101" pitchFamily="2" charset="-122"/>
            </a:endParaRPr>
          </a:p>
          <a:p>
            <a:pPr marL="342900" indent="-342900" algn="just">
              <a:buFont typeface="Wingdings" panose="05000000000000000000" pitchFamily="2" charset="2"/>
              <a:buChar char="l"/>
            </a:pPr>
            <a:endParaRPr lang="en-US" altLang="zh-CN" sz="2400" dirty="0">
              <a:solidFill>
                <a:srgbClr val="000000"/>
              </a:solidFill>
              <a:effectLst/>
              <a:latin typeface="Times New Roman" panose="02020603050405020304" pitchFamily="18" charset="0"/>
              <a:ea typeface="宋体" panose="02010600030101010101" pitchFamily="2" charset="-122"/>
            </a:endParaRPr>
          </a:p>
          <a:p>
            <a:pPr marL="342900" indent="-342900" algn="just">
              <a:buFont typeface="Wingdings" panose="05000000000000000000" pitchFamily="2" charset="2"/>
              <a:buChar char="l"/>
            </a:pPr>
            <a:r>
              <a:rPr lang="zh-CN" altLang="zh-CN" sz="2400" dirty="0">
                <a:solidFill>
                  <a:srgbClr val="000000"/>
                </a:solidFill>
                <a:effectLst/>
                <a:latin typeface="Times New Roman" panose="02020603050405020304" pitchFamily="18" charset="0"/>
                <a:ea typeface="宋体" panose="02010600030101010101" pitchFamily="2" charset="-122"/>
              </a:rPr>
              <a:t>还为用户提供了十多种开发成熟度各异的可选服务。</a:t>
            </a:r>
            <a:r>
              <a:rPr lang="en-US" altLang="zh-CN" sz="2400" dirty="0">
                <a:solidFill>
                  <a:srgbClr val="000000"/>
                </a:solidFill>
                <a:effectLst/>
                <a:latin typeface="Times New Roman" panose="02020603050405020304" pitchFamily="18" charset="0"/>
                <a:ea typeface="宋体" panose="02010600030101010101" pitchFamily="2" charset="-122"/>
              </a:rPr>
              <a:t>OpenStack</a:t>
            </a:r>
            <a:r>
              <a:rPr lang="zh-CN" altLang="zh-CN" sz="2400" dirty="0">
                <a:solidFill>
                  <a:srgbClr val="000000"/>
                </a:solidFill>
                <a:effectLst/>
                <a:latin typeface="Times New Roman" panose="02020603050405020304" pitchFamily="18" charset="0"/>
                <a:ea typeface="宋体" panose="02010600030101010101" pitchFamily="2" charset="-122"/>
              </a:rPr>
              <a:t>的六个核心服务主要担纲系统的基础架构，其余项目则负责管理控制面板、编排、裸机部署、信息传递、容器及统筹管理等操作。</a:t>
            </a:r>
            <a:endParaRPr lang="zh-CN" altLang="zh-CN" sz="2400" dirty="0">
              <a:effectLst/>
              <a:latin typeface="Times New Roman" panose="02020603050405020304" pitchFamily="18" charset="0"/>
              <a:ea typeface="等线" panose="02010600030101010101" pitchFamily="2" charset="-122"/>
            </a:endParaRPr>
          </a:p>
        </p:txBody>
      </p:sp>
    </p:spTree>
    <p:extLst>
      <p:ext uri="{BB962C8B-B14F-4D97-AF65-F5344CB8AC3E}">
        <p14:creationId xmlns:p14="http://schemas.microsoft.com/office/powerpoint/2010/main" val="1124230736"/>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a:extLst>
              <a:ext uri="{FF2B5EF4-FFF2-40B4-BE49-F238E27FC236}">
                <a16:creationId xmlns:a16="http://schemas.microsoft.com/office/drawing/2014/main" id="{0676214B-1504-4673-8626-F7F8570C4D8C}"/>
              </a:ext>
            </a:extLst>
          </p:cNvPr>
          <p:cNvGrpSpPr/>
          <p:nvPr/>
        </p:nvGrpSpPr>
        <p:grpSpPr>
          <a:xfrm>
            <a:off x="814842" y="1389165"/>
            <a:ext cx="4716914" cy="584775"/>
            <a:chOff x="6096000" y="1765518"/>
            <a:chExt cx="4716914" cy="584775"/>
          </a:xfrm>
        </p:grpSpPr>
        <p:sp>
          <p:nvSpPr>
            <p:cNvPr id="8" name="文本框 7">
              <a:extLst>
                <a:ext uri="{FF2B5EF4-FFF2-40B4-BE49-F238E27FC236}">
                  <a16:creationId xmlns:a16="http://schemas.microsoft.com/office/drawing/2014/main" id="{90325CE3-2F3C-4AAB-8CF7-813B0D08F8CC}"/>
                </a:ext>
              </a:extLst>
            </p:cNvPr>
            <p:cNvSpPr txBox="1"/>
            <p:nvPr/>
          </p:nvSpPr>
          <p:spPr>
            <a:xfrm>
              <a:off x="7062898" y="1765518"/>
              <a:ext cx="3750016" cy="523220"/>
            </a:xfrm>
            <a:prstGeom prst="rect">
              <a:avLst/>
            </a:prstGeom>
            <a:noFill/>
          </p:spPr>
          <p:txBody>
            <a:bodyPr wrap="square" rtlCol="0">
              <a:spAutoFit/>
            </a:bodyPr>
            <a:lstStyle/>
            <a:p>
              <a:r>
                <a:rPr lang="en-US" altLang="zh-CN" sz="2800" dirty="0">
                  <a:cs typeface="+mn-ea"/>
                  <a:sym typeface="+mn-lt"/>
                </a:rPr>
                <a:t>OpenStack</a:t>
              </a:r>
              <a:r>
                <a:rPr lang="zh-CN" altLang="en-US" sz="2800" dirty="0">
                  <a:cs typeface="+mn-ea"/>
                  <a:sym typeface="+mn-lt"/>
                </a:rPr>
                <a:t>发展过程</a:t>
              </a:r>
            </a:p>
          </p:txBody>
        </p:sp>
        <p:sp>
          <p:nvSpPr>
            <p:cNvPr id="9" name="文本框 8">
              <a:extLst>
                <a:ext uri="{FF2B5EF4-FFF2-40B4-BE49-F238E27FC236}">
                  <a16:creationId xmlns:a16="http://schemas.microsoft.com/office/drawing/2014/main" id="{62385FDE-D7BF-42DA-BC3E-E4EB54405742}"/>
                </a:ext>
              </a:extLst>
            </p:cNvPr>
            <p:cNvSpPr txBox="1"/>
            <p:nvPr/>
          </p:nvSpPr>
          <p:spPr>
            <a:xfrm>
              <a:off x="6096000" y="1765518"/>
              <a:ext cx="762000" cy="584775"/>
            </a:xfrm>
            <a:prstGeom prst="rect">
              <a:avLst/>
            </a:prstGeom>
            <a:noFill/>
          </p:spPr>
          <p:txBody>
            <a:bodyPr wrap="square" rtlCol="0">
              <a:spAutoFit/>
            </a:bodyPr>
            <a:lstStyle/>
            <a:p>
              <a:r>
                <a:rPr lang="en-US" altLang="zh-CN" sz="3200" dirty="0">
                  <a:cs typeface="+mn-ea"/>
                  <a:sym typeface="+mn-lt"/>
                </a:rPr>
                <a:t>01</a:t>
              </a:r>
              <a:endParaRPr lang="zh-CN" altLang="en-US" sz="3200" dirty="0">
                <a:cs typeface="+mn-ea"/>
                <a:sym typeface="+mn-lt"/>
              </a:endParaRPr>
            </a:p>
          </p:txBody>
        </p:sp>
      </p:grpSp>
      <p:grpSp>
        <p:nvGrpSpPr>
          <p:cNvPr id="10" name="组合 9">
            <a:extLst>
              <a:ext uri="{FF2B5EF4-FFF2-40B4-BE49-F238E27FC236}">
                <a16:creationId xmlns:a16="http://schemas.microsoft.com/office/drawing/2014/main" id="{72DFA3E0-6F1A-46C9-B08B-0C15C048B2A9}"/>
              </a:ext>
            </a:extLst>
          </p:cNvPr>
          <p:cNvGrpSpPr/>
          <p:nvPr/>
        </p:nvGrpSpPr>
        <p:grpSpPr>
          <a:xfrm>
            <a:off x="814842" y="2815737"/>
            <a:ext cx="5281157" cy="584775"/>
            <a:chOff x="6096000" y="1765518"/>
            <a:chExt cx="5281157" cy="584775"/>
          </a:xfrm>
        </p:grpSpPr>
        <p:sp>
          <p:nvSpPr>
            <p:cNvPr id="11" name="文本框 10">
              <a:extLst>
                <a:ext uri="{FF2B5EF4-FFF2-40B4-BE49-F238E27FC236}">
                  <a16:creationId xmlns:a16="http://schemas.microsoft.com/office/drawing/2014/main" id="{A7EFFC9A-F51F-4D66-A530-4D59105D6EF9}"/>
                </a:ext>
              </a:extLst>
            </p:cNvPr>
            <p:cNvSpPr txBox="1"/>
            <p:nvPr/>
          </p:nvSpPr>
          <p:spPr>
            <a:xfrm>
              <a:off x="7062898" y="1765518"/>
              <a:ext cx="4314259" cy="523220"/>
            </a:xfrm>
            <a:prstGeom prst="rect">
              <a:avLst/>
            </a:prstGeom>
            <a:noFill/>
          </p:spPr>
          <p:txBody>
            <a:bodyPr wrap="square" rtlCol="0">
              <a:spAutoFit/>
            </a:bodyPr>
            <a:lstStyle/>
            <a:p>
              <a:r>
                <a:rPr lang="en-US" altLang="zh-CN" sz="2800" dirty="0">
                  <a:cs typeface="+mn-ea"/>
                  <a:sym typeface="+mn-lt"/>
                </a:rPr>
                <a:t>OpenStack</a:t>
              </a:r>
              <a:r>
                <a:rPr lang="zh-CN" altLang="en-US" sz="2800" dirty="0">
                  <a:cs typeface="+mn-ea"/>
                  <a:sym typeface="+mn-lt"/>
                </a:rPr>
                <a:t>简介及特点</a:t>
              </a:r>
              <a:endParaRPr lang="zh-CN" altLang="en-US" sz="3200" dirty="0">
                <a:cs typeface="+mn-ea"/>
                <a:sym typeface="+mn-lt"/>
              </a:endParaRPr>
            </a:p>
          </p:txBody>
        </p:sp>
        <p:sp>
          <p:nvSpPr>
            <p:cNvPr id="12" name="文本框 11">
              <a:extLst>
                <a:ext uri="{FF2B5EF4-FFF2-40B4-BE49-F238E27FC236}">
                  <a16:creationId xmlns:a16="http://schemas.microsoft.com/office/drawing/2014/main" id="{D17ACCDD-E2B7-4B54-8CB7-9DB2B5E620B9}"/>
                </a:ext>
              </a:extLst>
            </p:cNvPr>
            <p:cNvSpPr txBox="1"/>
            <p:nvPr/>
          </p:nvSpPr>
          <p:spPr>
            <a:xfrm>
              <a:off x="6096000" y="1765518"/>
              <a:ext cx="762000" cy="584775"/>
            </a:xfrm>
            <a:prstGeom prst="rect">
              <a:avLst/>
            </a:prstGeom>
            <a:noFill/>
          </p:spPr>
          <p:txBody>
            <a:bodyPr wrap="square" rtlCol="0">
              <a:spAutoFit/>
            </a:bodyPr>
            <a:lstStyle/>
            <a:p>
              <a:r>
                <a:rPr lang="en-US" altLang="zh-CN" sz="3200" dirty="0">
                  <a:cs typeface="+mn-ea"/>
                  <a:sym typeface="+mn-lt"/>
                </a:rPr>
                <a:t>02</a:t>
              </a:r>
              <a:endParaRPr lang="zh-CN" altLang="en-US" sz="3200" dirty="0">
                <a:cs typeface="+mn-ea"/>
                <a:sym typeface="+mn-lt"/>
              </a:endParaRPr>
            </a:p>
          </p:txBody>
        </p:sp>
      </p:grpSp>
      <p:grpSp>
        <p:nvGrpSpPr>
          <p:cNvPr id="13" name="组合 12">
            <a:extLst>
              <a:ext uri="{FF2B5EF4-FFF2-40B4-BE49-F238E27FC236}">
                <a16:creationId xmlns:a16="http://schemas.microsoft.com/office/drawing/2014/main" id="{D41CFBC7-45B2-46E1-AFC5-774BB44CCF19}"/>
              </a:ext>
            </a:extLst>
          </p:cNvPr>
          <p:cNvGrpSpPr/>
          <p:nvPr/>
        </p:nvGrpSpPr>
        <p:grpSpPr>
          <a:xfrm>
            <a:off x="855053" y="4212870"/>
            <a:ext cx="6242433" cy="614214"/>
            <a:chOff x="5586483" y="1736078"/>
            <a:chExt cx="6242433" cy="614214"/>
          </a:xfrm>
        </p:grpSpPr>
        <p:sp>
          <p:nvSpPr>
            <p:cNvPr id="14" name="文本框 13">
              <a:extLst>
                <a:ext uri="{FF2B5EF4-FFF2-40B4-BE49-F238E27FC236}">
                  <a16:creationId xmlns:a16="http://schemas.microsoft.com/office/drawing/2014/main" id="{D8659E41-B83A-4ABD-AA3E-696DE2B94DC7}"/>
                </a:ext>
              </a:extLst>
            </p:cNvPr>
            <p:cNvSpPr txBox="1"/>
            <p:nvPr/>
          </p:nvSpPr>
          <p:spPr>
            <a:xfrm>
              <a:off x="6513171" y="1765517"/>
              <a:ext cx="5315745" cy="584775"/>
            </a:xfrm>
            <a:prstGeom prst="rect">
              <a:avLst/>
            </a:prstGeom>
            <a:noFill/>
          </p:spPr>
          <p:txBody>
            <a:bodyPr wrap="square" rtlCol="0">
              <a:spAutoFit/>
            </a:bodyPr>
            <a:lstStyle/>
            <a:p>
              <a:r>
                <a:rPr lang="en-US" altLang="zh-CN" sz="3200" dirty="0">
                  <a:cs typeface="+mn-ea"/>
                  <a:sym typeface="+mn-lt"/>
                </a:rPr>
                <a:t>OpenStack</a:t>
              </a:r>
              <a:r>
                <a:rPr lang="zh-CN" altLang="en-US" sz="3200" dirty="0">
                  <a:cs typeface="+mn-ea"/>
                  <a:sym typeface="+mn-lt"/>
                </a:rPr>
                <a:t>体系架构</a:t>
              </a:r>
            </a:p>
          </p:txBody>
        </p:sp>
        <p:sp>
          <p:nvSpPr>
            <p:cNvPr id="15" name="文本框 14">
              <a:extLst>
                <a:ext uri="{FF2B5EF4-FFF2-40B4-BE49-F238E27FC236}">
                  <a16:creationId xmlns:a16="http://schemas.microsoft.com/office/drawing/2014/main" id="{D193B129-5EDA-4A45-B9E1-9B9558EA1300}"/>
                </a:ext>
              </a:extLst>
            </p:cNvPr>
            <p:cNvSpPr txBox="1"/>
            <p:nvPr/>
          </p:nvSpPr>
          <p:spPr>
            <a:xfrm>
              <a:off x="5586483" y="1736078"/>
              <a:ext cx="762000" cy="584775"/>
            </a:xfrm>
            <a:prstGeom prst="rect">
              <a:avLst/>
            </a:prstGeom>
            <a:noFill/>
          </p:spPr>
          <p:txBody>
            <a:bodyPr wrap="square" rtlCol="0">
              <a:spAutoFit/>
            </a:bodyPr>
            <a:lstStyle/>
            <a:p>
              <a:r>
                <a:rPr lang="en-US" altLang="zh-CN" sz="3200" dirty="0">
                  <a:cs typeface="+mn-ea"/>
                  <a:sym typeface="+mn-lt"/>
                </a:rPr>
                <a:t>03</a:t>
              </a:r>
              <a:endParaRPr lang="zh-CN" altLang="en-US" sz="3200" dirty="0">
                <a:cs typeface="+mn-ea"/>
                <a:sym typeface="+mn-lt"/>
              </a:endParaRPr>
            </a:p>
          </p:txBody>
        </p:sp>
      </p:grpSp>
      <p:sp>
        <p:nvSpPr>
          <p:cNvPr id="19" name="矩形 18">
            <a:extLst>
              <a:ext uri="{FF2B5EF4-FFF2-40B4-BE49-F238E27FC236}">
                <a16:creationId xmlns:a16="http://schemas.microsoft.com/office/drawing/2014/main" id="{05CCE105-A266-46CD-A6FD-3BB0F2BBDBA8}"/>
              </a:ext>
            </a:extLst>
          </p:cNvPr>
          <p:cNvSpPr/>
          <p:nvPr/>
        </p:nvSpPr>
        <p:spPr>
          <a:xfrm>
            <a:off x="9004300" y="0"/>
            <a:ext cx="3187700" cy="685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1" name="文本框 20">
            <a:extLst>
              <a:ext uri="{FF2B5EF4-FFF2-40B4-BE49-F238E27FC236}">
                <a16:creationId xmlns:a16="http://schemas.microsoft.com/office/drawing/2014/main" id="{3AA1DC4C-BB93-49B6-A4AC-67D2C0151906}"/>
              </a:ext>
            </a:extLst>
          </p:cNvPr>
          <p:cNvSpPr txBox="1"/>
          <p:nvPr/>
        </p:nvSpPr>
        <p:spPr>
          <a:xfrm>
            <a:off x="9620959" y="1797077"/>
            <a:ext cx="1954381" cy="3263845"/>
          </a:xfrm>
          <a:prstGeom prst="rect">
            <a:avLst/>
          </a:prstGeom>
          <a:noFill/>
        </p:spPr>
        <p:txBody>
          <a:bodyPr vert="eaVert" wrap="square" rtlCol="0">
            <a:spAutoFit/>
          </a:bodyPr>
          <a:lstStyle/>
          <a:p>
            <a:r>
              <a:rPr lang="zh-CN" altLang="en-US" sz="11500" spc="600" dirty="0">
                <a:cs typeface="+mn-ea"/>
                <a:sym typeface="+mn-lt"/>
              </a:rPr>
              <a:t>目录</a:t>
            </a:r>
          </a:p>
        </p:txBody>
      </p:sp>
    </p:spTree>
    <p:extLst>
      <p:ext uri="{BB962C8B-B14F-4D97-AF65-F5344CB8AC3E}">
        <p14:creationId xmlns:p14="http://schemas.microsoft.com/office/powerpoint/2010/main" val="1959688491"/>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TextBox 22"/>
          <p:cNvSpPr txBox="1"/>
          <p:nvPr/>
        </p:nvSpPr>
        <p:spPr>
          <a:xfrm>
            <a:off x="267061" y="6539369"/>
            <a:ext cx="1800200" cy="123111"/>
          </a:xfrm>
          <a:prstGeom prst="rect">
            <a:avLst/>
          </a:prstGeom>
          <a:noFill/>
        </p:spPr>
        <p:txBody>
          <a:bodyPr wrap="square" rtlCol="0">
            <a:spAutoFit/>
          </a:bodyPr>
          <a:lstStyle/>
          <a:p>
            <a:pPr>
              <a:lnSpc>
                <a:spcPct val="200000"/>
              </a:lnSpc>
            </a:pPr>
            <a:r>
              <a:rPr lang="en-US" altLang="zh-CN" sz="100" dirty="0">
                <a:solidFill>
                  <a:schemeClr val="bg1"/>
                </a:solidFill>
                <a:latin typeface="微软雅黑" panose="020B0503020204020204" pitchFamily="34" charset="-122"/>
                <a:ea typeface="微软雅黑" panose="020B0503020204020204" pitchFamily="34" charset="-122"/>
              </a:rPr>
              <a:t>PPT</a:t>
            </a:r>
            <a:r>
              <a:rPr lang="zh-CN" altLang="en-US" sz="100" dirty="0">
                <a:solidFill>
                  <a:schemeClr val="bg1"/>
                </a:solidFill>
                <a:latin typeface="微软雅黑" panose="020B0503020204020204" pitchFamily="34" charset="-122"/>
                <a:ea typeface="微软雅黑" panose="020B0503020204020204" pitchFamily="34" charset="-122"/>
              </a:rPr>
              <a:t>模板 </a:t>
            </a:r>
            <a:r>
              <a:rPr lang="en-US" altLang="zh-CN" sz="100" dirty="0">
                <a:solidFill>
                  <a:schemeClr val="bg1"/>
                </a:solidFill>
                <a:latin typeface="微软雅黑" panose="020B0503020204020204" pitchFamily="34" charset="-122"/>
                <a:ea typeface="微软雅黑" panose="020B0503020204020204" pitchFamily="34" charset="-122"/>
              </a:rPr>
              <a:t>http://www.1ppt.com/moban/</a:t>
            </a:r>
            <a:r>
              <a:rPr lang="zh-CN" altLang="en-US" sz="100" dirty="0">
                <a:solidFill>
                  <a:schemeClr val="bg1"/>
                </a:solidFill>
                <a:latin typeface="微软雅黑" panose="020B0503020204020204" pitchFamily="34" charset="-122"/>
                <a:ea typeface="微软雅黑" panose="020B0503020204020204" pitchFamily="34" charset="-122"/>
              </a:rPr>
              <a:t> </a:t>
            </a:r>
            <a:endParaRPr lang="en-US" altLang="zh-CN" sz="100" dirty="0">
              <a:solidFill>
                <a:schemeClr val="bg1"/>
              </a:solidFill>
              <a:latin typeface="微软雅黑" panose="020B0503020204020204" pitchFamily="34" charset="-122"/>
              <a:ea typeface="微软雅黑" panose="020B0503020204020204" pitchFamily="34" charset="-122"/>
            </a:endParaRPr>
          </a:p>
        </p:txBody>
      </p:sp>
      <p:grpSp>
        <p:nvGrpSpPr>
          <p:cNvPr id="28" name="组合 27">
            <a:extLst>
              <a:ext uri="{FF2B5EF4-FFF2-40B4-BE49-F238E27FC236}">
                <a16:creationId xmlns:a16="http://schemas.microsoft.com/office/drawing/2014/main" id="{9B8478E2-C6C8-4B2D-A9A3-892C973C407A}"/>
              </a:ext>
            </a:extLst>
          </p:cNvPr>
          <p:cNvGrpSpPr/>
          <p:nvPr/>
        </p:nvGrpSpPr>
        <p:grpSpPr>
          <a:xfrm>
            <a:off x="688460" y="611701"/>
            <a:ext cx="4512517" cy="461665"/>
            <a:chOff x="688460" y="611701"/>
            <a:chExt cx="4512517" cy="461665"/>
          </a:xfrm>
        </p:grpSpPr>
        <p:sp>
          <p:nvSpPr>
            <p:cNvPr id="29" name="文本框 28">
              <a:extLst>
                <a:ext uri="{FF2B5EF4-FFF2-40B4-BE49-F238E27FC236}">
                  <a16:creationId xmlns:a16="http://schemas.microsoft.com/office/drawing/2014/main" id="{9A849A46-68F2-4BF9-9335-C393326261A6}"/>
                </a:ext>
              </a:extLst>
            </p:cNvPr>
            <p:cNvSpPr txBox="1"/>
            <p:nvPr/>
          </p:nvSpPr>
          <p:spPr>
            <a:xfrm>
              <a:off x="931237" y="611701"/>
              <a:ext cx="3962400" cy="461665"/>
            </a:xfrm>
            <a:prstGeom prst="rect">
              <a:avLst/>
            </a:prstGeom>
            <a:noFill/>
          </p:spPr>
          <p:txBody>
            <a:bodyPr wrap="square" rtlCol="0">
              <a:spAutoFit/>
            </a:bodyPr>
            <a:lstStyle/>
            <a:p>
              <a:pPr algn="ctr"/>
              <a:r>
                <a:rPr lang="en-US" altLang="zh-CN" sz="2400" dirty="0">
                  <a:cs typeface="+mn-ea"/>
                  <a:sym typeface="+mn-lt"/>
                </a:rPr>
                <a:t>03OpenStack</a:t>
              </a:r>
              <a:r>
                <a:rPr lang="zh-CN" altLang="en-US" sz="2400" dirty="0">
                  <a:cs typeface="+mn-ea"/>
                  <a:sym typeface="+mn-lt"/>
                </a:rPr>
                <a:t>体系架构</a:t>
              </a:r>
            </a:p>
          </p:txBody>
        </p:sp>
        <p:cxnSp>
          <p:nvCxnSpPr>
            <p:cNvPr id="30" name="直接连接符 29">
              <a:extLst>
                <a:ext uri="{FF2B5EF4-FFF2-40B4-BE49-F238E27FC236}">
                  <a16:creationId xmlns:a16="http://schemas.microsoft.com/office/drawing/2014/main" id="{07DAF987-69EB-40E6-9EB2-FE70A05BA347}"/>
                </a:ext>
              </a:extLst>
            </p:cNvPr>
            <p:cNvCxnSpPr>
              <a:cxnSpLocks/>
            </p:cNvCxnSpPr>
            <p:nvPr/>
          </p:nvCxnSpPr>
          <p:spPr>
            <a:xfrm flipH="1">
              <a:off x="4324677" y="842533"/>
              <a:ext cx="876300" cy="0"/>
            </a:xfrm>
            <a:prstGeom prst="line">
              <a:avLst/>
            </a:prstGeom>
            <a:ln>
              <a:gradFill>
                <a:gsLst>
                  <a:gs pos="0">
                    <a:schemeClr val="accent1">
                      <a:lumMod val="5000"/>
                      <a:lumOff val="95000"/>
                    </a:schemeClr>
                  </a:gs>
                  <a:gs pos="100000">
                    <a:schemeClr val="bg1">
                      <a:lumMod val="50000"/>
                    </a:schemeClr>
                  </a:gs>
                </a:gsLst>
                <a:lin ang="0" scaled="0"/>
              </a:gradFill>
            </a:ln>
          </p:spPr>
          <p:style>
            <a:lnRef idx="1">
              <a:schemeClr val="accent1"/>
            </a:lnRef>
            <a:fillRef idx="0">
              <a:schemeClr val="accent1"/>
            </a:fillRef>
            <a:effectRef idx="0">
              <a:schemeClr val="accent1"/>
            </a:effectRef>
            <a:fontRef idx="minor">
              <a:schemeClr val="tx1"/>
            </a:fontRef>
          </p:style>
        </p:cxnSp>
        <p:cxnSp>
          <p:nvCxnSpPr>
            <p:cNvPr id="31" name="直接连接符 30">
              <a:extLst>
                <a:ext uri="{FF2B5EF4-FFF2-40B4-BE49-F238E27FC236}">
                  <a16:creationId xmlns:a16="http://schemas.microsoft.com/office/drawing/2014/main" id="{B299E428-F841-450B-8AF8-9AFEDCF88884}"/>
                </a:ext>
              </a:extLst>
            </p:cNvPr>
            <p:cNvCxnSpPr>
              <a:cxnSpLocks/>
            </p:cNvCxnSpPr>
            <p:nvPr/>
          </p:nvCxnSpPr>
          <p:spPr>
            <a:xfrm>
              <a:off x="688460" y="842533"/>
              <a:ext cx="803231" cy="0"/>
            </a:xfrm>
            <a:prstGeom prst="line">
              <a:avLst/>
            </a:prstGeom>
            <a:ln>
              <a:gradFill>
                <a:gsLst>
                  <a:gs pos="0">
                    <a:schemeClr val="accent1">
                      <a:lumMod val="5000"/>
                      <a:lumOff val="95000"/>
                    </a:schemeClr>
                  </a:gs>
                  <a:gs pos="100000">
                    <a:schemeClr val="bg1">
                      <a:lumMod val="50000"/>
                    </a:schemeClr>
                  </a:gs>
                </a:gsLst>
                <a:lin ang="0" scaled="0"/>
              </a:gradFill>
            </a:ln>
          </p:spPr>
          <p:style>
            <a:lnRef idx="1">
              <a:schemeClr val="accent1"/>
            </a:lnRef>
            <a:fillRef idx="0">
              <a:schemeClr val="accent1"/>
            </a:fillRef>
            <a:effectRef idx="0">
              <a:schemeClr val="accent1"/>
            </a:effectRef>
            <a:fontRef idx="minor">
              <a:schemeClr val="tx1"/>
            </a:fontRef>
          </p:style>
        </p:cxnSp>
      </p:grpSp>
      <p:sp>
        <p:nvSpPr>
          <p:cNvPr id="3" name="文本框 2">
            <a:extLst>
              <a:ext uri="{FF2B5EF4-FFF2-40B4-BE49-F238E27FC236}">
                <a16:creationId xmlns:a16="http://schemas.microsoft.com/office/drawing/2014/main" id="{94884CBA-BB4B-48BB-8792-CE661855D5BA}"/>
              </a:ext>
            </a:extLst>
          </p:cNvPr>
          <p:cNvSpPr txBox="1"/>
          <p:nvPr/>
        </p:nvSpPr>
        <p:spPr>
          <a:xfrm>
            <a:off x="490053" y="2449729"/>
            <a:ext cx="677108" cy="3274056"/>
          </a:xfrm>
          <a:prstGeom prst="rect">
            <a:avLst/>
          </a:prstGeom>
          <a:noFill/>
        </p:spPr>
        <p:txBody>
          <a:bodyPr vert="eaVert" wrap="square" rtlCol="0">
            <a:spAutoFit/>
          </a:bodyPr>
          <a:lstStyle/>
          <a:p>
            <a:r>
              <a:rPr lang="en-US" altLang="zh-CN" sz="3200" dirty="0">
                <a:cs typeface="+mn-ea"/>
                <a:sym typeface="+mn-lt"/>
              </a:rPr>
              <a:t>OpenStack</a:t>
            </a:r>
            <a:r>
              <a:rPr lang="zh-CN" altLang="en-US" sz="3200" dirty="0">
                <a:cs typeface="+mn-ea"/>
                <a:sym typeface="+mn-lt"/>
              </a:rPr>
              <a:t>组件</a:t>
            </a:r>
            <a:endParaRPr lang="en-US" altLang="zh-CN" sz="3200" dirty="0">
              <a:cs typeface="+mn-ea"/>
              <a:sym typeface="+mn-lt"/>
            </a:endParaRPr>
          </a:p>
        </p:txBody>
      </p:sp>
      <p:pic>
        <p:nvPicPr>
          <p:cNvPr id="4" name="图片 3">
            <a:extLst>
              <a:ext uri="{FF2B5EF4-FFF2-40B4-BE49-F238E27FC236}">
                <a16:creationId xmlns:a16="http://schemas.microsoft.com/office/drawing/2014/main" id="{09D47986-1BB8-A301-B53E-812AC0E6652B}"/>
              </a:ext>
            </a:extLst>
          </p:cNvPr>
          <p:cNvPicPr>
            <a:picLocks noChangeAspect="1"/>
          </p:cNvPicPr>
          <p:nvPr/>
        </p:nvPicPr>
        <p:blipFill>
          <a:blip r:embed="rId2"/>
          <a:stretch>
            <a:fillRect/>
          </a:stretch>
        </p:blipFill>
        <p:spPr>
          <a:xfrm>
            <a:off x="1167161" y="1399141"/>
            <a:ext cx="10363706" cy="5201783"/>
          </a:xfrm>
          <a:prstGeom prst="rect">
            <a:avLst/>
          </a:prstGeom>
        </p:spPr>
      </p:pic>
    </p:spTree>
    <p:extLst>
      <p:ext uri="{BB962C8B-B14F-4D97-AF65-F5344CB8AC3E}">
        <p14:creationId xmlns:p14="http://schemas.microsoft.com/office/powerpoint/2010/main" val="2152697448"/>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TextBox 22"/>
          <p:cNvSpPr txBox="1"/>
          <p:nvPr/>
        </p:nvSpPr>
        <p:spPr>
          <a:xfrm>
            <a:off x="267061" y="6539369"/>
            <a:ext cx="1800200" cy="123111"/>
          </a:xfrm>
          <a:prstGeom prst="rect">
            <a:avLst/>
          </a:prstGeom>
          <a:noFill/>
        </p:spPr>
        <p:txBody>
          <a:bodyPr wrap="square" rtlCol="0">
            <a:spAutoFit/>
          </a:bodyPr>
          <a:lstStyle/>
          <a:p>
            <a:pPr>
              <a:lnSpc>
                <a:spcPct val="200000"/>
              </a:lnSpc>
            </a:pPr>
            <a:r>
              <a:rPr lang="en-US" altLang="zh-CN" sz="100" dirty="0">
                <a:solidFill>
                  <a:schemeClr val="bg1"/>
                </a:solidFill>
                <a:latin typeface="微软雅黑" panose="020B0503020204020204" pitchFamily="34" charset="-122"/>
                <a:ea typeface="微软雅黑" panose="020B0503020204020204" pitchFamily="34" charset="-122"/>
              </a:rPr>
              <a:t>PPT</a:t>
            </a:r>
            <a:r>
              <a:rPr lang="zh-CN" altLang="en-US" sz="100" dirty="0">
                <a:solidFill>
                  <a:schemeClr val="bg1"/>
                </a:solidFill>
                <a:latin typeface="微软雅黑" panose="020B0503020204020204" pitchFamily="34" charset="-122"/>
                <a:ea typeface="微软雅黑" panose="020B0503020204020204" pitchFamily="34" charset="-122"/>
              </a:rPr>
              <a:t>模板 </a:t>
            </a:r>
            <a:r>
              <a:rPr lang="en-US" altLang="zh-CN" sz="100" dirty="0">
                <a:solidFill>
                  <a:schemeClr val="bg1"/>
                </a:solidFill>
                <a:latin typeface="微软雅黑" panose="020B0503020204020204" pitchFamily="34" charset="-122"/>
                <a:ea typeface="微软雅黑" panose="020B0503020204020204" pitchFamily="34" charset="-122"/>
              </a:rPr>
              <a:t>http://www.1ppt.com/moban/</a:t>
            </a:r>
            <a:r>
              <a:rPr lang="zh-CN" altLang="en-US" sz="100" dirty="0">
                <a:solidFill>
                  <a:schemeClr val="bg1"/>
                </a:solidFill>
                <a:latin typeface="微软雅黑" panose="020B0503020204020204" pitchFamily="34" charset="-122"/>
                <a:ea typeface="微软雅黑" panose="020B0503020204020204" pitchFamily="34" charset="-122"/>
              </a:rPr>
              <a:t> </a:t>
            </a:r>
            <a:endParaRPr lang="en-US" altLang="zh-CN" sz="100" dirty="0">
              <a:solidFill>
                <a:schemeClr val="bg1"/>
              </a:solidFill>
              <a:latin typeface="微软雅黑" panose="020B0503020204020204" pitchFamily="34" charset="-122"/>
              <a:ea typeface="微软雅黑" panose="020B0503020204020204" pitchFamily="34" charset="-122"/>
            </a:endParaRPr>
          </a:p>
        </p:txBody>
      </p:sp>
      <p:grpSp>
        <p:nvGrpSpPr>
          <p:cNvPr id="28" name="组合 27">
            <a:extLst>
              <a:ext uri="{FF2B5EF4-FFF2-40B4-BE49-F238E27FC236}">
                <a16:creationId xmlns:a16="http://schemas.microsoft.com/office/drawing/2014/main" id="{9B8478E2-C6C8-4B2D-A9A3-892C973C407A}"/>
              </a:ext>
            </a:extLst>
          </p:cNvPr>
          <p:cNvGrpSpPr/>
          <p:nvPr/>
        </p:nvGrpSpPr>
        <p:grpSpPr>
          <a:xfrm>
            <a:off x="688460" y="611701"/>
            <a:ext cx="4512517" cy="461665"/>
            <a:chOff x="688460" y="611701"/>
            <a:chExt cx="4512517" cy="461665"/>
          </a:xfrm>
        </p:grpSpPr>
        <p:sp>
          <p:nvSpPr>
            <p:cNvPr id="29" name="文本框 28">
              <a:extLst>
                <a:ext uri="{FF2B5EF4-FFF2-40B4-BE49-F238E27FC236}">
                  <a16:creationId xmlns:a16="http://schemas.microsoft.com/office/drawing/2014/main" id="{9A849A46-68F2-4BF9-9335-C393326261A6}"/>
                </a:ext>
              </a:extLst>
            </p:cNvPr>
            <p:cNvSpPr txBox="1"/>
            <p:nvPr/>
          </p:nvSpPr>
          <p:spPr>
            <a:xfrm>
              <a:off x="931237" y="611701"/>
              <a:ext cx="3962400" cy="461665"/>
            </a:xfrm>
            <a:prstGeom prst="rect">
              <a:avLst/>
            </a:prstGeom>
            <a:noFill/>
          </p:spPr>
          <p:txBody>
            <a:bodyPr wrap="square" rtlCol="0">
              <a:spAutoFit/>
            </a:bodyPr>
            <a:lstStyle/>
            <a:p>
              <a:pPr algn="ctr"/>
              <a:r>
                <a:rPr lang="en-US" altLang="zh-CN" sz="2400" dirty="0">
                  <a:cs typeface="+mn-ea"/>
                  <a:sym typeface="+mn-lt"/>
                </a:rPr>
                <a:t>03OpenStack</a:t>
              </a:r>
              <a:r>
                <a:rPr lang="zh-CN" altLang="en-US" sz="2400" dirty="0">
                  <a:cs typeface="+mn-ea"/>
                  <a:sym typeface="+mn-lt"/>
                </a:rPr>
                <a:t>体系架构</a:t>
              </a:r>
            </a:p>
          </p:txBody>
        </p:sp>
        <p:cxnSp>
          <p:nvCxnSpPr>
            <p:cNvPr id="30" name="直接连接符 29">
              <a:extLst>
                <a:ext uri="{FF2B5EF4-FFF2-40B4-BE49-F238E27FC236}">
                  <a16:creationId xmlns:a16="http://schemas.microsoft.com/office/drawing/2014/main" id="{07DAF987-69EB-40E6-9EB2-FE70A05BA347}"/>
                </a:ext>
              </a:extLst>
            </p:cNvPr>
            <p:cNvCxnSpPr>
              <a:cxnSpLocks/>
            </p:cNvCxnSpPr>
            <p:nvPr/>
          </p:nvCxnSpPr>
          <p:spPr>
            <a:xfrm flipH="1">
              <a:off x="4324677" y="842533"/>
              <a:ext cx="876300" cy="0"/>
            </a:xfrm>
            <a:prstGeom prst="line">
              <a:avLst/>
            </a:prstGeom>
            <a:ln>
              <a:gradFill>
                <a:gsLst>
                  <a:gs pos="0">
                    <a:schemeClr val="accent1">
                      <a:lumMod val="5000"/>
                      <a:lumOff val="95000"/>
                    </a:schemeClr>
                  </a:gs>
                  <a:gs pos="100000">
                    <a:schemeClr val="bg1">
                      <a:lumMod val="50000"/>
                    </a:schemeClr>
                  </a:gs>
                </a:gsLst>
                <a:lin ang="0" scaled="0"/>
              </a:gradFill>
            </a:ln>
          </p:spPr>
          <p:style>
            <a:lnRef idx="1">
              <a:schemeClr val="accent1"/>
            </a:lnRef>
            <a:fillRef idx="0">
              <a:schemeClr val="accent1"/>
            </a:fillRef>
            <a:effectRef idx="0">
              <a:schemeClr val="accent1"/>
            </a:effectRef>
            <a:fontRef idx="minor">
              <a:schemeClr val="tx1"/>
            </a:fontRef>
          </p:style>
        </p:cxnSp>
        <p:cxnSp>
          <p:nvCxnSpPr>
            <p:cNvPr id="31" name="直接连接符 30">
              <a:extLst>
                <a:ext uri="{FF2B5EF4-FFF2-40B4-BE49-F238E27FC236}">
                  <a16:creationId xmlns:a16="http://schemas.microsoft.com/office/drawing/2014/main" id="{B299E428-F841-450B-8AF8-9AFEDCF88884}"/>
                </a:ext>
              </a:extLst>
            </p:cNvPr>
            <p:cNvCxnSpPr>
              <a:cxnSpLocks/>
            </p:cNvCxnSpPr>
            <p:nvPr/>
          </p:nvCxnSpPr>
          <p:spPr>
            <a:xfrm>
              <a:off x="688460" y="842533"/>
              <a:ext cx="803231" cy="0"/>
            </a:xfrm>
            <a:prstGeom prst="line">
              <a:avLst/>
            </a:prstGeom>
            <a:ln>
              <a:gradFill>
                <a:gsLst>
                  <a:gs pos="0">
                    <a:schemeClr val="accent1">
                      <a:lumMod val="5000"/>
                      <a:lumOff val="95000"/>
                    </a:schemeClr>
                  </a:gs>
                  <a:gs pos="100000">
                    <a:schemeClr val="bg1">
                      <a:lumMod val="50000"/>
                    </a:schemeClr>
                  </a:gs>
                </a:gsLst>
                <a:lin ang="0" scaled="0"/>
              </a:gradFill>
            </a:ln>
          </p:spPr>
          <p:style>
            <a:lnRef idx="1">
              <a:schemeClr val="accent1"/>
            </a:lnRef>
            <a:fillRef idx="0">
              <a:schemeClr val="accent1"/>
            </a:fillRef>
            <a:effectRef idx="0">
              <a:schemeClr val="accent1"/>
            </a:effectRef>
            <a:fontRef idx="minor">
              <a:schemeClr val="tx1"/>
            </a:fontRef>
          </p:style>
        </p:cxnSp>
      </p:grpSp>
      <p:sp>
        <p:nvSpPr>
          <p:cNvPr id="3" name="文本框 2">
            <a:extLst>
              <a:ext uri="{FF2B5EF4-FFF2-40B4-BE49-F238E27FC236}">
                <a16:creationId xmlns:a16="http://schemas.microsoft.com/office/drawing/2014/main" id="{94884CBA-BB4B-48BB-8792-CE661855D5BA}"/>
              </a:ext>
            </a:extLst>
          </p:cNvPr>
          <p:cNvSpPr txBox="1"/>
          <p:nvPr/>
        </p:nvSpPr>
        <p:spPr>
          <a:xfrm>
            <a:off x="490053" y="2449729"/>
            <a:ext cx="677108" cy="3274056"/>
          </a:xfrm>
          <a:prstGeom prst="rect">
            <a:avLst/>
          </a:prstGeom>
          <a:noFill/>
        </p:spPr>
        <p:txBody>
          <a:bodyPr vert="eaVert" wrap="square" rtlCol="0">
            <a:spAutoFit/>
          </a:bodyPr>
          <a:lstStyle/>
          <a:p>
            <a:r>
              <a:rPr lang="en-US" altLang="zh-CN" sz="3200" dirty="0">
                <a:cs typeface="+mn-ea"/>
                <a:sym typeface="+mn-lt"/>
              </a:rPr>
              <a:t>OpenStack</a:t>
            </a:r>
            <a:r>
              <a:rPr lang="zh-CN" altLang="en-US" sz="3200" dirty="0">
                <a:cs typeface="+mn-ea"/>
                <a:sym typeface="+mn-lt"/>
              </a:rPr>
              <a:t>组件</a:t>
            </a:r>
            <a:endParaRPr lang="en-US" altLang="zh-CN" sz="3200" dirty="0">
              <a:cs typeface="+mn-ea"/>
              <a:sym typeface="+mn-lt"/>
            </a:endParaRPr>
          </a:p>
        </p:txBody>
      </p:sp>
      <p:sp>
        <p:nvSpPr>
          <p:cNvPr id="6" name="文本框 5">
            <a:extLst>
              <a:ext uri="{FF2B5EF4-FFF2-40B4-BE49-F238E27FC236}">
                <a16:creationId xmlns:a16="http://schemas.microsoft.com/office/drawing/2014/main" id="{7EFCAB96-3AD3-FCA9-D100-9DD044517B07}"/>
              </a:ext>
            </a:extLst>
          </p:cNvPr>
          <p:cNvSpPr txBox="1"/>
          <p:nvPr/>
        </p:nvSpPr>
        <p:spPr>
          <a:xfrm>
            <a:off x="1491691" y="1721984"/>
            <a:ext cx="9144000" cy="4524315"/>
          </a:xfrm>
          <a:prstGeom prst="rect">
            <a:avLst/>
          </a:prstGeom>
          <a:noFill/>
        </p:spPr>
        <p:txBody>
          <a:bodyPr wrap="square">
            <a:spAutoFit/>
          </a:bodyPr>
          <a:lstStyle/>
          <a:p>
            <a:pPr marL="342900" indent="-342900">
              <a:buFont typeface="Arial" panose="020B0604020202020204" pitchFamily="34" charset="0"/>
              <a:buChar char="•"/>
            </a:pPr>
            <a:r>
              <a:rPr lang="en-US" altLang="zh-CN" sz="2400" dirty="0">
                <a:solidFill>
                  <a:srgbClr val="000000"/>
                </a:solidFill>
                <a:effectLst/>
                <a:latin typeface="Times New Roman" panose="02020603050405020304" pitchFamily="18" charset="0"/>
                <a:ea typeface="宋体" panose="02010600030101010101" pitchFamily="2" charset="-122"/>
              </a:rPr>
              <a:t>OpenStack</a:t>
            </a:r>
            <a:r>
              <a:rPr lang="zh-CN" alt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可以分为基础</a:t>
            </a:r>
            <a:r>
              <a:rPr lang="zh-CN" altLang="zh-CN" sz="2400" b="1" dirty="0">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rPr>
              <a:t>公共组件层</a:t>
            </a:r>
            <a:r>
              <a:rPr lang="zh-CN" alt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400" b="1" dirty="0">
                <a:solidFill>
                  <a:srgbClr val="FF0000"/>
                </a:solidFill>
                <a:effectLst/>
                <a:latin typeface="Times New Roman" panose="02020603050405020304" pitchFamily="18" charset="0"/>
                <a:ea typeface="宋体" panose="02010600030101010101" pitchFamily="2" charset="-122"/>
              </a:rPr>
              <a:t>IaaS</a:t>
            </a:r>
            <a:r>
              <a:rPr lang="zh-CN" altLang="zh-CN" sz="2400" b="1" dirty="0">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rPr>
              <a:t>服务层</a:t>
            </a:r>
            <a:r>
              <a:rPr lang="zh-CN" alt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400" b="1" dirty="0">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rPr>
              <a:t>系统管理及自动化层</a:t>
            </a:r>
            <a:r>
              <a:rPr lang="zh-CN" altLang="zh-CN" sz="2400" dirty="0">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400" b="1" dirty="0">
                <a:solidFill>
                  <a:srgbClr val="FF0000"/>
                </a:solidFill>
                <a:effectLst/>
                <a:latin typeface="Times New Roman" panose="02020603050405020304" pitchFamily="18" charset="0"/>
                <a:ea typeface="宋体" panose="02010600030101010101" pitchFamily="2" charset="-122"/>
              </a:rPr>
              <a:t>IaaS+</a:t>
            </a:r>
            <a:r>
              <a:rPr lang="zh-CN" altLang="zh-CN" sz="2400" b="1" dirty="0">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rPr>
              <a:t>服务层</a:t>
            </a:r>
            <a:r>
              <a:rPr lang="zh-CN" altLang="zh-CN" sz="2400" dirty="0">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en-US" altLang="zh-CN" sz="2400" dirty="0">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endParaRPr>
          </a:p>
          <a:p>
            <a:pPr marL="342900" indent="-342900">
              <a:buFont typeface="Arial" panose="020B0604020202020204" pitchFamily="34" charset="0"/>
              <a:buChar char="•"/>
            </a:pPr>
            <a:r>
              <a:rPr lang="zh-CN" alt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其中基础公共组件层提供</a:t>
            </a:r>
            <a:r>
              <a:rPr lang="zh-CN" altLang="zh-CN" sz="2400" dirty="0">
                <a:solidFill>
                  <a:srgbClr val="0070C0"/>
                </a:solidFill>
                <a:effectLst/>
                <a:latin typeface="Times New Roman" panose="02020603050405020304" pitchFamily="18" charset="0"/>
                <a:ea typeface="宋体" panose="02010600030101010101" pitchFamily="2" charset="-122"/>
                <a:cs typeface="Times New Roman" panose="02020603050405020304" pitchFamily="18" charset="0"/>
              </a:rPr>
              <a:t>身份认证（</a:t>
            </a:r>
            <a:r>
              <a:rPr lang="en-US" altLang="zh-CN" sz="2400" dirty="0">
                <a:solidFill>
                  <a:srgbClr val="0070C0"/>
                </a:solidFill>
                <a:effectLst/>
                <a:latin typeface="Times New Roman" panose="02020603050405020304" pitchFamily="18" charset="0"/>
                <a:ea typeface="宋体" panose="02010600030101010101" pitchFamily="2" charset="-122"/>
              </a:rPr>
              <a:t>Keystone</a:t>
            </a:r>
            <a:r>
              <a:rPr lang="zh-CN" altLang="zh-CN" sz="2400" dirty="0">
                <a:solidFill>
                  <a:srgbClr val="0070C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400" dirty="0">
                <a:solidFill>
                  <a:srgbClr val="0070C0"/>
                </a:solidFill>
                <a:effectLst/>
                <a:latin typeface="Times New Roman" panose="02020603050405020304" pitchFamily="18" charset="0"/>
                <a:ea typeface="宋体" panose="02010600030101010101" pitchFamily="2" charset="-122"/>
                <a:cs typeface="Times New Roman" panose="02020603050405020304" pitchFamily="18" charset="0"/>
              </a:rPr>
              <a:t>消息队列（</a:t>
            </a:r>
            <a:r>
              <a:rPr lang="en-US" altLang="zh-CN" sz="2400" dirty="0">
                <a:solidFill>
                  <a:srgbClr val="0070C0"/>
                </a:solidFill>
                <a:effectLst/>
                <a:latin typeface="Times New Roman" panose="02020603050405020304" pitchFamily="18" charset="0"/>
                <a:ea typeface="宋体" panose="02010600030101010101" pitchFamily="2" charset="-122"/>
              </a:rPr>
              <a:t>Message Queue</a:t>
            </a:r>
            <a:r>
              <a:rPr lang="zh-CN" altLang="zh-CN" sz="2400" dirty="0">
                <a:solidFill>
                  <a:srgbClr val="0070C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400" dirty="0">
                <a:solidFill>
                  <a:srgbClr val="0070C0"/>
                </a:solidFill>
                <a:effectLst/>
                <a:latin typeface="Times New Roman" panose="02020603050405020304" pitchFamily="18" charset="0"/>
                <a:ea typeface="宋体" panose="02010600030101010101" pitchFamily="2" charset="-122"/>
                <a:cs typeface="Times New Roman" panose="02020603050405020304" pitchFamily="18" charset="0"/>
              </a:rPr>
              <a:t>数据库（</a:t>
            </a:r>
            <a:r>
              <a:rPr lang="en-US" altLang="zh-CN" sz="2400" dirty="0">
                <a:solidFill>
                  <a:srgbClr val="0070C0"/>
                </a:solidFill>
                <a:effectLst/>
                <a:latin typeface="Times New Roman" panose="02020603050405020304" pitchFamily="18" charset="0"/>
                <a:ea typeface="宋体" panose="02010600030101010101" pitchFamily="2" charset="-122"/>
              </a:rPr>
              <a:t>Database</a:t>
            </a:r>
            <a:r>
              <a:rPr lang="zh-CN" altLang="zh-CN" sz="2400" dirty="0">
                <a:solidFill>
                  <a:srgbClr val="0070C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等一些公共基础服务。</a:t>
            </a:r>
            <a:r>
              <a:rPr lang="en-US" altLang="zh-CN" sz="2400" dirty="0">
                <a:solidFill>
                  <a:srgbClr val="000000"/>
                </a:solidFill>
                <a:effectLst/>
                <a:latin typeface="Times New Roman" panose="02020603050405020304" pitchFamily="18" charset="0"/>
                <a:ea typeface="宋体" panose="02010600030101010101" pitchFamily="2" charset="-122"/>
              </a:rPr>
              <a:t>IaaS</a:t>
            </a:r>
            <a:r>
              <a:rPr lang="zh-CN" alt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服务层提供</a:t>
            </a:r>
            <a:r>
              <a:rPr lang="zh-CN" altLang="zh-CN" sz="2400" dirty="0">
                <a:solidFill>
                  <a:srgbClr val="0070C0"/>
                </a:solidFill>
                <a:effectLst/>
                <a:latin typeface="Times New Roman" panose="02020603050405020304" pitchFamily="18" charset="0"/>
                <a:ea typeface="宋体" panose="02010600030101010101" pitchFamily="2" charset="-122"/>
                <a:cs typeface="Times New Roman" panose="02020603050405020304" pitchFamily="18" charset="0"/>
              </a:rPr>
              <a:t>计算（</a:t>
            </a:r>
            <a:r>
              <a:rPr lang="en-US" altLang="zh-CN" sz="2400" dirty="0">
                <a:solidFill>
                  <a:srgbClr val="0070C0"/>
                </a:solidFill>
                <a:effectLst/>
                <a:latin typeface="Times New Roman" panose="02020603050405020304" pitchFamily="18" charset="0"/>
                <a:ea typeface="宋体" panose="02010600030101010101" pitchFamily="2" charset="-122"/>
              </a:rPr>
              <a:t>Nova</a:t>
            </a:r>
            <a:r>
              <a:rPr lang="zh-CN" altLang="zh-CN" sz="2400" dirty="0">
                <a:solidFill>
                  <a:srgbClr val="0070C0"/>
                </a:solidFill>
                <a:effectLst/>
                <a:latin typeface="Times New Roman" panose="02020603050405020304" pitchFamily="18" charset="0"/>
                <a:ea typeface="宋体" panose="02010600030101010101" pitchFamily="2" charset="-122"/>
                <a:cs typeface="Times New Roman" panose="02020603050405020304" pitchFamily="18" charset="0"/>
              </a:rPr>
              <a:t>）、存储（</a:t>
            </a:r>
            <a:r>
              <a:rPr lang="en-US" altLang="zh-CN" sz="2400" dirty="0">
                <a:solidFill>
                  <a:srgbClr val="0070C0"/>
                </a:solidFill>
                <a:effectLst/>
                <a:latin typeface="Times New Roman" panose="02020603050405020304" pitchFamily="18" charset="0"/>
                <a:ea typeface="宋体" panose="02010600030101010101" pitchFamily="2" charset="-122"/>
              </a:rPr>
              <a:t>Glance</a:t>
            </a:r>
            <a:r>
              <a:rPr lang="zh-CN" altLang="zh-CN" sz="2400" dirty="0">
                <a:solidFill>
                  <a:srgbClr val="0070C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400" dirty="0">
                <a:solidFill>
                  <a:srgbClr val="0070C0"/>
                </a:solidFill>
                <a:effectLst/>
                <a:latin typeface="Times New Roman" panose="02020603050405020304" pitchFamily="18" charset="0"/>
                <a:ea typeface="宋体" panose="02010600030101010101" pitchFamily="2" charset="-122"/>
              </a:rPr>
              <a:t>Cinder</a:t>
            </a:r>
            <a:r>
              <a:rPr lang="zh-CN" altLang="zh-CN" sz="2400" dirty="0">
                <a:solidFill>
                  <a:srgbClr val="0070C0"/>
                </a:solidFill>
                <a:effectLst/>
                <a:latin typeface="Times New Roman" panose="02020603050405020304" pitchFamily="18" charset="0"/>
                <a:ea typeface="宋体" panose="02010600030101010101" pitchFamily="2" charset="-122"/>
                <a:cs typeface="Times New Roman" panose="02020603050405020304" pitchFamily="18" charset="0"/>
              </a:rPr>
              <a:t>）、网络（</a:t>
            </a:r>
            <a:r>
              <a:rPr lang="en-US" altLang="zh-CN" sz="2400" dirty="0">
                <a:solidFill>
                  <a:srgbClr val="0070C0"/>
                </a:solidFill>
                <a:effectLst/>
                <a:latin typeface="Times New Roman" panose="02020603050405020304" pitchFamily="18" charset="0"/>
                <a:ea typeface="宋体" panose="02010600030101010101" pitchFamily="2" charset="-122"/>
              </a:rPr>
              <a:t>Neutron</a:t>
            </a:r>
            <a:r>
              <a:rPr lang="zh-CN" altLang="zh-CN" sz="2400" dirty="0">
                <a:solidFill>
                  <a:srgbClr val="0070C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等核心服务。</a:t>
            </a:r>
            <a:endParaRPr lang="en-US" alt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marL="342900" indent="-342900">
              <a:buFont typeface="Arial" panose="020B0604020202020204" pitchFamily="34" charset="0"/>
              <a:buChar char="•"/>
            </a:pPr>
            <a:r>
              <a:rPr lang="zh-CN" alt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系统管理及自动化层为用户提供了</a:t>
            </a:r>
            <a:r>
              <a:rPr lang="zh-CN" altLang="zh-CN" sz="2400" dirty="0">
                <a:solidFill>
                  <a:srgbClr val="0070C0"/>
                </a:solidFill>
                <a:effectLst/>
                <a:latin typeface="Times New Roman" panose="02020603050405020304" pitchFamily="18" charset="0"/>
                <a:ea typeface="宋体" panose="02010600030101010101" pitchFamily="2" charset="-122"/>
                <a:cs typeface="Times New Roman" panose="02020603050405020304" pitchFamily="18" charset="0"/>
              </a:rPr>
              <a:t>编排服务（</a:t>
            </a:r>
            <a:r>
              <a:rPr lang="en-US" altLang="zh-CN" sz="2400" dirty="0">
                <a:solidFill>
                  <a:srgbClr val="0070C0"/>
                </a:solidFill>
                <a:effectLst/>
                <a:latin typeface="Times New Roman" panose="02020603050405020304" pitchFamily="18" charset="0"/>
                <a:ea typeface="宋体" panose="02010600030101010101" pitchFamily="2" charset="-122"/>
              </a:rPr>
              <a:t>Heat</a:t>
            </a:r>
            <a:r>
              <a:rPr lang="zh-CN" altLang="zh-CN" sz="2400" dirty="0">
                <a:solidFill>
                  <a:srgbClr val="0070C0"/>
                </a:solidFill>
                <a:effectLst/>
                <a:latin typeface="Times New Roman" panose="02020603050405020304" pitchFamily="18" charset="0"/>
                <a:ea typeface="宋体" panose="02010600030101010101" pitchFamily="2" charset="-122"/>
                <a:cs typeface="Times New Roman" panose="02020603050405020304" pitchFamily="18" charset="0"/>
              </a:rPr>
              <a:t>）、监控服务（</a:t>
            </a:r>
            <a:r>
              <a:rPr lang="en-US" altLang="zh-CN" sz="2400" dirty="0">
                <a:solidFill>
                  <a:srgbClr val="0070C0"/>
                </a:solidFill>
                <a:effectLst/>
                <a:latin typeface="Times New Roman" panose="02020603050405020304" pitchFamily="18" charset="0"/>
                <a:ea typeface="宋体" panose="02010600030101010101" pitchFamily="2" charset="-122"/>
              </a:rPr>
              <a:t>Ceilometer</a:t>
            </a:r>
            <a:r>
              <a:rPr lang="zh-CN" altLang="zh-CN" sz="2400" dirty="0">
                <a:solidFill>
                  <a:srgbClr val="0070C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等。</a:t>
            </a:r>
            <a:endParaRPr lang="en-US" alt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marL="342900" indent="-342900">
              <a:buFont typeface="Arial" panose="020B0604020202020204" pitchFamily="34" charset="0"/>
              <a:buChar char="•"/>
            </a:pPr>
            <a:r>
              <a:rPr lang="en-US" altLang="zh-CN" sz="2400" dirty="0">
                <a:solidFill>
                  <a:srgbClr val="000000"/>
                </a:solidFill>
                <a:effectLst/>
                <a:latin typeface="Times New Roman" panose="02020603050405020304" pitchFamily="18" charset="0"/>
                <a:ea typeface="宋体" panose="02010600030101010101" pitchFamily="2" charset="-122"/>
              </a:rPr>
              <a:t>IaaS+</a:t>
            </a:r>
            <a:r>
              <a:rPr lang="zh-CN" alt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服务层则提供了</a:t>
            </a:r>
            <a:r>
              <a:rPr lang="zh-CN" altLang="zh-CN" sz="2400" dirty="0">
                <a:solidFill>
                  <a:srgbClr val="0070C0"/>
                </a:solidFill>
                <a:effectLst/>
                <a:latin typeface="Times New Roman" panose="02020603050405020304" pitchFamily="18" charset="0"/>
                <a:ea typeface="宋体" panose="02010600030101010101" pitchFamily="2" charset="-122"/>
                <a:cs typeface="Times New Roman" panose="02020603050405020304" pitchFamily="18" charset="0"/>
              </a:rPr>
              <a:t>对象存储（</a:t>
            </a:r>
            <a:r>
              <a:rPr lang="en-US" altLang="zh-CN" sz="2400" dirty="0">
                <a:solidFill>
                  <a:srgbClr val="0070C0"/>
                </a:solidFill>
                <a:effectLst/>
                <a:latin typeface="Times New Roman" panose="02020603050405020304" pitchFamily="18" charset="0"/>
                <a:ea typeface="宋体" panose="02010600030101010101" pitchFamily="2" charset="-122"/>
              </a:rPr>
              <a:t>Swift</a:t>
            </a:r>
            <a:r>
              <a:rPr lang="zh-CN" altLang="zh-CN" sz="2400" dirty="0">
                <a:solidFill>
                  <a:srgbClr val="0070C0"/>
                </a:solidFill>
                <a:effectLst/>
                <a:latin typeface="Times New Roman" panose="02020603050405020304" pitchFamily="18" charset="0"/>
                <a:ea typeface="宋体" panose="02010600030101010101" pitchFamily="2" charset="-122"/>
                <a:cs typeface="Times New Roman" panose="02020603050405020304" pitchFamily="18" charset="0"/>
              </a:rPr>
              <a:t>）、数据库服务（</a:t>
            </a:r>
            <a:r>
              <a:rPr lang="en-US" altLang="zh-CN" sz="2400" dirty="0">
                <a:solidFill>
                  <a:srgbClr val="0070C0"/>
                </a:solidFill>
                <a:effectLst/>
                <a:latin typeface="Times New Roman" panose="02020603050405020304" pitchFamily="18" charset="0"/>
                <a:ea typeface="宋体" panose="02010600030101010101" pitchFamily="2" charset="-122"/>
              </a:rPr>
              <a:t>Trove</a:t>
            </a:r>
            <a:r>
              <a:rPr lang="zh-CN" altLang="zh-CN" sz="2400" dirty="0">
                <a:solidFill>
                  <a:srgbClr val="0070C0"/>
                </a:solidFill>
                <a:effectLst/>
                <a:latin typeface="Times New Roman" panose="02020603050405020304" pitchFamily="18" charset="0"/>
                <a:ea typeface="宋体" panose="02010600030101010101" pitchFamily="2" charset="-122"/>
                <a:cs typeface="Times New Roman" panose="02020603050405020304" pitchFamily="18" charset="0"/>
              </a:rPr>
              <a:t>）、集群和任务管理（</a:t>
            </a:r>
            <a:r>
              <a:rPr lang="en-US" altLang="zh-CN" sz="2400" dirty="0">
                <a:solidFill>
                  <a:srgbClr val="0070C0"/>
                </a:solidFill>
                <a:effectLst/>
                <a:latin typeface="Times New Roman" panose="02020603050405020304" pitchFamily="18" charset="0"/>
                <a:ea typeface="宋体" panose="02010600030101010101" pitchFamily="2" charset="-122"/>
              </a:rPr>
              <a:t>Sahara</a:t>
            </a:r>
            <a:r>
              <a:rPr lang="zh-CN" altLang="zh-CN" sz="2400" dirty="0">
                <a:solidFill>
                  <a:srgbClr val="0070C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等。</a:t>
            </a:r>
            <a:endParaRPr lang="en-US" alt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marL="342900" indent="-342900">
              <a:buFont typeface="Arial" panose="020B0604020202020204" pitchFamily="34" charset="0"/>
              <a:buChar char="•"/>
            </a:pPr>
            <a:r>
              <a:rPr lang="zh-CN" alt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除此之外，</a:t>
            </a:r>
            <a:r>
              <a:rPr lang="en-US" altLang="zh-CN" sz="2400" dirty="0">
                <a:solidFill>
                  <a:srgbClr val="000000"/>
                </a:solidFill>
                <a:effectLst/>
                <a:latin typeface="Times New Roman" panose="02020603050405020304" pitchFamily="18" charset="0"/>
                <a:ea typeface="宋体" panose="02010600030101010101" pitchFamily="2" charset="-122"/>
              </a:rPr>
              <a:t>OpenStack</a:t>
            </a:r>
            <a:r>
              <a:rPr lang="zh-CN" alt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还提供了独立于各层的图形化</a:t>
            </a:r>
            <a:r>
              <a:rPr lang="zh-CN" altLang="zh-CN" sz="2400" dirty="0">
                <a:solidFill>
                  <a:srgbClr val="0070C0"/>
                </a:solidFill>
                <a:effectLst/>
                <a:latin typeface="Times New Roman" panose="02020603050405020304" pitchFamily="18" charset="0"/>
                <a:ea typeface="宋体" panose="02010600030101010101" pitchFamily="2" charset="-122"/>
                <a:cs typeface="Times New Roman" panose="02020603050405020304" pitchFamily="18" charset="0"/>
              </a:rPr>
              <a:t>人机界面</a:t>
            </a:r>
            <a:r>
              <a:rPr lang="zh-CN" alt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，供用户操作和管理各组件。</a:t>
            </a:r>
            <a:endParaRPr lang="zh-CN" altLang="en-US" sz="2400" dirty="0"/>
          </a:p>
        </p:txBody>
      </p:sp>
    </p:spTree>
    <p:extLst>
      <p:ext uri="{BB962C8B-B14F-4D97-AF65-F5344CB8AC3E}">
        <p14:creationId xmlns:p14="http://schemas.microsoft.com/office/powerpoint/2010/main" val="1803504939"/>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TextBox 22"/>
          <p:cNvSpPr txBox="1"/>
          <p:nvPr/>
        </p:nvSpPr>
        <p:spPr>
          <a:xfrm>
            <a:off x="267061" y="6539369"/>
            <a:ext cx="1800200" cy="123111"/>
          </a:xfrm>
          <a:prstGeom prst="rect">
            <a:avLst/>
          </a:prstGeom>
          <a:noFill/>
        </p:spPr>
        <p:txBody>
          <a:bodyPr wrap="square" rtlCol="0">
            <a:spAutoFit/>
          </a:bodyPr>
          <a:lstStyle/>
          <a:p>
            <a:pPr>
              <a:lnSpc>
                <a:spcPct val="200000"/>
              </a:lnSpc>
            </a:pPr>
            <a:r>
              <a:rPr lang="en-US" altLang="zh-CN" sz="100" dirty="0">
                <a:solidFill>
                  <a:schemeClr val="bg1"/>
                </a:solidFill>
                <a:latin typeface="微软雅黑" panose="020B0503020204020204" pitchFamily="34" charset="-122"/>
                <a:ea typeface="微软雅黑" panose="020B0503020204020204" pitchFamily="34" charset="-122"/>
              </a:rPr>
              <a:t>PPT</a:t>
            </a:r>
            <a:r>
              <a:rPr lang="zh-CN" altLang="en-US" sz="100" dirty="0">
                <a:solidFill>
                  <a:schemeClr val="bg1"/>
                </a:solidFill>
                <a:latin typeface="微软雅黑" panose="020B0503020204020204" pitchFamily="34" charset="-122"/>
                <a:ea typeface="微软雅黑" panose="020B0503020204020204" pitchFamily="34" charset="-122"/>
              </a:rPr>
              <a:t>模板 </a:t>
            </a:r>
            <a:r>
              <a:rPr lang="en-US" altLang="zh-CN" sz="100" dirty="0">
                <a:solidFill>
                  <a:schemeClr val="bg1"/>
                </a:solidFill>
                <a:latin typeface="微软雅黑" panose="020B0503020204020204" pitchFamily="34" charset="-122"/>
                <a:ea typeface="微软雅黑" panose="020B0503020204020204" pitchFamily="34" charset="-122"/>
              </a:rPr>
              <a:t>http://www.1ppt.com/moban/</a:t>
            </a:r>
            <a:r>
              <a:rPr lang="zh-CN" altLang="en-US" sz="100" dirty="0">
                <a:solidFill>
                  <a:schemeClr val="bg1"/>
                </a:solidFill>
                <a:latin typeface="微软雅黑" panose="020B0503020204020204" pitchFamily="34" charset="-122"/>
                <a:ea typeface="微软雅黑" panose="020B0503020204020204" pitchFamily="34" charset="-122"/>
              </a:rPr>
              <a:t> </a:t>
            </a:r>
            <a:endParaRPr lang="en-US" altLang="zh-CN" sz="100" dirty="0">
              <a:solidFill>
                <a:schemeClr val="bg1"/>
              </a:solidFill>
              <a:latin typeface="微软雅黑" panose="020B0503020204020204" pitchFamily="34" charset="-122"/>
              <a:ea typeface="微软雅黑" panose="020B0503020204020204" pitchFamily="34" charset="-122"/>
            </a:endParaRPr>
          </a:p>
        </p:txBody>
      </p:sp>
      <p:grpSp>
        <p:nvGrpSpPr>
          <p:cNvPr id="28" name="组合 27">
            <a:extLst>
              <a:ext uri="{FF2B5EF4-FFF2-40B4-BE49-F238E27FC236}">
                <a16:creationId xmlns:a16="http://schemas.microsoft.com/office/drawing/2014/main" id="{9B8478E2-C6C8-4B2D-A9A3-892C973C407A}"/>
              </a:ext>
            </a:extLst>
          </p:cNvPr>
          <p:cNvGrpSpPr/>
          <p:nvPr/>
        </p:nvGrpSpPr>
        <p:grpSpPr>
          <a:xfrm>
            <a:off x="688460" y="611701"/>
            <a:ext cx="4512517" cy="461665"/>
            <a:chOff x="688460" y="611701"/>
            <a:chExt cx="4512517" cy="461665"/>
          </a:xfrm>
        </p:grpSpPr>
        <p:sp>
          <p:nvSpPr>
            <p:cNvPr id="29" name="文本框 28">
              <a:extLst>
                <a:ext uri="{FF2B5EF4-FFF2-40B4-BE49-F238E27FC236}">
                  <a16:creationId xmlns:a16="http://schemas.microsoft.com/office/drawing/2014/main" id="{9A849A46-68F2-4BF9-9335-C393326261A6}"/>
                </a:ext>
              </a:extLst>
            </p:cNvPr>
            <p:cNvSpPr txBox="1"/>
            <p:nvPr/>
          </p:nvSpPr>
          <p:spPr>
            <a:xfrm>
              <a:off x="931237" y="611701"/>
              <a:ext cx="3962400" cy="461665"/>
            </a:xfrm>
            <a:prstGeom prst="rect">
              <a:avLst/>
            </a:prstGeom>
            <a:noFill/>
          </p:spPr>
          <p:txBody>
            <a:bodyPr wrap="square" rtlCol="0">
              <a:spAutoFit/>
            </a:bodyPr>
            <a:lstStyle/>
            <a:p>
              <a:pPr algn="ctr"/>
              <a:r>
                <a:rPr lang="en-US" altLang="zh-CN" sz="2400" dirty="0">
                  <a:cs typeface="+mn-ea"/>
                  <a:sym typeface="+mn-lt"/>
                </a:rPr>
                <a:t>03OpenStack</a:t>
              </a:r>
              <a:r>
                <a:rPr lang="zh-CN" altLang="en-US" sz="2400" dirty="0">
                  <a:cs typeface="+mn-ea"/>
                  <a:sym typeface="+mn-lt"/>
                </a:rPr>
                <a:t>体系架构</a:t>
              </a:r>
            </a:p>
          </p:txBody>
        </p:sp>
        <p:cxnSp>
          <p:nvCxnSpPr>
            <p:cNvPr id="30" name="直接连接符 29">
              <a:extLst>
                <a:ext uri="{FF2B5EF4-FFF2-40B4-BE49-F238E27FC236}">
                  <a16:creationId xmlns:a16="http://schemas.microsoft.com/office/drawing/2014/main" id="{07DAF987-69EB-40E6-9EB2-FE70A05BA347}"/>
                </a:ext>
              </a:extLst>
            </p:cNvPr>
            <p:cNvCxnSpPr>
              <a:cxnSpLocks/>
            </p:cNvCxnSpPr>
            <p:nvPr/>
          </p:nvCxnSpPr>
          <p:spPr>
            <a:xfrm flipH="1">
              <a:off x="4324677" y="842533"/>
              <a:ext cx="876300" cy="0"/>
            </a:xfrm>
            <a:prstGeom prst="line">
              <a:avLst/>
            </a:prstGeom>
            <a:ln>
              <a:gradFill>
                <a:gsLst>
                  <a:gs pos="0">
                    <a:schemeClr val="accent1">
                      <a:lumMod val="5000"/>
                      <a:lumOff val="95000"/>
                    </a:schemeClr>
                  </a:gs>
                  <a:gs pos="100000">
                    <a:schemeClr val="bg1">
                      <a:lumMod val="50000"/>
                    </a:schemeClr>
                  </a:gs>
                </a:gsLst>
                <a:lin ang="0" scaled="0"/>
              </a:gradFill>
            </a:ln>
          </p:spPr>
          <p:style>
            <a:lnRef idx="1">
              <a:schemeClr val="accent1"/>
            </a:lnRef>
            <a:fillRef idx="0">
              <a:schemeClr val="accent1"/>
            </a:fillRef>
            <a:effectRef idx="0">
              <a:schemeClr val="accent1"/>
            </a:effectRef>
            <a:fontRef idx="minor">
              <a:schemeClr val="tx1"/>
            </a:fontRef>
          </p:style>
        </p:cxnSp>
        <p:cxnSp>
          <p:nvCxnSpPr>
            <p:cNvPr id="31" name="直接连接符 30">
              <a:extLst>
                <a:ext uri="{FF2B5EF4-FFF2-40B4-BE49-F238E27FC236}">
                  <a16:creationId xmlns:a16="http://schemas.microsoft.com/office/drawing/2014/main" id="{B299E428-F841-450B-8AF8-9AFEDCF88884}"/>
                </a:ext>
              </a:extLst>
            </p:cNvPr>
            <p:cNvCxnSpPr>
              <a:cxnSpLocks/>
            </p:cNvCxnSpPr>
            <p:nvPr/>
          </p:nvCxnSpPr>
          <p:spPr>
            <a:xfrm>
              <a:off x="688460" y="842533"/>
              <a:ext cx="803231" cy="0"/>
            </a:xfrm>
            <a:prstGeom prst="line">
              <a:avLst/>
            </a:prstGeom>
            <a:ln>
              <a:gradFill>
                <a:gsLst>
                  <a:gs pos="0">
                    <a:schemeClr val="accent1">
                      <a:lumMod val="5000"/>
                      <a:lumOff val="95000"/>
                    </a:schemeClr>
                  </a:gs>
                  <a:gs pos="100000">
                    <a:schemeClr val="bg1">
                      <a:lumMod val="50000"/>
                    </a:schemeClr>
                  </a:gs>
                </a:gsLst>
                <a:lin ang="0" scaled="0"/>
              </a:gradFill>
            </a:ln>
          </p:spPr>
          <p:style>
            <a:lnRef idx="1">
              <a:schemeClr val="accent1"/>
            </a:lnRef>
            <a:fillRef idx="0">
              <a:schemeClr val="accent1"/>
            </a:fillRef>
            <a:effectRef idx="0">
              <a:schemeClr val="accent1"/>
            </a:effectRef>
            <a:fontRef idx="minor">
              <a:schemeClr val="tx1"/>
            </a:fontRef>
          </p:style>
        </p:cxnSp>
      </p:grpSp>
      <p:sp>
        <p:nvSpPr>
          <p:cNvPr id="3" name="文本框 2">
            <a:extLst>
              <a:ext uri="{FF2B5EF4-FFF2-40B4-BE49-F238E27FC236}">
                <a16:creationId xmlns:a16="http://schemas.microsoft.com/office/drawing/2014/main" id="{94884CBA-BB4B-48BB-8792-CE661855D5BA}"/>
              </a:ext>
            </a:extLst>
          </p:cNvPr>
          <p:cNvSpPr txBox="1"/>
          <p:nvPr/>
        </p:nvSpPr>
        <p:spPr>
          <a:xfrm>
            <a:off x="490053" y="2449729"/>
            <a:ext cx="677108" cy="3274056"/>
          </a:xfrm>
          <a:prstGeom prst="rect">
            <a:avLst/>
          </a:prstGeom>
          <a:noFill/>
        </p:spPr>
        <p:txBody>
          <a:bodyPr vert="eaVert" wrap="square" rtlCol="0">
            <a:spAutoFit/>
          </a:bodyPr>
          <a:lstStyle/>
          <a:p>
            <a:r>
              <a:rPr lang="en-US" altLang="zh-CN" sz="3200" dirty="0">
                <a:cs typeface="+mn-ea"/>
                <a:sym typeface="+mn-lt"/>
              </a:rPr>
              <a:t>OpenStack</a:t>
            </a:r>
            <a:r>
              <a:rPr lang="zh-CN" altLang="en-US" sz="3200" dirty="0">
                <a:cs typeface="+mn-ea"/>
                <a:sym typeface="+mn-lt"/>
              </a:rPr>
              <a:t>组件</a:t>
            </a:r>
            <a:endParaRPr lang="en-US" altLang="zh-CN" sz="3200" dirty="0">
              <a:cs typeface="+mn-ea"/>
              <a:sym typeface="+mn-lt"/>
            </a:endParaRPr>
          </a:p>
        </p:txBody>
      </p:sp>
      <p:pic>
        <p:nvPicPr>
          <p:cNvPr id="2" name="图片 1">
            <a:extLst>
              <a:ext uri="{FF2B5EF4-FFF2-40B4-BE49-F238E27FC236}">
                <a16:creationId xmlns:a16="http://schemas.microsoft.com/office/drawing/2014/main" id="{981E01FB-D325-D26B-97B0-F0834FA92ADD}"/>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239055" y="2022185"/>
            <a:ext cx="8603116" cy="4517184"/>
          </a:xfrm>
          <a:prstGeom prst="rect">
            <a:avLst/>
          </a:prstGeom>
          <a:noFill/>
          <a:ln>
            <a:noFill/>
          </a:ln>
        </p:spPr>
      </p:pic>
    </p:spTree>
    <p:extLst>
      <p:ext uri="{BB962C8B-B14F-4D97-AF65-F5344CB8AC3E}">
        <p14:creationId xmlns:p14="http://schemas.microsoft.com/office/powerpoint/2010/main" val="2974647856"/>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TextBox 22"/>
          <p:cNvSpPr txBox="1"/>
          <p:nvPr/>
        </p:nvSpPr>
        <p:spPr>
          <a:xfrm>
            <a:off x="267061" y="6539369"/>
            <a:ext cx="1800200" cy="123111"/>
          </a:xfrm>
          <a:prstGeom prst="rect">
            <a:avLst/>
          </a:prstGeom>
          <a:noFill/>
        </p:spPr>
        <p:txBody>
          <a:bodyPr wrap="square" rtlCol="0">
            <a:spAutoFit/>
          </a:bodyPr>
          <a:lstStyle/>
          <a:p>
            <a:pPr>
              <a:lnSpc>
                <a:spcPct val="200000"/>
              </a:lnSpc>
            </a:pPr>
            <a:r>
              <a:rPr lang="en-US" altLang="zh-CN" sz="100" dirty="0">
                <a:solidFill>
                  <a:schemeClr val="bg1"/>
                </a:solidFill>
                <a:latin typeface="微软雅黑" panose="020B0503020204020204" pitchFamily="34" charset="-122"/>
                <a:ea typeface="微软雅黑" panose="020B0503020204020204" pitchFamily="34" charset="-122"/>
              </a:rPr>
              <a:t>PPT</a:t>
            </a:r>
            <a:r>
              <a:rPr lang="zh-CN" altLang="en-US" sz="100" dirty="0">
                <a:solidFill>
                  <a:schemeClr val="bg1"/>
                </a:solidFill>
                <a:latin typeface="微软雅黑" panose="020B0503020204020204" pitchFamily="34" charset="-122"/>
                <a:ea typeface="微软雅黑" panose="020B0503020204020204" pitchFamily="34" charset="-122"/>
              </a:rPr>
              <a:t>模板 </a:t>
            </a:r>
            <a:r>
              <a:rPr lang="en-US" altLang="zh-CN" sz="100" dirty="0">
                <a:solidFill>
                  <a:schemeClr val="bg1"/>
                </a:solidFill>
                <a:latin typeface="微软雅黑" panose="020B0503020204020204" pitchFamily="34" charset="-122"/>
                <a:ea typeface="微软雅黑" panose="020B0503020204020204" pitchFamily="34" charset="-122"/>
              </a:rPr>
              <a:t>http://www.1ppt.com/moban/</a:t>
            </a:r>
            <a:r>
              <a:rPr lang="zh-CN" altLang="en-US" sz="100" dirty="0">
                <a:solidFill>
                  <a:schemeClr val="bg1"/>
                </a:solidFill>
                <a:latin typeface="微软雅黑" panose="020B0503020204020204" pitchFamily="34" charset="-122"/>
                <a:ea typeface="微软雅黑" panose="020B0503020204020204" pitchFamily="34" charset="-122"/>
              </a:rPr>
              <a:t> </a:t>
            </a:r>
            <a:endParaRPr lang="en-US" altLang="zh-CN" sz="100" dirty="0">
              <a:solidFill>
                <a:schemeClr val="bg1"/>
              </a:solidFill>
              <a:latin typeface="微软雅黑" panose="020B0503020204020204" pitchFamily="34" charset="-122"/>
              <a:ea typeface="微软雅黑" panose="020B0503020204020204" pitchFamily="34" charset="-122"/>
            </a:endParaRPr>
          </a:p>
        </p:txBody>
      </p:sp>
      <p:grpSp>
        <p:nvGrpSpPr>
          <p:cNvPr id="28" name="组合 27">
            <a:extLst>
              <a:ext uri="{FF2B5EF4-FFF2-40B4-BE49-F238E27FC236}">
                <a16:creationId xmlns:a16="http://schemas.microsoft.com/office/drawing/2014/main" id="{9B8478E2-C6C8-4B2D-A9A3-892C973C407A}"/>
              </a:ext>
            </a:extLst>
          </p:cNvPr>
          <p:cNvGrpSpPr/>
          <p:nvPr/>
        </p:nvGrpSpPr>
        <p:grpSpPr>
          <a:xfrm>
            <a:off x="688460" y="611701"/>
            <a:ext cx="4512517" cy="461665"/>
            <a:chOff x="688460" y="611701"/>
            <a:chExt cx="4512517" cy="461665"/>
          </a:xfrm>
        </p:grpSpPr>
        <p:sp>
          <p:nvSpPr>
            <p:cNvPr id="29" name="文本框 28">
              <a:extLst>
                <a:ext uri="{FF2B5EF4-FFF2-40B4-BE49-F238E27FC236}">
                  <a16:creationId xmlns:a16="http://schemas.microsoft.com/office/drawing/2014/main" id="{9A849A46-68F2-4BF9-9335-C393326261A6}"/>
                </a:ext>
              </a:extLst>
            </p:cNvPr>
            <p:cNvSpPr txBox="1"/>
            <p:nvPr/>
          </p:nvSpPr>
          <p:spPr>
            <a:xfrm>
              <a:off x="931237" y="611701"/>
              <a:ext cx="3962400" cy="461665"/>
            </a:xfrm>
            <a:prstGeom prst="rect">
              <a:avLst/>
            </a:prstGeom>
            <a:noFill/>
          </p:spPr>
          <p:txBody>
            <a:bodyPr wrap="square" rtlCol="0">
              <a:spAutoFit/>
            </a:bodyPr>
            <a:lstStyle/>
            <a:p>
              <a:pPr algn="ctr"/>
              <a:r>
                <a:rPr lang="en-US" altLang="zh-CN" sz="2400" dirty="0">
                  <a:cs typeface="+mn-ea"/>
                  <a:sym typeface="+mn-lt"/>
                </a:rPr>
                <a:t>03OpenStack</a:t>
              </a:r>
              <a:r>
                <a:rPr lang="zh-CN" altLang="en-US" sz="2400" dirty="0">
                  <a:cs typeface="+mn-ea"/>
                  <a:sym typeface="+mn-lt"/>
                </a:rPr>
                <a:t>体系架构</a:t>
              </a:r>
            </a:p>
          </p:txBody>
        </p:sp>
        <p:cxnSp>
          <p:nvCxnSpPr>
            <p:cNvPr id="30" name="直接连接符 29">
              <a:extLst>
                <a:ext uri="{FF2B5EF4-FFF2-40B4-BE49-F238E27FC236}">
                  <a16:creationId xmlns:a16="http://schemas.microsoft.com/office/drawing/2014/main" id="{07DAF987-69EB-40E6-9EB2-FE70A05BA347}"/>
                </a:ext>
              </a:extLst>
            </p:cNvPr>
            <p:cNvCxnSpPr>
              <a:cxnSpLocks/>
            </p:cNvCxnSpPr>
            <p:nvPr/>
          </p:nvCxnSpPr>
          <p:spPr>
            <a:xfrm flipH="1">
              <a:off x="4324677" y="842533"/>
              <a:ext cx="876300" cy="0"/>
            </a:xfrm>
            <a:prstGeom prst="line">
              <a:avLst/>
            </a:prstGeom>
            <a:ln>
              <a:gradFill>
                <a:gsLst>
                  <a:gs pos="0">
                    <a:schemeClr val="accent1">
                      <a:lumMod val="5000"/>
                      <a:lumOff val="95000"/>
                    </a:schemeClr>
                  </a:gs>
                  <a:gs pos="100000">
                    <a:schemeClr val="bg1">
                      <a:lumMod val="50000"/>
                    </a:schemeClr>
                  </a:gs>
                </a:gsLst>
                <a:lin ang="0" scaled="0"/>
              </a:gradFill>
            </a:ln>
          </p:spPr>
          <p:style>
            <a:lnRef idx="1">
              <a:schemeClr val="accent1"/>
            </a:lnRef>
            <a:fillRef idx="0">
              <a:schemeClr val="accent1"/>
            </a:fillRef>
            <a:effectRef idx="0">
              <a:schemeClr val="accent1"/>
            </a:effectRef>
            <a:fontRef idx="minor">
              <a:schemeClr val="tx1"/>
            </a:fontRef>
          </p:style>
        </p:cxnSp>
        <p:cxnSp>
          <p:nvCxnSpPr>
            <p:cNvPr id="31" name="直接连接符 30">
              <a:extLst>
                <a:ext uri="{FF2B5EF4-FFF2-40B4-BE49-F238E27FC236}">
                  <a16:creationId xmlns:a16="http://schemas.microsoft.com/office/drawing/2014/main" id="{B299E428-F841-450B-8AF8-9AFEDCF88884}"/>
                </a:ext>
              </a:extLst>
            </p:cNvPr>
            <p:cNvCxnSpPr>
              <a:cxnSpLocks/>
            </p:cNvCxnSpPr>
            <p:nvPr/>
          </p:nvCxnSpPr>
          <p:spPr>
            <a:xfrm>
              <a:off x="688460" y="842533"/>
              <a:ext cx="803231" cy="0"/>
            </a:xfrm>
            <a:prstGeom prst="line">
              <a:avLst/>
            </a:prstGeom>
            <a:ln>
              <a:gradFill>
                <a:gsLst>
                  <a:gs pos="0">
                    <a:schemeClr val="accent1">
                      <a:lumMod val="5000"/>
                      <a:lumOff val="95000"/>
                    </a:schemeClr>
                  </a:gs>
                  <a:gs pos="100000">
                    <a:schemeClr val="bg1">
                      <a:lumMod val="50000"/>
                    </a:schemeClr>
                  </a:gs>
                </a:gsLst>
                <a:lin ang="0" scaled="0"/>
              </a:gradFill>
            </a:ln>
          </p:spPr>
          <p:style>
            <a:lnRef idx="1">
              <a:schemeClr val="accent1"/>
            </a:lnRef>
            <a:fillRef idx="0">
              <a:schemeClr val="accent1"/>
            </a:fillRef>
            <a:effectRef idx="0">
              <a:schemeClr val="accent1"/>
            </a:effectRef>
            <a:fontRef idx="minor">
              <a:schemeClr val="tx1"/>
            </a:fontRef>
          </p:style>
        </p:cxnSp>
      </p:grpSp>
      <p:sp>
        <p:nvSpPr>
          <p:cNvPr id="3" name="文本框 2">
            <a:extLst>
              <a:ext uri="{FF2B5EF4-FFF2-40B4-BE49-F238E27FC236}">
                <a16:creationId xmlns:a16="http://schemas.microsoft.com/office/drawing/2014/main" id="{94884CBA-BB4B-48BB-8792-CE661855D5BA}"/>
              </a:ext>
            </a:extLst>
          </p:cNvPr>
          <p:cNvSpPr txBox="1"/>
          <p:nvPr/>
        </p:nvSpPr>
        <p:spPr>
          <a:xfrm>
            <a:off x="490053" y="2449728"/>
            <a:ext cx="677108" cy="4212747"/>
          </a:xfrm>
          <a:prstGeom prst="rect">
            <a:avLst/>
          </a:prstGeom>
          <a:noFill/>
        </p:spPr>
        <p:txBody>
          <a:bodyPr vert="eaVert" wrap="square" rtlCol="0">
            <a:spAutoFit/>
          </a:bodyPr>
          <a:lstStyle/>
          <a:p>
            <a:r>
              <a:rPr lang="en-US" altLang="zh-CN" sz="3200" dirty="0">
                <a:cs typeface="+mn-ea"/>
                <a:sym typeface="+mn-lt"/>
              </a:rPr>
              <a:t>OpenStack</a:t>
            </a:r>
            <a:r>
              <a:rPr lang="zh-CN" altLang="en-US" sz="3200" dirty="0">
                <a:cs typeface="+mn-ea"/>
                <a:sym typeface="+mn-lt"/>
              </a:rPr>
              <a:t>组件关系</a:t>
            </a:r>
            <a:endParaRPr lang="en-US" altLang="zh-CN" sz="3200" dirty="0">
              <a:cs typeface="+mn-ea"/>
              <a:sym typeface="+mn-lt"/>
            </a:endParaRPr>
          </a:p>
        </p:txBody>
      </p:sp>
      <p:pic>
        <p:nvPicPr>
          <p:cNvPr id="4" name="图片 3">
            <a:extLst>
              <a:ext uri="{FF2B5EF4-FFF2-40B4-BE49-F238E27FC236}">
                <a16:creationId xmlns:a16="http://schemas.microsoft.com/office/drawing/2014/main" id="{CD52BD6F-21E0-2500-F19F-BD09C4544E80}"/>
              </a:ext>
            </a:extLst>
          </p:cNvPr>
          <p:cNvPicPr>
            <a:picLocks noChangeAspect="1"/>
          </p:cNvPicPr>
          <p:nvPr/>
        </p:nvPicPr>
        <p:blipFill>
          <a:blip r:embed="rId2"/>
          <a:stretch>
            <a:fillRect/>
          </a:stretch>
        </p:blipFill>
        <p:spPr>
          <a:xfrm>
            <a:off x="2284984" y="1477514"/>
            <a:ext cx="7622032" cy="5309815"/>
          </a:xfrm>
          <a:prstGeom prst="rect">
            <a:avLst/>
          </a:prstGeom>
        </p:spPr>
      </p:pic>
    </p:spTree>
    <p:extLst>
      <p:ext uri="{BB962C8B-B14F-4D97-AF65-F5344CB8AC3E}">
        <p14:creationId xmlns:p14="http://schemas.microsoft.com/office/powerpoint/2010/main" val="3059496586"/>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TextBox 22"/>
          <p:cNvSpPr txBox="1"/>
          <p:nvPr/>
        </p:nvSpPr>
        <p:spPr>
          <a:xfrm>
            <a:off x="267061" y="6539369"/>
            <a:ext cx="1800200" cy="123111"/>
          </a:xfrm>
          <a:prstGeom prst="rect">
            <a:avLst/>
          </a:prstGeom>
          <a:noFill/>
        </p:spPr>
        <p:txBody>
          <a:bodyPr wrap="square" rtlCol="0">
            <a:spAutoFit/>
          </a:bodyPr>
          <a:lstStyle/>
          <a:p>
            <a:pPr>
              <a:lnSpc>
                <a:spcPct val="200000"/>
              </a:lnSpc>
            </a:pPr>
            <a:r>
              <a:rPr lang="en-US" altLang="zh-CN" sz="100" dirty="0">
                <a:solidFill>
                  <a:schemeClr val="bg1"/>
                </a:solidFill>
                <a:latin typeface="微软雅黑" panose="020B0503020204020204" pitchFamily="34" charset="-122"/>
                <a:ea typeface="微软雅黑" panose="020B0503020204020204" pitchFamily="34" charset="-122"/>
              </a:rPr>
              <a:t>PPT</a:t>
            </a:r>
            <a:r>
              <a:rPr lang="zh-CN" altLang="en-US" sz="100" dirty="0">
                <a:solidFill>
                  <a:schemeClr val="bg1"/>
                </a:solidFill>
                <a:latin typeface="微软雅黑" panose="020B0503020204020204" pitchFamily="34" charset="-122"/>
                <a:ea typeface="微软雅黑" panose="020B0503020204020204" pitchFamily="34" charset="-122"/>
              </a:rPr>
              <a:t>模板 </a:t>
            </a:r>
            <a:r>
              <a:rPr lang="en-US" altLang="zh-CN" sz="100" dirty="0">
                <a:solidFill>
                  <a:schemeClr val="bg1"/>
                </a:solidFill>
                <a:latin typeface="微软雅黑" panose="020B0503020204020204" pitchFamily="34" charset="-122"/>
                <a:ea typeface="微软雅黑" panose="020B0503020204020204" pitchFamily="34" charset="-122"/>
              </a:rPr>
              <a:t>http://www.1ppt.com/moban/</a:t>
            </a:r>
            <a:r>
              <a:rPr lang="zh-CN" altLang="en-US" sz="100" dirty="0">
                <a:solidFill>
                  <a:schemeClr val="bg1"/>
                </a:solidFill>
                <a:latin typeface="微软雅黑" panose="020B0503020204020204" pitchFamily="34" charset="-122"/>
                <a:ea typeface="微软雅黑" panose="020B0503020204020204" pitchFamily="34" charset="-122"/>
              </a:rPr>
              <a:t> </a:t>
            </a:r>
            <a:endParaRPr lang="en-US" altLang="zh-CN" sz="100" dirty="0">
              <a:solidFill>
                <a:schemeClr val="bg1"/>
              </a:solidFill>
              <a:latin typeface="微软雅黑" panose="020B0503020204020204" pitchFamily="34" charset="-122"/>
              <a:ea typeface="微软雅黑" panose="020B0503020204020204" pitchFamily="34" charset="-122"/>
            </a:endParaRPr>
          </a:p>
        </p:txBody>
      </p:sp>
      <p:grpSp>
        <p:nvGrpSpPr>
          <p:cNvPr id="28" name="组合 27">
            <a:extLst>
              <a:ext uri="{FF2B5EF4-FFF2-40B4-BE49-F238E27FC236}">
                <a16:creationId xmlns:a16="http://schemas.microsoft.com/office/drawing/2014/main" id="{9B8478E2-C6C8-4B2D-A9A3-892C973C407A}"/>
              </a:ext>
            </a:extLst>
          </p:cNvPr>
          <p:cNvGrpSpPr/>
          <p:nvPr/>
        </p:nvGrpSpPr>
        <p:grpSpPr>
          <a:xfrm>
            <a:off x="688460" y="611701"/>
            <a:ext cx="4512517" cy="461665"/>
            <a:chOff x="688460" y="611701"/>
            <a:chExt cx="4512517" cy="461665"/>
          </a:xfrm>
        </p:grpSpPr>
        <p:sp>
          <p:nvSpPr>
            <p:cNvPr id="29" name="文本框 28">
              <a:extLst>
                <a:ext uri="{FF2B5EF4-FFF2-40B4-BE49-F238E27FC236}">
                  <a16:creationId xmlns:a16="http://schemas.microsoft.com/office/drawing/2014/main" id="{9A849A46-68F2-4BF9-9335-C393326261A6}"/>
                </a:ext>
              </a:extLst>
            </p:cNvPr>
            <p:cNvSpPr txBox="1"/>
            <p:nvPr/>
          </p:nvSpPr>
          <p:spPr>
            <a:xfrm>
              <a:off x="931237" y="611701"/>
              <a:ext cx="3962400" cy="461665"/>
            </a:xfrm>
            <a:prstGeom prst="rect">
              <a:avLst/>
            </a:prstGeom>
            <a:noFill/>
          </p:spPr>
          <p:txBody>
            <a:bodyPr wrap="square" rtlCol="0">
              <a:spAutoFit/>
            </a:bodyPr>
            <a:lstStyle/>
            <a:p>
              <a:pPr algn="ctr"/>
              <a:r>
                <a:rPr lang="en-US" altLang="zh-CN" sz="2400" dirty="0">
                  <a:cs typeface="+mn-ea"/>
                  <a:sym typeface="+mn-lt"/>
                </a:rPr>
                <a:t>03OpenStack</a:t>
              </a:r>
              <a:r>
                <a:rPr lang="zh-CN" altLang="en-US" sz="2400" dirty="0">
                  <a:cs typeface="+mn-ea"/>
                  <a:sym typeface="+mn-lt"/>
                </a:rPr>
                <a:t>体系架构</a:t>
              </a:r>
            </a:p>
          </p:txBody>
        </p:sp>
        <p:cxnSp>
          <p:nvCxnSpPr>
            <p:cNvPr id="30" name="直接连接符 29">
              <a:extLst>
                <a:ext uri="{FF2B5EF4-FFF2-40B4-BE49-F238E27FC236}">
                  <a16:creationId xmlns:a16="http://schemas.microsoft.com/office/drawing/2014/main" id="{07DAF987-69EB-40E6-9EB2-FE70A05BA347}"/>
                </a:ext>
              </a:extLst>
            </p:cNvPr>
            <p:cNvCxnSpPr>
              <a:cxnSpLocks/>
            </p:cNvCxnSpPr>
            <p:nvPr/>
          </p:nvCxnSpPr>
          <p:spPr>
            <a:xfrm flipH="1">
              <a:off x="4324677" y="842533"/>
              <a:ext cx="876300" cy="0"/>
            </a:xfrm>
            <a:prstGeom prst="line">
              <a:avLst/>
            </a:prstGeom>
            <a:ln>
              <a:gradFill>
                <a:gsLst>
                  <a:gs pos="0">
                    <a:schemeClr val="accent1">
                      <a:lumMod val="5000"/>
                      <a:lumOff val="95000"/>
                    </a:schemeClr>
                  </a:gs>
                  <a:gs pos="100000">
                    <a:schemeClr val="bg1">
                      <a:lumMod val="50000"/>
                    </a:schemeClr>
                  </a:gs>
                </a:gsLst>
                <a:lin ang="0" scaled="0"/>
              </a:gradFill>
            </a:ln>
          </p:spPr>
          <p:style>
            <a:lnRef idx="1">
              <a:schemeClr val="accent1"/>
            </a:lnRef>
            <a:fillRef idx="0">
              <a:schemeClr val="accent1"/>
            </a:fillRef>
            <a:effectRef idx="0">
              <a:schemeClr val="accent1"/>
            </a:effectRef>
            <a:fontRef idx="minor">
              <a:schemeClr val="tx1"/>
            </a:fontRef>
          </p:style>
        </p:cxnSp>
        <p:cxnSp>
          <p:nvCxnSpPr>
            <p:cNvPr id="31" name="直接连接符 30">
              <a:extLst>
                <a:ext uri="{FF2B5EF4-FFF2-40B4-BE49-F238E27FC236}">
                  <a16:creationId xmlns:a16="http://schemas.microsoft.com/office/drawing/2014/main" id="{B299E428-F841-450B-8AF8-9AFEDCF88884}"/>
                </a:ext>
              </a:extLst>
            </p:cNvPr>
            <p:cNvCxnSpPr>
              <a:cxnSpLocks/>
            </p:cNvCxnSpPr>
            <p:nvPr/>
          </p:nvCxnSpPr>
          <p:spPr>
            <a:xfrm>
              <a:off x="688460" y="842533"/>
              <a:ext cx="803231" cy="0"/>
            </a:xfrm>
            <a:prstGeom prst="line">
              <a:avLst/>
            </a:prstGeom>
            <a:ln>
              <a:gradFill>
                <a:gsLst>
                  <a:gs pos="0">
                    <a:schemeClr val="accent1">
                      <a:lumMod val="5000"/>
                      <a:lumOff val="95000"/>
                    </a:schemeClr>
                  </a:gs>
                  <a:gs pos="100000">
                    <a:schemeClr val="bg1">
                      <a:lumMod val="50000"/>
                    </a:schemeClr>
                  </a:gs>
                </a:gsLst>
                <a:lin ang="0" scaled="0"/>
              </a:gradFill>
            </a:ln>
          </p:spPr>
          <p:style>
            <a:lnRef idx="1">
              <a:schemeClr val="accent1"/>
            </a:lnRef>
            <a:fillRef idx="0">
              <a:schemeClr val="accent1"/>
            </a:fillRef>
            <a:effectRef idx="0">
              <a:schemeClr val="accent1"/>
            </a:effectRef>
            <a:fontRef idx="minor">
              <a:schemeClr val="tx1"/>
            </a:fontRef>
          </p:style>
        </p:cxnSp>
      </p:grpSp>
      <p:sp>
        <p:nvSpPr>
          <p:cNvPr id="3" name="文本框 2">
            <a:extLst>
              <a:ext uri="{FF2B5EF4-FFF2-40B4-BE49-F238E27FC236}">
                <a16:creationId xmlns:a16="http://schemas.microsoft.com/office/drawing/2014/main" id="{94884CBA-BB4B-48BB-8792-CE661855D5BA}"/>
              </a:ext>
            </a:extLst>
          </p:cNvPr>
          <p:cNvSpPr txBox="1"/>
          <p:nvPr/>
        </p:nvSpPr>
        <p:spPr>
          <a:xfrm>
            <a:off x="490053" y="2449729"/>
            <a:ext cx="677108" cy="3274056"/>
          </a:xfrm>
          <a:prstGeom prst="rect">
            <a:avLst/>
          </a:prstGeom>
          <a:noFill/>
        </p:spPr>
        <p:txBody>
          <a:bodyPr vert="eaVert" wrap="square" rtlCol="0">
            <a:spAutoFit/>
          </a:bodyPr>
          <a:lstStyle/>
          <a:p>
            <a:endParaRPr lang="en-US" altLang="zh-CN" sz="3200" dirty="0">
              <a:cs typeface="+mn-ea"/>
              <a:sym typeface="+mn-lt"/>
            </a:endParaRPr>
          </a:p>
        </p:txBody>
      </p:sp>
      <p:sp>
        <p:nvSpPr>
          <p:cNvPr id="4" name="文本框 3">
            <a:extLst>
              <a:ext uri="{FF2B5EF4-FFF2-40B4-BE49-F238E27FC236}">
                <a16:creationId xmlns:a16="http://schemas.microsoft.com/office/drawing/2014/main" id="{1E43F8EA-C279-4E85-C4C0-C45B2DF5F1C6}"/>
              </a:ext>
            </a:extLst>
          </p:cNvPr>
          <p:cNvSpPr txBox="1"/>
          <p:nvPr/>
        </p:nvSpPr>
        <p:spPr>
          <a:xfrm>
            <a:off x="808522" y="1658118"/>
            <a:ext cx="6564155" cy="4955203"/>
          </a:xfrm>
          <a:prstGeom prst="rect">
            <a:avLst/>
          </a:prstGeom>
        </p:spPr>
        <p:style>
          <a:lnRef idx="2">
            <a:schemeClr val="accent1"/>
          </a:lnRef>
          <a:fillRef idx="1">
            <a:schemeClr val="lt1"/>
          </a:fillRef>
          <a:effectRef idx="0">
            <a:schemeClr val="accent1"/>
          </a:effectRef>
          <a:fontRef idx="minor">
            <a:schemeClr val="dk1"/>
          </a:fontRef>
        </p:style>
        <p:txBody>
          <a:bodyPr wrap="square">
            <a:spAutoFit/>
          </a:bodyPr>
          <a:lstStyle/>
          <a:p>
            <a:r>
              <a:rPr lang="en-US" altLang="zh-CN" sz="2800" b="1" dirty="0"/>
              <a:t>Keystone</a:t>
            </a:r>
          </a:p>
          <a:p>
            <a:endParaRPr lang="en-US" altLang="zh-CN" sz="2400" dirty="0"/>
          </a:p>
          <a:p>
            <a:r>
              <a:rPr lang="en-US" altLang="zh-CN" sz="2400" dirty="0"/>
              <a:t>Keystone</a:t>
            </a:r>
            <a:r>
              <a:rPr lang="zh-CN" altLang="en-US" sz="2400" dirty="0"/>
              <a:t>是</a:t>
            </a:r>
            <a:r>
              <a:rPr lang="en-US" altLang="zh-CN" sz="2400" dirty="0"/>
              <a:t>OpenStack</a:t>
            </a:r>
            <a:r>
              <a:rPr lang="zh-CN" altLang="en-US" sz="2400" dirty="0"/>
              <a:t>中的核心服务，在</a:t>
            </a:r>
            <a:r>
              <a:rPr lang="en-US" altLang="zh-CN" sz="2400" dirty="0"/>
              <a:t>OpenStack</a:t>
            </a:r>
            <a:r>
              <a:rPr lang="zh-CN" altLang="en-US" sz="2400" dirty="0"/>
              <a:t>中，</a:t>
            </a:r>
            <a:r>
              <a:rPr lang="en-US" altLang="zh-CN" sz="2400" dirty="0"/>
              <a:t>Keystone</a:t>
            </a:r>
            <a:r>
              <a:rPr lang="zh-CN" altLang="en-US" sz="2400" dirty="0"/>
              <a:t>负责用户认证和服务目录两大功能的实现。</a:t>
            </a:r>
            <a:endParaRPr lang="en-US" altLang="zh-CN" sz="2400" dirty="0"/>
          </a:p>
          <a:p>
            <a:endParaRPr lang="en-US" altLang="zh-CN" sz="2400" dirty="0"/>
          </a:p>
          <a:p>
            <a:r>
              <a:rPr lang="zh-CN" altLang="en-US" sz="2400" dirty="0"/>
              <a:t>其中，服务目录指所有可用服务的信息库，包括所有的服务项和相关</a:t>
            </a:r>
            <a:r>
              <a:rPr lang="en-US" altLang="zh-CN" sz="2400" dirty="0"/>
              <a:t>API</a:t>
            </a:r>
            <a:r>
              <a:rPr lang="zh-CN" altLang="en-US" sz="2400" dirty="0"/>
              <a:t>的端点，也就是存储服务</a:t>
            </a:r>
            <a:r>
              <a:rPr lang="en-US" altLang="zh-CN" sz="2400" dirty="0"/>
              <a:t>API</a:t>
            </a:r>
            <a:r>
              <a:rPr lang="zh-CN" altLang="en-US" sz="2400" dirty="0"/>
              <a:t>端点的路径和与服务相关的一些其他信息。用户认证包括用户权限和用户行为跟踪，主要是对用户、角色、权限、租户等信息进行管理。</a:t>
            </a:r>
          </a:p>
          <a:p>
            <a:endParaRPr lang="zh-CN" altLang="en-US" sz="2400" dirty="0"/>
          </a:p>
        </p:txBody>
      </p:sp>
      <p:pic>
        <p:nvPicPr>
          <p:cNvPr id="1026" name="Picture 2">
            <a:extLst>
              <a:ext uri="{FF2B5EF4-FFF2-40B4-BE49-F238E27FC236}">
                <a16:creationId xmlns:a16="http://schemas.microsoft.com/office/drawing/2014/main" id="{8421B64B-EDEC-E74F-AFAA-3A9F2EB23BE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809598" y="2586474"/>
            <a:ext cx="4129446" cy="26676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13111941"/>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TextBox 22"/>
          <p:cNvSpPr txBox="1"/>
          <p:nvPr/>
        </p:nvSpPr>
        <p:spPr>
          <a:xfrm>
            <a:off x="267061" y="6539369"/>
            <a:ext cx="1800200" cy="123111"/>
          </a:xfrm>
          <a:prstGeom prst="rect">
            <a:avLst/>
          </a:prstGeom>
          <a:noFill/>
        </p:spPr>
        <p:txBody>
          <a:bodyPr wrap="square" rtlCol="0">
            <a:spAutoFit/>
          </a:bodyPr>
          <a:lstStyle/>
          <a:p>
            <a:pPr>
              <a:lnSpc>
                <a:spcPct val="200000"/>
              </a:lnSpc>
            </a:pPr>
            <a:r>
              <a:rPr lang="en-US" altLang="zh-CN" sz="100" dirty="0">
                <a:solidFill>
                  <a:schemeClr val="bg1"/>
                </a:solidFill>
                <a:latin typeface="微软雅黑" panose="020B0503020204020204" pitchFamily="34" charset="-122"/>
                <a:ea typeface="微软雅黑" panose="020B0503020204020204" pitchFamily="34" charset="-122"/>
              </a:rPr>
              <a:t>PPT</a:t>
            </a:r>
            <a:r>
              <a:rPr lang="zh-CN" altLang="en-US" sz="100" dirty="0">
                <a:solidFill>
                  <a:schemeClr val="bg1"/>
                </a:solidFill>
                <a:latin typeface="微软雅黑" panose="020B0503020204020204" pitchFamily="34" charset="-122"/>
                <a:ea typeface="微软雅黑" panose="020B0503020204020204" pitchFamily="34" charset="-122"/>
              </a:rPr>
              <a:t>模板 </a:t>
            </a:r>
            <a:r>
              <a:rPr lang="en-US" altLang="zh-CN" sz="100" dirty="0">
                <a:solidFill>
                  <a:schemeClr val="bg1"/>
                </a:solidFill>
                <a:latin typeface="微软雅黑" panose="020B0503020204020204" pitchFamily="34" charset="-122"/>
                <a:ea typeface="微软雅黑" panose="020B0503020204020204" pitchFamily="34" charset="-122"/>
              </a:rPr>
              <a:t>http://www.1ppt.com/moban/</a:t>
            </a:r>
            <a:r>
              <a:rPr lang="zh-CN" altLang="en-US" sz="100" dirty="0">
                <a:solidFill>
                  <a:schemeClr val="bg1"/>
                </a:solidFill>
                <a:latin typeface="微软雅黑" panose="020B0503020204020204" pitchFamily="34" charset="-122"/>
                <a:ea typeface="微软雅黑" panose="020B0503020204020204" pitchFamily="34" charset="-122"/>
              </a:rPr>
              <a:t> </a:t>
            </a:r>
            <a:endParaRPr lang="en-US" altLang="zh-CN" sz="100" dirty="0">
              <a:solidFill>
                <a:schemeClr val="bg1"/>
              </a:solidFill>
              <a:latin typeface="微软雅黑" panose="020B0503020204020204" pitchFamily="34" charset="-122"/>
              <a:ea typeface="微软雅黑" panose="020B0503020204020204" pitchFamily="34" charset="-122"/>
            </a:endParaRPr>
          </a:p>
        </p:txBody>
      </p:sp>
      <p:grpSp>
        <p:nvGrpSpPr>
          <p:cNvPr id="28" name="组合 27">
            <a:extLst>
              <a:ext uri="{FF2B5EF4-FFF2-40B4-BE49-F238E27FC236}">
                <a16:creationId xmlns:a16="http://schemas.microsoft.com/office/drawing/2014/main" id="{9B8478E2-C6C8-4B2D-A9A3-892C973C407A}"/>
              </a:ext>
            </a:extLst>
          </p:cNvPr>
          <p:cNvGrpSpPr/>
          <p:nvPr/>
        </p:nvGrpSpPr>
        <p:grpSpPr>
          <a:xfrm>
            <a:off x="688460" y="611701"/>
            <a:ext cx="4512517" cy="461665"/>
            <a:chOff x="688460" y="611701"/>
            <a:chExt cx="4512517" cy="461665"/>
          </a:xfrm>
        </p:grpSpPr>
        <p:sp>
          <p:nvSpPr>
            <p:cNvPr id="29" name="文本框 28">
              <a:extLst>
                <a:ext uri="{FF2B5EF4-FFF2-40B4-BE49-F238E27FC236}">
                  <a16:creationId xmlns:a16="http://schemas.microsoft.com/office/drawing/2014/main" id="{9A849A46-68F2-4BF9-9335-C393326261A6}"/>
                </a:ext>
              </a:extLst>
            </p:cNvPr>
            <p:cNvSpPr txBox="1"/>
            <p:nvPr/>
          </p:nvSpPr>
          <p:spPr>
            <a:xfrm>
              <a:off x="931237" y="611701"/>
              <a:ext cx="3962400" cy="461665"/>
            </a:xfrm>
            <a:prstGeom prst="rect">
              <a:avLst/>
            </a:prstGeom>
            <a:noFill/>
          </p:spPr>
          <p:txBody>
            <a:bodyPr wrap="square" rtlCol="0">
              <a:spAutoFit/>
            </a:bodyPr>
            <a:lstStyle/>
            <a:p>
              <a:pPr algn="ctr"/>
              <a:r>
                <a:rPr lang="en-US" altLang="zh-CN" sz="2400" dirty="0">
                  <a:cs typeface="+mn-ea"/>
                  <a:sym typeface="+mn-lt"/>
                </a:rPr>
                <a:t>03OpenStack</a:t>
              </a:r>
              <a:r>
                <a:rPr lang="zh-CN" altLang="en-US" sz="2400" dirty="0">
                  <a:cs typeface="+mn-ea"/>
                  <a:sym typeface="+mn-lt"/>
                </a:rPr>
                <a:t>体系架构</a:t>
              </a:r>
            </a:p>
          </p:txBody>
        </p:sp>
        <p:cxnSp>
          <p:nvCxnSpPr>
            <p:cNvPr id="30" name="直接连接符 29">
              <a:extLst>
                <a:ext uri="{FF2B5EF4-FFF2-40B4-BE49-F238E27FC236}">
                  <a16:creationId xmlns:a16="http://schemas.microsoft.com/office/drawing/2014/main" id="{07DAF987-69EB-40E6-9EB2-FE70A05BA347}"/>
                </a:ext>
              </a:extLst>
            </p:cNvPr>
            <p:cNvCxnSpPr>
              <a:cxnSpLocks/>
            </p:cNvCxnSpPr>
            <p:nvPr/>
          </p:nvCxnSpPr>
          <p:spPr>
            <a:xfrm flipH="1">
              <a:off x="4324677" y="842533"/>
              <a:ext cx="876300" cy="0"/>
            </a:xfrm>
            <a:prstGeom prst="line">
              <a:avLst/>
            </a:prstGeom>
            <a:ln>
              <a:gradFill>
                <a:gsLst>
                  <a:gs pos="0">
                    <a:schemeClr val="accent1">
                      <a:lumMod val="5000"/>
                      <a:lumOff val="95000"/>
                    </a:schemeClr>
                  </a:gs>
                  <a:gs pos="100000">
                    <a:schemeClr val="bg1">
                      <a:lumMod val="50000"/>
                    </a:schemeClr>
                  </a:gs>
                </a:gsLst>
                <a:lin ang="0" scaled="0"/>
              </a:gradFill>
            </a:ln>
          </p:spPr>
          <p:style>
            <a:lnRef idx="1">
              <a:schemeClr val="accent1"/>
            </a:lnRef>
            <a:fillRef idx="0">
              <a:schemeClr val="accent1"/>
            </a:fillRef>
            <a:effectRef idx="0">
              <a:schemeClr val="accent1"/>
            </a:effectRef>
            <a:fontRef idx="minor">
              <a:schemeClr val="tx1"/>
            </a:fontRef>
          </p:style>
        </p:cxnSp>
        <p:cxnSp>
          <p:nvCxnSpPr>
            <p:cNvPr id="31" name="直接连接符 30">
              <a:extLst>
                <a:ext uri="{FF2B5EF4-FFF2-40B4-BE49-F238E27FC236}">
                  <a16:creationId xmlns:a16="http://schemas.microsoft.com/office/drawing/2014/main" id="{B299E428-F841-450B-8AF8-9AFEDCF88884}"/>
                </a:ext>
              </a:extLst>
            </p:cNvPr>
            <p:cNvCxnSpPr>
              <a:cxnSpLocks/>
            </p:cNvCxnSpPr>
            <p:nvPr/>
          </p:nvCxnSpPr>
          <p:spPr>
            <a:xfrm>
              <a:off x="688460" y="842533"/>
              <a:ext cx="803231" cy="0"/>
            </a:xfrm>
            <a:prstGeom prst="line">
              <a:avLst/>
            </a:prstGeom>
            <a:ln>
              <a:gradFill>
                <a:gsLst>
                  <a:gs pos="0">
                    <a:schemeClr val="accent1">
                      <a:lumMod val="5000"/>
                      <a:lumOff val="95000"/>
                    </a:schemeClr>
                  </a:gs>
                  <a:gs pos="100000">
                    <a:schemeClr val="bg1">
                      <a:lumMod val="50000"/>
                    </a:schemeClr>
                  </a:gs>
                </a:gsLst>
                <a:lin ang="0" scaled="0"/>
              </a:gradFill>
            </a:ln>
          </p:spPr>
          <p:style>
            <a:lnRef idx="1">
              <a:schemeClr val="accent1"/>
            </a:lnRef>
            <a:fillRef idx="0">
              <a:schemeClr val="accent1"/>
            </a:fillRef>
            <a:effectRef idx="0">
              <a:schemeClr val="accent1"/>
            </a:effectRef>
            <a:fontRef idx="minor">
              <a:schemeClr val="tx1"/>
            </a:fontRef>
          </p:style>
        </p:cxnSp>
      </p:grpSp>
      <p:sp>
        <p:nvSpPr>
          <p:cNvPr id="5" name="文本框 4">
            <a:extLst>
              <a:ext uri="{FF2B5EF4-FFF2-40B4-BE49-F238E27FC236}">
                <a16:creationId xmlns:a16="http://schemas.microsoft.com/office/drawing/2014/main" id="{83508B5A-80E1-3C64-FF8A-38F7356EA6FD}"/>
              </a:ext>
            </a:extLst>
          </p:cNvPr>
          <p:cNvSpPr txBox="1"/>
          <p:nvPr/>
        </p:nvSpPr>
        <p:spPr>
          <a:xfrm>
            <a:off x="779647" y="1645722"/>
            <a:ext cx="10491537" cy="4524315"/>
          </a:xfrm>
          <a:prstGeom prst="rect">
            <a:avLst/>
          </a:prstGeom>
          <a:noFill/>
        </p:spPr>
        <p:txBody>
          <a:bodyPr wrap="square">
            <a:spAutoFit/>
          </a:bodyPr>
          <a:lstStyle/>
          <a:p>
            <a:pPr indent="266700" algn="just"/>
            <a:r>
              <a:rPr lang="en-US" altLang="zh-CN" sz="2400" b="1" dirty="0"/>
              <a:t>Keystone</a:t>
            </a:r>
            <a:endParaRPr lang="en-US" altLang="zh-CN" sz="2400" dirty="0">
              <a:solidFill>
                <a:srgbClr val="000000"/>
              </a:solidFill>
              <a:effectLst/>
              <a:latin typeface="Times New Roman" panose="02020603050405020304" pitchFamily="18" charset="0"/>
              <a:ea typeface="宋体" panose="02010600030101010101" pitchFamily="2" charset="-122"/>
            </a:endParaRPr>
          </a:p>
          <a:p>
            <a:pPr indent="266700" algn="just"/>
            <a:endParaRPr lang="en-US" altLang="zh-CN" sz="2400" dirty="0">
              <a:solidFill>
                <a:srgbClr val="000000"/>
              </a:solidFill>
              <a:latin typeface="Times New Roman" panose="02020603050405020304" pitchFamily="18" charset="0"/>
              <a:ea typeface="宋体" panose="02010600030101010101" pitchFamily="2" charset="-122"/>
            </a:endParaRPr>
          </a:p>
          <a:p>
            <a:pPr marL="342900" indent="-342900" algn="just">
              <a:buFont typeface="Wingdings" panose="05000000000000000000" pitchFamily="2" charset="2"/>
              <a:buChar char="n"/>
            </a:pPr>
            <a:r>
              <a:rPr lang="zh-CN" altLang="zh-CN" sz="2400" dirty="0">
                <a:solidFill>
                  <a:srgbClr val="000000"/>
                </a:solidFill>
                <a:effectLst/>
                <a:latin typeface="Times New Roman" panose="02020603050405020304" pitchFamily="18" charset="0"/>
                <a:ea typeface="宋体" panose="02010600030101010101" pitchFamily="2" charset="-122"/>
              </a:rPr>
              <a:t>用户（</a:t>
            </a:r>
            <a:r>
              <a:rPr lang="en-US" altLang="zh-CN" sz="2400" dirty="0">
                <a:solidFill>
                  <a:srgbClr val="000000"/>
                </a:solidFill>
                <a:effectLst/>
                <a:latin typeface="Times New Roman" panose="02020603050405020304" pitchFamily="18" charset="0"/>
                <a:ea typeface="宋体" panose="02010600030101010101" pitchFamily="2" charset="-122"/>
              </a:rPr>
              <a:t>User</a:t>
            </a:r>
            <a:r>
              <a:rPr lang="zh-CN" altLang="zh-CN" sz="2400" dirty="0">
                <a:solidFill>
                  <a:srgbClr val="000000"/>
                </a:solidFill>
                <a:effectLst/>
                <a:latin typeface="Times New Roman" panose="02020603050405020304" pitchFamily="18" charset="0"/>
                <a:ea typeface="宋体" panose="02010600030101010101" pitchFamily="2" charset="-122"/>
              </a:rPr>
              <a:t>）：在</a:t>
            </a:r>
            <a:r>
              <a:rPr lang="en-US" altLang="zh-CN" sz="2400" dirty="0">
                <a:solidFill>
                  <a:srgbClr val="000000"/>
                </a:solidFill>
                <a:effectLst/>
                <a:latin typeface="Times New Roman" panose="02020603050405020304" pitchFamily="18" charset="0"/>
                <a:ea typeface="宋体" panose="02010600030101010101" pitchFamily="2" charset="-122"/>
              </a:rPr>
              <a:t>OpenStack</a:t>
            </a:r>
            <a:r>
              <a:rPr lang="zh-CN" altLang="zh-CN" sz="2400" dirty="0">
                <a:solidFill>
                  <a:srgbClr val="000000"/>
                </a:solidFill>
                <a:effectLst/>
                <a:latin typeface="Times New Roman" panose="02020603050405020304" pitchFamily="18" charset="0"/>
                <a:ea typeface="宋体" panose="02010600030101010101" pitchFamily="2" charset="-122"/>
              </a:rPr>
              <a:t>中，使用一个唯一标志来代表使用</a:t>
            </a:r>
            <a:r>
              <a:rPr lang="en-US" altLang="zh-CN" sz="2400" dirty="0">
                <a:solidFill>
                  <a:srgbClr val="000000"/>
                </a:solidFill>
                <a:effectLst/>
                <a:latin typeface="Times New Roman" panose="02020603050405020304" pitchFamily="18" charset="0"/>
                <a:ea typeface="宋体" panose="02010600030101010101" pitchFamily="2" charset="-122"/>
              </a:rPr>
              <a:t>OpenStack</a:t>
            </a:r>
            <a:r>
              <a:rPr lang="zh-CN" altLang="zh-CN" sz="2400" dirty="0">
                <a:solidFill>
                  <a:srgbClr val="000000"/>
                </a:solidFill>
                <a:effectLst/>
                <a:latin typeface="Times New Roman" panose="02020603050405020304" pitchFamily="18" charset="0"/>
                <a:ea typeface="宋体" panose="02010600030101010101" pitchFamily="2" charset="-122"/>
              </a:rPr>
              <a:t>的使用者或服务，</a:t>
            </a:r>
            <a:r>
              <a:rPr lang="en-US" altLang="zh-CN" sz="2400" dirty="0">
                <a:solidFill>
                  <a:srgbClr val="000000"/>
                </a:solidFill>
                <a:effectLst/>
                <a:latin typeface="Times New Roman" panose="02020603050405020304" pitchFamily="18" charset="0"/>
                <a:ea typeface="宋体" panose="02010600030101010101" pitchFamily="2" charset="-122"/>
              </a:rPr>
              <a:t>OpenStack</a:t>
            </a:r>
            <a:r>
              <a:rPr lang="zh-CN" altLang="zh-CN" sz="2400" dirty="0">
                <a:solidFill>
                  <a:srgbClr val="000000"/>
                </a:solidFill>
                <a:effectLst/>
                <a:latin typeface="Times New Roman" panose="02020603050405020304" pitchFamily="18" charset="0"/>
                <a:ea typeface="宋体" panose="02010600030101010101" pitchFamily="2" charset="-122"/>
              </a:rPr>
              <a:t>会对用户的请求进行验证。</a:t>
            </a:r>
            <a:endParaRPr lang="zh-CN" altLang="zh-CN" sz="3200" dirty="0">
              <a:effectLst/>
              <a:latin typeface="Times New Roman" panose="02020603050405020304" pitchFamily="18" charset="0"/>
              <a:ea typeface="等线" panose="02010600030101010101" pitchFamily="2" charset="-122"/>
            </a:endParaRPr>
          </a:p>
          <a:p>
            <a:pPr marL="342900" indent="-342900" algn="just">
              <a:buFont typeface="Wingdings" panose="05000000000000000000" pitchFamily="2" charset="2"/>
              <a:buChar char="n"/>
            </a:pPr>
            <a:r>
              <a:rPr lang="zh-CN" altLang="zh-CN" sz="2400" dirty="0">
                <a:solidFill>
                  <a:srgbClr val="000000"/>
                </a:solidFill>
                <a:effectLst/>
                <a:latin typeface="Times New Roman" panose="02020603050405020304" pitchFamily="18" charset="0"/>
                <a:ea typeface="宋体" panose="02010600030101010101" pitchFamily="2" charset="-122"/>
              </a:rPr>
              <a:t>项目（</a:t>
            </a:r>
            <a:r>
              <a:rPr lang="en-US" altLang="zh-CN" sz="2400" dirty="0">
                <a:solidFill>
                  <a:srgbClr val="000000"/>
                </a:solidFill>
                <a:effectLst/>
                <a:latin typeface="Times New Roman" panose="02020603050405020304" pitchFamily="18" charset="0"/>
                <a:ea typeface="宋体" panose="02010600030101010101" pitchFamily="2" charset="-122"/>
              </a:rPr>
              <a:t>Project</a:t>
            </a:r>
            <a:r>
              <a:rPr lang="zh-CN" altLang="zh-CN" sz="2400" dirty="0">
                <a:solidFill>
                  <a:srgbClr val="000000"/>
                </a:solidFill>
                <a:effectLst/>
                <a:latin typeface="Times New Roman" panose="02020603050405020304" pitchFamily="18" charset="0"/>
                <a:ea typeface="宋体" panose="02010600030101010101" pitchFamily="2" charset="-122"/>
              </a:rPr>
              <a:t>）：一些可被访问的资源或者是资源组，本质上是一个容器，可以起到隔离的作用，或者用于标识对象。</a:t>
            </a:r>
            <a:endParaRPr lang="zh-CN" altLang="zh-CN" sz="3200" dirty="0">
              <a:effectLst/>
              <a:latin typeface="Times New Roman" panose="02020603050405020304" pitchFamily="18" charset="0"/>
              <a:ea typeface="等线" panose="02010600030101010101" pitchFamily="2" charset="-122"/>
            </a:endParaRPr>
          </a:p>
          <a:p>
            <a:pPr marL="342900" indent="-342900" algn="just">
              <a:buFont typeface="Wingdings" panose="05000000000000000000" pitchFamily="2" charset="2"/>
              <a:buChar char="n"/>
            </a:pPr>
            <a:r>
              <a:rPr lang="zh-CN" altLang="zh-CN" sz="2400" dirty="0">
                <a:solidFill>
                  <a:srgbClr val="000000"/>
                </a:solidFill>
                <a:effectLst/>
                <a:latin typeface="Times New Roman" panose="02020603050405020304" pitchFamily="18" charset="0"/>
                <a:ea typeface="宋体" panose="02010600030101010101" pitchFamily="2" charset="-122"/>
              </a:rPr>
              <a:t>令牌（</a:t>
            </a:r>
            <a:r>
              <a:rPr lang="en-US" altLang="zh-CN" sz="2400" dirty="0">
                <a:solidFill>
                  <a:srgbClr val="000000"/>
                </a:solidFill>
                <a:effectLst/>
                <a:latin typeface="Times New Roman" panose="02020603050405020304" pitchFamily="18" charset="0"/>
                <a:ea typeface="宋体" panose="02010600030101010101" pitchFamily="2" charset="-122"/>
              </a:rPr>
              <a:t>Token</a:t>
            </a:r>
            <a:r>
              <a:rPr lang="zh-CN" altLang="zh-CN" sz="2400" dirty="0">
                <a:solidFill>
                  <a:srgbClr val="000000"/>
                </a:solidFill>
                <a:effectLst/>
                <a:latin typeface="Times New Roman" panose="02020603050405020304" pitchFamily="18" charset="0"/>
                <a:ea typeface="宋体" panose="02010600030101010101" pitchFamily="2" charset="-122"/>
              </a:rPr>
              <a:t>）：进行用户身份验证的凭证。</a:t>
            </a:r>
            <a:endParaRPr lang="zh-CN" altLang="zh-CN" sz="3200" dirty="0">
              <a:effectLst/>
              <a:latin typeface="Times New Roman" panose="02020603050405020304" pitchFamily="18" charset="0"/>
              <a:ea typeface="等线" panose="02010600030101010101" pitchFamily="2" charset="-122"/>
            </a:endParaRPr>
          </a:p>
          <a:p>
            <a:pPr marL="342900" indent="-342900" algn="just">
              <a:buFont typeface="Wingdings" panose="05000000000000000000" pitchFamily="2" charset="2"/>
              <a:buChar char="n"/>
            </a:pPr>
            <a:r>
              <a:rPr lang="zh-CN" altLang="zh-CN" sz="2400" dirty="0">
                <a:solidFill>
                  <a:srgbClr val="000000"/>
                </a:solidFill>
                <a:effectLst/>
                <a:latin typeface="Times New Roman" panose="02020603050405020304" pitchFamily="18" charset="0"/>
                <a:ea typeface="宋体" panose="02010600030101010101" pitchFamily="2" charset="-122"/>
              </a:rPr>
              <a:t>角色（</a:t>
            </a:r>
            <a:r>
              <a:rPr lang="en-US" altLang="zh-CN" sz="2400" dirty="0">
                <a:solidFill>
                  <a:srgbClr val="000000"/>
                </a:solidFill>
                <a:effectLst/>
                <a:latin typeface="Times New Roman" panose="02020603050405020304" pitchFamily="18" charset="0"/>
                <a:ea typeface="宋体" panose="02010600030101010101" pitchFamily="2" charset="-122"/>
              </a:rPr>
              <a:t>Role</a:t>
            </a:r>
            <a:r>
              <a:rPr lang="zh-CN" altLang="zh-CN" sz="2400" dirty="0">
                <a:solidFill>
                  <a:srgbClr val="000000"/>
                </a:solidFill>
                <a:effectLst/>
                <a:latin typeface="Times New Roman" panose="02020603050405020304" pitchFamily="18" charset="0"/>
                <a:ea typeface="宋体" panose="02010600030101010101" pitchFamily="2" charset="-122"/>
              </a:rPr>
              <a:t>）：代表一组权限的集合，角色与用户进行绑定，从而声明该用户的权限。</a:t>
            </a:r>
            <a:endParaRPr lang="zh-CN" altLang="zh-CN" sz="3200" dirty="0">
              <a:effectLst/>
              <a:latin typeface="Times New Roman" panose="02020603050405020304" pitchFamily="18" charset="0"/>
              <a:ea typeface="等线" panose="02010600030101010101" pitchFamily="2" charset="-122"/>
            </a:endParaRPr>
          </a:p>
          <a:p>
            <a:pPr marL="342900" indent="-342900" algn="just">
              <a:buFont typeface="Wingdings" panose="05000000000000000000" pitchFamily="2" charset="2"/>
              <a:buChar char="n"/>
            </a:pPr>
            <a:r>
              <a:rPr lang="zh-CN" altLang="zh-CN" sz="2400" dirty="0">
                <a:solidFill>
                  <a:srgbClr val="000000"/>
                </a:solidFill>
                <a:effectLst/>
                <a:latin typeface="Times New Roman" panose="02020603050405020304" pitchFamily="18" charset="0"/>
                <a:ea typeface="宋体" panose="02010600030101010101" pitchFamily="2" charset="-122"/>
              </a:rPr>
              <a:t>服务（</a:t>
            </a:r>
            <a:r>
              <a:rPr lang="en-US" altLang="zh-CN" sz="2400" dirty="0">
                <a:solidFill>
                  <a:srgbClr val="000000"/>
                </a:solidFill>
                <a:effectLst/>
                <a:latin typeface="Times New Roman" panose="02020603050405020304" pitchFamily="18" charset="0"/>
                <a:ea typeface="宋体" panose="02010600030101010101" pitchFamily="2" charset="-122"/>
              </a:rPr>
              <a:t>Service</a:t>
            </a:r>
            <a:r>
              <a:rPr lang="zh-CN" altLang="zh-CN" sz="2400" dirty="0">
                <a:solidFill>
                  <a:srgbClr val="000000"/>
                </a:solidFill>
                <a:effectLst/>
                <a:latin typeface="Times New Roman" panose="02020603050405020304" pitchFamily="18" charset="0"/>
                <a:ea typeface="宋体" panose="02010600030101010101" pitchFamily="2" charset="-122"/>
              </a:rPr>
              <a:t>）：即</a:t>
            </a:r>
            <a:r>
              <a:rPr lang="en-US" altLang="zh-CN" sz="2400" dirty="0">
                <a:solidFill>
                  <a:srgbClr val="000000"/>
                </a:solidFill>
                <a:effectLst/>
                <a:latin typeface="Times New Roman" panose="02020603050405020304" pitchFamily="18" charset="0"/>
                <a:ea typeface="宋体" panose="02010600030101010101" pitchFamily="2" charset="-122"/>
              </a:rPr>
              <a:t>OpenStack</a:t>
            </a:r>
            <a:r>
              <a:rPr lang="zh-CN" altLang="zh-CN" sz="2400" dirty="0">
                <a:solidFill>
                  <a:srgbClr val="000000"/>
                </a:solidFill>
                <a:effectLst/>
                <a:latin typeface="Times New Roman" panose="02020603050405020304" pitchFamily="18" charset="0"/>
                <a:ea typeface="宋体" panose="02010600030101010101" pitchFamily="2" charset="-122"/>
              </a:rPr>
              <a:t>中所提供的具体服务，如</a:t>
            </a:r>
            <a:r>
              <a:rPr lang="en-US" altLang="zh-CN" sz="2400" dirty="0">
                <a:solidFill>
                  <a:srgbClr val="000000"/>
                </a:solidFill>
                <a:effectLst/>
                <a:latin typeface="Times New Roman" panose="02020603050405020304" pitchFamily="18" charset="0"/>
                <a:ea typeface="宋体" panose="02010600030101010101" pitchFamily="2" charset="-122"/>
              </a:rPr>
              <a:t>Nova</a:t>
            </a:r>
            <a:r>
              <a:rPr lang="zh-CN" altLang="zh-CN" sz="2400" dirty="0">
                <a:solidFill>
                  <a:srgbClr val="000000"/>
                </a:solidFill>
                <a:effectLst/>
                <a:latin typeface="Times New Roman" panose="02020603050405020304" pitchFamily="18" charset="0"/>
                <a:ea typeface="宋体" panose="02010600030101010101" pitchFamily="2" charset="-122"/>
              </a:rPr>
              <a:t>等。</a:t>
            </a:r>
            <a:endParaRPr lang="zh-CN" altLang="zh-CN" sz="3200" dirty="0">
              <a:effectLst/>
              <a:latin typeface="Times New Roman" panose="02020603050405020304" pitchFamily="18" charset="0"/>
              <a:ea typeface="等线" panose="02010600030101010101" pitchFamily="2" charset="-122"/>
            </a:endParaRPr>
          </a:p>
          <a:p>
            <a:pPr marL="342900" indent="-342900" algn="just">
              <a:buFont typeface="Wingdings" panose="05000000000000000000" pitchFamily="2" charset="2"/>
              <a:buChar char="n"/>
            </a:pPr>
            <a:r>
              <a:rPr lang="zh-CN" altLang="zh-CN" sz="2400" dirty="0">
                <a:solidFill>
                  <a:srgbClr val="000000"/>
                </a:solidFill>
                <a:effectLst/>
                <a:latin typeface="Times New Roman" panose="02020603050405020304" pitchFamily="18" charset="0"/>
                <a:ea typeface="宋体" panose="02010600030101010101" pitchFamily="2" charset="-122"/>
              </a:rPr>
              <a:t>端点（</a:t>
            </a:r>
            <a:r>
              <a:rPr lang="en-US" altLang="zh-CN" sz="2400" dirty="0">
                <a:solidFill>
                  <a:srgbClr val="000000"/>
                </a:solidFill>
                <a:effectLst/>
                <a:latin typeface="Times New Roman" panose="02020603050405020304" pitchFamily="18" charset="0"/>
                <a:ea typeface="宋体" panose="02010600030101010101" pitchFamily="2" charset="-122"/>
              </a:rPr>
              <a:t>Endpoints</a:t>
            </a:r>
            <a:r>
              <a:rPr lang="zh-CN" altLang="zh-CN" sz="2400" dirty="0">
                <a:solidFill>
                  <a:srgbClr val="000000"/>
                </a:solidFill>
                <a:effectLst/>
                <a:latin typeface="Times New Roman" panose="02020603050405020304" pitchFamily="18" charset="0"/>
                <a:ea typeface="宋体" panose="02010600030101010101" pitchFamily="2" charset="-122"/>
              </a:rPr>
              <a:t>）：即</a:t>
            </a:r>
            <a:r>
              <a:rPr lang="en-US" altLang="zh-CN" sz="2400" dirty="0">
                <a:solidFill>
                  <a:srgbClr val="000000"/>
                </a:solidFill>
                <a:effectLst/>
                <a:latin typeface="Times New Roman" panose="02020603050405020304" pitchFamily="18" charset="0"/>
                <a:ea typeface="宋体" panose="02010600030101010101" pitchFamily="2" charset="-122"/>
              </a:rPr>
              <a:t>OpenStack</a:t>
            </a:r>
            <a:r>
              <a:rPr lang="zh-CN" altLang="zh-CN" sz="2400" dirty="0">
                <a:solidFill>
                  <a:srgbClr val="000000"/>
                </a:solidFill>
                <a:effectLst/>
                <a:latin typeface="Times New Roman" panose="02020603050405020304" pitchFamily="18" charset="0"/>
                <a:ea typeface="宋体" panose="02010600030101010101" pitchFamily="2" charset="-122"/>
              </a:rPr>
              <a:t>中服务对外提供的接口，通过端点就可以访问</a:t>
            </a:r>
            <a:r>
              <a:rPr lang="en-US" altLang="zh-CN" sz="2400" dirty="0">
                <a:solidFill>
                  <a:srgbClr val="000000"/>
                </a:solidFill>
                <a:effectLst/>
                <a:latin typeface="Times New Roman" panose="02020603050405020304" pitchFamily="18" charset="0"/>
                <a:ea typeface="宋体" panose="02010600030101010101" pitchFamily="2" charset="-122"/>
              </a:rPr>
              <a:t>OpenStack</a:t>
            </a:r>
            <a:r>
              <a:rPr lang="zh-CN" altLang="zh-CN" sz="2400" dirty="0">
                <a:solidFill>
                  <a:srgbClr val="000000"/>
                </a:solidFill>
                <a:effectLst/>
                <a:latin typeface="Times New Roman" panose="02020603050405020304" pitchFamily="18" charset="0"/>
                <a:ea typeface="宋体" panose="02010600030101010101" pitchFamily="2" charset="-122"/>
              </a:rPr>
              <a:t>中的某个服务。</a:t>
            </a:r>
            <a:endParaRPr lang="zh-CN" altLang="zh-CN" sz="3200" dirty="0">
              <a:effectLst/>
              <a:latin typeface="Times New Roman" panose="02020603050405020304" pitchFamily="18" charset="0"/>
              <a:ea typeface="等线" panose="02010600030101010101" pitchFamily="2" charset="-122"/>
            </a:endParaRPr>
          </a:p>
        </p:txBody>
      </p:sp>
    </p:spTree>
    <p:extLst>
      <p:ext uri="{BB962C8B-B14F-4D97-AF65-F5344CB8AC3E}">
        <p14:creationId xmlns:p14="http://schemas.microsoft.com/office/powerpoint/2010/main" val="1543225327"/>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TextBox 22"/>
          <p:cNvSpPr txBox="1"/>
          <p:nvPr/>
        </p:nvSpPr>
        <p:spPr>
          <a:xfrm>
            <a:off x="267061" y="6539369"/>
            <a:ext cx="1800200" cy="123111"/>
          </a:xfrm>
          <a:prstGeom prst="rect">
            <a:avLst/>
          </a:prstGeom>
          <a:noFill/>
        </p:spPr>
        <p:txBody>
          <a:bodyPr wrap="square" rtlCol="0">
            <a:spAutoFit/>
          </a:bodyPr>
          <a:lstStyle/>
          <a:p>
            <a:pPr>
              <a:lnSpc>
                <a:spcPct val="200000"/>
              </a:lnSpc>
            </a:pPr>
            <a:r>
              <a:rPr lang="en-US" altLang="zh-CN" sz="100" dirty="0">
                <a:solidFill>
                  <a:schemeClr val="bg1"/>
                </a:solidFill>
                <a:latin typeface="微软雅黑" panose="020B0503020204020204" pitchFamily="34" charset="-122"/>
                <a:ea typeface="微软雅黑" panose="020B0503020204020204" pitchFamily="34" charset="-122"/>
              </a:rPr>
              <a:t>PPT</a:t>
            </a:r>
            <a:r>
              <a:rPr lang="zh-CN" altLang="en-US" sz="100" dirty="0">
                <a:solidFill>
                  <a:schemeClr val="bg1"/>
                </a:solidFill>
                <a:latin typeface="微软雅黑" panose="020B0503020204020204" pitchFamily="34" charset="-122"/>
                <a:ea typeface="微软雅黑" panose="020B0503020204020204" pitchFamily="34" charset="-122"/>
              </a:rPr>
              <a:t>模板 </a:t>
            </a:r>
            <a:r>
              <a:rPr lang="en-US" altLang="zh-CN" sz="100" dirty="0">
                <a:solidFill>
                  <a:schemeClr val="bg1"/>
                </a:solidFill>
                <a:latin typeface="微软雅黑" panose="020B0503020204020204" pitchFamily="34" charset="-122"/>
                <a:ea typeface="微软雅黑" panose="020B0503020204020204" pitchFamily="34" charset="-122"/>
              </a:rPr>
              <a:t>http://www.1ppt.com/moban/</a:t>
            </a:r>
            <a:r>
              <a:rPr lang="zh-CN" altLang="en-US" sz="100" dirty="0">
                <a:solidFill>
                  <a:schemeClr val="bg1"/>
                </a:solidFill>
                <a:latin typeface="微软雅黑" panose="020B0503020204020204" pitchFamily="34" charset="-122"/>
                <a:ea typeface="微软雅黑" panose="020B0503020204020204" pitchFamily="34" charset="-122"/>
              </a:rPr>
              <a:t> </a:t>
            </a:r>
            <a:endParaRPr lang="en-US" altLang="zh-CN" sz="100" dirty="0">
              <a:solidFill>
                <a:schemeClr val="bg1"/>
              </a:solidFill>
              <a:latin typeface="微软雅黑" panose="020B0503020204020204" pitchFamily="34" charset="-122"/>
              <a:ea typeface="微软雅黑" panose="020B0503020204020204" pitchFamily="34" charset="-122"/>
            </a:endParaRPr>
          </a:p>
        </p:txBody>
      </p:sp>
      <p:grpSp>
        <p:nvGrpSpPr>
          <p:cNvPr id="28" name="组合 27">
            <a:extLst>
              <a:ext uri="{FF2B5EF4-FFF2-40B4-BE49-F238E27FC236}">
                <a16:creationId xmlns:a16="http://schemas.microsoft.com/office/drawing/2014/main" id="{9B8478E2-C6C8-4B2D-A9A3-892C973C407A}"/>
              </a:ext>
            </a:extLst>
          </p:cNvPr>
          <p:cNvGrpSpPr/>
          <p:nvPr/>
        </p:nvGrpSpPr>
        <p:grpSpPr>
          <a:xfrm>
            <a:off x="688460" y="611701"/>
            <a:ext cx="4512517" cy="461665"/>
            <a:chOff x="688460" y="611701"/>
            <a:chExt cx="4512517" cy="461665"/>
          </a:xfrm>
        </p:grpSpPr>
        <p:sp>
          <p:nvSpPr>
            <p:cNvPr id="29" name="文本框 28">
              <a:extLst>
                <a:ext uri="{FF2B5EF4-FFF2-40B4-BE49-F238E27FC236}">
                  <a16:creationId xmlns:a16="http://schemas.microsoft.com/office/drawing/2014/main" id="{9A849A46-68F2-4BF9-9335-C393326261A6}"/>
                </a:ext>
              </a:extLst>
            </p:cNvPr>
            <p:cNvSpPr txBox="1"/>
            <p:nvPr/>
          </p:nvSpPr>
          <p:spPr>
            <a:xfrm>
              <a:off x="931237" y="611701"/>
              <a:ext cx="3962400" cy="461665"/>
            </a:xfrm>
            <a:prstGeom prst="rect">
              <a:avLst/>
            </a:prstGeom>
            <a:noFill/>
          </p:spPr>
          <p:txBody>
            <a:bodyPr wrap="square" rtlCol="0">
              <a:spAutoFit/>
            </a:bodyPr>
            <a:lstStyle/>
            <a:p>
              <a:pPr algn="ctr"/>
              <a:r>
                <a:rPr lang="en-US" altLang="zh-CN" sz="2400" dirty="0">
                  <a:cs typeface="+mn-ea"/>
                  <a:sym typeface="+mn-lt"/>
                </a:rPr>
                <a:t>03OpenStack</a:t>
              </a:r>
              <a:r>
                <a:rPr lang="zh-CN" altLang="en-US" sz="2400" dirty="0">
                  <a:cs typeface="+mn-ea"/>
                  <a:sym typeface="+mn-lt"/>
                </a:rPr>
                <a:t>体系架构</a:t>
              </a:r>
            </a:p>
          </p:txBody>
        </p:sp>
        <p:cxnSp>
          <p:nvCxnSpPr>
            <p:cNvPr id="30" name="直接连接符 29">
              <a:extLst>
                <a:ext uri="{FF2B5EF4-FFF2-40B4-BE49-F238E27FC236}">
                  <a16:creationId xmlns:a16="http://schemas.microsoft.com/office/drawing/2014/main" id="{07DAF987-69EB-40E6-9EB2-FE70A05BA347}"/>
                </a:ext>
              </a:extLst>
            </p:cNvPr>
            <p:cNvCxnSpPr>
              <a:cxnSpLocks/>
            </p:cNvCxnSpPr>
            <p:nvPr/>
          </p:nvCxnSpPr>
          <p:spPr>
            <a:xfrm flipH="1">
              <a:off x="4324677" y="842533"/>
              <a:ext cx="876300" cy="0"/>
            </a:xfrm>
            <a:prstGeom prst="line">
              <a:avLst/>
            </a:prstGeom>
            <a:ln>
              <a:gradFill>
                <a:gsLst>
                  <a:gs pos="0">
                    <a:schemeClr val="accent1">
                      <a:lumMod val="5000"/>
                      <a:lumOff val="95000"/>
                    </a:schemeClr>
                  </a:gs>
                  <a:gs pos="100000">
                    <a:schemeClr val="bg1">
                      <a:lumMod val="50000"/>
                    </a:schemeClr>
                  </a:gs>
                </a:gsLst>
                <a:lin ang="0" scaled="0"/>
              </a:gradFill>
            </a:ln>
          </p:spPr>
          <p:style>
            <a:lnRef idx="1">
              <a:schemeClr val="accent1"/>
            </a:lnRef>
            <a:fillRef idx="0">
              <a:schemeClr val="accent1"/>
            </a:fillRef>
            <a:effectRef idx="0">
              <a:schemeClr val="accent1"/>
            </a:effectRef>
            <a:fontRef idx="minor">
              <a:schemeClr val="tx1"/>
            </a:fontRef>
          </p:style>
        </p:cxnSp>
        <p:cxnSp>
          <p:nvCxnSpPr>
            <p:cNvPr id="31" name="直接连接符 30">
              <a:extLst>
                <a:ext uri="{FF2B5EF4-FFF2-40B4-BE49-F238E27FC236}">
                  <a16:creationId xmlns:a16="http://schemas.microsoft.com/office/drawing/2014/main" id="{B299E428-F841-450B-8AF8-9AFEDCF88884}"/>
                </a:ext>
              </a:extLst>
            </p:cNvPr>
            <p:cNvCxnSpPr>
              <a:cxnSpLocks/>
            </p:cNvCxnSpPr>
            <p:nvPr/>
          </p:nvCxnSpPr>
          <p:spPr>
            <a:xfrm>
              <a:off x="688460" y="842533"/>
              <a:ext cx="803231" cy="0"/>
            </a:xfrm>
            <a:prstGeom prst="line">
              <a:avLst/>
            </a:prstGeom>
            <a:ln>
              <a:gradFill>
                <a:gsLst>
                  <a:gs pos="0">
                    <a:schemeClr val="accent1">
                      <a:lumMod val="5000"/>
                      <a:lumOff val="95000"/>
                    </a:schemeClr>
                  </a:gs>
                  <a:gs pos="100000">
                    <a:schemeClr val="bg1">
                      <a:lumMod val="50000"/>
                    </a:schemeClr>
                  </a:gs>
                </a:gsLst>
                <a:lin ang="0" scaled="0"/>
              </a:gradFill>
            </a:ln>
          </p:spPr>
          <p:style>
            <a:lnRef idx="1">
              <a:schemeClr val="accent1"/>
            </a:lnRef>
            <a:fillRef idx="0">
              <a:schemeClr val="accent1"/>
            </a:fillRef>
            <a:effectRef idx="0">
              <a:schemeClr val="accent1"/>
            </a:effectRef>
            <a:fontRef idx="minor">
              <a:schemeClr val="tx1"/>
            </a:fontRef>
          </p:style>
        </p:cxnSp>
      </p:grpSp>
      <p:sp>
        <p:nvSpPr>
          <p:cNvPr id="5" name="文本框 4">
            <a:extLst>
              <a:ext uri="{FF2B5EF4-FFF2-40B4-BE49-F238E27FC236}">
                <a16:creationId xmlns:a16="http://schemas.microsoft.com/office/drawing/2014/main" id="{83508B5A-80E1-3C64-FF8A-38F7356EA6FD}"/>
              </a:ext>
            </a:extLst>
          </p:cNvPr>
          <p:cNvSpPr txBox="1"/>
          <p:nvPr/>
        </p:nvSpPr>
        <p:spPr>
          <a:xfrm>
            <a:off x="779647" y="1645722"/>
            <a:ext cx="10491537" cy="2677656"/>
          </a:xfrm>
          <a:prstGeom prst="rect">
            <a:avLst/>
          </a:prstGeom>
          <a:noFill/>
        </p:spPr>
        <p:txBody>
          <a:bodyPr wrap="square">
            <a:spAutoFit/>
          </a:bodyPr>
          <a:lstStyle/>
          <a:p>
            <a:pPr indent="266700" algn="just"/>
            <a:r>
              <a:rPr lang="en-US" altLang="zh-CN" sz="2400" b="1" dirty="0"/>
              <a:t>Nova</a:t>
            </a:r>
          </a:p>
          <a:p>
            <a:pPr indent="266700" algn="just"/>
            <a:endParaRPr lang="en-US" altLang="zh-CN" sz="2400" dirty="0">
              <a:solidFill>
                <a:srgbClr val="000000"/>
              </a:solidFill>
              <a:effectLst/>
              <a:latin typeface="Times New Roman" panose="02020603050405020304" pitchFamily="18" charset="0"/>
              <a:ea typeface="宋体" panose="02010600030101010101" pitchFamily="2" charset="-122"/>
            </a:endParaRPr>
          </a:p>
          <a:p>
            <a:pPr indent="266700" algn="just"/>
            <a:r>
              <a:rPr lang="en-US" altLang="zh-CN" sz="2400" dirty="0">
                <a:solidFill>
                  <a:srgbClr val="000000"/>
                </a:solidFill>
                <a:latin typeface="Times New Roman" panose="02020603050405020304" pitchFamily="18" charset="0"/>
                <a:ea typeface="宋体" panose="02010600030101010101" pitchFamily="2" charset="-122"/>
              </a:rPr>
              <a:t>Nova</a:t>
            </a:r>
            <a:r>
              <a:rPr lang="zh-CN" altLang="en-US" sz="2400" dirty="0">
                <a:solidFill>
                  <a:srgbClr val="000000"/>
                </a:solidFill>
                <a:latin typeface="Times New Roman" panose="02020603050405020304" pitchFamily="18" charset="0"/>
                <a:ea typeface="宋体" panose="02010600030101010101" pitchFamily="2" charset="-122"/>
              </a:rPr>
              <a:t>是</a:t>
            </a:r>
            <a:r>
              <a:rPr lang="en-US" altLang="zh-CN" sz="2400" dirty="0" err="1">
                <a:solidFill>
                  <a:srgbClr val="000000"/>
                </a:solidFill>
                <a:latin typeface="Times New Roman" panose="02020603050405020304" pitchFamily="18" charset="0"/>
                <a:ea typeface="宋体" panose="02010600030101010101" pitchFamily="2" charset="-122"/>
              </a:rPr>
              <a:t>Openstack</a:t>
            </a:r>
            <a:r>
              <a:rPr lang="zh-CN" altLang="en-US" sz="2400" dirty="0">
                <a:solidFill>
                  <a:srgbClr val="000000"/>
                </a:solidFill>
                <a:latin typeface="Times New Roman" panose="02020603050405020304" pitchFamily="18" charset="0"/>
                <a:ea typeface="宋体" panose="02010600030101010101" pitchFamily="2" charset="-122"/>
              </a:rPr>
              <a:t>的核心服务，负责维护和管理云环境的计算资源。</a:t>
            </a:r>
            <a:r>
              <a:rPr lang="en-US" altLang="zh-CN" sz="2400" dirty="0">
                <a:solidFill>
                  <a:srgbClr val="000000"/>
                </a:solidFill>
                <a:latin typeface="Times New Roman" panose="02020603050405020304" pitchFamily="18" charset="0"/>
                <a:ea typeface="宋体" panose="02010600030101010101" pitchFamily="2" charset="-122"/>
              </a:rPr>
              <a:t>OpenStack</a:t>
            </a:r>
            <a:r>
              <a:rPr lang="zh-CN" altLang="en-US" sz="2400" dirty="0">
                <a:solidFill>
                  <a:srgbClr val="000000"/>
                </a:solidFill>
                <a:latin typeface="Times New Roman" panose="02020603050405020304" pitchFamily="18" charset="0"/>
                <a:ea typeface="宋体" panose="02010600030101010101" pitchFamily="2" charset="-122"/>
              </a:rPr>
              <a:t>作为</a:t>
            </a:r>
            <a:r>
              <a:rPr lang="en-US" altLang="zh-CN" sz="2400" dirty="0" err="1">
                <a:solidFill>
                  <a:srgbClr val="000000"/>
                </a:solidFill>
                <a:latin typeface="Times New Roman" panose="02020603050405020304" pitchFamily="18" charset="0"/>
                <a:ea typeface="宋体" panose="02010600030101010101" pitchFamily="2" charset="-122"/>
              </a:rPr>
              <a:t>Iaas</a:t>
            </a:r>
            <a:r>
              <a:rPr lang="zh-CN" altLang="en-US" sz="2400" dirty="0">
                <a:solidFill>
                  <a:srgbClr val="000000"/>
                </a:solidFill>
                <a:latin typeface="Times New Roman" panose="02020603050405020304" pitchFamily="18" charset="0"/>
                <a:ea typeface="宋体" panose="02010600030101010101" pitchFamily="2" charset="-122"/>
              </a:rPr>
              <a:t>的云操作系统，虚拟机生命周期管理就是通过</a:t>
            </a:r>
            <a:r>
              <a:rPr lang="en-US" altLang="zh-CN" sz="2400" dirty="0">
                <a:solidFill>
                  <a:srgbClr val="000000"/>
                </a:solidFill>
                <a:latin typeface="Times New Roman" panose="02020603050405020304" pitchFamily="18" charset="0"/>
                <a:ea typeface="宋体" panose="02010600030101010101" pitchFamily="2" charset="-122"/>
              </a:rPr>
              <a:t>Nova</a:t>
            </a:r>
            <a:r>
              <a:rPr lang="zh-CN" altLang="en-US" sz="2400" dirty="0">
                <a:solidFill>
                  <a:srgbClr val="000000"/>
                </a:solidFill>
                <a:latin typeface="Times New Roman" panose="02020603050405020304" pitchFamily="18" charset="0"/>
                <a:ea typeface="宋体" panose="02010600030101010101" pitchFamily="2" charset="-122"/>
              </a:rPr>
              <a:t>来实现的。</a:t>
            </a:r>
            <a:r>
              <a:rPr lang="en-US" altLang="zh-CN" sz="2400" dirty="0">
                <a:solidFill>
                  <a:srgbClr val="000000"/>
                </a:solidFill>
                <a:latin typeface="Times New Roman" panose="02020603050405020304" pitchFamily="18" charset="0"/>
                <a:ea typeface="宋体" panose="02010600030101010101" pitchFamily="2" charset="-122"/>
              </a:rPr>
              <a:t>Nova</a:t>
            </a:r>
            <a:r>
              <a:rPr lang="zh-CN" altLang="en-US" sz="2400" dirty="0">
                <a:solidFill>
                  <a:srgbClr val="000000"/>
                </a:solidFill>
                <a:latin typeface="Times New Roman" panose="02020603050405020304" pitchFamily="18" charset="0"/>
                <a:ea typeface="宋体" panose="02010600030101010101" pitchFamily="2" charset="-122"/>
              </a:rPr>
              <a:t>在创建虚拟机时需要一个镜像文件，通常该操作系统的镜像文件由</a:t>
            </a:r>
            <a:r>
              <a:rPr lang="en-US" altLang="zh-CN" sz="2400" dirty="0">
                <a:solidFill>
                  <a:srgbClr val="000000"/>
                </a:solidFill>
                <a:latin typeface="Times New Roman" panose="02020603050405020304" pitchFamily="18" charset="0"/>
                <a:ea typeface="宋体" panose="02010600030101010101" pitchFamily="2" charset="-122"/>
              </a:rPr>
              <a:t>Glance</a:t>
            </a:r>
            <a:r>
              <a:rPr lang="zh-CN" altLang="en-US" sz="2400" dirty="0">
                <a:solidFill>
                  <a:srgbClr val="000000"/>
                </a:solidFill>
                <a:latin typeface="Times New Roman" panose="02020603050405020304" pitchFamily="18" charset="0"/>
                <a:ea typeface="宋体" panose="02010600030101010101" pitchFamily="2" charset="-122"/>
              </a:rPr>
              <a:t>提供，并存储在</a:t>
            </a:r>
            <a:r>
              <a:rPr lang="en-US" altLang="zh-CN" sz="2400" dirty="0">
                <a:solidFill>
                  <a:srgbClr val="000000"/>
                </a:solidFill>
                <a:latin typeface="Times New Roman" panose="02020603050405020304" pitchFamily="18" charset="0"/>
                <a:ea typeface="宋体" panose="02010600030101010101" pitchFamily="2" charset="-122"/>
              </a:rPr>
              <a:t>Cinder</a:t>
            </a:r>
            <a:r>
              <a:rPr lang="zh-CN" altLang="en-US" sz="2400" dirty="0">
                <a:solidFill>
                  <a:srgbClr val="000000"/>
                </a:solidFill>
                <a:latin typeface="Times New Roman" panose="02020603050405020304" pitchFamily="18" charset="0"/>
                <a:ea typeface="宋体" panose="02010600030101010101" pitchFamily="2" charset="-122"/>
              </a:rPr>
              <a:t>或</a:t>
            </a:r>
            <a:r>
              <a:rPr lang="en-US" altLang="zh-CN" sz="2400" dirty="0">
                <a:solidFill>
                  <a:srgbClr val="000000"/>
                </a:solidFill>
                <a:latin typeface="Times New Roman" panose="02020603050405020304" pitchFamily="18" charset="0"/>
                <a:ea typeface="宋体" panose="02010600030101010101" pitchFamily="2" charset="-122"/>
              </a:rPr>
              <a:t>Swift</a:t>
            </a:r>
            <a:r>
              <a:rPr lang="zh-CN" altLang="en-US" sz="2400" dirty="0">
                <a:solidFill>
                  <a:srgbClr val="000000"/>
                </a:solidFill>
                <a:latin typeface="Times New Roman" panose="02020603050405020304" pitchFamily="18" charset="0"/>
                <a:ea typeface="宋体" panose="02010600030101010101" pitchFamily="2" charset="-122"/>
              </a:rPr>
              <a:t>等介质中。</a:t>
            </a:r>
          </a:p>
          <a:p>
            <a:pPr indent="266700" algn="just"/>
            <a:endParaRPr lang="en-US" altLang="zh-CN" sz="2400" dirty="0">
              <a:solidFill>
                <a:srgbClr val="000000"/>
              </a:solidFill>
              <a:latin typeface="Times New Roman" panose="02020603050405020304" pitchFamily="18" charset="0"/>
              <a:ea typeface="宋体" panose="02010600030101010101" pitchFamily="2" charset="-122"/>
            </a:endParaRPr>
          </a:p>
        </p:txBody>
      </p:sp>
    </p:spTree>
    <p:extLst>
      <p:ext uri="{BB962C8B-B14F-4D97-AF65-F5344CB8AC3E}">
        <p14:creationId xmlns:p14="http://schemas.microsoft.com/office/powerpoint/2010/main" val="373730987"/>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TextBox 22"/>
          <p:cNvSpPr txBox="1"/>
          <p:nvPr/>
        </p:nvSpPr>
        <p:spPr>
          <a:xfrm>
            <a:off x="267061" y="6539369"/>
            <a:ext cx="1800200" cy="123111"/>
          </a:xfrm>
          <a:prstGeom prst="rect">
            <a:avLst/>
          </a:prstGeom>
          <a:noFill/>
        </p:spPr>
        <p:txBody>
          <a:bodyPr wrap="square" rtlCol="0">
            <a:spAutoFit/>
          </a:bodyPr>
          <a:lstStyle/>
          <a:p>
            <a:pPr>
              <a:lnSpc>
                <a:spcPct val="200000"/>
              </a:lnSpc>
            </a:pPr>
            <a:r>
              <a:rPr lang="en-US" altLang="zh-CN" sz="100" dirty="0">
                <a:solidFill>
                  <a:schemeClr val="bg1"/>
                </a:solidFill>
                <a:latin typeface="微软雅黑" panose="020B0503020204020204" pitchFamily="34" charset="-122"/>
                <a:ea typeface="微软雅黑" panose="020B0503020204020204" pitchFamily="34" charset="-122"/>
              </a:rPr>
              <a:t>PPT</a:t>
            </a:r>
            <a:r>
              <a:rPr lang="zh-CN" altLang="en-US" sz="100" dirty="0">
                <a:solidFill>
                  <a:schemeClr val="bg1"/>
                </a:solidFill>
                <a:latin typeface="微软雅黑" panose="020B0503020204020204" pitchFamily="34" charset="-122"/>
                <a:ea typeface="微软雅黑" panose="020B0503020204020204" pitchFamily="34" charset="-122"/>
              </a:rPr>
              <a:t>模板 </a:t>
            </a:r>
            <a:r>
              <a:rPr lang="en-US" altLang="zh-CN" sz="100" dirty="0">
                <a:solidFill>
                  <a:schemeClr val="bg1"/>
                </a:solidFill>
                <a:latin typeface="微软雅黑" panose="020B0503020204020204" pitchFamily="34" charset="-122"/>
                <a:ea typeface="微软雅黑" panose="020B0503020204020204" pitchFamily="34" charset="-122"/>
              </a:rPr>
              <a:t>http://www.1ppt.com/moban/</a:t>
            </a:r>
            <a:r>
              <a:rPr lang="zh-CN" altLang="en-US" sz="100" dirty="0">
                <a:solidFill>
                  <a:schemeClr val="bg1"/>
                </a:solidFill>
                <a:latin typeface="微软雅黑" panose="020B0503020204020204" pitchFamily="34" charset="-122"/>
                <a:ea typeface="微软雅黑" panose="020B0503020204020204" pitchFamily="34" charset="-122"/>
              </a:rPr>
              <a:t> </a:t>
            </a:r>
            <a:endParaRPr lang="en-US" altLang="zh-CN" sz="100" dirty="0">
              <a:solidFill>
                <a:schemeClr val="bg1"/>
              </a:solidFill>
              <a:latin typeface="微软雅黑" panose="020B0503020204020204" pitchFamily="34" charset="-122"/>
              <a:ea typeface="微软雅黑" panose="020B0503020204020204" pitchFamily="34" charset="-122"/>
            </a:endParaRPr>
          </a:p>
        </p:txBody>
      </p:sp>
      <p:grpSp>
        <p:nvGrpSpPr>
          <p:cNvPr id="28" name="组合 27">
            <a:extLst>
              <a:ext uri="{FF2B5EF4-FFF2-40B4-BE49-F238E27FC236}">
                <a16:creationId xmlns:a16="http://schemas.microsoft.com/office/drawing/2014/main" id="{9B8478E2-C6C8-4B2D-A9A3-892C973C407A}"/>
              </a:ext>
            </a:extLst>
          </p:cNvPr>
          <p:cNvGrpSpPr/>
          <p:nvPr/>
        </p:nvGrpSpPr>
        <p:grpSpPr>
          <a:xfrm>
            <a:off x="688460" y="611701"/>
            <a:ext cx="4512517" cy="461665"/>
            <a:chOff x="688460" y="611701"/>
            <a:chExt cx="4512517" cy="461665"/>
          </a:xfrm>
        </p:grpSpPr>
        <p:sp>
          <p:nvSpPr>
            <p:cNvPr id="29" name="文本框 28">
              <a:extLst>
                <a:ext uri="{FF2B5EF4-FFF2-40B4-BE49-F238E27FC236}">
                  <a16:creationId xmlns:a16="http://schemas.microsoft.com/office/drawing/2014/main" id="{9A849A46-68F2-4BF9-9335-C393326261A6}"/>
                </a:ext>
              </a:extLst>
            </p:cNvPr>
            <p:cNvSpPr txBox="1"/>
            <p:nvPr/>
          </p:nvSpPr>
          <p:spPr>
            <a:xfrm>
              <a:off x="931237" y="611701"/>
              <a:ext cx="3962400" cy="461665"/>
            </a:xfrm>
            <a:prstGeom prst="rect">
              <a:avLst/>
            </a:prstGeom>
            <a:noFill/>
          </p:spPr>
          <p:txBody>
            <a:bodyPr wrap="square" rtlCol="0">
              <a:spAutoFit/>
            </a:bodyPr>
            <a:lstStyle/>
            <a:p>
              <a:pPr algn="ctr"/>
              <a:r>
                <a:rPr lang="en-US" altLang="zh-CN" sz="2400" dirty="0">
                  <a:cs typeface="+mn-ea"/>
                  <a:sym typeface="+mn-lt"/>
                </a:rPr>
                <a:t>03OpenStack</a:t>
              </a:r>
              <a:r>
                <a:rPr lang="zh-CN" altLang="en-US" sz="2400" dirty="0">
                  <a:cs typeface="+mn-ea"/>
                  <a:sym typeface="+mn-lt"/>
                </a:rPr>
                <a:t>体系架构</a:t>
              </a:r>
            </a:p>
          </p:txBody>
        </p:sp>
        <p:cxnSp>
          <p:nvCxnSpPr>
            <p:cNvPr id="30" name="直接连接符 29">
              <a:extLst>
                <a:ext uri="{FF2B5EF4-FFF2-40B4-BE49-F238E27FC236}">
                  <a16:creationId xmlns:a16="http://schemas.microsoft.com/office/drawing/2014/main" id="{07DAF987-69EB-40E6-9EB2-FE70A05BA347}"/>
                </a:ext>
              </a:extLst>
            </p:cNvPr>
            <p:cNvCxnSpPr>
              <a:cxnSpLocks/>
            </p:cNvCxnSpPr>
            <p:nvPr/>
          </p:nvCxnSpPr>
          <p:spPr>
            <a:xfrm flipH="1">
              <a:off x="4324677" y="842533"/>
              <a:ext cx="876300" cy="0"/>
            </a:xfrm>
            <a:prstGeom prst="line">
              <a:avLst/>
            </a:prstGeom>
            <a:ln>
              <a:gradFill>
                <a:gsLst>
                  <a:gs pos="0">
                    <a:schemeClr val="accent1">
                      <a:lumMod val="5000"/>
                      <a:lumOff val="95000"/>
                    </a:schemeClr>
                  </a:gs>
                  <a:gs pos="100000">
                    <a:schemeClr val="bg1">
                      <a:lumMod val="50000"/>
                    </a:schemeClr>
                  </a:gs>
                </a:gsLst>
                <a:lin ang="0" scaled="0"/>
              </a:gradFill>
            </a:ln>
          </p:spPr>
          <p:style>
            <a:lnRef idx="1">
              <a:schemeClr val="accent1"/>
            </a:lnRef>
            <a:fillRef idx="0">
              <a:schemeClr val="accent1"/>
            </a:fillRef>
            <a:effectRef idx="0">
              <a:schemeClr val="accent1"/>
            </a:effectRef>
            <a:fontRef idx="minor">
              <a:schemeClr val="tx1"/>
            </a:fontRef>
          </p:style>
        </p:cxnSp>
        <p:cxnSp>
          <p:nvCxnSpPr>
            <p:cNvPr id="31" name="直接连接符 30">
              <a:extLst>
                <a:ext uri="{FF2B5EF4-FFF2-40B4-BE49-F238E27FC236}">
                  <a16:creationId xmlns:a16="http://schemas.microsoft.com/office/drawing/2014/main" id="{B299E428-F841-450B-8AF8-9AFEDCF88884}"/>
                </a:ext>
              </a:extLst>
            </p:cNvPr>
            <p:cNvCxnSpPr>
              <a:cxnSpLocks/>
            </p:cNvCxnSpPr>
            <p:nvPr/>
          </p:nvCxnSpPr>
          <p:spPr>
            <a:xfrm>
              <a:off x="688460" y="842533"/>
              <a:ext cx="803231" cy="0"/>
            </a:xfrm>
            <a:prstGeom prst="line">
              <a:avLst/>
            </a:prstGeom>
            <a:ln>
              <a:gradFill>
                <a:gsLst>
                  <a:gs pos="0">
                    <a:schemeClr val="accent1">
                      <a:lumMod val="5000"/>
                      <a:lumOff val="95000"/>
                    </a:schemeClr>
                  </a:gs>
                  <a:gs pos="100000">
                    <a:schemeClr val="bg1">
                      <a:lumMod val="50000"/>
                    </a:schemeClr>
                  </a:gs>
                </a:gsLst>
                <a:lin ang="0" scaled="0"/>
              </a:gradFill>
            </a:ln>
          </p:spPr>
          <p:style>
            <a:lnRef idx="1">
              <a:schemeClr val="accent1"/>
            </a:lnRef>
            <a:fillRef idx="0">
              <a:schemeClr val="accent1"/>
            </a:fillRef>
            <a:effectRef idx="0">
              <a:schemeClr val="accent1"/>
            </a:effectRef>
            <a:fontRef idx="minor">
              <a:schemeClr val="tx1"/>
            </a:fontRef>
          </p:style>
        </p:cxnSp>
      </p:grpSp>
      <p:sp>
        <p:nvSpPr>
          <p:cNvPr id="5" name="文本框 4">
            <a:extLst>
              <a:ext uri="{FF2B5EF4-FFF2-40B4-BE49-F238E27FC236}">
                <a16:creationId xmlns:a16="http://schemas.microsoft.com/office/drawing/2014/main" id="{83508B5A-80E1-3C64-FF8A-38F7356EA6FD}"/>
              </a:ext>
            </a:extLst>
          </p:cNvPr>
          <p:cNvSpPr txBox="1"/>
          <p:nvPr/>
        </p:nvSpPr>
        <p:spPr>
          <a:xfrm>
            <a:off x="779647" y="1645722"/>
            <a:ext cx="10799545" cy="1200329"/>
          </a:xfrm>
          <a:prstGeom prst="rect">
            <a:avLst/>
          </a:prstGeom>
          <a:noFill/>
        </p:spPr>
        <p:txBody>
          <a:bodyPr wrap="square">
            <a:spAutoFit/>
          </a:bodyPr>
          <a:lstStyle/>
          <a:p>
            <a:pPr indent="266700" algn="just"/>
            <a:r>
              <a:rPr lang="en-US" altLang="zh-CN" sz="2400" b="1" dirty="0"/>
              <a:t>Nova</a:t>
            </a:r>
          </a:p>
          <a:p>
            <a:pPr indent="266700" algn="just"/>
            <a:endParaRPr lang="en-US" altLang="zh-CN" sz="2400" dirty="0">
              <a:solidFill>
                <a:srgbClr val="000000"/>
              </a:solidFill>
              <a:effectLst/>
              <a:latin typeface="Times New Roman" panose="02020603050405020304" pitchFamily="18" charset="0"/>
              <a:ea typeface="宋体" panose="02010600030101010101" pitchFamily="2" charset="-122"/>
            </a:endParaRPr>
          </a:p>
          <a:p>
            <a:pPr indent="266700" algn="just"/>
            <a:r>
              <a:rPr lang="en-US" altLang="zh-CN" sz="2400" dirty="0">
                <a:solidFill>
                  <a:srgbClr val="000000"/>
                </a:solidFill>
                <a:latin typeface="Times New Roman" panose="02020603050405020304" pitchFamily="18" charset="0"/>
                <a:ea typeface="宋体" panose="02010600030101010101" pitchFamily="2" charset="-122"/>
              </a:rPr>
              <a:t>Nova</a:t>
            </a:r>
            <a:r>
              <a:rPr lang="zh-CN" altLang="en-US" sz="2400" dirty="0">
                <a:solidFill>
                  <a:srgbClr val="000000"/>
                </a:solidFill>
                <a:latin typeface="Times New Roman" panose="02020603050405020304" pitchFamily="18" charset="0"/>
                <a:ea typeface="宋体" panose="02010600030101010101" pitchFamily="2" charset="-122"/>
              </a:rPr>
              <a:t>主要包括</a:t>
            </a:r>
            <a:r>
              <a:rPr lang="en-US" altLang="zh-CN" sz="2400" dirty="0">
                <a:solidFill>
                  <a:srgbClr val="000000"/>
                </a:solidFill>
                <a:latin typeface="Times New Roman" panose="02020603050405020304" pitchFamily="18" charset="0"/>
                <a:ea typeface="宋体" panose="02010600030101010101" pitchFamily="2" charset="-122"/>
              </a:rPr>
              <a:t>Nova-</a:t>
            </a:r>
            <a:r>
              <a:rPr lang="en-US" altLang="zh-CN" sz="2400" dirty="0" err="1">
                <a:solidFill>
                  <a:srgbClr val="000000"/>
                </a:solidFill>
                <a:latin typeface="Times New Roman" panose="02020603050405020304" pitchFamily="18" charset="0"/>
                <a:ea typeface="宋体" panose="02010600030101010101" pitchFamily="2" charset="-122"/>
              </a:rPr>
              <a:t>api</a:t>
            </a:r>
            <a:r>
              <a:rPr lang="zh-CN" altLang="en-US" sz="2400" dirty="0">
                <a:solidFill>
                  <a:srgbClr val="000000"/>
                </a:solidFill>
                <a:latin typeface="Times New Roman" panose="02020603050405020304" pitchFamily="18" charset="0"/>
                <a:ea typeface="宋体" panose="02010600030101010101" pitchFamily="2" charset="-122"/>
              </a:rPr>
              <a:t>、</a:t>
            </a:r>
            <a:r>
              <a:rPr lang="en-US" altLang="zh-CN" sz="2400" dirty="0">
                <a:solidFill>
                  <a:srgbClr val="000000"/>
                </a:solidFill>
                <a:latin typeface="Times New Roman" panose="02020603050405020304" pitchFamily="18" charset="0"/>
                <a:ea typeface="宋体" panose="02010600030101010101" pitchFamily="2" charset="-122"/>
              </a:rPr>
              <a:t>Nova-conductor</a:t>
            </a:r>
            <a:r>
              <a:rPr lang="zh-CN" altLang="en-US" sz="2400" dirty="0">
                <a:solidFill>
                  <a:srgbClr val="000000"/>
                </a:solidFill>
                <a:latin typeface="Times New Roman" panose="02020603050405020304" pitchFamily="18" charset="0"/>
                <a:ea typeface="宋体" panose="02010600030101010101" pitchFamily="2" charset="-122"/>
              </a:rPr>
              <a:t>、</a:t>
            </a:r>
            <a:r>
              <a:rPr lang="en-US" altLang="zh-CN" sz="2400" dirty="0">
                <a:solidFill>
                  <a:srgbClr val="000000"/>
                </a:solidFill>
                <a:latin typeface="Times New Roman" panose="02020603050405020304" pitchFamily="18" charset="0"/>
                <a:ea typeface="宋体" panose="02010600030101010101" pitchFamily="2" charset="-122"/>
              </a:rPr>
              <a:t>Nova-scheduler</a:t>
            </a:r>
            <a:r>
              <a:rPr lang="zh-CN" altLang="en-US" sz="2400" dirty="0">
                <a:solidFill>
                  <a:srgbClr val="000000"/>
                </a:solidFill>
                <a:latin typeface="Times New Roman" panose="02020603050405020304" pitchFamily="18" charset="0"/>
                <a:ea typeface="宋体" panose="02010600030101010101" pitchFamily="2" charset="-122"/>
              </a:rPr>
              <a:t>和</a:t>
            </a:r>
            <a:r>
              <a:rPr lang="en-US" altLang="zh-CN" sz="2400" dirty="0">
                <a:solidFill>
                  <a:srgbClr val="000000"/>
                </a:solidFill>
                <a:latin typeface="Times New Roman" panose="02020603050405020304" pitchFamily="18" charset="0"/>
                <a:ea typeface="宋体" panose="02010600030101010101" pitchFamily="2" charset="-122"/>
              </a:rPr>
              <a:t>Nova-compute</a:t>
            </a:r>
            <a:r>
              <a:rPr lang="zh-CN" altLang="en-US" sz="2400" dirty="0">
                <a:solidFill>
                  <a:srgbClr val="000000"/>
                </a:solidFill>
                <a:latin typeface="Times New Roman" panose="02020603050405020304" pitchFamily="18" charset="0"/>
                <a:ea typeface="宋体" panose="02010600030101010101" pitchFamily="2" charset="-122"/>
              </a:rPr>
              <a:t>模块</a:t>
            </a:r>
            <a:endParaRPr lang="en-US" altLang="zh-CN" sz="2400" dirty="0">
              <a:solidFill>
                <a:srgbClr val="000000"/>
              </a:solidFill>
              <a:latin typeface="Times New Roman" panose="02020603050405020304" pitchFamily="18" charset="0"/>
              <a:ea typeface="宋体" panose="02010600030101010101" pitchFamily="2" charset="-122"/>
            </a:endParaRPr>
          </a:p>
        </p:txBody>
      </p:sp>
      <p:pic>
        <p:nvPicPr>
          <p:cNvPr id="2" name="图片 1">
            <a:extLst>
              <a:ext uri="{FF2B5EF4-FFF2-40B4-BE49-F238E27FC236}">
                <a16:creationId xmlns:a16="http://schemas.microsoft.com/office/drawing/2014/main" id="{62E3903E-D323-80D0-9172-D5D003117F77}"/>
              </a:ext>
            </a:extLst>
          </p:cNvPr>
          <p:cNvPicPr>
            <a:picLocks noChangeAspect="1"/>
          </p:cNvPicPr>
          <p:nvPr/>
        </p:nvPicPr>
        <p:blipFill>
          <a:blip r:embed="rId2"/>
          <a:stretch>
            <a:fillRect/>
          </a:stretch>
        </p:blipFill>
        <p:spPr>
          <a:xfrm>
            <a:off x="2815098" y="2722940"/>
            <a:ext cx="6396279" cy="4039506"/>
          </a:xfrm>
          <a:prstGeom prst="rect">
            <a:avLst/>
          </a:prstGeom>
        </p:spPr>
      </p:pic>
    </p:spTree>
    <p:extLst>
      <p:ext uri="{BB962C8B-B14F-4D97-AF65-F5344CB8AC3E}">
        <p14:creationId xmlns:p14="http://schemas.microsoft.com/office/powerpoint/2010/main" val="2287892598"/>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TextBox 22"/>
          <p:cNvSpPr txBox="1"/>
          <p:nvPr/>
        </p:nvSpPr>
        <p:spPr>
          <a:xfrm>
            <a:off x="267061" y="6539369"/>
            <a:ext cx="1800200" cy="123111"/>
          </a:xfrm>
          <a:prstGeom prst="rect">
            <a:avLst/>
          </a:prstGeom>
          <a:noFill/>
        </p:spPr>
        <p:txBody>
          <a:bodyPr wrap="square" rtlCol="0">
            <a:spAutoFit/>
          </a:bodyPr>
          <a:lstStyle/>
          <a:p>
            <a:pPr>
              <a:lnSpc>
                <a:spcPct val="200000"/>
              </a:lnSpc>
            </a:pPr>
            <a:r>
              <a:rPr lang="en-US" altLang="zh-CN" sz="100" dirty="0">
                <a:solidFill>
                  <a:schemeClr val="bg1"/>
                </a:solidFill>
                <a:latin typeface="微软雅黑" panose="020B0503020204020204" pitchFamily="34" charset="-122"/>
                <a:ea typeface="微软雅黑" panose="020B0503020204020204" pitchFamily="34" charset="-122"/>
              </a:rPr>
              <a:t>PPT</a:t>
            </a:r>
            <a:r>
              <a:rPr lang="zh-CN" altLang="en-US" sz="100" dirty="0">
                <a:solidFill>
                  <a:schemeClr val="bg1"/>
                </a:solidFill>
                <a:latin typeface="微软雅黑" panose="020B0503020204020204" pitchFamily="34" charset="-122"/>
                <a:ea typeface="微软雅黑" panose="020B0503020204020204" pitchFamily="34" charset="-122"/>
              </a:rPr>
              <a:t>模板 </a:t>
            </a:r>
            <a:r>
              <a:rPr lang="en-US" altLang="zh-CN" sz="100" dirty="0">
                <a:solidFill>
                  <a:schemeClr val="bg1"/>
                </a:solidFill>
                <a:latin typeface="微软雅黑" panose="020B0503020204020204" pitchFamily="34" charset="-122"/>
                <a:ea typeface="微软雅黑" panose="020B0503020204020204" pitchFamily="34" charset="-122"/>
              </a:rPr>
              <a:t>http://www.1ppt.com/moban/</a:t>
            </a:r>
            <a:r>
              <a:rPr lang="zh-CN" altLang="en-US" sz="100" dirty="0">
                <a:solidFill>
                  <a:schemeClr val="bg1"/>
                </a:solidFill>
                <a:latin typeface="微软雅黑" panose="020B0503020204020204" pitchFamily="34" charset="-122"/>
                <a:ea typeface="微软雅黑" panose="020B0503020204020204" pitchFamily="34" charset="-122"/>
              </a:rPr>
              <a:t> </a:t>
            </a:r>
            <a:endParaRPr lang="en-US" altLang="zh-CN" sz="100" dirty="0">
              <a:solidFill>
                <a:schemeClr val="bg1"/>
              </a:solidFill>
              <a:latin typeface="微软雅黑" panose="020B0503020204020204" pitchFamily="34" charset="-122"/>
              <a:ea typeface="微软雅黑" panose="020B0503020204020204" pitchFamily="34" charset="-122"/>
            </a:endParaRPr>
          </a:p>
        </p:txBody>
      </p:sp>
      <p:grpSp>
        <p:nvGrpSpPr>
          <p:cNvPr id="28" name="组合 27">
            <a:extLst>
              <a:ext uri="{FF2B5EF4-FFF2-40B4-BE49-F238E27FC236}">
                <a16:creationId xmlns:a16="http://schemas.microsoft.com/office/drawing/2014/main" id="{9B8478E2-C6C8-4B2D-A9A3-892C973C407A}"/>
              </a:ext>
            </a:extLst>
          </p:cNvPr>
          <p:cNvGrpSpPr/>
          <p:nvPr/>
        </p:nvGrpSpPr>
        <p:grpSpPr>
          <a:xfrm>
            <a:off x="688460" y="611701"/>
            <a:ext cx="4512517" cy="461665"/>
            <a:chOff x="688460" y="611701"/>
            <a:chExt cx="4512517" cy="461665"/>
          </a:xfrm>
        </p:grpSpPr>
        <p:sp>
          <p:nvSpPr>
            <p:cNvPr id="29" name="文本框 28">
              <a:extLst>
                <a:ext uri="{FF2B5EF4-FFF2-40B4-BE49-F238E27FC236}">
                  <a16:creationId xmlns:a16="http://schemas.microsoft.com/office/drawing/2014/main" id="{9A849A46-68F2-4BF9-9335-C393326261A6}"/>
                </a:ext>
              </a:extLst>
            </p:cNvPr>
            <p:cNvSpPr txBox="1"/>
            <p:nvPr/>
          </p:nvSpPr>
          <p:spPr>
            <a:xfrm>
              <a:off x="931237" y="611701"/>
              <a:ext cx="3962400" cy="461665"/>
            </a:xfrm>
            <a:prstGeom prst="rect">
              <a:avLst/>
            </a:prstGeom>
            <a:noFill/>
          </p:spPr>
          <p:txBody>
            <a:bodyPr wrap="square" rtlCol="0">
              <a:spAutoFit/>
            </a:bodyPr>
            <a:lstStyle/>
            <a:p>
              <a:pPr algn="ctr"/>
              <a:r>
                <a:rPr lang="en-US" altLang="zh-CN" sz="2400" dirty="0">
                  <a:cs typeface="+mn-ea"/>
                  <a:sym typeface="+mn-lt"/>
                </a:rPr>
                <a:t>03OpenStack</a:t>
              </a:r>
              <a:r>
                <a:rPr lang="zh-CN" altLang="en-US" sz="2400" dirty="0">
                  <a:cs typeface="+mn-ea"/>
                  <a:sym typeface="+mn-lt"/>
                </a:rPr>
                <a:t>体系架构</a:t>
              </a:r>
            </a:p>
          </p:txBody>
        </p:sp>
        <p:cxnSp>
          <p:nvCxnSpPr>
            <p:cNvPr id="30" name="直接连接符 29">
              <a:extLst>
                <a:ext uri="{FF2B5EF4-FFF2-40B4-BE49-F238E27FC236}">
                  <a16:creationId xmlns:a16="http://schemas.microsoft.com/office/drawing/2014/main" id="{07DAF987-69EB-40E6-9EB2-FE70A05BA347}"/>
                </a:ext>
              </a:extLst>
            </p:cNvPr>
            <p:cNvCxnSpPr>
              <a:cxnSpLocks/>
            </p:cNvCxnSpPr>
            <p:nvPr/>
          </p:nvCxnSpPr>
          <p:spPr>
            <a:xfrm flipH="1">
              <a:off x="4324677" y="842533"/>
              <a:ext cx="876300" cy="0"/>
            </a:xfrm>
            <a:prstGeom prst="line">
              <a:avLst/>
            </a:prstGeom>
            <a:ln>
              <a:gradFill>
                <a:gsLst>
                  <a:gs pos="0">
                    <a:schemeClr val="accent1">
                      <a:lumMod val="5000"/>
                      <a:lumOff val="95000"/>
                    </a:schemeClr>
                  </a:gs>
                  <a:gs pos="100000">
                    <a:schemeClr val="bg1">
                      <a:lumMod val="50000"/>
                    </a:schemeClr>
                  </a:gs>
                </a:gsLst>
                <a:lin ang="0" scaled="0"/>
              </a:gradFill>
            </a:ln>
          </p:spPr>
          <p:style>
            <a:lnRef idx="1">
              <a:schemeClr val="accent1"/>
            </a:lnRef>
            <a:fillRef idx="0">
              <a:schemeClr val="accent1"/>
            </a:fillRef>
            <a:effectRef idx="0">
              <a:schemeClr val="accent1"/>
            </a:effectRef>
            <a:fontRef idx="minor">
              <a:schemeClr val="tx1"/>
            </a:fontRef>
          </p:style>
        </p:cxnSp>
        <p:cxnSp>
          <p:nvCxnSpPr>
            <p:cNvPr id="31" name="直接连接符 30">
              <a:extLst>
                <a:ext uri="{FF2B5EF4-FFF2-40B4-BE49-F238E27FC236}">
                  <a16:creationId xmlns:a16="http://schemas.microsoft.com/office/drawing/2014/main" id="{B299E428-F841-450B-8AF8-9AFEDCF88884}"/>
                </a:ext>
              </a:extLst>
            </p:cNvPr>
            <p:cNvCxnSpPr>
              <a:cxnSpLocks/>
            </p:cNvCxnSpPr>
            <p:nvPr/>
          </p:nvCxnSpPr>
          <p:spPr>
            <a:xfrm>
              <a:off x="688460" y="842533"/>
              <a:ext cx="803231" cy="0"/>
            </a:xfrm>
            <a:prstGeom prst="line">
              <a:avLst/>
            </a:prstGeom>
            <a:ln>
              <a:gradFill>
                <a:gsLst>
                  <a:gs pos="0">
                    <a:schemeClr val="accent1">
                      <a:lumMod val="5000"/>
                      <a:lumOff val="95000"/>
                    </a:schemeClr>
                  </a:gs>
                  <a:gs pos="100000">
                    <a:schemeClr val="bg1">
                      <a:lumMod val="50000"/>
                    </a:schemeClr>
                  </a:gs>
                </a:gsLst>
                <a:lin ang="0" scaled="0"/>
              </a:gradFill>
            </a:ln>
          </p:spPr>
          <p:style>
            <a:lnRef idx="1">
              <a:schemeClr val="accent1"/>
            </a:lnRef>
            <a:fillRef idx="0">
              <a:schemeClr val="accent1"/>
            </a:fillRef>
            <a:effectRef idx="0">
              <a:schemeClr val="accent1"/>
            </a:effectRef>
            <a:fontRef idx="minor">
              <a:schemeClr val="tx1"/>
            </a:fontRef>
          </p:style>
        </p:cxnSp>
      </p:grpSp>
      <p:sp>
        <p:nvSpPr>
          <p:cNvPr id="5" name="文本框 4">
            <a:extLst>
              <a:ext uri="{FF2B5EF4-FFF2-40B4-BE49-F238E27FC236}">
                <a16:creationId xmlns:a16="http://schemas.microsoft.com/office/drawing/2014/main" id="{83508B5A-80E1-3C64-FF8A-38F7356EA6FD}"/>
              </a:ext>
            </a:extLst>
          </p:cNvPr>
          <p:cNvSpPr txBox="1"/>
          <p:nvPr/>
        </p:nvSpPr>
        <p:spPr>
          <a:xfrm>
            <a:off x="779647" y="1645722"/>
            <a:ext cx="10799545" cy="3416320"/>
          </a:xfrm>
          <a:prstGeom prst="rect">
            <a:avLst/>
          </a:prstGeom>
          <a:noFill/>
        </p:spPr>
        <p:txBody>
          <a:bodyPr wrap="square">
            <a:spAutoFit/>
          </a:bodyPr>
          <a:lstStyle/>
          <a:p>
            <a:pPr indent="266700" algn="just"/>
            <a:r>
              <a:rPr lang="en-US" altLang="zh-CN" sz="2400" b="1" dirty="0"/>
              <a:t>Nova</a:t>
            </a:r>
          </a:p>
          <a:p>
            <a:pPr indent="266700" algn="just"/>
            <a:endParaRPr lang="en-US" altLang="zh-CN" sz="2400" dirty="0">
              <a:solidFill>
                <a:srgbClr val="000000"/>
              </a:solidFill>
              <a:effectLst/>
              <a:latin typeface="Times New Roman" panose="02020603050405020304" pitchFamily="18" charset="0"/>
              <a:ea typeface="宋体" panose="02010600030101010101" pitchFamily="2" charset="-122"/>
            </a:endParaRPr>
          </a:p>
          <a:p>
            <a:pPr marL="342900" indent="-342900" algn="just">
              <a:buFont typeface="Wingdings" panose="05000000000000000000" pitchFamily="2" charset="2"/>
              <a:buChar char="n"/>
            </a:pPr>
            <a:r>
              <a:rPr lang="en-US" altLang="zh-CN" sz="2400" b="1" dirty="0">
                <a:solidFill>
                  <a:srgbClr val="000000"/>
                </a:solidFill>
                <a:latin typeface="Times New Roman" panose="02020603050405020304" pitchFamily="18" charset="0"/>
                <a:ea typeface="宋体" panose="02010600030101010101" pitchFamily="2" charset="-122"/>
              </a:rPr>
              <a:t>Nova-</a:t>
            </a:r>
            <a:r>
              <a:rPr lang="en-US" altLang="zh-CN" sz="2400" b="1" dirty="0" err="1">
                <a:solidFill>
                  <a:srgbClr val="000000"/>
                </a:solidFill>
                <a:latin typeface="Times New Roman" panose="02020603050405020304" pitchFamily="18" charset="0"/>
                <a:ea typeface="宋体" panose="02010600030101010101" pitchFamily="2" charset="-122"/>
              </a:rPr>
              <a:t>api</a:t>
            </a:r>
            <a:r>
              <a:rPr lang="en-US" altLang="zh-CN" sz="2400" b="1" dirty="0">
                <a:solidFill>
                  <a:srgbClr val="000000"/>
                </a:solidFill>
                <a:latin typeface="Times New Roman" panose="02020603050405020304" pitchFamily="18" charset="0"/>
                <a:ea typeface="宋体" panose="02010600030101010101" pitchFamily="2" charset="-122"/>
              </a:rPr>
              <a:t> </a:t>
            </a:r>
            <a:r>
              <a:rPr lang="zh-CN" altLang="en-US" sz="2400" dirty="0">
                <a:solidFill>
                  <a:srgbClr val="000000"/>
                </a:solidFill>
                <a:latin typeface="Times New Roman" panose="02020603050405020304" pitchFamily="18" charset="0"/>
                <a:ea typeface="宋体" panose="02010600030101010101" pitchFamily="2" charset="-122"/>
              </a:rPr>
              <a:t>的功能是对外提供</a:t>
            </a:r>
            <a:r>
              <a:rPr lang="en-US" altLang="zh-CN" sz="2400" dirty="0">
                <a:solidFill>
                  <a:srgbClr val="000000"/>
                </a:solidFill>
                <a:latin typeface="Times New Roman" panose="02020603050405020304" pitchFamily="18" charset="0"/>
                <a:ea typeface="宋体" panose="02010600030101010101" pitchFamily="2" charset="-122"/>
              </a:rPr>
              <a:t>REST</a:t>
            </a:r>
            <a:r>
              <a:rPr lang="zh-CN" altLang="en-US" sz="2400" dirty="0">
                <a:solidFill>
                  <a:srgbClr val="000000"/>
                </a:solidFill>
                <a:latin typeface="Times New Roman" panose="02020603050405020304" pitchFamily="18" charset="0"/>
                <a:ea typeface="宋体" panose="02010600030101010101" pitchFamily="2" charset="-122"/>
              </a:rPr>
              <a:t>接口的处理，一般部署在控制节点。</a:t>
            </a:r>
          </a:p>
          <a:p>
            <a:pPr marL="342900" indent="-342900" algn="just">
              <a:buFont typeface="Wingdings" panose="05000000000000000000" pitchFamily="2" charset="2"/>
              <a:buChar char="n"/>
            </a:pPr>
            <a:r>
              <a:rPr lang="en-US" altLang="zh-CN" sz="2400" b="1" dirty="0">
                <a:solidFill>
                  <a:srgbClr val="000000"/>
                </a:solidFill>
                <a:latin typeface="Times New Roman" panose="02020603050405020304" pitchFamily="18" charset="0"/>
                <a:ea typeface="宋体" panose="02010600030101010101" pitchFamily="2" charset="-122"/>
              </a:rPr>
              <a:t>Nova-conductor </a:t>
            </a:r>
            <a:r>
              <a:rPr lang="zh-CN" altLang="en-US" sz="2400" dirty="0">
                <a:solidFill>
                  <a:srgbClr val="000000"/>
                </a:solidFill>
                <a:latin typeface="Times New Roman" panose="02020603050405020304" pitchFamily="18" charset="0"/>
                <a:ea typeface="宋体" panose="02010600030101010101" pitchFamily="2" charset="-122"/>
              </a:rPr>
              <a:t>的功能是处理数据库操作和复杂的流程控制，一般部署在控制节点，避免</a:t>
            </a:r>
            <a:r>
              <a:rPr lang="en-US" altLang="zh-CN" sz="2400" dirty="0">
                <a:solidFill>
                  <a:srgbClr val="000000"/>
                </a:solidFill>
                <a:latin typeface="Times New Roman" panose="02020603050405020304" pitchFamily="18" charset="0"/>
                <a:ea typeface="宋体" panose="02010600030101010101" pitchFamily="2" charset="-122"/>
              </a:rPr>
              <a:t>nova-compute</a:t>
            </a:r>
            <a:r>
              <a:rPr lang="zh-CN" altLang="en-US" sz="2400" dirty="0">
                <a:solidFill>
                  <a:srgbClr val="000000"/>
                </a:solidFill>
                <a:latin typeface="Times New Roman" panose="02020603050405020304" pitchFamily="18" charset="0"/>
                <a:ea typeface="宋体" panose="02010600030101010101" pitchFamily="2" charset="-122"/>
              </a:rPr>
              <a:t>直接访问云数据库，以保证数据库的安全性。</a:t>
            </a:r>
          </a:p>
          <a:p>
            <a:pPr marL="342900" indent="-342900" algn="just">
              <a:buFont typeface="Wingdings" panose="05000000000000000000" pitchFamily="2" charset="2"/>
              <a:buChar char="n"/>
            </a:pPr>
            <a:r>
              <a:rPr lang="en-US" altLang="zh-CN" sz="2400" b="1" dirty="0">
                <a:solidFill>
                  <a:srgbClr val="000000"/>
                </a:solidFill>
                <a:latin typeface="Times New Roman" panose="02020603050405020304" pitchFamily="18" charset="0"/>
                <a:ea typeface="宋体" panose="02010600030101010101" pitchFamily="2" charset="-122"/>
              </a:rPr>
              <a:t>Nova-scheduler </a:t>
            </a:r>
            <a:r>
              <a:rPr lang="zh-CN" altLang="en-US" sz="2400" dirty="0">
                <a:solidFill>
                  <a:srgbClr val="000000"/>
                </a:solidFill>
                <a:latin typeface="Times New Roman" panose="02020603050405020304" pitchFamily="18" charset="0"/>
                <a:ea typeface="宋体" panose="02010600030101010101" pitchFamily="2" charset="-122"/>
              </a:rPr>
              <a:t>的功能是对资源进行调度，负责决定在哪个计算节点上运行虚拟机，一般部署在控制节点。</a:t>
            </a:r>
          </a:p>
          <a:p>
            <a:pPr marL="342900" indent="-342900" algn="just">
              <a:buFont typeface="Wingdings" panose="05000000000000000000" pitchFamily="2" charset="2"/>
              <a:buChar char="n"/>
            </a:pPr>
            <a:r>
              <a:rPr lang="en-US" altLang="zh-CN" sz="2400" b="1" dirty="0">
                <a:solidFill>
                  <a:srgbClr val="000000"/>
                </a:solidFill>
                <a:latin typeface="Times New Roman" panose="02020603050405020304" pitchFamily="18" charset="0"/>
                <a:ea typeface="宋体" panose="02010600030101010101" pitchFamily="2" charset="-122"/>
              </a:rPr>
              <a:t>Nova-compute </a:t>
            </a:r>
            <a:r>
              <a:rPr lang="zh-CN" altLang="en-US" sz="2400" dirty="0">
                <a:solidFill>
                  <a:srgbClr val="000000"/>
                </a:solidFill>
                <a:latin typeface="Times New Roman" panose="02020603050405020304" pitchFamily="18" charset="0"/>
                <a:ea typeface="宋体" panose="02010600030101010101" pitchFamily="2" charset="-122"/>
              </a:rPr>
              <a:t>的功能是虚拟机生命周期管理和资源管理，通过调用</a:t>
            </a:r>
            <a:r>
              <a:rPr lang="en-US" altLang="zh-CN" sz="2400" dirty="0">
                <a:solidFill>
                  <a:srgbClr val="000000"/>
                </a:solidFill>
                <a:latin typeface="Times New Roman" panose="02020603050405020304" pitchFamily="18" charset="0"/>
                <a:ea typeface="宋体" panose="02010600030101010101" pitchFamily="2" charset="-122"/>
              </a:rPr>
              <a:t>Hypervisor API</a:t>
            </a:r>
            <a:r>
              <a:rPr lang="zh-CN" altLang="en-US" sz="2400" dirty="0">
                <a:solidFill>
                  <a:srgbClr val="000000"/>
                </a:solidFill>
                <a:latin typeface="Times New Roman" panose="02020603050405020304" pitchFamily="18" charset="0"/>
                <a:ea typeface="宋体" panose="02010600030101010101" pitchFamily="2" charset="-122"/>
              </a:rPr>
              <a:t>实现虚拟机生命周期管理。</a:t>
            </a:r>
          </a:p>
        </p:txBody>
      </p:sp>
    </p:spTree>
    <p:extLst>
      <p:ext uri="{BB962C8B-B14F-4D97-AF65-F5344CB8AC3E}">
        <p14:creationId xmlns:p14="http://schemas.microsoft.com/office/powerpoint/2010/main" val="315553742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TextBox 22"/>
          <p:cNvSpPr txBox="1"/>
          <p:nvPr/>
        </p:nvSpPr>
        <p:spPr>
          <a:xfrm>
            <a:off x="267061" y="6539369"/>
            <a:ext cx="1800200" cy="123111"/>
          </a:xfrm>
          <a:prstGeom prst="rect">
            <a:avLst/>
          </a:prstGeom>
          <a:noFill/>
        </p:spPr>
        <p:txBody>
          <a:bodyPr wrap="square" rtlCol="0">
            <a:spAutoFit/>
          </a:bodyPr>
          <a:lstStyle/>
          <a:p>
            <a:pPr>
              <a:lnSpc>
                <a:spcPct val="200000"/>
              </a:lnSpc>
            </a:pPr>
            <a:r>
              <a:rPr lang="en-US" altLang="zh-CN" sz="100" dirty="0">
                <a:solidFill>
                  <a:schemeClr val="bg1"/>
                </a:solidFill>
                <a:latin typeface="微软雅黑" panose="020B0503020204020204" pitchFamily="34" charset="-122"/>
                <a:ea typeface="微软雅黑" panose="020B0503020204020204" pitchFamily="34" charset="-122"/>
              </a:rPr>
              <a:t>PPT</a:t>
            </a:r>
            <a:r>
              <a:rPr lang="zh-CN" altLang="en-US" sz="100" dirty="0">
                <a:solidFill>
                  <a:schemeClr val="bg1"/>
                </a:solidFill>
                <a:latin typeface="微软雅黑" panose="020B0503020204020204" pitchFamily="34" charset="-122"/>
                <a:ea typeface="微软雅黑" panose="020B0503020204020204" pitchFamily="34" charset="-122"/>
              </a:rPr>
              <a:t>模板 </a:t>
            </a:r>
            <a:r>
              <a:rPr lang="en-US" altLang="zh-CN" sz="100" dirty="0">
                <a:solidFill>
                  <a:schemeClr val="bg1"/>
                </a:solidFill>
                <a:latin typeface="微软雅黑" panose="020B0503020204020204" pitchFamily="34" charset="-122"/>
                <a:ea typeface="微软雅黑" panose="020B0503020204020204" pitchFamily="34" charset="-122"/>
              </a:rPr>
              <a:t>http://www.1ppt.com/moban/</a:t>
            </a:r>
            <a:r>
              <a:rPr lang="zh-CN" altLang="en-US" sz="100" dirty="0">
                <a:solidFill>
                  <a:schemeClr val="bg1"/>
                </a:solidFill>
                <a:latin typeface="微软雅黑" panose="020B0503020204020204" pitchFamily="34" charset="-122"/>
                <a:ea typeface="微软雅黑" panose="020B0503020204020204" pitchFamily="34" charset="-122"/>
              </a:rPr>
              <a:t> </a:t>
            </a:r>
            <a:endParaRPr lang="en-US" altLang="zh-CN" sz="100" dirty="0">
              <a:solidFill>
                <a:schemeClr val="bg1"/>
              </a:solidFill>
              <a:latin typeface="微软雅黑" panose="020B0503020204020204" pitchFamily="34" charset="-122"/>
              <a:ea typeface="微软雅黑" panose="020B0503020204020204" pitchFamily="34" charset="-122"/>
            </a:endParaRPr>
          </a:p>
        </p:txBody>
      </p:sp>
      <p:grpSp>
        <p:nvGrpSpPr>
          <p:cNvPr id="28" name="组合 27">
            <a:extLst>
              <a:ext uri="{FF2B5EF4-FFF2-40B4-BE49-F238E27FC236}">
                <a16:creationId xmlns:a16="http://schemas.microsoft.com/office/drawing/2014/main" id="{9B8478E2-C6C8-4B2D-A9A3-892C973C407A}"/>
              </a:ext>
            </a:extLst>
          </p:cNvPr>
          <p:cNvGrpSpPr/>
          <p:nvPr/>
        </p:nvGrpSpPr>
        <p:grpSpPr>
          <a:xfrm>
            <a:off x="688460" y="611701"/>
            <a:ext cx="4512517" cy="461665"/>
            <a:chOff x="688460" y="611701"/>
            <a:chExt cx="4512517" cy="461665"/>
          </a:xfrm>
        </p:grpSpPr>
        <p:sp>
          <p:nvSpPr>
            <p:cNvPr id="29" name="文本框 28">
              <a:extLst>
                <a:ext uri="{FF2B5EF4-FFF2-40B4-BE49-F238E27FC236}">
                  <a16:creationId xmlns:a16="http://schemas.microsoft.com/office/drawing/2014/main" id="{9A849A46-68F2-4BF9-9335-C393326261A6}"/>
                </a:ext>
              </a:extLst>
            </p:cNvPr>
            <p:cNvSpPr txBox="1"/>
            <p:nvPr/>
          </p:nvSpPr>
          <p:spPr>
            <a:xfrm>
              <a:off x="931237" y="611701"/>
              <a:ext cx="3962400" cy="461665"/>
            </a:xfrm>
            <a:prstGeom prst="rect">
              <a:avLst/>
            </a:prstGeom>
            <a:noFill/>
          </p:spPr>
          <p:txBody>
            <a:bodyPr wrap="square" rtlCol="0">
              <a:spAutoFit/>
            </a:bodyPr>
            <a:lstStyle/>
            <a:p>
              <a:pPr algn="ctr"/>
              <a:r>
                <a:rPr lang="en-US" altLang="zh-CN" sz="2400" dirty="0">
                  <a:cs typeface="+mn-ea"/>
                  <a:sym typeface="+mn-lt"/>
                </a:rPr>
                <a:t>03OpenStack</a:t>
              </a:r>
              <a:r>
                <a:rPr lang="zh-CN" altLang="en-US" sz="2400" dirty="0">
                  <a:cs typeface="+mn-ea"/>
                  <a:sym typeface="+mn-lt"/>
                </a:rPr>
                <a:t>体系架构</a:t>
              </a:r>
            </a:p>
          </p:txBody>
        </p:sp>
        <p:cxnSp>
          <p:nvCxnSpPr>
            <p:cNvPr id="30" name="直接连接符 29">
              <a:extLst>
                <a:ext uri="{FF2B5EF4-FFF2-40B4-BE49-F238E27FC236}">
                  <a16:creationId xmlns:a16="http://schemas.microsoft.com/office/drawing/2014/main" id="{07DAF987-69EB-40E6-9EB2-FE70A05BA347}"/>
                </a:ext>
              </a:extLst>
            </p:cNvPr>
            <p:cNvCxnSpPr>
              <a:cxnSpLocks/>
            </p:cNvCxnSpPr>
            <p:nvPr/>
          </p:nvCxnSpPr>
          <p:spPr>
            <a:xfrm flipH="1">
              <a:off x="4324677" y="842533"/>
              <a:ext cx="876300" cy="0"/>
            </a:xfrm>
            <a:prstGeom prst="line">
              <a:avLst/>
            </a:prstGeom>
            <a:ln>
              <a:gradFill>
                <a:gsLst>
                  <a:gs pos="0">
                    <a:schemeClr val="accent1">
                      <a:lumMod val="5000"/>
                      <a:lumOff val="95000"/>
                    </a:schemeClr>
                  </a:gs>
                  <a:gs pos="100000">
                    <a:schemeClr val="bg1">
                      <a:lumMod val="50000"/>
                    </a:schemeClr>
                  </a:gs>
                </a:gsLst>
                <a:lin ang="0" scaled="0"/>
              </a:gradFill>
            </a:ln>
          </p:spPr>
          <p:style>
            <a:lnRef idx="1">
              <a:schemeClr val="accent1"/>
            </a:lnRef>
            <a:fillRef idx="0">
              <a:schemeClr val="accent1"/>
            </a:fillRef>
            <a:effectRef idx="0">
              <a:schemeClr val="accent1"/>
            </a:effectRef>
            <a:fontRef idx="minor">
              <a:schemeClr val="tx1"/>
            </a:fontRef>
          </p:style>
        </p:cxnSp>
        <p:cxnSp>
          <p:nvCxnSpPr>
            <p:cNvPr id="31" name="直接连接符 30">
              <a:extLst>
                <a:ext uri="{FF2B5EF4-FFF2-40B4-BE49-F238E27FC236}">
                  <a16:creationId xmlns:a16="http://schemas.microsoft.com/office/drawing/2014/main" id="{B299E428-F841-450B-8AF8-9AFEDCF88884}"/>
                </a:ext>
              </a:extLst>
            </p:cNvPr>
            <p:cNvCxnSpPr>
              <a:cxnSpLocks/>
            </p:cNvCxnSpPr>
            <p:nvPr/>
          </p:nvCxnSpPr>
          <p:spPr>
            <a:xfrm>
              <a:off x="688460" y="842533"/>
              <a:ext cx="803231" cy="0"/>
            </a:xfrm>
            <a:prstGeom prst="line">
              <a:avLst/>
            </a:prstGeom>
            <a:ln>
              <a:gradFill>
                <a:gsLst>
                  <a:gs pos="0">
                    <a:schemeClr val="accent1">
                      <a:lumMod val="5000"/>
                      <a:lumOff val="95000"/>
                    </a:schemeClr>
                  </a:gs>
                  <a:gs pos="100000">
                    <a:schemeClr val="bg1">
                      <a:lumMod val="50000"/>
                    </a:schemeClr>
                  </a:gs>
                </a:gsLst>
                <a:lin ang="0" scaled="0"/>
              </a:gradFill>
            </a:ln>
          </p:spPr>
          <p:style>
            <a:lnRef idx="1">
              <a:schemeClr val="accent1"/>
            </a:lnRef>
            <a:fillRef idx="0">
              <a:schemeClr val="accent1"/>
            </a:fillRef>
            <a:effectRef idx="0">
              <a:schemeClr val="accent1"/>
            </a:effectRef>
            <a:fontRef idx="minor">
              <a:schemeClr val="tx1"/>
            </a:fontRef>
          </p:style>
        </p:cxnSp>
      </p:grpSp>
      <p:sp>
        <p:nvSpPr>
          <p:cNvPr id="5" name="文本框 4">
            <a:extLst>
              <a:ext uri="{FF2B5EF4-FFF2-40B4-BE49-F238E27FC236}">
                <a16:creationId xmlns:a16="http://schemas.microsoft.com/office/drawing/2014/main" id="{83508B5A-80E1-3C64-FF8A-38F7356EA6FD}"/>
              </a:ext>
            </a:extLst>
          </p:cNvPr>
          <p:cNvSpPr txBox="1"/>
          <p:nvPr/>
        </p:nvSpPr>
        <p:spPr>
          <a:xfrm>
            <a:off x="490889" y="1645722"/>
            <a:ext cx="11444438" cy="1200329"/>
          </a:xfrm>
          <a:prstGeom prst="rect">
            <a:avLst/>
          </a:prstGeom>
          <a:noFill/>
        </p:spPr>
        <p:txBody>
          <a:bodyPr wrap="square">
            <a:spAutoFit/>
          </a:bodyPr>
          <a:lstStyle/>
          <a:p>
            <a:pPr indent="266700" algn="just"/>
            <a:r>
              <a:rPr lang="en-US" altLang="zh-CN" sz="2400" b="1" dirty="0"/>
              <a:t>Cinder</a:t>
            </a:r>
          </a:p>
          <a:p>
            <a:pPr indent="266700" algn="just"/>
            <a:endParaRPr lang="en-US" altLang="zh-CN" sz="2400" dirty="0">
              <a:solidFill>
                <a:srgbClr val="000000"/>
              </a:solidFill>
              <a:effectLst/>
              <a:latin typeface="Times New Roman" panose="02020603050405020304" pitchFamily="18" charset="0"/>
              <a:ea typeface="宋体" panose="02010600030101010101" pitchFamily="2" charset="-122"/>
            </a:endParaRPr>
          </a:p>
          <a:p>
            <a:pPr algn="just"/>
            <a:r>
              <a:rPr lang="en-US" altLang="zh-CN" sz="2400" dirty="0">
                <a:solidFill>
                  <a:srgbClr val="000000"/>
                </a:solidFill>
                <a:latin typeface="Times New Roman" panose="02020603050405020304" pitchFamily="18" charset="0"/>
                <a:ea typeface="宋体" panose="02010600030101010101" pitchFamily="2" charset="-122"/>
              </a:rPr>
              <a:t>Cinder</a:t>
            </a:r>
            <a:r>
              <a:rPr lang="zh-CN" altLang="en-US" sz="2400" dirty="0">
                <a:solidFill>
                  <a:srgbClr val="000000"/>
                </a:solidFill>
                <a:latin typeface="Times New Roman" panose="02020603050405020304" pitchFamily="18" charset="0"/>
                <a:ea typeface="宋体" panose="02010600030101010101" pitchFamily="2" charset="-122"/>
              </a:rPr>
              <a:t>的核心功能是对卷的管理，允许对卷、卷的类型、卷的快照、卷备份进行处理。</a:t>
            </a:r>
          </a:p>
        </p:txBody>
      </p:sp>
      <p:pic>
        <p:nvPicPr>
          <p:cNvPr id="2" name="图片 1">
            <a:extLst>
              <a:ext uri="{FF2B5EF4-FFF2-40B4-BE49-F238E27FC236}">
                <a16:creationId xmlns:a16="http://schemas.microsoft.com/office/drawing/2014/main" id="{4979EB4F-E97A-D31F-947F-CE74F88C62AD}"/>
              </a:ext>
            </a:extLst>
          </p:cNvPr>
          <p:cNvPicPr>
            <a:picLocks noChangeAspect="1"/>
          </p:cNvPicPr>
          <p:nvPr/>
        </p:nvPicPr>
        <p:blipFill>
          <a:blip r:embed="rId2"/>
          <a:stretch>
            <a:fillRect/>
          </a:stretch>
        </p:blipFill>
        <p:spPr>
          <a:xfrm>
            <a:off x="2975870" y="2920541"/>
            <a:ext cx="5744618" cy="3844031"/>
          </a:xfrm>
          <a:prstGeom prst="rect">
            <a:avLst/>
          </a:prstGeom>
        </p:spPr>
      </p:pic>
    </p:spTree>
    <p:extLst>
      <p:ext uri="{BB962C8B-B14F-4D97-AF65-F5344CB8AC3E}">
        <p14:creationId xmlns:p14="http://schemas.microsoft.com/office/powerpoint/2010/main" val="270400188"/>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平行四边形 2">
            <a:extLst>
              <a:ext uri="{FF2B5EF4-FFF2-40B4-BE49-F238E27FC236}">
                <a16:creationId xmlns:a16="http://schemas.microsoft.com/office/drawing/2014/main" id="{E9E0F28E-ADD7-440D-8CF4-EB679A0521BB}"/>
              </a:ext>
            </a:extLst>
          </p:cNvPr>
          <p:cNvSpPr/>
          <p:nvPr/>
        </p:nvSpPr>
        <p:spPr>
          <a:xfrm>
            <a:off x="4984750" y="0"/>
            <a:ext cx="4787900" cy="6858000"/>
          </a:xfrm>
          <a:prstGeom prst="parallelogram">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 name="文本框 5">
            <a:extLst>
              <a:ext uri="{FF2B5EF4-FFF2-40B4-BE49-F238E27FC236}">
                <a16:creationId xmlns:a16="http://schemas.microsoft.com/office/drawing/2014/main" id="{3C42649A-052D-427E-A65B-AB7523DC074C}"/>
              </a:ext>
            </a:extLst>
          </p:cNvPr>
          <p:cNvSpPr txBox="1"/>
          <p:nvPr/>
        </p:nvSpPr>
        <p:spPr>
          <a:xfrm>
            <a:off x="8820150" y="2184400"/>
            <a:ext cx="2686050" cy="1569660"/>
          </a:xfrm>
          <a:prstGeom prst="rect">
            <a:avLst/>
          </a:prstGeom>
          <a:noFill/>
        </p:spPr>
        <p:txBody>
          <a:bodyPr wrap="square" rtlCol="0">
            <a:spAutoFit/>
          </a:bodyPr>
          <a:lstStyle/>
          <a:p>
            <a:r>
              <a:rPr lang="en-US" altLang="zh-CN" sz="9600" spc="600" dirty="0">
                <a:cs typeface="+mn-ea"/>
                <a:sym typeface="+mn-lt"/>
              </a:rPr>
              <a:t>01</a:t>
            </a:r>
            <a:endParaRPr lang="zh-CN" altLang="en-US" sz="9600" spc="600" dirty="0">
              <a:cs typeface="+mn-ea"/>
              <a:sym typeface="+mn-lt"/>
            </a:endParaRPr>
          </a:p>
        </p:txBody>
      </p:sp>
      <p:sp>
        <p:nvSpPr>
          <p:cNvPr id="7" name="文本框 6">
            <a:extLst>
              <a:ext uri="{FF2B5EF4-FFF2-40B4-BE49-F238E27FC236}">
                <a16:creationId xmlns:a16="http://schemas.microsoft.com/office/drawing/2014/main" id="{56EEF3E6-16D6-4FD2-9B97-56AC3E02AA8B}"/>
              </a:ext>
            </a:extLst>
          </p:cNvPr>
          <p:cNvSpPr txBox="1"/>
          <p:nvPr/>
        </p:nvSpPr>
        <p:spPr>
          <a:xfrm>
            <a:off x="1638639" y="4064319"/>
            <a:ext cx="8524536" cy="1015663"/>
          </a:xfrm>
          <a:prstGeom prst="rect">
            <a:avLst/>
          </a:prstGeom>
          <a:noFill/>
        </p:spPr>
        <p:txBody>
          <a:bodyPr wrap="square" rtlCol="0">
            <a:spAutoFit/>
          </a:bodyPr>
          <a:lstStyle/>
          <a:p>
            <a:r>
              <a:rPr lang="en-US" altLang="zh-CN" sz="6000" dirty="0">
                <a:cs typeface="+mn-ea"/>
                <a:sym typeface="+mn-lt"/>
              </a:rPr>
              <a:t>OpenStack</a:t>
            </a:r>
            <a:r>
              <a:rPr lang="zh-CN" altLang="en-US" sz="6000" dirty="0">
                <a:cs typeface="+mn-ea"/>
                <a:sym typeface="+mn-lt"/>
              </a:rPr>
              <a:t>发展过程</a:t>
            </a:r>
          </a:p>
        </p:txBody>
      </p:sp>
      <p:sp>
        <p:nvSpPr>
          <p:cNvPr id="8" name="文本框 7">
            <a:extLst>
              <a:ext uri="{FF2B5EF4-FFF2-40B4-BE49-F238E27FC236}">
                <a16:creationId xmlns:a16="http://schemas.microsoft.com/office/drawing/2014/main" id="{BB8BF88A-8004-464B-AC8E-3869C6CDDF95}"/>
              </a:ext>
            </a:extLst>
          </p:cNvPr>
          <p:cNvSpPr txBox="1"/>
          <p:nvPr/>
        </p:nvSpPr>
        <p:spPr>
          <a:xfrm>
            <a:off x="1492902" y="5390241"/>
            <a:ext cx="7202487" cy="523220"/>
          </a:xfrm>
          <a:prstGeom prst="rect">
            <a:avLst/>
          </a:prstGeom>
          <a:noFill/>
        </p:spPr>
        <p:txBody>
          <a:bodyPr wrap="square" rtlCol="0">
            <a:spAutoFit/>
          </a:bodyPr>
          <a:lstStyle/>
          <a:p>
            <a:pPr algn="ctr"/>
            <a:r>
              <a:rPr lang="en-US" altLang="zh-CN" sz="2800" dirty="0">
                <a:cs typeface="+mn-ea"/>
                <a:sym typeface="+mn-lt"/>
              </a:rPr>
              <a:t>OPENSTACK DEVELOPMENT PROCESS</a:t>
            </a:r>
            <a:endParaRPr lang="zh-CN" altLang="en-US" dirty="0">
              <a:cs typeface="+mn-ea"/>
              <a:sym typeface="+mn-lt"/>
            </a:endParaRPr>
          </a:p>
        </p:txBody>
      </p:sp>
    </p:spTree>
    <p:extLst>
      <p:ext uri="{BB962C8B-B14F-4D97-AF65-F5344CB8AC3E}">
        <p14:creationId xmlns:p14="http://schemas.microsoft.com/office/powerpoint/2010/main" val="3681263030"/>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TextBox 22"/>
          <p:cNvSpPr txBox="1"/>
          <p:nvPr/>
        </p:nvSpPr>
        <p:spPr>
          <a:xfrm>
            <a:off x="267061" y="6539369"/>
            <a:ext cx="1800200" cy="123111"/>
          </a:xfrm>
          <a:prstGeom prst="rect">
            <a:avLst/>
          </a:prstGeom>
          <a:noFill/>
        </p:spPr>
        <p:txBody>
          <a:bodyPr wrap="square" rtlCol="0">
            <a:spAutoFit/>
          </a:bodyPr>
          <a:lstStyle/>
          <a:p>
            <a:pPr>
              <a:lnSpc>
                <a:spcPct val="200000"/>
              </a:lnSpc>
            </a:pPr>
            <a:r>
              <a:rPr lang="en-US" altLang="zh-CN" sz="100" dirty="0">
                <a:solidFill>
                  <a:schemeClr val="bg1"/>
                </a:solidFill>
                <a:latin typeface="微软雅黑" panose="020B0503020204020204" pitchFamily="34" charset="-122"/>
                <a:ea typeface="微软雅黑" panose="020B0503020204020204" pitchFamily="34" charset="-122"/>
              </a:rPr>
              <a:t>PPT</a:t>
            </a:r>
            <a:r>
              <a:rPr lang="zh-CN" altLang="en-US" sz="100" dirty="0">
                <a:solidFill>
                  <a:schemeClr val="bg1"/>
                </a:solidFill>
                <a:latin typeface="微软雅黑" panose="020B0503020204020204" pitchFamily="34" charset="-122"/>
                <a:ea typeface="微软雅黑" panose="020B0503020204020204" pitchFamily="34" charset="-122"/>
              </a:rPr>
              <a:t>模板 </a:t>
            </a:r>
            <a:r>
              <a:rPr lang="en-US" altLang="zh-CN" sz="100" dirty="0">
                <a:solidFill>
                  <a:schemeClr val="bg1"/>
                </a:solidFill>
                <a:latin typeface="微软雅黑" panose="020B0503020204020204" pitchFamily="34" charset="-122"/>
                <a:ea typeface="微软雅黑" panose="020B0503020204020204" pitchFamily="34" charset="-122"/>
              </a:rPr>
              <a:t>http://www.1ppt.com/moban/</a:t>
            </a:r>
            <a:r>
              <a:rPr lang="zh-CN" altLang="en-US" sz="100" dirty="0">
                <a:solidFill>
                  <a:schemeClr val="bg1"/>
                </a:solidFill>
                <a:latin typeface="微软雅黑" panose="020B0503020204020204" pitchFamily="34" charset="-122"/>
                <a:ea typeface="微软雅黑" panose="020B0503020204020204" pitchFamily="34" charset="-122"/>
              </a:rPr>
              <a:t> </a:t>
            </a:r>
            <a:endParaRPr lang="en-US" altLang="zh-CN" sz="100" dirty="0">
              <a:solidFill>
                <a:schemeClr val="bg1"/>
              </a:solidFill>
              <a:latin typeface="微软雅黑" panose="020B0503020204020204" pitchFamily="34" charset="-122"/>
              <a:ea typeface="微软雅黑" panose="020B0503020204020204" pitchFamily="34" charset="-122"/>
            </a:endParaRPr>
          </a:p>
        </p:txBody>
      </p:sp>
      <p:grpSp>
        <p:nvGrpSpPr>
          <p:cNvPr id="28" name="组合 27">
            <a:extLst>
              <a:ext uri="{FF2B5EF4-FFF2-40B4-BE49-F238E27FC236}">
                <a16:creationId xmlns:a16="http://schemas.microsoft.com/office/drawing/2014/main" id="{9B8478E2-C6C8-4B2D-A9A3-892C973C407A}"/>
              </a:ext>
            </a:extLst>
          </p:cNvPr>
          <p:cNvGrpSpPr/>
          <p:nvPr/>
        </p:nvGrpSpPr>
        <p:grpSpPr>
          <a:xfrm>
            <a:off x="688460" y="611701"/>
            <a:ext cx="4512517" cy="461665"/>
            <a:chOff x="688460" y="611701"/>
            <a:chExt cx="4512517" cy="461665"/>
          </a:xfrm>
        </p:grpSpPr>
        <p:sp>
          <p:nvSpPr>
            <p:cNvPr id="29" name="文本框 28">
              <a:extLst>
                <a:ext uri="{FF2B5EF4-FFF2-40B4-BE49-F238E27FC236}">
                  <a16:creationId xmlns:a16="http://schemas.microsoft.com/office/drawing/2014/main" id="{9A849A46-68F2-4BF9-9335-C393326261A6}"/>
                </a:ext>
              </a:extLst>
            </p:cNvPr>
            <p:cNvSpPr txBox="1"/>
            <p:nvPr/>
          </p:nvSpPr>
          <p:spPr>
            <a:xfrm>
              <a:off x="931237" y="611701"/>
              <a:ext cx="3962400" cy="461665"/>
            </a:xfrm>
            <a:prstGeom prst="rect">
              <a:avLst/>
            </a:prstGeom>
            <a:noFill/>
          </p:spPr>
          <p:txBody>
            <a:bodyPr wrap="square" rtlCol="0">
              <a:spAutoFit/>
            </a:bodyPr>
            <a:lstStyle/>
            <a:p>
              <a:pPr algn="ctr"/>
              <a:r>
                <a:rPr lang="en-US" altLang="zh-CN" sz="2400" dirty="0">
                  <a:cs typeface="+mn-ea"/>
                  <a:sym typeface="+mn-lt"/>
                </a:rPr>
                <a:t>03OpenStack</a:t>
              </a:r>
              <a:r>
                <a:rPr lang="zh-CN" altLang="en-US" sz="2400" dirty="0">
                  <a:cs typeface="+mn-ea"/>
                  <a:sym typeface="+mn-lt"/>
                </a:rPr>
                <a:t>体系架构</a:t>
              </a:r>
            </a:p>
          </p:txBody>
        </p:sp>
        <p:cxnSp>
          <p:nvCxnSpPr>
            <p:cNvPr id="30" name="直接连接符 29">
              <a:extLst>
                <a:ext uri="{FF2B5EF4-FFF2-40B4-BE49-F238E27FC236}">
                  <a16:creationId xmlns:a16="http://schemas.microsoft.com/office/drawing/2014/main" id="{07DAF987-69EB-40E6-9EB2-FE70A05BA347}"/>
                </a:ext>
              </a:extLst>
            </p:cNvPr>
            <p:cNvCxnSpPr>
              <a:cxnSpLocks/>
            </p:cNvCxnSpPr>
            <p:nvPr/>
          </p:nvCxnSpPr>
          <p:spPr>
            <a:xfrm flipH="1">
              <a:off x="4324677" y="842533"/>
              <a:ext cx="876300" cy="0"/>
            </a:xfrm>
            <a:prstGeom prst="line">
              <a:avLst/>
            </a:prstGeom>
            <a:ln>
              <a:gradFill>
                <a:gsLst>
                  <a:gs pos="0">
                    <a:schemeClr val="accent1">
                      <a:lumMod val="5000"/>
                      <a:lumOff val="95000"/>
                    </a:schemeClr>
                  </a:gs>
                  <a:gs pos="100000">
                    <a:schemeClr val="bg1">
                      <a:lumMod val="50000"/>
                    </a:schemeClr>
                  </a:gs>
                </a:gsLst>
                <a:lin ang="0" scaled="0"/>
              </a:gradFill>
            </a:ln>
          </p:spPr>
          <p:style>
            <a:lnRef idx="1">
              <a:schemeClr val="accent1"/>
            </a:lnRef>
            <a:fillRef idx="0">
              <a:schemeClr val="accent1"/>
            </a:fillRef>
            <a:effectRef idx="0">
              <a:schemeClr val="accent1"/>
            </a:effectRef>
            <a:fontRef idx="minor">
              <a:schemeClr val="tx1"/>
            </a:fontRef>
          </p:style>
        </p:cxnSp>
        <p:cxnSp>
          <p:nvCxnSpPr>
            <p:cNvPr id="31" name="直接连接符 30">
              <a:extLst>
                <a:ext uri="{FF2B5EF4-FFF2-40B4-BE49-F238E27FC236}">
                  <a16:creationId xmlns:a16="http://schemas.microsoft.com/office/drawing/2014/main" id="{B299E428-F841-450B-8AF8-9AFEDCF88884}"/>
                </a:ext>
              </a:extLst>
            </p:cNvPr>
            <p:cNvCxnSpPr>
              <a:cxnSpLocks/>
            </p:cNvCxnSpPr>
            <p:nvPr/>
          </p:nvCxnSpPr>
          <p:spPr>
            <a:xfrm>
              <a:off x="688460" y="842533"/>
              <a:ext cx="803231" cy="0"/>
            </a:xfrm>
            <a:prstGeom prst="line">
              <a:avLst/>
            </a:prstGeom>
            <a:ln>
              <a:gradFill>
                <a:gsLst>
                  <a:gs pos="0">
                    <a:schemeClr val="accent1">
                      <a:lumMod val="5000"/>
                      <a:lumOff val="95000"/>
                    </a:schemeClr>
                  </a:gs>
                  <a:gs pos="100000">
                    <a:schemeClr val="bg1">
                      <a:lumMod val="50000"/>
                    </a:schemeClr>
                  </a:gs>
                </a:gsLst>
                <a:lin ang="0" scaled="0"/>
              </a:gradFill>
            </a:ln>
          </p:spPr>
          <p:style>
            <a:lnRef idx="1">
              <a:schemeClr val="accent1"/>
            </a:lnRef>
            <a:fillRef idx="0">
              <a:schemeClr val="accent1"/>
            </a:fillRef>
            <a:effectRef idx="0">
              <a:schemeClr val="accent1"/>
            </a:effectRef>
            <a:fontRef idx="minor">
              <a:schemeClr val="tx1"/>
            </a:fontRef>
          </p:style>
        </p:cxnSp>
      </p:grpSp>
      <p:sp>
        <p:nvSpPr>
          <p:cNvPr id="5" name="文本框 4">
            <a:extLst>
              <a:ext uri="{FF2B5EF4-FFF2-40B4-BE49-F238E27FC236}">
                <a16:creationId xmlns:a16="http://schemas.microsoft.com/office/drawing/2014/main" id="{83508B5A-80E1-3C64-FF8A-38F7356EA6FD}"/>
              </a:ext>
            </a:extLst>
          </p:cNvPr>
          <p:cNvSpPr txBox="1"/>
          <p:nvPr/>
        </p:nvSpPr>
        <p:spPr>
          <a:xfrm>
            <a:off x="490889" y="1645722"/>
            <a:ext cx="11444438" cy="5262979"/>
          </a:xfrm>
          <a:prstGeom prst="rect">
            <a:avLst/>
          </a:prstGeom>
          <a:noFill/>
        </p:spPr>
        <p:txBody>
          <a:bodyPr wrap="square">
            <a:spAutoFit/>
          </a:bodyPr>
          <a:lstStyle/>
          <a:p>
            <a:pPr indent="266700" algn="just"/>
            <a:r>
              <a:rPr lang="en-US" altLang="zh-CN" sz="2400" b="1" dirty="0"/>
              <a:t>Cinder</a:t>
            </a:r>
          </a:p>
          <a:p>
            <a:pPr indent="266700" algn="just"/>
            <a:endParaRPr lang="en-US" altLang="zh-CN" sz="2400" dirty="0">
              <a:solidFill>
                <a:srgbClr val="000000"/>
              </a:solidFill>
              <a:effectLst/>
              <a:latin typeface="Times New Roman" panose="02020603050405020304" pitchFamily="18" charset="0"/>
              <a:ea typeface="宋体" panose="02010600030101010101" pitchFamily="2" charset="-122"/>
            </a:endParaRPr>
          </a:p>
          <a:p>
            <a:pPr marL="342900" indent="-342900" algn="just">
              <a:buFont typeface="Wingdings" panose="05000000000000000000" pitchFamily="2" charset="2"/>
              <a:buChar char="n"/>
            </a:pPr>
            <a:r>
              <a:rPr lang="en-US" altLang="zh-CN" sz="2400" b="1" dirty="0">
                <a:solidFill>
                  <a:srgbClr val="000000"/>
                </a:solidFill>
                <a:effectLst/>
                <a:latin typeface="Times New Roman" panose="02020603050405020304" pitchFamily="18" charset="0"/>
                <a:ea typeface="宋体" panose="02010600030101010101" pitchFamily="2" charset="-122"/>
              </a:rPr>
              <a:t>Cinder Client</a:t>
            </a:r>
            <a:r>
              <a:rPr lang="zh-CN" altLang="en-US" sz="2400" b="1" dirty="0">
                <a:solidFill>
                  <a:srgbClr val="000000"/>
                </a:solidFill>
                <a:effectLst/>
                <a:latin typeface="Times New Roman" panose="02020603050405020304" pitchFamily="18" charset="0"/>
                <a:ea typeface="宋体" panose="02010600030101010101" pitchFamily="2" charset="-122"/>
              </a:rPr>
              <a:t>：</a:t>
            </a:r>
            <a:r>
              <a:rPr lang="zh-CN" altLang="en-US" sz="2400" dirty="0">
                <a:solidFill>
                  <a:srgbClr val="000000"/>
                </a:solidFill>
                <a:effectLst/>
                <a:latin typeface="Times New Roman" panose="02020603050405020304" pitchFamily="18" charset="0"/>
                <a:ea typeface="宋体" panose="02010600030101010101" pitchFamily="2" charset="-122"/>
              </a:rPr>
              <a:t>用于封装</a:t>
            </a:r>
            <a:r>
              <a:rPr lang="en-US" altLang="zh-CN" sz="2400" dirty="0" err="1">
                <a:solidFill>
                  <a:srgbClr val="000000"/>
                </a:solidFill>
                <a:effectLst/>
                <a:latin typeface="Times New Roman" panose="02020603050405020304" pitchFamily="18" charset="0"/>
                <a:ea typeface="宋体" panose="02010600030101010101" pitchFamily="2" charset="-122"/>
              </a:rPr>
              <a:t>Clinent</a:t>
            </a:r>
            <a:r>
              <a:rPr lang="zh-CN" altLang="en-US" sz="2400" dirty="0">
                <a:solidFill>
                  <a:srgbClr val="000000"/>
                </a:solidFill>
                <a:effectLst/>
                <a:latin typeface="Times New Roman" panose="02020603050405020304" pitchFamily="18" charset="0"/>
                <a:ea typeface="宋体" panose="02010600030101010101" pitchFamily="2" charset="-122"/>
              </a:rPr>
              <a:t>提供的</a:t>
            </a:r>
            <a:r>
              <a:rPr lang="en-US" altLang="zh-CN" sz="2400" dirty="0">
                <a:solidFill>
                  <a:srgbClr val="000000"/>
                </a:solidFill>
                <a:effectLst/>
                <a:latin typeface="Times New Roman" panose="02020603050405020304" pitchFamily="18" charset="0"/>
                <a:ea typeface="宋体" panose="02010600030101010101" pitchFamily="2" charset="-122"/>
              </a:rPr>
              <a:t>REST API</a:t>
            </a:r>
            <a:r>
              <a:rPr lang="zh-CN" altLang="en-US" sz="2400" dirty="0">
                <a:solidFill>
                  <a:srgbClr val="000000"/>
                </a:solidFill>
                <a:effectLst/>
                <a:latin typeface="Times New Roman" panose="02020603050405020304" pitchFamily="18" charset="0"/>
                <a:ea typeface="宋体" panose="02010600030101010101" pitchFamily="2" charset="-122"/>
              </a:rPr>
              <a:t>接口，提供给用户使用</a:t>
            </a:r>
          </a:p>
          <a:p>
            <a:pPr marL="342900" indent="-342900" algn="just">
              <a:buFont typeface="Wingdings" panose="05000000000000000000" pitchFamily="2" charset="2"/>
              <a:buChar char="n"/>
            </a:pPr>
            <a:r>
              <a:rPr lang="en-US" altLang="zh-CN" sz="2400" b="1" dirty="0">
                <a:solidFill>
                  <a:srgbClr val="000000"/>
                </a:solidFill>
                <a:effectLst/>
                <a:latin typeface="Times New Roman" panose="02020603050405020304" pitchFamily="18" charset="0"/>
                <a:ea typeface="宋体" panose="02010600030101010101" pitchFamily="2" charset="-122"/>
              </a:rPr>
              <a:t>Cinder-</a:t>
            </a:r>
            <a:r>
              <a:rPr lang="en-US" altLang="zh-CN" sz="2400" b="1" dirty="0" err="1">
                <a:solidFill>
                  <a:srgbClr val="000000"/>
                </a:solidFill>
                <a:effectLst/>
                <a:latin typeface="Times New Roman" panose="02020603050405020304" pitchFamily="18" charset="0"/>
                <a:ea typeface="宋体" panose="02010600030101010101" pitchFamily="2" charset="-122"/>
              </a:rPr>
              <a:t>api</a:t>
            </a:r>
            <a:r>
              <a:rPr lang="zh-CN" altLang="en-US" sz="2400" b="1" dirty="0">
                <a:solidFill>
                  <a:srgbClr val="000000"/>
                </a:solidFill>
                <a:effectLst/>
                <a:latin typeface="Times New Roman" panose="02020603050405020304" pitchFamily="18" charset="0"/>
                <a:ea typeface="宋体" panose="02010600030101010101" pitchFamily="2" charset="-122"/>
              </a:rPr>
              <a:t>：</a:t>
            </a:r>
            <a:r>
              <a:rPr lang="zh-CN" altLang="en-US" sz="2400" dirty="0">
                <a:solidFill>
                  <a:srgbClr val="000000"/>
                </a:solidFill>
                <a:effectLst/>
                <a:latin typeface="Times New Roman" panose="02020603050405020304" pitchFamily="18" charset="0"/>
                <a:ea typeface="宋体" panose="02010600030101010101" pitchFamily="2" charset="-122"/>
              </a:rPr>
              <a:t>对外提供</a:t>
            </a:r>
            <a:r>
              <a:rPr lang="en-US" altLang="zh-CN" sz="2400" dirty="0">
                <a:solidFill>
                  <a:srgbClr val="000000"/>
                </a:solidFill>
                <a:effectLst/>
                <a:latin typeface="Times New Roman" panose="02020603050405020304" pitchFamily="18" charset="0"/>
                <a:ea typeface="宋体" panose="02010600030101010101" pitchFamily="2" charset="-122"/>
              </a:rPr>
              <a:t>REST API</a:t>
            </a:r>
            <a:r>
              <a:rPr lang="zh-CN" altLang="en-US" sz="2400" dirty="0">
                <a:solidFill>
                  <a:srgbClr val="000000"/>
                </a:solidFill>
                <a:effectLst/>
                <a:latin typeface="Times New Roman" panose="02020603050405020304" pitchFamily="18" charset="0"/>
                <a:ea typeface="宋体" panose="02010600030101010101" pitchFamily="2" charset="-122"/>
              </a:rPr>
              <a:t>接口，负责接受和处理</a:t>
            </a:r>
            <a:r>
              <a:rPr lang="en-US" altLang="zh-CN" sz="2400" dirty="0">
                <a:solidFill>
                  <a:srgbClr val="000000"/>
                </a:solidFill>
                <a:effectLst/>
                <a:latin typeface="Times New Roman" panose="02020603050405020304" pitchFamily="18" charset="0"/>
                <a:ea typeface="宋体" panose="02010600030101010101" pitchFamily="2" charset="-122"/>
              </a:rPr>
              <a:t>REST</a:t>
            </a:r>
            <a:r>
              <a:rPr lang="zh-CN" altLang="en-US" sz="2400" dirty="0">
                <a:solidFill>
                  <a:srgbClr val="000000"/>
                </a:solidFill>
                <a:effectLst/>
                <a:latin typeface="Times New Roman" panose="02020603050405020304" pitchFamily="18" charset="0"/>
                <a:ea typeface="宋体" panose="02010600030101010101" pitchFamily="2" charset="-122"/>
              </a:rPr>
              <a:t>请求，并将请求放入</a:t>
            </a:r>
            <a:r>
              <a:rPr lang="en-US" altLang="zh-CN" sz="2400" dirty="0">
                <a:solidFill>
                  <a:srgbClr val="000000"/>
                </a:solidFill>
                <a:effectLst/>
                <a:latin typeface="Times New Roman" panose="02020603050405020304" pitchFamily="18" charset="0"/>
                <a:ea typeface="宋体" panose="02010600030101010101" pitchFamily="2" charset="-122"/>
              </a:rPr>
              <a:t>RabbitMQ</a:t>
            </a:r>
            <a:r>
              <a:rPr lang="zh-CN" altLang="en-US" sz="2400" dirty="0">
                <a:solidFill>
                  <a:srgbClr val="000000"/>
                </a:solidFill>
                <a:effectLst/>
                <a:latin typeface="Times New Roman" panose="02020603050405020304" pitchFamily="18" charset="0"/>
                <a:ea typeface="宋体" panose="02010600030101010101" pitchFamily="2" charset="-122"/>
              </a:rPr>
              <a:t>队列。</a:t>
            </a:r>
          </a:p>
          <a:p>
            <a:pPr marL="342900" indent="-342900" algn="just">
              <a:buFont typeface="Wingdings" panose="05000000000000000000" pitchFamily="2" charset="2"/>
              <a:buChar char="n"/>
            </a:pPr>
            <a:r>
              <a:rPr lang="en-US" altLang="zh-CN" sz="2400" b="1" dirty="0">
                <a:solidFill>
                  <a:srgbClr val="000000"/>
                </a:solidFill>
                <a:effectLst/>
                <a:latin typeface="Times New Roman" panose="02020603050405020304" pitchFamily="18" charset="0"/>
                <a:ea typeface="宋体" panose="02010600030101010101" pitchFamily="2" charset="-122"/>
              </a:rPr>
              <a:t>Cinder-scheduler</a:t>
            </a:r>
            <a:r>
              <a:rPr lang="zh-CN" altLang="en-US" sz="2400" b="1" dirty="0">
                <a:solidFill>
                  <a:srgbClr val="000000"/>
                </a:solidFill>
                <a:effectLst/>
                <a:latin typeface="Times New Roman" panose="02020603050405020304" pitchFamily="18" charset="0"/>
                <a:ea typeface="宋体" panose="02010600030101010101" pitchFamily="2" charset="-122"/>
              </a:rPr>
              <a:t>：</a:t>
            </a:r>
            <a:r>
              <a:rPr lang="zh-CN" altLang="en-US" sz="2400" dirty="0">
                <a:solidFill>
                  <a:srgbClr val="000000"/>
                </a:solidFill>
                <a:effectLst/>
                <a:latin typeface="Times New Roman" panose="02020603050405020304" pitchFamily="18" charset="0"/>
                <a:ea typeface="宋体" panose="02010600030101010101" pitchFamily="2" charset="-122"/>
              </a:rPr>
              <a:t>处理队列中的任务，并根据预定策略选择合适的</a:t>
            </a:r>
            <a:r>
              <a:rPr lang="en-US" altLang="zh-CN" sz="2400" dirty="0">
                <a:solidFill>
                  <a:srgbClr val="000000"/>
                </a:solidFill>
                <a:effectLst/>
                <a:latin typeface="Times New Roman" panose="02020603050405020304" pitchFamily="18" charset="0"/>
                <a:ea typeface="宋体" panose="02010600030101010101" pitchFamily="2" charset="-122"/>
              </a:rPr>
              <a:t>Volume Service</a:t>
            </a:r>
            <a:r>
              <a:rPr lang="zh-CN" altLang="en-US" sz="2400" dirty="0">
                <a:solidFill>
                  <a:srgbClr val="000000"/>
                </a:solidFill>
                <a:effectLst/>
                <a:latin typeface="Times New Roman" panose="02020603050405020304" pitchFamily="18" charset="0"/>
                <a:ea typeface="宋体" panose="02010600030101010101" pitchFamily="2" charset="-122"/>
              </a:rPr>
              <a:t>节点来执行任务。</a:t>
            </a:r>
          </a:p>
          <a:p>
            <a:pPr marL="342900" indent="-342900" algn="just">
              <a:buFont typeface="Wingdings" panose="05000000000000000000" pitchFamily="2" charset="2"/>
              <a:buChar char="n"/>
            </a:pPr>
            <a:r>
              <a:rPr lang="en-US" altLang="zh-CN" sz="2400" b="1" dirty="0">
                <a:solidFill>
                  <a:srgbClr val="000000"/>
                </a:solidFill>
                <a:effectLst/>
                <a:latin typeface="Times New Roman" panose="02020603050405020304" pitchFamily="18" charset="0"/>
                <a:ea typeface="宋体" panose="02010600030101010101" pitchFamily="2" charset="-122"/>
              </a:rPr>
              <a:t>Cinder-volume</a:t>
            </a:r>
            <a:r>
              <a:rPr lang="zh-CN" altLang="en-US" sz="2400" b="1" dirty="0">
                <a:solidFill>
                  <a:srgbClr val="000000"/>
                </a:solidFill>
                <a:effectLst/>
                <a:latin typeface="Times New Roman" panose="02020603050405020304" pitchFamily="18" charset="0"/>
                <a:ea typeface="宋体" panose="02010600030101010101" pitchFamily="2" charset="-122"/>
              </a:rPr>
              <a:t>：</a:t>
            </a:r>
            <a:r>
              <a:rPr lang="zh-CN" altLang="en-US" sz="2400" dirty="0">
                <a:solidFill>
                  <a:srgbClr val="000000"/>
                </a:solidFill>
                <a:effectLst/>
                <a:latin typeface="Times New Roman" panose="02020603050405020304" pitchFamily="18" charset="0"/>
                <a:ea typeface="宋体" panose="02010600030101010101" pitchFamily="2" charset="-122"/>
              </a:rPr>
              <a:t>负责与后端存储进行对接，通过各厂商提供的</a:t>
            </a:r>
            <a:r>
              <a:rPr lang="en-US" altLang="zh-CN" sz="2400" dirty="0">
                <a:solidFill>
                  <a:srgbClr val="000000"/>
                </a:solidFill>
                <a:effectLst/>
                <a:latin typeface="Times New Roman" panose="02020603050405020304" pitchFamily="18" charset="0"/>
                <a:ea typeface="宋体" panose="02010600030101010101" pitchFamily="2" charset="-122"/>
              </a:rPr>
              <a:t>Driver</a:t>
            </a:r>
            <a:r>
              <a:rPr lang="zh-CN" altLang="en-US" sz="2400" dirty="0">
                <a:solidFill>
                  <a:srgbClr val="000000"/>
                </a:solidFill>
                <a:effectLst/>
                <a:latin typeface="Times New Roman" panose="02020603050405020304" pitchFamily="18" charset="0"/>
                <a:ea typeface="宋体" panose="02010600030101010101" pitchFamily="2" charset="-122"/>
              </a:rPr>
              <a:t>将</a:t>
            </a:r>
            <a:r>
              <a:rPr lang="en-US" altLang="zh-CN" sz="2400" dirty="0">
                <a:solidFill>
                  <a:srgbClr val="000000"/>
                </a:solidFill>
                <a:effectLst/>
                <a:latin typeface="Times New Roman" panose="02020603050405020304" pitchFamily="18" charset="0"/>
                <a:ea typeface="宋体" panose="02010600030101010101" pitchFamily="2" charset="-122"/>
              </a:rPr>
              <a:t>OpenStack</a:t>
            </a:r>
            <a:r>
              <a:rPr lang="zh-CN" altLang="en-US" sz="2400" dirty="0">
                <a:solidFill>
                  <a:srgbClr val="000000"/>
                </a:solidFill>
                <a:effectLst/>
                <a:latin typeface="Times New Roman" panose="02020603050405020304" pitchFamily="18" charset="0"/>
                <a:ea typeface="宋体" panose="02010600030101010101" pitchFamily="2" charset="-122"/>
              </a:rPr>
              <a:t>操作转换为存储操作。该服务运行在存储节点上，管理存储空间。每个存储节点都有一个</a:t>
            </a:r>
            <a:r>
              <a:rPr lang="en-US" altLang="zh-CN" sz="2400" dirty="0">
                <a:solidFill>
                  <a:srgbClr val="000000"/>
                </a:solidFill>
                <a:effectLst/>
                <a:latin typeface="Times New Roman" panose="02020603050405020304" pitchFamily="18" charset="0"/>
                <a:ea typeface="宋体" panose="02010600030101010101" pitchFamily="2" charset="-122"/>
              </a:rPr>
              <a:t>Volume Service</a:t>
            </a:r>
            <a:r>
              <a:rPr lang="zh-CN" altLang="en-US" sz="2400" dirty="0">
                <a:solidFill>
                  <a:srgbClr val="000000"/>
                </a:solidFill>
                <a:effectLst/>
                <a:latin typeface="Times New Roman" panose="02020603050405020304" pitchFamily="18" charset="0"/>
                <a:ea typeface="宋体" panose="02010600030101010101" pitchFamily="2" charset="-122"/>
              </a:rPr>
              <a:t>，若干个这样的存储节点联合起来可以构成一个存储资源池。</a:t>
            </a:r>
            <a:endParaRPr lang="en-US" altLang="zh-CN" sz="2400" dirty="0">
              <a:solidFill>
                <a:srgbClr val="000000"/>
              </a:solidFill>
              <a:effectLst/>
              <a:latin typeface="Times New Roman" panose="02020603050405020304" pitchFamily="18" charset="0"/>
              <a:ea typeface="宋体" panose="02010600030101010101" pitchFamily="2" charset="-122"/>
            </a:endParaRPr>
          </a:p>
          <a:p>
            <a:pPr marL="342900" indent="-342900" algn="just">
              <a:buFont typeface="Wingdings" panose="05000000000000000000" pitchFamily="2" charset="2"/>
              <a:buChar char="n"/>
            </a:pPr>
            <a:r>
              <a:rPr lang="en-US" altLang="zh-CN" sz="2400" b="1" dirty="0">
                <a:solidFill>
                  <a:srgbClr val="000000"/>
                </a:solidFill>
                <a:effectLst/>
                <a:latin typeface="Times New Roman" panose="02020603050405020304" pitchFamily="18" charset="0"/>
                <a:ea typeface="宋体" panose="02010600030101010101" pitchFamily="2" charset="-122"/>
              </a:rPr>
              <a:t>Cinder-backup</a:t>
            </a:r>
            <a:r>
              <a:rPr lang="zh-CN" altLang="en-US" sz="2400" b="1" dirty="0">
                <a:solidFill>
                  <a:srgbClr val="000000"/>
                </a:solidFill>
                <a:effectLst/>
                <a:latin typeface="Times New Roman" panose="02020603050405020304" pitchFamily="18" charset="0"/>
                <a:ea typeface="宋体" panose="02010600030101010101" pitchFamily="2" charset="-122"/>
              </a:rPr>
              <a:t>：</a:t>
            </a:r>
            <a:r>
              <a:rPr lang="zh-CN" altLang="en-US" sz="2400" dirty="0">
                <a:solidFill>
                  <a:srgbClr val="000000"/>
                </a:solidFill>
                <a:effectLst/>
                <a:latin typeface="Times New Roman" panose="02020603050405020304" pitchFamily="18" charset="0"/>
                <a:ea typeface="宋体" panose="02010600030101010101" pitchFamily="2" charset="-122"/>
              </a:rPr>
              <a:t>实现将卷的数据备份到其他存储介质，支持将存储卷备份到</a:t>
            </a:r>
            <a:r>
              <a:rPr lang="en-US" altLang="zh-CN" sz="2400" dirty="0">
                <a:solidFill>
                  <a:srgbClr val="000000"/>
                </a:solidFill>
                <a:effectLst/>
                <a:latin typeface="Times New Roman" panose="02020603050405020304" pitchFamily="18" charset="0"/>
                <a:ea typeface="宋体" panose="02010600030101010101" pitchFamily="2" charset="-122"/>
              </a:rPr>
              <a:t>OpenStack</a:t>
            </a:r>
            <a:r>
              <a:rPr lang="zh-CN" altLang="en-US" sz="2400" dirty="0">
                <a:solidFill>
                  <a:srgbClr val="000000"/>
                </a:solidFill>
                <a:effectLst/>
                <a:latin typeface="Times New Roman" panose="02020603050405020304" pitchFamily="18" charset="0"/>
                <a:ea typeface="宋体" panose="02010600030101010101" pitchFamily="2" charset="-122"/>
              </a:rPr>
              <a:t>对象存储，如</a:t>
            </a:r>
            <a:r>
              <a:rPr lang="en-US" altLang="zh-CN" sz="2400" dirty="0">
                <a:solidFill>
                  <a:srgbClr val="000000"/>
                </a:solidFill>
                <a:effectLst/>
                <a:latin typeface="Times New Roman" panose="02020603050405020304" pitchFamily="18" charset="0"/>
                <a:ea typeface="宋体" panose="02010600030101010101" pitchFamily="2" charset="-122"/>
              </a:rPr>
              <a:t>Swift</a:t>
            </a:r>
            <a:r>
              <a:rPr lang="zh-CN" altLang="en-US" sz="2400" dirty="0">
                <a:solidFill>
                  <a:srgbClr val="000000"/>
                </a:solidFill>
                <a:effectLst/>
                <a:latin typeface="Times New Roman" panose="02020603050405020304" pitchFamily="18" charset="0"/>
                <a:ea typeface="宋体" panose="02010600030101010101" pitchFamily="2" charset="-122"/>
              </a:rPr>
              <a:t>、</a:t>
            </a:r>
            <a:r>
              <a:rPr lang="en-US" altLang="zh-CN" sz="2400" dirty="0" err="1">
                <a:solidFill>
                  <a:srgbClr val="000000"/>
                </a:solidFill>
                <a:effectLst/>
                <a:latin typeface="Times New Roman" panose="02020603050405020304" pitchFamily="18" charset="0"/>
                <a:ea typeface="宋体" panose="02010600030101010101" pitchFamily="2" charset="-122"/>
              </a:rPr>
              <a:t>Ceph</a:t>
            </a:r>
            <a:r>
              <a:rPr lang="zh-CN" altLang="en-US" sz="2400" dirty="0">
                <a:solidFill>
                  <a:srgbClr val="000000"/>
                </a:solidFill>
                <a:effectLst/>
                <a:latin typeface="Times New Roman" panose="02020603050405020304" pitchFamily="18" charset="0"/>
                <a:ea typeface="宋体" panose="02010600030101010101" pitchFamily="2" charset="-122"/>
              </a:rPr>
              <a:t>对象存储等。</a:t>
            </a:r>
          </a:p>
          <a:p>
            <a:pPr indent="266700" algn="just"/>
            <a:endParaRPr lang="en-US" altLang="zh-CN" sz="2400" dirty="0">
              <a:solidFill>
                <a:srgbClr val="000000"/>
              </a:solidFill>
              <a:effectLst/>
              <a:latin typeface="Times New Roman" panose="02020603050405020304" pitchFamily="18" charset="0"/>
              <a:ea typeface="宋体" panose="02010600030101010101" pitchFamily="2" charset="-122"/>
            </a:endParaRPr>
          </a:p>
        </p:txBody>
      </p:sp>
    </p:spTree>
    <p:extLst>
      <p:ext uri="{BB962C8B-B14F-4D97-AF65-F5344CB8AC3E}">
        <p14:creationId xmlns:p14="http://schemas.microsoft.com/office/powerpoint/2010/main" val="3435103843"/>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TextBox 22"/>
          <p:cNvSpPr txBox="1"/>
          <p:nvPr/>
        </p:nvSpPr>
        <p:spPr>
          <a:xfrm>
            <a:off x="267061" y="6539369"/>
            <a:ext cx="1800200" cy="123111"/>
          </a:xfrm>
          <a:prstGeom prst="rect">
            <a:avLst/>
          </a:prstGeom>
          <a:noFill/>
        </p:spPr>
        <p:txBody>
          <a:bodyPr wrap="square" rtlCol="0">
            <a:spAutoFit/>
          </a:bodyPr>
          <a:lstStyle/>
          <a:p>
            <a:pPr>
              <a:lnSpc>
                <a:spcPct val="200000"/>
              </a:lnSpc>
            </a:pPr>
            <a:r>
              <a:rPr lang="en-US" altLang="zh-CN" sz="100" dirty="0">
                <a:solidFill>
                  <a:schemeClr val="bg1"/>
                </a:solidFill>
                <a:latin typeface="微软雅黑" panose="020B0503020204020204" pitchFamily="34" charset="-122"/>
                <a:ea typeface="微软雅黑" panose="020B0503020204020204" pitchFamily="34" charset="-122"/>
              </a:rPr>
              <a:t>PPT</a:t>
            </a:r>
            <a:r>
              <a:rPr lang="zh-CN" altLang="en-US" sz="100" dirty="0">
                <a:solidFill>
                  <a:schemeClr val="bg1"/>
                </a:solidFill>
                <a:latin typeface="微软雅黑" panose="020B0503020204020204" pitchFamily="34" charset="-122"/>
                <a:ea typeface="微软雅黑" panose="020B0503020204020204" pitchFamily="34" charset="-122"/>
              </a:rPr>
              <a:t>模板 </a:t>
            </a:r>
            <a:r>
              <a:rPr lang="en-US" altLang="zh-CN" sz="100" dirty="0">
                <a:solidFill>
                  <a:schemeClr val="bg1"/>
                </a:solidFill>
                <a:latin typeface="微软雅黑" panose="020B0503020204020204" pitchFamily="34" charset="-122"/>
                <a:ea typeface="微软雅黑" panose="020B0503020204020204" pitchFamily="34" charset="-122"/>
              </a:rPr>
              <a:t>http://www.1ppt.com/moban/</a:t>
            </a:r>
            <a:r>
              <a:rPr lang="zh-CN" altLang="en-US" sz="100" dirty="0">
                <a:solidFill>
                  <a:schemeClr val="bg1"/>
                </a:solidFill>
                <a:latin typeface="微软雅黑" panose="020B0503020204020204" pitchFamily="34" charset="-122"/>
                <a:ea typeface="微软雅黑" panose="020B0503020204020204" pitchFamily="34" charset="-122"/>
              </a:rPr>
              <a:t> </a:t>
            </a:r>
            <a:endParaRPr lang="en-US" altLang="zh-CN" sz="100" dirty="0">
              <a:solidFill>
                <a:schemeClr val="bg1"/>
              </a:solidFill>
              <a:latin typeface="微软雅黑" panose="020B0503020204020204" pitchFamily="34" charset="-122"/>
              <a:ea typeface="微软雅黑" panose="020B0503020204020204" pitchFamily="34" charset="-122"/>
            </a:endParaRPr>
          </a:p>
        </p:txBody>
      </p:sp>
      <p:grpSp>
        <p:nvGrpSpPr>
          <p:cNvPr id="28" name="组合 27">
            <a:extLst>
              <a:ext uri="{FF2B5EF4-FFF2-40B4-BE49-F238E27FC236}">
                <a16:creationId xmlns:a16="http://schemas.microsoft.com/office/drawing/2014/main" id="{9B8478E2-C6C8-4B2D-A9A3-892C973C407A}"/>
              </a:ext>
            </a:extLst>
          </p:cNvPr>
          <p:cNvGrpSpPr/>
          <p:nvPr/>
        </p:nvGrpSpPr>
        <p:grpSpPr>
          <a:xfrm>
            <a:off x="688460" y="611701"/>
            <a:ext cx="4512517" cy="461665"/>
            <a:chOff x="688460" y="611701"/>
            <a:chExt cx="4512517" cy="461665"/>
          </a:xfrm>
        </p:grpSpPr>
        <p:sp>
          <p:nvSpPr>
            <p:cNvPr id="29" name="文本框 28">
              <a:extLst>
                <a:ext uri="{FF2B5EF4-FFF2-40B4-BE49-F238E27FC236}">
                  <a16:creationId xmlns:a16="http://schemas.microsoft.com/office/drawing/2014/main" id="{9A849A46-68F2-4BF9-9335-C393326261A6}"/>
                </a:ext>
              </a:extLst>
            </p:cNvPr>
            <p:cNvSpPr txBox="1"/>
            <p:nvPr/>
          </p:nvSpPr>
          <p:spPr>
            <a:xfrm>
              <a:off x="931237" y="611701"/>
              <a:ext cx="3962400" cy="461665"/>
            </a:xfrm>
            <a:prstGeom prst="rect">
              <a:avLst/>
            </a:prstGeom>
            <a:noFill/>
          </p:spPr>
          <p:txBody>
            <a:bodyPr wrap="square" rtlCol="0">
              <a:spAutoFit/>
            </a:bodyPr>
            <a:lstStyle/>
            <a:p>
              <a:pPr algn="ctr"/>
              <a:r>
                <a:rPr lang="en-US" altLang="zh-CN" sz="2400" dirty="0">
                  <a:cs typeface="+mn-ea"/>
                  <a:sym typeface="+mn-lt"/>
                </a:rPr>
                <a:t>03OpenStack</a:t>
              </a:r>
              <a:r>
                <a:rPr lang="zh-CN" altLang="en-US" sz="2400" dirty="0">
                  <a:cs typeface="+mn-ea"/>
                  <a:sym typeface="+mn-lt"/>
                </a:rPr>
                <a:t>体系架构</a:t>
              </a:r>
            </a:p>
          </p:txBody>
        </p:sp>
        <p:cxnSp>
          <p:nvCxnSpPr>
            <p:cNvPr id="30" name="直接连接符 29">
              <a:extLst>
                <a:ext uri="{FF2B5EF4-FFF2-40B4-BE49-F238E27FC236}">
                  <a16:creationId xmlns:a16="http://schemas.microsoft.com/office/drawing/2014/main" id="{07DAF987-69EB-40E6-9EB2-FE70A05BA347}"/>
                </a:ext>
              </a:extLst>
            </p:cNvPr>
            <p:cNvCxnSpPr>
              <a:cxnSpLocks/>
            </p:cNvCxnSpPr>
            <p:nvPr/>
          </p:nvCxnSpPr>
          <p:spPr>
            <a:xfrm flipH="1">
              <a:off x="4324677" y="842533"/>
              <a:ext cx="876300" cy="0"/>
            </a:xfrm>
            <a:prstGeom prst="line">
              <a:avLst/>
            </a:prstGeom>
            <a:ln>
              <a:gradFill>
                <a:gsLst>
                  <a:gs pos="0">
                    <a:schemeClr val="accent1">
                      <a:lumMod val="5000"/>
                      <a:lumOff val="95000"/>
                    </a:schemeClr>
                  </a:gs>
                  <a:gs pos="100000">
                    <a:schemeClr val="bg1">
                      <a:lumMod val="50000"/>
                    </a:schemeClr>
                  </a:gs>
                </a:gsLst>
                <a:lin ang="0" scaled="0"/>
              </a:gradFill>
            </a:ln>
          </p:spPr>
          <p:style>
            <a:lnRef idx="1">
              <a:schemeClr val="accent1"/>
            </a:lnRef>
            <a:fillRef idx="0">
              <a:schemeClr val="accent1"/>
            </a:fillRef>
            <a:effectRef idx="0">
              <a:schemeClr val="accent1"/>
            </a:effectRef>
            <a:fontRef idx="minor">
              <a:schemeClr val="tx1"/>
            </a:fontRef>
          </p:style>
        </p:cxnSp>
        <p:cxnSp>
          <p:nvCxnSpPr>
            <p:cNvPr id="31" name="直接连接符 30">
              <a:extLst>
                <a:ext uri="{FF2B5EF4-FFF2-40B4-BE49-F238E27FC236}">
                  <a16:creationId xmlns:a16="http://schemas.microsoft.com/office/drawing/2014/main" id="{B299E428-F841-450B-8AF8-9AFEDCF88884}"/>
                </a:ext>
              </a:extLst>
            </p:cNvPr>
            <p:cNvCxnSpPr>
              <a:cxnSpLocks/>
            </p:cNvCxnSpPr>
            <p:nvPr/>
          </p:nvCxnSpPr>
          <p:spPr>
            <a:xfrm>
              <a:off x="688460" y="842533"/>
              <a:ext cx="803231" cy="0"/>
            </a:xfrm>
            <a:prstGeom prst="line">
              <a:avLst/>
            </a:prstGeom>
            <a:ln>
              <a:gradFill>
                <a:gsLst>
                  <a:gs pos="0">
                    <a:schemeClr val="accent1">
                      <a:lumMod val="5000"/>
                      <a:lumOff val="95000"/>
                    </a:schemeClr>
                  </a:gs>
                  <a:gs pos="100000">
                    <a:schemeClr val="bg1">
                      <a:lumMod val="50000"/>
                    </a:schemeClr>
                  </a:gs>
                </a:gsLst>
                <a:lin ang="0" scaled="0"/>
              </a:gradFill>
            </a:ln>
          </p:spPr>
          <p:style>
            <a:lnRef idx="1">
              <a:schemeClr val="accent1"/>
            </a:lnRef>
            <a:fillRef idx="0">
              <a:schemeClr val="accent1"/>
            </a:fillRef>
            <a:effectRef idx="0">
              <a:schemeClr val="accent1"/>
            </a:effectRef>
            <a:fontRef idx="minor">
              <a:schemeClr val="tx1"/>
            </a:fontRef>
          </p:style>
        </p:cxnSp>
      </p:grpSp>
      <p:sp>
        <p:nvSpPr>
          <p:cNvPr id="5" name="文本框 4">
            <a:extLst>
              <a:ext uri="{FF2B5EF4-FFF2-40B4-BE49-F238E27FC236}">
                <a16:creationId xmlns:a16="http://schemas.microsoft.com/office/drawing/2014/main" id="{83508B5A-80E1-3C64-FF8A-38F7356EA6FD}"/>
              </a:ext>
            </a:extLst>
          </p:cNvPr>
          <p:cNvSpPr txBox="1"/>
          <p:nvPr/>
        </p:nvSpPr>
        <p:spPr>
          <a:xfrm>
            <a:off x="490889" y="1645722"/>
            <a:ext cx="11444438" cy="830997"/>
          </a:xfrm>
          <a:prstGeom prst="rect">
            <a:avLst/>
          </a:prstGeom>
          <a:noFill/>
        </p:spPr>
        <p:txBody>
          <a:bodyPr wrap="square">
            <a:spAutoFit/>
          </a:bodyPr>
          <a:lstStyle/>
          <a:p>
            <a:pPr indent="266700" algn="just"/>
            <a:r>
              <a:rPr lang="en-US" altLang="zh-CN" sz="2400" b="1" dirty="0"/>
              <a:t>Cinder</a:t>
            </a:r>
          </a:p>
          <a:p>
            <a:pPr indent="266700" algn="just"/>
            <a:endParaRPr lang="en-US" altLang="zh-CN" sz="2400" dirty="0">
              <a:solidFill>
                <a:srgbClr val="000000"/>
              </a:solidFill>
              <a:effectLst/>
              <a:latin typeface="Times New Roman" panose="02020603050405020304" pitchFamily="18" charset="0"/>
              <a:ea typeface="宋体" panose="02010600030101010101" pitchFamily="2" charset="-122"/>
            </a:endParaRPr>
          </a:p>
        </p:txBody>
      </p:sp>
      <p:pic>
        <p:nvPicPr>
          <p:cNvPr id="3" name="图片 2">
            <a:extLst>
              <a:ext uri="{FF2B5EF4-FFF2-40B4-BE49-F238E27FC236}">
                <a16:creationId xmlns:a16="http://schemas.microsoft.com/office/drawing/2014/main" id="{735150F1-94C0-EA66-4999-6DA10A608277}"/>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755165" y="1424701"/>
            <a:ext cx="7765248" cy="5249783"/>
          </a:xfrm>
          <a:prstGeom prst="rect">
            <a:avLst/>
          </a:prstGeom>
          <a:noFill/>
          <a:ln>
            <a:noFill/>
          </a:ln>
        </p:spPr>
      </p:pic>
    </p:spTree>
    <p:extLst>
      <p:ext uri="{BB962C8B-B14F-4D97-AF65-F5344CB8AC3E}">
        <p14:creationId xmlns:p14="http://schemas.microsoft.com/office/powerpoint/2010/main" val="3219530534"/>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TextBox 22"/>
          <p:cNvSpPr txBox="1"/>
          <p:nvPr/>
        </p:nvSpPr>
        <p:spPr>
          <a:xfrm>
            <a:off x="267061" y="6539369"/>
            <a:ext cx="1800200" cy="123111"/>
          </a:xfrm>
          <a:prstGeom prst="rect">
            <a:avLst/>
          </a:prstGeom>
          <a:noFill/>
        </p:spPr>
        <p:txBody>
          <a:bodyPr wrap="square" rtlCol="0">
            <a:spAutoFit/>
          </a:bodyPr>
          <a:lstStyle/>
          <a:p>
            <a:pPr>
              <a:lnSpc>
                <a:spcPct val="200000"/>
              </a:lnSpc>
            </a:pPr>
            <a:r>
              <a:rPr lang="en-US" altLang="zh-CN" sz="100" dirty="0">
                <a:solidFill>
                  <a:schemeClr val="bg1"/>
                </a:solidFill>
                <a:latin typeface="微软雅黑" panose="020B0503020204020204" pitchFamily="34" charset="-122"/>
                <a:ea typeface="微软雅黑" panose="020B0503020204020204" pitchFamily="34" charset="-122"/>
              </a:rPr>
              <a:t>PPT</a:t>
            </a:r>
            <a:r>
              <a:rPr lang="zh-CN" altLang="en-US" sz="100" dirty="0">
                <a:solidFill>
                  <a:schemeClr val="bg1"/>
                </a:solidFill>
                <a:latin typeface="微软雅黑" panose="020B0503020204020204" pitchFamily="34" charset="-122"/>
                <a:ea typeface="微软雅黑" panose="020B0503020204020204" pitchFamily="34" charset="-122"/>
              </a:rPr>
              <a:t>模板 </a:t>
            </a:r>
            <a:r>
              <a:rPr lang="en-US" altLang="zh-CN" sz="100" dirty="0">
                <a:solidFill>
                  <a:schemeClr val="bg1"/>
                </a:solidFill>
                <a:latin typeface="微软雅黑" panose="020B0503020204020204" pitchFamily="34" charset="-122"/>
                <a:ea typeface="微软雅黑" panose="020B0503020204020204" pitchFamily="34" charset="-122"/>
              </a:rPr>
              <a:t>http://www.1ppt.com/moban/</a:t>
            </a:r>
            <a:r>
              <a:rPr lang="zh-CN" altLang="en-US" sz="100" dirty="0">
                <a:solidFill>
                  <a:schemeClr val="bg1"/>
                </a:solidFill>
                <a:latin typeface="微软雅黑" panose="020B0503020204020204" pitchFamily="34" charset="-122"/>
                <a:ea typeface="微软雅黑" panose="020B0503020204020204" pitchFamily="34" charset="-122"/>
              </a:rPr>
              <a:t> </a:t>
            </a:r>
            <a:endParaRPr lang="en-US" altLang="zh-CN" sz="100" dirty="0">
              <a:solidFill>
                <a:schemeClr val="bg1"/>
              </a:solidFill>
              <a:latin typeface="微软雅黑" panose="020B0503020204020204" pitchFamily="34" charset="-122"/>
              <a:ea typeface="微软雅黑" panose="020B0503020204020204" pitchFamily="34" charset="-122"/>
            </a:endParaRPr>
          </a:p>
        </p:txBody>
      </p:sp>
      <p:grpSp>
        <p:nvGrpSpPr>
          <p:cNvPr id="28" name="组合 27">
            <a:extLst>
              <a:ext uri="{FF2B5EF4-FFF2-40B4-BE49-F238E27FC236}">
                <a16:creationId xmlns:a16="http://schemas.microsoft.com/office/drawing/2014/main" id="{9B8478E2-C6C8-4B2D-A9A3-892C973C407A}"/>
              </a:ext>
            </a:extLst>
          </p:cNvPr>
          <p:cNvGrpSpPr/>
          <p:nvPr/>
        </p:nvGrpSpPr>
        <p:grpSpPr>
          <a:xfrm>
            <a:off x="688460" y="611701"/>
            <a:ext cx="4512517" cy="461665"/>
            <a:chOff x="688460" y="611701"/>
            <a:chExt cx="4512517" cy="461665"/>
          </a:xfrm>
        </p:grpSpPr>
        <p:sp>
          <p:nvSpPr>
            <p:cNvPr id="29" name="文本框 28">
              <a:extLst>
                <a:ext uri="{FF2B5EF4-FFF2-40B4-BE49-F238E27FC236}">
                  <a16:creationId xmlns:a16="http://schemas.microsoft.com/office/drawing/2014/main" id="{9A849A46-68F2-4BF9-9335-C393326261A6}"/>
                </a:ext>
              </a:extLst>
            </p:cNvPr>
            <p:cNvSpPr txBox="1"/>
            <p:nvPr/>
          </p:nvSpPr>
          <p:spPr>
            <a:xfrm>
              <a:off x="931237" y="611701"/>
              <a:ext cx="3962400" cy="461665"/>
            </a:xfrm>
            <a:prstGeom prst="rect">
              <a:avLst/>
            </a:prstGeom>
            <a:noFill/>
          </p:spPr>
          <p:txBody>
            <a:bodyPr wrap="square" rtlCol="0">
              <a:spAutoFit/>
            </a:bodyPr>
            <a:lstStyle/>
            <a:p>
              <a:pPr algn="ctr"/>
              <a:r>
                <a:rPr lang="en-US" altLang="zh-CN" sz="2400" dirty="0">
                  <a:cs typeface="+mn-ea"/>
                  <a:sym typeface="+mn-lt"/>
                </a:rPr>
                <a:t>03OpenStack</a:t>
              </a:r>
              <a:r>
                <a:rPr lang="zh-CN" altLang="en-US" sz="2400" dirty="0">
                  <a:cs typeface="+mn-ea"/>
                  <a:sym typeface="+mn-lt"/>
                </a:rPr>
                <a:t>体系架构</a:t>
              </a:r>
            </a:p>
          </p:txBody>
        </p:sp>
        <p:cxnSp>
          <p:nvCxnSpPr>
            <p:cNvPr id="30" name="直接连接符 29">
              <a:extLst>
                <a:ext uri="{FF2B5EF4-FFF2-40B4-BE49-F238E27FC236}">
                  <a16:creationId xmlns:a16="http://schemas.microsoft.com/office/drawing/2014/main" id="{07DAF987-69EB-40E6-9EB2-FE70A05BA347}"/>
                </a:ext>
              </a:extLst>
            </p:cNvPr>
            <p:cNvCxnSpPr>
              <a:cxnSpLocks/>
            </p:cNvCxnSpPr>
            <p:nvPr/>
          </p:nvCxnSpPr>
          <p:spPr>
            <a:xfrm flipH="1">
              <a:off x="4324677" y="842533"/>
              <a:ext cx="876300" cy="0"/>
            </a:xfrm>
            <a:prstGeom prst="line">
              <a:avLst/>
            </a:prstGeom>
            <a:ln>
              <a:gradFill>
                <a:gsLst>
                  <a:gs pos="0">
                    <a:schemeClr val="accent1">
                      <a:lumMod val="5000"/>
                      <a:lumOff val="95000"/>
                    </a:schemeClr>
                  </a:gs>
                  <a:gs pos="100000">
                    <a:schemeClr val="bg1">
                      <a:lumMod val="50000"/>
                    </a:schemeClr>
                  </a:gs>
                </a:gsLst>
                <a:lin ang="0" scaled="0"/>
              </a:gradFill>
            </a:ln>
          </p:spPr>
          <p:style>
            <a:lnRef idx="1">
              <a:schemeClr val="accent1"/>
            </a:lnRef>
            <a:fillRef idx="0">
              <a:schemeClr val="accent1"/>
            </a:fillRef>
            <a:effectRef idx="0">
              <a:schemeClr val="accent1"/>
            </a:effectRef>
            <a:fontRef idx="minor">
              <a:schemeClr val="tx1"/>
            </a:fontRef>
          </p:style>
        </p:cxnSp>
        <p:cxnSp>
          <p:nvCxnSpPr>
            <p:cNvPr id="31" name="直接连接符 30">
              <a:extLst>
                <a:ext uri="{FF2B5EF4-FFF2-40B4-BE49-F238E27FC236}">
                  <a16:creationId xmlns:a16="http://schemas.microsoft.com/office/drawing/2014/main" id="{B299E428-F841-450B-8AF8-9AFEDCF88884}"/>
                </a:ext>
              </a:extLst>
            </p:cNvPr>
            <p:cNvCxnSpPr>
              <a:cxnSpLocks/>
            </p:cNvCxnSpPr>
            <p:nvPr/>
          </p:nvCxnSpPr>
          <p:spPr>
            <a:xfrm>
              <a:off x="688460" y="842533"/>
              <a:ext cx="803231" cy="0"/>
            </a:xfrm>
            <a:prstGeom prst="line">
              <a:avLst/>
            </a:prstGeom>
            <a:ln>
              <a:gradFill>
                <a:gsLst>
                  <a:gs pos="0">
                    <a:schemeClr val="accent1">
                      <a:lumMod val="5000"/>
                      <a:lumOff val="95000"/>
                    </a:schemeClr>
                  </a:gs>
                  <a:gs pos="100000">
                    <a:schemeClr val="bg1">
                      <a:lumMod val="50000"/>
                    </a:schemeClr>
                  </a:gs>
                </a:gsLst>
                <a:lin ang="0" scaled="0"/>
              </a:gradFill>
            </a:ln>
          </p:spPr>
          <p:style>
            <a:lnRef idx="1">
              <a:schemeClr val="accent1"/>
            </a:lnRef>
            <a:fillRef idx="0">
              <a:schemeClr val="accent1"/>
            </a:fillRef>
            <a:effectRef idx="0">
              <a:schemeClr val="accent1"/>
            </a:effectRef>
            <a:fontRef idx="minor">
              <a:schemeClr val="tx1"/>
            </a:fontRef>
          </p:style>
        </p:cxnSp>
      </p:grpSp>
      <p:sp>
        <p:nvSpPr>
          <p:cNvPr id="5" name="文本框 4">
            <a:extLst>
              <a:ext uri="{FF2B5EF4-FFF2-40B4-BE49-F238E27FC236}">
                <a16:creationId xmlns:a16="http://schemas.microsoft.com/office/drawing/2014/main" id="{83508B5A-80E1-3C64-FF8A-38F7356EA6FD}"/>
              </a:ext>
            </a:extLst>
          </p:cNvPr>
          <p:cNvSpPr txBox="1"/>
          <p:nvPr/>
        </p:nvSpPr>
        <p:spPr>
          <a:xfrm>
            <a:off x="490889" y="1645722"/>
            <a:ext cx="11444438" cy="2677656"/>
          </a:xfrm>
          <a:prstGeom prst="rect">
            <a:avLst/>
          </a:prstGeom>
          <a:noFill/>
        </p:spPr>
        <p:txBody>
          <a:bodyPr wrap="square">
            <a:spAutoFit/>
          </a:bodyPr>
          <a:lstStyle/>
          <a:p>
            <a:pPr indent="266700" algn="just"/>
            <a:r>
              <a:rPr lang="en-US" altLang="zh-CN" sz="2400" b="1" dirty="0"/>
              <a:t>Neutron</a:t>
            </a:r>
          </a:p>
          <a:p>
            <a:pPr indent="266700" algn="just"/>
            <a:endParaRPr lang="en-US" altLang="zh-CN" sz="2400" dirty="0">
              <a:solidFill>
                <a:srgbClr val="000000"/>
              </a:solidFill>
              <a:effectLst/>
              <a:latin typeface="Times New Roman" panose="02020603050405020304" pitchFamily="18" charset="0"/>
              <a:ea typeface="宋体" panose="02010600030101010101" pitchFamily="2" charset="-122"/>
            </a:endParaRPr>
          </a:p>
          <a:p>
            <a:pPr indent="266700" algn="just"/>
            <a:r>
              <a:rPr lang="en-US" altLang="zh-CN" sz="2400" dirty="0">
                <a:solidFill>
                  <a:srgbClr val="000000"/>
                </a:solidFill>
                <a:effectLst/>
                <a:latin typeface="Times New Roman" panose="02020603050405020304" pitchFamily="18" charset="0"/>
                <a:ea typeface="宋体" panose="02010600030101010101" pitchFamily="2" charset="-122"/>
              </a:rPr>
              <a:t>Neutron</a:t>
            </a:r>
            <a:r>
              <a:rPr lang="zh-CN" altLang="en-US" sz="2400" dirty="0">
                <a:solidFill>
                  <a:srgbClr val="000000"/>
                </a:solidFill>
                <a:effectLst/>
                <a:latin typeface="Times New Roman" panose="02020603050405020304" pitchFamily="18" charset="0"/>
                <a:ea typeface="宋体" panose="02010600030101010101" pitchFamily="2" charset="-122"/>
              </a:rPr>
              <a:t>是</a:t>
            </a:r>
            <a:r>
              <a:rPr lang="en-US" altLang="zh-CN" sz="2400" dirty="0">
                <a:solidFill>
                  <a:srgbClr val="000000"/>
                </a:solidFill>
                <a:effectLst/>
                <a:latin typeface="Times New Roman" panose="02020603050405020304" pitchFamily="18" charset="0"/>
                <a:ea typeface="宋体" panose="02010600030101010101" pitchFamily="2" charset="-122"/>
              </a:rPr>
              <a:t>OpenStack</a:t>
            </a:r>
            <a:r>
              <a:rPr lang="zh-CN" altLang="en-US" sz="2400" dirty="0">
                <a:solidFill>
                  <a:srgbClr val="000000"/>
                </a:solidFill>
                <a:effectLst/>
                <a:latin typeface="Times New Roman" panose="02020603050405020304" pitchFamily="18" charset="0"/>
                <a:ea typeface="宋体" panose="02010600030101010101" pitchFamily="2" charset="-122"/>
              </a:rPr>
              <a:t>核心项目之一，为</a:t>
            </a:r>
            <a:r>
              <a:rPr lang="en-US" altLang="zh-CN" sz="2400" dirty="0">
                <a:solidFill>
                  <a:srgbClr val="000000"/>
                </a:solidFill>
                <a:effectLst/>
                <a:latin typeface="Times New Roman" panose="02020603050405020304" pitchFamily="18" charset="0"/>
                <a:ea typeface="宋体" panose="02010600030101010101" pitchFamily="2" charset="-122"/>
              </a:rPr>
              <a:t>OpenStack</a:t>
            </a:r>
            <a:r>
              <a:rPr lang="zh-CN" altLang="en-US" sz="2400" dirty="0">
                <a:solidFill>
                  <a:srgbClr val="000000"/>
                </a:solidFill>
                <a:effectLst/>
                <a:latin typeface="Times New Roman" panose="02020603050405020304" pitchFamily="18" charset="0"/>
                <a:ea typeface="宋体" panose="02010600030101010101" pitchFamily="2" charset="-122"/>
              </a:rPr>
              <a:t>提供不同层次的网络服务。</a:t>
            </a:r>
            <a:endParaRPr lang="en-US" altLang="zh-CN" sz="2400" dirty="0">
              <a:solidFill>
                <a:srgbClr val="000000"/>
              </a:solidFill>
              <a:effectLst/>
              <a:latin typeface="Times New Roman" panose="02020603050405020304" pitchFamily="18" charset="0"/>
              <a:ea typeface="宋体" panose="02010600030101010101" pitchFamily="2" charset="-122"/>
            </a:endParaRPr>
          </a:p>
          <a:p>
            <a:pPr indent="266700" algn="just"/>
            <a:r>
              <a:rPr lang="en-US" altLang="zh-CN" sz="2400" dirty="0">
                <a:solidFill>
                  <a:srgbClr val="000000"/>
                </a:solidFill>
                <a:effectLst/>
                <a:latin typeface="Times New Roman" panose="02020603050405020304" pitchFamily="18" charset="0"/>
                <a:ea typeface="宋体" panose="02010600030101010101" pitchFamily="2" charset="-122"/>
              </a:rPr>
              <a:t>Neutron</a:t>
            </a:r>
            <a:r>
              <a:rPr lang="zh-CN" altLang="en-US" sz="2400" dirty="0">
                <a:solidFill>
                  <a:srgbClr val="000000"/>
                </a:solidFill>
                <a:effectLst/>
                <a:latin typeface="Times New Roman" panose="02020603050405020304" pitchFamily="18" charset="0"/>
                <a:ea typeface="宋体" panose="02010600030101010101" pitchFamily="2" charset="-122"/>
              </a:rPr>
              <a:t>最为核心的工作是对二层物理网络的抽象与管理，物理服务器虚拟化后，虚拟机的网络功能由虚拟网卡（</a:t>
            </a:r>
            <a:r>
              <a:rPr lang="en-US" altLang="zh-CN" sz="2400" dirty="0" err="1">
                <a:solidFill>
                  <a:srgbClr val="000000"/>
                </a:solidFill>
                <a:effectLst/>
                <a:latin typeface="Times New Roman" panose="02020603050405020304" pitchFamily="18" charset="0"/>
                <a:ea typeface="宋体" panose="02010600030101010101" pitchFamily="2" charset="-122"/>
              </a:rPr>
              <a:t>vNIC</a:t>
            </a:r>
            <a:r>
              <a:rPr lang="zh-CN" altLang="en-US" sz="2400" dirty="0">
                <a:solidFill>
                  <a:srgbClr val="000000"/>
                </a:solidFill>
                <a:effectLst/>
                <a:latin typeface="Times New Roman" panose="02020603050405020304" pitchFamily="18" charset="0"/>
                <a:ea typeface="宋体" panose="02010600030101010101" pitchFamily="2" charset="-122"/>
              </a:rPr>
              <a:t>）提供，物理交换机（</a:t>
            </a:r>
            <a:r>
              <a:rPr lang="en-US" altLang="zh-CN" sz="2400" dirty="0">
                <a:solidFill>
                  <a:srgbClr val="000000"/>
                </a:solidFill>
                <a:effectLst/>
                <a:latin typeface="Times New Roman" panose="02020603050405020304" pitchFamily="18" charset="0"/>
                <a:ea typeface="宋体" panose="02010600030101010101" pitchFamily="2" charset="-122"/>
              </a:rPr>
              <a:t>Switch</a:t>
            </a:r>
            <a:r>
              <a:rPr lang="zh-CN" altLang="en-US" sz="2400" dirty="0">
                <a:solidFill>
                  <a:srgbClr val="000000"/>
                </a:solidFill>
                <a:effectLst/>
                <a:latin typeface="Times New Roman" panose="02020603050405020304" pitchFamily="18" charset="0"/>
                <a:ea typeface="宋体" panose="02010600030101010101" pitchFamily="2" charset="-122"/>
              </a:rPr>
              <a:t>）也被虚拟化为虚拟交换机（</a:t>
            </a:r>
            <a:r>
              <a:rPr lang="en-US" altLang="zh-CN" sz="2400" dirty="0" err="1">
                <a:solidFill>
                  <a:srgbClr val="000000"/>
                </a:solidFill>
                <a:effectLst/>
                <a:latin typeface="Times New Roman" panose="02020603050405020304" pitchFamily="18" charset="0"/>
                <a:ea typeface="宋体" panose="02010600030101010101" pitchFamily="2" charset="-122"/>
              </a:rPr>
              <a:t>vSwitch</a:t>
            </a:r>
            <a:r>
              <a:rPr lang="zh-CN" altLang="en-US" sz="2400" dirty="0">
                <a:solidFill>
                  <a:srgbClr val="000000"/>
                </a:solidFill>
                <a:effectLst/>
                <a:latin typeface="Times New Roman" panose="02020603050405020304" pitchFamily="18" charset="0"/>
                <a:ea typeface="宋体" panose="02010600030101010101" pitchFamily="2" charset="-122"/>
              </a:rPr>
              <a:t>）</a:t>
            </a:r>
            <a:r>
              <a:rPr lang="en-US" altLang="zh-CN" sz="2400" dirty="0">
                <a:solidFill>
                  <a:srgbClr val="000000"/>
                </a:solidFill>
                <a:effectLst/>
                <a:latin typeface="Times New Roman" panose="02020603050405020304" pitchFamily="18" charset="0"/>
                <a:ea typeface="宋体" panose="02010600030101010101" pitchFamily="2" charset="-122"/>
              </a:rPr>
              <a:t>,</a:t>
            </a:r>
            <a:r>
              <a:rPr lang="zh-CN" altLang="en-US" sz="2400" dirty="0">
                <a:solidFill>
                  <a:srgbClr val="000000"/>
                </a:solidFill>
                <a:effectLst/>
                <a:latin typeface="Times New Roman" panose="02020603050405020304" pitchFamily="18" charset="0"/>
                <a:ea typeface="宋体" panose="02010600030101010101" pitchFamily="2" charset="-122"/>
              </a:rPr>
              <a:t>各个</a:t>
            </a:r>
            <a:r>
              <a:rPr lang="en-US" altLang="zh-CN" sz="2400" dirty="0" err="1">
                <a:solidFill>
                  <a:srgbClr val="000000"/>
                </a:solidFill>
                <a:effectLst/>
                <a:latin typeface="Times New Roman" panose="02020603050405020304" pitchFamily="18" charset="0"/>
                <a:ea typeface="宋体" panose="02010600030101010101" pitchFamily="2" charset="-122"/>
              </a:rPr>
              <a:t>vNIC</a:t>
            </a:r>
            <a:r>
              <a:rPr lang="zh-CN" altLang="en-US" sz="2400" dirty="0">
                <a:solidFill>
                  <a:srgbClr val="000000"/>
                </a:solidFill>
                <a:effectLst/>
                <a:latin typeface="Times New Roman" panose="02020603050405020304" pitchFamily="18" charset="0"/>
                <a:ea typeface="宋体" panose="02010600030101010101" pitchFamily="2" charset="-122"/>
              </a:rPr>
              <a:t>连接在</a:t>
            </a:r>
            <a:r>
              <a:rPr lang="en-US" altLang="zh-CN" sz="2400" dirty="0" err="1">
                <a:solidFill>
                  <a:srgbClr val="000000"/>
                </a:solidFill>
                <a:effectLst/>
                <a:latin typeface="Times New Roman" panose="02020603050405020304" pitchFamily="18" charset="0"/>
                <a:ea typeface="宋体" panose="02010600030101010101" pitchFamily="2" charset="-122"/>
              </a:rPr>
              <a:t>vSwitch</a:t>
            </a:r>
            <a:r>
              <a:rPr lang="zh-CN" altLang="en-US" sz="2400" dirty="0">
                <a:solidFill>
                  <a:srgbClr val="000000"/>
                </a:solidFill>
                <a:effectLst/>
                <a:latin typeface="Times New Roman" panose="02020603050405020304" pitchFamily="18" charset="0"/>
                <a:ea typeface="宋体" panose="02010600030101010101" pitchFamily="2" charset="-122"/>
              </a:rPr>
              <a:t>的端口上，最后这些</a:t>
            </a:r>
            <a:r>
              <a:rPr lang="en-US" altLang="zh-CN" sz="2400" dirty="0" err="1">
                <a:solidFill>
                  <a:srgbClr val="000000"/>
                </a:solidFill>
                <a:effectLst/>
                <a:latin typeface="Times New Roman" panose="02020603050405020304" pitchFamily="18" charset="0"/>
                <a:ea typeface="宋体" panose="02010600030101010101" pitchFamily="2" charset="-122"/>
              </a:rPr>
              <a:t>vSwitch</a:t>
            </a:r>
            <a:r>
              <a:rPr lang="zh-CN" altLang="en-US" sz="2400" dirty="0">
                <a:solidFill>
                  <a:srgbClr val="000000"/>
                </a:solidFill>
                <a:effectLst/>
                <a:latin typeface="Times New Roman" panose="02020603050405020304" pitchFamily="18" charset="0"/>
                <a:ea typeface="宋体" panose="02010600030101010101" pitchFamily="2" charset="-122"/>
              </a:rPr>
              <a:t>通过物理服务器的物理网卡访问外部的物理网络。</a:t>
            </a:r>
            <a:endParaRPr lang="en-US" altLang="zh-CN" sz="2400" dirty="0">
              <a:solidFill>
                <a:srgbClr val="000000"/>
              </a:solidFill>
              <a:effectLst/>
              <a:latin typeface="Times New Roman" panose="02020603050405020304" pitchFamily="18" charset="0"/>
              <a:ea typeface="宋体" panose="02010600030101010101" pitchFamily="2" charset="-122"/>
            </a:endParaRPr>
          </a:p>
        </p:txBody>
      </p:sp>
    </p:spTree>
    <p:extLst>
      <p:ext uri="{BB962C8B-B14F-4D97-AF65-F5344CB8AC3E}">
        <p14:creationId xmlns:p14="http://schemas.microsoft.com/office/powerpoint/2010/main" val="3124448378"/>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TextBox 22"/>
          <p:cNvSpPr txBox="1"/>
          <p:nvPr/>
        </p:nvSpPr>
        <p:spPr>
          <a:xfrm>
            <a:off x="267061" y="6539369"/>
            <a:ext cx="1800200" cy="123111"/>
          </a:xfrm>
          <a:prstGeom prst="rect">
            <a:avLst/>
          </a:prstGeom>
          <a:noFill/>
        </p:spPr>
        <p:txBody>
          <a:bodyPr wrap="square" rtlCol="0">
            <a:spAutoFit/>
          </a:bodyPr>
          <a:lstStyle/>
          <a:p>
            <a:pPr>
              <a:lnSpc>
                <a:spcPct val="200000"/>
              </a:lnSpc>
            </a:pPr>
            <a:r>
              <a:rPr lang="en-US" altLang="zh-CN" sz="100" dirty="0">
                <a:solidFill>
                  <a:schemeClr val="bg1"/>
                </a:solidFill>
                <a:latin typeface="微软雅黑" panose="020B0503020204020204" pitchFamily="34" charset="-122"/>
                <a:ea typeface="微软雅黑" panose="020B0503020204020204" pitchFamily="34" charset="-122"/>
              </a:rPr>
              <a:t>PPT</a:t>
            </a:r>
            <a:r>
              <a:rPr lang="zh-CN" altLang="en-US" sz="100" dirty="0">
                <a:solidFill>
                  <a:schemeClr val="bg1"/>
                </a:solidFill>
                <a:latin typeface="微软雅黑" panose="020B0503020204020204" pitchFamily="34" charset="-122"/>
                <a:ea typeface="微软雅黑" panose="020B0503020204020204" pitchFamily="34" charset="-122"/>
              </a:rPr>
              <a:t>模板 </a:t>
            </a:r>
            <a:r>
              <a:rPr lang="en-US" altLang="zh-CN" sz="100" dirty="0">
                <a:solidFill>
                  <a:schemeClr val="bg1"/>
                </a:solidFill>
                <a:latin typeface="微软雅黑" panose="020B0503020204020204" pitchFamily="34" charset="-122"/>
                <a:ea typeface="微软雅黑" panose="020B0503020204020204" pitchFamily="34" charset="-122"/>
              </a:rPr>
              <a:t>http://www.1ppt.com/moban/</a:t>
            </a:r>
            <a:r>
              <a:rPr lang="zh-CN" altLang="en-US" sz="100" dirty="0">
                <a:solidFill>
                  <a:schemeClr val="bg1"/>
                </a:solidFill>
                <a:latin typeface="微软雅黑" panose="020B0503020204020204" pitchFamily="34" charset="-122"/>
                <a:ea typeface="微软雅黑" panose="020B0503020204020204" pitchFamily="34" charset="-122"/>
              </a:rPr>
              <a:t> </a:t>
            </a:r>
            <a:endParaRPr lang="en-US" altLang="zh-CN" sz="100" dirty="0">
              <a:solidFill>
                <a:schemeClr val="bg1"/>
              </a:solidFill>
              <a:latin typeface="微软雅黑" panose="020B0503020204020204" pitchFamily="34" charset="-122"/>
              <a:ea typeface="微软雅黑" panose="020B0503020204020204" pitchFamily="34" charset="-122"/>
            </a:endParaRPr>
          </a:p>
        </p:txBody>
      </p:sp>
      <p:grpSp>
        <p:nvGrpSpPr>
          <p:cNvPr id="28" name="组合 27">
            <a:extLst>
              <a:ext uri="{FF2B5EF4-FFF2-40B4-BE49-F238E27FC236}">
                <a16:creationId xmlns:a16="http://schemas.microsoft.com/office/drawing/2014/main" id="{9B8478E2-C6C8-4B2D-A9A3-892C973C407A}"/>
              </a:ext>
            </a:extLst>
          </p:cNvPr>
          <p:cNvGrpSpPr/>
          <p:nvPr/>
        </p:nvGrpSpPr>
        <p:grpSpPr>
          <a:xfrm>
            <a:off x="688460" y="611701"/>
            <a:ext cx="4512517" cy="461665"/>
            <a:chOff x="688460" y="611701"/>
            <a:chExt cx="4512517" cy="461665"/>
          </a:xfrm>
        </p:grpSpPr>
        <p:sp>
          <p:nvSpPr>
            <p:cNvPr id="29" name="文本框 28">
              <a:extLst>
                <a:ext uri="{FF2B5EF4-FFF2-40B4-BE49-F238E27FC236}">
                  <a16:creationId xmlns:a16="http://schemas.microsoft.com/office/drawing/2014/main" id="{9A849A46-68F2-4BF9-9335-C393326261A6}"/>
                </a:ext>
              </a:extLst>
            </p:cNvPr>
            <p:cNvSpPr txBox="1"/>
            <p:nvPr/>
          </p:nvSpPr>
          <p:spPr>
            <a:xfrm>
              <a:off x="931237" y="611701"/>
              <a:ext cx="3962400" cy="461665"/>
            </a:xfrm>
            <a:prstGeom prst="rect">
              <a:avLst/>
            </a:prstGeom>
            <a:noFill/>
          </p:spPr>
          <p:txBody>
            <a:bodyPr wrap="square" rtlCol="0">
              <a:spAutoFit/>
            </a:bodyPr>
            <a:lstStyle/>
            <a:p>
              <a:pPr algn="ctr"/>
              <a:r>
                <a:rPr lang="en-US" altLang="zh-CN" sz="2400" dirty="0">
                  <a:cs typeface="+mn-ea"/>
                  <a:sym typeface="+mn-lt"/>
                </a:rPr>
                <a:t>03OpenStack</a:t>
              </a:r>
              <a:r>
                <a:rPr lang="zh-CN" altLang="en-US" sz="2400" dirty="0">
                  <a:cs typeface="+mn-ea"/>
                  <a:sym typeface="+mn-lt"/>
                </a:rPr>
                <a:t>体系架构</a:t>
              </a:r>
            </a:p>
          </p:txBody>
        </p:sp>
        <p:cxnSp>
          <p:nvCxnSpPr>
            <p:cNvPr id="30" name="直接连接符 29">
              <a:extLst>
                <a:ext uri="{FF2B5EF4-FFF2-40B4-BE49-F238E27FC236}">
                  <a16:creationId xmlns:a16="http://schemas.microsoft.com/office/drawing/2014/main" id="{07DAF987-69EB-40E6-9EB2-FE70A05BA347}"/>
                </a:ext>
              </a:extLst>
            </p:cNvPr>
            <p:cNvCxnSpPr>
              <a:cxnSpLocks/>
            </p:cNvCxnSpPr>
            <p:nvPr/>
          </p:nvCxnSpPr>
          <p:spPr>
            <a:xfrm flipH="1">
              <a:off x="4324677" y="842533"/>
              <a:ext cx="876300" cy="0"/>
            </a:xfrm>
            <a:prstGeom prst="line">
              <a:avLst/>
            </a:prstGeom>
            <a:ln>
              <a:gradFill>
                <a:gsLst>
                  <a:gs pos="0">
                    <a:schemeClr val="accent1">
                      <a:lumMod val="5000"/>
                      <a:lumOff val="95000"/>
                    </a:schemeClr>
                  </a:gs>
                  <a:gs pos="100000">
                    <a:schemeClr val="bg1">
                      <a:lumMod val="50000"/>
                    </a:schemeClr>
                  </a:gs>
                </a:gsLst>
                <a:lin ang="0" scaled="0"/>
              </a:gradFill>
            </a:ln>
          </p:spPr>
          <p:style>
            <a:lnRef idx="1">
              <a:schemeClr val="accent1"/>
            </a:lnRef>
            <a:fillRef idx="0">
              <a:schemeClr val="accent1"/>
            </a:fillRef>
            <a:effectRef idx="0">
              <a:schemeClr val="accent1"/>
            </a:effectRef>
            <a:fontRef idx="minor">
              <a:schemeClr val="tx1"/>
            </a:fontRef>
          </p:style>
        </p:cxnSp>
        <p:cxnSp>
          <p:nvCxnSpPr>
            <p:cNvPr id="31" name="直接连接符 30">
              <a:extLst>
                <a:ext uri="{FF2B5EF4-FFF2-40B4-BE49-F238E27FC236}">
                  <a16:creationId xmlns:a16="http://schemas.microsoft.com/office/drawing/2014/main" id="{B299E428-F841-450B-8AF8-9AFEDCF88884}"/>
                </a:ext>
              </a:extLst>
            </p:cNvPr>
            <p:cNvCxnSpPr>
              <a:cxnSpLocks/>
            </p:cNvCxnSpPr>
            <p:nvPr/>
          </p:nvCxnSpPr>
          <p:spPr>
            <a:xfrm>
              <a:off x="688460" y="842533"/>
              <a:ext cx="803231" cy="0"/>
            </a:xfrm>
            <a:prstGeom prst="line">
              <a:avLst/>
            </a:prstGeom>
            <a:ln>
              <a:gradFill>
                <a:gsLst>
                  <a:gs pos="0">
                    <a:schemeClr val="accent1">
                      <a:lumMod val="5000"/>
                      <a:lumOff val="95000"/>
                    </a:schemeClr>
                  </a:gs>
                  <a:gs pos="100000">
                    <a:schemeClr val="bg1">
                      <a:lumMod val="50000"/>
                    </a:schemeClr>
                  </a:gs>
                </a:gsLst>
                <a:lin ang="0" scaled="0"/>
              </a:gradFill>
            </a:ln>
          </p:spPr>
          <p:style>
            <a:lnRef idx="1">
              <a:schemeClr val="accent1"/>
            </a:lnRef>
            <a:fillRef idx="0">
              <a:schemeClr val="accent1"/>
            </a:fillRef>
            <a:effectRef idx="0">
              <a:schemeClr val="accent1"/>
            </a:effectRef>
            <a:fontRef idx="minor">
              <a:schemeClr val="tx1"/>
            </a:fontRef>
          </p:style>
        </p:cxnSp>
      </p:grpSp>
      <p:sp>
        <p:nvSpPr>
          <p:cNvPr id="5" name="文本框 4">
            <a:extLst>
              <a:ext uri="{FF2B5EF4-FFF2-40B4-BE49-F238E27FC236}">
                <a16:creationId xmlns:a16="http://schemas.microsoft.com/office/drawing/2014/main" id="{83508B5A-80E1-3C64-FF8A-38F7356EA6FD}"/>
              </a:ext>
            </a:extLst>
          </p:cNvPr>
          <p:cNvSpPr txBox="1"/>
          <p:nvPr/>
        </p:nvSpPr>
        <p:spPr>
          <a:xfrm>
            <a:off x="490889" y="1645722"/>
            <a:ext cx="11444438" cy="1569660"/>
          </a:xfrm>
          <a:prstGeom prst="rect">
            <a:avLst/>
          </a:prstGeom>
          <a:noFill/>
        </p:spPr>
        <p:txBody>
          <a:bodyPr wrap="square">
            <a:spAutoFit/>
          </a:bodyPr>
          <a:lstStyle/>
          <a:p>
            <a:pPr indent="266700" algn="just"/>
            <a:r>
              <a:rPr lang="en-US" altLang="zh-CN" sz="2400" b="1" dirty="0"/>
              <a:t>Neutron</a:t>
            </a:r>
          </a:p>
          <a:p>
            <a:pPr indent="266700" algn="just"/>
            <a:endParaRPr lang="en-US" altLang="zh-CN" sz="2400" dirty="0">
              <a:solidFill>
                <a:srgbClr val="000000"/>
              </a:solidFill>
              <a:effectLst/>
              <a:latin typeface="Times New Roman" panose="02020603050405020304" pitchFamily="18" charset="0"/>
              <a:ea typeface="宋体" panose="02010600030101010101" pitchFamily="2" charset="-122"/>
            </a:endParaRPr>
          </a:p>
          <a:p>
            <a:pPr indent="266700" algn="just"/>
            <a:r>
              <a:rPr lang="en-US" altLang="zh-CN" sz="2400" dirty="0">
                <a:solidFill>
                  <a:srgbClr val="000000"/>
                </a:solidFill>
                <a:effectLst/>
                <a:latin typeface="Times New Roman" panose="02020603050405020304" pitchFamily="18" charset="0"/>
                <a:ea typeface="宋体" panose="02010600030101010101" pitchFamily="2" charset="-122"/>
              </a:rPr>
              <a:t>Neutron</a:t>
            </a:r>
            <a:r>
              <a:rPr lang="zh-CN" altLang="en-US" sz="2400" dirty="0">
                <a:solidFill>
                  <a:srgbClr val="000000"/>
                </a:solidFill>
                <a:effectLst/>
                <a:latin typeface="Times New Roman" panose="02020603050405020304" pitchFamily="18" charset="0"/>
                <a:ea typeface="宋体" panose="02010600030101010101" pitchFamily="2" charset="-122"/>
              </a:rPr>
              <a:t>主要包括</a:t>
            </a:r>
            <a:r>
              <a:rPr lang="en-US" altLang="zh-CN" sz="2400" dirty="0">
                <a:solidFill>
                  <a:srgbClr val="000000"/>
                </a:solidFill>
                <a:effectLst/>
                <a:latin typeface="Times New Roman" panose="02020603050405020304" pitchFamily="18" charset="0"/>
                <a:ea typeface="宋体" panose="02010600030101010101" pitchFamily="2" charset="-122"/>
              </a:rPr>
              <a:t>Neutron-server</a:t>
            </a:r>
            <a:r>
              <a:rPr lang="zh-CN" altLang="en-US" sz="2400" dirty="0">
                <a:solidFill>
                  <a:srgbClr val="000000"/>
                </a:solidFill>
                <a:effectLst/>
                <a:latin typeface="Times New Roman" panose="02020603050405020304" pitchFamily="18" charset="0"/>
                <a:ea typeface="宋体" panose="02010600030101010101" pitchFamily="2" charset="-122"/>
              </a:rPr>
              <a:t>、</a:t>
            </a:r>
            <a:r>
              <a:rPr lang="en-US" altLang="zh-CN" sz="2400" dirty="0">
                <a:solidFill>
                  <a:srgbClr val="000000"/>
                </a:solidFill>
                <a:effectLst/>
                <a:latin typeface="Times New Roman" panose="02020603050405020304" pitchFamily="18" charset="0"/>
                <a:ea typeface="宋体" panose="02010600030101010101" pitchFamily="2" charset="-122"/>
              </a:rPr>
              <a:t>Neutron-plugin</a:t>
            </a:r>
            <a:r>
              <a:rPr lang="zh-CN" altLang="en-US" sz="2400" dirty="0">
                <a:solidFill>
                  <a:srgbClr val="000000"/>
                </a:solidFill>
                <a:effectLst/>
                <a:latin typeface="Times New Roman" panose="02020603050405020304" pitchFamily="18" charset="0"/>
                <a:ea typeface="宋体" panose="02010600030101010101" pitchFamily="2" charset="-122"/>
              </a:rPr>
              <a:t>、</a:t>
            </a:r>
            <a:r>
              <a:rPr lang="en-US" altLang="zh-CN" sz="2400" dirty="0">
                <a:solidFill>
                  <a:srgbClr val="000000"/>
                </a:solidFill>
                <a:effectLst/>
                <a:latin typeface="Times New Roman" panose="02020603050405020304" pitchFamily="18" charset="0"/>
                <a:ea typeface="宋体" panose="02010600030101010101" pitchFamily="2" charset="-122"/>
              </a:rPr>
              <a:t>Neutron</a:t>
            </a:r>
            <a:r>
              <a:rPr lang="zh-CN" altLang="en-US" sz="2400" dirty="0">
                <a:solidFill>
                  <a:srgbClr val="000000"/>
                </a:solidFill>
                <a:effectLst/>
                <a:latin typeface="Times New Roman" panose="02020603050405020304" pitchFamily="18" charset="0"/>
                <a:ea typeface="宋体" panose="02010600030101010101" pitchFamily="2" charset="-122"/>
              </a:rPr>
              <a:t>数据库、</a:t>
            </a:r>
            <a:r>
              <a:rPr lang="en-US" altLang="zh-CN" sz="2400" dirty="0">
                <a:solidFill>
                  <a:srgbClr val="000000"/>
                </a:solidFill>
                <a:effectLst/>
                <a:latin typeface="Times New Roman" panose="02020603050405020304" pitchFamily="18" charset="0"/>
                <a:ea typeface="宋体" panose="02010600030101010101" pitchFamily="2" charset="-122"/>
              </a:rPr>
              <a:t>Neutron-agents</a:t>
            </a:r>
            <a:r>
              <a:rPr lang="zh-CN" altLang="en-US" sz="2400" dirty="0">
                <a:solidFill>
                  <a:srgbClr val="000000"/>
                </a:solidFill>
                <a:effectLst/>
                <a:latin typeface="Times New Roman" panose="02020603050405020304" pitchFamily="18" charset="0"/>
                <a:ea typeface="宋体" panose="02010600030101010101" pitchFamily="2" charset="-122"/>
              </a:rPr>
              <a:t>和消息队列。</a:t>
            </a:r>
            <a:endParaRPr lang="en-US" altLang="zh-CN" sz="2400" dirty="0">
              <a:solidFill>
                <a:srgbClr val="000000"/>
              </a:solidFill>
              <a:effectLst/>
              <a:latin typeface="Times New Roman" panose="02020603050405020304" pitchFamily="18" charset="0"/>
              <a:ea typeface="宋体" panose="02010600030101010101" pitchFamily="2" charset="-122"/>
            </a:endParaRPr>
          </a:p>
        </p:txBody>
      </p:sp>
      <p:pic>
        <p:nvPicPr>
          <p:cNvPr id="2" name="图片 1">
            <a:extLst>
              <a:ext uri="{FF2B5EF4-FFF2-40B4-BE49-F238E27FC236}">
                <a16:creationId xmlns:a16="http://schemas.microsoft.com/office/drawing/2014/main" id="{AA0C73A3-B547-FFE7-2CCE-2C955FDC9C1B}"/>
              </a:ext>
            </a:extLst>
          </p:cNvPr>
          <p:cNvPicPr>
            <a:picLocks noChangeAspect="1"/>
          </p:cNvPicPr>
          <p:nvPr/>
        </p:nvPicPr>
        <p:blipFill>
          <a:blip r:embed="rId2"/>
          <a:stretch>
            <a:fillRect/>
          </a:stretch>
        </p:blipFill>
        <p:spPr>
          <a:xfrm>
            <a:off x="2741929" y="3059628"/>
            <a:ext cx="5834179" cy="3744390"/>
          </a:xfrm>
          <a:prstGeom prst="rect">
            <a:avLst/>
          </a:prstGeom>
        </p:spPr>
      </p:pic>
    </p:spTree>
    <p:extLst>
      <p:ext uri="{BB962C8B-B14F-4D97-AF65-F5344CB8AC3E}">
        <p14:creationId xmlns:p14="http://schemas.microsoft.com/office/powerpoint/2010/main" val="2617319871"/>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TextBox 22"/>
          <p:cNvSpPr txBox="1"/>
          <p:nvPr/>
        </p:nvSpPr>
        <p:spPr>
          <a:xfrm>
            <a:off x="267061" y="6539369"/>
            <a:ext cx="1800200" cy="123111"/>
          </a:xfrm>
          <a:prstGeom prst="rect">
            <a:avLst/>
          </a:prstGeom>
          <a:noFill/>
        </p:spPr>
        <p:txBody>
          <a:bodyPr wrap="square" rtlCol="0">
            <a:spAutoFit/>
          </a:bodyPr>
          <a:lstStyle/>
          <a:p>
            <a:pPr>
              <a:lnSpc>
                <a:spcPct val="200000"/>
              </a:lnSpc>
            </a:pPr>
            <a:r>
              <a:rPr lang="en-US" altLang="zh-CN" sz="100" dirty="0">
                <a:solidFill>
                  <a:schemeClr val="bg1"/>
                </a:solidFill>
                <a:latin typeface="微软雅黑" panose="020B0503020204020204" pitchFamily="34" charset="-122"/>
                <a:ea typeface="微软雅黑" panose="020B0503020204020204" pitchFamily="34" charset="-122"/>
              </a:rPr>
              <a:t>PPT</a:t>
            </a:r>
            <a:r>
              <a:rPr lang="zh-CN" altLang="en-US" sz="100" dirty="0">
                <a:solidFill>
                  <a:schemeClr val="bg1"/>
                </a:solidFill>
                <a:latin typeface="微软雅黑" panose="020B0503020204020204" pitchFamily="34" charset="-122"/>
                <a:ea typeface="微软雅黑" panose="020B0503020204020204" pitchFamily="34" charset="-122"/>
              </a:rPr>
              <a:t>模板 </a:t>
            </a:r>
            <a:r>
              <a:rPr lang="en-US" altLang="zh-CN" sz="100" dirty="0">
                <a:solidFill>
                  <a:schemeClr val="bg1"/>
                </a:solidFill>
                <a:latin typeface="微软雅黑" panose="020B0503020204020204" pitchFamily="34" charset="-122"/>
                <a:ea typeface="微软雅黑" panose="020B0503020204020204" pitchFamily="34" charset="-122"/>
              </a:rPr>
              <a:t>http://www.1ppt.com/moban/</a:t>
            </a:r>
            <a:r>
              <a:rPr lang="zh-CN" altLang="en-US" sz="100" dirty="0">
                <a:solidFill>
                  <a:schemeClr val="bg1"/>
                </a:solidFill>
                <a:latin typeface="微软雅黑" panose="020B0503020204020204" pitchFamily="34" charset="-122"/>
                <a:ea typeface="微软雅黑" panose="020B0503020204020204" pitchFamily="34" charset="-122"/>
              </a:rPr>
              <a:t> </a:t>
            </a:r>
            <a:endParaRPr lang="en-US" altLang="zh-CN" sz="100" dirty="0">
              <a:solidFill>
                <a:schemeClr val="bg1"/>
              </a:solidFill>
              <a:latin typeface="微软雅黑" panose="020B0503020204020204" pitchFamily="34" charset="-122"/>
              <a:ea typeface="微软雅黑" panose="020B0503020204020204" pitchFamily="34" charset="-122"/>
            </a:endParaRPr>
          </a:p>
        </p:txBody>
      </p:sp>
      <p:grpSp>
        <p:nvGrpSpPr>
          <p:cNvPr id="28" name="组合 27">
            <a:extLst>
              <a:ext uri="{FF2B5EF4-FFF2-40B4-BE49-F238E27FC236}">
                <a16:creationId xmlns:a16="http://schemas.microsoft.com/office/drawing/2014/main" id="{9B8478E2-C6C8-4B2D-A9A3-892C973C407A}"/>
              </a:ext>
            </a:extLst>
          </p:cNvPr>
          <p:cNvGrpSpPr/>
          <p:nvPr/>
        </p:nvGrpSpPr>
        <p:grpSpPr>
          <a:xfrm>
            <a:off x="688460" y="611701"/>
            <a:ext cx="4512517" cy="461665"/>
            <a:chOff x="688460" y="611701"/>
            <a:chExt cx="4512517" cy="461665"/>
          </a:xfrm>
        </p:grpSpPr>
        <p:sp>
          <p:nvSpPr>
            <p:cNvPr id="29" name="文本框 28">
              <a:extLst>
                <a:ext uri="{FF2B5EF4-FFF2-40B4-BE49-F238E27FC236}">
                  <a16:creationId xmlns:a16="http://schemas.microsoft.com/office/drawing/2014/main" id="{9A849A46-68F2-4BF9-9335-C393326261A6}"/>
                </a:ext>
              </a:extLst>
            </p:cNvPr>
            <p:cNvSpPr txBox="1"/>
            <p:nvPr/>
          </p:nvSpPr>
          <p:spPr>
            <a:xfrm>
              <a:off x="931237" y="611701"/>
              <a:ext cx="3962400" cy="461665"/>
            </a:xfrm>
            <a:prstGeom prst="rect">
              <a:avLst/>
            </a:prstGeom>
            <a:noFill/>
          </p:spPr>
          <p:txBody>
            <a:bodyPr wrap="square" rtlCol="0">
              <a:spAutoFit/>
            </a:bodyPr>
            <a:lstStyle/>
            <a:p>
              <a:pPr algn="ctr"/>
              <a:r>
                <a:rPr lang="en-US" altLang="zh-CN" sz="2400" dirty="0">
                  <a:cs typeface="+mn-ea"/>
                  <a:sym typeface="+mn-lt"/>
                </a:rPr>
                <a:t>03OpenStack</a:t>
              </a:r>
              <a:r>
                <a:rPr lang="zh-CN" altLang="en-US" sz="2400" dirty="0">
                  <a:cs typeface="+mn-ea"/>
                  <a:sym typeface="+mn-lt"/>
                </a:rPr>
                <a:t>体系架构</a:t>
              </a:r>
            </a:p>
          </p:txBody>
        </p:sp>
        <p:cxnSp>
          <p:nvCxnSpPr>
            <p:cNvPr id="30" name="直接连接符 29">
              <a:extLst>
                <a:ext uri="{FF2B5EF4-FFF2-40B4-BE49-F238E27FC236}">
                  <a16:creationId xmlns:a16="http://schemas.microsoft.com/office/drawing/2014/main" id="{07DAF987-69EB-40E6-9EB2-FE70A05BA347}"/>
                </a:ext>
              </a:extLst>
            </p:cNvPr>
            <p:cNvCxnSpPr>
              <a:cxnSpLocks/>
            </p:cNvCxnSpPr>
            <p:nvPr/>
          </p:nvCxnSpPr>
          <p:spPr>
            <a:xfrm flipH="1">
              <a:off x="4324677" y="842533"/>
              <a:ext cx="876300" cy="0"/>
            </a:xfrm>
            <a:prstGeom prst="line">
              <a:avLst/>
            </a:prstGeom>
            <a:ln>
              <a:gradFill>
                <a:gsLst>
                  <a:gs pos="0">
                    <a:schemeClr val="accent1">
                      <a:lumMod val="5000"/>
                      <a:lumOff val="95000"/>
                    </a:schemeClr>
                  </a:gs>
                  <a:gs pos="100000">
                    <a:schemeClr val="bg1">
                      <a:lumMod val="50000"/>
                    </a:schemeClr>
                  </a:gs>
                </a:gsLst>
                <a:lin ang="0" scaled="0"/>
              </a:gradFill>
            </a:ln>
          </p:spPr>
          <p:style>
            <a:lnRef idx="1">
              <a:schemeClr val="accent1"/>
            </a:lnRef>
            <a:fillRef idx="0">
              <a:schemeClr val="accent1"/>
            </a:fillRef>
            <a:effectRef idx="0">
              <a:schemeClr val="accent1"/>
            </a:effectRef>
            <a:fontRef idx="minor">
              <a:schemeClr val="tx1"/>
            </a:fontRef>
          </p:style>
        </p:cxnSp>
        <p:cxnSp>
          <p:nvCxnSpPr>
            <p:cNvPr id="31" name="直接连接符 30">
              <a:extLst>
                <a:ext uri="{FF2B5EF4-FFF2-40B4-BE49-F238E27FC236}">
                  <a16:creationId xmlns:a16="http://schemas.microsoft.com/office/drawing/2014/main" id="{B299E428-F841-450B-8AF8-9AFEDCF88884}"/>
                </a:ext>
              </a:extLst>
            </p:cNvPr>
            <p:cNvCxnSpPr>
              <a:cxnSpLocks/>
            </p:cNvCxnSpPr>
            <p:nvPr/>
          </p:nvCxnSpPr>
          <p:spPr>
            <a:xfrm>
              <a:off x="688460" y="842533"/>
              <a:ext cx="803231" cy="0"/>
            </a:xfrm>
            <a:prstGeom prst="line">
              <a:avLst/>
            </a:prstGeom>
            <a:ln>
              <a:gradFill>
                <a:gsLst>
                  <a:gs pos="0">
                    <a:schemeClr val="accent1">
                      <a:lumMod val="5000"/>
                      <a:lumOff val="95000"/>
                    </a:schemeClr>
                  </a:gs>
                  <a:gs pos="100000">
                    <a:schemeClr val="bg1">
                      <a:lumMod val="50000"/>
                    </a:schemeClr>
                  </a:gs>
                </a:gsLst>
                <a:lin ang="0" scaled="0"/>
              </a:gradFill>
            </a:ln>
          </p:spPr>
          <p:style>
            <a:lnRef idx="1">
              <a:schemeClr val="accent1"/>
            </a:lnRef>
            <a:fillRef idx="0">
              <a:schemeClr val="accent1"/>
            </a:fillRef>
            <a:effectRef idx="0">
              <a:schemeClr val="accent1"/>
            </a:effectRef>
            <a:fontRef idx="minor">
              <a:schemeClr val="tx1"/>
            </a:fontRef>
          </p:style>
        </p:cxnSp>
      </p:grpSp>
      <p:sp>
        <p:nvSpPr>
          <p:cNvPr id="5" name="文本框 4">
            <a:extLst>
              <a:ext uri="{FF2B5EF4-FFF2-40B4-BE49-F238E27FC236}">
                <a16:creationId xmlns:a16="http://schemas.microsoft.com/office/drawing/2014/main" id="{83508B5A-80E1-3C64-FF8A-38F7356EA6FD}"/>
              </a:ext>
            </a:extLst>
          </p:cNvPr>
          <p:cNvSpPr txBox="1"/>
          <p:nvPr/>
        </p:nvSpPr>
        <p:spPr>
          <a:xfrm>
            <a:off x="490889" y="1645722"/>
            <a:ext cx="11444438" cy="4154984"/>
          </a:xfrm>
          <a:prstGeom prst="rect">
            <a:avLst/>
          </a:prstGeom>
          <a:noFill/>
        </p:spPr>
        <p:txBody>
          <a:bodyPr wrap="square">
            <a:spAutoFit/>
          </a:bodyPr>
          <a:lstStyle/>
          <a:p>
            <a:pPr algn="just"/>
            <a:r>
              <a:rPr lang="en-US" altLang="zh-CN" sz="2400" b="1" dirty="0"/>
              <a:t>Neutron</a:t>
            </a:r>
          </a:p>
          <a:p>
            <a:pPr marL="342900" indent="-342900" algn="just">
              <a:buFont typeface="Wingdings" panose="05000000000000000000" pitchFamily="2" charset="2"/>
              <a:buChar char="n"/>
            </a:pPr>
            <a:endParaRPr lang="en-US" altLang="zh-CN" sz="2400" dirty="0">
              <a:solidFill>
                <a:srgbClr val="000000"/>
              </a:solidFill>
              <a:effectLst/>
              <a:latin typeface="Times New Roman" panose="02020603050405020304" pitchFamily="18" charset="0"/>
              <a:ea typeface="宋体" panose="02010600030101010101" pitchFamily="2" charset="-122"/>
            </a:endParaRPr>
          </a:p>
          <a:p>
            <a:pPr marL="342900" indent="-342900" algn="just">
              <a:buFont typeface="Wingdings" panose="05000000000000000000" pitchFamily="2" charset="2"/>
              <a:buChar char="n"/>
            </a:pPr>
            <a:r>
              <a:rPr lang="en-US" altLang="zh-CN" sz="2400" b="1" dirty="0">
                <a:solidFill>
                  <a:srgbClr val="000000"/>
                </a:solidFill>
                <a:effectLst/>
                <a:latin typeface="Times New Roman" panose="02020603050405020304" pitchFamily="18" charset="0"/>
                <a:ea typeface="宋体" panose="02010600030101010101" pitchFamily="2" charset="-122"/>
              </a:rPr>
              <a:t>Neutron-server</a:t>
            </a:r>
            <a:r>
              <a:rPr lang="zh-CN" altLang="en-US" sz="2400" dirty="0">
                <a:solidFill>
                  <a:srgbClr val="000000"/>
                </a:solidFill>
                <a:effectLst/>
                <a:latin typeface="Times New Roman" panose="02020603050405020304" pitchFamily="18" charset="0"/>
                <a:ea typeface="宋体" panose="02010600030101010101" pitchFamily="2" charset="-122"/>
              </a:rPr>
              <a:t>：对外提供网络</a:t>
            </a:r>
            <a:r>
              <a:rPr lang="en-US" altLang="zh-CN" sz="2400" dirty="0">
                <a:solidFill>
                  <a:srgbClr val="000000"/>
                </a:solidFill>
                <a:effectLst/>
                <a:latin typeface="Times New Roman" panose="02020603050405020304" pitchFamily="18" charset="0"/>
                <a:ea typeface="宋体" panose="02010600030101010101" pitchFamily="2" charset="-122"/>
              </a:rPr>
              <a:t>API</a:t>
            </a:r>
            <a:r>
              <a:rPr lang="zh-CN" altLang="en-US" sz="2400" dirty="0">
                <a:solidFill>
                  <a:srgbClr val="000000"/>
                </a:solidFill>
                <a:effectLst/>
                <a:latin typeface="Times New Roman" panose="02020603050405020304" pitchFamily="18" charset="0"/>
                <a:ea typeface="宋体" panose="02010600030101010101" pitchFamily="2" charset="-122"/>
              </a:rPr>
              <a:t>，并调用</a:t>
            </a:r>
            <a:r>
              <a:rPr lang="en-US" altLang="zh-CN" sz="2400" dirty="0">
                <a:solidFill>
                  <a:srgbClr val="000000"/>
                </a:solidFill>
                <a:effectLst/>
                <a:latin typeface="Times New Roman" panose="02020603050405020304" pitchFamily="18" charset="0"/>
                <a:ea typeface="宋体" panose="02010600030101010101" pitchFamily="2" charset="-122"/>
              </a:rPr>
              <a:t>Plugin</a:t>
            </a:r>
            <a:r>
              <a:rPr lang="zh-CN" altLang="en-US" sz="2400" dirty="0">
                <a:solidFill>
                  <a:srgbClr val="000000"/>
                </a:solidFill>
                <a:effectLst/>
                <a:latin typeface="Times New Roman" panose="02020603050405020304" pitchFamily="18" charset="0"/>
                <a:ea typeface="宋体" panose="02010600030101010101" pitchFamily="2" charset="-122"/>
              </a:rPr>
              <a:t>（插件）处理请求</a:t>
            </a:r>
          </a:p>
          <a:p>
            <a:pPr marL="342900" indent="-342900" algn="just">
              <a:buFont typeface="Wingdings" panose="05000000000000000000" pitchFamily="2" charset="2"/>
              <a:buChar char="n"/>
            </a:pPr>
            <a:r>
              <a:rPr lang="en-US" altLang="zh-CN" sz="2400" b="1" dirty="0">
                <a:solidFill>
                  <a:srgbClr val="000000"/>
                </a:solidFill>
                <a:effectLst/>
                <a:latin typeface="Times New Roman" panose="02020603050405020304" pitchFamily="18" charset="0"/>
                <a:ea typeface="宋体" panose="02010600030101010101" pitchFamily="2" charset="-122"/>
              </a:rPr>
              <a:t>Neutron-plugin</a:t>
            </a:r>
            <a:r>
              <a:rPr lang="zh-CN" altLang="en-US" sz="2400" dirty="0">
                <a:solidFill>
                  <a:srgbClr val="000000"/>
                </a:solidFill>
                <a:effectLst/>
                <a:latin typeface="Times New Roman" panose="02020603050405020304" pitchFamily="18" charset="0"/>
                <a:ea typeface="宋体" panose="02010600030101010101" pitchFamily="2" charset="-122"/>
              </a:rPr>
              <a:t>：处理</a:t>
            </a:r>
            <a:r>
              <a:rPr lang="en-US" altLang="zh-CN" sz="2400" dirty="0">
                <a:solidFill>
                  <a:srgbClr val="000000"/>
                </a:solidFill>
                <a:effectLst/>
                <a:latin typeface="Times New Roman" panose="02020603050405020304" pitchFamily="18" charset="0"/>
                <a:ea typeface="宋体" panose="02010600030101010101" pitchFamily="2" charset="-122"/>
              </a:rPr>
              <a:t>neutron server</a:t>
            </a:r>
            <a:r>
              <a:rPr lang="zh-CN" altLang="en-US" sz="2400" dirty="0">
                <a:solidFill>
                  <a:srgbClr val="000000"/>
                </a:solidFill>
                <a:effectLst/>
                <a:latin typeface="Times New Roman" panose="02020603050405020304" pitchFamily="18" charset="0"/>
                <a:ea typeface="宋体" panose="02010600030101010101" pitchFamily="2" charset="-122"/>
              </a:rPr>
              <a:t>的请求，维护网络状态，并调用</a:t>
            </a:r>
            <a:r>
              <a:rPr lang="en-US" altLang="zh-CN" sz="2400" dirty="0">
                <a:solidFill>
                  <a:srgbClr val="000000"/>
                </a:solidFill>
                <a:effectLst/>
                <a:latin typeface="Times New Roman" panose="02020603050405020304" pitchFamily="18" charset="0"/>
                <a:ea typeface="宋体" panose="02010600030101010101" pitchFamily="2" charset="-122"/>
              </a:rPr>
              <a:t>Agent</a:t>
            </a:r>
            <a:r>
              <a:rPr lang="zh-CN" altLang="en-US" sz="2400" dirty="0">
                <a:solidFill>
                  <a:srgbClr val="000000"/>
                </a:solidFill>
                <a:effectLst/>
                <a:latin typeface="Times New Roman" panose="02020603050405020304" pitchFamily="18" charset="0"/>
                <a:ea typeface="宋体" panose="02010600030101010101" pitchFamily="2" charset="-122"/>
              </a:rPr>
              <a:t>（代理）处理请求</a:t>
            </a:r>
          </a:p>
          <a:p>
            <a:pPr marL="342900" indent="-342900" algn="just">
              <a:buFont typeface="Wingdings" panose="05000000000000000000" pitchFamily="2" charset="2"/>
              <a:buChar char="n"/>
            </a:pPr>
            <a:r>
              <a:rPr lang="en-US" altLang="zh-CN" sz="2400" b="1" dirty="0">
                <a:solidFill>
                  <a:srgbClr val="000000"/>
                </a:solidFill>
                <a:effectLst/>
                <a:latin typeface="Times New Roman" panose="02020603050405020304" pitchFamily="18" charset="0"/>
                <a:ea typeface="宋体" panose="02010600030101010101" pitchFamily="2" charset="-122"/>
              </a:rPr>
              <a:t>Neutron-agent</a:t>
            </a:r>
            <a:r>
              <a:rPr lang="zh-CN" altLang="en-US" sz="2400" dirty="0">
                <a:solidFill>
                  <a:srgbClr val="000000"/>
                </a:solidFill>
                <a:effectLst/>
                <a:latin typeface="Times New Roman" panose="02020603050405020304" pitchFamily="18" charset="0"/>
                <a:ea typeface="宋体" panose="02010600030101010101" pitchFamily="2" charset="-122"/>
              </a:rPr>
              <a:t>：处理</a:t>
            </a:r>
            <a:r>
              <a:rPr lang="en-US" altLang="zh-CN" sz="2400" dirty="0">
                <a:solidFill>
                  <a:srgbClr val="000000"/>
                </a:solidFill>
                <a:effectLst/>
                <a:latin typeface="Times New Roman" panose="02020603050405020304" pitchFamily="18" charset="0"/>
                <a:ea typeface="宋体" panose="02010600030101010101" pitchFamily="2" charset="-122"/>
              </a:rPr>
              <a:t>Plugin</a:t>
            </a:r>
            <a:r>
              <a:rPr lang="zh-CN" altLang="en-US" sz="2400" dirty="0">
                <a:solidFill>
                  <a:srgbClr val="000000"/>
                </a:solidFill>
                <a:effectLst/>
                <a:latin typeface="Times New Roman" panose="02020603050405020304" pitchFamily="18" charset="0"/>
                <a:ea typeface="宋体" panose="02010600030101010101" pitchFamily="2" charset="-122"/>
              </a:rPr>
              <a:t>的请求，调用底层虚拟或物理网络设备实现各种网络功能</a:t>
            </a:r>
          </a:p>
          <a:p>
            <a:pPr marL="342900" indent="-342900" algn="just">
              <a:buFont typeface="Wingdings" panose="05000000000000000000" pitchFamily="2" charset="2"/>
              <a:buChar char="n"/>
            </a:pPr>
            <a:r>
              <a:rPr lang="en-US" altLang="zh-CN" sz="2400" b="1" dirty="0">
                <a:solidFill>
                  <a:srgbClr val="000000"/>
                </a:solidFill>
                <a:effectLst/>
                <a:latin typeface="Times New Roman" panose="02020603050405020304" pitchFamily="18" charset="0"/>
                <a:ea typeface="宋体" panose="02010600030101010101" pitchFamily="2" charset="-122"/>
              </a:rPr>
              <a:t>Network</a:t>
            </a:r>
            <a:r>
              <a:rPr lang="en-US" altLang="zh-CN" sz="2400" dirty="0">
                <a:solidFill>
                  <a:srgbClr val="000000"/>
                </a:solidFill>
                <a:effectLst/>
                <a:latin typeface="Times New Roman" panose="02020603050405020304" pitchFamily="18" charset="0"/>
                <a:ea typeface="宋体" panose="02010600030101010101" pitchFamily="2" charset="-122"/>
              </a:rPr>
              <a:t> provider</a:t>
            </a:r>
            <a:r>
              <a:rPr lang="zh-CN" altLang="en-US" sz="2400" dirty="0">
                <a:solidFill>
                  <a:srgbClr val="000000"/>
                </a:solidFill>
                <a:effectLst/>
                <a:latin typeface="Times New Roman" panose="02020603050405020304" pitchFamily="18" charset="0"/>
                <a:ea typeface="宋体" panose="02010600030101010101" pitchFamily="2" charset="-122"/>
              </a:rPr>
              <a:t>：提供网络服务的虚拟或物理网络设备。</a:t>
            </a:r>
          </a:p>
          <a:p>
            <a:pPr marL="342900" indent="-342900" algn="just">
              <a:buFont typeface="Wingdings" panose="05000000000000000000" pitchFamily="2" charset="2"/>
              <a:buChar char="n"/>
            </a:pPr>
            <a:r>
              <a:rPr lang="en-US" altLang="zh-CN" sz="2400" b="1" dirty="0">
                <a:solidFill>
                  <a:srgbClr val="000000"/>
                </a:solidFill>
                <a:effectLst/>
                <a:latin typeface="Times New Roman" panose="02020603050405020304" pitchFamily="18" charset="0"/>
                <a:ea typeface="宋体" panose="02010600030101010101" pitchFamily="2" charset="-122"/>
              </a:rPr>
              <a:t>Database</a:t>
            </a:r>
            <a:r>
              <a:rPr lang="zh-CN" altLang="en-US" sz="2400" dirty="0">
                <a:solidFill>
                  <a:srgbClr val="000000"/>
                </a:solidFill>
                <a:effectLst/>
                <a:latin typeface="Times New Roman" panose="02020603050405020304" pitchFamily="18" charset="0"/>
                <a:ea typeface="宋体" panose="02010600030101010101" pitchFamily="2" charset="-122"/>
              </a:rPr>
              <a:t>：</a:t>
            </a:r>
            <a:r>
              <a:rPr lang="en-US" altLang="zh-CN" sz="2400" dirty="0">
                <a:solidFill>
                  <a:srgbClr val="000000"/>
                </a:solidFill>
                <a:effectLst/>
                <a:latin typeface="Times New Roman" panose="02020603050405020304" pitchFamily="18" charset="0"/>
                <a:ea typeface="宋体" panose="02010600030101010101" pitchFamily="2" charset="-122"/>
              </a:rPr>
              <a:t>Database </a:t>
            </a:r>
            <a:r>
              <a:rPr lang="zh-CN" altLang="en-US" sz="2400" dirty="0">
                <a:solidFill>
                  <a:srgbClr val="000000"/>
                </a:solidFill>
                <a:effectLst/>
                <a:latin typeface="Times New Roman" panose="02020603050405020304" pitchFamily="18" charset="0"/>
                <a:ea typeface="宋体" panose="02010600030101010101" pitchFamily="2" charset="-122"/>
              </a:rPr>
              <a:t>用来存放网络状态信息，包括 </a:t>
            </a:r>
            <a:r>
              <a:rPr lang="en-US" altLang="zh-CN" sz="2400" dirty="0">
                <a:solidFill>
                  <a:srgbClr val="000000"/>
                </a:solidFill>
                <a:effectLst/>
                <a:latin typeface="Times New Roman" panose="02020603050405020304" pitchFamily="18" charset="0"/>
                <a:ea typeface="宋体" panose="02010600030101010101" pitchFamily="2" charset="-122"/>
              </a:rPr>
              <a:t>Network</a:t>
            </a:r>
            <a:r>
              <a:rPr lang="zh-CN" altLang="en-US" sz="2400" dirty="0">
                <a:solidFill>
                  <a:srgbClr val="000000"/>
                </a:solidFill>
                <a:effectLst/>
                <a:latin typeface="Times New Roman" panose="02020603050405020304" pitchFamily="18" charset="0"/>
                <a:ea typeface="宋体" panose="02010600030101010101" pitchFamily="2" charset="-122"/>
              </a:rPr>
              <a:t>（网络）、</a:t>
            </a:r>
            <a:r>
              <a:rPr lang="en-US" altLang="zh-CN" sz="2400" dirty="0">
                <a:solidFill>
                  <a:srgbClr val="000000"/>
                </a:solidFill>
                <a:effectLst/>
                <a:latin typeface="Times New Roman" panose="02020603050405020304" pitchFamily="18" charset="0"/>
                <a:ea typeface="宋体" panose="02010600030101010101" pitchFamily="2" charset="-122"/>
              </a:rPr>
              <a:t>Subnet</a:t>
            </a:r>
            <a:r>
              <a:rPr lang="zh-CN" altLang="en-US" sz="2400" dirty="0">
                <a:solidFill>
                  <a:srgbClr val="000000"/>
                </a:solidFill>
                <a:effectLst/>
                <a:latin typeface="Times New Roman" panose="02020603050405020304" pitchFamily="18" charset="0"/>
                <a:ea typeface="宋体" panose="02010600030101010101" pitchFamily="2" charset="-122"/>
              </a:rPr>
              <a:t>（子网）、</a:t>
            </a:r>
            <a:r>
              <a:rPr lang="en-US" altLang="zh-CN" sz="2400" dirty="0">
                <a:solidFill>
                  <a:srgbClr val="000000"/>
                </a:solidFill>
                <a:effectLst/>
                <a:latin typeface="Times New Roman" panose="02020603050405020304" pitchFamily="18" charset="0"/>
                <a:ea typeface="宋体" panose="02010600030101010101" pitchFamily="2" charset="-122"/>
              </a:rPr>
              <a:t>Port</a:t>
            </a:r>
            <a:r>
              <a:rPr lang="zh-CN" altLang="en-US" sz="2400" dirty="0">
                <a:solidFill>
                  <a:srgbClr val="000000"/>
                </a:solidFill>
                <a:effectLst/>
                <a:latin typeface="Times New Roman" panose="02020603050405020304" pitchFamily="18" charset="0"/>
                <a:ea typeface="宋体" panose="02010600030101010101" pitchFamily="2" charset="-122"/>
              </a:rPr>
              <a:t>（端口）、</a:t>
            </a:r>
            <a:r>
              <a:rPr lang="en-US" altLang="zh-CN" sz="2400" dirty="0">
                <a:solidFill>
                  <a:srgbClr val="000000"/>
                </a:solidFill>
                <a:effectLst/>
                <a:latin typeface="Times New Roman" panose="02020603050405020304" pitchFamily="18" charset="0"/>
                <a:ea typeface="宋体" panose="02010600030101010101" pitchFamily="2" charset="-122"/>
              </a:rPr>
              <a:t>Router</a:t>
            </a:r>
            <a:r>
              <a:rPr lang="zh-CN" altLang="en-US" sz="2400" dirty="0">
                <a:solidFill>
                  <a:srgbClr val="000000"/>
                </a:solidFill>
                <a:effectLst/>
                <a:latin typeface="Times New Roman" panose="02020603050405020304" pitchFamily="18" charset="0"/>
                <a:ea typeface="宋体" panose="02010600030101010101" pitchFamily="2" charset="-122"/>
              </a:rPr>
              <a:t>（路由）等。</a:t>
            </a:r>
          </a:p>
          <a:p>
            <a:pPr marL="342900" indent="-342900" algn="just">
              <a:buFont typeface="Wingdings" panose="05000000000000000000" pitchFamily="2" charset="2"/>
              <a:buChar char="n"/>
            </a:pPr>
            <a:r>
              <a:rPr lang="en-US" altLang="zh-CN" sz="2400" dirty="0">
                <a:solidFill>
                  <a:srgbClr val="000000"/>
                </a:solidFill>
                <a:effectLst/>
                <a:latin typeface="Times New Roman" panose="02020603050405020304" pitchFamily="18" charset="0"/>
                <a:ea typeface="宋体" panose="02010600030101010101" pitchFamily="2" charset="-122"/>
              </a:rPr>
              <a:t>Queue</a:t>
            </a:r>
            <a:r>
              <a:rPr lang="zh-CN" altLang="en-US" sz="2400" dirty="0">
                <a:solidFill>
                  <a:srgbClr val="000000"/>
                </a:solidFill>
                <a:effectLst/>
                <a:latin typeface="Times New Roman" panose="02020603050405020304" pitchFamily="18" charset="0"/>
                <a:ea typeface="宋体" panose="02010600030101010101" pitchFamily="2" charset="-122"/>
              </a:rPr>
              <a:t>：</a:t>
            </a:r>
            <a:r>
              <a:rPr lang="en-US" altLang="zh-CN" sz="2400" dirty="0">
                <a:solidFill>
                  <a:srgbClr val="000000"/>
                </a:solidFill>
                <a:effectLst/>
                <a:latin typeface="Times New Roman" panose="02020603050405020304" pitchFamily="18" charset="0"/>
                <a:ea typeface="宋体" panose="02010600030101010101" pitchFamily="2" charset="-122"/>
              </a:rPr>
              <a:t>Neutron Server</a:t>
            </a:r>
            <a:r>
              <a:rPr lang="zh-CN" altLang="en-US" sz="2400" dirty="0">
                <a:solidFill>
                  <a:srgbClr val="000000"/>
                </a:solidFill>
                <a:effectLst/>
                <a:latin typeface="Times New Roman" panose="02020603050405020304" pitchFamily="18" charset="0"/>
                <a:ea typeface="宋体" panose="02010600030101010101" pitchFamily="2" charset="-122"/>
              </a:rPr>
              <a:t>、 </a:t>
            </a:r>
            <a:r>
              <a:rPr lang="en-US" altLang="zh-CN" sz="2400" dirty="0">
                <a:solidFill>
                  <a:srgbClr val="000000"/>
                </a:solidFill>
                <a:effectLst/>
                <a:latin typeface="Times New Roman" panose="02020603050405020304" pitchFamily="18" charset="0"/>
                <a:ea typeface="宋体" panose="02010600030101010101" pitchFamily="2" charset="-122"/>
              </a:rPr>
              <a:t>Plugin</a:t>
            </a:r>
            <a:r>
              <a:rPr lang="zh-CN" altLang="en-US" sz="2400" dirty="0">
                <a:solidFill>
                  <a:srgbClr val="000000"/>
                </a:solidFill>
                <a:effectLst/>
                <a:latin typeface="Times New Roman" panose="02020603050405020304" pitchFamily="18" charset="0"/>
                <a:ea typeface="宋体" panose="02010600030101010101" pitchFamily="2" charset="-122"/>
              </a:rPr>
              <a:t>和 </a:t>
            </a:r>
            <a:r>
              <a:rPr lang="en-US" altLang="zh-CN" sz="2400" dirty="0">
                <a:solidFill>
                  <a:srgbClr val="000000"/>
                </a:solidFill>
                <a:effectLst/>
                <a:latin typeface="Times New Roman" panose="02020603050405020304" pitchFamily="18" charset="0"/>
                <a:ea typeface="宋体" panose="02010600030101010101" pitchFamily="2" charset="-122"/>
              </a:rPr>
              <a:t>Agent</a:t>
            </a:r>
            <a:r>
              <a:rPr lang="zh-CN" altLang="en-US" sz="2400" dirty="0">
                <a:solidFill>
                  <a:srgbClr val="000000"/>
                </a:solidFill>
                <a:effectLst/>
                <a:latin typeface="Times New Roman" panose="02020603050405020304" pitchFamily="18" charset="0"/>
                <a:ea typeface="宋体" panose="02010600030101010101" pitchFamily="2" charset="-122"/>
              </a:rPr>
              <a:t>之间通过 </a:t>
            </a:r>
            <a:r>
              <a:rPr lang="en-US" altLang="zh-CN" sz="2400" dirty="0">
                <a:solidFill>
                  <a:srgbClr val="000000"/>
                </a:solidFill>
                <a:effectLst/>
                <a:latin typeface="Times New Roman" panose="02020603050405020304" pitchFamily="18" charset="0"/>
                <a:ea typeface="宋体" panose="02010600030101010101" pitchFamily="2" charset="-122"/>
              </a:rPr>
              <a:t>Messaging Queue</a:t>
            </a:r>
            <a:r>
              <a:rPr lang="zh-CN" altLang="en-US" sz="2400" dirty="0">
                <a:solidFill>
                  <a:srgbClr val="000000"/>
                </a:solidFill>
                <a:effectLst/>
                <a:latin typeface="Times New Roman" panose="02020603050405020304" pitchFamily="18" charset="0"/>
                <a:ea typeface="宋体" panose="02010600030101010101" pitchFamily="2" charset="-122"/>
              </a:rPr>
              <a:t>通信和调用。</a:t>
            </a:r>
          </a:p>
        </p:txBody>
      </p:sp>
    </p:spTree>
    <p:extLst>
      <p:ext uri="{BB962C8B-B14F-4D97-AF65-F5344CB8AC3E}">
        <p14:creationId xmlns:p14="http://schemas.microsoft.com/office/powerpoint/2010/main" val="96623586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TextBox 22"/>
          <p:cNvSpPr txBox="1"/>
          <p:nvPr/>
        </p:nvSpPr>
        <p:spPr>
          <a:xfrm>
            <a:off x="267061" y="6539369"/>
            <a:ext cx="1800200" cy="123111"/>
          </a:xfrm>
          <a:prstGeom prst="rect">
            <a:avLst/>
          </a:prstGeom>
          <a:noFill/>
        </p:spPr>
        <p:txBody>
          <a:bodyPr wrap="square" rtlCol="0">
            <a:spAutoFit/>
          </a:bodyPr>
          <a:lstStyle/>
          <a:p>
            <a:pPr>
              <a:lnSpc>
                <a:spcPct val="200000"/>
              </a:lnSpc>
            </a:pPr>
            <a:r>
              <a:rPr lang="en-US" altLang="zh-CN" sz="100" dirty="0">
                <a:solidFill>
                  <a:schemeClr val="bg1"/>
                </a:solidFill>
                <a:latin typeface="微软雅黑" panose="020B0503020204020204" pitchFamily="34" charset="-122"/>
                <a:ea typeface="微软雅黑" panose="020B0503020204020204" pitchFamily="34" charset="-122"/>
              </a:rPr>
              <a:t>PPT</a:t>
            </a:r>
            <a:r>
              <a:rPr lang="zh-CN" altLang="en-US" sz="100" dirty="0">
                <a:solidFill>
                  <a:schemeClr val="bg1"/>
                </a:solidFill>
                <a:latin typeface="微软雅黑" panose="020B0503020204020204" pitchFamily="34" charset="-122"/>
                <a:ea typeface="微软雅黑" panose="020B0503020204020204" pitchFamily="34" charset="-122"/>
              </a:rPr>
              <a:t>模板 </a:t>
            </a:r>
            <a:r>
              <a:rPr lang="en-US" altLang="zh-CN" sz="100" dirty="0">
                <a:solidFill>
                  <a:schemeClr val="bg1"/>
                </a:solidFill>
                <a:latin typeface="微软雅黑" panose="020B0503020204020204" pitchFamily="34" charset="-122"/>
                <a:ea typeface="微软雅黑" panose="020B0503020204020204" pitchFamily="34" charset="-122"/>
              </a:rPr>
              <a:t>http://www.1ppt.com/moban/</a:t>
            </a:r>
            <a:r>
              <a:rPr lang="zh-CN" altLang="en-US" sz="100" dirty="0">
                <a:solidFill>
                  <a:schemeClr val="bg1"/>
                </a:solidFill>
                <a:latin typeface="微软雅黑" panose="020B0503020204020204" pitchFamily="34" charset="-122"/>
                <a:ea typeface="微软雅黑" panose="020B0503020204020204" pitchFamily="34" charset="-122"/>
              </a:rPr>
              <a:t> </a:t>
            </a:r>
            <a:endParaRPr lang="en-US" altLang="zh-CN" sz="100" dirty="0">
              <a:solidFill>
                <a:schemeClr val="bg1"/>
              </a:solidFill>
              <a:latin typeface="微软雅黑" panose="020B0503020204020204" pitchFamily="34" charset="-122"/>
              <a:ea typeface="微软雅黑" panose="020B0503020204020204" pitchFamily="34" charset="-122"/>
            </a:endParaRPr>
          </a:p>
        </p:txBody>
      </p:sp>
      <p:grpSp>
        <p:nvGrpSpPr>
          <p:cNvPr id="28" name="组合 27">
            <a:extLst>
              <a:ext uri="{FF2B5EF4-FFF2-40B4-BE49-F238E27FC236}">
                <a16:creationId xmlns:a16="http://schemas.microsoft.com/office/drawing/2014/main" id="{9B8478E2-C6C8-4B2D-A9A3-892C973C407A}"/>
              </a:ext>
            </a:extLst>
          </p:cNvPr>
          <p:cNvGrpSpPr/>
          <p:nvPr/>
        </p:nvGrpSpPr>
        <p:grpSpPr>
          <a:xfrm>
            <a:off x="688460" y="611701"/>
            <a:ext cx="4512517" cy="461665"/>
            <a:chOff x="688460" y="611701"/>
            <a:chExt cx="4512517" cy="461665"/>
          </a:xfrm>
        </p:grpSpPr>
        <p:sp>
          <p:nvSpPr>
            <p:cNvPr id="29" name="文本框 28">
              <a:extLst>
                <a:ext uri="{FF2B5EF4-FFF2-40B4-BE49-F238E27FC236}">
                  <a16:creationId xmlns:a16="http://schemas.microsoft.com/office/drawing/2014/main" id="{9A849A46-68F2-4BF9-9335-C393326261A6}"/>
                </a:ext>
              </a:extLst>
            </p:cNvPr>
            <p:cNvSpPr txBox="1"/>
            <p:nvPr/>
          </p:nvSpPr>
          <p:spPr>
            <a:xfrm>
              <a:off x="931237" y="611701"/>
              <a:ext cx="3962400" cy="461665"/>
            </a:xfrm>
            <a:prstGeom prst="rect">
              <a:avLst/>
            </a:prstGeom>
            <a:noFill/>
          </p:spPr>
          <p:txBody>
            <a:bodyPr wrap="square" rtlCol="0">
              <a:spAutoFit/>
            </a:bodyPr>
            <a:lstStyle/>
            <a:p>
              <a:pPr algn="ctr"/>
              <a:r>
                <a:rPr lang="en-US" altLang="zh-CN" sz="2400" dirty="0">
                  <a:cs typeface="+mn-ea"/>
                  <a:sym typeface="+mn-lt"/>
                </a:rPr>
                <a:t>03OpenStack</a:t>
              </a:r>
              <a:r>
                <a:rPr lang="zh-CN" altLang="en-US" sz="2400" dirty="0">
                  <a:cs typeface="+mn-ea"/>
                  <a:sym typeface="+mn-lt"/>
                </a:rPr>
                <a:t>体系架构</a:t>
              </a:r>
            </a:p>
          </p:txBody>
        </p:sp>
        <p:cxnSp>
          <p:nvCxnSpPr>
            <p:cNvPr id="30" name="直接连接符 29">
              <a:extLst>
                <a:ext uri="{FF2B5EF4-FFF2-40B4-BE49-F238E27FC236}">
                  <a16:creationId xmlns:a16="http://schemas.microsoft.com/office/drawing/2014/main" id="{07DAF987-69EB-40E6-9EB2-FE70A05BA347}"/>
                </a:ext>
              </a:extLst>
            </p:cNvPr>
            <p:cNvCxnSpPr>
              <a:cxnSpLocks/>
            </p:cNvCxnSpPr>
            <p:nvPr/>
          </p:nvCxnSpPr>
          <p:spPr>
            <a:xfrm flipH="1">
              <a:off x="4324677" y="842533"/>
              <a:ext cx="876300" cy="0"/>
            </a:xfrm>
            <a:prstGeom prst="line">
              <a:avLst/>
            </a:prstGeom>
            <a:ln>
              <a:gradFill>
                <a:gsLst>
                  <a:gs pos="0">
                    <a:schemeClr val="accent1">
                      <a:lumMod val="5000"/>
                      <a:lumOff val="95000"/>
                    </a:schemeClr>
                  </a:gs>
                  <a:gs pos="100000">
                    <a:schemeClr val="bg1">
                      <a:lumMod val="50000"/>
                    </a:schemeClr>
                  </a:gs>
                </a:gsLst>
                <a:lin ang="0" scaled="0"/>
              </a:gradFill>
            </a:ln>
          </p:spPr>
          <p:style>
            <a:lnRef idx="1">
              <a:schemeClr val="accent1"/>
            </a:lnRef>
            <a:fillRef idx="0">
              <a:schemeClr val="accent1"/>
            </a:fillRef>
            <a:effectRef idx="0">
              <a:schemeClr val="accent1"/>
            </a:effectRef>
            <a:fontRef idx="minor">
              <a:schemeClr val="tx1"/>
            </a:fontRef>
          </p:style>
        </p:cxnSp>
        <p:cxnSp>
          <p:nvCxnSpPr>
            <p:cNvPr id="31" name="直接连接符 30">
              <a:extLst>
                <a:ext uri="{FF2B5EF4-FFF2-40B4-BE49-F238E27FC236}">
                  <a16:creationId xmlns:a16="http://schemas.microsoft.com/office/drawing/2014/main" id="{B299E428-F841-450B-8AF8-9AFEDCF88884}"/>
                </a:ext>
              </a:extLst>
            </p:cNvPr>
            <p:cNvCxnSpPr>
              <a:cxnSpLocks/>
            </p:cNvCxnSpPr>
            <p:nvPr/>
          </p:nvCxnSpPr>
          <p:spPr>
            <a:xfrm>
              <a:off x="688460" y="842533"/>
              <a:ext cx="803231" cy="0"/>
            </a:xfrm>
            <a:prstGeom prst="line">
              <a:avLst/>
            </a:prstGeom>
            <a:ln>
              <a:gradFill>
                <a:gsLst>
                  <a:gs pos="0">
                    <a:schemeClr val="accent1">
                      <a:lumMod val="5000"/>
                      <a:lumOff val="95000"/>
                    </a:schemeClr>
                  </a:gs>
                  <a:gs pos="100000">
                    <a:schemeClr val="bg1">
                      <a:lumMod val="50000"/>
                    </a:schemeClr>
                  </a:gs>
                </a:gsLst>
                <a:lin ang="0" scaled="0"/>
              </a:gradFill>
            </a:ln>
          </p:spPr>
          <p:style>
            <a:lnRef idx="1">
              <a:schemeClr val="accent1"/>
            </a:lnRef>
            <a:fillRef idx="0">
              <a:schemeClr val="accent1"/>
            </a:fillRef>
            <a:effectRef idx="0">
              <a:schemeClr val="accent1"/>
            </a:effectRef>
            <a:fontRef idx="minor">
              <a:schemeClr val="tx1"/>
            </a:fontRef>
          </p:style>
        </p:cxnSp>
      </p:grpSp>
      <p:sp>
        <p:nvSpPr>
          <p:cNvPr id="5" name="文本框 4">
            <a:extLst>
              <a:ext uri="{FF2B5EF4-FFF2-40B4-BE49-F238E27FC236}">
                <a16:creationId xmlns:a16="http://schemas.microsoft.com/office/drawing/2014/main" id="{83508B5A-80E1-3C64-FF8A-38F7356EA6FD}"/>
              </a:ext>
            </a:extLst>
          </p:cNvPr>
          <p:cNvSpPr txBox="1"/>
          <p:nvPr/>
        </p:nvSpPr>
        <p:spPr>
          <a:xfrm>
            <a:off x="688460" y="1809352"/>
            <a:ext cx="11444438" cy="3046988"/>
          </a:xfrm>
          <a:prstGeom prst="rect">
            <a:avLst/>
          </a:prstGeom>
          <a:noFill/>
        </p:spPr>
        <p:txBody>
          <a:bodyPr wrap="square">
            <a:spAutoFit/>
          </a:bodyPr>
          <a:lstStyle/>
          <a:p>
            <a:pPr indent="266700" algn="just"/>
            <a:r>
              <a:rPr lang="en-US" altLang="zh-CN" sz="2400" b="1" dirty="0"/>
              <a:t>Neutron</a:t>
            </a:r>
          </a:p>
          <a:p>
            <a:pPr indent="266700" algn="just"/>
            <a:endParaRPr lang="en-US" altLang="zh-CN" sz="2400" dirty="0">
              <a:solidFill>
                <a:srgbClr val="000000"/>
              </a:solidFill>
              <a:effectLst/>
              <a:latin typeface="Times New Roman" panose="02020603050405020304" pitchFamily="18" charset="0"/>
              <a:ea typeface="宋体" panose="02010600030101010101" pitchFamily="2" charset="-122"/>
            </a:endParaRPr>
          </a:p>
          <a:p>
            <a:pPr indent="266700" algn="just"/>
            <a:r>
              <a:rPr lang="zh-CN" altLang="en-US" sz="2400" dirty="0">
                <a:solidFill>
                  <a:srgbClr val="000000"/>
                </a:solidFill>
                <a:effectLst/>
                <a:latin typeface="Times New Roman" panose="02020603050405020304" pitchFamily="18" charset="0"/>
                <a:ea typeface="宋体" panose="02010600030101010101" pitchFamily="2" charset="-122"/>
              </a:rPr>
              <a:t>云计算中的网络流量可以分为以下几个大类</a:t>
            </a:r>
          </a:p>
          <a:p>
            <a:pPr indent="266700" algn="just"/>
            <a:endParaRPr lang="zh-CN" altLang="en-US" sz="2400" dirty="0">
              <a:solidFill>
                <a:srgbClr val="000000"/>
              </a:solidFill>
              <a:effectLst/>
              <a:latin typeface="Times New Roman" panose="02020603050405020304" pitchFamily="18" charset="0"/>
              <a:ea typeface="宋体" panose="02010600030101010101" pitchFamily="2" charset="-122"/>
            </a:endParaRPr>
          </a:p>
          <a:p>
            <a:pPr marL="342900" indent="-342900" algn="just">
              <a:buFont typeface="Wingdings" panose="05000000000000000000" pitchFamily="2" charset="2"/>
              <a:buChar char="l"/>
            </a:pPr>
            <a:r>
              <a:rPr lang="zh-CN" altLang="en-US" sz="2400" dirty="0">
                <a:solidFill>
                  <a:srgbClr val="000000"/>
                </a:solidFill>
                <a:effectLst/>
                <a:latin typeface="Times New Roman" panose="02020603050405020304" pitchFamily="18" charset="0"/>
                <a:ea typeface="宋体" panose="02010600030101010101" pitchFamily="2" charset="-122"/>
              </a:rPr>
              <a:t>管理网络</a:t>
            </a:r>
          </a:p>
          <a:p>
            <a:pPr marL="342900" indent="-342900" algn="just">
              <a:buFont typeface="Wingdings" panose="05000000000000000000" pitchFamily="2" charset="2"/>
              <a:buChar char="l"/>
            </a:pPr>
            <a:r>
              <a:rPr lang="zh-CN" altLang="en-US" sz="2400" dirty="0">
                <a:solidFill>
                  <a:srgbClr val="000000"/>
                </a:solidFill>
                <a:effectLst/>
                <a:latin typeface="Times New Roman" panose="02020603050405020304" pitchFamily="18" charset="0"/>
                <a:ea typeface="宋体" panose="02010600030101010101" pitchFamily="2" charset="-122"/>
              </a:rPr>
              <a:t>租户网络</a:t>
            </a:r>
          </a:p>
          <a:p>
            <a:pPr marL="342900" indent="-342900" algn="just">
              <a:buFont typeface="Wingdings" panose="05000000000000000000" pitchFamily="2" charset="2"/>
              <a:buChar char="l"/>
            </a:pPr>
            <a:r>
              <a:rPr lang="zh-CN" altLang="en-US" sz="2400" dirty="0">
                <a:solidFill>
                  <a:srgbClr val="000000"/>
                </a:solidFill>
                <a:effectLst/>
                <a:latin typeface="Times New Roman" panose="02020603050405020304" pitchFamily="18" charset="0"/>
                <a:ea typeface="宋体" panose="02010600030101010101" pitchFamily="2" charset="-122"/>
              </a:rPr>
              <a:t>外部网络</a:t>
            </a:r>
          </a:p>
          <a:p>
            <a:pPr marL="342900" indent="-342900" algn="just">
              <a:buFont typeface="Wingdings" panose="05000000000000000000" pitchFamily="2" charset="2"/>
              <a:buChar char="l"/>
            </a:pPr>
            <a:r>
              <a:rPr lang="zh-CN" altLang="en-US" sz="2400" dirty="0">
                <a:solidFill>
                  <a:srgbClr val="000000"/>
                </a:solidFill>
                <a:effectLst/>
                <a:latin typeface="Times New Roman" panose="02020603050405020304" pitchFamily="18" charset="0"/>
                <a:ea typeface="宋体" panose="02010600030101010101" pitchFamily="2" charset="-122"/>
              </a:rPr>
              <a:t>存储网络</a:t>
            </a:r>
          </a:p>
        </p:txBody>
      </p:sp>
    </p:spTree>
    <p:extLst>
      <p:ext uri="{BB962C8B-B14F-4D97-AF65-F5344CB8AC3E}">
        <p14:creationId xmlns:p14="http://schemas.microsoft.com/office/powerpoint/2010/main" val="2528354965"/>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TextBox 22"/>
          <p:cNvSpPr txBox="1"/>
          <p:nvPr/>
        </p:nvSpPr>
        <p:spPr>
          <a:xfrm>
            <a:off x="267061" y="6539369"/>
            <a:ext cx="1800200" cy="123111"/>
          </a:xfrm>
          <a:prstGeom prst="rect">
            <a:avLst/>
          </a:prstGeom>
          <a:noFill/>
        </p:spPr>
        <p:txBody>
          <a:bodyPr wrap="square" rtlCol="0">
            <a:spAutoFit/>
          </a:bodyPr>
          <a:lstStyle/>
          <a:p>
            <a:pPr>
              <a:lnSpc>
                <a:spcPct val="200000"/>
              </a:lnSpc>
            </a:pPr>
            <a:r>
              <a:rPr lang="en-US" altLang="zh-CN" sz="100" dirty="0">
                <a:solidFill>
                  <a:schemeClr val="bg1"/>
                </a:solidFill>
                <a:latin typeface="微软雅黑" panose="020B0503020204020204" pitchFamily="34" charset="-122"/>
                <a:ea typeface="微软雅黑" panose="020B0503020204020204" pitchFamily="34" charset="-122"/>
              </a:rPr>
              <a:t>PPT</a:t>
            </a:r>
            <a:r>
              <a:rPr lang="zh-CN" altLang="en-US" sz="100" dirty="0">
                <a:solidFill>
                  <a:schemeClr val="bg1"/>
                </a:solidFill>
                <a:latin typeface="微软雅黑" panose="020B0503020204020204" pitchFamily="34" charset="-122"/>
                <a:ea typeface="微软雅黑" panose="020B0503020204020204" pitchFamily="34" charset="-122"/>
              </a:rPr>
              <a:t>模板 </a:t>
            </a:r>
            <a:r>
              <a:rPr lang="en-US" altLang="zh-CN" sz="100" dirty="0">
                <a:solidFill>
                  <a:schemeClr val="bg1"/>
                </a:solidFill>
                <a:latin typeface="微软雅黑" panose="020B0503020204020204" pitchFamily="34" charset="-122"/>
                <a:ea typeface="微软雅黑" panose="020B0503020204020204" pitchFamily="34" charset="-122"/>
              </a:rPr>
              <a:t>http://www.1ppt.com/moban/</a:t>
            </a:r>
            <a:r>
              <a:rPr lang="zh-CN" altLang="en-US" sz="100" dirty="0">
                <a:solidFill>
                  <a:schemeClr val="bg1"/>
                </a:solidFill>
                <a:latin typeface="微软雅黑" panose="020B0503020204020204" pitchFamily="34" charset="-122"/>
                <a:ea typeface="微软雅黑" panose="020B0503020204020204" pitchFamily="34" charset="-122"/>
              </a:rPr>
              <a:t> </a:t>
            </a:r>
            <a:endParaRPr lang="en-US" altLang="zh-CN" sz="100" dirty="0">
              <a:solidFill>
                <a:schemeClr val="bg1"/>
              </a:solidFill>
              <a:latin typeface="微软雅黑" panose="020B0503020204020204" pitchFamily="34" charset="-122"/>
              <a:ea typeface="微软雅黑" panose="020B0503020204020204" pitchFamily="34" charset="-122"/>
            </a:endParaRPr>
          </a:p>
        </p:txBody>
      </p:sp>
      <p:grpSp>
        <p:nvGrpSpPr>
          <p:cNvPr id="28" name="组合 27">
            <a:extLst>
              <a:ext uri="{FF2B5EF4-FFF2-40B4-BE49-F238E27FC236}">
                <a16:creationId xmlns:a16="http://schemas.microsoft.com/office/drawing/2014/main" id="{9B8478E2-C6C8-4B2D-A9A3-892C973C407A}"/>
              </a:ext>
            </a:extLst>
          </p:cNvPr>
          <p:cNvGrpSpPr/>
          <p:nvPr/>
        </p:nvGrpSpPr>
        <p:grpSpPr>
          <a:xfrm>
            <a:off x="688460" y="611701"/>
            <a:ext cx="4512517" cy="461665"/>
            <a:chOff x="688460" y="611701"/>
            <a:chExt cx="4512517" cy="461665"/>
          </a:xfrm>
        </p:grpSpPr>
        <p:sp>
          <p:nvSpPr>
            <p:cNvPr id="29" name="文本框 28">
              <a:extLst>
                <a:ext uri="{FF2B5EF4-FFF2-40B4-BE49-F238E27FC236}">
                  <a16:creationId xmlns:a16="http://schemas.microsoft.com/office/drawing/2014/main" id="{9A849A46-68F2-4BF9-9335-C393326261A6}"/>
                </a:ext>
              </a:extLst>
            </p:cNvPr>
            <p:cNvSpPr txBox="1"/>
            <p:nvPr/>
          </p:nvSpPr>
          <p:spPr>
            <a:xfrm>
              <a:off x="931237" y="611701"/>
              <a:ext cx="3962400" cy="461665"/>
            </a:xfrm>
            <a:prstGeom prst="rect">
              <a:avLst/>
            </a:prstGeom>
            <a:noFill/>
          </p:spPr>
          <p:txBody>
            <a:bodyPr wrap="square" rtlCol="0">
              <a:spAutoFit/>
            </a:bodyPr>
            <a:lstStyle/>
            <a:p>
              <a:pPr algn="ctr"/>
              <a:r>
                <a:rPr lang="en-US" altLang="zh-CN" sz="2400" dirty="0">
                  <a:cs typeface="+mn-ea"/>
                  <a:sym typeface="+mn-lt"/>
                </a:rPr>
                <a:t>03OpenStack</a:t>
              </a:r>
              <a:r>
                <a:rPr lang="zh-CN" altLang="en-US" sz="2400" dirty="0">
                  <a:cs typeface="+mn-ea"/>
                  <a:sym typeface="+mn-lt"/>
                </a:rPr>
                <a:t>体系架构</a:t>
              </a:r>
            </a:p>
          </p:txBody>
        </p:sp>
        <p:cxnSp>
          <p:nvCxnSpPr>
            <p:cNvPr id="30" name="直接连接符 29">
              <a:extLst>
                <a:ext uri="{FF2B5EF4-FFF2-40B4-BE49-F238E27FC236}">
                  <a16:creationId xmlns:a16="http://schemas.microsoft.com/office/drawing/2014/main" id="{07DAF987-69EB-40E6-9EB2-FE70A05BA347}"/>
                </a:ext>
              </a:extLst>
            </p:cNvPr>
            <p:cNvCxnSpPr>
              <a:cxnSpLocks/>
            </p:cNvCxnSpPr>
            <p:nvPr/>
          </p:nvCxnSpPr>
          <p:spPr>
            <a:xfrm flipH="1">
              <a:off x="4324677" y="842533"/>
              <a:ext cx="876300" cy="0"/>
            </a:xfrm>
            <a:prstGeom prst="line">
              <a:avLst/>
            </a:prstGeom>
            <a:ln>
              <a:gradFill>
                <a:gsLst>
                  <a:gs pos="0">
                    <a:schemeClr val="accent1">
                      <a:lumMod val="5000"/>
                      <a:lumOff val="95000"/>
                    </a:schemeClr>
                  </a:gs>
                  <a:gs pos="100000">
                    <a:schemeClr val="bg1">
                      <a:lumMod val="50000"/>
                    </a:schemeClr>
                  </a:gs>
                </a:gsLst>
                <a:lin ang="0" scaled="0"/>
              </a:gradFill>
            </a:ln>
          </p:spPr>
          <p:style>
            <a:lnRef idx="1">
              <a:schemeClr val="accent1"/>
            </a:lnRef>
            <a:fillRef idx="0">
              <a:schemeClr val="accent1"/>
            </a:fillRef>
            <a:effectRef idx="0">
              <a:schemeClr val="accent1"/>
            </a:effectRef>
            <a:fontRef idx="minor">
              <a:schemeClr val="tx1"/>
            </a:fontRef>
          </p:style>
        </p:cxnSp>
        <p:cxnSp>
          <p:nvCxnSpPr>
            <p:cNvPr id="31" name="直接连接符 30">
              <a:extLst>
                <a:ext uri="{FF2B5EF4-FFF2-40B4-BE49-F238E27FC236}">
                  <a16:creationId xmlns:a16="http://schemas.microsoft.com/office/drawing/2014/main" id="{B299E428-F841-450B-8AF8-9AFEDCF88884}"/>
                </a:ext>
              </a:extLst>
            </p:cNvPr>
            <p:cNvCxnSpPr>
              <a:cxnSpLocks/>
            </p:cNvCxnSpPr>
            <p:nvPr/>
          </p:nvCxnSpPr>
          <p:spPr>
            <a:xfrm>
              <a:off x="688460" y="842533"/>
              <a:ext cx="803231" cy="0"/>
            </a:xfrm>
            <a:prstGeom prst="line">
              <a:avLst/>
            </a:prstGeom>
            <a:ln>
              <a:gradFill>
                <a:gsLst>
                  <a:gs pos="0">
                    <a:schemeClr val="accent1">
                      <a:lumMod val="5000"/>
                      <a:lumOff val="95000"/>
                    </a:schemeClr>
                  </a:gs>
                  <a:gs pos="100000">
                    <a:schemeClr val="bg1">
                      <a:lumMod val="50000"/>
                    </a:schemeClr>
                  </a:gs>
                </a:gsLst>
                <a:lin ang="0" scaled="0"/>
              </a:gradFill>
            </a:ln>
          </p:spPr>
          <p:style>
            <a:lnRef idx="1">
              <a:schemeClr val="accent1"/>
            </a:lnRef>
            <a:fillRef idx="0">
              <a:schemeClr val="accent1"/>
            </a:fillRef>
            <a:effectRef idx="0">
              <a:schemeClr val="accent1"/>
            </a:effectRef>
            <a:fontRef idx="minor">
              <a:schemeClr val="tx1"/>
            </a:fontRef>
          </p:style>
        </p:cxnSp>
      </p:grpSp>
      <p:sp>
        <p:nvSpPr>
          <p:cNvPr id="5" name="文本框 4">
            <a:extLst>
              <a:ext uri="{FF2B5EF4-FFF2-40B4-BE49-F238E27FC236}">
                <a16:creationId xmlns:a16="http://schemas.microsoft.com/office/drawing/2014/main" id="{83508B5A-80E1-3C64-FF8A-38F7356EA6FD}"/>
              </a:ext>
            </a:extLst>
          </p:cNvPr>
          <p:cNvSpPr txBox="1"/>
          <p:nvPr/>
        </p:nvSpPr>
        <p:spPr>
          <a:xfrm>
            <a:off x="688460" y="1809352"/>
            <a:ext cx="10890732" cy="3046988"/>
          </a:xfrm>
          <a:prstGeom prst="rect">
            <a:avLst/>
          </a:prstGeom>
          <a:noFill/>
        </p:spPr>
        <p:txBody>
          <a:bodyPr wrap="square">
            <a:spAutoFit/>
          </a:bodyPr>
          <a:lstStyle/>
          <a:p>
            <a:pPr indent="266700" algn="just"/>
            <a:r>
              <a:rPr lang="en-US" altLang="zh-CN" sz="2400" b="1" dirty="0"/>
              <a:t>Neutron</a:t>
            </a:r>
          </a:p>
          <a:p>
            <a:pPr indent="266700" algn="just"/>
            <a:endParaRPr lang="en-US" altLang="zh-CN" sz="2400" dirty="0">
              <a:solidFill>
                <a:srgbClr val="000000"/>
              </a:solidFill>
              <a:effectLst/>
              <a:latin typeface="Times New Roman" panose="02020603050405020304" pitchFamily="18" charset="0"/>
              <a:ea typeface="宋体" panose="02010600030101010101" pitchFamily="2" charset="-122"/>
            </a:endParaRPr>
          </a:p>
          <a:p>
            <a:pPr indent="266700" algn="just"/>
            <a:r>
              <a:rPr lang="en-US" altLang="zh-CN" sz="2400" dirty="0">
                <a:solidFill>
                  <a:srgbClr val="000000"/>
                </a:solidFill>
                <a:effectLst/>
                <a:latin typeface="Times New Roman" panose="02020603050405020304" pitchFamily="18" charset="0"/>
                <a:ea typeface="宋体" panose="02010600030101010101" pitchFamily="2" charset="-122"/>
              </a:rPr>
              <a:t>OpenStack</a:t>
            </a:r>
            <a:r>
              <a:rPr lang="zh-CN" altLang="en-US" sz="2400" dirty="0">
                <a:solidFill>
                  <a:srgbClr val="000000"/>
                </a:solidFill>
                <a:effectLst/>
                <a:latin typeface="Times New Roman" panose="02020603050405020304" pitchFamily="18" charset="0"/>
                <a:ea typeface="宋体" panose="02010600030101010101" pitchFamily="2" charset="-122"/>
              </a:rPr>
              <a:t>的管理网络流量，同样需要连接所有的主机，其上传输的流量包括</a:t>
            </a:r>
            <a:r>
              <a:rPr lang="en-US" altLang="zh-CN" sz="2400" dirty="0">
                <a:solidFill>
                  <a:srgbClr val="000000"/>
                </a:solidFill>
                <a:effectLst/>
                <a:latin typeface="Times New Roman" panose="02020603050405020304" pitchFamily="18" charset="0"/>
                <a:ea typeface="宋体" panose="02010600030101010101" pitchFamily="2" charset="-122"/>
              </a:rPr>
              <a:t>Horizon</a:t>
            </a:r>
            <a:r>
              <a:rPr lang="zh-CN" altLang="en-US" sz="2400" dirty="0">
                <a:solidFill>
                  <a:srgbClr val="000000"/>
                </a:solidFill>
                <a:effectLst/>
                <a:latin typeface="Times New Roman" panose="02020603050405020304" pitchFamily="18" charset="0"/>
                <a:ea typeface="宋体" panose="02010600030101010101" pitchFamily="2" charset="-122"/>
              </a:rPr>
              <a:t>、</a:t>
            </a:r>
            <a:r>
              <a:rPr lang="en-US" altLang="zh-CN" sz="2400" dirty="0">
                <a:solidFill>
                  <a:srgbClr val="000000"/>
                </a:solidFill>
                <a:effectLst/>
                <a:latin typeface="Times New Roman" panose="02020603050405020304" pitchFamily="18" charset="0"/>
                <a:ea typeface="宋体" panose="02010600030101010101" pitchFamily="2" charset="-122"/>
              </a:rPr>
              <a:t>Nova</a:t>
            </a:r>
            <a:r>
              <a:rPr lang="zh-CN" altLang="en-US" sz="2400" dirty="0">
                <a:solidFill>
                  <a:srgbClr val="000000"/>
                </a:solidFill>
                <a:effectLst/>
                <a:latin typeface="Times New Roman" panose="02020603050405020304" pitchFamily="18" charset="0"/>
                <a:ea typeface="宋体" panose="02010600030101010101" pitchFamily="2" charset="-122"/>
              </a:rPr>
              <a:t>、</a:t>
            </a:r>
            <a:r>
              <a:rPr lang="en-US" altLang="zh-CN" sz="2400" dirty="0">
                <a:solidFill>
                  <a:srgbClr val="000000"/>
                </a:solidFill>
                <a:effectLst/>
                <a:latin typeface="Times New Roman" panose="02020603050405020304" pitchFamily="18" charset="0"/>
                <a:ea typeface="宋体" panose="02010600030101010101" pitchFamily="2" charset="-122"/>
              </a:rPr>
              <a:t>Keystone</a:t>
            </a:r>
            <a:r>
              <a:rPr lang="zh-CN" altLang="en-US" sz="2400" dirty="0">
                <a:solidFill>
                  <a:srgbClr val="000000"/>
                </a:solidFill>
                <a:effectLst/>
                <a:latin typeface="Times New Roman" panose="02020603050405020304" pitchFamily="18" charset="0"/>
                <a:ea typeface="宋体" panose="02010600030101010101" pitchFamily="2" charset="-122"/>
              </a:rPr>
              <a:t>、</a:t>
            </a:r>
            <a:r>
              <a:rPr lang="en-US" altLang="zh-CN" sz="2400" dirty="0">
                <a:solidFill>
                  <a:srgbClr val="000000"/>
                </a:solidFill>
                <a:effectLst/>
                <a:latin typeface="Times New Roman" panose="02020603050405020304" pitchFamily="18" charset="0"/>
                <a:ea typeface="宋体" panose="02010600030101010101" pitchFamily="2" charset="-122"/>
              </a:rPr>
              <a:t>Glance</a:t>
            </a:r>
            <a:r>
              <a:rPr lang="zh-CN" altLang="en-US" sz="2400" dirty="0">
                <a:solidFill>
                  <a:srgbClr val="000000"/>
                </a:solidFill>
                <a:effectLst/>
                <a:latin typeface="Times New Roman" panose="02020603050405020304" pitchFamily="18" charset="0"/>
                <a:ea typeface="宋体" panose="02010600030101010101" pitchFamily="2" charset="-122"/>
              </a:rPr>
              <a:t>等组件的管理服务。它通过管理网络与计算节点、网络节点上的</a:t>
            </a:r>
            <a:r>
              <a:rPr lang="en-US" altLang="zh-CN" sz="2400" dirty="0">
                <a:solidFill>
                  <a:srgbClr val="000000"/>
                </a:solidFill>
                <a:effectLst/>
                <a:latin typeface="Times New Roman" panose="02020603050405020304" pitchFamily="18" charset="0"/>
                <a:ea typeface="宋体" panose="02010600030101010101" pitchFamily="2" charset="-122"/>
              </a:rPr>
              <a:t>Agent</a:t>
            </a:r>
            <a:r>
              <a:rPr lang="zh-CN" altLang="en-US" sz="2400" dirty="0">
                <a:solidFill>
                  <a:srgbClr val="000000"/>
                </a:solidFill>
                <a:effectLst/>
                <a:latin typeface="Times New Roman" panose="02020603050405020304" pitchFamily="18" charset="0"/>
                <a:ea typeface="宋体" panose="02010600030101010101" pitchFamily="2" charset="-122"/>
              </a:rPr>
              <a:t>、</a:t>
            </a:r>
            <a:r>
              <a:rPr lang="en-US" altLang="zh-CN" sz="2400" dirty="0">
                <a:solidFill>
                  <a:srgbClr val="000000"/>
                </a:solidFill>
                <a:effectLst/>
                <a:latin typeface="Times New Roman" panose="02020603050405020304" pitchFamily="18" charset="0"/>
                <a:ea typeface="宋体" panose="02010600030101010101" pitchFamily="2" charset="-122"/>
              </a:rPr>
              <a:t>Client</a:t>
            </a:r>
            <a:r>
              <a:rPr lang="zh-CN" altLang="en-US" sz="2400" dirty="0">
                <a:solidFill>
                  <a:srgbClr val="000000"/>
                </a:solidFill>
                <a:effectLst/>
                <a:latin typeface="Times New Roman" panose="02020603050405020304" pitchFamily="18" charset="0"/>
                <a:ea typeface="宋体" panose="02010600030101010101" pitchFamily="2" charset="-122"/>
              </a:rPr>
              <a:t>通信。</a:t>
            </a:r>
          </a:p>
          <a:p>
            <a:pPr indent="266700" algn="just"/>
            <a:r>
              <a:rPr lang="zh-CN" altLang="en-US" sz="2400" dirty="0">
                <a:solidFill>
                  <a:srgbClr val="000000"/>
                </a:solidFill>
                <a:effectLst/>
                <a:latin typeface="Times New Roman" panose="02020603050405020304" pitchFamily="18" charset="0"/>
                <a:ea typeface="宋体" panose="02010600030101010101" pitchFamily="2" charset="-122"/>
              </a:rPr>
              <a:t>外部网络主要运行的是</a:t>
            </a:r>
            <a:r>
              <a:rPr lang="en-US" altLang="zh-CN" sz="2400" dirty="0">
                <a:solidFill>
                  <a:srgbClr val="000000"/>
                </a:solidFill>
                <a:effectLst/>
                <a:latin typeface="Times New Roman" panose="02020603050405020304" pitchFamily="18" charset="0"/>
                <a:ea typeface="宋体" panose="02010600030101010101" pitchFamily="2" charset="-122"/>
              </a:rPr>
              <a:t>Neutron</a:t>
            </a:r>
            <a:r>
              <a:rPr lang="zh-CN" altLang="en-US" sz="2400" dirty="0">
                <a:solidFill>
                  <a:srgbClr val="000000"/>
                </a:solidFill>
                <a:effectLst/>
                <a:latin typeface="Times New Roman" panose="02020603050405020304" pitchFamily="18" charset="0"/>
                <a:ea typeface="宋体" panose="02010600030101010101" pitchFamily="2" charset="-122"/>
              </a:rPr>
              <a:t>的各种插件，包括</a:t>
            </a:r>
            <a:r>
              <a:rPr lang="en-US" altLang="zh-CN" sz="2400" dirty="0">
                <a:solidFill>
                  <a:srgbClr val="000000"/>
                </a:solidFill>
                <a:effectLst/>
                <a:latin typeface="Times New Roman" panose="02020603050405020304" pitchFamily="18" charset="0"/>
                <a:ea typeface="宋体" panose="02010600030101010101" pitchFamily="2" charset="-122"/>
              </a:rPr>
              <a:t>L2 Agent</a:t>
            </a:r>
            <a:r>
              <a:rPr lang="zh-CN" altLang="en-US" sz="2400" dirty="0">
                <a:solidFill>
                  <a:srgbClr val="000000"/>
                </a:solidFill>
                <a:effectLst/>
                <a:latin typeface="Times New Roman" panose="02020603050405020304" pitchFamily="18" charset="0"/>
                <a:ea typeface="宋体" panose="02010600030101010101" pitchFamily="2" charset="-122"/>
              </a:rPr>
              <a:t>、</a:t>
            </a:r>
            <a:r>
              <a:rPr lang="en-US" altLang="zh-CN" sz="2400" dirty="0">
                <a:solidFill>
                  <a:srgbClr val="000000"/>
                </a:solidFill>
                <a:effectLst/>
                <a:latin typeface="Times New Roman" panose="02020603050405020304" pitchFamily="18" charset="0"/>
                <a:ea typeface="宋体" panose="02010600030101010101" pitchFamily="2" charset="-122"/>
              </a:rPr>
              <a:t>L3 Agent</a:t>
            </a:r>
            <a:r>
              <a:rPr lang="zh-CN" altLang="en-US" sz="2400" dirty="0">
                <a:solidFill>
                  <a:srgbClr val="000000"/>
                </a:solidFill>
                <a:effectLst/>
                <a:latin typeface="Times New Roman" panose="02020603050405020304" pitchFamily="18" charset="0"/>
                <a:ea typeface="宋体" panose="02010600030101010101" pitchFamily="2" charset="-122"/>
              </a:rPr>
              <a:t>、</a:t>
            </a:r>
            <a:r>
              <a:rPr lang="en-US" altLang="zh-CN" sz="2400" dirty="0">
                <a:solidFill>
                  <a:srgbClr val="000000"/>
                </a:solidFill>
                <a:effectLst/>
                <a:latin typeface="Times New Roman" panose="02020603050405020304" pitchFamily="18" charset="0"/>
                <a:ea typeface="宋体" panose="02010600030101010101" pitchFamily="2" charset="-122"/>
              </a:rPr>
              <a:t>DHCP Agent</a:t>
            </a:r>
            <a:r>
              <a:rPr lang="zh-CN" altLang="en-US" sz="2400" dirty="0">
                <a:solidFill>
                  <a:srgbClr val="000000"/>
                </a:solidFill>
                <a:effectLst/>
                <a:latin typeface="Times New Roman" panose="02020603050405020304" pitchFamily="18" charset="0"/>
                <a:ea typeface="宋体" panose="02010600030101010101" pitchFamily="2" charset="-122"/>
              </a:rPr>
              <a:t>、</a:t>
            </a:r>
            <a:r>
              <a:rPr lang="en-US" altLang="zh-CN" sz="2400" dirty="0">
                <a:solidFill>
                  <a:srgbClr val="000000"/>
                </a:solidFill>
                <a:effectLst/>
                <a:latin typeface="Times New Roman" panose="02020603050405020304" pitchFamily="18" charset="0"/>
                <a:ea typeface="宋体" panose="02010600030101010101" pitchFamily="2" charset="-122"/>
              </a:rPr>
              <a:t>VPN Agent</a:t>
            </a:r>
            <a:r>
              <a:rPr lang="zh-CN" altLang="en-US" sz="2400" dirty="0">
                <a:solidFill>
                  <a:srgbClr val="000000"/>
                </a:solidFill>
                <a:effectLst/>
                <a:latin typeface="Times New Roman" panose="02020603050405020304" pitchFamily="18" charset="0"/>
                <a:ea typeface="宋体" panose="02010600030101010101" pitchFamily="2" charset="-122"/>
              </a:rPr>
              <a:t>、</a:t>
            </a:r>
            <a:r>
              <a:rPr lang="en-US" altLang="zh-CN" sz="2400" dirty="0">
                <a:solidFill>
                  <a:srgbClr val="000000"/>
                </a:solidFill>
                <a:effectLst/>
                <a:latin typeface="Times New Roman" panose="02020603050405020304" pitchFamily="18" charset="0"/>
                <a:ea typeface="宋体" panose="02010600030101010101" pitchFamily="2" charset="-122"/>
              </a:rPr>
              <a:t>FW Agent</a:t>
            </a:r>
            <a:r>
              <a:rPr lang="zh-CN" altLang="en-US" sz="2400" dirty="0">
                <a:solidFill>
                  <a:srgbClr val="000000"/>
                </a:solidFill>
                <a:effectLst/>
                <a:latin typeface="Times New Roman" panose="02020603050405020304" pitchFamily="18" charset="0"/>
                <a:ea typeface="宋体" panose="02010600030101010101" pitchFamily="2" charset="-122"/>
              </a:rPr>
              <a:t>以及配套的各种软件。它为租户提供各种诸如</a:t>
            </a:r>
            <a:r>
              <a:rPr lang="en-US" altLang="zh-CN" sz="2400" dirty="0">
                <a:solidFill>
                  <a:srgbClr val="000000"/>
                </a:solidFill>
                <a:effectLst/>
                <a:latin typeface="Times New Roman" panose="02020603050405020304" pitchFamily="18" charset="0"/>
                <a:ea typeface="宋体" panose="02010600030101010101" pitchFamily="2" charset="-122"/>
              </a:rPr>
              <a:t>NAT</a:t>
            </a:r>
            <a:r>
              <a:rPr lang="zh-CN" altLang="en-US" sz="2400" dirty="0">
                <a:solidFill>
                  <a:srgbClr val="000000"/>
                </a:solidFill>
                <a:effectLst/>
                <a:latin typeface="Times New Roman" panose="02020603050405020304" pitchFamily="18" charset="0"/>
                <a:ea typeface="宋体" panose="02010600030101010101" pitchFamily="2" charset="-122"/>
              </a:rPr>
              <a:t>、路由之类的出口服务。</a:t>
            </a:r>
          </a:p>
        </p:txBody>
      </p:sp>
    </p:spTree>
    <p:extLst>
      <p:ext uri="{BB962C8B-B14F-4D97-AF65-F5344CB8AC3E}">
        <p14:creationId xmlns:p14="http://schemas.microsoft.com/office/powerpoint/2010/main" val="1519650733"/>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TextBox 22"/>
          <p:cNvSpPr txBox="1"/>
          <p:nvPr/>
        </p:nvSpPr>
        <p:spPr>
          <a:xfrm>
            <a:off x="267061" y="6539369"/>
            <a:ext cx="1800200" cy="123111"/>
          </a:xfrm>
          <a:prstGeom prst="rect">
            <a:avLst/>
          </a:prstGeom>
          <a:noFill/>
        </p:spPr>
        <p:txBody>
          <a:bodyPr wrap="square" rtlCol="0">
            <a:spAutoFit/>
          </a:bodyPr>
          <a:lstStyle/>
          <a:p>
            <a:pPr>
              <a:lnSpc>
                <a:spcPct val="200000"/>
              </a:lnSpc>
            </a:pPr>
            <a:r>
              <a:rPr lang="en-US" altLang="zh-CN" sz="100" dirty="0">
                <a:solidFill>
                  <a:schemeClr val="bg1"/>
                </a:solidFill>
                <a:latin typeface="微软雅黑" panose="020B0503020204020204" pitchFamily="34" charset="-122"/>
                <a:ea typeface="微软雅黑" panose="020B0503020204020204" pitchFamily="34" charset="-122"/>
              </a:rPr>
              <a:t>PPT</a:t>
            </a:r>
            <a:r>
              <a:rPr lang="zh-CN" altLang="en-US" sz="100" dirty="0">
                <a:solidFill>
                  <a:schemeClr val="bg1"/>
                </a:solidFill>
                <a:latin typeface="微软雅黑" panose="020B0503020204020204" pitchFamily="34" charset="-122"/>
                <a:ea typeface="微软雅黑" panose="020B0503020204020204" pitchFamily="34" charset="-122"/>
              </a:rPr>
              <a:t>模板 </a:t>
            </a:r>
            <a:r>
              <a:rPr lang="en-US" altLang="zh-CN" sz="100" dirty="0">
                <a:solidFill>
                  <a:schemeClr val="bg1"/>
                </a:solidFill>
                <a:latin typeface="微软雅黑" panose="020B0503020204020204" pitchFamily="34" charset="-122"/>
                <a:ea typeface="微软雅黑" panose="020B0503020204020204" pitchFamily="34" charset="-122"/>
              </a:rPr>
              <a:t>http://www.1ppt.com/moban/</a:t>
            </a:r>
            <a:r>
              <a:rPr lang="zh-CN" altLang="en-US" sz="100" dirty="0">
                <a:solidFill>
                  <a:schemeClr val="bg1"/>
                </a:solidFill>
                <a:latin typeface="微软雅黑" panose="020B0503020204020204" pitchFamily="34" charset="-122"/>
                <a:ea typeface="微软雅黑" panose="020B0503020204020204" pitchFamily="34" charset="-122"/>
              </a:rPr>
              <a:t> </a:t>
            </a:r>
            <a:endParaRPr lang="en-US" altLang="zh-CN" sz="100" dirty="0">
              <a:solidFill>
                <a:schemeClr val="bg1"/>
              </a:solidFill>
              <a:latin typeface="微软雅黑" panose="020B0503020204020204" pitchFamily="34" charset="-122"/>
              <a:ea typeface="微软雅黑" panose="020B0503020204020204" pitchFamily="34" charset="-122"/>
            </a:endParaRPr>
          </a:p>
        </p:txBody>
      </p:sp>
      <p:grpSp>
        <p:nvGrpSpPr>
          <p:cNvPr id="28" name="组合 27">
            <a:extLst>
              <a:ext uri="{FF2B5EF4-FFF2-40B4-BE49-F238E27FC236}">
                <a16:creationId xmlns:a16="http://schemas.microsoft.com/office/drawing/2014/main" id="{9B8478E2-C6C8-4B2D-A9A3-892C973C407A}"/>
              </a:ext>
            </a:extLst>
          </p:cNvPr>
          <p:cNvGrpSpPr/>
          <p:nvPr/>
        </p:nvGrpSpPr>
        <p:grpSpPr>
          <a:xfrm>
            <a:off x="688460" y="611701"/>
            <a:ext cx="4512517" cy="461665"/>
            <a:chOff x="688460" y="611701"/>
            <a:chExt cx="4512517" cy="461665"/>
          </a:xfrm>
        </p:grpSpPr>
        <p:sp>
          <p:nvSpPr>
            <p:cNvPr id="29" name="文本框 28">
              <a:extLst>
                <a:ext uri="{FF2B5EF4-FFF2-40B4-BE49-F238E27FC236}">
                  <a16:creationId xmlns:a16="http://schemas.microsoft.com/office/drawing/2014/main" id="{9A849A46-68F2-4BF9-9335-C393326261A6}"/>
                </a:ext>
              </a:extLst>
            </p:cNvPr>
            <p:cNvSpPr txBox="1"/>
            <p:nvPr/>
          </p:nvSpPr>
          <p:spPr>
            <a:xfrm>
              <a:off x="931237" y="611701"/>
              <a:ext cx="3962400" cy="461665"/>
            </a:xfrm>
            <a:prstGeom prst="rect">
              <a:avLst/>
            </a:prstGeom>
            <a:noFill/>
          </p:spPr>
          <p:txBody>
            <a:bodyPr wrap="square" rtlCol="0">
              <a:spAutoFit/>
            </a:bodyPr>
            <a:lstStyle/>
            <a:p>
              <a:pPr algn="ctr"/>
              <a:r>
                <a:rPr lang="en-US" altLang="zh-CN" sz="2400" dirty="0">
                  <a:cs typeface="+mn-ea"/>
                  <a:sym typeface="+mn-lt"/>
                </a:rPr>
                <a:t>03OpenStack</a:t>
              </a:r>
              <a:r>
                <a:rPr lang="zh-CN" altLang="en-US" sz="2400" dirty="0">
                  <a:cs typeface="+mn-ea"/>
                  <a:sym typeface="+mn-lt"/>
                </a:rPr>
                <a:t>体系架构</a:t>
              </a:r>
            </a:p>
          </p:txBody>
        </p:sp>
        <p:cxnSp>
          <p:nvCxnSpPr>
            <p:cNvPr id="30" name="直接连接符 29">
              <a:extLst>
                <a:ext uri="{FF2B5EF4-FFF2-40B4-BE49-F238E27FC236}">
                  <a16:creationId xmlns:a16="http://schemas.microsoft.com/office/drawing/2014/main" id="{07DAF987-69EB-40E6-9EB2-FE70A05BA347}"/>
                </a:ext>
              </a:extLst>
            </p:cNvPr>
            <p:cNvCxnSpPr>
              <a:cxnSpLocks/>
            </p:cNvCxnSpPr>
            <p:nvPr/>
          </p:nvCxnSpPr>
          <p:spPr>
            <a:xfrm flipH="1">
              <a:off x="4324677" y="842533"/>
              <a:ext cx="876300" cy="0"/>
            </a:xfrm>
            <a:prstGeom prst="line">
              <a:avLst/>
            </a:prstGeom>
            <a:ln>
              <a:gradFill>
                <a:gsLst>
                  <a:gs pos="0">
                    <a:schemeClr val="accent1">
                      <a:lumMod val="5000"/>
                      <a:lumOff val="95000"/>
                    </a:schemeClr>
                  </a:gs>
                  <a:gs pos="100000">
                    <a:schemeClr val="bg1">
                      <a:lumMod val="50000"/>
                    </a:schemeClr>
                  </a:gs>
                </a:gsLst>
                <a:lin ang="0" scaled="0"/>
              </a:gradFill>
            </a:ln>
          </p:spPr>
          <p:style>
            <a:lnRef idx="1">
              <a:schemeClr val="accent1"/>
            </a:lnRef>
            <a:fillRef idx="0">
              <a:schemeClr val="accent1"/>
            </a:fillRef>
            <a:effectRef idx="0">
              <a:schemeClr val="accent1"/>
            </a:effectRef>
            <a:fontRef idx="minor">
              <a:schemeClr val="tx1"/>
            </a:fontRef>
          </p:style>
        </p:cxnSp>
        <p:cxnSp>
          <p:nvCxnSpPr>
            <p:cNvPr id="31" name="直接连接符 30">
              <a:extLst>
                <a:ext uri="{FF2B5EF4-FFF2-40B4-BE49-F238E27FC236}">
                  <a16:creationId xmlns:a16="http://schemas.microsoft.com/office/drawing/2014/main" id="{B299E428-F841-450B-8AF8-9AFEDCF88884}"/>
                </a:ext>
              </a:extLst>
            </p:cNvPr>
            <p:cNvCxnSpPr>
              <a:cxnSpLocks/>
            </p:cNvCxnSpPr>
            <p:nvPr/>
          </p:nvCxnSpPr>
          <p:spPr>
            <a:xfrm>
              <a:off x="688460" y="842533"/>
              <a:ext cx="803231" cy="0"/>
            </a:xfrm>
            <a:prstGeom prst="line">
              <a:avLst/>
            </a:prstGeom>
            <a:ln>
              <a:gradFill>
                <a:gsLst>
                  <a:gs pos="0">
                    <a:schemeClr val="accent1">
                      <a:lumMod val="5000"/>
                      <a:lumOff val="95000"/>
                    </a:schemeClr>
                  </a:gs>
                  <a:gs pos="100000">
                    <a:schemeClr val="bg1">
                      <a:lumMod val="50000"/>
                    </a:schemeClr>
                  </a:gs>
                </a:gsLst>
                <a:lin ang="0" scaled="0"/>
              </a:gradFill>
            </a:ln>
          </p:spPr>
          <p:style>
            <a:lnRef idx="1">
              <a:schemeClr val="accent1"/>
            </a:lnRef>
            <a:fillRef idx="0">
              <a:schemeClr val="accent1"/>
            </a:fillRef>
            <a:effectRef idx="0">
              <a:schemeClr val="accent1"/>
            </a:effectRef>
            <a:fontRef idx="minor">
              <a:schemeClr val="tx1"/>
            </a:fontRef>
          </p:style>
        </p:cxnSp>
      </p:grpSp>
      <p:sp>
        <p:nvSpPr>
          <p:cNvPr id="5" name="文本框 4">
            <a:extLst>
              <a:ext uri="{FF2B5EF4-FFF2-40B4-BE49-F238E27FC236}">
                <a16:creationId xmlns:a16="http://schemas.microsoft.com/office/drawing/2014/main" id="{83508B5A-80E1-3C64-FF8A-38F7356EA6FD}"/>
              </a:ext>
            </a:extLst>
          </p:cNvPr>
          <p:cNvSpPr txBox="1"/>
          <p:nvPr/>
        </p:nvSpPr>
        <p:spPr>
          <a:xfrm>
            <a:off x="688460" y="1809352"/>
            <a:ext cx="10890732" cy="3416320"/>
          </a:xfrm>
          <a:prstGeom prst="rect">
            <a:avLst/>
          </a:prstGeom>
          <a:noFill/>
        </p:spPr>
        <p:txBody>
          <a:bodyPr wrap="square">
            <a:spAutoFit/>
          </a:bodyPr>
          <a:lstStyle/>
          <a:p>
            <a:pPr indent="266700" algn="just"/>
            <a:r>
              <a:rPr lang="en-US" altLang="zh-CN" sz="2400" b="1" dirty="0"/>
              <a:t>Neutron</a:t>
            </a:r>
          </a:p>
          <a:p>
            <a:pPr indent="266700" algn="just"/>
            <a:endParaRPr lang="en-US" altLang="zh-CN" sz="2400" dirty="0">
              <a:solidFill>
                <a:srgbClr val="000000"/>
              </a:solidFill>
              <a:effectLst/>
              <a:latin typeface="Times New Roman" panose="02020603050405020304" pitchFamily="18" charset="0"/>
              <a:ea typeface="宋体" panose="02010600030101010101" pitchFamily="2" charset="-122"/>
            </a:endParaRPr>
          </a:p>
          <a:p>
            <a:pPr indent="266700" algn="just"/>
            <a:r>
              <a:rPr lang="en-US" altLang="zh-CN" sz="2400" dirty="0">
                <a:solidFill>
                  <a:srgbClr val="000000"/>
                </a:solidFill>
                <a:effectLst/>
                <a:latin typeface="Times New Roman" panose="02020603050405020304" pitchFamily="18" charset="0"/>
                <a:ea typeface="宋体" panose="02010600030101010101" pitchFamily="2" charset="-122"/>
              </a:rPr>
              <a:t>Glance</a:t>
            </a:r>
            <a:r>
              <a:rPr lang="zh-CN" altLang="en-US" sz="2400" dirty="0">
                <a:solidFill>
                  <a:srgbClr val="000000"/>
                </a:solidFill>
                <a:effectLst/>
                <a:latin typeface="Times New Roman" panose="02020603050405020304" pitchFamily="18" charset="0"/>
                <a:ea typeface="宋体" panose="02010600030101010101" pitchFamily="2" charset="-122"/>
              </a:rPr>
              <a:t>是一套虚拟机镜像管理系统，为虚拟机的创建提供镜像服务。它能够以多种形式存储镜像文件：</a:t>
            </a:r>
            <a:endParaRPr lang="en-US" altLang="zh-CN" sz="2400" dirty="0">
              <a:solidFill>
                <a:srgbClr val="000000"/>
              </a:solidFill>
              <a:effectLst/>
              <a:latin typeface="Times New Roman" panose="02020603050405020304" pitchFamily="18" charset="0"/>
              <a:ea typeface="宋体" panose="02010600030101010101" pitchFamily="2" charset="-122"/>
            </a:endParaRPr>
          </a:p>
          <a:p>
            <a:pPr indent="266700" algn="just"/>
            <a:endParaRPr lang="zh-CN" altLang="en-US" sz="2400" dirty="0">
              <a:solidFill>
                <a:srgbClr val="000000"/>
              </a:solidFill>
              <a:effectLst/>
              <a:latin typeface="Times New Roman" panose="02020603050405020304" pitchFamily="18" charset="0"/>
              <a:ea typeface="宋体" panose="02010600030101010101" pitchFamily="2" charset="-122"/>
            </a:endParaRPr>
          </a:p>
          <a:p>
            <a:pPr marL="342900" indent="-342900" algn="just">
              <a:buFont typeface="Wingdings" panose="05000000000000000000" pitchFamily="2" charset="2"/>
              <a:buChar char="l"/>
            </a:pPr>
            <a:r>
              <a:rPr lang="zh-CN" altLang="en-US" sz="2400" dirty="0">
                <a:solidFill>
                  <a:srgbClr val="000000"/>
                </a:solidFill>
                <a:effectLst/>
                <a:latin typeface="Times New Roman" panose="02020603050405020304" pitchFamily="18" charset="0"/>
                <a:ea typeface="宋体" panose="02010600030101010101" pitchFamily="2" charset="-122"/>
              </a:rPr>
              <a:t>利用</a:t>
            </a:r>
            <a:r>
              <a:rPr lang="en-US" altLang="zh-CN" sz="2400" dirty="0">
                <a:solidFill>
                  <a:srgbClr val="000000"/>
                </a:solidFill>
                <a:effectLst/>
                <a:latin typeface="Times New Roman" panose="02020603050405020304" pitchFamily="18" charset="0"/>
                <a:ea typeface="宋体" panose="02010600030101010101" pitchFamily="2" charset="-122"/>
              </a:rPr>
              <a:t>OpenStack</a:t>
            </a:r>
            <a:r>
              <a:rPr lang="zh-CN" altLang="en-US" sz="2400" dirty="0">
                <a:solidFill>
                  <a:srgbClr val="000000"/>
                </a:solidFill>
                <a:effectLst/>
                <a:latin typeface="Times New Roman" panose="02020603050405020304" pitchFamily="18" charset="0"/>
                <a:ea typeface="宋体" panose="02010600030101010101" pitchFamily="2" charset="-122"/>
              </a:rPr>
              <a:t>对象存储机制</a:t>
            </a:r>
            <a:r>
              <a:rPr lang="en-US" altLang="zh-CN" sz="2400" dirty="0">
                <a:solidFill>
                  <a:srgbClr val="000000"/>
                </a:solidFill>
                <a:effectLst/>
                <a:latin typeface="Times New Roman" panose="02020603050405020304" pitchFamily="18" charset="0"/>
                <a:ea typeface="宋体" panose="02010600030101010101" pitchFamily="2" charset="-122"/>
              </a:rPr>
              <a:t>Swift</a:t>
            </a:r>
            <a:r>
              <a:rPr lang="zh-CN" altLang="en-US" sz="2400" dirty="0">
                <a:solidFill>
                  <a:srgbClr val="000000"/>
                </a:solidFill>
                <a:effectLst/>
                <a:latin typeface="Times New Roman" panose="02020603050405020304" pitchFamily="18" charset="0"/>
                <a:ea typeface="宋体" panose="02010600030101010101" pitchFamily="2" charset="-122"/>
              </a:rPr>
              <a:t>来存储镜像；</a:t>
            </a:r>
          </a:p>
          <a:p>
            <a:pPr marL="342900" indent="-342900" algn="just">
              <a:buFont typeface="Wingdings" panose="05000000000000000000" pitchFamily="2" charset="2"/>
              <a:buChar char="l"/>
            </a:pPr>
            <a:r>
              <a:rPr lang="zh-CN" altLang="en-US" sz="2400" dirty="0">
                <a:solidFill>
                  <a:srgbClr val="000000"/>
                </a:solidFill>
                <a:effectLst/>
                <a:latin typeface="Times New Roman" panose="02020603050405020304" pitchFamily="18" charset="0"/>
                <a:ea typeface="宋体" panose="02010600030101010101" pitchFamily="2" charset="-122"/>
              </a:rPr>
              <a:t>利用</a:t>
            </a:r>
            <a:r>
              <a:rPr lang="en-US" altLang="zh-CN" sz="2400" dirty="0">
                <a:solidFill>
                  <a:srgbClr val="000000"/>
                </a:solidFill>
                <a:effectLst/>
                <a:latin typeface="Times New Roman" panose="02020603050405020304" pitchFamily="18" charset="0"/>
                <a:ea typeface="宋体" panose="02010600030101010101" pitchFamily="2" charset="-122"/>
              </a:rPr>
              <a:t>Amazon</a:t>
            </a:r>
            <a:r>
              <a:rPr lang="zh-CN" altLang="en-US" sz="2400" dirty="0">
                <a:solidFill>
                  <a:srgbClr val="000000"/>
                </a:solidFill>
                <a:effectLst/>
                <a:latin typeface="Times New Roman" panose="02020603050405020304" pitchFamily="18" charset="0"/>
                <a:ea typeface="宋体" panose="02010600030101010101" pitchFamily="2" charset="-122"/>
              </a:rPr>
              <a:t>的简单存储解决方案（简称</a:t>
            </a:r>
            <a:r>
              <a:rPr lang="en-US" altLang="zh-CN" sz="2400" dirty="0">
                <a:solidFill>
                  <a:srgbClr val="000000"/>
                </a:solidFill>
                <a:effectLst/>
                <a:latin typeface="Times New Roman" panose="02020603050405020304" pitchFamily="18" charset="0"/>
                <a:ea typeface="宋体" panose="02010600030101010101" pitchFamily="2" charset="-122"/>
              </a:rPr>
              <a:t>S3</a:t>
            </a:r>
            <a:r>
              <a:rPr lang="zh-CN" altLang="en-US" sz="2400" dirty="0">
                <a:solidFill>
                  <a:srgbClr val="000000"/>
                </a:solidFill>
                <a:effectLst/>
                <a:latin typeface="Times New Roman" panose="02020603050405020304" pitchFamily="18" charset="0"/>
                <a:ea typeface="宋体" panose="02010600030101010101" pitchFamily="2" charset="-122"/>
              </a:rPr>
              <a:t>）直接存储信息；</a:t>
            </a:r>
          </a:p>
          <a:p>
            <a:pPr marL="342900" indent="-342900" algn="just">
              <a:buFont typeface="Wingdings" panose="05000000000000000000" pitchFamily="2" charset="2"/>
              <a:buChar char="l"/>
            </a:pPr>
            <a:r>
              <a:rPr lang="zh-CN" altLang="en-US" sz="2400" dirty="0">
                <a:solidFill>
                  <a:srgbClr val="000000"/>
                </a:solidFill>
                <a:effectLst/>
                <a:latin typeface="Times New Roman" panose="02020603050405020304" pitchFamily="18" charset="0"/>
                <a:ea typeface="宋体" panose="02010600030101010101" pitchFamily="2" charset="-122"/>
              </a:rPr>
              <a:t>将</a:t>
            </a:r>
            <a:r>
              <a:rPr lang="en-US" altLang="zh-CN" sz="2400" dirty="0">
                <a:solidFill>
                  <a:srgbClr val="000000"/>
                </a:solidFill>
                <a:effectLst/>
                <a:latin typeface="Times New Roman" panose="02020603050405020304" pitchFamily="18" charset="0"/>
                <a:ea typeface="宋体" panose="02010600030101010101" pitchFamily="2" charset="-122"/>
              </a:rPr>
              <a:t>S3</a:t>
            </a:r>
            <a:r>
              <a:rPr lang="zh-CN" altLang="en-US" sz="2400" dirty="0">
                <a:solidFill>
                  <a:srgbClr val="000000"/>
                </a:solidFill>
                <a:effectLst/>
                <a:latin typeface="Times New Roman" panose="02020603050405020304" pitchFamily="18" charset="0"/>
                <a:ea typeface="宋体" panose="02010600030101010101" pitchFamily="2" charset="-122"/>
              </a:rPr>
              <a:t>存储与对象存储结合起来，作为</a:t>
            </a:r>
            <a:r>
              <a:rPr lang="en-US" altLang="zh-CN" sz="2400" dirty="0">
                <a:solidFill>
                  <a:srgbClr val="000000"/>
                </a:solidFill>
                <a:effectLst/>
                <a:latin typeface="Times New Roman" panose="02020603050405020304" pitchFamily="18" charset="0"/>
                <a:ea typeface="宋体" panose="02010600030101010101" pitchFamily="2" charset="-122"/>
              </a:rPr>
              <a:t>S3</a:t>
            </a:r>
            <a:r>
              <a:rPr lang="zh-CN" altLang="en-US" sz="2400" dirty="0">
                <a:solidFill>
                  <a:srgbClr val="000000"/>
                </a:solidFill>
                <a:effectLst/>
                <a:latin typeface="Times New Roman" panose="02020603050405020304" pitchFamily="18" charset="0"/>
                <a:ea typeface="宋体" panose="02010600030101010101" pitchFamily="2" charset="-122"/>
              </a:rPr>
              <a:t>访问的连接器。</a:t>
            </a:r>
          </a:p>
          <a:p>
            <a:pPr indent="266700" algn="just"/>
            <a:endParaRPr lang="en-US" altLang="zh-CN" sz="2400" dirty="0">
              <a:solidFill>
                <a:srgbClr val="000000"/>
              </a:solidFill>
              <a:effectLst/>
              <a:latin typeface="Times New Roman" panose="02020603050405020304" pitchFamily="18" charset="0"/>
              <a:ea typeface="宋体" panose="02010600030101010101" pitchFamily="2" charset="-122"/>
            </a:endParaRPr>
          </a:p>
        </p:txBody>
      </p:sp>
    </p:spTree>
    <p:extLst>
      <p:ext uri="{BB962C8B-B14F-4D97-AF65-F5344CB8AC3E}">
        <p14:creationId xmlns:p14="http://schemas.microsoft.com/office/powerpoint/2010/main" val="179089157"/>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TextBox 22"/>
          <p:cNvSpPr txBox="1"/>
          <p:nvPr/>
        </p:nvSpPr>
        <p:spPr>
          <a:xfrm>
            <a:off x="267061" y="6539369"/>
            <a:ext cx="1800200" cy="123111"/>
          </a:xfrm>
          <a:prstGeom prst="rect">
            <a:avLst/>
          </a:prstGeom>
          <a:noFill/>
        </p:spPr>
        <p:txBody>
          <a:bodyPr wrap="square" rtlCol="0">
            <a:spAutoFit/>
          </a:bodyPr>
          <a:lstStyle/>
          <a:p>
            <a:pPr>
              <a:lnSpc>
                <a:spcPct val="200000"/>
              </a:lnSpc>
            </a:pPr>
            <a:r>
              <a:rPr lang="en-US" altLang="zh-CN" sz="100" dirty="0">
                <a:solidFill>
                  <a:schemeClr val="bg1"/>
                </a:solidFill>
                <a:latin typeface="微软雅黑" panose="020B0503020204020204" pitchFamily="34" charset="-122"/>
                <a:ea typeface="微软雅黑" panose="020B0503020204020204" pitchFamily="34" charset="-122"/>
              </a:rPr>
              <a:t>PPT</a:t>
            </a:r>
            <a:r>
              <a:rPr lang="zh-CN" altLang="en-US" sz="100" dirty="0">
                <a:solidFill>
                  <a:schemeClr val="bg1"/>
                </a:solidFill>
                <a:latin typeface="微软雅黑" panose="020B0503020204020204" pitchFamily="34" charset="-122"/>
                <a:ea typeface="微软雅黑" panose="020B0503020204020204" pitchFamily="34" charset="-122"/>
              </a:rPr>
              <a:t>模板 </a:t>
            </a:r>
            <a:r>
              <a:rPr lang="en-US" altLang="zh-CN" sz="100" dirty="0">
                <a:solidFill>
                  <a:schemeClr val="bg1"/>
                </a:solidFill>
                <a:latin typeface="微软雅黑" panose="020B0503020204020204" pitchFamily="34" charset="-122"/>
                <a:ea typeface="微软雅黑" panose="020B0503020204020204" pitchFamily="34" charset="-122"/>
              </a:rPr>
              <a:t>http://www.1ppt.com/moban/</a:t>
            </a:r>
            <a:r>
              <a:rPr lang="zh-CN" altLang="en-US" sz="100" dirty="0">
                <a:solidFill>
                  <a:schemeClr val="bg1"/>
                </a:solidFill>
                <a:latin typeface="微软雅黑" panose="020B0503020204020204" pitchFamily="34" charset="-122"/>
                <a:ea typeface="微软雅黑" panose="020B0503020204020204" pitchFamily="34" charset="-122"/>
              </a:rPr>
              <a:t> </a:t>
            </a:r>
            <a:endParaRPr lang="en-US" altLang="zh-CN" sz="100" dirty="0">
              <a:solidFill>
                <a:schemeClr val="bg1"/>
              </a:solidFill>
              <a:latin typeface="微软雅黑" panose="020B0503020204020204" pitchFamily="34" charset="-122"/>
              <a:ea typeface="微软雅黑" panose="020B0503020204020204" pitchFamily="34" charset="-122"/>
            </a:endParaRPr>
          </a:p>
        </p:txBody>
      </p:sp>
      <p:grpSp>
        <p:nvGrpSpPr>
          <p:cNvPr id="28" name="组合 27">
            <a:extLst>
              <a:ext uri="{FF2B5EF4-FFF2-40B4-BE49-F238E27FC236}">
                <a16:creationId xmlns:a16="http://schemas.microsoft.com/office/drawing/2014/main" id="{9B8478E2-C6C8-4B2D-A9A3-892C973C407A}"/>
              </a:ext>
            </a:extLst>
          </p:cNvPr>
          <p:cNvGrpSpPr/>
          <p:nvPr/>
        </p:nvGrpSpPr>
        <p:grpSpPr>
          <a:xfrm>
            <a:off x="688460" y="611701"/>
            <a:ext cx="4512517" cy="461665"/>
            <a:chOff x="688460" y="611701"/>
            <a:chExt cx="4512517" cy="461665"/>
          </a:xfrm>
        </p:grpSpPr>
        <p:sp>
          <p:nvSpPr>
            <p:cNvPr id="29" name="文本框 28">
              <a:extLst>
                <a:ext uri="{FF2B5EF4-FFF2-40B4-BE49-F238E27FC236}">
                  <a16:creationId xmlns:a16="http://schemas.microsoft.com/office/drawing/2014/main" id="{9A849A46-68F2-4BF9-9335-C393326261A6}"/>
                </a:ext>
              </a:extLst>
            </p:cNvPr>
            <p:cNvSpPr txBox="1"/>
            <p:nvPr/>
          </p:nvSpPr>
          <p:spPr>
            <a:xfrm>
              <a:off x="931237" y="611701"/>
              <a:ext cx="3962400" cy="461665"/>
            </a:xfrm>
            <a:prstGeom prst="rect">
              <a:avLst/>
            </a:prstGeom>
            <a:noFill/>
          </p:spPr>
          <p:txBody>
            <a:bodyPr wrap="square" rtlCol="0">
              <a:spAutoFit/>
            </a:bodyPr>
            <a:lstStyle/>
            <a:p>
              <a:pPr algn="ctr"/>
              <a:r>
                <a:rPr lang="en-US" altLang="zh-CN" sz="2400" dirty="0">
                  <a:cs typeface="+mn-ea"/>
                  <a:sym typeface="+mn-lt"/>
                </a:rPr>
                <a:t>03OpenStack</a:t>
              </a:r>
              <a:r>
                <a:rPr lang="zh-CN" altLang="en-US" sz="2400" dirty="0">
                  <a:cs typeface="+mn-ea"/>
                  <a:sym typeface="+mn-lt"/>
                </a:rPr>
                <a:t>体系架构</a:t>
              </a:r>
            </a:p>
          </p:txBody>
        </p:sp>
        <p:cxnSp>
          <p:nvCxnSpPr>
            <p:cNvPr id="30" name="直接连接符 29">
              <a:extLst>
                <a:ext uri="{FF2B5EF4-FFF2-40B4-BE49-F238E27FC236}">
                  <a16:creationId xmlns:a16="http://schemas.microsoft.com/office/drawing/2014/main" id="{07DAF987-69EB-40E6-9EB2-FE70A05BA347}"/>
                </a:ext>
              </a:extLst>
            </p:cNvPr>
            <p:cNvCxnSpPr>
              <a:cxnSpLocks/>
            </p:cNvCxnSpPr>
            <p:nvPr/>
          </p:nvCxnSpPr>
          <p:spPr>
            <a:xfrm flipH="1">
              <a:off x="4324677" y="842533"/>
              <a:ext cx="876300" cy="0"/>
            </a:xfrm>
            <a:prstGeom prst="line">
              <a:avLst/>
            </a:prstGeom>
            <a:ln>
              <a:gradFill>
                <a:gsLst>
                  <a:gs pos="0">
                    <a:schemeClr val="accent1">
                      <a:lumMod val="5000"/>
                      <a:lumOff val="95000"/>
                    </a:schemeClr>
                  </a:gs>
                  <a:gs pos="100000">
                    <a:schemeClr val="bg1">
                      <a:lumMod val="50000"/>
                    </a:schemeClr>
                  </a:gs>
                </a:gsLst>
                <a:lin ang="0" scaled="0"/>
              </a:gradFill>
            </a:ln>
          </p:spPr>
          <p:style>
            <a:lnRef idx="1">
              <a:schemeClr val="accent1"/>
            </a:lnRef>
            <a:fillRef idx="0">
              <a:schemeClr val="accent1"/>
            </a:fillRef>
            <a:effectRef idx="0">
              <a:schemeClr val="accent1"/>
            </a:effectRef>
            <a:fontRef idx="minor">
              <a:schemeClr val="tx1"/>
            </a:fontRef>
          </p:style>
        </p:cxnSp>
        <p:cxnSp>
          <p:nvCxnSpPr>
            <p:cNvPr id="31" name="直接连接符 30">
              <a:extLst>
                <a:ext uri="{FF2B5EF4-FFF2-40B4-BE49-F238E27FC236}">
                  <a16:creationId xmlns:a16="http://schemas.microsoft.com/office/drawing/2014/main" id="{B299E428-F841-450B-8AF8-9AFEDCF88884}"/>
                </a:ext>
              </a:extLst>
            </p:cNvPr>
            <p:cNvCxnSpPr>
              <a:cxnSpLocks/>
            </p:cNvCxnSpPr>
            <p:nvPr/>
          </p:nvCxnSpPr>
          <p:spPr>
            <a:xfrm>
              <a:off x="688460" y="842533"/>
              <a:ext cx="803231" cy="0"/>
            </a:xfrm>
            <a:prstGeom prst="line">
              <a:avLst/>
            </a:prstGeom>
            <a:ln>
              <a:gradFill>
                <a:gsLst>
                  <a:gs pos="0">
                    <a:schemeClr val="accent1">
                      <a:lumMod val="5000"/>
                      <a:lumOff val="95000"/>
                    </a:schemeClr>
                  </a:gs>
                  <a:gs pos="100000">
                    <a:schemeClr val="bg1">
                      <a:lumMod val="50000"/>
                    </a:schemeClr>
                  </a:gs>
                </a:gsLst>
                <a:lin ang="0" scaled="0"/>
              </a:gradFill>
            </a:ln>
          </p:spPr>
          <p:style>
            <a:lnRef idx="1">
              <a:schemeClr val="accent1"/>
            </a:lnRef>
            <a:fillRef idx="0">
              <a:schemeClr val="accent1"/>
            </a:fillRef>
            <a:effectRef idx="0">
              <a:schemeClr val="accent1"/>
            </a:effectRef>
            <a:fontRef idx="minor">
              <a:schemeClr val="tx1"/>
            </a:fontRef>
          </p:style>
        </p:cxnSp>
      </p:grpSp>
      <p:sp>
        <p:nvSpPr>
          <p:cNvPr id="5" name="文本框 4">
            <a:extLst>
              <a:ext uri="{FF2B5EF4-FFF2-40B4-BE49-F238E27FC236}">
                <a16:creationId xmlns:a16="http://schemas.microsoft.com/office/drawing/2014/main" id="{83508B5A-80E1-3C64-FF8A-38F7356EA6FD}"/>
              </a:ext>
            </a:extLst>
          </p:cNvPr>
          <p:cNvSpPr txBox="1"/>
          <p:nvPr/>
        </p:nvSpPr>
        <p:spPr>
          <a:xfrm>
            <a:off x="688460" y="1809352"/>
            <a:ext cx="10890732" cy="1200329"/>
          </a:xfrm>
          <a:prstGeom prst="rect">
            <a:avLst/>
          </a:prstGeom>
          <a:noFill/>
        </p:spPr>
        <p:txBody>
          <a:bodyPr wrap="square">
            <a:spAutoFit/>
          </a:bodyPr>
          <a:lstStyle/>
          <a:p>
            <a:pPr indent="266700" algn="just"/>
            <a:r>
              <a:rPr lang="en-US" altLang="zh-CN" sz="2400" b="1" dirty="0"/>
              <a:t>Neutron</a:t>
            </a:r>
          </a:p>
          <a:p>
            <a:pPr indent="266700" algn="just"/>
            <a:endParaRPr lang="en-US" altLang="zh-CN" sz="2400" dirty="0">
              <a:solidFill>
                <a:srgbClr val="000000"/>
              </a:solidFill>
              <a:effectLst/>
              <a:latin typeface="Times New Roman" panose="02020603050405020304" pitchFamily="18" charset="0"/>
              <a:ea typeface="宋体" panose="02010600030101010101" pitchFamily="2" charset="-122"/>
            </a:endParaRPr>
          </a:p>
          <a:p>
            <a:pPr indent="266700" algn="just"/>
            <a:endParaRPr lang="en-US" altLang="zh-CN" sz="2400" dirty="0">
              <a:solidFill>
                <a:srgbClr val="000000"/>
              </a:solidFill>
              <a:effectLst/>
              <a:latin typeface="Times New Roman" panose="02020603050405020304" pitchFamily="18" charset="0"/>
              <a:ea typeface="宋体" panose="02010600030101010101" pitchFamily="2" charset="-122"/>
            </a:endParaRPr>
          </a:p>
        </p:txBody>
      </p:sp>
      <p:pic>
        <p:nvPicPr>
          <p:cNvPr id="2" name="图片 1">
            <a:extLst>
              <a:ext uri="{FF2B5EF4-FFF2-40B4-BE49-F238E27FC236}">
                <a16:creationId xmlns:a16="http://schemas.microsoft.com/office/drawing/2014/main" id="{4B2D7360-52DD-4F98-4647-C1AF4D5CF60D}"/>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621463" y="2286405"/>
            <a:ext cx="8949074" cy="4421688"/>
          </a:xfrm>
          <a:prstGeom prst="rect">
            <a:avLst/>
          </a:prstGeom>
          <a:noFill/>
          <a:ln>
            <a:noFill/>
          </a:ln>
        </p:spPr>
      </p:pic>
    </p:spTree>
    <p:extLst>
      <p:ext uri="{BB962C8B-B14F-4D97-AF65-F5344CB8AC3E}">
        <p14:creationId xmlns:p14="http://schemas.microsoft.com/office/powerpoint/2010/main" val="2725658025"/>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TextBox 22"/>
          <p:cNvSpPr txBox="1"/>
          <p:nvPr/>
        </p:nvSpPr>
        <p:spPr>
          <a:xfrm>
            <a:off x="267061" y="6539369"/>
            <a:ext cx="1800200" cy="123111"/>
          </a:xfrm>
          <a:prstGeom prst="rect">
            <a:avLst/>
          </a:prstGeom>
          <a:noFill/>
        </p:spPr>
        <p:txBody>
          <a:bodyPr wrap="square" rtlCol="0">
            <a:spAutoFit/>
          </a:bodyPr>
          <a:lstStyle/>
          <a:p>
            <a:pPr>
              <a:lnSpc>
                <a:spcPct val="200000"/>
              </a:lnSpc>
            </a:pPr>
            <a:r>
              <a:rPr lang="en-US" altLang="zh-CN" sz="100" dirty="0">
                <a:solidFill>
                  <a:schemeClr val="bg1"/>
                </a:solidFill>
                <a:latin typeface="微软雅黑" panose="020B0503020204020204" pitchFamily="34" charset="-122"/>
                <a:ea typeface="微软雅黑" panose="020B0503020204020204" pitchFamily="34" charset="-122"/>
              </a:rPr>
              <a:t>PPT</a:t>
            </a:r>
            <a:r>
              <a:rPr lang="zh-CN" altLang="en-US" sz="100" dirty="0">
                <a:solidFill>
                  <a:schemeClr val="bg1"/>
                </a:solidFill>
                <a:latin typeface="微软雅黑" panose="020B0503020204020204" pitchFamily="34" charset="-122"/>
                <a:ea typeface="微软雅黑" panose="020B0503020204020204" pitchFamily="34" charset="-122"/>
              </a:rPr>
              <a:t>模板 </a:t>
            </a:r>
            <a:r>
              <a:rPr lang="en-US" altLang="zh-CN" sz="100" dirty="0">
                <a:solidFill>
                  <a:schemeClr val="bg1"/>
                </a:solidFill>
                <a:latin typeface="微软雅黑" panose="020B0503020204020204" pitchFamily="34" charset="-122"/>
                <a:ea typeface="微软雅黑" panose="020B0503020204020204" pitchFamily="34" charset="-122"/>
              </a:rPr>
              <a:t>http://www.1ppt.com/moban/</a:t>
            </a:r>
            <a:r>
              <a:rPr lang="zh-CN" altLang="en-US" sz="100" dirty="0">
                <a:solidFill>
                  <a:schemeClr val="bg1"/>
                </a:solidFill>
                <a:latin typeface="微软雅黑" panose="020B0503020204020204" pitchFamily="34" charset="-122"/>
                <a:ea typeface="微软雅黑" panose="020B0503020204020204" pitchFamily="34" charset="-122"/>
              </a:rPr>
              <a:t> </a:t>
            </a:r>
            <a:endParaRPr lang="en-US" altLang="zh-CN" sz="100" dirty="0">
              <a:solidFill>
                <a:schemeClr val="bg1"/>
              </a:solidFill>
              <a:latin typeface="微软雅黑" panose="020B0503020204020204" pitchFamily="34" charset="-122"/>
              <a:ea typeface="微软雅黑" panose="020B0503020204020204" pitchFamily="34" charset="-122"/>
            </a:endParaRPr>
          </a:p>
        </p:txBody>
      </p:sp>
      <p:grpSp>
        <p:nvGrpSpPr>
          <p:cNvPr id="28" name="组合 27">
            <a:extLst>
              <a:ext uri="{FF2B5EF4-FFF2-40B4-BE49-F238E27FC236}">
                <a16:creationId xmlns:a16="http://schemas.microsoft.com/office/drawing/2014/main" id="{9B8478E2-C6C8-4B2D-A9A3-892C973C407A}"/>
              </a:ext>
            </a:extLst>
          </p:cNvPr>
          <p:cNvGrpSpPr/>
          <p:nvPr/>
        </p:nvGrpSpPr>
        <p:grpSpPr>
          <a:xfrm>
            <a:off x="688460" y="611701"/>
            <a:ext cx="4512517" cy="461665"/>
            <a:chOff x="688460" y="611701"/>
            <a:chExt cx="4512517" cy="461665"/>
          </a:xfrm>
        </p:grpSpPr>
        <p:sp>
          <p:nvSpPr>
            <p:cNvPr id="29" name="文本框 28">
              <a:extLst>
                <a:ext uri="{FF2B5EF4-FFF2-40B4-BE49-F238E27FC236}">
                  <a16:creationId xmlns:a16="http://schemas.microsoft.com/office/drawing/2014/main" id="{9A849A46-68F2-4BF9-9335-C393326261A6}"/>
                </a:ext>
              </a:extLst>
            </p:cNvPr>
            <p:cNvSpPr txBox="1"/>
            <p:nvPr/>
          </p:nvSpPr>
          <p:spPr>
            <a:xfrm>
              <a:off x="931237" y="611701"/>
              <a:ext cx="3962400" cy="461665"/>
            </a:xfrm>
            <a:prstGeom prst="rect">
              <a:avLst/>
            </a:prstGeom>
            <a:noFill/>
          </p:spPr>
          <p:txBody>
            <a:bodyPr wrap="square" rtlCol="0">
              <a:spAutoFit/>
            </a:bodyPr>
            <a:lstStyle/>
            <a:p>
              <a:pPr algn="ctr"/>
              <a:r>
                <a:rPr lang="en-US" altLang="zh-CN" sz="2400" dirty="0">
                  <a:cs typeface="+mn-ea"/>
                  <a:sym typeface="+mn-lt"/>
                </a:rPr>
                <a:t>03OpenStack</a:t>
              </a:r>
              <a:r>
                <a:rPr lang="zh-CN" altLang="en-US" sz="2400" dirty="0">
                  <a:cs typeface="+mn-ea"/>
                  <a:sym typeface="+mn-lt"/>
                </a:rPr>
                <a:t>体系架构</a:t>
              </a:r>
            </a:p>
          </p:txBody>
        </p:sp>
        <p:cxnSp>
          <p:nvCxnSpPr>
            <p:cNvPr id="30" name="直接连接符 29">
              <a:extLst>
                <a:ext uri="{FF2B5EF4-FFF2-40B4-BE49-F238E27FC236}">
                  <a16:creationId xmlns:a16="http://schemas.microsoft.com/office/drawing/2014/main" id="{07DAF987-69EB-40E6-9EB2-FE70A05BA347}"/>
                </a:ext>
              </a:extLst>
            </p:cNvPr>
            <p:cNvCxnSpPr>
              <a:cxnSpLocks/>
            </p:cNvCxnSpPr>
            <p:nvPr/>
          </p:nvCxnSpPr>
          <p:spPr>
            <a:xfrm flipH="1">
              <a:off x="4324677" y="842533"/>
              <a:ext cx="876300" cy="0"/>
            </a:xfrm>
            <a:prstGeom prst="line">
              <a:avLst/>
            </a:prstGeom>
            <a:ln>
              <a:gradFill>
                <a:gsLst>
                  <a:gs pos="0">
                    <a:schemeClr val="accent1">
                      <a:lumMod val="5000"/>
                      <a:lumOff val="95000"/>
                    </a:schemeClr>
                  </a:gs>
                  <a:gs pos="100000">
                    <a:schemeClr val="bg1">
                      <a:lumMod val="50000"/>
                    </a:schemeClr>
                  </a:gs>
                </a:gsLst>
                <a:lin ang="0" scaled="0"/>
              </a:gradFill>
            </a:ln>
          </p:spPr>
          <p:style>
            <a:lnRef idx="1">
              <a:schemeClr val="accent1"/>
            </a:lnRef>
            <a:fillRef idx="0">
              <a:schemeClr val="accent1"/>
            </a:fillRef>
            <a:effectRef idx="0">
              <a:schemeClr val="accent1"/>
            </a:effectRef>
            <a:fontRef idx="minor">
              <a:schemeClr val="tx1"/>
            </a:fontRef>
          </p:style>
        </p:cxnSp>
        <p:cxnSp>
          <p:nvCxnSpPr>
            <p:cNvPr id="31" name="直接连接符 30">
              <a:extLst>
                <a:ext uri="{FF2B5EF4-FFF2-40B4-BE49-F238E27FC236}">
                  <a16:creationId xmlns:a16="http://schemas.microsoft.com/office/drawing/2014/main" id="{B299E428-F841-450B-8AF8-9AFEDCF88884}"/>
                </a:ext>
              </a:extLst>
            </p:cNvPr>
            <p:cNvCxnSpPr>
              <a:cxnSpLocks/>
            </p:cNvCxnSpPr>
            <p:nvPr/>
          </p:nvCxnSpPr>
          <p:spPr>
            <a:xfrm>
              <a:off x="688460" y="842533"/>
              <a:ext cx="803231" cy="0"/>
            </a:xfrm>
            <a:prstGeom prst="line">
              <a:avLst/>
            </a:prstGeom>
            <a:ln>
              <a:gradFill>
                <a:gsLst>
                  <a:gs pos="0">
                    <a:schemeClr val="accent1">
                      <a:lumMod val="5000"/>
                      <a:lumOff val="95000"/>
                    </a:schemeClr>
                  </a:gs>
                  <a:gs pos="100000">
                    <a:schemeClr val="bg1">
                      <a:lumMod val="50000"/>
                    </a:schemeClr>
                  </a:gs>
                </a:gsLst>
                <a:lin ang="0" scaled="0"/>
              </a:gradFill>
            </a:ln>
          </p:spPr>
          <p:style>
            <a:lnRef idx="1">
              <a:schemeClr val="accent1"/>
            </a:lnRef>
            <a:fillRef idx="0">
              <a:schemeClr val="accent1"/>
            </a:fillRef>
            <a:effectRef idx="0">
              <a:schemeClr val="accent1"/>
            </a:effectRef>
            <a:fontRef idx="minor">
              <a:schemeClr val="tx1"/>
            </a:fontRef>
          </p:style>
        </p:cxnSp>
      </p:grpSp>
      <p:sp>
        <p:nvSpPr>
          <p:cNvPr id="5" name="文本框 4">
            <a:extLst>
              <a:ext uri="{FF2B5EF4-FFF2-40B4-BE49-F238E27FC236}">
                <a16:creationId xmlns:a16="http://schemas.microsoft.com/office/drawing/2014/main" id="{83508B5A-80E1-3C64-FF8A-38F7356EA6FD}"/>
              </a:ext>
            </a:extLst>
          </p:cNvPr>
          <p:cNvSpPr txBox="1"/>
          <p:nvPr/>
        </p:nvSpPr>
        <p:spPr>
          <a:xfrm>
            <a:off x="650634" y="1809352"/>
            <a:ext cx="10890732" cy="4893647"/>
          </a:xfrm>
          <a:prstGeom prst="rect">
            <a:avLst/>
          </a:prstGeom>
          <a:noFill/>
        </p:spPr>
        <p:txBody>
          <a:bodyPr wrap="square">
            <a:spAutoFit/>
          </a:bodyPr>
          <a:lstStyle/>
          <a:p>
            <a:pPr indent="266700" algn="just"/>
            <a:r>
              <a:rPr lang="en-US" altLang="zh-CN" sz="2400" b="1" dirty="0"/>
              <a:t>Neutron</a:t>
            </a:r>
          </a:p>
          <a:p>
            <a:pPr indent="266700" algn="just"/>
            <a:endParaRPr lang="en-US" altLang="zh-CN" sz="2400" b="1" dirty="0"/>
          </a:p>
          <a:p>
            <a:pPr marL="342900" indent="-342900" algn="just">
              <a:buFont typeface="Wingdings" panose="05000000000000000000" pitchFamily="2" charset="2"/>
              <a:buChar char="n"/>
            </a:pPr>
            <a:r>
              <a:rPr lang="en-US" altLang="zh-CN" sz="2400" b="1" dirty="0">
                <a:latin typeface="宋体" panose="02010600030101010101" pitchFamily="2" charset="-122"/>
                <a:ea typeface="宋体" panose="02010600030101010101" pitchFamily="2" charset="-122"/>
              </a:rPr>
              <a:t>Glance-</a:t>
            </a:r>
            <a:r>
              <a:rPr lang="en-US" altLang="zh-CN" sz="2400" b="1" dirty="0" err="1">
                <a:latin typeface="宋体" panose="02010600030101010101" pitchFamily="2" charset="-122"/>
                <a:ea typeface="宋体" panose="02010600030101010101" pitchFamily="2" charset="-122"/>
              </a:rPr>
              <a:t>api</a:t>
            </a:r>
            <a:r>
              <a:rPr lang="zh-CN" altLang="en-US" sz="2400" b="1" dirty="0">
                <a:latin typeface="宋体" panose="02010600030101010101" pitchFamily="2" charset="-122"/>
                <a:ea typeface="宋体" panose="02010600030101010101" pitchFamily="2" charset="-122"/>
              </a:rPr>
              <a:t>：</a:t>
            </a:r>
            <a:r>
              <a:rPr lang="zh-CN" altLang="en-US" sz="2400" dirty="0">
                <a:latin typeface="宋体" panose="02010600030101010101" pitchFamily="2" charset="-122"/>
                <a:ea typeface="宋体" panose="02010600030101010101" pitchFamily="2" charset="-122"/>
              </a:rPr>
              <a:t>用于接收</a:t>
            </a:r>
            <a:r>
              <a:rPr lang="en-US" altLang="zh-CN" sz="2400" dirty="0">
                <a:latin typeface="宋体" panose="02010600030101010101" pitchFamily="2" charset="-122"/>
                <a:ea typeface="宋体" panose="02010600030101010101" pitchFamily="2" charset="-122"/>
              </a:rPr>
              <a:t>REST API</a:t>
            </a:r>
            <a:r>
              <a:rPr lang="zh-CN" altLang="en-US" sz="2400" dirty="0">
                <a:latin typeface="宋体" panose="02010600030101010101" pitchFamily="2" charset="-122"/>
                <a:ea typeface="宋体" panose="02010600030101010101" pitchFamily="2" charset="-122"/>
              </a:rPr>
              <a:t>请求，并提供相应操作，通过</a:t>
            </a:r>
            <a:r>
              <a:rPr lang="en-US" altLang="zh-CN" sz="2400" dirty="0">
                <a:latin typeface="宋体" panose="02010600030101010101" pitchFamily="2" charset="-122"/>
                <a:ea typeface="宋体" panose="02010600030101010101" pitchFamily="2" charset="-122"/>
              </a:rPr>
              <a:t>Glance-Registry</a:t>
            </a:r>
            <a:r>
              <a:rPr lang="zh-CN" altLang="en-US" sz="2400" dirty="0">
                <a:latin typeface="宋体" panose="02010600030101010101" pitchFamily="2" charset="-122"/>
                <a:ea typeface="宋体" panose="02010600030101010101" pitchFamily="2" charset="-122"/>
              </a:rPr>
              <a:t>模块及</a:t>
            </a:r>
            <a:r>
              <a:rPr lang="en-US" altLang="zh-CN" sz="2400" dirty="0">
                <a:latin typeface="宋体" panose="02010600030101010101" pitchFamily="2" charset="-122"/>
                <a:ea typeface="宋体" panose="02010600030101010101" pitchFamily="2" charset="-122"/>
              </a:rPr>
              <a:t>Image store</a:t>
            </a:r>
            <a:r>
              <a:rPr lang="zh-CN" altLang="en-US" sz="2400" dirty="0">
                <a:latin typeface="宋体" panose="02010600030101010101" pitchFamily="2" charset="-122"/>
                <a:ea typeface="宋体" panose="02010600030101010101" pitchFamily="2" charset="-122"/>
              </a:rPr>
              <a:t>模块来完成诸如镜像的查找、获取、上传、删除等操作。</a:t>
            </a:r>
          </a:p>
          <a:p>
            <a:pPr marL="342900" indent="-342900" algn="just">
              <a:buFont typeface="Wingdings" panose="05000000000000000000" pitchFamily="2" charset="2"/>
              <a:buChar char="n"/>
            </a:pPr>
            <a:r>
              <a:rPr lang="en-US" altLang="zh-CN" sz="2400" b="1" dirty="0">
                <a:latin typeface="宋体" panose="02010600030101010101" pitchFamily="2" charset="-122"/>
                <a:ea typeface="宋体" panose="02010600030101010101" pitchFamily="2" charset="-122"/>
              </a:rPr>
              <a:t>Glance-registry</a:t>
            </a:r>
            <a:r>
              <a:rPr lang="zh-CN" altLang="en-US" sz="2400" b="1" dirty="0">
                <a:latin typeface="宋体" panose="02010600030101010101" pitchFamily="2" charset="-122"/>
                <a:ea typeface="宋体" panose="02010600030101010101" pitchFamily="2" charset="-122"/>
              </a:rPr>
              <a:t>：</a:t>
            </a:r>
            <a:r>
              <a:rPr lang="zh-CN" altLang="en-US" sz="2400" dirty="0">
                <a:latin typeface="宋体" panose="02010600030101010101" pitchFamily="2" charset="-122"/>
                <a:ea typeface="宋体" panose="02010600030101010101" pitchFamily="2" charset="-122"/>
              </a:rPr>
              <a:t>存储、处理、检索镜像的元数据，元数据包括例如镜像大小、类型等。</a:t>
            </a:r>
          </a:p>
          <a:p>
            <a:pPr marL="342900" indent="-342900" algn="just">
              <a:buFont typeface="Wingdings" panose="05000000000000000000" pitchFamily="2" charset="2"/>
              <a:buChar char="n"/>
            </a:pPr>
            <a:r>
              <a:rPr lang="en-US" altLang="zh-CN" sz="2400" b="1" dirty="0">
                <a:latin typeface="宋体" panose="02010600030101010101" pitchFamily="2" charset="-122"/>
                <a:ea typeface="宋体" panose="02010600030101010101" pitchFamily="2" charset="-122"/>
              </a:rPr>
              <a:t>Image store</a:t>
            </a:r>
            <a:r>
              <a:rPr lang="zh-CN" altLang="en-US" sz="2400" b="1" dirty="0">
                <a:latin typeface="宋体" panose="02010600030101010101" pitchFamily="2" charset="-122"/>
                <a:ea typeface="宋体" panose="02010600030101010101" pitchFamily="2" charset="-122"/>
              </a:rPr>
              <a:t>：</a:t>
            </a:r>
            <a:r>
              <a:rPr lang="zh-CN" altLang="en-US" sz="2400" dirty="0">
                <a:latin typeface="宋体" panose="02010600030101010101" pitchFamily="2" charset="-122"/>
                <a:ea typeface="宋体" panose="02010600030101010101" pitchFamily="2" charset="-122"/>
              </a:rPr>
              <a:t>是一个存储的接口层，通过这个接口，</a:t>
            </a:r>
            <a:r>
              <a:rPr lang="en-US" altLang="zh-CN" sz="2400" dirty="0">
                <a:latin typeface="宋体" panose="02010600030101010101" pitchFamily="2" charset="-122"/>
                <a:ea typeface="宋体" panose="02010600030101010101" pitchFamily="2" charset="-122"/>
              </a:rPr>
              <a:t>Glance</a:t>
            </a:r>
            <a:r>
              <a:rPr lang="zh-CN" altLang="en-US" sz="2400" dirty="0">
                <a:latin typeface="宋体" panose="02010600030101010101" pitchFamily="2" charset="-122"/>
                <a:ea typeface="宋体" panose="02010600030101010101" pitchFamily="2" charset="-122"/>
              </a:rPr>
              <a:t>可以获取镜像，</a:t>
            </a:r>
            <a:r>
              <a:rPr lang="en-US" altLang="zh-CN" sz="2400" dirty="0">
                <a:latin typeface="宋体" panose="02010600030101010101" pitchFamily="2" charset="-122"/>
                <a:ea typeface="宋体" panose="02010600030101010101" pitchFamily="2" charset="-122"/>
              </a:rPr>
              <a:t>Image store</a:t>
            </a:r>
            <a:r>
              <a:rPr lang="zh-CN" altLang="en-US" sz="2400" dirty="0">
                <a:latin typeface="宋体" panose="02010600030101010101" pitchFamily="2" charset="-122"/>
                <a:ea typeface="宋体" panose="02010600030101010101" pitchFamily="2" charset="-122"/>
              </a:rPr>
              <a:t>支持的存储有</a:t>
            </a:r>
            <a:r>
              <a:rPr lang="en-US" altLang="zh-CN" sz="2400" dirty="0">
                <a:latin typeface="宋体" panose="02010600030101010101" pitchFamily="2" charset="-122"/>
                <a:ea typeface="宋体" panose="02010600030101010101" pitchFamily="2" charset="-122"/>
              </a:rPr>
              <a:t>Amazon</a:t>
            </a:r>
            <a:r>
              <a:rPr lang="zh-CN" altLang="en-US" sz="2400" dirty="0">
                <a:latin typeface="宋体" panose="02010600030101010101" pitchFamily="2" charset="-122"/>
                <a:ea typeface="宋体" panose="02010600030101010101" pitchFamily="2" charset="-122"/>
              </a:rPr>
              <a:t>的</a:t>
            </a:r>
            <a:r>
              <a:rPr lang="en-US" altLang="zh-CN" sz="2400" dirty="0">
                <a:latin typeface="宋体" panose="02010600030101010101" pitchFamily="2" charset="-122"/>
                <a:ea typeface="宋体" panose="02010600030101010101" pitchFamily="2" charset="-122"/>
              </a:rPr>
              <a:t>S3</a:t>
            </a:r>
            <a:r>
              <a:rPr lang="zh-CN" altLang="en-US" sz="2400" dirty="0">
                <a:latin typeface="宋体" panose="02010600030101010101" pitchFamily="2" charset="-122"/>
                <a:ea typeface="宋体" panose="02010600030101010101" pitchFamily="2" charset="-122"/>
              </a:rPr>
              <a:t>、</a:t>
            </a:r>
            <a:r>
              <a:rPr lang="en-US" altLang="zh-CN" sz="2400" dirty="0">
                <a:latin typeface="宋体" panose="02010600030101010101" pitchFamily="2" charset="-122"/>
                <a:ea typeface="宋体" panose="02010600030101010101" pitchFamily="2" charset="-122"/>
              </a:rPr>
              <a:t>OpenStack</a:t>
            </a:r>
            <a:r>
              <a:rPr lang="zh-CN" altLang="en-US" sz="2400" dirty="0">
                <a:latin typeface="宋体" panose="02010600030101010101" pitchFamily="2" charset="-122"/>
                <a:ea typeface="宋体" panose="02010600030101010101" pitchFamily="2" charset="-122"/>
              </a:rPr>
              <a:t>本身的</a:t>
            </a:r>
            <a:r>
              <a:rPr lang="en-US" altLang="zh-CN" sz="2400" dirty="0">
                <a:latin typeface="宋体" panose="02010600030101010101" pitchFamily="2" charset="-122"/>
                <a:ea typeface="宋体" panose="02010600030101010101" pitchFamily="2" charset="-122"/>
              </a:rPr>
              <a:t>Swift</a:t>
            </a:r>
            <a:r>
              <a:rPr lang="zh-CN" altLang="en-US" sz="2400" dirty="0">
                <a:latin typeface="宋体" panose="02010600030101010101" pitchFamily="2" charset="-122"/>
                <a:ea typeface="宋体" panose="02010600030101010101" pitchFamily="2" charset="-122"/>
              </a:rPr>
              <a:t>，还有诸如</a:t>
            </a:r>
            <a:r>
              <a:rPr lang="en-US" altLang="zh-CN" sz="2400" dirty="0" err="1">
                <a:latin typeface="宋体" panose="02010600030101010101" pitchFamily="2" charset="-122"/>
                <a:ea typeface="宋体" panose="02010600030101010101" pitchFamily="2" charset="-122"/>
              </a:rPr>
              <a:t>Ceph</a:t>
            </a:r>
            <a:r>
              <a:rPr lang="zh-CN" altLang="en-US" sz="2400" dirty="0">
                <a:latin typeface="宋体" panose="02010600030101010101" pitchFamily="2" charset="-122"/>
                <a:ea typeface="宋体" panose="02010600030101010101" pitchFamily="2" charset="-122"/>
              </a:rPr>
              <a:t>、</a:t>
            </a:r>
            <a:r>
              <a:rPr lang="en-US" altLang="zh-CN" sz="2400" dirty="0">
                <a:latin typeface="宋体" panose="02010600030101010101" pitchFamily="2" charset="-122"/>
                <a:ea typeface="宋体" panose="02010600030101010101" pitchFamily="2" charset="-122"/>
              </a:rPr>
              <a:t>Sheepdog</a:t>
            </a:r>
            <a:r>
              <a:rPr lang="zh-CN" altLang="en-US" sz="2400" dirty="0">
                <a:latin typeface="宋体" panose="02010600030101010101" pitchFamily="2" charset="-122"/>
                <a:ea typeface="宋体" panose="02010600030101010101" pitchFamily="2" charset="-122"/>
              </a:rPr>
              <a:t>、</a:t>
            </a:r>
            <a:r>
              <a:rPr lang="en-US" altLang="zh-CN" sz="2400" dirty="0" err="1">
                <a:latin typeface="宋体" panose="02010600030101010101" pitchFamily="2" charset="-122"/>
                <a:ea typeface="宋体" panose="02010600030101010101" pitchFamily="2" charset="-122"/>
              </a:rPr>
              <a:t>GlusterFS</a:t>
            </a:r>
            <a:r>
              <a:rPr lang="zh-CN" altLang="en-US" sz="2400" dirty="0">
                <a:latin typeface="宋体" panose="02010600030101010101" pitchFamily="2" charset="-122"/>
                <a:ea typeface="宋体" panose="02010600030101010101" pitchFamily="2" charset="-122"/>
              </a:rPr>
              <a:t>等分布式存储。</a:t>
            </a:r>
          </a:p>
          <a:p>
            <a:pPr indent="266700" algn="just"/>
            <a:endParaRPr lang="en-US" altLang="zh-CN" sz="2400" b="1" dirty="0"/>
          </a:p>
          <a:p>
            <a:pPr indent="266700" algn="just"/>
            <a:endParaRPr lang="en-US" altLang="zh-CN" sz="2400" dirty="0">
              <a:solidFill>
                <a:srgbClr val="000000"/>
              </a:solidFill>
              <a:effectLst/>
              <a:latin typeface="Times New Roman" panose="02020603050405020304" pitchFamily="18" charset="0"/>
              <a:ea typeface="宋体" panose="02010600030101010101" pitchFamily="2" charset="-122"/>
            </a:endParaRPr>
          </a:p>
          <a:p>
            <a:pPr indent="266700" algn="just"/>
            <a:endParaRPr lang="en-US" altLang="zh-CN" sz="2400" dirty="0">
              <a:solidFill>
                <a:srgbClr val="000000"/>
              </a:solidFill>
              <a:effectLst/>
              <a:latin typeface="Times New Roman" panose="02020603050405020304" pitchFamily="18" charset="0"/>
              <a:ea typeface="宋体" panose="02010600030101010101" pitchFamily="2" charset="-122"/>
            </a:endParaRPr>
          </a:p>
        </p:txBody>
      </p:sp>
    </p:spTree>
    <p:extLst>
      <p:ext uri="{BB962C8B-B14F-4D97-AF65-F5344CB8AC3E}">
        <p14:creationId xmlns:p14="http://schemas.microsoft.com/office/powerpoint/2010/main" val="1971771380"/>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组合 11">
            <a:extLst>
              <a:ext uri="{FF2B5EF4-FFF2-40B4-BE49-F238E27FC236}">
                <a16:creationId xmlns:a16="http://schemas.microsoft.com/office/drawing/2014/main" id="{C8FEE8E7-396D-4116-B547-80FA42406599}"/>
              </a:ext>
            </a:extLst>
          </p:cNvPr>
          <p:cNvGrpSpPr/>
          <p:nvPr/>
        </p:nvGrpSpPr>
        <p:grpSpPr>
          <a:xfrm>
            <a:off x="681656" y="632021"/>
            <a:ext cx="4578341" cy="830997"/>
            <a:chOff x="681656" y="611701"/>
            <a:chExt cx="4578341" cy="830997"/>
          </a:xfrm>
        </p:grpSpPr>
        <p:sp>
          <p:nvSpPr>
            <p:cNvPr id="2" name="文本框 1">
              <a:extLst>
                <a:ext uri="{FF2B5EF4-FFF2-40B4-BE49-F238E27FC236}">
                  <a16:creationId xmlns:a16="http://schemas.microsoft.com/office/drawing/2014/main" id="{E590323C-25C0-4BA0-AEA7-E38B752533D2}"/>
                </a:ext>
              </a:extLst>
            </p:cNvPr>
            <p:cNvSpPr txBox="1"/>
            <p:nvPr/>
          </p:nvSpPr>
          <p:spPr>
            <a:xfrm>
              <a:off x="931237" y="611701"/>
              <a:ext cx="3962400" cy="830997"/>
            </a:xfrm>
            <a:prstGeom prst="rect">
              <a:avLst/>
            </a:prstGeom>
            <a:noFill/>
          </p:spPr>
          <p:txBody>
            <a:bodyPr wrap="square" rtlCol="0">
              <a:spAutoFit/>
            </a:bodyPr>
            <a:lstStyle/>
            <a:p>
              <a:pPr algn="ctr"/>
              <a:r>
                <a:rPr lang="en-US" altLang="zh-CN" sz="2400" dirty="0">
                  <a:cs typeface="+mn-ea"/>
                  <a:sym typeface="+mn-lt"/>
                </a:rPr>
                <a:t>01Openstack</a:t>
              </a:r>
              <a:r>
                <a:rPr lang="zh-CN" altLang="en-US" sz="2400" dirty="0">
                  <a:cs typeface="+mn-ea"/>
                  <a:sym typeface="+mn-lt"/>
                </a:rPr>
                <a:t>发展过程</a:t>
              </a:r>
            </a:p>
            <a:p>
              <a:pPr algn="ctr"/>
              <a:endParaRPr lang="zh-CN" altLang="en-US" sz="2400" dirty="0">
                <a:cs typeface="+mn-ea"/>
                <a:sym typeface="+mn-lt"/>
              </a:endParaRPr>
            </a:p>
          </p:txBody>
        </p:sp>
        <p:cxnSp>
          <p:nvCxnSpPr>
            <p:cNvPr id="4" name="直接连接符 3">
              <a:extLst>
                <a:ext uri="{FF2B5EF4-FFF2-40B4-BE49-F238E27FC236}">
                  <a16:creationId xmlns:a16="http://schemas.microsoft.com/office/drawing/2014/main" id="{1CA0F4BC-4325-447A-BD9A-0DC1E14EE733}"/>
                </a:ext>
              </a:extLst>
            </p:cNvPr>
            <p:cNvCxnSpPr>
              <a:cxnSpLocks/>
            </p:cNvCxnSpPr>
            <p:nvPr/>
          </p:nvCxnSpPr>
          <p:spPr>
            <a:xfrm flipH="1">
              <a:off x="4383697" y="842533"/>
              <a:ext cx="876300" cy="0"/>
            </a:xfrm>
            <a:prstGeom prst="line">
              <a:avLst/>
            </a:prstGeom>
            <a:ln>
              <a:gradFill>
                <a:gsLst>
                  <a:gs pos="0">
                    <a:schemeClr val="accent1">
                      <a:lumMod val="5000"/>
                      <a:lumOff val="95000"/>
                    </a:schemeClr>
                  </a:gs>
                  <a:gs pos="100000">
                    <a:schemeClr val="bg1">
                      <a:lumMod val="50000"/>
                    </a:schemeClr>
                  </a:gs>
                </a:gsLst>
                <a:lin ang="0" scaled="0"/>
              </a:gradFill>
            </a:ln>
          </p:spPr>
          <p:style>
            <a:lnRef idx="1">
              <a:schemeClr val="accent1"/>
            </a:lnRef>
            <a:fillRef idx="0">
              <a:schemeClr val="accent1"/>
            </a:fillRef>
            <a:effectRef idx="0">
              <a:schemeClr val="accent1"/>
            </a:effectRef>
            <a:fontRef idx="minor">
              <a:schemeClr val="tx1"/>
            </a:fontRef>
          </p:style>
        </p:cxnSp>
        <p:cxnSp>
          <p:nvCxnSpPr>
            <p:cNvPr id="9" name="直接连接符 8">
              <a:extLst>
                <a:ext uri="{FF2B5EF4-FFF2-40B4-BE49-F238E27FC236}">
                  <a16:creationId xmlns:a16="http://schemas.microsoft.com/office/drawing/2014/main" id="{F9586CCB-F0A1-4C9F-B795-FA8B230BFF68}"/>
                </a:ext>
              </a:extLst>
            </p:cNvPr>
            <p:cNvCxnSpPr>
              <a:cxnSpLocks/>
            </p:cNvCxnSpPr>
            <p:nvPr/>
          </p:nvCxnSpPr>
          <p:spPr>
            <a:xfrm>
              <a:off x="681656" y="842533"/>
              <a:ext cx="803231" cy="0"/>
            </a:xfrm>
            <a:prstGeom prst="line">
              <a:avLst/>
            </a:prstGeom>
            <a:ln>
              <a:gradFill>
                <a:gsLst>
                  <a:gs pos="0">
                    <a:schemeClr val="accent1">
                      <a:lumMod val="5000"/>
                      <a:lumOff val="95000"/>
                    </a:schemeClr>
                  </a:gs>
                  <a:gs pos="100000">
                    <a:schemeClr val="bg1">
                      <a:lumMod val="50000"/>
                    </a:schemeClr>
                  </a:gs>
                </a:gsLst>
                <a:lin ang="0" scaled="0"/>
              </a:gradFill>
            </a:ln>
          </p:spPr>
          <p:style>
            <a:lnRef idx="1">
              <a:schemeClr val="accent1"/>
            </a:lnRef>
            <a:fillRef idx="0">
              <a:schemeClr val="accent1"/>
            </a:fillRef>
            <a:effectRef idx="0">
              <a:schemeClr val="accent1"/>
            </a:effectRef>
            <a:fontRef idx="minor">
              <a:schemeClr val="tx1"/>
            </a:fontRef>
          </p:style>
        </p:cxnSp>
      </p:grpSp>
      <p:sp>
        <p:nvSpPr>
          <p:cNvPr id="15" name="矩形 14">
            <a:extLst>
              <a:ext uri="{FF2B5EF4-FFF2-40B4-BE49-F238E27FC236}">
                <a16:creationId xmlns:a16="http://schemas.microsoft.com/office/drawing/2014/main" id="{DAA5B89C-FBF9-4013-87E4-1444C9FB0199}"/>
              </a:ext>
            </a:extLst>
          </p:cNvPr>
          <p:cNvSpPr/>
          <p:nvPr/>
        </p:nvSpPr>
        <p:spPr>
          <a:xfrm>
            <a:off x="4821847" y="3429000"/>
            <a:ext cx="2065963" cy="2700338"/>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6" name="文本框 15">
            <a:extLst>
              <a:ext uri="{FF2B5EF4-FFF2-40B4-BE49-F238E27FC236}">
                <a16:creationId xmlns:a16="http://schemas.microsoft.com/office/drawing/2014/main" id="{275C2BF0-3986-4FC7-8FA0-1B1D5DDD2B03}"/>
              </a:ext>
            </a:extLst>
          </p:cNvPr>
          <p:cNvSpPr txBox="1"/>
          <p:nvPr/>
        </p:nvSpPr>
        <p:spPr>
          <a:xfrm>
            <a:off x="7461593" y="1528219"/>
            <a:ext cx="3970937" cy="511807"/>
          </a:xfrm>
          <a:prstGeom prst="rect">
            <a:avLst/>
          </a:prstGeom>
          <a:noFill/>
        </p:spPr>
        <p:txBody>
          <a:bodyPr wrap="square" rtlCol="0">
            <a:spAutoFit/>
          </a:bodyPr>
          <a:lstStyle/>
          <a:p>
            <a:pPr algn="r">
              <a:lnSpc>
                <a:spcPct val="125000"/>
              </a:lnSpc>
            </a:pPr>
            <a:r>
              <a:rPr lang="zh-CN" altLang="en-US" sz="2400" dirty="0">
                <a:cs typeface="+mn-ea"/>
                <a:sym typeface="+mn-lt"/>
              </a:rPr>
              <a:t>什么是</a:t>
            </a:r>
            <a:r>
              <a:rPr lang="en-US" altLang="zh-CN" sz="2400" dirty="0">
                <a:cs typeface="+mn-ea"/>
                <a:sym typeface="+mn-lt"/>
              </a:rPr>
              <a:t>OpenStack</a:t>
            </a:r>
          </a:p>
        </p:txBody>
      </p:sp>
      <p:sp>
        <p:nvSpPr>
          <p:cNvPr id="17" name="文本框 16">
            <a:extLst>
              <a:ext uri="{FF2B5EF4-FFF2-40B4-BE49-F238E27FC236}">
                <a16:creationId xmlns:a16="http://schemas.microsoft.com/office/drawing/2014/main" id="{0F8B746D-FD27-43D8-97E6-9A3D7324CA49}"/>
              </a:ext>
            </a:extLst>
          </p:cNvPr>
          <p:cNvSpPr txBox="1"/>
          <p:nvPr/>
        </p:nvSpPr>
        <p:spPr>
          <a:xfrm>
            <a:off x="6887811" y="2025674"/>
            <a:ext cx="4539640" cy="3869457"/>
          </a:xfrm>
          <a:prstGeom prst="rect">
            <a:avLst/>
          </a:prstGeom>
          <a:noFill/>
        </p:spPr>
        <p:txBody>
          <a:bodyPr wrap="square" rtlCol="0">
            <a:spAutoFit/>
          </a:bodyPr>
          <a:lstStyle/>
          <a:p>
            <a:pPr>
              <a:lnSpc>
                <a:spcPct val="125000"/>
              </a:lnSpc>
            </a:pPr>
            <a:r>
              <a:rPr lang="en-US" altLang="zh-CN" dirty="0">
                <a:cs typeface="+mn-ea"/>
                <a:sym typeface="+mn-lt"/>
              </a:rPr>
              <a:t>OpenStack</a:t>
            </a:r>
            <a:r>
              <a:rPr lang="zh-CN" altLang="en-US" dirty="0">
                <a:cs typeface="+mn-ea"/>
                <a:sym typeface="+mn-lt"/>
              </a:rPr>
              <a:t>是一个开源的云计算管理平台项目，是一系列软件开源项目的组合，它提供了一个部署云的操作平台或工具集。由美国航空航天局和</a:t>
            </a:r>
            <a:r>
              <a:rPr lang="en-US" altLang="zh-CN" dirty="0" err="1">
                <a:cs typeface="+mn-ea"/>
                <a:sym typeface="+mn-lt"/>
              </a:rPr>
              <a:t>RackSpace</a:t>
            </a:r>
            <a:r>
              <a:rPr lang="zh-CN" altLang="en-US" dirty="0">
                <a:cs typeface="+mn-ea"/>
                <a:sym typeface="+mn-lt"/>
              </a:rPr>
              <a:t>公司合作研发完成的</a:t>
            </a:r>
            <a:r>
              <a:rPr lang="en-US" altLang="zh-CN" dirty="0">
                <a:cs typeface="+mn-ea"/>
                <a:sym typeface="+mn-lt"/>
              </a:rPr>
              <a:t>OpenStack</a:t>
            </a:r>
            <a:r>
              <a:rPr lang="zh-CN" altLang="en-US" dirty="0">
                <a:cs typeface="+mn-ea"/>
                <a:sym typeface="+mn-lt"/>
              </a:rPr>
              <a:t>是一个灵活的、能够整合多个系统，构建公有云、私有云、混合云的</a:t>
            </a:r>
            <a:r>
              <a:rPr lang="en-US" altLang="zh-CN" dirty="0">
                <a:cs typeface="+mn-ea"/>
                <a:sym typeface="+mn-lt"/>
              </a:rPr>
              <a:t>IaaS</a:t>
            </a:r>
            <a:r>
              <a:rPr lang="zh-CN" altLang="en-US" dirty="0">
                <a:cs typeface="+mn-ea"/>
                <a:sym typeface="+mn-lt"/>
              </a:rPr>
              <a:t>云平台的组件集合，它通过统一的管理接口对云平台中的资源（如存储、虚拟机、网络等）进行管理，使用</a:t>
            </a:r>
            <a:r>
              <a:rPr lang="en-US" altLang="zh-CN" dirty="0">
                <a:cs typeface="+mn-ea"/>
                <a:sym typeface="+mn-lt"/>
              </a:rPr>
              <a:t>OpenStack</a:t>
            </a:r>
            <a:r>
              <a:rPr lang="zh-CN" altLang="en-US" dirty="0">
                <a:cs typeface="+mn-ea"/>
                <a:sym typeface="+mn-lt"/>
              </a:rPr>
              <a:t>能够搭建包括公有云、私有云、混合云的</a:t>
            </a:r>
            <a:r>
              <a:rPr lang="en-US" altLang="zh-CN" dirty="0">
                <a:cs typeface="+mn-ea"/>
                <a:sym typeface="+mn-lt"/>
              </a:rPr>
              <a:t>IaaS</a:t>
            </a:r>
            <a:r>
              <a:rPr lang="zh-CN" altLang="en-US" dirty="0">
                <a:cs typeface="+mn-ea"/>
                <a:sym typeface="+mn-lt"/>
              </a:rPr>
              <a:t>云平台。</a:t>
            </a:r>
          </a:p>
        </p:txBody>
      </p:sp>
      <p:sp>
        <p:nvSpPr>
          <p:cNvPr id="22" name="矩形 21">
            <a:extLst>
              <a:ext uri="{FF2B5EF4-FFF2-40B4-BE49-F238E27FC236}">
                <a16:creationId xmlns:a16="http://schemas.microsoft.com/office/drawing/2014/main" id="{41526CFA-053D-424E-8F96-861E86A4CC9C}"/>
              </a:ext>
            </a:extLst>
          </p:cNvPr>
          <p:cNvSpPr/>
          <p:nvPr/>
        </p:nvSpPr>
        <p:spPr>
          <a:xfrm>
            <a:off x="2428240" y="4347504"/>
            <a:ext cx="1481053" cy="81028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3" name="矩形 22">
            <a:extLst>
              <a:ext uri="{FF2B5EF4-FFF2-40B4-BE49-F238E27FC236}">
                <a16:creationId xmlns:a16="http://schemas.microsoft.com/office/drawing/2014/main" id="{CDA64E78-6EE8-41ED-90EF-99D8537F387C}"/>
              </a:ext>
            </a:extLst>
          </p:cNvPr>
          <p:cNvSpPr/>
          <p:nvPr/>
        </p:nvSpPr>
        <p:spPr>
          <a:xfrm>
            <a:off x="3305797" y="3620044"/>
            <a:ext cx="2810720" cy="1209274"/>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14" name="图片 13">
            <a:extLst>
              <a:ext uri="{FF2B5EF4-FFF2-40B4-BE49-F238E27FC236}">
                <a16:creationId xmlns:a16="http://schemas.microsoft.com/office/drawing/2014/main" id="{CEA02E56-0B49-4B7C-A5C8-C9EAC2FA3985}"/>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50910" y="1700213"/>
            <a:ext cx="3970937" cy="2647291"/>
          </a:xfrm>
          <a:prstGeom prst="rect">
            <a:avLst/>
          </a:prstGeom>
        </p:spPr>
      </p:pic>
    </p:spTree>
    <p:extLst>
      <p:ext uri="{BB962C8B-B14F-4D97-AF65-F5344CB8AC3E}">
        <p14:creationId xmlns:p14="http://schemas.microsoft.com/office/powerpoint/2010/main" val="2776566007"/>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TextBox 22"/>
          <p:cNvSpPr txBox="1"/>
          <p:nvPr/>
        </p:nvSpPr>
        <p:spPr>
          <a:xfrm>
            <a:off x="267061" y="6539369"/>
            <a:ext cx="1800200" cy="123111"/>
          </a:xfrm>
          <a:prstGeom prst="rect">
            <a:avLst/>
          </a:prstGeom>
          <a:noFill/>
        </p:spPr>
        <p:txBody>
          <a:bodyPr wrap="square" rtlCol="0">
            <a:spAutoFit/>
          </a:bodyPr>
          <a:lstStyle/>
          <a:p>
            <a:pPr>
              <a:lnSpc>
                <a:spcPct val="200000"/>
              </a:lnSpc>
            </a:pPr>
            <a:r>
              <a:rPr lang="en-US" altLang="zh-CN" sz="100" dirty="0">
                <a:solidFill>
                  <a:schemeClr val="bg1"/>
                </a:solidFill>
                <a:latin typeface="微软雅黑" panose="020B0503020204020204" pitchFamily="34" charset="-122"/>
                <a:ea typeface="微软雅黑" panose="020B0503020204020204" pitchFamily="34" charset="-122"/>
              </a:rPr>
              <a:t>PPT</a:t>
            </a:r>
            <a:r>
              <a:rPr lang="zh-CN" altLang="en-US" sz="100" dirty="0">
                <a:solidFill>
                  <a:schemeClr val="bg1"/>
                </a:solidFill>
                <a:latin typeface="微软雅黑" panose="020B0503020204020204" pitchFamily="34" charset="-122"/>
                <a:ea typeface="微软雅黑" panose="020B0503020204020204" pitchFamily="34" charset="-122"/>
              </a:rPr>
              <a:t>模板 </a:t>
            </a:r>
            <a:r>
              <a:rPr lang="en-US" altLang="zh-CN" sz="100" dirty="0">
                <a:solidFill>
                  <a:schemeClr val="bg1"/>
                </a:solidFill>
                <a:latin typeface="微软雅黑" panose="020B0503020204020204" pitchFamily="34" charset="-122"/>
                <a:ea typeface="微软雅黑" panose="020B0503020204020204" pitchFamily="34" charset="-122"/>
              </a:rPr>
              <a:t>http://www.1ppt.com/moban/</a:t>
            </a:r>
            <a:r>
              <a:rPr lang="zh-CN" altLang="en-US" sz="100" dirty="0">
                <a:solidFill>
                  <a:schemeClr val="bg1"/>
                </a:solidFill>
                <a:latin typeface="微软雅黑" panose="020B0503020204020204" pitchFamily="34" charset="-122"/>
                <a:ea typeface="微软雅黑" panose="020B0503020204020204" pitchFamily="34" charset="-122"/>
              </a:rPr>
              <a:t> </a:t>
            </a:r>
            <a:endParaRPr lang="en-US" altLang="zh-CN" sz="100" dirty="0">
              <a:solidFill>
                <a:schemeClr val="bg1"/>
              </a:solidFill>
              <a:latin typeface="微软雅黑" panose="020B0503020204020204" pitchFamily="34" charset="-122"/>
              <a:ea typeface="微软雅黑" panose="020B0503020204020204" pitchFamily="34" charset="-122"/>
            </a:endParaRPr>
          </a:p>
        </p:txBody>
      </p:sp>
      <p:grpSp>
        <p:nvGrpSpPr>
          <p:cNvPr id="28" name="组合 27">
            <a:extLst>
              <a:ext uri="{FF2B5EF4-FFF2-40B4-BE49-F238E27FC236}">
                <a16:creationId xmlns:a16="http://schemas.microsoft.com/office/drawing/2014/main" id="{9B8478E2-C6C8-4B2D-A9A3-892C973C407A}"/>
              </a:ext>
            </a:extLst>
          </p:cNvPr>
          <p:cNvGrpSpPr/>
          <p:nvPr/>
        </p:nvGrpSpPr>
        <p:grpSpPr>
          <a:xfrm>
            <a:off x="688460" y="611701"/>
            <a:ext cx="4512517" cy="461665"/>
            <a:chOff x="688460" y="611701"/>
            <a:chExt cx="4512517" cy="461665"/>
          </a:xfrm>
        </p:grpSpPr>
        <p:sp>
          <p:nvSpPr>
            <p:cNvPr id="29" name="文本框 28">
              <a:extLst>
                <a:ext uri="{FF2B5EF4-FFF2-40B4-BE49-F238E27FC236}">
                  <a16:creationId xmlns:a16="http://schemas.microsoft.com/office/drawing/2014/main" id="{9A849A46-68F2-4BF9-9335-C393326261A6}"/>
                </a:ext>
              </a:extLst>
            </p:cNvPr>
            <p:cNvSpPr txBox="1"/>
            <p:nvPr/>
          </p:nvSpPr>
          <p:spPr>
            <a:xfrm>
              <a:off x="931237" y="611701"/>
              <a:ext cx="3962400" cy="461665"/>
            </a:xfrm>
            <a:prstGeom prst="rect">
              <a:avLst/>
            </a:prstGeom>
            <a:noFill/>
          </p:spPr>
          <p:txBody>
            <a:bodyPr wrap="square" rtlCol="0">
              <a:spAutoFit/>
            </a:bodyPr>
            <a:lstStyle/>
            <a:p>
              <a:pPr algn="ctr"/>
              <a:r>
                <a:rPr lang="en-US" altLang="zh-CN" sz="2400" dirty="0">
                  <a:cs typeface="+mn-ea"/>
                  <a:sym typeface="+mn-lt"/>
                </a:rPr>
                <a:t>03OpenStack</a:t>
              </a:r>
              <a:r>
                <a:rPr lang="zh-CN" altLang="en-US" sz="2400" dirty="0">
                  <a:cs typeface="+mn-ea"/>
                  <a:sym typeface="+mn-lt"/>
                </a:rPr>
                <a:t>体系架构</a:t>
              </a:r>
            </a:p>
          </p:txBody>
        </p:sp>
        <p:cxnSp>
          <p:nvCxnSpPr>
            <p:cNvPr id="30" name="直接连接符 29">
              <a:extLst>
                <a:ext uri="{FF2B5EF4-FFF2-40B4-BE49-F238E27FC236}">
                  <a16:creationId xmlns:a16="http://schemas.microsoft.com/office/drawing/2014/main" id="{07DAF987-69EB-40E6-9EB2-FE70A05BA347}"/>
                </a:ext>
              </a:extLst>
            </p:cNvPr>
            <p:cNvCxnSpPr>
              <a:cxnSpLocks/>
            </p:cNvCxnSpPr>
            <p:nvPr/>
          </p:nvCxnSpPr>
          <p:spPr>
            <a:xfrm flipH="1">
              <a:off x="4324677" y="842533"/>
              <a:ext cx="876300" cy="0"/>
            </a:xfrm>
            <a:prstGeom prst="line">
              <a:avLst/>
            </a:prstGeom>
            <a:ln>
              <a:gradFill>
                <a:gsLst>
                  <a:gs pos="0">
                    <a:schemeClr val="accent1">
                      <a:lumMod val="5000"/>
                      <a:lumOff val="95000"/>
                    </a:schemeClr>
                  </a:gs>
                  <a:gs pos="100000">
                    <a:schemeClr val="bg1">
                      <a:lumMod val="50000"/>
                    </a:schemeClr>
                  </a:gs>
                </a:gsLst>
                <a:lin ang="0" scaled="0"/>
              </a:gradFill>
            </a:ln>
          </p:spPr>
          <p:style>
            <a:lnRef idx="1">
              <a:schemeClr val="accent1"/>
            </a:lnRef>
            <a:fillRef idx="0">
              <a:schemeClr val="accent1"/>
            </a:fillRef>
            <a:effectRef idx="0">
              <a:schemeClr val="accent1"/>
            </a:effectRef>
            <a:fontRef idx="minor">
              <a:schemeClr val="tx1"/>
            </a:fontRef>
          </p:style>
        </p:cxnSp>
        <p:cxnSp>
          <p:nvCxnSpPr>
            <p:cNvPr id="31" name="直接连接符 30">
              <a:extLst>
                <a:ext uri="{FF2B5EF4-FFF2-40B4-BE49-F238E27FC236}">
                  <a16:creationId xmlns:a16="http://schemas.microsoft.com/office/drawing/2014/main" id="{B299E428-F841-450B-8AF8-9AFEDCF88884}"/>
                </a:ext>
              </a:extLst>
            </p:cNvPr>
            <p:cNvCxnSpPr>
              <a:cxnSpLocks/>
            </p:cNvCxnSpPr>
            <p:nvPr/>
          </p:nvCxnSpPr>
          <p:spPr>
            <a:xfrm>
              <a:off x="688460" y="842533"/>
              <a:ext cx="803231" cy="0"/>
            </a:xfrm>
            <a:prstGeom prst="line">
              <a:avLst/>
            </a:prstGeom>
            <a:ln>
              <a:gradFill>
                <a:gsLst>
                  <a:gs pos="0">
                    <a:schemeClr val="accent1">
                      <a:lumMod val="5000"/>
                      <a:lumOff val="95000"/>
                    </a:schemeClr>
                  </a:gs>
                  <a:gs pos="100000">
                    <a:schemeClr val="bg1">
                      <a:lumMod val="50000"/>
                    </a:schemeClr>
                  </a:gs>
                </a:gsLst>
                <a:lin ang="0" scaled="0"/>
              </a:gradFill>
            </a:ln>
          </p:spPr>
          <p:style>
            <a:lnRef idx="1">
              <a:schemeClr val="accent1"/>
            </a:lnRef>
            <a:fillRef idx="0">
              <a:schemeClr val="accent1"/>
            </a:fillRef>
            <a:effectRef idx="0">
              <a:schemeClr val="accent1"/>
            </a:effectRef>
            <a:fontRef idx="minor">
              <a:schemeClr val="tx1"/>
            </a:fontRef>
          </p:style>
        </p:cxnSp>
      </p:grpSp>
      <p:sp>
        <p:nvSpPr>
          <p:cNvPr id="5" name="文本框 4">
            <a:extLst>
              <a:ext uri="{FF2B5EF4-FFF2-40B4-BE49-F238E27FC236}">
                <a16:creationId xmlns:a16="http://schemas.microsoft.com/office/drawing/2014/main" id="{83508B5A-80E1-3C64-FF8A-38F7356EA6FD}"/>
              </a:ext>
            </a:extLst>
          </p:cNvPr>
          <p:cNvSpPr txBox="1"/>
          <p:nvPr/>
        </p:nvSpPr>
        <p:spPr>
          <a:xfrm>
            <a:off x="650634" y="1809352"/>
            <a:ext cx="10890732" cy="2677656"/>
          </a:xfrm>
          <a:prstGeom prst="rect">
            <a:avLst/>
          </a:prstGeom>
          <a:noFill/>
        </p:spPr>
        <p:txBody>
          <a:bodyPr wrap="square">
            <a:spAutoFit/>
          </a:bodyPr>
          <a:lstStyle/>
          <a:p>
            <a:pPr indent="266700" algn="just"/>
            <a:r>
              <a:rPr lang="en-US" altLang="zh-CN" sz="2400" b="1" dirty="0"/>
              <a:t>Swift</a:t>
            </a:r>
          </a:p>
          <a:p>
            <a:pPr indent="266700" algn="just"/>
            <a:endParaRPr lang="en-US" altLang="zh-CN" sz="2400" b="1" dirty="0"/>
          </a:p>
          <a:p>
            <a:pPr indent="266700" algn="just"/>
            <a:r>
              <a:rPr lang="en-US" altLang="zh-CN" sz="2400" dirty="0">
                <a:latin typeface="宋体" panose="02010600030101010101" pitchFamily="2" charset="-122"/>
                <a:ea typeface="宋体" panose="02010600030101010101" pitchFamily="2" charset="-122"/>
              </a:rPr>
              <a:t>Swift</a:t>
            </a:r>
            <a:r>
              <a:rPr lang="zh-CN" altLang="en-US" sz="2400" dirty="0">
                <a:latin typeface="宋体" panose="02010600030101010101" pitchFamily="2" charset="-122"/>
                <a:ea typeface="宋体" panose="02010600030101010101" pitchFamily="2" charset="-122"/>
              </a:rPr>
              <a:t>是一套用于在大规模可扩展系统中通过内置冗余及容错机制实现对象存储的系统，可提供高可用、分布式、持久性、大文件的对象存储服务，这些对象能够通过</a:t>
            </a:r>
            <a:r>
              <a:rPr lang="en-US" altLang="zh-CN" sz="2400" dirty="0">
                <a:latin typeface="宋体" panose="02010600030101010101" pitchFamily="2" charset="-122"/>
                <a:ea typeface="宋体" panose="02010600030101010101" pitchFamily="2" charset="-122"/>
              </a:rPr>
              <a:t>REST API</a:t>
            </a:r>
            <a:r>
              <a:rPr lang="zh-CN" altLang="en-US" sz="2400" dirty="0">
                <a:latin typeface="宋体" panose="02010600030101010101" pitchFamily="2" charset="-122"/>
                <a:ea typeface="宋体" panose="02010600030101010101" pitchFamily="2" charset="-122"/>
              </a:rPr>
              <a:t>调用。</a:t>
            </a:r>
            <a:endParaRPr lang="en-US" altLang="zh-CN" sz="2400" dirty="0">
              <a:latin typeface="宋体" panose="02010600030101010101" pitchFamily="2" charset="-122"/>
              <a:ea typeface="宋体" panose="02010600030101010101" pitchFamily="2" charset="-122"/>
            </a:endParaRPr>
          </a:p>
          <a:p>
            <a:pPr indent="266700" algn="just"/>
            <a:endParaRPr lang="en-US" altLang="zh-CN" sz="2400" dirty="0">
              <a:solidFill>
                <a:srgbClr val="000000"/>
              </a:solidFill>
              <a:effectLst/>
              <a:latin typeface="Times New Roman" panose="02020603050405020304" pitchFamily="18" charset="0"/>
              <a:ea typeface="宋体" panose="02010600030101010101" pitchFamily="2" charset="-122"/>
            </a:endParaRPr>
          </a:p>
          <a:p>
            <a:pPr indent="266700" algn="just"/>
            <a:endParaRPr lang="en-US" altLang="zh-CN" sz="2400" dirty="0">
              <a:solidFill>
                <a:srgbClr val="000000"/>
              </a:solidFill>
              <a:effectLst/>
              <a:latin typeface="Times New Roman" panose="02020603050405020304" pitchFamily="18" charset="0"/>
              <a:ea typeface="宋体" panose="02010600030101010101" pitchFamily="2" charset="-122"/>
            </a:endParaRPr>
          </a:p>
        </p:txBody>
      </p:sp>
    </p:spTree>
    <p:extLst>
      <p:ext uri="{BB962C8B-B14F-4D97-AF65-F5344CB8AC3E}">
        <p14:creationId xmlns:p14="http://schemas.microsoft.com/office/powerpoint/2010/main" val="1998154534"/>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TextBox 22"/>
          <p:cNvSpPr txBox="1"/>
          <p:nvPr/>
        </p:nvSpPr>
        <p:spPr>
          <a:xfrm>
            <a:off x="267061" y="6539369"/>
            <a:ext cx="1800200" cy="123111"/>
          </a:xfrm>
          <a:prstGeom prst="rect">
            <a:avLst/>
          </a:prstGeom>
          <a:noFill/>
        </p:spPr>
        <p:txBody>
          <a:bodyPr wrap="square" rtlCol="0">
            <a:spAutoFit/>
          </a:bodyPr>
          <a:lstStyle/>
          <a:p>
            <a:pPr>
              <a:lnSpc>
                <a:spcPct val="200000"/>
              </a:lnSpc>
            </a:pPr>
            <a:r>
              <a:rPr lang="en-US" altLang="zh-CN" sz="100" dirty="0">
                <a:solidFill>
                  <a:schemeClr val="bg1"/>
                </a:solidFill>
                <a:latin typeface="微软雅黑" panose="020B0503020204020204" pitchFamily="34" charset="-122"/>
                <a:ea typeface="微软雅黑" panose="020B0503020204020204" pitchFamily="34" charset="-122"/>
              </a:rPr>
              <a:t>PPT</a:t>
            </a:r>
            <a:r>
              <a:rPr lang="zh-CN" altLang="en-US" sz="100" dirty="0">
                <a:solidFill>
                  <a:schemeClr val="bg1"/>
                </a:solidFill>
                <a:latin typeface="微软雅黑" panose="020B0503020204020204" pitchFamily="34" charset="-122"/>
                <a:ea typeface="微软雅黑" panose="020B0503020204020204" pitchFamily="34" charset="-122"/>
              </a:rPr>
              <a:t>模板 </a:t>
            </a:r>
            <a:r>
              <a:rPr lang="en-US" altLang="zh-CN" sz="100" dirty="0">
                <a:solidFill>
                  <a:schemeClr val="bg1"/>
                </a:solidFill>
                <a:latin typeface="微软雅黑" panose="020B0503020204020204" pitchFamily="34" charset="-122"/>
                <a:ea typeface="微软雅黑" panose="020B0503020204020204" pitchFamily="34" charset="-122"/>
              </a:rPr>
              <a:t>http://www.1ppt.com/moban/</a:t>
            </a:r>
            <a:r>
              <a:rPr lang="zh-CN" altLang="en-US" sz="100" dirty="0">
                <a:solidFill>
                  <a:schemeClr val="bg1"/>
                </a:solidFill>
                <a:latin typeface="微软雅黑" panose="020B0503020204020204" pitchFamily="34" charset="-122"/>
                <a:ea typeface="微软雅黑" panose="020B0503020204020204" pitchFamily="34" charset="-122"/>
              </a:rPr>
              <a:t> </a:t>
            </a:r>
            <a:endParaRPr lang="en-US" altLang="zh-CN" sz="100" dirty="0">
              <a:solidFill>
                <a:schemeClr val="bg1"/>
              </a:solidFill>
              <a:latin typeface="微软雅黑" panose="020B0503020204020204" pitchFamily="34" charset="-122"/>
              <a:ea typeface="微软雅黑" panose="020B0503020204020204" pitchFamily="34" charset="-122"/>
            </a:endParaRPr>
          </a:p>
        </p:txBody>
      </p:sp>
      <p:grpSp>
        <p:nvGrpSpPr>
          <p:cNvPr id="28" name="组合 27">
            <a:extLst>
              <a:ext uri="{FF2B5EF4-FFF2-40B4-BE49-F238E27FC236}">
                <a16:creationId xmlns:a16="http://schemas.microsoft.com/office/drawing/2014/main" id="{9B8478E2-C6C8-4B2D-A9A3-892C973C407A}"/>
              </a:ext>
            </a:extLst>
          </p:cNvPr>
          <p:cNvGrpSpPr/>
          <p:nvPr/>
        </p:nvGrpSpPr>
        <p:grpSpPr>
          <a:xfrm>
            <a:off x="688460" y="611701"/>
            <a:ext cx="4512517" cy="461665"/>
            <a:chOff x="688460" y="611701"/>
            <a:chExt cx="4512517" cy="461665"/>
          </a:xfrm>
        </p:grpSpPr>
        <p:sp>
          <p:nvSpPr>
            <p:cNvPr id="29" name="文本框 28">
              <a:extLst>
                <a:ext uri="{FF2B5EF4-FFF2-40B4-BE49-F238E27FC236}">
                  <a16:creationId xmlns:a16="http://schemas.microsoft.com/office/drawing/2014/main" id="{9A849A46-68F2-4BF9-9335-C393326261A6}"/>
                </a:ext>
              </a:extLst>
            </p:cNvPr>
            <p:cNvSpPr txBox="1"/>
            <p:nvPr/>
          </p:nvSpPr>
          <p:spPr>
            <a:xfrm>
              <a:off x="931237" y="611701"/>
              <a:ext cx="3962400" cy="461665"/>
            </a:xfrm>
            <a:prstGeom prst="rect">
              <a:avLst/>
            </a:prstGeom>
            <a:noFill/>
          </p:spPr>
          <p:txBody>
            <a:bodyPr wrap="square" rtlCol="0">
              <a:spAutoFit/>
            </a:bodyPr>
            <a:lstStyle/>
            <a:p>
              <a:pPr algn="ctr"/>
              <a:r>
                <a:rPr lang="en-US" altLang="zh-CN" sz="2400" dirty="0">
                  <a:cs typeface="+mn-ea"/>
                  <a:sym typeface="+mn-lt"/>
                </a:rPr>
                <a:t>03OpenStack</a:t>
              </a:r>
              <a:r>
                <a:rPr lang="zh-CN" altLang="en-US" sz="2400" dirty="0">
                  <a:cs typeface="+mn-ea"/>
                  <a:sym typeface="+mn-lt"/>
                </a:rPr>
                <a:t>体系架构</a:t>
              </a:r>
            </a:p>
          </p:txBody>
        </p:sp>
        <p:cxnSp>
          <p:nvCxnSpPr>
            <p:cNvPr id="30" name="直接连接符 29">
              <a:extLst>
                <a:ext uri="{FF2B5EF4-FFF2-40B4-BE49-F238E27FC236}">
                  <a16:creationId xmlns:a16="http://schemas.microsoft.com/office/drawing/2014/main" id="{07DAF987-69EB-40E6-9EB2-FE70A05BA347}"/>
                </a:ext>
              </a:extLst>
            </p:cNvPr>
            <p:cNvCxnSpPr>
              <a:cxnSpLocks/>
            </p:cNvCxnSpPr>
            <p:nvPr/>
          </p:nvCxnSpPr>
          <p:spPr>
            <a:xfrm flipH="1">
              <a:off x="4324677" y="842533"/>
              <a:ext cx="876300" cy="0"/>
            </a:xfrm>
            <a:prstGeom prst="line">
              <a:avLst/>
            </a:prstGeom>
            <a:ln>
              <a:gradFill>
                <a:gsLst>
                  <a:gs pos="0">
                    <a:schemeClr val="accent1">
                      <a:lumMod val="5000"/>
                      <a:lumOff val="95000"/>
                    </a:schemeClr>
                  </a:gs>
                  <a:gs pos="100000">
                    <a:schemeClr val="bg1">
                      <a:lumMod val="50000"/>
                    </a:schemeClr>
                  </a:gs>
                </a:gsLst>
                <a:lin ang="0" scaled="0"/>
              </a:gradFill>
            </a:ln>
          </p:spPr>
          <p:style>
            <a:lnRef idx="1">
              <a:schemeClr val="accent1"/>
            </a:lnRef>
            <a:fillRef idx="0">
              <a:schemeClr val="accent1"/>
            </a:fillRef>
            <a:effectRef idx="0">
              <a:schemeClr val="accent1"/>
            </a:effectRef>
            <a:fontRef idx="minor">
              <a:schemeClr val="tx1"/>
            </a:fontRef>
          </p:style>
        </p:cxnSp>
        <p:cxnSp>
          <p:nvCxnSpPr>
            <p:cNvPr id="31" name="直接连接符 30">
              <a:extLst>
                <a:ext uri="{FF2B5EF4-FFF2-40B4-BE49-F238E27FC236}">
                  <a16:creationId xmlns:a16="http://schemas.microsoft.com/office/drawing/2014/main" id="{B299E428-F841-450B-8AF8-9AFEDCF88884}"/>
                </a:ext>
              </a:extLst>
            </p:cNvPr>
            <p:cNvCxnSpPr>
              <a:cxnSpLocks/>
            </p:cNvCxnSpPr>
            <p:nvPr/>
          </p:nvCxnSpPr>
          <p:spPr>
            <a:xfrm>
              <a:off x="688460" y="842533"/>
              <a:ext cx="803231" cy="0"/>
            </a:xfrm>
            <a:prstGeom prst="line">
              <a:avLst/>
            </a:prstGeom>
            <a:ln>
              <a:gradFill>
                <a:gsLst>
                  <a:gs pos="0">
                    <a:schemeClr val="accent1">
                      <a:lumMod val="5000"/>
                      <a:lumOff val="95000"/>
                    </a:schemeClr>
                  </a:gs>
                  <a:gs pos="100000">
                    <a:schemeClr val="bg1">
                      <a:lumMod val="50000"/>
                    </a:schemeClr>
                  </a:gs>
                </a:gsLst>
                <a:lin ang="0" scaled="0"/>
              </a:gradFill>
            </a:ln>
          </p:spPr>
          <p:style>
            <a:lnRef idx="1">
              <a:schemeClr val="accent1"/>
            </a:lnRef>
            <a:fillRef idx="0">
              <a:schemeClr val="accent1"/>
            </a:fillRef>
            <a:effectRef idx="0">
              <a:schemeClr val="accent1"/>
            </a:effectRef>
            <a:fontRef idx="minor">
              <a:schemeClr val="tx1"/>
            </a:fontRef>
          </p:style>
        </p:cxnSp>
      </p:grpSp>
      <p:sp>
        <p:nvSpPr>
          <p:cNvPr id="5" name="文本框 4">
            <a:extLst>
              <a:ext uri="{FF2B5EF4-FFF2-40B4-BE49-F238E27FC236}">
                <a16:creationId xmlns:a16="http://schemas.microsoft.com/office/drawing/2014/main" id="{83508B5A-80E1-3C64-FF8A-38F7356EA6FD}"/>
              </a:ext>
            </a:extLst>
          </p:cNvPr>
          <p:cNvSpPr txBox="1"/>
          <p:nvPr/>
        </p:nvSpPr>
        <p:spPr>
          <a:xfrm>
            <a:off x="650634" y="1809352"/>
            <a:ext cx="10890732" cy="830997"/>
          </a:xfrm>
          <a:prstGeom prst="rect">
            <a:avLst/>
          </a:prstGeom>
          <a:noFill/>
        </p:spPr>
        <p:txBody>
          <a:bodyPr wrap="square">
            <a:spAutoFit/>
          </a:bodyPr>
          <a:lstStyle/>
          <a:p>
            <a:pPr indent="266700" algn="just"/>
            <a:r>
              <a:rPr lang="en-US" altLang="zh-CN" sz="2400" b="1" dirty="0"/>
              <a:t>Swift</a:t>
            </a:r>
            <a:endParaRPr lang="en-US" altLang="zh-CN" sz="2400" dirty="0">
              <a:solidFill>
                <a:srgbClr val="000000"/>
              </a:solidFill>
              <a:effectLst/>
              <a:latin typeface="Times New Roman" panose="02020603050405020304" pitchFamily="18" charset="0"/>
              <a:ea typeface="宋体" panose="02010600030101010101" pitchFamily="2" charset="-122"/>
            </a:endParaRPr>
          </a:p>
          <a:p>
            <a:pPr indent="266700" algn="just"/>
            <a:endParaRPr lang="en-US" altLang="zh-CN" sz="2400" dirty="0">
              <a:solidFill>
                <a:srgbClr val="000000"/>
              </a:solidFill>
              <a:effectLst/>
              <a:latin typeface="Times New Roman" panose="02020603050405020304" pitchFamily="18" charset="0"/>
              <a:ea typeface="宋体" panose="02010600030101010101" pitchFamily="2" charset="-122"/>
            </a:endParaRPr>
          </a:p>
        </p:txBody>
      </p:sp>
      <p:pic>
        <p:nvPicPr>
          <p:cNvPr id="2" name="图片 1">
            <a:extLst>
              <a:ext uri="{FF2B5EF4-FFF2-40B4-BE49-F238E27FC236}">
                <a16:creationId xmlns:a16="http://schemas.microsoft.com/office/drawing/2014/main" id="{26409C7C-E8C3-BF53-A4A4-43F24FA23A9B}"/>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413000" y="2167950"/>
            <a:ext cx="7539522" cy="4371419"/>
          </a:xfrm>
          <a:prstGeom prst="rect">
            <a:avLst/>
          </a:prstGeom>
          <a:noFill/>
          <a:ln>
            <a:noFill/>
          </a:ln>
        </p:spPr>
      </p:pic>
    </p:spTree>
    <p:extLst>
      <p:ext uri="{BB962C8B-B14F-4D97-AF65-F5344CB8AC3E}">
        <p14:creationId xmlns:p14="http://schemas.microsoft.com/office/powerpoint/2010/main" val="3188024613"/>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a:extLst>
              <a:ext uri="{FF2B5EF4-FFF2-40B4-BE49-F238E27FC236}">
                <a16:creationId xmlns:a16="http://schemas.microsoft.com/office/drawing/2014/main" id="{AADD1149-CE1B-419E-84A3-873E6469F924}"/>
              </a:ext>
            </a:extLst>
          </p:cNvPr>
          <p:cNvSpPr txBox="1"/>
          <p:nvPr/>
        </p:nvSpPr>
        <p:spPr>
          <a:xfrm>
            <a:off x="2032000" y="2771859"/>
            <a:ext cx="8128000" cy="1107996"/>
          </a:xfrm>
          <a:prstGeom prst="rect">
            <a:avLst/>
          </a:prstGeom>
          <a:noFill/>
        </p:spPr>
        <p:txBody>
          <a:bodyPr wrap="square" rtlCol="0">
            <a:spAutoFit/>
          </a:bodyPr>
          <a:lstStyle/>
          <a:p>
            <a:pPr algn="ctr"/>
            <a:r>
              <a:rPr lang="zh-CN" altLang="en-US" sz="6600" spc="600" dirty="0">
                <a:cs typeface="+mn-ea"/>
                <a:sym typeface="+mn-lt"/>
              </a:rPr>
              <a:t>谢谢</a:t>
            </a:r>
          </a:p>
        </p:txBody>
      </p:sp>
    </p:spTree>
    <p:extLst>
      <p:ext uri="{BB962C8B-B14F-4D97-AF65-F5344CB8AC3E}">
        <p14:creationId xmlns:p14="http://schemas.microsoft.com/office/powerpoint/2010/main" val="933551925"/>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组合 11">
            <a:extLst>
              <a:ext uri="{FF2B5EF4-FFF2-40B4-BE49-F238E27FC236}">
                <a16:creationId xmlns:a16="http://schemas.microsoft.com/office/drawing/2014/main" id="{C8FEE8E7-396D-4116-B547-80FA42406599}"/>
              </a:ext>
            </a:extLst>
          </p:cNvPr>
          <p:cNvGrpSpPr/>
          <p:nvPr/>
        </p:nvGrpSpPr>
        <p:grpSpPr>
          <a:xfrm>
            <a:off x="688460" y="611701"/>
            <a:ext cx="4512517" cy="461665"/>
            <a:chOff x="688460" y="611701"/>
            <a:chExt cx="4512517" cy="461665"/>
          </a:xfrm>
        </p:grpSpPr>
        <p:sp>
          <p:nvSpPr>
            <p:cNvPr id="2" name="文本框 1">
              <a:extLst>
                <a:ext uri="{FF2B5EF4-FFF2-40B4-BE49-F238E27FC236}">
                  <a16:creationId xmlns:a16="http://schemas.microsoft.com/office/drawing/2014/main" id="{E590323C-25C0-4BA0-AEA7-E38B752533D2}"/>
                </a:ext>
              </a:extLst>
            </p:cNvPr>
            <p:cNvSpPr txBox="1"/>
            <p:nvPr/>
          </p:nvSpPr>
          <p:spPr>
            <a:xfrm>
              <a:off x="931237" y="611701"/>
              <a:ext cx="3962400" cy="461665"/>
            </a:xfrm>
            <a:prstGeom prst="rect">
              <a:avLst/>
            </a:prstGeom>
            <a:noFill/>
          </p:spPr>
          <p:txBody>
            <a:bodyPr wrap="square" rtlCol="0">
              <a:spAutoFit/>
            </a:bodyPr>
            <a:lstStyle/>
            <a:p>
              <a:pPr algn="ctr"/>
              <a:r>
                <a:rPr lang="en-US" altLang="zh-CN" sz="2400" dirty="0">
                  <a:cs typeface="+mn-ea"/>
                  <a:sym typeface="+mn-lt"/>
                </a:rPr>
                <a:t>01Openstack</a:t>
              </a:r>
              <a:r>
                <a:rPr lang="zh-CN" altLang="en-US" sz="2400" dirty="0">
                  <a:cs typeface="+mn-ea"/>
                  <a:sym typeface="+mn-lt"/>
                </a:rPr>
                <a:t>发展过程</a:t>
              </a:r>
            </a:p>
          </p:txBody>
        </p:sp>
        <p:cxnSp>
          <p:nvCxnSpPr>
            <p:cNvPr id="4" name="直接连接符 3">
              <a:extLst>
                <a:ext uri="{FF2B5EF4-FFF2-40B4-BE49-F238E27FC236}">
                  <a16:creationId xmlns:a16="http://schemas.microsoft.com/office/drawing/2014/main" id="{1CA0F4BC-4325-447A-BD9A-0DC1E14EE733}"/>
                </a:ext>
              </a:extLst>
            </p:cNvPr>
            <p:cNvCxnSpPr>
              <a:cxnSpLocks/>
            </p:cNvCxnSpPr>
            <p:nvPr/>
          </p:nvCxnSpPr>
          <p:spPr>
            <a:xfrm flipH="1">
              <a:off x="4324677" y="842533"/>
              <a:ext cx="876300" cy="0"/>
            </a:xfrm>
            <a:prstGeom prst="line">
              <a:avLst/>
            </a:prstGeom>
            <a:ln>
              <a:gradFill>
                <a:gsLst>
                  <a:gs pos="0">
                    <a:schemeClr val="accent1">
                      <a:lumMod val="5000"/>
                      <a:lumOff val="95000"/>
                    </a:schemeClr>
                  </a:gs>
                  <a:gs pos="100000">
                    <a:schemeClr val="bg1">
                      <a:lumMod val="50000"/>
                    </a:schemeClr>
                  </a:gs>
                </a:gsLst>
                <a:lin ang="0" scaled="0"/>
              </a:gradFill>
            </a:ln>
          </p:spPr>
          <p:style>
            <a:lnRef idx="1">
              <a:schemeClr val="accent1"/>
            </a:lnRef>
            <a:fillRef idx="0">
              <a:schemeClr val="accent1"/>
            </a:fillRef>
            <a:effectRef idx="0">
              <a:schemeClr val="accent1"/>
            </a:effectRef>
            <a:fontRef idx="minor">
              <a:schemeClr val="tx1"/>
            </a:fontRef>
          </p:style>
        </p:cxnSp>
        <p:cxnSp>
          <p:nvCxnSpPr>
            <p:cNvPr id="9" name="直接连接符 8">
              <a:extLst>
                <a:ext uri="{FF2B5EF4-FFF2-40B4-BE49-F238E27FC236}">
                  <a16:creationId xmlns:a16="http://schemas.microsoft.com/office/drawing/2014/main" id="{F9586CCB-F0A1-4C9F-B795-FA8B230BFF68}"/>
                </a:ext>
              </a:extLst>
            </p:cNvPr>
            <p:cNvCxnSpPr>
              <a:cxnSpLocks/>
            </p:cNvCxnSpPr>
            <p:nvPr/>
          </p:nvCxnSpPr>
          <p:spPr>
            <a:xfrm>
              <a:off x="688460" y="842533"/>
              <a:ext cx="803231" cy="0"/>
            </a:xfrm>
            <a:prstGeom prst="line">
              <a:avLst/>
            </a:prstGeom>
            <a:ln>
              <a:gradFill>
                <a:gsLst>
                  <a:gs pos="0">
                    <a:schemeClr val="accent1">
                      <a:lumMod val="5000"/>
                      <a:lumOff val="95000"/>
                    </a:schemeClr>
                  </a:gs>
                  <a:gs pos="100000">
                    <a:schemeClr val="bg1">
                      <a:lumMod val="50000"/>
                    </a:schemeClr>
                  </a:gs>
                </a:gsLst>
                <a:lin ang="0" scaled="0"/>
              </a:gradFill>
            </a:ln>
          </p:spPr>
          <p:style>
            <a:lnRef idx="1">
              <a:schemeClr val="accent1"/>
            </a:lnRef>
            <a:fillRef idx="0">
              <a:schemeClr val="accent1"/>
            </a:fillRef>
            <a:effectRef idx="0">
              <a:schemeClr val="accent1"/>
            </a:effectRef>
            <a:fontRef idx="minor">
              <a:schemeClr val="tx1"/>
            </a:fontRef>
          </p:style>
        </p:cxnSp>
      </p:grpSp>
      <p:sp>
        <p:nvSpPr>
          <p:cNvPr id="27" name="文本框 26">
            <a:extLst>
              <a:ext uri="{FF2B5EF4-FFF2-40B4-BE49-F238E27FC236}">
                <a16:creationId xmlns:a16="http://schemas.microsoft.com/office/drawing/2014/main" id="{2D6D5560-7D4D-409E-A318-8371BE80030E}"/>
              </a:ext>
            </a:extLst>
          </p:cNvPr>
          <p:cNvSpPr txBox="1"/>
          <p:nvPr/>
        </p:nvSpPr>
        <p:spPr>
          <a:xfrm>
            <a:off x="1090075" y="1949926"/>
            <a:ext cx="4544735" cy="2308324"/>
          </a:xfrm>
          <a:prstGeom prst="rect">
            <a:avLst/>
          </a:prstGeom>
          <a:noFill/>
        </p:spPr>
        <p:txBody>
          <a:bodyPr wrap="square">
            <a:spAutoFit/>
          </a:bodyPr>
          <a:lstStyle/>
          <a:p>
            <a:pPr algn="l"/>
            <a:r>
              <a:rPr lang="en-US" altLang="zh-CN" sz="2400" dirty="0">
                <a:solidFill>
                  <a:srgbClr val="000000"/>
                </a:solidFill>
                <a:effectLst/>
                <a:latin typeface="Times New Roman" panose="02020603050405020304" pitchFamily="18" charset="0"/>
                <a:ea typeface="宋体" panose="02010600030101010101" pitchFamily="2" charset="-122"/>
              </a:rPr>
              <a:t>OpenStack</a:t>
            </a:r>
            <a:r>
              <a:rPr lang="zh-CN" alt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项目诞生于</a:t>
            </a:r>
            <a:r>
              <a:rPr lang="en-US" altLang="zh-CN" sz="2400" dirty="0">
                <a:solidFill>
                  <a:srgbClr val="000000"/>
                </a:solidFill>
                <a:effectLst/>
                <a:latin typeface="Times New Roman" panose="02020603050405020304" pitchFamily="18" charset="0"/>
                <a:ea typeface="宋体" panose="02010600030101010101" pitchFamily="2" charset="-122"/>
              </a:rPr>
              <a:t>2010</a:t>
            </a:r>
            <a:r>
              <a:rPr lang="zh-CN" alt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年，自诞生之后该项目在云计算领域的发展十分迅速。</a:t>
            </a:r>
            <a:endParaRPr lang="en-US" alt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l"/>
            <a:endParaRPr lang="en-US" altLang="zh-CN" sz="24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l"/>
            <a:r>
              <a:rPr lang="zh-CN" alt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如今</a:t>
            </a:r>
            <a:r>
              <a:rPr lang="en-US" altLang="zh-CN" sz="2400" dirty="0">
                <a:solidFill>
                  <a:srgbClr val="000000"/>
                </a:solidFill>
                <a:effectLst/>
                <a:latin typeface="Times New Roman" panose="02020603050405020304" pitchFamily="18" charset="0"/>
                <a:ea typeface="宋体" panose="02010600030101010101" pitchFamily="2" charset="-122"/>
              </a:rPr>
              <a:t>OpenStack</a:t>
            </a:r>
            <a:r>
              <a:rPr lang="zh-CN" alt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已经成为目前最流行的构建云平台的开源项目。</a:t>
            </a:r>
            <a:endParaRPr lang="zh-CN" altLang="en-US" sz="2400" dirty="0"/>
          </a:p>
        </p:txBody>
      </p:sp>
      <p:pic>
        <p:nvPicPr>
          <p:cNvPr id="5" name="图片 4">
            <a:extLst>
              <a:ext uri="{FF2B5EF4-FFF2-40B4-BE49-F238E27FC236}">
                <a16:creationId xmlns:a16="http://schemas.microsoft.com/office/drawing/2014/main" id="{A783F8D3-3D89-3822-FD38-8ED3CC82DED7}"/>
              </a:ext>
            </a:extLst>
          </p:cNvPr>
          <p:cNvPicPr>
            <a:picLocks noChangeAspect="1"/>
          </p:cNvPicPr>
          <p:nvPr/>
        </p:nvPicPr>
        <p:blipFill>
          <a:blip r:embed="rId2"/>
          <a:stretch>
            <a:fillRect/>
          </a:stretch>
        </p:blipFill>
        <p:spPr>
          <a:xfrm>
            <a:off x="7273661" y="2484719"/>
            <a:ext cx="3516225" cy="1367878"/>
          </a:xfrm>
          <a:prstGeom prst="rect">
            <a:avLst/>
          </a:prstGeom>
        </p:spPr>
      </p:pic>
    </p:spTree>
    <p:extLst>
      <p:ext uri="{BB962C8B-B14F-4D97-AF65-F5344CB8AC3E}">
        <p14:creationId xmlns:p14="http://schemas.microsoft.com/office/powerpoint/2010/main" val="1010496003"/>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TextBox 22"/>
          <p:cNvSpPr txBox="1"/>
          <p:nvPr/>
        </p:nvSpPr>
        <p:spPr>
          <a:xfrm>
            <a:off x="267061" y="6539369"/>
            <a:ext cx="1800200" cy="123111"/>
          </a:xfrm>
          <a:prstGeom prst="rect">
            <a:avLst/>
          </a:prstGeom>
          <a:noFill/>
        </p:spPr>
        <p:txBody>
          <a:bodyPr wrap="square" rtlCol="0">
            <a:spAutoFit/>
          </a:bodyPr>
          <a:lstStyle/>
          <a:p>
            <a:pPr>
              <a:lnSpc>
                <a:spcPct val="200000"/>
              </a:lnSpc>
            </a:pPr>
            <a:r>
              <a:rPr lang="en-US" altLang="zh-CN" sz="100" dirty="0">
                <a:solidFill>
                  <a:schemeClr val="bg1"/>
                </a:solidFill>
                <a:latin typeface="微软雅黑" panose="020B0503020204020204" pitchFamily="34" charset="-122"/>
                <a:ea typeface="微软雅黑" panose="020B0503020204020204" pitchFamily="34" charset="-122"/>
              </a:rPr>
              <a:t>PPT</a:t>
            </a:r>
            <a:r>
              <a:rPr lang="zh-CN" altLang="en-US" sz="100" dirty="0">
                <a:solidFill>
                  <a:schemeClr val="bg1"/>
                </a:solidFill>
                <a:latin typeface="微软雅黑" panose="020B0503020204020204" pitchFamily="34" charset="-122"/>
                <a:ea typeface="微软雅黑" panose="020B0503020204020204" pitchFamily="34" charset="-122"/>
              </a:rPr>
              <a:t>模板 </a:t>
            </a:r>
            <a:r>
              <a:rPr lang="en-US" altLang="zh-CN" sz="100" dirty="0">
                <a:solidFill>
                  <a:schemeClr val="bg1"/>
                </a:solidFill>
                <a:latin typeface="微软雅黑" panose="020B0503020204020204" pitchFamily="34" charset="-122"/>
                <a:ea typeface="微软雅黑" panose="020B0503020204020204" pitchFamily="34" charset="-122"/>
              </a:rPr>
              <a:t>http://www.1ppt.com/moban/</a:t>
            </a:r>
            <a:r>
              <a:rPr lang="zh-CN" altLang="en-US" sz="100" dirty="0">
                <a:solidFill>
                  <a:schemeClr val="bg1"/>
                </a:solidFill>
                <a:latin typeface="微软雅黑" panose="020B0503020204020204" pitchFamily="34" charset="-122"/>
                <a:ea typeface="微软雅黑" panose="020B0503020204020204" pitchFamily="34" charset="-122"/>
              </a:rPr>
              <a:t> </a:t>
            </a:r>
            <a:endParaRPr lang="en-US" altLang="zh-CN" sz="100" dirty="0">
              <a:solidFill>
                <a:schemeClr val="bg1"/>
              </a:solidFill>
              <a:latin typeface="微软雅黑" panose="020B0503020204020204" pitchFamily="34" charset="-122"/>
              <a:ea typeface="微软雅黑" panose="020B0503020204020204" pitchFamily="34" charset="-122"/>
            </a:endParaRPr>
          </a:p>
        </p:txBody>
      </p:sp>
      <p:grpSp>
        <p:nvGrpSpPr>
          <p:cNvPr id="28" name="组合 27">
            <a:extLst>
              <a:ext uri="{FF2B5EF4-FFF2-40B4-BE49-F238E27FC236}">
                <a16:creationId xmlns:a16="http://schemas.microsoft.com/office/drawing/2014/main" id="{9B8478E2-C6C8-4B2D-A9A3-892C973C407A}"/>
              </a:ext>
            </a:extLst>
          </p:cNvPr>
          <p:cNvGrpSpPr/>
          <p:nvPr/>
        </p:nvGrpSpPr>
        <p:grpSpPr>
          <a:xfrm>
            <a:off x="688460" y="611701"/>
            <a:ext cx="4512517" cy="461665"/>
            <a:chOff x="688460" y="611701"/>
            <a:chExt cx="4512517" cy="461665"/>
          </a:xfrm>
        </p:grpSpPr>
        <p:sp>
          <p:nvSpPr>
            <p:cNvPr id="29" name="文本框 28">
              <a:extLst>
                <a:ext uri="{FF2B5EF4-FFF2-40B4-BE49-F238E27FC236}">
                  <a16:creationId xmlns:a16="http://schemas.microsoft.com/office/drawing/2014/main" id="{9A849A46-68F2-4BF9-9335-C393326261A6}"/>
                </a:ext>
              </a:extLst>
            </p:cNvPr>
            <p:cNvSpPr txBox="1"/>
            <p:nvPr/>
          </p:nvSpPr>
          <p:spPr>
            <a:xfrm>
              <a:off x="931237" y="611701"/>
              <a:ext cx="3962400" cy="461665"/>
            </a:xfrm>
            <a:prstGeom prst="rect">
              <a:avLst/>
            </a:prstGeom>
            <a:noFill/>
          </p:spPr>
          <p:txBody>
            <a:bodyPr wrap="square" rtlCol="0">
              <a:spAutoFit/>
            </a:bodyPr>
            <a:lstStyle/>
            <a:p>
              <a:pPr algn="ctr"/>
              <a:r>
                <a:rPr lang="en-US" altLang="zh-CN" sz="2400" dirty="0">
                  <a:cs typeface="+mn-ea"/>
                  <a:sym typeface="+mn-lt"/>
                </a:rPr>
                <a:t>01Openstack</a:t>
              </a:r>
              <a:r>
                <a:rPr lang="zh-CN" altLang="en-US" sz="2400" dirty="0">
                  <a:cs typeface="+mn-ea"/>
                  <a:sym typeface="+mn-lt"/>
                </a:rPr>
                <a:t>发展过程</a:t>
              </a:r>
            </a:p>
          </p:txBody>
        </p:sp>
        <p:cxnSp>
          <p:nvCxnSpPr>
            <p:cNvPr id="30" name="直接连接符 29">
              <a:extLst>
                <a:ext uri="{FF2B5EF4-FFF2-40B4-BE49-F238E27FC236}">
                  <a16:creationId xmlns:a16="http://schemas.microsoft.com/office/drawing/2014/main" id="{07DAF987-69EB-40E6-9EB2-FE70A05BA347}"/>
                </a:ext>
              </a:extLst>
            </p:cNvPr>
            <p:cNvCxnSpPr>
              <a:cxnSpLocks/>
            </p:cNvCxnSpPr>
            <p:nvPr/>
          </p:nvCxnSpPr>
          <p:spPr>
            <a:xfrm flipH="1">
              <a:off x="4324677" y="842533"/>
              <a:ext cx="876300" cy="0"/>
            </a:xfrm>
            <a:prstGeom prst="line">
              <a:avLst/>
            </a:prstGeom>
            <a:ln>
              <a:gradFill>
                <a:gsLst>
                  <a:gs pos="0">
                    <a:schemeClr val="accent1">
                      <a:lumMod val="5000"/>
                      <a:lumOff val="95000"/>
                    </a:schemeClr>
                  </a:gs>
                  <a:gs pos="100000">
                    <a:schemeClr val="bg1">
                      <a:lumMod val="50000"/>
                    </a:schemeClr>
                  </a:gs>
                </a:gsLst>
                <a:lin ang="0" scaled="0"/>
              </a:gradFill>
            </a:ln>
          </p:spPr>
          <p:style>
            <a:lnRef idx="1">
              <a:schemeClr val="accent1"/>
            </a:lnRef>
            <a:fillRef idx="0">
              <a:schemeClr val="accent1"/>
            </a:fillRef>
            <a:effectRef idx="0">
              <a:schemeClr val="accent1"/>
            </a:effectRef>
            <a:fontRef idx="minor">
              <a:schemeClr val="tx1"/>
            </a:fontRef>
          </p:style>
        </p:cxnSp>
        <p:cxnSp>
          <p:nvCxnSpPr>
            <p:cNvPr id="31" name="直接连接符 30">
              <a:extLst>
                <a:ext uri="{FF2B5EF4-FFF2-40B4-BE49-F238E27FC236}">
                  <a16:creationId xmlns:a16="http://schemas.microsoft.com/office/drawing/2014/main" id="{B299E428-F841-450B-8AF8-9AFEDCF88884}"/>
                </a:ext>
              </a:extLst>
            </p:cNvPr>
            <p:cNvCxnSpPr>
              <a:cxnSpLocks/>
            </p:cNvCxnSpPr>
            <p:nvPr/>
          </p:nvCxnSpPr>
          <p:spPr>
            <a:xfrm>
              <a:off x="688460" y="842533"/>
              <a:ext cx="803231" cy="0"/>
            </a:xfrm>
            <a:prstGeom prst="line">
              <a:avLst/>
            </a:prstGeom>
            <a:ln>
              <a:gradFill>
                <a:gsLst>
                  <a:gs pos="0">
                    <a:schemeClr val="accent1">
                      <a:lumMod val="5000"/>
                      <a:lumOff val="95000"/>
                    </a:schemeClr>
                  </a:gs>
                  <a:gs pos="100000">
                    <a:schemeClr val="bg1">
                      <a:lumMod val="50000"/>
                    </a:schemeClr>
                  </a:gs>
                </a:gsLst>
                <a:lin ang="0" scaled="0"/>
              </a:gradFill>
            </a:ln>
          </p:spPr>
          <p:style>
            <a:lnRef idx="1">
              <a:schemeClr val="accent1"/>
            </a:lnRef>
            <a:fillRef idx="0">
              <a:schemeClr val="accent1"/>
            </a:fillRef>
            <a:effectRef idx="0">
              <a:schemeClr val="accent1"/>
            </a:effectRef>
            <a:fontRef idx="minor">
              <a:schemeClr val="tx1"/>
            </a:fontRef>
          </p:style>
        </p:cxnSp>
      </p:grpSp>
      <p:sp>
        <p:nvSpPr>
          <p:cNvPr id="3" name="文本框 2">
            <a:extLst>
              <a:ext uri="{FF2B5EF4-FFF2-40B4-BE49-F238E27FC236}">
                <a16:creationId xmlns:a16="http://schemas.microsoft.com/office/drawing/2014/main" id="{86EBCE90-3E50-0E13-7269-8AB354EF6040}"/>
              </a:ext>
            </a:extLst>
          </p:cNvPr>
          <p:cNvSpPr txBox="1"/>
          <p:nvPr/>
        </p:nvSpPr>
        <p:spPr>
          <a:xfrm>
            <a:off x="591723" y="1313215"/>
            <a:ext cx="11236479" cy="6001643"/>
          </a:xfrm>
          <a:prstGeom prst="rect">
            <a:avLst/>
          </a:prstGeom>
          <a:noFill/>
        </p:spPr>
        <p:txBody>
          <a:bodyPr wrap="square">
            <a:spAutoFit/>
          </a:bodyPr>
          <a:lstStyle/>
          <a:p>
            <a:pPr marL="342900" indent="-342900">
              <a:buFont typeface="Wingdings" panose="05000000000000000000" pitchFamily="2" charset="2"/>
              <a:buChar char="l"/>
            </a:pPr>
            <a:r>
              <a:rPr lang="en-US" altLang="zh-CN" sz="2400" dirty="0">
                <a:solidFill>
                  <a:srgbClr val="000000"/>
                </a:solidFill>
                <a:effectLst/>
                <a:latin typeface="Times New Roman" panose="02020603050405020304" pitchFamily="18" charset="0"/>
                <a:ea typeface="宋体" panose="02010600030101010101" pitchFamily="2" charset="-122"/>
              </a:rPr>
              <a:t>2010</a:t>
            </a:r>
            <a:r>
              <a:rPr lang="zh-CN" alt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年发布的</a:t>
            </a:r>
            <a:r>
              <a:rPr lang="en-US" altLang="zh-CN" sz="2400" dirty="0">
                <a:solidFill>
                  <a:srgbClr val="000000"/>
                </a:solidFill>
                <a:effectLst/>
                <a:latin typeface="Times New Roman" panose="02020603050405020304" pitchFamily="18" charset="0"/>
                <a:ea typeface="宋体" panose="02010600030101010101" pitchFamily="2" charset="-122"/>
              </a:rPr>
              <a:t>Austin</a:t>
            </a:r>
            <a:r>
              <a:rPr lang="zh-CN" alt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版本，由美国航空航天局和</a:t>
            </a:r>
            <a:r>
              <a:rPr lang="en-US" altLang="zh-CN" sz="2400" dirty="0" err="1">
                <a:solidFill>
                  <a:srgbClr val="000000"/>
                </a:solidFill>
                <a:effectLst/>
                <a:latin typeface="Times New Roman" panose="02020603050405020304" pitchFamily="18" charset="0"/>
                <a:ea typeface="宋体" panose="02010600030101010101" pitchFamily="2" charset="-122"/>
              </a:rPr>
              <a:t>RackSpace</a:t>
            </a:r>
            <a:r>
              <a:rPr lang="zh-CN" alt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公司合作研发完成，</a:t>
            </a:r>
            <a:r>
              <a:rPr lang="en-US" altLang="zh-CN" sz="2400" dirty="0">
                <a:solidFill>
                  <a:srgbClr val="000000"/>
                </a:solidFill>
                <a:effectLst/>
                <a:latin typeface="Times New Roman" panose="02020603050405020304" pitchFamily="18" charset="0"/>
                <a:ea typeface="宋体" panose="02010600030101010101" pitchFamily="2" charset="-122"/>
              </a:rPr>
              <a:t>Austin</a:t>
            </a:r>
            <a:r>
              <a:rPr lang="zh-CN" alt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主要包含两子项目，</a:t>
            </a:r>
            <a:r>
              <a:rPr lang="en-US" altLang="zh-CN" sz="2400" dirty="0">
                <a:solidFill>
                  <a:srgbClr val="000000"/>
                </a:solidFill>
                <a:effectLst/>
                <a:latin typeface="Times New Roman" panose="02020603050405020304" pitchFamily="18" charset="0"/>
                <a:ea typeface="宋体" panose="02010600030101010101" pitchFamily="2" charset="-122"/>
              </a:rPr>
              <a:t>Swift</a:t>
            </a:r>
            <a:r>
              <a:rPr lang="zh-CN" alt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是对象存储模块，</a:t>
            </a:r>
            <a:r>
              <a:rPr lang="en-US" altLang="zh-CN" sz="2400" dirty="0">
                <a:solidFill>
                  <a:srgbClr val="000000"/>
                </a:solidFill>
                <a:effectLst/>
                <a:latin typeface="Times New Roman" panose="02020603050405020304" pitchFamily="18" charset="0"/>
                <a:ea typeface="宋体" panose="02010600030101010101" pitchFamily="2" charset="-122"/>
              </a:rPr>
              <a:t>Nova</a:t>
            </a:r>
            <a:r>
              <a:rPr lang="zh-CN" alt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是计算模块。带有一个简单的控制台，允许用户通过</a:t>
            </a:r>
            <a:r>
              <a:rPr lang="en-US" altLang="zh-CN" sz="2400" dirty="0">
                <a:solidFill>
                  <a:srgbClr val="000000"/>
                </a:solidFill>
                <a:effectLst/>
                <a:latin typeface="Times New Roman" panose="02020603050405020304" pitchFamily="18" charset="0"/>
                <a:ea typeface="宋体" panose="02010600030101010101" pitchFamily="2" charset="-122"/>
              </a:rPr>
              <a:t>web</a:t>
            </a:r>
            <a:r>
              <a:rPr lang="zh-CN" alt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管理计算和存储。带有一个部分实现的</a:t>
            </a:r>
            <a:r>
              <a:rPr lang="en-US" altLang="zh-CN" sz="2400" dirty="0">
                <a:solidFill>
                  <a:srgbClr val="000000"/>
                </a:solidFill>
                <a:effectLst/>
                <a:latin typeface="Times New Roman" panose="02020603050405020304" pitchFamily="18" charset="0"/>
                <a:ea typeface="宋体" panose="02010600030101010101" pitchFamily="2" charset="-122"/>
              </a:rPr>
              <a:t>Image</a:t>
            </a:r>
            <a:r>
              <a:rPr lang="zh-CN" alt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文件管理模块。</a:t>
            </a:r>
            <a:endParaRPr lang="en-US" alt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marL="342900" indent="-342900" algn="just">
              <a:buFont typeface="Wingdings" panose="05000000000000000000" pitchFamily="2" charset="2"/>
              <a:buChar char="l"/>
            </a:pPr>
            <a:r>
              <a:rPr lang="en-US" altLang="zh-CN" sz="2400" dirty="0">
                <a:solidFill>
                  <a:srgbClr val="000000"/>
                </a:solidFill>
                <a:effectLst/>
                <a:latin typeface="Times New Roman" panose="02020603050405020304" pitchFamily="18" charset="0"/>
                <a:ea typeface="宋体" panose="02010600030101010101" pitchFamily="2" charset="-122"/>
              </a:rPr>
              <a:t>2011</a:t>
            </a:r>
            <a:r>
              <a:rPr lang="zh-CN" altLang="zh-CN" sz="2400" dirty="0">
                <a:solidFill>
                  <a:srgbClr val="000000"/>
                </a:solidFill>
                <a:effectLst/>
                <a:latin typeface="Times New Roman" panose="02020603050405020304" pitchFamily="18" charset="0"/>
                <a:ea typeface="宋体" panose="02010600030101010101" pitchFamily="2" charset="-122"/>
              </a:rPr>
              <a:t>年</a:t>
            </a:r>
            <a:r>
              <a:rPr lang="en-US" altLang="zh-CN" sz="2400" dirty="0">
                <a:solidFill>
                  <a:srgbClr val="000000"/>
                </a:solidFill>
                <a:effectLst/>
                <a:latin typeface="Times New Roman" panose="02020603050405020304" pitchFamily="18" charset="0"/>
                <a:ea typeface="宋体" panose="02010600030101010101" pitchFamily="2" charset="-122"/>
              </a:rPr>
              <a:t>2</a:t>
            </a:r>
            <a:r>
              <a:rPr lang="zh-CN" altLang="zh-CN" sz="2400" dirty="0">
                <a:solidFill>
                  <a:srgbClr val="000000"/>
                </a:solidFill>
                <a:effectLst/>
                <a:latin typeface="Times New Roman" panose="02020603050405020304" pitchFamily="18" charset="0"/>
                <a:ea typeface="宋体" panose="02010600030101010101" pitchFamily="2" charset="-122"/>
              </a:rPr>
              <a:t>月发布的</a:t>
            </a:r>
            <a:r>
              <a:rPr lang="en-US" altLang="zh-CN" sz="2400" dirty="0">
                <a:solidFill>
                  <a:srgbClr val="000000"/>
                </a:solidFill>
                <a:effectLst/>
                <a:latin typeface="Times New Roman" panose="02020603050405020304" pitchFamily="18" charset="0"/>
                <a:ea typeface="宋体" panose="02010600030101010101" pitchFamily="2" charset="-122"/>
              </a:rPr>
              <a:t>Bexar</a:t>
            </a:r>
            <a:r>
              <a:rPr lang="zh-CN" altLang="zh-CN" sz="2400" dirty="0">
                <a:solidFill>
                  <a:srgbClr val="000000"/>
                </a:solidFill>
                <a:effectLst/>
                <a:latin typeface="Times New Roman" panose="02020603050405020304" pitchFamily="18" charset="0"/>
                <a:ea typeface="宋体" panose="02010600030101010101" pitchFamily="2" charset="-122"/>
              </a:rPr>
              <a:t>版本，补充了</a:t>
            </a:r>
            <a:r>
              <a:rPr lang="en-US" altLang="zh-CN" sz="2400" dirty="0">
                <a:solidFill>
                  <a:srgbClr val="000000"/>
                </a:solidFill>
                <a:effectLst/>
                <a:latin typeface="Times New Roman" panose="02020603050405020304" pitchFamily="18" charset="0"/>
                <a:ea typeface="宋体" panose="02010600030101010101" pitchFamily="2" charset="-122"/>
              </a:rPr>
              <a:t>Glance</a:t>
            </a:r>
            <a:r>
              <a:rPr lang="zh-CN" altLang="zh-CN" sz="2400" dirty="0">
                <a:solidFill>
                  <a:srgbClr val="000000"/>
                </a:solidFill>
                <a:effectLst/>
                <a:latin typeface="Times New Roman" panose="02020603050405020304" pitchFamily="18" charset="0"/>
                <a:ea typeface="宋体" panose="02010600030101010101" pitchFamily="2" charset="-122"/>
              </a:rPr>
              <a:t>，它在许多方面与计算和存储有交集。</a:t>
            </a:r>
            <a:endParaRPr lang="zh-CN" altLang="zh-CN" sz="2400" dirty="0">
              <a:effectLst/>
              <a:latin typeface="Times New Roman" panose="02020603050405020304" pitchFamily="18" charset="0"/>
              <a:ea typeface="等线" panose="02010600030101010101" pitchFamily="2" charset="-122"/>
            </a:endParaRPr>
          </a:p>
          <a:p>
            <a:pPr marL="342900" indent="-342900" algn="just">
              <a:buFont typeface="Wingdings" panose="05000000000000000000" pitchFamily="2" charset="2"/>
              <a:buChar char="l"/>
            </a:pPr>
            <a:r>
              <a:rPr lang="en-US" altLang="zh-CN" sz="2400" dirty="0">
                <a:solidFill>
                  <a:srgbClr val="000000"/>
                </a:solidFill>
                <a:effectLst/>
                <a:latin typeface="Times New Roman" panose="02020603050405020304" pitchFamily="18" charset="0"/>
                <a:ea typeface="宋体" panose="02010600030101010101" pitchFamily="2" charset="-122"/>
              </a:rPr>
              <a:t>2011</a:t>
            </a:r>
            <a:r>
              <a:rPr lang="zh-CN" altLang="zh-CN" sz="2400" dirty="0">
                <a:solidFill>
                  <a:srgbClr val="000000"/>
                </a:solidFill>
                <a:effectLst/>
                <a:latin typeface="Times New Roman" panose="02020603050405020304" pitchFamily="18" charset="0"/>
                <a:ea typeface="宋体" panose="02010600030101010101" pitchFamily="2" charset="-122"/>
              </a:rPr>
              <a:t>年</a:t>
            </a:r>
            <a:r>
              <a:rPr lang="en-US" altLang="zh-CN" sz="2400" dirty="0">
                <a:solidFill>
                  <a:srgbClr val="000000"/>
                </a:solidFill>
                <a:effectLst/>
                <a:latin typeface="Times New Roman" panose="02020603050405020304" pitchFamily="18" charset="0"/>
                <a:ea typeface="宋体" panose="02010600030101010101" pitchFamily="2" charset="-122"/>
              </a:rPr>
              <a:t>4</a:t>
            </a:r>
            <a:r>
              <a:rPr lang="zh-CN" altLang="zh-CN" sz="2400" dirty="0">
                <a:solidFill>
                  <a:srgbClr val="000000"/>
                </a:solidFill>
                <a:effectLst/>
                <a:latin typeface="Times New Roman" panose="02020603050405020304" pitchFamily="18" charset="0"/>
                <a:ea typeface="宋体" panose="02010600030101010101" pitchFamily="2" charset="-122"/>
              </a:rPr>
              <a:t>月发布的</a:t>
            </a:r>
            <a:r>
              <a:rPr lang="en-US" altLang="zh-CN" sz="2400" dirty="0">
                <a:solidFill>
                  <a:srgbClr val="000000"/>
                </a:solidFill>
                <a:effectLst/>
                <a:latin typeface="Times New Roman" panose="02020603050405020304" pitchFamily="18" charset="0"/>
                <a:ea typeface="宋体" panose="02010600030101010101" pitchFamily="2" charset="-122"/>
              </a:rPr>
              <a:t>Cactus</a:t>
            </a:r>
            <a:r>
              <a:rPr lang="zh-CN" altLang="zh-CN" sz="2400" dirty="0">
                <a:solidFill>
                  <a:srgbClr val="000000"/>
                </a:solidFill>
                <a:effectLst/>
                <a:latin typeface="Times New Roman" panose="02020603050405020304" pitchFamily="18" charset="0"/>
                <a:ea typeface="宋体" panose="02010600030101010101" pitchFamily="2" charset="-122"/>
              </a:rPr>
              <a:t>版本，添加了虚拟化功能和自动化功能。</a:t>
            </a:r>
            <a:endParaRPr lang="zh-CN" altLang="zh-CN" sz="2400" dirty="0">
              <a:effectLst/>
              <a:latin typeface="Times New Roman" panose="02020603050405020304" pitchFamily="18" charset="0"/>
              <a:ea typeface="等线" panose="02010600030101010101" pitchFamily="2" charset="-122"/>
            </a:endParaRPr>
          </a:p>
          <a:p>
            <a:pPr marL="342900" indent="-342900" algn="just">
              <a:buFont typeface="Wingdings" panose="05000000000000000000" pitchFamily="2" charset="2"/>
              <a:buChar char="l"/>
            </a:pPr>
            <a:r>
              <a:rPr lang="en-US" altLang="zh-CN" sz="2400" dirty="0">
                <a:solidFill>
                  <a:srgbClr val="000000"/>
                </a:solidFill>
                <a:effectLst/>
                <a:latin typeface="Times New Roman" panose="02020603050405020304" pitchFamily="18" charset="0"/>
                <a:ea typeface="宋体" panose="02010600030101010101" pitchFamily="2" charset="-122"/>
              </a:rPr>
              <a:t>2011</a:t>
            </a:r>
            <a:r>
              <a:rPr lang="zh-CN" altLang="zh-CN" sz="2400" dirty="0">
                <a:solidFill>
                  <a:srgbClr val="000000"/>
                </a:solidFill>
                <a:effectLst/>
                <a:latin typeface="Times New Roman" panose="02020603050405020304" pitchFamily="18" charset="0"/>
                <a:ea typeface="宋体" panose="02010600030101010101" pitchFamily="2" charset="-122"/>
              </a:rPr>
              <a:t>年</a:t>
            </a:r>
            <a:r>
              <a:rPr lang="en-US" altLang="zh-CN" sz="2400" dirty="0">
                <a:solidFill>
                  <a:srgbClr val="000000"/>
                </a:solidFill>
                <a:effectLst/>
                <a:latin typeface="Times New Roman" panose="02020603050405020304" pitchFamily="18" charset="0"/>
                <a:ea typeface="宋体" panose="02010600030101010101" pitchFamily="2" charset="-122"/>
              </a:rPr>
              <a:t>9</a:t>
            </a:r>
            <a:r>
              <a:rPr lang="zh-CN" altLang="zh-CN" sz="2400" dirty="0">
                <a:solidFill>
                  <a:srgbClr val="000000"/>
                </a:solidFill>
                <a:effectLst/>
                <a:latin typeface="Times New Roman" panose="02020603050405020304" pitchFamily="18" charset="0"/>
                <a:ea typeface="宋体" panose="02010600030101010101" pitchFamily="2" charset="-122"/>
              </a:rPr>
              <a:t>月发布的</a:t>
            </a:r>
            <a:r>
              <a:rPr lang="en-US" altLang="zh-CN" sz="2400" dirty="0">
                <a:solidFill>
                  <a:srgbClr val="000000"/>
                </a:solidFill>
                <a:effectLst/>
                <a:latin typeface="Times New Roman" panose="02020603050405020304" pitchFamily="18" charset="0"/>
                <a:ea typeface="宋体" panose="02010600030101010101" pitchFamily="2" charset="-122"/>
              </a:rPr>
              <a:t>Diablo</a:t>
            </a:r>
            <a:r>
              <a:rPr lang="zh-CN" altLang="zh-CN" sz="2400" dirty="0">
                <a:solidFill>
                  <a:srgbClr val="000000"/>
                </a:solidFill>
                <a:effectLst/>
                <a:latin typeface="Times New Roman" panose="02020603050405020304" pitchFamily="18" charset="0"/>
                <a:ea typeface="宋体" panose="02010600030101010101" pitchFamily="2" charset="-122"/>
              </a:rPr>
              <a:t>版本，增加了新的图形化用户界面和统一身份识别管理系统。</a:t>
            </a:r>
            <a:endParaRPr lang="zh-CN" altLang="zh-CN" sz="2400" dirty="0">
              <a:effectLst/>
              <a:latin typeface="Times New Roman" panose="02020603050405020304" pitchFamily="18" charset="0"/>
              <a:ea typeface="等线" panose="02010600030101010101" pitchFamily="2" charset="-122"/>
            </a:endParaRPr>
          </a:p>
          <a:p>
            <a:pPr marL="342900" indent="-342900" algn="just">
              <a:buFont typeface="Wingdings" panose="05000000000000000000" pitchFamily="2" charset="2"/>
              <a:buChar char="l"/>
            </a:pPr>
            <a:r>
              <a:rPr lang="en-US" altLang="zh-CN" sz="2400" dirty="0">
                <a:solidFill>
                  <a:srgbClr val="000000"/>
                </a:solidFill>
                <a:effectLst/>
                <a:latin typeface="Times New Roman" panose="02020603050405020304" pitchFamily="18" charset="0"/>
                <a:ea typeface="宋体" panose="02010600030101010101" pitchFamily="2" charset="-122"/>
              </a:rPr>
              <a:t>2012</a:t>
            </a:r>
            <a:r>
              <a:rPr lang="zh-CN" altLang="zh-CN" sz="2400" dirty="0">
                <a:solidFill>
                  <a:srgbClr val="000000"/>
                </a:solidFill>
                <a:effectLst/>
                <a:latin typeface="Times New Roman" panose="02020603050405020304" pitchFamily="18" charset="0"/>
                <a:ea typeface="宋体" panose="02010600030101010101" pitchFamily="2" charset="-122"/>
              </a:rPr>
              <a:t>年</a:t>
            </a:r>
            <a:r>
              <a:rPr lang="en-US" altLang="zh-CN" sz="2400" dirty="0">
                <a:solidFill>
                  <a:srgbClr val="000000"/>
                </a:solidFill>
                <a:effectLst/>
                <a:latin typeface="Times New Roman" panose="02020603050405020304" pitchFamily="18" charset="0"/>
                <a:ea typeface="宋体" panose="02010600030101010101" pitchFamily="2" charset="-122"/>
              </a:rPr>
              <a:t>4</a:t>
            </a:r>
            <a:r>
              <a:rPr lang="zh-CN" altLang="zh-CN" sz="2400" dirty="0">
                <a:solidFill>
                  <a:srgbClr val="000000"/>
                </a:solidFill>
                <a:effectLst/>
                <a:latin typeface="Times New Roman" panose="02020603050405020304" pitchFamily="18" charset="0"/>
                <a:ea typeface="宋体" panose="02010600030101010101" pitchFamily="2" charset="-122"/>
              </a:rPr>
              <a:t>月发布的</a:t>
            </a:r>
            <a:r>
              <a:rPr lang="en-US" altLang="zh-CN" sz="2400" dirty="0">
                <a:solidFill>
                  <a:srgbClr val="000000"/>
                </a:solidFill>
                <a:effectLst/>
                <a:latin typeface="Times New Roman" panose="02020603050405020304" pitchFamily="18" charset="0"/>
                <a:ea typeface="宋体" panose="02010600030101010101" pitchFamily="2" charset="-122"/>
              </a:rPr>
              <a:t>Essex</a:t>
            </a:r>
            <a:r>
              <a:rPr lang="zh-CN" altLang="zh-CN" sz="2400" dirty="0">
                <a:solidFill>
                  <a:srgbClr val="000000"/>
                </a:solidFill>
                <a:effectLst/>
                <a:latin typeface="Times New Roman" panose="02020603050405020304" pitchFamily="18" charset="0"/>
                <a:ea typeface="宋体" panose="02010600030101010101" pitchFamily="2" charset="-122"/>
              </a:rPr>
              <a:t>版本，吸收了两个新核心项目，分别是用于用户界面操作的</a:t>
            </a:r>
            <a:r>
              <a:rPr lang="en-US" altLang="zh-CN" sz="2400" dirty="0">
                <a:solidFill>
                  <a:srgbClr val="000000"/>
                </a:solidFill>
                <a:effectLst/>
                <a:latin typeface="Times New Roman" panose="02020603050405020304" pitchFamily="18" charset="0"/>
                <a:ea typeface="宋体" panose="02010600030101010101" pitchFamily="2" charset="-122"/>
              </a:rPr>
              <a:t>Horizon</a:t>
            </a:r>
            <a:r>
              <a:rPr lang="zh-CN" altLang="zh-CN" sz="2400" dirty="0">
                <a:solidFill>
                  <a:srgbClr val="000000"/>
                </a:solidFill>
                <a:effectLst/>
                <a:latin typeface="Times New Roman" panose="02020603050405020304" pitchFamily="18" charset="0"/>
                <a:ea typeface="宋体" panose="02010600030101010101" pitchFamily="2" charset="-122"/>
              </a:rPr>
              <a:t>和用于认证的</a:t>
            </a:r>
            <a:r>
              <a:rPr lang="en-US" altLang="zh-CN" sz="2400" dirty="0">
                <a:solidFill>
                  <a:srgbClr val="000000"/>
                </a:solidFill>
                <a:effectLst/>
                <a:latin typeface="Times New Roman" panose="02020603050405020304" pitchFamily="18" charset="0"/>
                <a:ea typeface="宋体" panose="02010600030101010101" pitchFamily="2" charset="-122"/>
              </a:rPr>
              <a:t>Keystone</a:t>
            </a:r>
            <a:r>
              <a:rPr lang="zh-CN" altLang="zh-CN" sz="2400" dirty="0">
                <a:solidFill>
                  <a:srgbClr val="000000"/>
                </a:solidFill>
                <a:effectLst/>
                <a:latin typeface="Times New Roman" panose="02020603050405020304" pitchFamily="18" charset="0"/>
                <a:ea typeface="宋体" panose="02010600030101010101" pitchFamily="2" charset="-122"/>
              </a:rPr>
              <a:t>。 </a:t>
            </a:r>
            <a:endParaRPr lang="en-US" altLang="zh-CN" sz="2400" dirty="0">
              <a:solidFill>
                <a:srgbClr val="000000"/>
              </a:solidFill>
              <a:effectLst/>
              <a:latin typeface="Times New Roman" panose="02020603050405020304" pitchFamily="18" charset="0"/>
              <a:ea typeface="宋体" panose="02010600030101010101" pitchFamily="2" charset="-122"/>
            </a:endParaRPr>
          </a:p>
          <a:p>
            <a:pPr marL="342900" indent="-342900" algn="just">
              <a:buFont typeface="Wingdings" panose="05000000000000000000" pitchFamily="2" charset="2"/>
              <a:buChar char="l"/>
            </a:pPr>
            <a:r>
              <a:rPr lang="en-US" altLang="zh-CN" sz="2400" dirty="0">
                <a:solidFill>
                  <a:srgbClr val="000000"/>
                </a:solidFill>
                <a:effectLst/>
                <a:latin typeface="Times New Roman" panose="02020603050405020304" pitchFamily="18" charset="0"/>
                <a:ea typeface="宋体" panose="02010600030101010101" pitchFamily="2" charset="-122"/>
              </a:rPr>
              <a:t>2012</a:t>
            </a:r>
            <a:r>
              <a:rPr lang="zh-CN" altLang="zh-CN" sz="2400" dirty="0">
                <a:solidFill>
                  <a:srgbClr val="000000"/>
                </a:solidFill>
                <a:effectLst/>
                <a:latin typeface="Times New Roman" panose="02020603050405020304" pitchFamily="18" charset="0"/>
                <a:ea typeface="宋体" panose="02010600030101010101" pitchFamily="2" charset="-122"/>
              </a:rPr>
              <a:t>年</a:t>
            </a:r>
            <a:r>
              <a:rPr lang="en-US" altLang="zh-CN" sz="2400" dirty="0">
                <a:solidFill>
                  <a:srgbClr val="000000"/>
                </a:solidFill>
                <a:effectLst/>
                <a:latin typeface="Times New Roman" panose="02020603050405020304" pitchFamily="18" charset="0"/>
                <a:ea typeface="宋体" panose="02010600030101010101" pitchFamily="2" charset="-122"/>
              </a:rPr>
              <a:t>9</a:t>
            </a:r>
            <a:r>
              <a:rPr lang="zh-CN" altLang="zh-CN" sz="2400" dirty="0">
                <a:solidFill>
                  <a:srgbClr val="000000"/>
                </a:solidFill>
                <a:effectLst/>
                <a:latin typeface="Times New Roman" panose="02020603050405020304" pitchFamily="18" charset="0"/>
                <a:ea typeface="宋体" panose="02010600030101010101" pitchFamily="2" charset="-122"/>
              </a:rPr>
              <a:t>月发布的</a:t>
            </a:r>
            <a:r>
              <a:rPr lang="en-US" altLang="zh-CN" sz="2400" dirty="0">
                <a:solidFill>
                  <a:srgbClr val="000000"/>
                </a:solidFill>
                <a:effectLst/>
                <a:latin typeface="Times New Roman" panose="02020603050405020304" pitchFamily="18" charset="0"/>
                <a:ea typeface="宋体" panose="02010600030101010101" pitchFamily="2" charset="-122"/>
              </a:rPr>
              <a:t>Folsom</a:t>
            </a:r>
            <a:r>
              <a:rPr lang="zh-CN" altLang="zh-CN" sz="2400" dirty="0">
                <a:solidFill>
                  <a:srgbClr val="000000"/>
                </a:solidFill>
                <a:effectLst/>
                <a:latin typeface="Times New Roman" panose="02020603050405020304" pitchFamily="18" charset="0"/>
                <a:ea typeface="宋体" panose="02010600030101010101" pitchFamily="2" charset="-122"/>
              </a:rPr>
              <a:t>版本，</a:t>
            </a:r>
            <a:r>
              <a:rPr lang="en-US" altLang="zh-CN" sz="2400" dirty="0">
                <a:solidFill>
                  <a:srgbClr val="000000"/>
                </a:solidFill>
                <a:effectLst/>
                <a:latin typeface="Times New Roman" panose="02020603050405020304" pitchFamily="18" charset="0"/>
                <a:ea typeface="宋体" panose="02010600030101010101" pitchFamily="2" charset="-122"/>
              </a:rPr>
              <a:t>OpenStack</a:t>
            </a:r>
            <a:r>
              <a:rPr lang="zh-CN" altLang="zh-CN" sz="2400" dirty="0">
                <a:solidFill>
                  <a:srgbClr val="000000"/>
                </a:solidFill>
                <a:effectLst/>
                <a:latin typeface="Times New Roman" panose="02020603050405020304" pitchFamily="18" charset="0"/>
                <a:ea typeface="宋体" panose="02010600030101010101" pitchFamily="2" charset="-122"/>
              </a:rPr>
              <a:t>将</a:t>
            </a:r>
            <a:r>
              <a:rPr lang="en-US" altLang="zh-CN" sz="2400" dirty="0">
                <a:solidFill>
                  <a:srgbClr val="000000"/>
                </a:solidFill>
                <a:effectLst/>
                <a:latin typeface="Times New Roman" panose="02020603050405020304" pitchFamily="18" charset="0"/>
                <a:ea typeface="宋体" panose="02010600030101010101" pitchFamily="2" charset="-122"/>
              </a:rPr>
              <a:t>Nova</a:t>
            </a:r>
            <a:r>
              <a:rPr lang="zh-CN" altLang="zh-CN" sz="2400" dirty="0">
                <a:solidFill>
                  <a:srgbClr val="000000"/>
                </a:solidFill>
                <a:effectLst/>
                <a:latin typeface="Times New Roman" panose="02020603050405020304" pitchFamily="18" charset="0"/>
                <a:ea typeface="宋体" panose="02010600030101010101" pitchFamily="2" charset="-122"/>
              </a:rPr>
              <a:t>项目中的网络模块和块存储模块剥离出来，成立了</a:t>
            </a:r>
            <a:r>
              <a:rPr lang="en-US" altLang="zh-CN" sz="2400" dirty="0">
                <a:solidFill>
                  <a:srgbClr val="000000"/>
                </a:solidFill>
                <a:effectLst/>
                <a:latin typeface="Times New Roman" panose="02020603050405020304" pitchFamily="18" charset="0"/>
                <a:ea typeface="宋体" panose="02010600030101010101" pitchFamily="2" charset="-122"/>
              </a:rPr>
              <a:t>Quantum</a:t>
            </a:r>
            <a:r>
              <a:rPr lang="zh-CN" altLang="zh-CN" sz="2400" dirty="0">
                <a:solidFill>
                  <a:srgbClr val="000000"/>
                </a:solidFill>
                <a:effectLst/>
                <a:latin typeface="Times New Roman" panose="02020603050405020304" pitchFamily="18" charset="0"/>
                <a:ea typeface="宋体" panose="02010600030101010101" pitchFamily="2" charset="-122"/>
              </a:rPr>
              <a:t>和</a:t>
            </a:r>
            <a:r>
              <a:rPr lang="en-US" altLang="zh-CN" sz="2400" dirty="0">
                <a:solidFill>
                  <a:srgbClr val="000000"/>
                </a:solidFill>
                <a:effectLst/>
                <a:latin typeface="Times New Roman" panose="02020603050405020304" pitchFamily="18" charset="0"/>
                <a:ea typeface="宋体" panose="02010600030101010101" pitchFamily="2" charset="-122"/>
              </a:rPr>
              <a:t>Cinder</a:t>
            </a:r>
            <a:r>
              <a:rPr lang="zh-CN" altLang="zh-CN" sz="2400" dirty="0">
                <a:solidFill>
                  <a:srgbClr val="000000"/>
                </a:solidFill>
                <a:effectLst/>
                <a:latin typeface="Times New Roman" panose="02020603050405020304" pitchFamily="18" charset="0"/>
                <a:ea typeface="宋体" panose="02010600030101010101" pitchFamily="2" charset="-122"/>
              </a:rPr>
              <a:t>。</a:t>
            </a:r>
            <a:endParaRPr lang="zh-CN" altLang="zh-CN" sz="2400" dirty="0">
              <a:effectLst/>
              <a:latin typeface="Times New Roman" panose="02020603050405020304" pitchFamily="18" charset="0"/>
              <a:ea typeface="等线" panose="02010600030101010101" pitchFamily="2" charset="-122"/>
            </a:endParaRPr>
          </a:p>
          <a:p>
            <a:pPr marL="342900" indent="-342900" algn="just">
              <a:buFont typeface="Wingdings" panose="05000000000000000000" pitchFamily="2" charset="2"/>
              <a:buChar char="l"/>
            </a:pPr>
            <a:r>
              <a:rPr lang="en-US" altLang="zh-CN" sz="2400" dirty="0">
                <a:solidFill>
                  <a:srgbClr val="000000"/>
                </a:solidFill>
                <a:effectLst/>
                <a:latin typeface="Times New Roman" panose="02020603050405020304" pitchFamily="18" charset="0"/>
                <a:ea typeface="宋体" panose="02010600030101010101" pitchFamily="2" charset="-122"/>
              </a:rPr>
              <a:t>2013</a:t>
            </a:r>
            <a:r>
              <a:rPr lang="zh-CN" altLang="zh-CN" sz="2400" dirty="0">
                <a:solidFill>
                  <a:srgbClr val="000000"/>
                </a:solidFill>
                <a:effectLst/>
                <a:latin typeface="Times New Roman" panose="02020603050405020304" pitchFamily="18" charset="0"/>
                <a:ea typeface="宋体" panose="02010600030101010101" pitchFamily="2" charset="-122"/>
              </a:rPr>
              <a:t>年</a:t>
            </a:r>
            <a:r>
              <a:rPr lang="en-US" altLang="zh-CN" sz="2400" dirty="0">
                <a:solidFill>
                  <a:srgbClr val="000000"/>
                </a:solidFill>
                <a:effectLst/>
                <a:latin typeface="Times New Roman" panose="02020603050405020304" pitchFamily="18" charset="0"/>
                <a:ea typeface="宋体" panose="02010600030101010101" pitchFamily="2" charset="-122"/>
              </a:rPr>
              <a:t>4</a:t>
            </a:r>
            <a:r>
              <a:rPr lang="zh-CN" altLang="zh-CN" sz="2400" dirty="0">
                <a:solidFill>
                  <a:srgbClr val="000000"/>
                </a:solidFill>
                <a:effectLst/>
                <a:latin typeface="Times New Roman" panose="02020603050405020304" pitchFamily="18" charset="0"/>
                <a:ea typeface="宋体" panose="02010600030101010101" pitchFamily="2" charset="-122"/>
              </a:rPr>
              <a:t>月发布的</a:t>
            </a:r>
            <a:r>
              <a:rPr lang="en-US" altLang="zh-CN" sz="2400" dirty="0">
                <a:solidFill>
                  <a:srgbClr val="000000"/>
                </a:solidFill>
                <a:effectLst/>
                <a:latin typeface="Times New Roman" panose="02020603050405020304" pitchFamily="18" charset="0"/>
                <a:ea typeface="宋体" panose="02010600030101010101" pitchFamily="2" charset="-122"/>
              </a:rPr>
              <a:t>Grizzly</a:t>
            </a:r>
            <a:r>
              <a:rPr lang="zh-CN" altLang="zh-CN" sz="2400" dirty="0">
                <a:solidFill>
                  <a:srgbClr val="000000"/>
                </a:solidFill>
                <a:effectLst/>
                <a:latin typeface="Times New Roman" panose="02020603050405020304" pitchFamily="18" charset="0"/>
                <a:ea typeface="宋体" panose="02010600030101010101" pitchFamily="2" charset="-122"/>
              </a:rPr>
              <a:t>版本，新增了涉及计算、存储、网络和共享服务等方面的多个功能。</a:t>
            </a:r>
            <a:endParaRPr lang="zh-CN" altLang="zh-CN" sz="2400" dirty="0">
              <a:effectLst/>
              <a:latin typeface="Times New Roman" panose="02020603050405020304" pitchFamily="18" charset="0"/>
              <a:ea typeface="等线" panose="02010600030101010101" pitchFamily="2" charset="-122"/>
            </a:endParaRPr>
          </a:p>
          <a:p>
            <a:pPr marL="342900" indent="-342900" algn="just">
              <a:buFont typeface="Wingdings" panose="05000000000000000000" pitchFamily="2" charset="2"/>
              <a:buChar char="l"/>
            </a:pPr>
            <a:endParaRPr lang="zh-CN" altLang="zh-CN" sz="2400" dirty="0">
              <a:effectLst/>
              <a:latin typeface="Times New Roman" panose="02020603050405020304" pitchFamily="18" charset="0"/>
              <a:ea typeface="等线" panose="02010600030101010101" pitchFamily="2" charset="-122"/>
            </a:endParaRPr>
          </a:p>
          <a:p>
            <a:pPr marL="342900" indent="-342900">
              <a:buFont typeface="Wingdings" panose="05000000000000000000" pitchFamily="2" charset="2"/>
              <a:buChar char="l"/>
            </a:pPr>
            <a:endParaRPr lang="zh-CN" altLang="en-US" sz="2400" dirty="0"/>
          </a:p>
        </p:txBody>
      </p:sp>
    </p:spTree>
    <p:extLst>
      <p:ext uri="{BB962C8B-B14F-4D97-AF65-F5344CB8AC3E}">
        <p14:creationId xmlns:p14="http://schemas.microsoft.com/office/powerpoint/2010/main" val="2278857524"/>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TextBox 22"/>
          <p:cNvSpPr txBox="1"/>
          <p:nvPr/>
        </p:nvSpPr>
        <p:spPr>
          <a:xfrm>
            <a:off x="267061" y="6539369"/>
            <a:ext cx="1800200" cy="123111"/>
          </a:xfrm>
          <a:prstGeom prst="rect">
            <a:avLst/>
          </a:prstGeom>
          <a:noFill/>
        </p:spPr>
        <p:txBody>
          <a:bodyPr wrap="square" rtlCol="0">
            <a:spAutoFit/>
          </a:bodyPr>
          <a:lstStyle/>
          <a:p>
            <a:pPr>
              <a:lnSpc>
                <a:spcPct val="200000"/>
              </a:lnSpc>
            </a:pPr>
            <a:r>
              <a:rPr lang="en-US" altLang="zh-CN" sz="100" dirty="0">
                <a:solidFill>
                  <a:schemeClr val="bg1"/>
                </a:solidFill>
                <a:latin typeface="微软雅黑" panose="020B0503020204020204" pitchFamily="34" charset="-122"/>
                <a:ea typeface="微软雅黑" panose="020B0503020204020204" pitchFamily="34" charset="-122"/>
              </a:rPr>
              <a:t>PPT</a:t>
            </a:r>
            <a:r>
              <a:rPr lang="zh-CN" altLang="en-US" sz="100" dirty="0">
                <a:solidFill>
                  <a:schemeClr val="bg1"/>
                </a:solidFill>
                <a:latin typeface="微软雅黑" panose="020B0503020204020204" pitchFamily="34" charset="-122"/>
                <a:ea typeface="微软雅黑" panose="020B0503020204020204" pitchFamily="34" charset="-122"/>
              </a:rPr>
              <a:t>模板 </a:t>
            </a:r>
            <a:r>
              <a:rPr lang="en-US" altLang="zh-CN" sz="100" dirty="0">
                <a:solidFill>
                  <a:schemeClr val="bg1"/>
                </a:solidFill>
                <a:latin typeface="微软雅黑" panose="020B0503020204020204" pitchFamily="34" charset="-122"/>
                <a:ea typeface="微软雅黑" panose="020B0503020204020204" pitchFamily="34" charset="-122"/>
              </a:rPr>
              <a:t>http://www.1ppt.com/moban/</a:t>
            </a:r>
            <a:r>
              <a:rPr lang="zh-CN" altLang="en-US" sz="100" dirty="0">
                <a:solidFill>
                  <a:schemeClr val="bg1"/>
                </a:solidFill>
                <a:latin typeface="微软雅黑" panose="020B0503020204020204" pitchFamily="34" charset="-122"/>
                <a:ea typeface="微软雅黑" panose="020B0503020204020204" pitchFamily="34" charset="-122"/>
              </a:rPr>
              <a:t> </a:t>
            </a:r>
            <a:endParaRPr lang="en-US" altLang="zh-CN" sz="100" dirty="0">
              <a:solidFill>
                <a:schemeClr val="bg1"/>
              </a:solidFill>
              <a:latin typeface="微软雅黑" panose="020B0503020204020204" pitchFamily="34" charset="-122"/>
              <a:ea typeface="微软雅黑" panose="020B0503020204020204" pitchFamily="34" charset="-122"/>
            </a:endParaRPr>
          </a:p>
        </p:txBody>
      </p:sp>
      <p:grpSp>
        <p:nvGrpSpPr>
          <p:cNvPr id="28" name="组合 27">
            <a:extLst>
              <a:ext uri="{FF2B5EF4-FFF2-40B4-BE49-F238E27FC236}">
                <a16:creationId xmlns:a16="http://schemas.microsoft.com/office/drawing/2014/main" id="{9B8478E2-C6C8-4B2D-A9A3-892C973C407A}"/>
              </a:ext>
            </a:extLst>
          </p:cNvPr>
          <p:cNvGrpSpPr/>
          <p:nvPr/>
        </p:nvGrpSpPr>
        <p:grpSpPr>
          <a:xfrm>
            <a:off x="688460" y="611701"/>
            <a:ext cx="4512517" cy="461665"/>
            <a:chOff x="688460" y="611701"/>
            <a:chExt cx="4512517" cy="461665"/>
          </a:xfrm>
        </p:grpSpPr>
        <p:sp>
          <p:nvSpPr>
            <p:cNvPr id="29" name="文本框 28">
              <a:extLst>
                <a:ext uri="{FF2B5EF4-FFF2-40B4-BE49-F238E27FC236}">
                  <a16:creationId xmlns:a16="http://schemas.microsoft.com/office/drawing/2014/main" id="{9A849A46-68F2-4BF9-9335-C393326261A6}"/>
                </a:ext>
              </a:extLst>
            </p:cNvPr>
            <p:cNvSpPr txBox="1"/>
            <p:nvPr/>
          </p:nvSpPr>
          <p:spPr>
            <a:xfrm>
              <a:off x="931237" y="611701"/>
              <a:ext cx="3962400" cy="461665"/>
            </a:xfrm>
            <a:prstGeom prst="rect">
              <a:avLst/>
            </a:prstGeom>
            <a:noFill/>
          </p:spPr>
          <p:txBody>
            <a:bodyPr wrap="square" rtlCol="0">
              <a:spAutoFit/>
            </a:bodyPr>
            <a:lstStyle/>
            <a:p>
              <a:pPr algn="ctr"/>
              <a:r>
                <a:rPr lang="en-US" altLang="zh-CN" sz="2400" dirty="0">
                  <a:cs typeface="+mn-ea"/>
                  <a:sym typeface="+mn-lt"/>
                </a:rPr>
                <a:t>01Openstack</a:t>
              </a:r>
              <a:r>
                <a:rPr lang="zh-CN" altLang="en-US" sz="2400" dirty="0">
                  <a:cs typeface="+mn-ea"/>
                  <a:sym typeface="+mn-lt"/>
                </a:rPr>
                <a:t>发展过程</a:t>
              </a:r>
            </a:p>
          </p:txBody>
        </p:sp>
        <p:cxnSp>
          <p:nvCxnSpPr>
            <p:cNvPr id="30" name="直接连接符 29">
              <a:extLst>
                <a:ext uri="{FF2B5EF4-FFF2-40B4-BE49-F238E27FC236}">
                  <a16:creationId xmlns:a16="http://schemas.microsoft.com/office/drawing/2014/main" id="{07DAF987-69EB-40E6-9EB2-FE70A05BA347}"/>
                </a:ext>
              </a:extLst>
            </p:cNvPr>
            <p:cNvCxnSpPr>
              <a:cxnSpLocks/>
            </p:cNvCxnSpPr>
            <p:nvPr/>
          </p:nvCxnSpPr>
          <p:spPr>
            <a:xfrm flipH="1">
              <a:off x="4324677" y="842533"/>
              <a:ext cx="876300" cy="0"/>
            </a:xfrm>
            <a:prstGeom prst="line">
              <a:avLst/>
            </a:prstGeom>
            <a:ln>
              <a:gradFill>
                <a:gsLst>
                  <a:gs pos="0">
                    <a:schemeClr val="accent1">
                      <a:lumMod val="5000"/>
                      <a:lumOff val="95000"/>
                    </a:schemeClr>
                  </a:gs>
                  <a:gs pos="100000">
                    <a:schemeClr val="bg1">
                      <a:lumMod val="50000"/>
                    </a:schemeClr>
                  </a:gs>
                </a:gsLst>
                <a:lin ang="0" scaled="0"/>
              </a:gradFill>
            </a:ln>
          </p:spPr>
          <p:style>
            <a:lnRef idx="1">
              <a:schemeClr val="accent1"/>
            </a:lnRef>
            <a:fillRef idx="0">
              <a:schemeClr val="accent1"/>
            </a:fillRef>
            <a:effectRef idx="0">
              <a:schemeClr val="accent1"/>
            </a:effectRef>
            <a:fontRef idx="minor">
              <a:schemeClr val="tx1"/>
            </a:fontRef>
          </p:style>
        </p:cxnSp>
        <p:cxnSp>
          <p:nvCxnSpPr>
            <p:cNvPr id="31" name="直接连接符 30">
              <a:extLst>
                <a:ext uri="{FF2B5EF4-FFF2-40B4-BE49-F238E27FC236}">
                  <a16:creationId xmlns:a16="http://schemas.microsoft.com/office/drawing/2014/main" id="{B299E428-F841-450B-8AF8-9AFEDCF88884}"/>
                </a:ext>
              </a:extLst>
            </p:cNvPr>
            <p:cNvCxnSpPr>
              <a:cxnSpLocks/>
            </p:cNvCxnSpPr>
            <p:nvPr/>
          </p:nvCxnSpPr>
          <p:spPr>
            <a:xfrm>
              <a:off x="688460" y="842533"/>
              <a:ext cx="803231" cy="0"/>
            </a:xfrm>
            <a:prstGeom prst="line">
              <a:avLst/>
            </a:prstGeom>
            <a:ln>
              <a:gradFill>
                <a:gsLst>
                  <a:gs pos="0">
                    <a:schemeClr val="accent1">
                      <a:lumMod val="5000"/>
                      <a:lumOff val="95000"/>
                    </a:schemeClr>
                  </a:gs>
                  <a:gs pos="100000">
                    <a:schemeClr val="bg1">
                      <a:lumMod val="50000"/>
                    </a:schemeClr>
                  </a:gs>
                </a:gsLst>
                <a:lin ang="0" scaled="0"/>
              </a:gradFill>
            </a:ln>
          </p:spPr>
          <p:style>
            <a:lnRef idx="1">
              <a:schemeClr val="accent1"/>
            </a:lnRef>
            <a:fillRef idx="0">
              <a:schemeClr val="accent1"/>
            </a:fillRef>
            <a:effectRef idx="0">
              <a:schemeClr val="accent1"/>
            </a:effectRef>
            <a:fontRef idx="minor">
              <a:schemeClr val="tx1"/>
            </a:fontRef>
          </p:style>
        </p:cxnSp>
      </p:grpSp>
      <p:sp>
        <p:nvSpPr>
          <p:cNvPr id="3" name="文本框 2">
            <a:extLst>
              <a:ext uri="{FF2B5EF4-FFF2-40B4-BE49-F238E27FC236}">
                <a16:creationId xmlns:a16="http://schemas.microsoft.com/office/drawing/2014/main" id="{86EBCE90-3E50-0E13-7269-8AB354EF6040}"/>
              </a:ext>
            </a:extLst>
          </p:cNvPr>
          <p:cNvSpPr txBox="1"/>
          <p:nvPr/>
        </p:nvSpPr>
        <p:spPr>
          <a:xfrm>
            <a:off x="477760" y="1225689"/>
            <a:ext cx="11236479" cy="5632311"/>
          </a:xfrm>
          <a:prstGeom prst="rect">
            <a:avLst/>
          </a:prstGeom>
          <a:noFill/>
        </p:spPr>
        <p:txBody>
          <a:bodyPr wrap="square">
            <a:spAutoFit/>
          </a:bodyPr>
          <a:lstStyle/>
          <a:p>
            <a:pPr marL="342900" indent="-342900" algn="just">
              <a:buFont typeface="Arial" panose="020B0604020202020204" pitchFamily="34" charset="0"/>
              <a:buChar char="•"/>
            </a:pPr>
            <a:r>
              <a:rPr lang="en-US" altLang="zh-CN" sz="2400" dirty="0">
                <a:solidFill>
                  <a:srgbClr val="000000"/>
                </a:solidFill>
                <a:effectLst/>
                <a:latin typeface="Times New Roman" panose="02020603050405020304" pitchFamily="18" charset="0"/>
                <a:ea typeface="宋体" panose="02010600030101010101" pitchFamily="2" charset="-122"/>
              </a:rPr>
              <a:t>2013</a:t>
            </a:r>
            <a:r>
              <a:rPr lang="zh-CN" altLang="zh-CN" sz="2400" dirty="0">
                <a:solidFill>
                  <a:srgbClr val="000000"/>
                </a:solidFill>
                <a:effectLst/>
                <a:latin typeface="Times New Roman" panose="02020603050405020304" pitchFamily="18" charset="0"/>
                <a:ea typeface="宋体" panose="02010600030101010101" pitchFamily="2" charset="-122"/>
              </a:rPr>
              <a:t>年</a:t>
            </a:r>
            <a:r>
              <a:rPr lang="en-US" altLang="zh-CN" sz="2400" dirty="0">
                <a:solidFill>
                  <a:srgbClr val="000000"/>
                </a:solidFill>
                <a:effectLst/>
                <a:latin typeface="Times New Roman" panose="02020603050405020304" pitchFamily="18" charset="0"/>
                <a:ea typeface="宋体" panose="02010600030101010101" pitchFamily="2" charset="-122"/>
              </a:rPr>
              <a:t>10</a:t>
            </a:r>
            <a:r>
              <a:rPr lang="zh-CN" altLang="zh-CN" sz="2400" dirty="0">
                <a:solidFill>
                  <a:srgbClr val="000000"/>
                </a:solidFill>
                <a:effectLst/>
                <a:latin typeface="Times New Roman" panose="02020603050405020304" pitchFamily="18" charset="0"/>
                <a:ea typeface="宋体" panose="02010600030101010101" pitchFamily="2" charset="-122"/>
              </a:rPr>
              <a:t>月发布的</a:t>
            </a:r>
            <a:r>
              <a:rPr lang="en-US" altLang="zh-CN" sz="2400" dirty="0">
                <a:solidFill>
                  <a:srgbClr val="000000"/>
                </a:solidFill>
                <a:effectLst/>
                <a:latin typeface="Times New Roman" panose="02020603050405020304" pitchFamily="18" charset="0"/>
                <a:ea typeface="宋体" panose="02010600030101010101" pitchFamily="2" charset="-122"/>
              </a:rPr>
              <a:t>Havana</a:t>
            </a:r>
            <a:r>
              <a:rPr lang="zh-CN" altLang="zh-CN" sz="2400" dirty="0">
                <a:solidFill>
                  <a:srgbClr val="000000"/>
                </a:solidFill>
                <a:effectLst/>
                <a:latin typeface="Times New Roman" panose="02020603050405020304" pitchFamily="18" charset="0"/>
                <a:ea typeface="宋体" panose="02010600030101010101" pitchFamily="2" charset="-122"/>
              </a:rPr>
              <a:t>版本，首次提出集成项目的概念，并集成了用于监控和计费的</a:t>
            </a:r>
            <a:r>
              <a:rPr lang="en-US" altLang="zh-CN" sz="2400" dirty="0">
                <a:solidFill>
                  <a:srgbClr val="000000"/>
                </a:solidFill>
                <a:effectLst/>
                <a:latin typeface="Times New Roman" panose="02020603050405020304" pitchFamily="18" charset="0"/>
                <a:ea typeface="宋体" panose="02010600030101010101" pitchFamily="2" charset="-122"/>
              </a:rPr>
              <a:t>Ceilometer</a:t>
            </a:r>
            <a:r>
              <a:rPr lang="zh-CN" altLang="zh-CN" sz="2400" dirty="0">
                <a:solidFill>
                  <a:srgbClr val="000000"/>
                </a:solidFill>
                <a:effectLst/>
                <a:latin typeface="Times New Roman" panose="02020603050405020304" pitchFamily="18" charset="0"/>
                <a:ea typeface="宋体" panose="02010600030101010101" pitchFamily="2" charset="-122"/>
              </a:rPr>
              <a:t>项目和用于编配的</a:t>
            </a:r>
            <a:r>
              <a:rPr lang="en-US" altLang="zh-CN" sz="2400" dirty="0">
                <a:solidFill>
                  <a:srgbClr val="000000"/>
                </a:solidFill>
                <a:effectLst/>
                <a:latin typeface="Times New Roman" panose="02020603050405020304" pitchFamily="18" charset="0"/>
                <a:ea typeface="宋体" panose="02010600030101010101" pitchFamily="2" charset="-122"/>
              </a:rPr>
              <a:t>Heat</a:t>
            </a:r>
            <a:r>
              <a:rPr lang="zh-CN" altLang="zh-CN" sz="2400" dirty="0">
                <a:solidFill>
                  <a:srgbClr val="000000"/>
                </a:solidFill>
                <a:effectLst/>
                <a:latin typeface="Times New Roman" panose="02020603050405020304" pitchFamily="18" charset="0"/>
                <a:ea typeface="宋体" panose="02010600030101010101" pitchFamily="2" charset="-122"/>
              </a:rPr>
              <a:t>项目，此外还完成了多个特性计划，并进行了很多补丁修复。</a:t>
            </a:r>
            <a:endParaRPr lang="zh-CN" altLang="zh-CN" sz="2400" dirty="0">
              <a:effectLst/>
              <a:latin typeface="Times New Roman" panose="02020603050405020304" pitchFamily="18" charset="0"/>
              <a:ea typeface="等线" panose="02010600030101010101" pitchFamily="2" charset="-122"/>
            </a:endParaRPr>
          </a:p>
          <a:p>
            <a:pPr marL="342900" indent="-342900" algn="just">
              <a:buFont typeface="Arial" panose="020B0604020202020204" pitchFamily="34" charset="0"/>
              <a:buChar char="•"/>
            </a:pPr>
            <a:r>
              <a:rPr lang="en-US" altLang="zh-CN" sz="2400" dirty="0">
                <a:solidFill>
                  <a:srgbClr val="000000"/>
                </a:solidFill>
                <a:effectLst/>
                <a:latin typeface="Times New Roman" panose="02020603050405020304" pitchFamily="18" charset="0"/>
                <a:ea typeface="宋体" panose="02010600030101010101" pitchFamily="2" charset="-122"/>
              </a:rPr>
              <a:t>2014</a:t>
            </a:r>
            <a:r>
              <a:rPr lang="zh-CN" altLang="zh-CN" sz="2400" dirty="0">
                <a:solidFill>
                  <a:srgbClr val="000000"/>
                </a:solidFill>
                <a:effectLst/>
                <a:latin typeface="Times New Roman" panose="02020603050405020304" pitchFamily="18" charset="0"/>
                <a:ea typeface="宋体" panose="02010600030101010101" pitchFamily="2" charset="-122"/>
              </a:rPr>
              <a:t>年</a:t>
            </a:r>
            <a:r>
              <a:rPr lang="en-US" altLang="zh-CN" sz="2400" dirty="0">
                <a:solidFill>
                  <a:srgbClr val="000000"/>
                </a:solidFill>
                <a:effectLst/>
                <a:latin typeface="Times New Roman" panose="02020603050405020304" pitchFamily="18" charset="0"/>
                <a:ea typeface="宋体" panose="02010600030101010101" pitchFamily="2" charset="-122"/>
              </a:rPr>
              <a:t>4</a:t>
            </a:r>
            <a:r>
              <a:rPr lang="zh-CN" altLang="zh-CN" sz="2400" dirty="0">
                <a:solidFill>
                  <a:srgbClr val="000000"/>
                </a:solidFill>
                <a:effectLst/>
                <a:latin typeface="Times New Roman" panose="02020603050405020304" pitchFamily="18" charset="0"/>
                <a:ea typeface="宋体" panose="02010600030101010101" pitchFamily="2" charset="-122"/>
              </a:rPr>
              <a:t>月发布的</a:t>
            </a:r>
            <a:r>
              <a:rPr lang="en-US" altLang="zh-CN" sz="2400" dirty="0">
                <a:solidFill>
                  <a:srgbClr val="000000"/>
                </a:solidFill>
                <a:effectLst/>
                <a:latin typeface="Times New Roman" panose="02020603050405020304" pitchFamily="18" charset="0"/>
                <a:ea typeface="宋体" panose="02010600030101010101" pitchFamily="2" charset="-122"/>
              </a:rPr>
              <a:t>Icehouse</a:t>
            </a:r>
            <a:r>
              <a:rPr lang="zh-CN" altLang="zh-CN" sz="2400" dirty="0">
                <a:solidFill>
                  <a:srgbClr val="000000"/>
                </a:solidFill>
                <a:effectLst/>
                <a:latin typeface="Times New Roman" panose="02020603050405020304" pitchFamily="18" charset="0"/>
                <a:ea typeface="宋体" panose="02010600030101010101" pitchFamily="2" charset="-122"/>
              </a:rPr>
              <a:t>版本，提高了项目的稳定性与成熟度</a:t>
            </a:r>
            <a:r>
              <a:rPr lang="en-US" altLang="zh-CN" sz="2400" dirty="0">
                <a:solidFill>
                  <a:srgbClr val="000000"/>
                </a:solidFill>
                <a:effectLst/>
                <a:latin typeface="Times New Roman" panose="02020603050405020304" pitchFamily="18" charset="0"/>
                <a:ea typeface="宋体" panose="02010600030101010101" pitchFamily="2" charset="-122"/>
              </a:rPr>
              <a:t>,</a:t>
            </a:r>
            <a:r>
              <a:rPr lang="zh-CN" altLang="zh-CN" sz="2400" dirty="0">
                <a:solidFill>
                  <a:srgbClr val="000000"/>
                </a:solidFill>
                <a:effectLst/>
                <a:latin typeface="Times New Roman" panose="02020603050405020304" pitchFamily="18" charset="0"/>
                <a:ea typeface="宋体" panose="02010600030101010101" pitchFamily="2" charset="-122"/>
              </a:rPr>
              <a:t>提升用户体验的一致性</a:t>
            </a:r>
            <a:r>
              <a:rPr lang="en-US" altLang="zh-CN" sz="2400" dirty="0">
                <a:solidFill>
                  <a:srgbClr val="000000"/>
                </a:solidFill>
                <a:effectLst/>
                <a:latin typeface="Times New Roman" panose="02020603050405020304" pitchFamily="18" charset="0"/>
                <a:ea typeface="宋体" panose="02010600030101010101" pitchFamily="2" charset="-122"/>
              </a:rPr>
              <a:t>,</a:t>
            </a:r>
            <a:r>
              <a:rPr lang="zh-CN" altLang="zh-CN" sz="2400" dirty="0">
                <a:solidFill>
                  <a:srgbClr val="000000"/>
                </a:solidFill>
                <a:effectLst/>
                <a:latin typeface="Times New Roman" panose="02020603050405020304" pitchFamily="18" charset="0"/>
                <a:ea typeface="宋体" panose="02010600030101010101" pitchFamily="2" charset="-122"/>
              </a:rPr>
              <a:t>特别是针对存储方面。该版本加入了</a:t>
            </a:r>
            <a:r>
              <a:rPr lang="en-US" altLang="zh-CN" sz="2400" dirty="0">
                <a:solidFill>
                  <a:srgbClr val="000000"/>
                </a:solidFill>
                <a:effectLst/>
                <a:latin typeface="Times New Roman" panose="02020603050405020304" pitchFamily="18" charset="0"/>
                <a:ea typeface="宋体" panose="02010600030101010101" pitchFamily="2" charset="-122"/>
              </a:rPr>
              <a:t>Trove</a:t>
            </a:r>
            <a:r>
              <a:rPr lang="zh-CN" altLang="zh-CN" sz="2400" dirty="0">
                <a:solidFill>
                  <a:srgbClr val="000000"/>
                </a:solidFill>
                <a:effectLst/>
                <a:latin typeface="Times New Roman" panose="02020603050405020304" pitchFamily="18" charset="0"/>
                <a:ea typeface="宋体" panose="02010600030101010101" pitchFamily="2" charset="-122"/>
              </a:rPr>
              <a:t>项目来提供数据服务。</a:t>
            </a:r>
            <a:endParaRPr lang="zh-CN" altLang="zh-CN" sz="2400" dirty="0">
              <a:effectLst/>
              <a:latin typeface="Times New Roman" panose="02020603050405020304" pitchFamily="18" charset="0"/>
              <a:ea typeface="等线" panose="02010600030101010101" pitchFamily="2" charset="-122"/>
            </a:endParaRPr>
          </a:p>
          <a:p>
            <a:pPr marL="342900" indent="-342900" algn="just">
              <a:buFont typeface="Arial" panose="020B0604020202020204" pitchFamily="34" charset="0"/>
              <a:buChar char="•"/>
            </a:pPr>
            <a:r>
              <a:rPr lang="en-US" altLang="zh-CN" sz="2400" dirty="0">
                <a:solidFill>
                  <a:srgbClr val="000000"/>
                </a:solidFill>
                <a:effectLst/>
                <a:latin typeface="Times New Roman" panose="02020603050405020304" pitchFamily="18" charset="0"/>
                <a:ea typeface="宋体" panose="02010600030101010101" pitchFamily="2" charset="-122"/>
              </a:rPr>
              <a:t>2014</a:t>
            </a:r>
            <a:r>
              <a:rPr lang="zh-CN" altLang="zh-CN" sz="2400" dirty="0">
                <a:solidFill>
                  <a:srgbClr val="000000"/>
                </a:solidFill>
                <a:effectLst/>
                <a:latin typeface="Times New Roman" panose="02020603050405020304" pitchFamily="18" charset="0"/>
                <a:ea typeface="宋体" panose="02010600030101010101" pitchFamily="2" charset="-122"/>
              </a:rPr>
              <a:t>年</a:t>
            </a:r>
            <a:r>
              <a:rPr lang="en-US" altLang="zh-CN" sz="2400" dirty="0">
                <a:solidFill>
                  <a:srgbClr val="000000"/>
                </a:solidFill>
                <a:effectLst/>
                <a:latin typeface="Times New Roman" panose="02020603050405020304" pitchFamily="18" charset="0"/>
                <a:ea typeface="宋体" panose="02010600030101010101" pitchFamily="2" charset="-122"/>
              </a:rPr>
              <a:t>10</a:t>
            </a:r>
            <a:r>
              <a:rPr lang="zh-CN" altLang="zh-CN" sz="2400" dirty="0">
                <a:solidFill>
                  <a:srgbClr val="000000"/>
                </a:solidFill>
                <a:effectLst/>
                <a:latin typeface="Times New Roman" panose="02020603050405020304" pitchFamily="18" charset="0"/>
                <a:ea typeface="宋体" panose="02010600030101010101" pitchFamily="2" charset="-122"/>
              </a:rPr>
              <a:t>月发布的</a:t>
            </a:r>
            <a:r>
              <a:rPr lang="en-US" altLang="zh-CN" sz="2400" dirty="0">
                <a:solidFill>
                  <a:srgbClr val="000000"/>
                </a:solidFill>
                <a:effectLst/>
                <a:latin typeface="Times New Roman" panose="02020603050405020304" pitchFamily="18" charset="0"/>
                <a:ea typeface="宋体" panose="02010600030101010101" pitchFamily="2" charset="-122"/>
              </a:rPr>
              <a:t>Juno</a:t>
            </a:r>
            <a:r>
              <a:rPr lang="zh-CN" altLang="zh-CN" sz="2400" dirty="0">
                <a:solidFill>
                  <a:srgbClr val="000000"/>
                </a:solidFill>
                <a:effectLst/>
                <a:latin typeface="Times New Roman" panose="02020603050405020304" pitchFamily="18" charset="0"/>
                <a:ea typeface="宋体" panose="02010600030101010101" pitchFamily="2" charset="-122"/>
              </a:rPr>
              <a:t>版本，新增围绕</a:t>
            </a:r>
            <a:r>
              <a:rPr lang="en-US" altLang="zh-CN" sz="2400" dirty="0">
                <a:solidFill>
                  <a:srgbClr val="000000"/>
                </a:solidFill>
                <a:effectLst/>
                <a:latin typeface="Times New Roman" panose="02020603050405020304" pitchFamily="18" charset="0"/>
                <a:ea typeface="宋体" panose="02010600030101010101" pitchFamily="2" charset="-122"/>
              </a:rPr>
              <a:t>Hadoop</a:t>
            </a:r>
            <a:r>
              <a:rPr lang="zh-CN" altLang="zh-CN" sz="2400" dirty="0">
                <a:solidFill>
                  <a:srgbClr val="000000"/>
                </a:solidFill>
                <a:effectLst/>
                <a:latin typeface="Times New Roman" panose="02020603050405020304" pitchFamily="18" charset="0"/>
                <a:ea typeface="宋体" panose="02010600030101010101" pitchFamily="2" charset="-122"/>
              </a:rPr>
              <a:t>和</a:t>
            </a:r>
            <a:r>
              <a:rPr lang="en-US" altLang="zh-CN" sz="2400" dirty="0">
                <a:solidFill>
                  <a:srgbClr val="000000"/>
                </a:solidFill>
                <a:effectLst/>
                <a:latin typeface="Times New Roman" panose="02020603050405020304" pitchFamily="18" charset="0"/>
                <a:ea typeface="宋体" panose="02010600030101010101" pitchFamily="2" charset="-122"/>
              </a:rPr>
              <a:t> Spark</a:t>
            </a:r>
            <a:r>
              <a:rPr lang="zh-CN" altLang="zh-CN" sz="2400" dirty="0">
                <a:solidFill>
                  <a:srgbClr val="000000"/>
                </a:solidFill>
                <a:effectLst/>
                <a:latin typeface="Times New Roman" panose="02020603050405020304" pitchFamily="18" charset="0"/>
                <a:ea typeface="宋体" panose="02010600030101010101" pitchFamily="2" charset="-122"/>
              </a:rPr>
              <a:t>集群管理和监控的自动化服务和支持软件开发、大数据分析和大规模应用架构等功能，该版本标志着</a:t>
            </a:r>
            <a:r>
              <a:rPr lang="en-US" altLang="zh-CN" sz="2400" dirty="0">
                <a:solidFill>
                  <a:srgbClr val="000000"/>
                </a:solidFill>
                <a:effectLst/>
                <a:latin typeface="Times New Roman" panose="02020603050405020304" pitchFamily="18" charset="0"/>
                <a:ea typeface="宋体" panose="02010600030101010101" pitchFamily="2" charset="-122"/>
              </a:rPr>
              <a:t>OpenStack</a:t>
            </a:r>
            <a:r>
              <a:rPr lang="zh-CN" altLang="zh-CN" sz="2400" dirty="0">
                <a:solidFill>
                  <a:srgbClr val="000000"/>
                </a:solidFill>
                <a:effectLst/>
                <a:latin typeface="Times New Roman" panose="02020603050405020304" pitchFamily="18" charset="0"/>
                <a:ea typeface="宋体" panose="02010600030101010101" pitchFamily="2" charset="-122"/>
              </a:rPr>
              <a:t>正向大范围支持的成熟云平台快速前进。</a:t>
            </a:r>
            <a:endParaRPr lang="zh-CN" altLang="zh-CN" sz="2400" dirty="0">
              <a:effectLst/>
              <a:latin typeface="Times New Roman" panose="02020603050405020304" pitchFamily="18" charset="0"/>
              <a:ea typeface="等线" panose="02010600030101010101" pitchFamily="2" charset="-122"/>
            </a:endParaRPr>
          </a:p>
          <a:p>
            <a:pPr marL="342900" indent="-342900" algn="just">
              <a:buFont typeface="Arial" panose="020B0604020202020204" pitchFamily="34" charset="0"/>
              <a:buChar char="•"/>
            </a:pPr>
            <a:r>
              <a:rPr lang="en-US" altLang="zh-CN" sz="2400" dirty="0">
                <a:solidFill>
                  <a:srgbClr val="000000"/>
                </a:solidFill>
                <a:effectLst/>
                <a:latin typeface="Times New Roman" panose="02020603050405020304" pitchFamily="18" charset="0"/>
                <a:ea typeface="宋体" panose="02010600030101010101" pitchFamily="2" charset="-122"/>
              </a:rPr>
              <a:t>2015</a:t>
            </a:r>
            <a:r>
              <a:rPr lang="zh-CN" altLang="zh-CN" sz="2400" dirty="0">
                <a:solidFill>
                  <a:srgbClr val="000000"/>
                </a:solidFill>
                <a:effectLst/>
                <a:latin typeface="Times New Roman" panose="02020603050405020304" pitchFamily="18" charset="0"/>
                <a:ea typeface="宋体" panose="02010600030101010101" pitchFamily="2" charset="-122"/>
              </a:rPr>
              <a:t>年</a:t>
            </a:r>
            <a:r>
              <a:rPr lang="en-US" altLang="zh-CN" sz="2400" dirty="0">
                <a:solidFill>
                  <a:srgbClr val="000000"/>
                </a:solidFill>
                <a:effectLst/>
                <a:latin typeface="Times New Roman" panose="02020603050405020304" pitchFamily="18" charset="0"/>
                <a:ea typeface="宋体" panose="02010600030101010101" pitchFamily="2" charset="-122"/>
              </a:rPr>
              <a:t>4</a:t>
            </a:r>
            <a:r>
              <a:rPr lang="zh-CN" altLang="zh-CN" sz="2400" dirty="0">
                <a:solidFill>
                  <a:srgbClr val="000000"/>
                </a:solidFill>
                <a:effectLst/>
                <a:latin typeface="Times New Roman" panose="02020603050405020304" pitchFamily="18" charset="0"/>
                <a:ea typeface="宋体" panose="02010600030101010101" pitchFamily="2" charset="-122"/>
              </a:rPr>
              <a:t>月发布的</a:t>
            </a:r>
            <a:r>
              <a:rPr lang="en-US" altLang="zh-CN" sz="2400" dirty="0">
                <a:solidFill>
                  <a:srgbClr val="000000"/>
                </a:solidFill>
                <a:effectLst/>
                <a:latin typeface="Times New Roman" panose="02020603050405020304" pitchFamily="18" charset="0"/>
                <a:ea typeface="宋体" panose="02010600030101010101" pitchFamily="2" charset="-122"/>
              </a:rPr>
              <a:t>Kilo</a:t>
            </a:r>
            <a:r>
              <a:rPr lang="zh-CN" altLang="zh-CN" sz="2400" dirty="0">
                <a:solidFill>
                  <a:srgbClr val="000000"/>
                </a:solidFill>
                <a:effectLst/>
                <a:latin typeface="Times New Roman" panose="02020603050405020304" pitchFamily="18" charset="0"/>
                <a:ea typeface="宋体" panose="02010600030101010101" pitchFamily="2" charset="-122"/>
              </a:rPr>
              <a:t>版本，除了增强了对新增模块的支持，还从</a:t>
            </a:r>
            <a:r>
              <a:rPr lang="en-US" altLang="zh-CN" sz="2400" dirty="0">
                <a:solidFill>
                  <a:srgbClr val="000000"/>
                </a:solidFill>
                <a:effectLst/>
                <a:latin typeface="Times New Roman" panose="02020603050405020304" pitchFamily="18" charset="0"/>
                <a:ea typeface="宋体" panose="02010600030101010101" pitchFamily="2" charset="-122"/>
              </a:rPr>
              <a:t>UE</a:t>
            </a:r>
            <a:r>
              <a:rPr lang="zh-CN" altLang="zh-CN" sz="2400" dirty="0">
                <a:solidFill>
                  <a:srgbClr val="000000"/>
                </a:solidFill>
                <a:effectLst/>
                <a:latin typeface="Times New Roman" panose="02020603050405020304" pitchFamily="18" charset="0"/>
                <a:ea typeface="宋体" panose="02010600030101010101" pitchFamily="2" charset="-122"/>
              </a:rPr>
              <a:t>的角度也为我们带来了很多新功能裸机服务的</a:t>
            </a:r>
            <a:r>
              <a:rPr lang="en-US" altLang="zh-CN" sz="2400" dirty="0">
                <a:solidFill>
                  <a:srgbClr val="000000"/>
                </a:solidFill>
                <a:effectLst/>
                <a:latin typeface="Times New Roman" panose="02020603050405020304" pitchFamily="18" charset="0"/>
                <a:ea typeface="宋体" panose="02010600030101010101" pitchFamily="2" charset="-122"/>
              </a:rPr>
              <a:t>Ironic</a:t>
            </a:r>
            <a:r>
              <a:rPr lang="zh-CN" altLang="zh-CN" sz="2400" dirty="0">
                <a:solidFill>
                  <a:srgbClr val="000000"/>
                </a:solidFill>
                <a:effectLst/>
                <a:latin typeface="Times New Roman" panose="02020603050405020304" pitchFamily="18" charset="0"/>
                <a:ea typeface="宋体" panose="02010600030101010101" pitchFamily="2" charset="-122"/>
              </a:rPr>
              <a:t>完全发布，增加互操作性。</a:t>
            </a:r>
            <a:endParaRPr lang="zh-CN" altLang="zh-CN" sz="2400" dirty="0">
              <a:effectLst/>
              <a:latin typeface="Times New Roman" panose="02020603050405020304" pitchFamily="18" charset="0"/>
              <a:ea typeface="等线" panose="02010600030101010101" pitchFamily="2" charset="-122"/>
            </a:endParaRPr>
          </a:p>
          <a:p>
            <a:pPr marL="342900" indent="-342900" algn="just">
              <a:buFont typeface="Arial" panose="020B0604020202020204" pitchFamily="34" charset="0"/>
              <a:buChar char="•"/>
            </a:pPr>
            <a:r>
              <a:rPr lang="en-US" altLang="zh-CN" sz="2400" dirty="0">
                <a:solidFill>
                  <a:srgbClr val="000000"/>
                </a:solidFill>
                <a:effectLst/>
                <a:latin typeface="Times New Roman" panose="02020603050405020304" pitchFamily="18" charset="0"/>
                <a:ea typeface="宋体" panose="02010600030101010101" pitchFamily="2" charset="-122"/>
              </a:rPr>
              <a:t>2015</a:t>
            </a:r>
            <a:r>
              <a:rPr lang="zh-CN" altLang="zh-CN" sz="2400" dirty="0">
                <a:solidFill>
                  <a:srgbClr val="000000"/>
                </a:solidFill>
                <a:effectLst/>
                <a:latin typeface="Times New Roman" panose="02020603050405020304" pitchFamily="18" charset="0"/>
                <a:ea typeface="宋体" panose="02010600030101010101" pitchFamily="2" charset="-122"/>
              </a:rPr>
              <a:t>年</a:t>
            </a:r>
            <a:r>
              <a:rPr lang="en-US" altLang="zh-CN" sz="2400" dirty="0">
                <a:solidFill>
                  <a:srgbClr val="000000"/>
                </a:solidFill>
                <a:effectLst/>
                <a:latin typeface="Times New Roman" panose="02020603050405020304" pitchFamily="18" charset="0"/>
                <a:ea typeface="宋体" panose="02010600030101010101" pitchFamily="2" charset="-122"/>
              </a:rPr>
              <a:t>10</a:t>
            </a:r>
            <a:r>
              <a:rPr lang="zh-CN" altLang="zh-CN" sz="2400" dirty="0">
                <a:solidFill>
                  <a:srgbClr val="000000"/>
                </a:solidFill>
                <a:effectLst/>
                <a:latin typeface="Times New Roman" panose="02020603050405020304" pitchFamily="18" charset="0"/>
                <a:ea typeface="宋体" panose="02010600030101010101" pitchFamily="2" charset="-122"/>
              </a:rPr>
              <a:t>月发布的</a:t>
            </a:r>
            <a:r>
              <a:rPr lang="en-US" altLang="zh-CN" sz="2400" dirty="0">
                <a:solidFill>
                  <a:srgbClr val="000000"/>
                </a:solidFill>
                <a:effectLst/>
                <a:latin typeface="Times New Roman" panose="02020603050405020304" pitchFamily="18" charset="0"/>
                <a:ea typeface="宋体" panose="02010600030101010101" pitchFamily="2" charset="-122"/>
              </a:rPr>
              <a:t>Liberty</a:t>
            </a:r>
            <a:r>
              <a:rPr lang="zh-CN" altLang="zh-CN" sz="2400" dirty="0">
                <a:solidFill>
                  <a:srgbClr val="000000"/>
                </a:solidFill>
                <a:effectLst/>
                <a:latin typeface="Times New Roman" panose="02020603050405020304" pitchFamily="18" charset="0"/>
                <a:ea typeface="宋体" panose="02010600030101010101" pitchFamily="2" charset="-122"/>
              </a:rPr>
              <a:t>版本，更加精细的访问控制和更简洁的管理功能非常亮眼。这些功能直接满足了</a:t>
            </a:r>
            <a:r>
              <a:rPr lang="en-US" altLang="zh-CN" sz="2400" dirty="0">
                <a:solidFill>
                  <a:srgbClr val="000000"/>
                </a:solidFill>
                <a:effectLst/>
                <a:latin typeface="Times New Roman" panose="02020603050405020304" pitchFamily="18" charset="0"/>
                <a:ea typeface="宋体" panose="02010600030101010101" pitchFamily="2" charset="-122"/>
              </a:rPr>
              <a:t>OpenStack</a:t>
            </a:r>
            <a:r>
              <a:rPr lang="zh-CN" altLang="zh-CN" sz="2400" dirty="0">
                <a:solidFill>
                  <a:srgbClr val="000000"/>
                </a:solidFill>
                <a:effectLst/>
                <a:latin typeface="Times New Roman" panose="02020603050405020304" pitchFamily="18" charset="0"/>
                <a:ea typeface="宋体" panose="02010600030101010101" pitchFamily="2" charset="-122"/>
              </a:rPr>
              <a:t>运营人员的需求。</a:t>
            </a:r>
            <a:endParaRPr lang="zh-CN" altLang="zh-CN" sz="2400" dirty="0">
              <a:effectLst/>
              <a:latin typeface="Times New Roman" panose="02020603050405020304" pitchFamily="18" charset="0"/>
              <a:ea typeface="等线" panose="02010600030101010101" pitchFamily="2" charset="-122"/>
            </a:endParaRPr>
          </a:p>
          <a:p>
            <a:pPr marL="342900" indent="-342900" algn="just">
              <a:buFont typeface="Arial" panose="020B0604020202020204" pitchFamily="34" charset="0"/>
              <a:buChar char="•"/>
            </a:pPr>
            <a:r>
              <a:rPr lang="en-US" altLang="zh-CN" sz="2400" dirty="0">
                <a:solidFill>
                  <a:srgbClr val="000000"/>
                </a:solidFill>
                <a:effectLst/>
                <a:latin typeface="Times New Roman" panose="02020603050405020304" pitchFamily="18" charset="0"/>
                <a:ea typeface="宋体" panose="02010600030101010101" pitchFamily="2" charset="-122"/>
              </a:rPr>
              <a:t>2016</a:t>
            </a:r>
            <a:r>
              <a:rPr lang="zh-CN" altLang="zh-CN" sz="2400" dirty="0">
                <a:solidFill>
                  <a:srgbClr val="000000"/>
                </a:solidFill>
                <a:effectLst/>
                <a:latin typeface="Times New Roman" panose="02020603050405020304" pitchFamily="18" charset="0"/>
                <a:ea typeface="宋体" panose="02010600030101010101" pitchFamily="2" charset="-122"/>
              </a:rPr>
              <a:t>年</a:t>
            </a:r>
            <a:r>
              <a:rPr lang="en-US" altLang="zh-CN" sz="2400" dirty="0">
                <a:solidFill>
                  <a:srgbClr val="000000"/>
                </a:solidFill>
                <a:effectLst/>
                <a:latin typeface="Times New Roman" panose="02020603050405020304" pitchFamily="18" charset="0"/>
                <a:ea typeface="宋体" panose="02010600030101010101" pitchFamily="2" charset="-122"/>
              </a:rPr>
              <a:t>4</a:t>
            </a:r>
            <a:r>
              <a:rPr lang="zh-CN" altLang="zh-CN" sz="2400" dirty="0">
                <a:solidFill>
                  <a:srgbClr val="000000"/>
                </a:solidFill>
                <a:effectLst/>
                <a:latin typeface="Times New Roman" panose="02020603050405020304" pitchFamily="18" charset="0"/>
                <a:ea typeface="宋体" panose="02010600030101010101" pitchFamily="2" charset="-122"/>
              </a:rPr>
              <a:t>月发布的</a:t>
            </a:r>
            <a:r>
              <a:rPr lang="en-US" altLang="zh-CN" sz="2400" dirty="0" err="1">
                <a:solidFill>
                  <a:srgbClr val="000000"/>
                </a:solidFill>
                <a:effectLst/>
                <a:latin typeface="Times New Roman" panose="02020603050405020304" pitchFamily="18" charset="0"/>
                <a:ea typeface="宋体" panose="02010600030101010101" pitchFamily="2" charset="-122"/>
              </a:rPr>
              <a:t>Mikata</a:t>
            </a:r>
            <a:r>
              <a:rPr lang="zh-CN" altLang="zh-CN" sz="2400" dirty="0">
                <a:solidFill>
                  <a:srgbClr val="000000"/>
                </a:solidFill>
                <a:effectLst/>
                <a:latin typeface="Times New Roman" panose="02020603050405020304" pitchFamily="18" charset="0"/>
                <a:ea typeface="宋体" panose="02010600030101010101" pitchFamily="2" charset="-122"/>
              </a:rPr>
              <a:t>，聚焦于可管理性、可扩展性和终端用户体验三方面。</a:t>
            </a:r>
            <a:endParaRPr lang="zh-CN" altLang="zh-CN" sz="2400" dirty="0">
              <a:effectLst/>
              <a:latin typeface="Times New Roman" panose="02020603050405020304" pitchFamily="18" charset="0"/>
              <a:ea typeface="等线" panose="02010600030101010101" pitchFamily="2" charset="-122"/>
            </a:endParaRPr>
          </a:p>
          <a:p>
            <a:pPr marL="342900" indent="-342900" algn="just">
              <a:buFont typeface="Arial" panose="020B0604020202020204" pitchFamily="34" charset="0"/>
              <a:buChar char="•"/>
            </a:pPr>
            <a:r>
              <a:rPr lang="en-US" altLang="zh-CN" sz="2400" dirty="0">
                <a:solidFill>
                  <a:srgbClr val="000000"/>
                </a:solidFill>
                <a:effectLst/>
                <a:latin typeface="Times New Roman" panose="02020603050405020304" pitchFamily="18" charset="0"/>
                <a:ea typeface="宋体" panose="02010600030101010101" pitchFamily="2" charset="-122"/>
              </a:rPr>
              <a:t>2016</a:t>
            </a:r>
            <a:r>
              <a:rPr lang="zh-CN" altLang="zh-CN" sz="2400" dirty="0">
                <a:solidFill>
                  <a:srgbClr val="000000"/>
                </a:solidFill>
                <a:effectLst/>
                <a:latin typeface="Times New Roman" panose="02020603050405020304" pitchFamily="18" charset="0"/>
                <a:ea typeface="宋体" panose="02010600030101010101" pitchFamily="2" charset="-122"/>
              </a:rPr>
              <a:t>年</a:t>
            </a:r>
            <a:r>
              <a:rPr lang="en-US" altLang="zh-CN" sz="2400" dirty="0">
                <a:solidFill>
                  <a:srgbClr val="000000"/>
                </a:solidFill>
                <a:effectLst/>
                <a:latin typeface="Times New Roman" panose="02020603050405020304" pitchFamily="18" charset="0"/>
                <a:ea typeface="宋体" panose="02010600030101010101" pitchFamily="2" charset="-122"/>
              </a:rPr>
              <a:t>10</a:t>
            </a:r>
            <a:r>
              <a:rPr lang="zh-CN" altLang="zh-CN" sz="2400" dirty="0">
                <a:solidFill>
                  <a:srgbClr val="000000"/>
                </a:solidFill>
                <a:effectLst/>
                <a:latin typeface="Times New Roman" panose="02020603050405020304" pitchFamily="18" charset="0"/>
                <a:ea typeface="宋体" panose="02010600030101010101" pitchFamily="2" charset="-122"/>
              </a:rPr>
              <a:t>月发布的</a:t>
            </a:r>
            <a:r>
              <a:rPr lang="en-US" altLang="zh-CN" sz="2400" dirty="0">
                <a:solidFill>
                  <a:srgbClr val="000000"/>
                </a:solidFill>
                <a:effectLst/>
                <a:latin typeface="Times New Roman" panose="02020603050405020304" pitchFamily="18" charset="0"/>
                <a:ea typeface="宋体" panose="02010600030101010101" pitchFamily="2" charset="-122"/>
              </a:rPr>
              <a:t>Newton</a:t>
            </a:r>
            <a:r>
              <a:rPr lang="zh-CN" altLang="zh-CN" sz="2400" dirty="0">
                <a:solidFill>
                  <a:srgbClr val="000000"/>
                </a:solidFill>
                <a:effectLst/>
                <a:latin typeface="Times New Roman" panose="02020603050405020304" pitchFamily="18" charset="0"/>
                <a:ea typeface="宋体" panose="02010600030101010101" pitchFamily="2" charset="-122"/>
              </a:rPr>
              <a:t>，推出了</a:t>
            </a:r>
            <a:r>
              <a:rPr lang="en-US" altLang="zh-CN" sz="2400" dirty="0">
                <a:solidFill>
                  <a:srgbClr val="000000"/>
                </a:solidFill>
                <a:effectLst/>
                <a:latin typeface="Times New Roman" panose="02020603050405020304" pitchFamily="18" charset="0"/>
                <a:ea typeface="宋体" panose="02010600030101010101" pitchFamily="2" charset="-122"/>
              </a:rPr>
              <a:t>Ironic</a:t>
            </a:r>
            <a:r>
              <a:rPr lang="zh-CN" altLang="zh-CN" sz="2400" dirty="0">
                <a:solidFill>
                  <a:srgbClr val="000000"/>
                </a:solidFill>
                <a:effectLst/>
                <a:latin typeface="Times New Roman" panose="02020603050405020304" pitchFamily="18" charset="0"/>
                <a:ea typeface="宋体" panose="02010600030101010101" pitchFamily="2" charset="-122"/>
              </a:rPr>
              <a:t>裸机开通服务、</a:t>
            </a:r>
            <a:r>
              <a:rPr lang="en-US" altLang="zh-CN" sz="2400" dirty="0">
                <a:solidFill>
                  <a:srgbClr val="000000"/>
                </a:solidFill>
                <a:effectLst/>
                <a:latin typeface="Times New Roman" panose="02020603050405020304" pitchFamily="18" charset="0"/>
                <a:ea typeface="宋体" panose="02010600030101010101" pitchFamily="2" charset="-122"/>
              </a:rPr>
              <a:t>Magnum</a:t>
            </a:r>
            <a:r>
              <a:rPr lang="zh-CN" altLang="zh-CN" sz="2400" dirty="0">
                <a:solidFill>
                  <a:srgbClr val="000000"/>
                </a:solidFill>
                <a:effectLst/>
                <a:latin typeface="Times New Roman" panose="02020603050405020304" pitchFamily="18" charset="0"/>
                <a:ea typeface="宋体" panose="02010600030101010101" pitchFamily="2" charset="-122"/>
              </a:rPr>
              <a:t>容器编排集群管理器等一系列新功能。</a:t>
            </a:r>
            <a:endParaRPr lang="zh-CN" altLang="zh-CN" sz="2400" dirty="0">
              <a:effectLst/>
              <a:latin typeface="Times New Roman" panose="02020603050405020304" pitchFamily="18" charset="0"/>
              <a:ea typeface="等线" panose="02010600030101010101" pitchFamily="2" charset="-122"/>
            </a:endParaRPr>
          </a:p>
        </p:txBody>
      </p:sp>
    </p:spTree>
    <p:extLst>
      <p:ext uri="{BB962C8B-B14F-4D97-AF65-F5344CB8AC3E}">
        <p14:creationId xmlns:p14="http://schemas.microsoft.com/office/powerpoint/2010/main" val="195121736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TextBox 22"/>
          <p:cNvSpPr txBox="1"/>
          <p:nvPr/>
        </p:nvSpPr>
        <p:spPr>
          <a:xfrm>
            <a:off x="267061" y="6539369"/>
            <a:ext cx="1800200" cy="123111"/>
          </a:xfrm>
          <a:prstGeom prst="rect">
            <a:avLst/>
          </a:prstGeom>
          <a:noFill/>
        </p:spPr>
        <p:txBody>
          <a:bodyPr wrap="square" rtlCol="0">
            <a:spAutoFit/>
          </a:bodyPr>
          <a:lstStyle/>
          <a:p>
            <a:pPr>
              <a:lnSpc>
                <a:spcPct val="200000"/>
              </a:lnSpc>
            </a:pPr>
            <a:r>
              <a:rPr lang="en-US" altLang="zh-CN" sz="100" dirty="0">
                <a:solidFill>
                  <a:schemeClr val="bg1"/>
                </a:solidFill>
                <a:latin typeface="微软雅黑" panose="020B0503020204020204" pitchFamily="34" charset="-122"/>
                <a:ea typeface="微软雅黑" panose="020B0503020204020204" pitchFamily="34" charset="-122"/>
              </a:rPr>
              <a:t>PPT</a:t>
            </a:r>
            <a:r>
              <a:rPr lang="zh-CN" altLang="en-US" sz="100" dirty="0">
                <a:solidFill>
                  <a:schemeClr val="bg1"/>
                </a:solidFill>
                <a:latin typeface="微软雅黑" panose="020B0503020204020204" pitchFamily="34" charset="-122"/>
                <a:ea typeface="微软雅黑" panose="020B0503020204020204" pitchFamily="34" charset="-122"/>
              </a:rPr>
              <a:t>模板 </a:t>
            </a:r>
            <a:r>
              <a:rPr lang="en-US" altLang="zh-CN" sz="100" dirty="0">
                <a:solidFill>
                  <a:schemeClr val="bg1"/>
                </a:solidFill>
                <a:latin typeface="微软雅黑" panose="020B0503020204020204" pitchFamily="34" charset="-122"/>
                <a:ea typeface="微软雅黑" panose="020B0503020204020204" pitchFamily="34" charset="-122"/>
              </a:rPr>
              <a:t>http://www.1ppt.com/moban/</a:t>
            </a:r>
            <a:r>
              <a:rPr lang="zh-CN" altLang="en-US" sz="100" dirty="0">
                <a:solidFill>
                  <a:schemeClr val="bg1"/>
                </a:solidFill>
                <a:latin typeface="微软雅黑" panose="020B0503020204020204" pitchFamily="34" charset="-122"/>
                <a:ea typeface="微软雅黑" panose="020B0503020204020204" pitchFamily="34" charset="-122"/>
              </a:rPr>
              <a:t> </a:t>
            </a:r>
            <a:endParaRPr lang="en-US" altLang="zh-CN" sz="100" dirty="0">
              <a:solidFill>
                <a:schemeClr val="bg1"/>
              </a:solidFill>
              <a:latin typeface="微软雅黑" panose="020B0503020204020204" pitchFamily="34" charset="-122"/>
              <a:ea typeface="微软雅黑" panose="020B0503020204020204" pitchFamily="34" charset="-122"/>
            </a:endParaRPr>
          </a:p>
        </p:txBody>
      </p:sp>
      <p:grpSp>
        <p:nvGrpSpPr>
          <p:cNvPr id="28" name="组合 27">
            <a:extLst>
              <a:ext uri="{FF2B5EF4-FFF2-40B4-BE49-F238E27FC236}">
                <a16:creationId xmlns:a16="http://schemas.microsoft.com/office/drawing/2014/main" id="{9B8478E2-C6C8-4B2D-A9A3-892C973C407A}"/>
              </a:ext>
            </a:extLst>
          </p:cNvPr>
          <p:cNvGrpSpPr/>
          <p:nvPr/>
        </p:nvGrpSpPr>
        <p:grpSpPr>
          <a:xfrm>
            <a:off x="688460" y="611701"/>
            <a:ext cx="4512517" cy="461665"/>
            <a:chOff x="688460" y="611701"/>
            <a:chExt cx="4512517" cy="461665"/>
          </a:xfrm>
        </p:grpSpPr>
        <p:sp>
          <p:nvSpPr>
            <p:cNvPr id="29" name="文本框 28">
              <a:extLst>
                <a:ext uri="{FF2B5EF4-FFF2-40B4-BE49-F238E27FC236}">
                  <a16:creationId xmlns:a16="http://schemas.microsoft.com/office/drawing/2014/main" id="{9A849A46-68F2-4BF9-9335-C393326261A6}"/>
                </a:ext>
              </a:extLst>
            </p:cNvPr>
            <p:cNvSpPr txBox="1"/>
            <p:nvPr/>
          </p:nvSpPr>
          <p:spPr>
            <a:xfrm>
              <a:off x="931237" y="611701"/>
              <a:ext cx="3962400" cy="461665"/>
            </a:xfrm>
            <a:prstGeom prst="rect">
              <a:avLst/>
            </a:prstGeom>
            <a:noFill/>
          </p:spPr>
          <p:txBody>
            <a:bodyPr wrap="square" rtlCol="0">
              <a:spAutoFit/>
            </a:bodyPr>
            <a:lstStyle/>
            <a:p>
              <a:pPr algn="ctr"/>
              <a:r>
                <a:rPr lang="en-US" altLang="zh-CN" sz="2400" dirty="0">
                  <a:cs typeface="+mn-ea"/>
                  <a:sym typeface="+mn-lt"/>
                </a:rPr>
                <a:t>01Openstack</a:t>
              </a:r>
              <a:r>
                <a:rPr lang="zh-CN" altLang="en-US" sz="2400" dirty="0">
                  <a:cs typeface="+mn-ea"/>
                  <a:sym typeface="+mn-lt"/>
                </a:rPr>
                <a:t>发展过程</a:t>
              </a:r>
            </a:p>
          </p:txBody>
        </p:sp>
        <p:cxnSp>
          <p:nvCxnSpPr>
            <p:cNvPr id="30" name="直接连接符 29">
              <a:extLst>
                <a:ext uri="{FF2B5EF4-FFF2-40B4-BE49-F238E27FC236}">
                  <a16:creationId xmlns:a16="http://schemas.microsoft.com/office/drawing/2014/main" id="{07DAF987-69EB-40E6-9EB2-FE70A05BA347}"/>
                </a:ext>
              </a:extLst>
            </p:cNvPr>
            <p:cNvCxnSpPr>
              <a:cxnSpLocks/>
            </p:cNvCxnSpPr>
            <p:nvPr/>
          </p:nvCxnSpPr>
          <p:spPr>
            <a:xfrm flipH="1">
              <a:off x="4324677" y="842533"/>
              <a:ext cx="876300" cy="0"/>
            </a:xfrm>
            <a:prstGeom prst="line">
              <a:avLst/>
            </a:prstGeom>
            <a:ln>
              <a:gradFill>
                <a:gsLst>
                  <a:gs pos="0">
                    <a:schemeClr val="accent1">
                      <a:lumMod val="5000"/>
                      <a:lumOff val="95000"/>
                    </a:schemeClr>
                  </a:gs>
                  <a:gs pos="100000">
                    <a:schemeClr val="bg1">
                      <a:lumMod val="50000"/>
                    </a:schemeClr>
                  </a:gs>
                </a:gsLst>
                <a:lin ang="0" scaled="0"/>
              </a:gradFill>
            </a:ln>
          </p:spPr>
          <p:style>
            <a:lnRef idx="1">
              <a:schemeClr val="accent1"/>
            </a:lnRef>
            <a:fillRef idx="0">
              <a:schemeClr val="accent1"/>
            </a:fillRef>
            <a:effectRef idx="0">
              <a:schemeClr val="accent1"/>
            </a:effectRef>
            <a:fontRef idx="minor">
              <a:schemeClr val="tx1"/>
            </a:fontRef>
          </p:style>
        </p:cxnSp>
        <p:cxnSp>
          <p:nvCxnSpPr>
            <p:cNvPr id="31" name="直接连接符 30">
              <a:extLst>
                <a:ext uri="{FF2B5EF4-FFF2-40B4-BE49-F238E27FC236}">
                  <a16:creationId xmlns:a16="http://schemas.microsoft.com/office/drawing/2014/main" id="{B299E428-F841-450B-8AF8-9AFEDCF88884}"/>
                </a:ext>
              </a:extLst>
            </p:cNvPr>
            <p:cNvCxnSpPr>
              <a:cxnSpLocks/>
            </p:cNvCxnSpPr>
            <p:nvPr/>
          </p:nvCxnSpPr>
          <p:spPr>
            <a:xfrm>
              <a:off x="688460" y="842533"/>
              <a:ext cx="803231" cy="0"/>
            </a:xfrm>
            <a:prstGeom prst="line">
              <a:avLst/>
            </a:prstGeom>
            <a:ln>
              <a:gradFill>
                <a:gsLst>
                  <a:gs pos="0">
                    <a:schemeClr val="accent1">
                      <a:lumMod val="5000"/>
                      <a:lumOff val="95000"/>
                    </a:schemeClr>
                  </a:gs>
                  <a:gs pos="100000">
                    <a:schemeClr val="bg1">
                      <a:lumMod val="50000"/>
                    </a:schemeClr>
                  </a:gs>
                </a:gsLst>
                <a:lin ang="0" scaled="0"/>
              </a:gradFill>
            </a:ln>
          </p:spPr>
          <p:style>
            <a:lnRef idx="1">
              <a:schemeClr val="accent1"/>
            </a:lnRef>
            <a:fillRef idx="0">
              <a:schemeClr val="accent1"/>
            </a:fillRef>
            <a:effectRef idx="0">
              <a:schemeClr val="accent1"/>
            </a:effectRef>
            <a:fontRef idx="minor">
              <a:schemeClr val="tx1"/>
            </a:fontRef>
          </p:style>
        </p:cxnSp>
      </p:grpSp>
      <p:sp>
        <p:nvSpPr>
          <p:cNvPr id="3" name="文本框 2">
            <a:extLst>
              <a:ext uri="{FF2B5EF4-FFF2-40B4-BE49-F238E27FC236}">
                <a16:creationId xmlns:a16="http://schemas.microsoft.com/office/drawing/2014/main" id="{86EBCE90-3E50-0E13-7269-8AB354EF6040}"/>
              </a:ext>
            </a:extLst>
          </p:cNvPr>
          <p:cNvSpPr txBox="1"/>
          <p:nvPr/>
        </p:nvSpPr>
        <p:spPr>
          <a:xfrm>
            <a:off x="477760" y="1225689"/>
            <a:ext cx="11236479" cy="4893647"/>
          </a:xfrm>
          <a:prstGeom prst="rect">
            <a:avLst/>
          </a:prstGeom>
          <a:noFill/>
        </p:spPr>
        <p:txBody>
          <a:bodyPr wrap="square">
            <a:spAutoFit/>
          </a:bodyPr>
          <a:lstStyle/>
          <a:p>
            <a:pPr marL="342900" indent="-342900" algn="just">
              <a:buFont typeface="Arial" panose="020B0604020202020204" pitchFamily="34" charset="0"/>
              <a:buChar char="•"/>
            </a:pPr>
            <a:r>
              <a:rPr lang="en-US" altLang="zh-CN" sz="2400" dirty="0">
                <a:solidFill>
                  <a:srgbClr val="000000"/>
                </a:solidFill>
                <a:effectLst/>
                <a:latin typeface="Times New Roman" panose="02020603050405020304" pitchFamily="18" charset="0"/>
                <a:ea typeface="宋体" panose="02010600030101010101" pitchFamily="2" charset="-122"/>
              </a:rPr>
              <a:t>2017</a:t>
            </a:r>
            <a:r>
              <a:rPr lang="zh-CN" altLang="zh-CN" sz="2400" dirty="0">
                <a:solidFill>
                  <a:srgbClr val="000000"/>
                </a:solidFill>
                <a:effectLst/>
                <a:latin typeface="Times New Roman" panose="02020603050405020304" pitchFamily="18" charset="0"/>
                <a:ea typeface="宋体" panose="02010600030101010101" pitchFamily="2" charset="-122"/>
              </a:rPr>
              <a:t>年</a:t>
            </a:r>
            <a:r>
              <a:rPr lang="en-US" altLang="zh-CN" sz="2400" dirty="0">
                <a:solidFill>
                  <a:srgbClr val="000000"/>
                </a:solidFill>
                <a:effectLst/>
                <a:latin typeface="Times New Roman" panose="02020603050405020304" pitchFamily="18" charset="0"/>
                <a:ea typeface="宋体" panose="02010600030101010101" pitchFamily="2" charset="-122"/>
              </a:rPr>
              <a:t>2</a:t>
            </a:r>
            <a:r>
              <a:rPr lang="zh-CN" altLang="zh-CN" sz="2400" dirty="0">
                <a:solidFill>
                  <a:srgbClr val="000000"/>
                </a:solidFill>
                <a:effectLst/>
                <a:latin typeface="Times New Roman" panose="02020603050405020304" pitchFamily="18" charset="0"/>
                <a:ea typeface="宋体" panose="02010600030101010101" pitchFamily="2" charset="-122"/>
              </a:rPr>
              <a:t>月发布的</a:t>
            </a:r>
            <a:r>
              <a:rPr lang="en-US" altLang="zh-CN" sz="2400" dirty="0" err="1">
                <a:solidFill>
                  <a:srgbClr val="000000"/>
                </a:solidFill>
                <a:effectLst/>
                <a:latin typeface="Times New Roman" panose="02020603050405020304" pitchFamily="18" charset="0"/>
                <a:ea typeface="宋体" panose="02010600030101010101" pitchFamily="2" charset="-122"/>
              </a:rPr>
              <a:t>Ocata</a:t>
            </a:r>
            <a:r>
              <a:rPr lang="zh-CN" altLang="zh-CN" sz="2400" dirty="0">
                <a:solidFill>
                  <a:srgbClr val="000000"/>
                </a:solidFill>
                <a:effectLst/>
                <a:latin typeface="Times New Roman" panose="02020603050405020304" pitchFamily="18" charset="0"/>
                <a:ea typeface="宋体" panose="02010600030101010101" pitchFamily="2" charset="-122"/>
              </a:rPr>
              <a:t>，该版本强调统一云平台的管理。</a:t>
            </a:r>
            <a:endParaRPr lang="zh-CN" altLang="zh-CN" sz="2400" dirty="0">
              <a:effectLst/>
              <a:latin typeface="Times New Roman" panose="02020603050405020304" pitchFamily="18" charset="0"/>
              <a:ea typeface="等线" panose="02010600030101010101" pitchFamily="2" charset="-122"/>
            </a:endParaRPr>
          </a:p>
          <a:p>
            <a:pPr marL="342900" indent="-342900" algn="just">
              <a:buFont typeface="Arial" panose="020B0604020202020204" pitchFamily="34" charset="0"/>
              <a:buChar char="•"/>
            </a:pPr>
            <a:r>
              <a:rPr lang="en-US" altLang="zh-CN" sz="2400" dirty="0">
                <a:solidFill>
                  <a:srgbClr val="000000"/>
                </a:solidFill>
                <a:effectLst/>
                <a:latin typeface="Times New Roman" panose="02020603050405020304" pitchFamily="18" charset="0"/>
                <a:ea typeface="宋体" panose="02010600030101010101" pitchFamily="2" charset="-122"/>
              </a:rPr>
              <a:t>2017</a:t>
            </a:r>
            <a:r>
              <a:rPr lang="zh-CN" altLang="zh-CN" sz="2400" dirty="0">
                <a:solidFill>
                  <a:srgbClr val="000000"/>
                </a:solidFill>
                <a:effectLst/>
                <a:latin typeface="Times New Roman" panose="02020603050405020304" pitchFamily="18" charset="0"/>
                <a:ea typeface="宋体" panose="02010600030101010101" pitchFamily="2" charset="-122"/>
              </a:rPr>
              <a:t>年</a:t>
            </a:r>
            <a:r>
              <a:rPr lang="en-US" altLang="zh-CN" sz="2400" dirty="0">
                <a:solidFill>
                  <a:srgbClr val="000000"/>
                </a:solidFill>
                <a:effectLst/>
                <a:latin typeface="Times New Roman" panose="02020603050405020304" pitchFamily="18" charset="0"/>
                <a:ea typeface="宋体" panose="02010600030101010101" pitchFamily="2" charset="-122"/>
              </a:rPr>
              <a:t>8</a:t>
            </a:r>
            <a:r>
              <a:rPr lang="zh-CN" altLang="zh-CN" sz="2400" dirty="0">
                <a:solidFill>
                  <a:srgbClr val="000000"/>
                </a:solidFill>
                <a:effectLst/>
                <a:latin typeface="Times New Roman" panose="02020603050405020304" pitchFamily="18" charset="0"/>
                <a:ea typeface="宋体" panose="02010600030101010101" pitchFamily="2" charset="-122"/>
              </a:rPr>
              <a:t>月发布的</a:t>
            </a:r>
            <a:r>
              <a:rPr lang="en-US" altLang="zh-CN" sz="2400" dirty="0">
                <a:solidFill>
                  <a:srgbClr val="000000"/>
                </a:solidFill>
                <a:effectLst/>
                <a:latin typeface="Times New Roman" panose="02020603050405020304" pitchFamily="18" charset="0"/>
                <a:ea typeface="宋体" panose="02010600030101010101" pitchFamily="2" charset="-122"/>
              </a:rPr>
              <a:t>Pike</a:t>
            </a:r>
            <a:r>
              <a:rPr lang="zh-CN" altLang="zh-CN" sz="2400" dirty="0">
                <a:solidFill>
                  <a:srgbClr val="000000"/>
                </a:solidFill>
                <a:effectLst/>
                <a:latin typeface="Times New Roman" panose="02020603050405020304" pitchFamily="18" charset="0"/>
                <a:ea typeface="宋体" panose="02010600030101010101" pitchFamily="2" charset="-122"/>
              </a:rPr>
              <a:t>，主要对组件和功能进行升级。</a:t>
            </a:r>
            <a:endParaRPr lang="zh-CN" altLang="zh-CN" sz="2400" dirty="0">
              <a:effectLst/>
              <a:latin typeface="Times New Roman" panose="02020603050405020304" pitchFamily="18" charset="0"/>
              <a:ea typeface="等线" panose="02010600030101010101" pitchFamily="2" charset="-122"/>
            </a:endParaRPr>
          </a:p>
          <a:p>
            <a:pPr marL="342900" indent="-342900" algn="just">
              <a:buFont typeface="Arial" panose="020B0604020202020204" pitchFamily="34" charset="0"/>
              <a:buChar char="•"/>
            </a:pPr>
            <a:r>
              <a:rPr lang="en-US" altLang="zh-CN" sz="2400" dirty="0">
                <a:solidFill>
                  <a:srgbClr val="000000"/>
                </a:solidFill>
                <a:effectLst/>
                <a:latin typeface="Times New Roman" panose="02020603050405020304" pitchFamily="18" charset="0"/>
                <a:ea typeface="宋体" panose="02010600030101010101" pitchFamily="2" charset="-122"/>
              </a:rPr>
              <a:t>2018</a:t>
            </a:r>
            <a:r>
              <a:rPr lang="zh-CN" altLang="zh-CN" sz="2400" dirty="0">
                <a:solidFill>
                  <a:srgbClr val="000000"/>
                </a:solidFill>
                <a:effectLst/>
                <a:latin typeface="Times New Roman" panose="02020603050405020304" pitchFamily="18" charset="0"/>
                <a:ea typeface="宋体" panose="02010600030101010101" pitchFamily="2" charset="-122"/>
              </a:rPr>
              <a:t>年</a:t>
            </a:r>
            <a:r>
              <a:rPr lang="en-US" altLang="zh-CN" sz="2400" dirty="0">
                <a:solidFill>
                  <a:srgbClr val="000000"/>
                </a:solidFill>
                <a:effectLst/>
                <a:latin typeface="Times New Roman" panose="02020603050405020304" pitchFamily="18" charset="0"/>
                <a:ea typeface="宋体" panose="02010600030101010101" pitchFamily="2" charset="-122"/>
              </a:rPr>
              <a:t>2</a:t>
            </a:r>
            <a:r>
              <a:rPr lang="zh-CN" altLang="zh-CN" sz="2400" dirty="0">
                <a:solidFill>
                  <a:srgbClr val="000000"/>
                </a:solidFill>
                <a:effectLst/>
                <a:latin typeface="Times New Roman" panose="02020603050405020304" pitchFamily="18" charset="0"/>
                <a:ea typeface="宋体" panose="02010600030101010101" pitchFamily="2" charset="-122"/>
              </a:rPr>
              <a:t>月发布的</a:t>
            </a:r>
            <a:r>
              <a:rPr lang="en-US" altLang="zh-CN" sz="2400" dirty="0">
                <a:solidFill>
                  <a:srgbClr val="000000"/>
                </a:solidFill>
                <a:effectLst/>
                <a:latin typeface="Times New Roman" panose="02020603050405020304" pitchFamily="18" charset="0"/>
                <a:ea typeface="宋体" panose="02010600030101010101" pitchFamily="2" charset="-122"/>
              </a:rPr>
              <a:t>Queens</a:t>
            </a:r>
            <a:r>
              <a:rPr lang="zh-CN" altLang="zh-CN" sz="2400" dirty="0">
                <a:solidFill>
                  <a:srgbClr val="000000"/>
                </a:solidFill>
                <a:effectLst/>
                <a:latin typeface="Times New Roman" panose="02020603050405020304" pitchFamily="18" charset="0"/>
                <a:ea typeface="宋体" panose="02010600030101010101" pitchFamily="2" charset="-122"/>
              </a:rPr>
              <a:t>版本，发布了一些强大的面向企业的功能，其中最引人注目的是</a:t>
            </a:r>
            <a:r>
              <a:rPr lang="en-US" altLang="zh-CN" sz="2400" dirty="0">
                <a:solidFill>
                  <a:srgbClr val="000000"/>
                </a:solidFill>
                <a:effectLst/>
                <a:latin typeface="Times New Roman" panose="02020603050405020304" pitchFamily="18" charset="0"/>
                <a:ea typeface="宋体" panose="02010600030101010101" pitchFamily="2" charset="-122"/>
              </a:rPr>
              <a:t>Cinder</a:t>
            </a:r>
            <a:r>
              <a:rPr lang="zh-CN" altLang="zh-CN" sz="2400" dirty="0">
                <a:solidFill>
                  <a:srgbClr val="000000"/>
                </a:solidFill>
                <a:effectLst/>
                <a:latin typeface="Times New Roman" panose="02020603050405020304" pitchFamily="18" charset="0"/>
                <a:ea typeface="宋体" panose="02010600030101010101" pitchFamily="2" charset="-122"/>
              </a:rPr>
              <a:t>中的</a:t>
            </a:r>
            <a:r>
              <a:rPr lang="en-US" altLang="zh-CN" sz="2400" dirty="0">
                <a:solidFill>
                  <a:srgbClr val="000000"/>
                </a:solidFill>
                <a:effectLst/>
                <a:latin typeface="Times New Roman" panose="02020603050405020304" pitchFamily="18" charset="0"/>
                <a:ea typeface="宋体" panose="02010600030101010101" pitchFamily="2" charset="-122"/>
              </a:rPr>
              <a:t>Multi-Attach</a:t>
            </a:r>
            <a:r>
              <a:rPr lang="zh-CN" altLang="zh-CN" sz="2400" dirty="0">
                <a:solidFill>
                  <a:srgbClr val="000000"/>
                </a:solidFill>
                <a:effectLst/>
                <a:latin typeface="Times New Roman" panose="02020603050405020304" pitchFamily="18" charset="0"/>
                <a:ea typeface="宋体" panose="02010600030101010101" pitchFamily="2" charset="-122"/>
              </a:rPr>
              <a:t>功能。也优化增强了多项旧功能，包括虚拟</a:t>
            </a:r>
            <a:r>
              <a:rPr lang="en-US" altLang="zh-CN" sz="2400" dirty="0">
                <a:solidFill>
                  <a:srgbClr val="000000"/>
                </a:solidFill>
                <a:effectLst/>
                <a:latin typeface="Times New Roman" panose="02020603050405020304" pitchFamily="18" charset="0"/>
                <a:ea typeface="宋体" panose="02010600030101010101" pitchFamily="2" charset="-122"/>
              </a:rPr>
              <a:t>GPU</a:t>
            </a:r>
            <a:r>
              <a:rPr lang="zh-CN" altLang="zh-CN" sz="2400" dirty="0">
                <a:solidFill>
                  <a:srgbClr val="000000"/>
                </a:solidFill>
                <a:effectLst/>
                <a:latin typeface="Times New Roman" panose="02020603050405020304" pitchFamily="18" charset="0"/>
                <a:ea typeface="宋体" panose="02010600030101010101" pitchFamily="2" charset="-122"/>
              </a:rPr>
              <a:t>支持和容器集成的改进。</a:t>
            </a:r>
            <a:endParaRPr lang="zh-CN" altLang="zh-CN" sz="2400" dirty="0">
              <a:effectLst/>
              <a:latin typeface="Times New Roman" panose="02020603050405020304" pitchFamily="18" charset="0"/>
              <a:ea typeface="等线" panose="02010600030101010101" pitchFamily="2" charset="-122"/>
            </a:endParaRPr>
          </a:p>
          <a:p>
            <a:pPr marL="342900" indent="-342900" algn="just">
              <a:buFont typeface="Arial" panose="020B0604020202020204" pitchFamily="34" charset="0"/>
              <a:buChar char="•"/>
            </a:pPr>
            <a:r>
              <a:rPr lang="en-US" altLang="zh-CN" sz="2400" dirty="0">
                <a:solidFill>
                  <a:srgbClr val="000000"/>
                </a:solidFill>
                <a:effectLst/>
                <a:latin typeface="Times New Roman" panose="02020603050405020304" pitchFamily="18" charset="0"/>
                <a:ea typeface="宋体" panose="02010600030101010101" pitchFamily="2" charset="-122"/>
              </a:rPr>
              <a:t>2018</a:t>
            </a:r>
            <a:r>
              <a:rPr lang="zh-CN" altLang="zh-CN" sz="2400" dirty="0">
                <a:solidFill>
                  <a:srgbClr val="000000"/>
                </a:solidFill>
                <a:effectLst/>
                <a:latin typeface="Times New Roman" panose="02020603050405020304" pitchFamily="18" charset="0"/>
                <a:ea typeface="宋体" panose="02010600030101010101" pitchFamily="2" charset="-122"/>
              </a:rPr>
              <a:t>年</a:t>
            </a:r>
            <a:r>
              <a:rPr lang="en-US" altLang="zh-CN" sz="2400" dirty="0">
                <a:solidFill>
                  <a:srgbClr val="000000"/>
                </a:solidFill>
                <a:effectLst/>
                <a:latin typeface="Times New Roman" panose="02020603050405020304" pitchFamily="18" charset="0"/>
                <a:ea typeface="宋体" panose="02010600030101010101" pitchFamily="2" charset="-122"/>
              </a:rPr>
              <a:t>8</a:t>
            </a:r>
            <a:r>
              <a:rPr lang="zh-CN" altLang="zh-CN" sz="2400" dirty="0">
                <a:solidFill>
                  <a:srgbClr val="000000"/>
                </a:solidFill>
                <a:effectLst/>
                <a:latin typeface="Times New Roman" panose="02020603050405020304" pitchFamily="18" charset="0"/>
                <a:ea typeface="宋体" panose="02010600030101010101" pitchFamily="2" charset="-122"/>
              </a:rPr>
              <a:t>月发布的</a:t>
            </a:r>
            <a:r>
              <a:rPr lang="en-US" altLang="zh-CN" sz="2400" u="none" strike="noStrike" dirty="0">
                <a:solidFill>
                  <a:srgbClr val="000000"/>
                </a:solidFill>
                <a:effectLst/>
                <a:latin typeface="Times New Roman" panose="02020603050405020304" pitchFamily="18" charset="0"/>
                <a:ea typeface="宋体" panose="02010600030101010101" pitchFamily="2" charset="-122"/>
                <a:hlinkClick r:id="rId2"/>
              </a:rPr>
              <a:t>Rocky</a:t>
            </a:r>
            <a:r>
              <a:rPr lang="zh-CN" altLang="zh-CN" sz="2400" dirty="0">
                <a:solidFill>
                  <a:srgbClr val="000000"/>
                </a:solidFill>
                <a:effectLst/>
                <a:latin typeface="Times New Roman" panose="02020603050405020304" pitchFamily="18" charset="0"/>
                <a:ea typeface="宋体" panose="02010600030101010101" pitchFamily="2" charset="-122"/>
              </a:rPr>
              <a:t>版本，旨在解决基础设施的新需求：由人工智能，机器学习，</a:t>
            </a:r>
            <a:r>
              <a:rPr lang="en-US" altLang="zh-CN" sz="2400" dirty="0">
                <a:solidFill>
                  <a:srgbClr val="000000"/>
                </a:solidFill>
                <a:effectLst/>
                <a:latin typeface="Times New Roman" panose="02020603050405020304" pitchFamily="18" charset="0"/>
                <a:ea typeface="宋体" panose="02010600030101010101" pitchFamily="2" charset="-122"/>
              </a:rPr>
              <a:t>NFV</a:t>
            </a:r>
            <a:r>
              <a:rPr lang="zh-CN" altLang="zh-CN" sz="2400" dirty="0">
                <a:solidFill>
                  <a:srgbClr val="000000"/>
                </a:solidFill>
                <a:effectLst/>
                <a:latin typeface="Times New Roman" panose="02020603050405020304" pitchFamily="18" charset="0"/>
                <a:ea typeface="宋体" panose="02010600030101010101" pitchFamily="2" charset="-122"/>
              </a:rPr>
              <a:t>和</a:t>
            </a:r>
            <a:r>
              <a:rPr lang="en-US" altLang="zh-CN" sz="2400" u="none" strike="noStrike" dirty="0" err="1">
                <a:solidFill>
                  <a:srgbClr val="000000"/>
                </a:solidFill>
                <a:effectLst/>
                <a:latin typeface="宋体" panose="02010600030101010101" pitchFamily="2" charset="-122"/>
                <a:ea typeface="等线" panose="02010600030101010101" pitchFamily="2" charset="-122"/>
                <a:hlinkClick r:id="rId3"/>
              </a:rPr>
              <a:t>边缘计算</a:t>
            </a:r>
            <a:r>
              <a:rPr lang="zh-CN" altLang="zh-CN" sz="2400" dirty="0">
                <a:solidFill>
                  <a:srgbClr val="000000"/>
                </a:solidFill>
                <a:effectLst/>
                <a:latin typeface="Times New Roman" panose="02020603050405020304" pitchFamily="18" charset="0"/>
                <a:ea typeface="宋体" panose="02010600030101010101" pitchFamily="2" charset="-122"/>
              </a:rPr>
              <a:t>等使用场景驱动，并提供增强的升级功能，支持各种硬件架构，包括裸机管理服务。</a:t>
            </a:r>
            <a:endParaRPr lang="zh-CN" altLang="zh-CN" sz="2400" dirty="0">
              <a:effectLst/>
              <a:latin typeface="Times New Roman" panose="02020603050405020304" pitchFamily="18" charset="0"/>
              <a:ea typeface="等线" panose="02010600030101010101" pitchFamily="2" charset="-122"/>
            </a:endParaRPr>
          </a:p>
          <a:p>
            <a:pPr marL="342900" indent="-342900" algn="just">
              <a:buFont typeface="Arial" panose="020B0604020202020204" pitchFamily="34" charset="0"/>
              <a:buChar char="•"/>
            </a:pPr>
            <a:r>
              <a:rPr lang="en-US" altLang="zh-CN" sz="2400" dirty="0">
                <a:solidFill>
                  <a:srgbClr val="000000"/>
                </a:solidFill>
                <a:effectLst/>
                <a:latin typeface="Times New Roman" panose="02020603050405020304" pitchFamily="18" charset="0"/>
                <a:ea typeface="宋体" panose="02010600030101010101" pitchFamily="2" charset="-122"/>
              </a:rPr>
              <a:t>2019</a:t>
            </a:r>
            <a:r>
              <a:rPr lang="zh-CN" altLang="zh-CN" sz="2400" dirty="0">
                <a:solidFill>
                  <a:srgbClr val="000000"/>
                </a:solidFill>
                <a:effectLst/>
                <a:latin typeface="Times New Roman" panose="02020603050405020304" pitchFamily="18" charset="0"/>
                <a:ea typeface="宋体" panose="02010600030101010101" pitchFamily="2" charset="-122"/>
              </a:rPr>
              <a:t>年</a:t>
            </a:r>
            <a:r>
              <a:rPr lang="en-US" altLang="zh-CN" sz="2400" dirty="0">
                <a:solidFill>
                  <a:srgbClr val="000000"/>
                </a:solidFill>
                <a:effectLst/>
                <a:latin typeface="Times New Roman" panose="02020603050405020304" pitchFamily="18" charset="0"/>
                <a:ea typeface="宋体" panose="02010600030101010101" pitchFamily="2" charset="-122"/>
              </a:rPr>
              <a:t>4</a:t>
            </a:r>
            <a:r>
              <a:rPr lang="zh-CN" altLang="zh-CN" sz="2400" dirty="0">
                <a:solidFill>
                  <a:srgbClr val="000000"/>
                </a:solidFill>
                <a:effectLst/>
                <a:latin typeface="Times New Roman" panose="02020603050405020304" pitchFamily="18" charset="0"/>
                <a:ea typeface="宋体" panose="02010600030101010101" pitchFamily="2" charset="-122"/>
              </a:rPr>
              <a:t>月发布的</a:t>
            </a:r>
            <a:r>
              <a:rPr lang="en-US" altLang="zh-CN" sz="2400" u="none" strike="noStrike" dirty="0">
                <a:solidFill>
                  <a:srgbClr val="000000"/>
                </a:solidFill>
                <a:effectLst/>
                <a:latin typeface="Times New Roman" panose="02020603050405020304" pitchFamily="18" charset="0"/>
                <a:ea typeface="宋体" panose="02010600030101010101" pitchFamily="2" charset="-122"/>
                <a:hlinkClick r:id="rId4"/>
              </a:rPr>
              <a:t>Stein</a:t>
            </a:r>
            <a:r>
              <a:rPr lang="zh-CN" altLang="zh-CN" sz="2400" dirty="0">
                <a:solidFill>
                  <a:srgbClr val="000000"/>
                </a:solidFill>
                <a:effectLst/>
                <a:latin typeface="Times New Roman" panose="02020603050405020304" pitchFamily="18" charset="0"/>
                <a:ea typeface="宋体" panose="02010600030101010101" pitchFamily="2" charset="-122"/>
              </a:rPr>
              <a:t>版本，对容器功能的强化，用于支持</a:t>
            </a:r>
            <a:r>
              <a:rPr lang="en-US" altLang="zh-CN" sz="2400" dirty="0">
                <a:solidFill>
                  <a:srgbClr val="000000"/>
                </a:solidFill>
                <a:effectLst/>
                <a:latin typeface="Times New Roman" panose="02020603050405020304" pitchFamily="18" charset="0"/>
                <a:ea typeface="宋体" panose="02010600030101010101" pitchFamily="2" charset="-122"/>
              </a:rPr>
              <a:t>5G</a:t>
            </a:r>
            <a:r>
              <a:rPr lang="zh-CN" altLang="zh-CN" sz="2400" dirty="0">
                <a:solidFill>
                  <a:srgbClr val="000000"/>
                </a:solidFill>
                <a:effectLst/>
                <a:latin typeface="Times New Roman" panose="02020603050405020304" pitchFamily="18" charset="0"/>
                <a:ea typeface="宋体" panose="02010600030101010101" pitchFamily="2" charset="-122"/>
              </a:rPr>
              <a:t>、边缘计算和网络功能虚拟化用例的网络升级功能，以及资源管理和追踪性能的增强。</a:t>
            </a:r>
            <a:endParaRPr lang="zh-CN" altLang="zh-CN" sz="2400" dirty="0">
              <a:effectLst/>
              <a:latin typeface="Times New Roman" panose="02020603050405020304" pitchFamily="18" charset="0"/>
              <a:ea typeface="等线" panose="02010600030101010101" pitchFamily="2" charset="-122"/>
            </a:endParaRPr>
          </a:p>
          <a:p>
            <a:pPr marL="342900" indent="-342900" algn="just">
              <a:buFont typeface="Arial" panose="020B0604020202020204" pitchFamily="34" charset="0"/>
              <a:buChar char="•"/>
            </a:pPr>
            <a:r>
              <a:rPr lang="en-US" altLang="zh-CN" sz="2400" dirty="0">
                <a:solidFill>
                  <a:srgbClr val="000000"/>
                </a:solidFill>
                <a:effectLst/>
                <a:latin typeface="Times New Roman" panose="02020603050405020304" pitchFamily="18" charset="0"/>
                <a:ea typeface="宋体" panose="02010600030101010101" pitchFamily="2" charset="-122"/>
              </a:rPr>
              <a:t>2015</a:t>
            </a:r>
            <a:r>
              <a:rPr lang="zh-CN" altLang="zh-CN" sz="2400" dirty="0">
                <a:solidFill>
                  <a:srgbClr val="000000"/>
                </a:solidFill>
                <a:effectLst/>
                <a:latin typeface="Times New Roman" panose="02020603050405020304" pitchFamily="18" charset="0"/>
                <a:ea typeface="宋体" panose="02010600030101010101" pitchFamily="2" charset="-122"/>
              </a:rPr>
              <a:t>年</a:t>
            </a:r>
            <a:r>
              <a:rPr lang="en-US" altLang="zh-CN" sz="2400" dirty="0">
                <a:solidFill>
                  <a:srgbClr val="000000"/>
                </a:solidFill>
                <a:effectLst/>
                <a:latin typeface="Times New Roman" panose="02020603050405020304" pitchFamily="18" charset="0"/>
                <a:ea typeface="宋体" panose="02010600030101010101" pitchFamily="2" charset="-122"/>
              </a:rPr>
              <a:t>OpenStack</a:t>
            </a:r>
            <a:r>
              <a:rPr lang="zh-CN" altLang="zh-CN" sz="2400" dirty="0">
                <a:solidFill>
                  <a:srgbClr val="000000"/>
                </a:solidFill>
                <a:effectLst/>
                <a:latin typeface="Times New Roman" panose="02020603050405020304" pitchFamily="18" charset="0"/>
                <a:ea typeface="宋体" panose="02010600030101010101" pitchFamily="2" charset="-122"/>
              </a:rPr>
              <a:t>与</a:t>
            </a:r>
            <a:r>
              <a:rPr lang="en-US" altLang="zh-CN" sz="2400" dirty="0">
                <a:solidFill>
                  <a:srgbClr val="000000"/>
                </a:solidFill>
                <a:effectLst/>
                <a:latin typeface="Times New Roman" panose="02020603050405020304" pitchFamily="18" charset="0"/>
                <a:ea typeface="宋体" panose="02010600030101010101" pitchFamily="2" charset="-122"/>
              </a:rPr>
              <a:t>Docker</a:t>
            </a:r>
            <a:r>
              <a:rPr lang="zh-CN" altLang="zh-CN" sz="2400" dirty="0">
                <a:solidFill>
                  <a:srgbClr val="000000"/>
                </a:solidFill>
                <a:effectLst/>
                <a:latin typeface="Times New Roman" panose="02020603050405020304" pitchFamily="18" charset="0"/>
                <a:ea typeface="宋体" panose="02010600030101010101" pitchFamily="2" charset="-122"/>
              </a:rPr>
              <a:t>合作，专门支持</a:t>
            </a:r>
            <a:r>
              <a:rPr lang="en-US" altLang="zh-CN" sz="2400" dirty="0">
                <a:solidFill>
                  <a:srgbClr val="000000"/>
                </a:solidFill>
                <a:effectLst/>
                <a:latin typeface="Times New Roman" panose="02020603050405020304" pitchFamily="18" charset="0"/>
                <a:ea typeface="宋体" panose="02010600030101010101" pitchFamily="2" charset="-122"/>
              </a:rPr>
              <a:t>Kubernetes</a:t>
            </a:r>
            <a:r>
              <a:rPr lang="zh-CN" altLang="zh-CN" sz="2400" dirty="0">
                <a:solidFill>
                  <a:srgbClr val="000000"/>
                </a:solidFill>
                <a:effectLst/>
                <a:latin typeface="Times New Roman" panose="02020603050405020304" pitchFamily="18" charset="0"/>
                <a:ea typeface="宋体" panose="02010600030101010101" pitchFamily="2" charset="-122"/>
              </a:rPr>
              <a:t>在</a:t>
            </a:r>
            <a:r>
              <a:rPr lang="en-US" altLang="zh-CN" sz="2400" dirty="0">
                <a:solidFill>
                  <a:srgbClr val="000000"/>
                </a:solidFill>
                <a:effectLst/>
                <a:latin typeface="Times New Roman" panose="02020603050405020304" pitchFamily="18" charset="0"/>
                <a:ea typeface="宋体" panose="02010600030101010101" pitchFamily="2" charset="-122"/>
              </a:rPr>
              <a:t>OpenStack</a:t>
            </a:r>
            <a:r>
              <a:rPr lang="zh-CN" altLang="zh-CN" sz="2400" dirty="0">
                <a:solidFill>
                  <a:srgbClr val="000000"/>
                </a:solidFill>
                <a:effectLst/>
                <a:latin typeface="Times New Roman" panose="02020603050405020304" pitchFamily="18" charset="0"/>
                <a:ea typeface="宋体" panose="02010600030101010101" pitchFamily="2" charset="-122"/>
              </a:rPr>
              <a:t>之上运行管理。这样，</a:t>
            </a:r>
            <a:r>
              <a:rPr lang="en-US" altLang="zh-CN" sz="2400" dirty="0">
                <a:solidFill>
                  <a:srgbClr val="000000"/>
                </a:solidFill>
                <a:effectLst/>
                <a:latin typeface="Times New Roman" panose="02020603050405020304" pitchFamily="18" charset="0"/>
                <a:ea typeface="宋体" panose="02010600030101010101" pitchFamily="2" charset="-122"/>
              </a:rPr>
              <a:t>OpenStack</a:t>
            </a:r>
            <a:r>
              <a:rPr lang="zh-CN" altLang="zh-CN" sz="2400" dirty="0">
                <a:solidFill>
                  <a:srgbClr val="000000"/>
                </a:solidFill>
                <a:effectLst/>
                <a:latin typeface="Times New Roman" panose="02020603050405020304" pitchFamily="18" charset="0"/>
                <a:ea typeface="宋体" panose="02010600030101010101" pitchFamily="2" charset="-122"/>
              </a:rPr>
              <a:t>不再是一个</a:t>
            </a:r>
            <a:r>
              <a:rPr lang="en-US" altLang="zh-CN" sz="2400" dirty="0">
                <a:solidFill>
                  <a:srgbClr val="000000"/>
                </a:solidFill>
                <a:effectLst/>
                <a:latin typeface="Times New Roman" panose="02020603050405020304" pitchFamily="18" charset="0"/>
                <a:ea typeface="宋体" panose="02010600030101010101" pitchFamily="2" charset="-122"/>
              </a:rPr>
              <a:t>IaaS</a:t>
            </a:r>
            <a:r>
              <a:rPr lang="zh-CN" altLang="zh-CN" sz="2400" dirty="0">
                <a:solidFill>
                  <a:srgbClr val="000000"/>
                </a:solidFill>
                <a:effectLst/>
                <a:latin typeface="Times New Roman" panose="02020603050405020304" pitchFamily="18" charset="0"/>
                <a:ea typeface="宋体" panose="02010600030101010101" pitchFamily="2" charset="-122"/>
              </a:rPr>
              <a:t>平台，容器集群的支持和服务编排组件等让</a:t>
            </a:r>
            <a:r>
              <a:rPr lang="en-US" altLang="zh-CN" sz="2400" dirty="0">
                <a:solidFill>
                  <a:srgbClr val="000000"/>
                </a:solidFill>
                <a:effectLst/>
                <a:latin typeface="Times New Roman" panose="02020603050405020304" pitchFamily="18" charset="0"/>
                <a:ea typeface="宋体" panose="02010600030101010101" pitchFamily="2" charset="-122"/>
              </a:rPr>
              <a:t>OpenStack</a:t>
            </a:r>
            <a:r>
              <a:rPr lang="zh-CN" altLang="zh-CN" sz="2400" dirty="0">
                <a:solidFill>
                  <a:srgbClr val="000000"/>
                </a:solidFill>
                <a:effectLst/>
                <a:latin typeface="Times New Roman" panose="02020603050405020304" pitchFamily="18" charset="0"/>
                <a:ea typeface="宋体" panose="02010600030101010101" pitchFamily="2" charset="-122"/>
              </a:rPr>
              <a:t>更加贴近</a:t>
            </a:r>
            <a:r>
              <a:rPr lang="en-US" altLang="zh-CN" sz="2400" dirty="0">
                <a:solidFill>
                  <a:srgbClr val="000000"/>
                </a:solidFill>
                <a:effectLst/>
                <a:latin typeface="Times New Roman" panose="02020603050405020304" pitchFamily="18" charset="0"/>
                <a:ea typeface="宋体" panose="02010600030101010101" pitchFamily="2" charset="-122"/>
              </a:rPr>
              <a:t>PaaS</a:t>
            </a:r>
            <a:r>
              <a:rPr lang="zh-CN" altLang="zh-CN" sz="2400" dirty="0">
                <a:solidFill>
                  <a:srgbClr val="000000"/>
                </a:solidFill>
                <a:effectLst/>
                <a:latin typeface="Times New Roman" panose="02020603050405020304" pitchFamily="18" charset="0"/>
                <a:ea typeface="宋体" panose="02010600030101010101" pitchFamily="2" charset="-122"/>
              </a:rPr>
              <a:t>。</a:t>
            </a:r>
            <a:endParaRPr lang="zh-CN" altLang="zh-CN" sz="2400" dirty="0">
              <a:effectLst/>
              <a:latin typeface="Times New Roman" panose="02020603050405020304" pitchFamily="18" charset="0"/>
              <a:ea typeface="等线" panose="02010600030101010101" pitchFamily="2" charset="-122"/>
            </a:endParaRPr>
          </a:p>
        </p:txBody>
      </p:sp>
    </p:spTree>
    <p:extLst>
      <p:ext uri="{BB962C8B-B14F-4D97-AF65-F5344CB8AC3E}">
        <p14:creationId xmlns:p14="http://schemas.microsoft.com/office/powerpoint/2010/main" val="2047857007"/>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TextBox 22"/>
          <p:cNvSpPr txBox="1"/>
          <p:nvPr/>
        </p:nvSpPr>
        <p:spPr>
          <a:xfrm>
            <a:off x="267061" y="6539369"/>
            <a:ext cx="1800200" cy="123111"/>
          </a:xfrm>
          <a:prstGeom prst="rect">
            <a:avLst/>
          </a:prstGeom>
          <a:noFill/>
        </p:spPr>
        <p:txBody>
          <a:bodyPr wrap="square" rtlCol="0">
            <a:spAutoFit/>
          </a:bodyPr>
          <a:lstStyle/>
          <a:p>
            <a:pPr>
              <a:lnSpc>
                <a:spcPct val="200000"/>
              </a:lnSpc>
            </a:pPr>
            <a:r>
              <a:rPr lang="en-US" altLang="zh-CN" sz="100" dirty="0">
                <a:solidFill>
                  <a:schemeClr val="bg1"/>
                </a:solidFill>
                <a:latin typeface="微软雅黑" panose="020B0503020204020204" pitchFamily="34" charset="-122"/>
                <a:ea typeface="微软雅黑" panose="020B0503020204020204" pitchFamily="34" charset="-122"/>
              </a:rPr>
              <a:t>PPT</a:t>
            </a:r>
            <a:r>
              <a:rPr lang="zh-CN" altLang="en-US" sz="100" dirty="0">
                <a:solidFill>
                  <a:schemeClr val="bg1"/>
                </a:solidFill>
                <a:latin typeface="微软雅黑" panose="020B0503020204020204" pitchFamily="34" charset="-122"/>
                <a:ea typeface="微软雅黑" panose="020B0503020204020204" pitchFamily="34" charset="-122"/>
              </a:rPr>
              <a:t>模板 </a:t>
            </a:r>
            <a:r>
              <a:rPr lang="en-US" altLang="zh-CN" sz="100" dirty="0">
                <a:solidFill>
                  <a:schemeClr val="bg1"/>
                </a:solidFill>
                <a:latin typeface="微软雅黑" panose="020B0503020204020204" pitchFamily="34" charset="-122"/>
                <a:ea typeface="微软雅黑" panose="020B0503020204020204" pitchFamily="34" charset="-122"/>
              </a:rPr>
              <a:t>http://www.1ppt.com/moban/</a:t>
            </a:r>
            <a:r>
              <a:rPr lang="zh-CN" altLang="en-US" sz="100" dirty="0">
                <a:solidFill>
                  <a:schemeClr val="bg1"/>
                </a:solidFill>
                <a:latin typeface="微软雅黑" panose="020B0503020204020204" pitchFamily="34" charset="-122"/>
                <a:ea typeface="微软雅黑" panose="020B0503020204020204" pitchFamily="34" charset="-122"/>
              </a:rPr>
              <a:t> </a:t>
            </a:r>
            <a:endParaRPr lang="en-US" altLang="zh-CN" sz="100" dirty="0">
              <a:solidFill>
                <a:schemeClr val="bg1"/>
              </a:solidFill>
              <a:latin typeface="微软雅黑" panose="020B0503020204020204" pitchFamily="34" charset="-122"/>
              <a:ea typeface="微软雅黑" panose="020B0503020204020204" pitchFamily="34" charset="-122"/>
            </a:endParaRPr>
          </a:p>
        </p:txBody>
      </p:sp>
      <p:grpSp>
        <p:nvGrpSpPr>
          <p:cNvPr id="28" name="组合 27">
            <a:extLst>
              <a:ext uri="{FF2B5EF4-FFF2-40B4-BE49-F238E27FC236}">
                <a16:creationId xmlns:a16="http://schemas.microsoft.com/office/drawing/2014/main" id="{9B8478E2-C6C8-4B2D-A9A3-892C973C407A}"/>
              </a:ext>
            </a:extLst>
          </p:cNvPr>
          <p:cNvGrpSpPr/>
          <p:nvPr/>
        </p:nvGrpSpPr>
        <p:grpSpPr>
          <a:xfrm>
            <a:off x="688460" y="611701"/>
            <a:ext cx="4512517" cy="461665"/>
            <a:chOff x="688460" y="611701"/>
            <a:chExt cx="4512517" cy="461665"/>
          </a:xfrm>
        </p:grpSpPr>
        <p:sp>
          <p:nvSpPr>
            <p:cNvPr id="29" name="文本框 28">
              <a:extLst>
                <a:ext uri="{FF2B5EF4-FFF2-40B4-BE49-F238E27FC236}">
                  <a16:creationId xmlns:a16="http://schemas.microsoft.com/office/drawing/2014/main" id="{9A849A46-68F2-4BF9-9335-C393326261A6}"/>
                </a:ext>
              </a:extLst>
            </p:cNvPr>
            <p:cNvSpPr txBox="1"/>
            <p:nvPr/>
          </p:nvSpPr>
          <p:spPr>
            <a:xfrm>
              <a:off x="931237" y="611701"/>
              <a:ext cx="3962400" cy="461665"/>
            </a:xfrm>
            <a:prstGeom prst="rect">
              <a:avLst/>
            </a:prstGeom>
            <a:noFill/>
          </p:spPr>
          <p:txBody>
            <a:bodyPr wrap="square" rtlCol="0">
              <a:spAutoFit/>
            </a:bodyPr>
            <a:lstStyle/>
            <a:p>
              <a:pPr algn="ctr"/>
              <a:r>
                <a:rPr lang="en-US" altLang="zh-CN" sz="2400" dirty="0">
                  <a:cs typeface="+mn-ea"/>
                  <a:sym typeface="+mn-lt"/>
                </a:rPr>
                <a:t>01Openstack</a:t>
              </a:r>
              <a:r>
                <a:rPr lang="zh-CN" altLang="en-US" sz="2400" dirty="0">
                  <a:cs typeface="+mn-ea"/>
                  <a:sym typeface="+mn-lt"/>
                </a:rPr>
                <a:t>发展过程</a:t>
              </a:r>
            </a:p>
          </p:txBody>
        </p:sp>
        <p:cxnSp>
          <p:nvCxnSpPr>
            <p:cNvPr id="30" name="直接连接符 29">
              <a:extLst>
                <a:ext uri="{FF2B5EF4-FFF2-40B4-BE49-F238E27FC236}">
                  <a16:creationId xmlns:a16="http://schemas.microsoft.com/office/drawing/2014/main" id="{07DAF987-69EB-40E6-9EB2-FE70A05BA347}"/>
                </a:ext>
              </a:extLst>
            </p:cNvPr>
            <p:cNvCxnSpPr>
              <a:cxnSpLocks/>
            </p:cNvCxnSpPr>
            <p:nvPr/>
          </p:nvCxnSpPr>
          <p:spPr>
            <a:xfrm flipH="1">
              <a:off x="4324677" y="842533"/>
              <a:ext cx="876300" cy="0"/>
            </a:xfrm>
            <a:prstGeom prst="line">
              <a:avLst/>
            </a:prstGeom>
            <a:ln>
              <a:gradFill>
                <a:gsLst>
                  <a:gs pos="0">
                    <a:schemeClr val="accent1">
                      <a:lumMod val="5000"/>
                      <a:lumOff val="95000"/>
                    </a:schemeClr>
                  </a:gs>
                  <a:gs pos="100000">
                    <a:schemeClr val="bg1">
                      <a:lumMod val="50000"/>
                    </a:schemeClr>
                  </a:gs>
                </a:gsLst>
                <a:lin ang="0" scaled="0"/>
              </a:gradFill>
            </a:ln>
          </p:spPr>
          <p:style>
            <a:lnRef idx="1">
              <a:schemeClr val="accent1"/>
            </a:lnRef>
            <a:fillRef idx="0">
              <a:schemeClr val="accent1"/>
            </a:fillRef>
            <a:effectRef idx="0">
              <a:schemeClr val="accent1"/>
            </a:effectRef>
            <a:fontRef idx="minor">
              <a:schemeClr val="tx1"/>
            </a:fontRef>
          </p:style>
        </p:cxnSp>
        <p:cxnSp>
          <p:nvCxnSpPr>
            <p:cNvPr id="31" name="直接连接符 30">
              <a:extLst>
                <a:ext uri="{FF2B5EF4-FFF2-40B4-BE49-F238E27FC236}">
                  <a16:creationId xmlns:a16="http://schemas.microsoft.com/office/drawing/2014/main" id="{B299E428-F841-450B-8AF8-9AFEDCF88884}"/>
                </a:ext>
              </a:extLst>
            </p:cNvPr>
            <p:cNvCxnSpPr>
              <a:cxnSpLocks/>
            </p:cNvCxnSpPr>
            <p:nvPr/>
          </p:nvCxnSpPr>
          <p:spPr>
            <a:xfrm>
              <a:off x="688460" y="842533"/>
              <a:ext cx="803231" cy="0"/>
            </a:xfrm>
            <a:prstGeom prst="line">
              <a:avLst/>
            </a:prstGeom>
            <a:ln>
              <a:gradFill>
                <a:gsLst>
                  <a:gs pos="0">
                    <a:schemeClr val="accent1">
                      <a:lumMod val="5000"/>
                      <a:lumOff val="95000"/>
                    </a:schemeClr>
                  </a:gs>
                  <a:gs pos="100000">
                    <a:schemeClr val="bg1">
                      <a:lumMod val="50000"/>
                    </a:schemeClr>
                  </a:gs>
                </a:gsLst>
                <a:lin ang="0" scaled="0"/>
              </a:gradFill>
            </a:ln>
          </p:spPr>
          <p:style>
            <a:lnRef idx="1">
              <a:schemeClr val="accent1"/>
            </a:lnRef>
            <a:fillRef idx="0">
              <a:schemeClr val="accent1"/>
            </a:fillRef>
            <a:effectRef idx="0">
              <a:schemeClr val="accent1"/>
            </a:effectRef>
            <a:fontRef idx="minor">
              <a:schemeClr val="tx1"/>
            </a:fontRef>
          </p:style>
        </p:cxnSp>
      </p:grpSp>
      <p:sp>
        <p:nvSpPr>
          <p:cNvPr id="3" name="文本框 2">
            <a:extLst>
              <a:ext uri="{FF2B5EF4-FFF2-40B4-BE49-F238E27FC236}">
                <a16:creationId xmlns:a16="http://schemas.microsoft.com/office/drawing/2014/main" id="{86EBCE90-3E50-0E13-7269-8AB354EF6040}"/>
              </a:ext>
            </a:extLst>
          </p:cNvPr>
          <p:cNvSpPr txBox="1"/>
          <p:nvPr/>
        </p:nvSpPr>
        <p:spPr>
          <a:xfrm>
            <a:off x="477760" y="1225689"/>
            <a:ext cx="11236479" cy="2308324"/>
          </a:xfrm>
          <a:prstGeom prst="rect">
            <a:avLst/>
          </a:prstGeom>
          <a:noFill/>
        </p:spPr>
        <p:txBody>
          <a:bodyPr wrap="square">
            <a:spAutoFit/>
          </a:bodyPr>
          <a:lstStyle/>
          <a:p>
            <a:pPr marL="285750" indent="-285750" algn="just">
              <a:buFont typeface="Arial" panose="020B0604020202020204" pitchFamily="34" charset="0"/>
              <a:buChar char="•"/>
            </a:pPr>
            <a:r>
              <a:rPr lang="en-US" altLang="zh-CN" sz="2400" dirty="0">
                <a:solidFill>
                  <a:srgbClr val="000000"/>
                </a:solidFill>
                <a:effectLst/>
                <a:latin typeface="Times New Roman" panose="02020603050405020304" pitchFamily="18" charset="0"/>
                <a:ea typeface="宋体" panose="02010600030101010101" pitchFamily="2" charset="-122"/>
              </a:rPr>
              <a:t>2019</a:t>
            </a:r>
            <a:r>
              <a:rPr lang="zh-CN" altLang="zh-CN" sz="2400" dirty="0">
                <a:solidFill>
                  <a:srgbClr val="000000"/>
                </a:solidFill>
                <a:effectLst/>
                <a:latin typeface="Times New Roman" panose="02020603050405020304" pitchFamily="18" charset="0"/>
                <a:ea typeface="宋体" panose="02010600030101010101" pitchFamily="2" charset="-122"/>
              </a:rPr>
              <a:t>年</a:t>
            </a:r>
            <a:r>
              <a:rPr lang="en-US" altLang="zh-CN" sz="2400" dirty="0">
                <a:solidFill>
                  <a:srgbClr val="000000"/>
                </a:solidFill>
                <a:effectLst/>
                <a:latin typeface="Times New Roman" panose="02020603050405020304" pitchFamily="18" charset="0"/>
                <a:ea typeface="宋体" panose="02010600030101010101" pitchFamily="2" charset="-122"/>
              </a:rPr>
              <a:t>10</a:t>
            </a:r>
            <a:r>
              <a:rPr lang="zh-CN" altLang="zh-CN" sz="2400" dirty="0">
                <a:solidFill>
                  <a:srgbClr val="000000"/>
                </a:solidFill>
                <a:effectLst/>
                <a:latin typeface="Times New Roman" panose="02020603050405020304" pitchFamily="18" charset="0"/>
                <a:ea typeface="宋体" panose="02010600030101010101" pitchFamily="2" charset="-122"/>
              </a:rPr>
              <a:t>月发布的</a:t>
            </a:r>
            <a:r>
              <a:rPr lang="en-US" altLang="zh-CN" sz="2400" u="none" strike="noStrike" dirty="0">
                <a:solidFill>
                  <a:srgbClr val="000000"/>
                </a:solidFill>
                <a:effectLst/>
                <a:latin typeface="Times New Roman" panose="02020603050405020304" pitchFamily="18" charset="0"/>
                <a:ea typeface="宋体" panose="02010600030101010101" pitchFamily="2" charset="-122"/>
                <a:hlinkClick r:id="rId2"/>
              </a:rPr>
              <a:t>Train</a:t>
            </a:r>
            <a:r>
              <a:rPr lang="zh-CN" altLang="zh-CN" sz="2400" dirty="0">
                <a:solidFill>
                  <a:srgbClr val="000000"/>
                </a:solidFill>
                <a:effectLst/>
                <a:latin typeface="Times New Roman" panose="02020603050405020304" pitchFamily="18" charset="0"/>
                <a:ea typeface="宋体" panose="02010600030101010101" pitchFamily="2" charset="-122"/>
              </a:rPr>
              <a:t>版本，除了更多的人工智能和机器学习支持外，该版本改进了资源管理和增强了安全性。</a:t>
            </a:r>
            <a:endParaRPr lang="zh-CN" altLang="zh-CN" sz="2400" dirty="0">
              <a:effectLst/>
              <a:latin typeface="Times New Roman" panose="02020603050405020304" pitchFamily="18" charset="0"/>
              <a:ea typeface="等线" panose="02010600030101010101" pitchFamily="2" charset="-122"/>
            </a:endParaRPr>
          </a:p>
          <a:p>
            <a:pPr marL="285750" indent="-285750" algn="just">
              <a:buFont typeface="Arial" panose="020B0604020202020204" pitchFamily="34" charset="0"/>
              <a:buChar char="•"/>
            </a:pPr>
            <a:r>
              <a:rPr lang="en-US" altLang="zh-CN" sz="2400" dirty="0">
                <a:solidFill>
                  <a:srgbClr val="000000"/>
                </a:solidFill>
                <a:effectLst/>
                <a:latin typeface="Times New Roman" panose="02020603050405020304" pitchFamily="18" charset="0"/>
                <a:ea typeface="宋体" panose="02010600030101010101" pitchFamily="2" charset="-122"/>
              </a:rPr>
              <a:t>2020</a:t>
            </a:r>
            <a:r>
              <a:rPr lang="zh-CN" altLang="zh-CN" sz="2400" dirty="0">
                <a:solidFill>
                  <a:srgbClr val="000000"/>
                </a:solidFill>
                <a:effectLst/>
                <a:latin typeface="Times New Roman" panose="02020603050405020304" pitchFamily="18" charset="0"/>
                <a:ea typeface="宋体" panose="02010600030101010101" pitchFamily="2" charset="-122"/>
              </a:rPr>
              <a:t>年</a:t>
            </a:r>
            <a:r>
              <a:rPr lang="en-US" altLang="zh-CN" sz="2400" dirty="0">
                <a:solidFill>
                  <a:srgbClr val="000000"/>
                </a:solidFill>
                <a:effectLst/>
                <a:latin typeface="Times New Roman" panose="02020603050405020304" pitchFamily="18" charset="0"/>
                <a:ea typeface="宋体" panose="02010600030101010101" pitchFamily="2" charset="-122"/>
              </a:rPr>
              <a:t>5</a:t>
            </a:r>
            <a:r>
              <a:rPr lang="zh-CN" altLang="zh-CN" sz="2400" dirty="0">
                <a:solidFill>
                  <a:srgbClr val="000000"/>
                </a:solidFill>
                <a:effectLst/>
                <a:latin typeface="Times New Roman" panose="02020603050405020304" pitchFamily="18" charset="0"/>
                <a:ea typeface="宋体" panose="02010600030101010101" pitchFamily="2" charset="-122"/>
              </a:rPr>
              <a:t>月发布的</a:t>
            </a:r>
            <a:r>
              <a:rPr lang="en-US" altLang="zh-CN" sz="2400" u="none" strike="noStrike" dirty="0">
                <a:solidFill>
                  <a:srgbClr val="000000"/>
                </a:solidFill>
                <a:effectLst/>
                <a:latin typeface="Times New Roman" panose="02020603050405020304" pitchFamily="18" charset="0"/>
                <a:ea typeface="宋体" panose="02010600030101010101" pitchFamily="2" charset="-122"/>
                <a:hlinkClick r:id="rId3"/>
              </a:rPr>
              <a:t>Ussuri</a:t>
            </a:r>
            <a:r>
              <a:rPr lang="zh-CN" altLang="zh-CN" sz="2400" dirty="0">
                <a:solidFill>
                  <a:srgbClr val="000000"/>
                </a:solidFill>
                <a:effectLst/>
                <a:latin typeface="Times New Roman" panose="02020603050405020304" pitchFamily="18" charset="0"/>
                <a:ea typeface="宋体" panose="02010600030101010101" pitchFamily="2" charset="-122"/>
              </a:rPr>
              <a:t>版本，对</a:t>
            </a:r>
            <a:r>
              <a:rPr lang="en-US" altLang="zh-CN" sz="2400" dirty="0">
                <a:solidFill>
                  <a:srgbClr val="000000"/>
                </a:solidFill>
                <a:effectLst/>
                <a:latin typeface="Times New Roman" panose="02020603050405020304" pitchFamily="18" charset="0"/>
                <a:ea typeface="宋体" panose="02010600030101010101" pitchFamily="2" charset="-122"/>
              </a:rPr>
              <a:t>Cyborg</a:t>
            </a:r>
            <a:r>
              <a:rPr lang="zh-CN" altLang="zh-CN" sz="2400" dirty="0">
                <a:solidFill>
                  <a:srgbClr val="000000"/>
                </a:solidFill>
                <a:effectLst/>
                <a:latin typeface="Times New Roman" panose="02020603050405020304" pitchFamily="18" charset="0"/>
                <a:ea typeface="宋体" panose="02010600030101010101" pitchFamily="2" charset="-122"/>
              </a:rPr>
              <a:t>项目与</a:t>
            </a:r>
            <a:r>
              <a:rPr lang="en-US" altLang="zh-CN" sz="2400" dirty="0">
                <a:solidFill>
                  <a:srgbClr val="000000"/>
                </a:solidFill>
                <a:effectLst/>
                <a:latin typeface="Times New Roman" panose="02020603050405020304" pitchFamily="18" charset="0"/>
                <a:ea typeface="宋体" panose="02010600030101010101" pitchFamily="2" charset="-122"/>
              </a:rPr>
              <a:t>Nova</a:t>
            </a:r>
            <a:r>
              <a:rPr lang="zh-CN" altLang="zh-CN" sz="2400" dirty="0">
                <a:solidFill>
                  <a:srgbClr val="000000"/>
                </a:solidFill>
                <a:effectLst/>
                <a:latin typeface="Times New Roman" panose="02020603050405020304" pitchFamily="18" charset="0"/>
                <a:ea typeface="宋体" panose="02010600030101010101" pitchFamily="2" charset="-122"/>
              </a:rPr>
              <a:t>的合作加深。此外，这一版本所有服务都将转向</a:t>
            </a:r>
            <a:r>
              <a:rPr lang="en-US" altLang="zh-CN" sz="2400" dirty="0">
                <a:solidFill>
                  <a:srgbClr val="000000"/>
                </a:solidFill>
                <a:effectLst/>
                <a:latin typeface="Times New Roman" panose="02020603050405020304" pitchFamily="18" charset="0"/>
                <a:ea typeface="宋体" panose="02010600030101010101" pitchFamily="2" charset="-122"/>
              </a:rPr>
              <a:t>Python3</a:t>
            </a:r>
            <a:r>
              <a:rPr lang="zh-CN" altLang="zh-CN" sz="2400" dirty="0">
                <a:solidFill>
                  <a:srgbClr val="000000"/>
                </a:solidFill>
                <a:effectLst/>
                <a:latin typeface="Times New Roman" panose="02020603050405020304" pitchFamily="18" charset="0"/>
                <a:ea typeface="宋体" panose="02010600030101010101" pitchFamily="2" charset="-122"/>
              </a:rPr>
              <a:t>的怀抱，并且在</a:t>
            </a:r>
            <a:r>
              <a:rPr lang="en-US" altLang="zh-CN" sz="2400" dirty="0">
                <a:solidFill>
                  <a:srgbClr val="000000"/>
                </a:solidFill>
                <a:effectLst/>
                <a:latin typeface="Times New Roman" panose="02020603050405020304" pitchFamily="18" charset="0"/>
                <a:ea typeface="宋体" panose="02010600030101010101" pitchFamily="2" charset="-122"/>
              </a:rPr>
              <a:t>Train</a:t>
            </a:r>
            <a:r>
              <a:rPr lang="zh-CN" altLang="zh-CN" sz="2400" dirty="0">
                <a:solidFill>
                  <a:srgbClr val="000000"/>
                </a:solidFill>
                <a:effectLst/>
                <a:latin typeface="Times New Roman" panose="02020603050405020304" pitchFamily="18" charset="0"/>
                <a:ea typeface="宋体" panose="02010600030101010101" pitchFamily="2" charset="-122"/>
              </a:rPr>
              <a:t>版本的基础上进行了多项更新。</a:t>
            </a:r>
            <a:endParaRPr lang="zh-CN" altLang="zh-CN" sz="2400" dirty="0">
              <a:effectLst/>
              <a:latin typeface="Times New Roman" panose="02020603050405020304" pitchFamily="18" charset="0"/>
              <a:ea typeface="等线" panose="02010600030101010101" pitchFamily="2" charset="-122"/>
            </a:endParaRPr>
          </a:p>
          <a:p>
            <a:pPr marL="285750" indent="-285750" algn="just">
              <a:buFont typeface="Arial" panose="020B0604020202020204" pitchFamily="34" charset="0"/>
              <a:buChar char="•"/>
            </a:pPr>
            <a:r>
              <a:rPr lang="en-US" altLang="zh-CN" sz="2400" dirty="0">
                <a:solidFill>
                  <a:srgbClr val="000000"/>
                </a:solidFill>
                <a:effectLst/>
                <a:latin typeface="Times New Roman" panose="02020603050405020304" pitchFamily="18" charset="0"/>
                <a:ea typeface="宋体" panose="02010600030101010101" pitchFamily="2" charset="-122"/>
              </a:rPr>
              <a:t>2020</a:t>
            </a:r>
            <a:r>
              <a:rPr lang="zh-CN" altLang="zh-CN" sz="2400" dirty="0">
                <a:solidFill>
                  <a:srgbClr val="000000"/>
                </a:solidFill>
                <a:effectLst/>
                <a:latin typeface="Times New Roman" panose="02020603050405020304" pitchFamily="18" charset="0"/>
                <a:ea typeface="宋体" panose="02010600030101010101" pitchFamily="2" charset="-122"/>
              </a:rPr>
              <a:t>年</a:t>
            </a:r>
            <a:r>
              <a:rPr lang="en-US" altLang="zh-CN" sz="2400" dirty="0">
                <a:solidFill>
                  <a:srgbClr val="000000"/>
                </a:solidFill>
                <a:effectLst/>
                <a:latin typeface="Times New Roman" panose="02020603050405020304" pitchFamily="18" charset="0"/>
                <a:ea typeface="宋体" panose="02010600030101010101" pitchFamily="2" charset="-122"/>
              </a:rPr>
              <a:t>10</a:t>
            </a:r>
            <a:r>
              <a:rPr lang="zh-CN" altLang="zh-CN" sz="2400" dirty="0">
                <a:solidFill>
                  <a:srgbClr val="000000"/>
                </a:solidFill>
                <a:effectLst/>
                <a:latin typeface="Times New Roman" panose="02020603050405020304" pitchFamily="18" charset="0"/>
                <a:ea typeface="宋体" panose="02010600030101010101" pitchFamily="2" charset="-122"/>
              </a:rPr>
              <a:t>月发布的</a:t>
            </a:r>
            <a:r>
              <a:rPr lang="en-US" altLang="zh-CN" sz="2400" u="none" strike="noStrike" dirty="0">
                <a:solidFill>
                  <a:srgbClr val="000000"/>
                </a:solidFill>
                <a:effectLst/>
                <a:latin typeface="Times New Roman" panose="02020603050405020304" pitchFamily="18" charset="0"/>
                <a:ea typeface="宋体" panose="02010600030101010101" pitchFamily="2" charset="-122"/>
                <a:hlinkClick r:id="rId4"/>
              </a:rPr>
              <a:t>Victoria</a:t>
            </a:r>
            <a:r>
              <a:rPr lang="zh-CN" altLang="zh-CN" sz="2400" dirty="0">
                <a:solidFill>
                  <a:srgbClr val="000000"/>
                </a:solidFill>
                <a:effectLst/>
                <a:latin typeface="Times New Roman" panose="02020603050405020304" pitchFamily="18" charset="0"/>
                <a:ea typeface="宋体" panose="02010600030101010101" pitchFamily="2" charset="-122"/>
              </a:rPr>
              <a:t>版本，推进</a:t>
            </a:r>
            <a:r>
              <a:rPr lang="en-US" altLang="zh-CN" sz="2400" dirty="0">
                <a:solidFill>
                  <a:srgbClr val="000000"/>
                </a:solidFill>
                <a:effectLst/>
                <a:latin typeface="Times New Roman" panose="02020603050405020304" pitchFamily="18" charset="0"/>
                <a:ea typeface="宋体" panose="02010600030101010101" pitchFamily="2" charset="-122"/>
              </a:rPr>
              <a:t>OpenStack</a:t>
            </a:r>
            <a:r>
              <a:rPr lang="zh-CN" altLang="zh-CN" sz="2400" dirty="0">
                <a:solidFill>
                  <a:srgbClr val="000000"/>
                </a:solidFill>
                <a:effectLst/>
                <a:latin typeface="Times New Roman" panose="02020603050405020304" pitchFamily="18" charset="0"/>
                <a:ea typeface="宋体" panose="02010600030101010101" pitchFamily="2" charset="-122"/>
              </a:rPr>
              <a:t>与容器融合，增强裸金属管理功能、对多计算架构和标准的支持以及针对复杂网络问题提供高效解决方案的能力。</a:t>
            </a:r>
            <a:endParaRPr lang="zh-CN" altLang="zh-CN" sz="2400" dirty="0">
              <a:effectLst/>
              <a:latin typeface="Times New Roman" panose="02020603050405020304" pitchFamily="18" charset="0"/>
              <a:ea typeface="等线" panose="02010600030101010101" pitchFamily="2" charset="-122"/>
            </a:endParaRPr>
          </a:p>
        </p:txBody>
      </p:sp>
    </p:spTree>
    <p:extLst>
      <p:ext uri="{BB962C8B-B14F-4D97-AF65-F5344CB8AC3E}">
        <p14:creationId xmlns:p14="http://schemas.microsoft.com/office/powerpoint/2010/main" val="210837118"/>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amrr1wef">
      <a:majorFont>
        <a:latin typeface="方正细谭黑简体" panose="020F0302020204030204"/>
        <a:ea typeface="方正细谭黑简体"/>
        <a:cs typeface=""/>
      </a:majorFont>
      <a:minorFont>
        <a:latin typeface="方正细谭黑简体" panose="020F0502020204030204"/>
        <a:ea typeface="方正细谭黑简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bg1">
            <a:lumMod val="95000"/>
          </a:schemeClr>
        </a:solidFill>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自定义设计方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1553</TotalTime>
  <Words>3634</Words>
  <Application>Microsoft Office PowerPoint</Application>
  <PresentationFormat>宽屏</PresentationFormat>
  <Paragraphs>224</Paragraphs>
  <Slides>42</Slides>
  <Notes>0</Notes>
  <HiddenSlides>0</HiddenSlides>
  <MMClips>0</MMClips>
  <ScaleCrop>false</ScaleCrop>
  <HeadingPairs>
    <vt:vector size="6" baseType="variant">
      <vt:variant>
        <vt:lpstr>已用的字体</vt:lpstr>
      </vt:variant>
      <vt:variant>
        <vt:i4>7</vt:i4>
      </vt:variant>
      <vt:variant>
        <vt:lpstr>主题</vt:lpstr>
      </vt:variant>
      <vt:variant>
        <vt:i4>2</vt:i4>
      </vt:variant>
      <vt:variant>
        <vt:lpstr>幻灯片标题</vt:lpstr>
      </vt:variant>
      <vt:variant>
        <vt:i4>42</vt:i4>
      </vt:variant>
    </vt:vector>
  </HeadingPairs>
  <TitlesOfParts>
    <vt:vector size="51" baseType="lpstr">
      <vt:lpstr>方正细谭黑简体</vt:lpstr>
      <vt:lpstr>宋体</vt:lpstr>
      <vt:lpstr>微软雅黑</vt:lpstr>
      <vt:lpstr>Arial</vt:lpstr>
      <vt:lpstr>Calibri</vt:lpstr>
      <vt:lpstr>Times New Roman</vt:lpstr>
      <vt:lpstr>Wingdings</vt:lpstr>
      <vt:lpstr>第一PPT，www.1ppt.com​</vt:lpstr>
      <vt:lpstr>自定义设计方案</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第一PPT</Manager>
  <Company>第一PPT，www.1ppt.com</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极简舞者</dc:title>
  <dc:creator>第一PPT</dc:creator>
  <cp:keywords>www.1ppt.com</cp:keywords>
  <dc:description>www.1ppt.com</dc:description>
  <cp:lastModifiedBy>Liu Yuan</cp:lastModifiedBy>
  <cp:revision>44</cp:revision>
  <dcterms:created xsi:type="dcterms:W3CDTF">2020-08-29T06:56:14Z</dcterms:created>
  <dcterms:modified xsi:type="dcterms:W3CDTF">2023-03-06T10:31:29Z</dcterms:modified>
</cp:coreProperties>
</file>