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10.xml" ContentType="application/vnd.openxmlformats-officedocument.drawingml.diagramColors+xml"/>
  <Override PartName="/ppt/diagrams/colors11.xml" ContentType="application/vnd.openxmlformats-officedocument.drawingml.diagramColors+xml"/>
  <Override PartName="/ppt/diagrams/colors12.xml" ContentType="application/vnd.openxmlformats-officedocument.drawingml.diagramColors+xml"/>
  <Override PartName="/ppt/diagrams/colors13.xml" ContentType="application/vnd.openxmlformats-officedocument.drawingml.diagramColors+xml"/>
  <Override PartName="/ppt/diagrams/colors14.xml" ContentType="application/vnd.openxmlformats-officedocument.drawingml.diagramColors+xml"/>
  <Override PartName="/ppt/diagrams/colors15.xml" ContentType="application/vnd.openxmlformats-officedocument.drawingml.diagramColors+xml"/>
  <Override PartName="/ppt/diagrams/colors16.xml" ContentType="application/vnd.openxmlformats-officedocument.drawingml.diagramColors+xml"/>
  <Override PartName="/ppt/diagrams/colors17.xml" ContentType="application/vnd.openxmlformats-officedocument.drawingml.diagramColors+xml"/>
  <Override PartName="/ppt/diagrams/colors18.xml" ContentType="application/vnd.openxmlformats-officedocument.drawingml.diagramColors+xml"/>
  <Override PartName="/ppt/diagrams/colors19.xml" ContentType="application/vnd.openxmlformats-officedocument.drawingml.diagramColors+xml"/>
  <Override PartName="/ppt/diagrams/colors2.xml" ContentType="application/vnd.openxmlformats-officedocument.drawingml.diagramColors+xml"/>
  <Override PartName="/ppt/diagrams/colors20.xml" ContentType="application/vnd.openxmlformats-officedocument.drawingml.diagramColors+xml"/>
  <Override PartName="/ppt/diagrams/colors21.xml" ContentType="application/vnd.openxmlformats-officedocument.drawingml.diagramColors+xml"/>
  <Override PartName="/ppt/diagrams/colors22.xml" ContentType="application/vnd.openxmlformats-officedocument.drawingml.diagramColors+xml"/>
  <Override PartName="/ppt/diagrams/colors23.xml" ContentType="application/vnd.openxmlformats-officedocument.drawingml.diagramColors+xml"/>
  <Override PartName="/ppt/diagrams/colors24.xml" ContentType="application/vnd.openxmlformats-officedocument.drawingml.diagramColors+xml"/>
  <Override PartName="/ppt/diagrams/colors25.xml" ContentType="application/vnd.openxmlformats-officedocument.drawingml.diagramColors+xml"/>
  <Override PartName="/ppt/diagrams/colors26.xml" ContentType="application/vnd.openxmlformats-officedocument.drawingml.diagramColors+xml"/>
  <Override PartName="/ppt/diagrams/colors27.xml" ContentType="application/vnd.openxmlformats-officedocument.drawingml.diagramColors+xml"/>
  <Override PartName="/ppt/diagrams/colors28.xml" ContentType="application/vnd.openxmlformats-officedocument.drawingml.diagramColors+xml"/>
  <Override PartName="/ppt/diagrams/colors29.xml" ContentType="application/vnd.openxmlformats-officedocument.drawingml.diagramColors+xml"/>
  <Override PartName="/ppt/diagrams/colors3.xml" ContentType="application/vnd.openxmlformats-officedocument.drawingml.diagramColors+xml"/>
  <Override PartName="/ppt/diagrams/colors30.xml" ContentType="application/vnd.openxmlformats-officedocument.drawingml.diagramColors+xml"/>
  <Override PartName="/ppt/diagrams/colors31.xml" ContentType="application/vnd.openxmlformats-officedocument.drawingml.diagramColors+xml"/>
  <Override PartName="/ppt/diagrams/colors32.xml" ContentType="application/vnd.openxmlformats-officedocument.drawingml.diagramColors+xml"/>
  <Override PartName="/ppt/diagrams/colors33.xml" ContentType="application/vnd.openxmlformats-officedocument.drawingml.diagramColors+xml"/>
  <Override PartName="/ppt/diagrams/colors34.xml" ContentType="application/vnd.openxmlformats-officedocument.drawingml.diagramColors+xml"/>
  <Override PartName="/ppt/diagrams/colors35.xml" ContentType="application/vnd.openxmlformats-officedocument.drawingml.diagramColors+xml"/>
  <Override PartName="/ppt/diagrams/colors36.xml" ContentType="application/vnd.openxmlformats-officedocument.drawingml.diagramColors+xml"/>
  <Override PartName="/ppt/diagrams/colors37.xml" ContentType="application/vnd.openxmlformats-officedocument.drawingml.diagramColors+xml"/>
  <Override PartName="/ppt/diagrams/colors38.xml" ContentType="application/vnd.openxmlformats-officedocument.drawingml.diagramColors+xml"/>
  <Override PartName="/ppt/diagrams/colors39.xml" ContentType="application/vnd.openxmlformats-officedocument.drawingml.diagramColors+xml"/>
  <Override PartName="/ppt/diagrams/colors4.xml" ContentType="application/vnd.openxmlformats-officedocument.drawingml.diagramColors+xml"/>
  <Override PartName="/ppt/diagrams/colors40.xml" ContentType="application/vnd.openxmlformats-officedocument.drawingml.diagramColors+xml"/>
  <Override PartName="/ppt/diagrams/colors41.xml" ContentType="application/vnd.openxmlformats-officedocument.drawingml.diagramColors+xml"/>
  <Override PartName="/ppt/diagrams/colors42.xml" ContentType="application/vnd.openxmlformats-officedocument.drawingml.diagramColors+xml"/>
  <Override PartName="/ppt/diagrams/colors43.xml" ContentType="application/vnd.openxmlformats-officedocument.drawingml.diagramColors+xml"/>
  <Override PartName="/ppt/diagrams/colors44.xml" ContentType="application/vnd.openxmlformats-officedocument.drawingml.diagramColors+xml"/>
  <Override PartName="/ppt/diagrams/colors45.xml" ContentType="application/vnd.openxmlformats-officedocument.drawingml.diagramColors+xml"/>
  <Override PartName="/ppt/diagrams/colors46.xml" ContentType="application/vnd.openxmlformats-officedocument.drawingml.diagramColors+xml"/>
  <Override PartName="/ppt/diagrams/colors47.xml" ContentType="application/vnd.openxmlformats-officedocument.drawingml.diagramColors+xml"/>
  <Override PartName="/ppt/diagrams/colors48.xml" ContentType="application/vnd.openxmlformats-officedocument.drawingml.diagramColors+xml"/>
  <Override PartName="/ppt/diagrams/colors49.xml" ContentType="application/vnd.openxmlformats-officedocument.drawingml.diagramColors+xml"/>
  <Override PartName="/ppt/diagrams/colors5.xml" ContentType="application/vnd.openxmlformats-officedocument.drawingml.diagramColors+xml"/>
  <Override PartName="/ppt/diagrams/colors50.xml" ContentType="application/vnd.openxmlformats-officedocument.drawingml.diagramColors+xml"/>
  <Override PartName="/ppt/diagrams/colors51.xml" ContentType="application/vnd.openxmlformats-officedocument.drawingml.diagramColors+xml"/>
  <Override PartName="/ppt/diagrams/colors52.xml" ContentType="application/vnd.openxmlformats-officedocument.drawingml.diagramColors+xml"/>
  <Override PartName="/ppt/diagrams/colors53.xml" ContentType="application/vnd.openxmlformats-officedocument.drawingml.diagramColors+xml"/>
  <Override PartName="/ppt/diagrams/colors54.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10.xml" ContentType="application/vnd.openxmlformats-officedocument.drawingml.diagramData+xml"/>
  <Override PartName="/ppt/diagrams/data11.xml" ContentType="application/vnd.openxmlformats-officedocument.drawingml.diagramData+xml"/>
  <Override PartName="/ppt/diagrams/data12.xml" ContentType="application/vnd.openxmlformats-officedocument.drawingml.diagramData+xml"/>
  <Override PartName="/ppt/diagrams/data13.xml" ContentType="application/vnd.openxmlformats-officedocument.drawingml.diagramData+xml"/>
  <Override PartName="/ppt/diagrams/data14.xml" ContentType="application/vnd.openxmlformats-officedocument.drawingml.diagramData+xml"/>
  <Override PartName="/ppt/diagrams/data15.xml" ContentType="application/vnd.openxmlformats-officedocument.drawingml.diagramData+xml"/>
  <Override PartName="/ppt/diagrams/data16.xml" ContentType="application/vnd.openxmlformats-officedocument.drawingml.diagramData+xml"/>
  <Override PartName="/ppt/diagrams/data17.xml" ContentType="application/vnd.openxmlformats-officedocument.drawingml.diagramData+xml"/>
  <Override PartName="/ppt/diagrams/data18.xml" ContentType="application/vnd.openxmlformats-officedocument.drawingml.diagramData+xml"/>
  <Override PartName="/ppt/diagrams/data19.xml" ContentType="application/vnd.openxmlformats-officedocument.drawingml.diagramData+xml"/>
  <Override PartName="/ppt/diagrams/data2.xml" ContentType="application/vnd.openxmlformats-officedocument.drawingml.diagramData+xml"/>
  <Override PartName="/ppt/diagrams/data20.xml" ContentType="application/vnd.openxmlformats-officedocument.drawingml.diagramData+xml"/>
  <Override PartName="/ppt/diagrams/data21.xml" ContentType="application/vnd.openxmlformats-officedocument.drawingml.diagramData+xml"/>
  <Override PartName="/ppt/diagrams/data22.xml" ContentType="application/vnd.openxmlformats-officedocument.drawingml.diagramData+xml"/>
  <Override PartName="/ppt/diagrams/data23.xml" ContentType="application/vnd.openxmlformats-officedocument.drawingml.diagramData+xml"/>
  <Override PartName="/ppt/diagrams/data24.xml" ContentType="application/vnd.openxmlformats-officedocument.drawingml.diagramData+xml"/>
  <Override PartName="/ppt/diagrams/data25.xml" ContentType="application/vnd.openxmlformats-officedocument.drawingml.diagramData+xml"/>
  <Override PartName="/ppt/diagrams/data26.xml" ContentType="application/vnd.openxmlformats-officedocument.drawingml.diagramData+xml"/>
  <Override PartName="/ppt/diagrams/data27.xml" ContentType="application/vnd.openxmlformats-officedocument.drawingml.diagramData+xml"/>
  <Override PartName="/ppt/diagrams/data28.xml" ContentType="application/vnd.openxmlformats-officedocument.drawingml.diagramData+xml"/>
  <Override PartName="/ppt/diagrams/data29.xml" ContentType="application/vnd.openxmlformats-officedocument.drawingml.diagramData+xml"/>
  <Override PartName="/ppt/diagrams/data3.xml" ContentType="application/vnd.openxmlformats-officedocument.drawingml.diagramData+xml"/>
  <Override PartName="/ppt/diagrams/data30.xml" ContentType="application/vnd.openxmlformats-officedocument.drawingml.diagramData+xml"/>
  <Override PartName="/ppt/diagrams/data31.xml" ContentType="application/vnd.openxmlformats-officedocument.drawingml.diagramData+xml"/>
  <Override PartName="/ppt/diagrams/data32.xml" ContentType="application/vnd.openxmlformats-officedocument.drawingml.diagramData+xml"/>
  <Override PartName="/ppt/diagrams/data33.xml" ContentType="application/vnd.openxmlformats-officedocument.drawingml.diagramData+xml"/>
  <Override PartName="/ppt/diagrams/data34.xml" ContentType="application/vnd.openxmlformats-officedocument.drawingml.diagramData+xml"/>
  <Override PartName="/ppt/diagrams/data35.xml" ContentType="application/vnd.openxmlformats-officedocument.drawingml.diagramData+xml"/>
  <Override PartName="/ppt/diagrams/data36.xml" ContentType="application/vnd.openxmlformats-officedocument.drawingml.diagramData+xml"/>
  <Override PartName="/ppt/diagrams/data37.xml" ContentType="application/vnd.openxmlformats-officedocument.drawingml.diagramData+xml"/>
  <Override PartName="/ppt/diagrams/data38.xml" ContentType="application/vnd.openxmlformats-officedocument.drawingml.diagramData+xml"/>
  <Override PartName="/ppt/diagrams/data39.xml" ContentType="application/vnd.openxmlformats-officedocument.drawingml.diagramData+xml"/>
  <Override PartName="/ppt/diagrams/data4.xml" ContentType="application/vnd.openxmlformats-officedocument.drawingml.diagramData+xml"/>
  <Override PartName="/ppt/diagrams/data40.xml" ContentType="application/vnd.openxmlformats-officedocument.drawingml.diagramData+xml"/>
  <Override PartName="/ppt/diagrams/data41.xml" ContentType="application/vnd.openxmlformats-officedocument.drawingml.diagramData+xml"/>
  <Override PartName="/ppt/diagrams/data42.xml" ContentType="application/vnd.openxmlformats-officedocument.drawingml.diagramData+xml"/>
  <Override PartName="/ppt/diagrams/data43.xml" ContentType="application/vnd.openxmlformats-officedocument.drawingml.diagramData+xml"/>
  <Override PartName="/ppt/diagrams/data44.xml" ContentType="application/vnd.openxmlformats-officedocument.drawingml.diagramData+xml"/>
  <Override PartName="/ppt/diagrams/data45.xml" ContentType="application/vnd.openxmlformats-officedocument.drawingml.diagramData+xml"/>
  <Override PartName="/ppt/diagrams/data46.xml" ContentType="application/vnd.openxmlformats-officedocument.drawingml.diagramData+xml"/>
  <Override PartName="/ppt/diagrams/data47.xml" ContentType="application/vnd.openxmlformats-officedocument.drawingml.diagramData+xml"/>
  <Override PartName="/ppt/diagrams/data48.xml" ContentType="application/vnd.openxmlformats-officedocument.drawingml.diagramData+xml"/>
  <Override PartName="/ppt/diagrams/data49.xml" ContentType="application/vnd.openxmlformats-officedocument.drawingml.diagramData+xml"/>
  <Override PartName="/ppt/diagrams/data5.xml" ContentType="application/vnd.openxmlformats-officedocument.drawingml.diagramData+xml"/>
  <Override PartName="/ppt/diagrams/data50.xml" ContentType="application/vnd.openxmlformats-officedocument.drawingml.diagramData+xml"/>
  <Override PartName="/ppt/diagrams/data51.xml" ContentType="application/vnd.openxmlformats-officedocument.drawingml.diagramData+xml"/>
  <Override PartName="/ppt/diagrams/data52.xml" ContentType="application/vnd.openxmlformats-officedocument.drawingml.diagramData+xml"/>
  <Override PartName="/ppt/diagrams/data53.xml" ContentType="application/vnd.openxmlformats-officedocument.drawingml.diagramData+xml"/>
  <Override PartName="/ppt/diagrams/data54.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10.xml" ContentType="application/vnd.ms-office.drawingml.diagramDrawing+xml"/>
  <Override PartName="/ppt/diagrams/drawing11.xml" ContentType="application/vnd.ms-office.drawingml.diagramDrawing+xml"/>
  <Override PartName="/ppt/diagrams/drawing12.xml" ContentType="application/vnd.ms-office.drawingml.diagramDrawing+xml"/>
  <Override PartName="/ppt/diagrams/drawing13.xml" ContentType="application/vnd.ms-office.drawingml.diagramDrawing+xml"/>
  <Override PartName="/ppt/diagrams/drawing14.xml" ContentType="application/vnd.ms-office.drawingml.diagramDrawing+xml"/>
  <Override PartName="/ppt/diagrams/drawing15.xml" ContentType="application/vnd.ms-office.drawingml.diagramDrawing+xml"/>
  <Override PartName="/ppt/diagrams/drawing16.xml" ContentType="application/vnd.ms-office.drawingml.diagramDrawing+xml"/>
  <Override PartName="/ppt/diagrams/drawing17.xml" ContentType="application/vnd.ms-office.drawingml.diagramDrawing+xml"/>
  <Override PartName="/ppt/diagrams/drawing18.xml" ContentType="application/vnd.ms-office.drawingml.diagramDrawing+xml"/>
  <Override PartName="/ppt/diagrams/drawing19.xml" ContentType="application/vnd.ms-office.drawingml.diagramDrawing+xml"/>
  <Override PartName="/ppt/diagrams/drawing2.xml" ContentType="application/vnd.ms-office.drawingml.diagramDrawing+xml"/>
  <Override PartName="/ppt/diagrams/drawing20.xml" ContentType="application/vnd.ms-office.drawingml.diagramDrawing+xml"/>
  <Override PartName="/ppt/diagrams/drawing21.xml" ContentType="application/vnd.ms-office.drawingml.diagramDrawing+xml"/>
  <Override PartName="/ppt/diagrams/drawing22.xml" ContentType="application/vnd.ms-office.drawingml.diagramDrawing+xml"/>
  <Override PartName="/ppt/diagrams/drawing23.xml" ContentType="application/vnd.ms-office.drawingml.diagramDrawing+xml"/>
  <Override PartName="/ppt/diagrams/drawing24.xml" ContentType="application/vnd.ms-office.drawingml.diagramDrawing+xml"/>
  <Override PartName="/ppt/diagrams/drawing25.xml" ContentType="application/vnd.ms-office.drawingml.diagramDrawing+xml"/>
  <Override PartName="/ppt/diagrams/drawing26.xml" ContentType="application/vnd.ms-office.drawingml.diagramDrawing+xml"/>
  <Override PartName="/ppt/diagrams/drawing27.xml" ContentType="application/vnd.ms-office.drawingml.diagramDrawing+xml"/>
  <Override PartName="/ppt/diagrams/drawing28.xml" ContentType="application/vnd.ms-office.drawingml.diagramDrawing+xml"/>
  <Override PartName="/ppt/diagrams/drawing29.xml" ContentType="application/vnd.ms-office.drawingml.diagramDrawing+xml"/>
  <Override PartName="/ppt/diagrams/drawing3.xml" ContentType="application/vnd.ms-office.drawingml.diagramDrawing+xml"/>
  <Override PartName="/ppt/diagrams/drawing30.xml" ContentType="application/vnd.ms-office.drawingml.diagramDrawing+xml"/>
  <Override PartName="/ppt/diagrams/drawing31.xml" ContentType="application/vnd.ms-office.drawingml.diagramDrawing+xml"/>
  <Override PartName="/ppt/diagrams/drawing32.xml" ContentType="application/vnd.ms-office.drawingml.diagramDrawing+xml"/>
  <Override PartName="/ppt/diagrams/drawing33.xml" ContentType="application/vnd.ms-office.drawingml.diagramDrawing+xml"/>
  <Override PartName="/ppt/diagrams/drawing34.xml" ContentType="application/vnd.ms-office.drawingml.diagramDrawing+xml"/>
  <Override PartName="/ppt/diagrams/drawing35.xml" ContentType="application/vnd.ms-office.drawingml.diagramDrawing+xml"/>
  <Override PartName="/ppt/diagrams/drawing36.xml" ContentType="application/vnd.ms-office.drawingml.diagramDrawing+xml"/>
  <Override PartName="/ppt/diagrams/drawing37.xml" ContentType="application/vnd.ms-office.drawingml.diagramDrawing+xml"/>
  <Override PartName="/ppt/diagrams/drawing38.xml" ContentType="application/vnd.ms-office.drawingml.diagramDrawing+xml"/>
  <Override PartName="/ppt/diagrams/drawing39.xml" ContentType="application/vnd.ms-office.drawingml.diagramDrawing+xml"/>
  <Override PartName="/ppt/diagrams/drawing4.xml" ContentType="application/vnd.ms-office.drawingml.diagramDrawing+xml"/>
  <Override PartName="/ppt/diagrams/drawing40.xml" ContentType="application/vnd.ms-office.drawingml.diagramDrawing+xml"/>
  <Override PartName="/ppt/diagrams/drawing41.xml" ContentType="application/vnd.ms-office.drawingml.diagramDrawing+xml"/>
  <Override PartName="/ppt/diagrams/drawing42.xml" ContentType="application/vnd.ms-office.drawingml.diagramDrawing+xml"/>
  <Override PartName="/ppt/diagrams/drawing43.xml" ContentType="application/vnd.ms-office.drawingml.diagramDrawing+xml"/>
  <Override PartName="/ppt/diagrams/drawing44.xml" ContentType="application/vnd.ms-office.drawingml.diagramDrawing+xml"/>
  <Override PartName="/ppt/diagrams/drawing45.xml" ContentType="application/vnd.ms-office.drawingml.diagramDrawing+xml"/>
  <Override PartName="/ppt/diagrams/drawing46.xml" ContentType="application/vnd.ms-office.drawingml.diagramDrawing+xml"/>
  <Override PartName="/ppt/diagrams/drawing47.xml" ContentType="application/vnd.ms-office.drawingml.diagramDrawing+xml"/>
  <Override PartName="/ppt/diagrams/drawing48.xml" ContentType="application/vnd.ms-office.drawingml.diagramDrawing+xml"/>
  <Override PartName="/ppt/diagrams/drawing49.xml" ContentType="application/vnd.ms-office.drawingml.diagramDrawing+xml"/>
  <Override PartName="/ppt/diagrams/drawing5.xml" ContentType="application/vnd.ms-office.drawingml.diagramDrawing+xml"/>
  <Override PartName="/ppt/diagrams/drawing50.xml" ContentType="application/vnd.ms-office.drawingml.diagramDrawing+xml"/>
  <Override PartName="/ppt/diagrams/drawing51.xml" ContentType="application/vnd.ms-office.drawingml.diagramDrawing+xml"/>
  <Override PartName="/ppt/diagrams/drawing52.xml" ContentType="application/vnd.ms-office.drawingml.diagramDrawing+xml"/>
  <Override PartName="/ppt/diagrams/drawing53.xml" ContentType="application/vnd.ms-office.drawingml.diagramDrawing+xml"/>
  <Override PartName="/ppt/diagrams/drawing54.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10.xml" ContentType="application/vnd.openxmlformats-officedocument.drawingml.diagramLayout+xml"/>
  <Override PartName="/ppt/diagrams/layout11.xml" ContentType="application/vnd.openxmlformats-officedocument.drawingml.diagramLayout+xml"/>
  <Override PartName="/ppt/diagrams/layout12.xml" ContentType="application/vnd.openxmlformats-officedocument.drawingml.diagramLayout+xml"/>
  <Override PartName="/ppt/diagrams/layout13.xml" ContentType="application/vnd.openxmlformats-officedocument.drawingml.diagramLayout+xml"/>
  <Override PartName="/ppt/diagrams/layout14.xml" ContentType="application/vnd.openxmlformats-officedocument.drawingml.diagramLayout+xml"/>
  <Override PartName="/ppt/diagrams/layout15.xml" ContentType="application/vnd.openxmlformats-officedocument.drawingml.diagramLayout+xml"/>
  <Override PartName="/ppt/diagrams/layout16.xml" ContentType="application/vnd.openxmlformats-officedocument.drawingml.diagramLayout+xml"/>
  <Override PartName="/ppt/diagrams/layout17.xml" ContentType="application/vnd.openxmlformats-officedocument.drawingml.diagramLayout+xml"/>
  <Override PartName="/ppt/diagrams/layout18.xml" ContentType="application/vnd.openxmlformats-officedocument.drawingml.diagramLayout+xml"/>
  <Override PartName="/ppt/diagrams/layout19.xml" ContentType="application/vnd.openxmlformats-officedocument.drawingml.diagramLayout+xml"/>
  <Override PartName="/ppt/diagrams/layout2.xml" ContentType="application/vnd.openxmlformats-officedocument.drawingml.diagramLayout+xml"/>
  <Override PartName="/ppt/diagrams/layout20.xml" ContentType="application/vnd.openxmlformats-officedocument.drawingml.diagramLayout+xml"/>
  <Override PartName="/ppt/diagrams/layout21.xml" ContentType="application/vnd.openxmlformats-officedocument.drawingml.diagramLayout+xml"/>
  <Override PartName="/ppt/diagrams/layout22.xml" ContentType="application/vnd.openxmlformats-officedocument.drawingml.diagramLayout+xml"/>
  <Override PartName="/ppt/diagrams/layout23.xml" ContentType="application/vnd.openxmlformats-officedocument.drawingml.diagramLayout+xml"/>
  <Override PartName="/ppt/diagrams/layout24.xml" ContentType="application/vnd.openxmlformats-officedocument.drawingml.diagramLayout+xml"/>
  <Override PartName="/ppt/diagrams/layout25.xml" ContentType="application/vnd.openxmlformats-officedocument.drawingml.diagramLayout+xml"/>
  <Override PartName="/ppt/diagrams/layout26.xml" ContentType="application/vnd.openxmlformats-officedocument.drawingml.diagramLayout+xml"/>
  <Override PartName="/ppt/diagrams/layout27.xml" ContentType="application/vnd.openxmlformats-officedocument.drawingml.diagramLayout+xml"/>
  <Override PartName="/ppt/diagrams/layout28.xml" ContentType="application/vnd.openxmlformats-officedocument.drawingml.diagramLayout+xml"/>
  <Override PartName="/ppt/diagrams/layout29.xml" ContentType="application/vnd.openxmlformats-officedocument.drawingml.diagramLayout+xml"/>
  <Override PartName="/ppt/diagrams/layout3.xml" ContentType="application/vnd.openxmlformats-officedocument.drawingml.diagramLayout+xml"/>
  <Override PartName="/ppt/diagrams/layout30.xml" ContentType="application/vnd.openxmlformats-officedocument.drawingml.diagramLayout+xml"/>
  <Override PartName="/ppt/diagrams/layout31.xml" ContentType="application/vnd.openxmlformats-officedocument.drawingml.diagramLayout+xml"/>
  <Override PartName="/ppt/diagrams/layout32.xml" ContentType="application/vnd.openxmlformats-officedocument.drawingml.diagramLayout+xml"/>
  <Override PartName="/ppt/diagrams/layout33.xml" ContentType="application/vnd.openxmlformats-officedocument.drawingml.diagramLayout+xml"/>
  <Override PartName="/ppt/diagrams/layout34.xml" ContentType="application/vnd.openxmlformats-officedocument.drawingml.diagramLayout+xml"/>
  <Override PartName="/ppt/diagrams/layout35.xml" ContentType="application/vnd.openxmlformats-officedocument.drawingml.diagramLayout+xml"/>
  <Override PartName="/ppt/diagrams/layout36.xml" ContentType="application/vnd.openxmlformats-officedocument.drawingml.diagramLayout+xml"/>
  <Override PartName="/ppt/diagrams/layout37.xml" ContentType="application/vnd.openxmlformats-officedocument.drawingml.diagramLayout+xml"/>
  <Override PartName="/ppt/diagrams/layout38.xml" ContentType="application/vnd.openxmlformats-officedocument.drawingml.diagramLayout+xml"/>
  <Override PartName="/ppt/diagrams/layout39.xml" ContentType="application/vnd.openxmlformats-officedocument.drawingml.diagramLayout+xml"/>
  <Override PartName="/ppt/diagrams/layout4.xml" ContentType="application/vnd.openxmlformats-officedocument.drawingml.diagramLayout+xml"/>
  <Override PartName="/ppt/diagrams/layout40.xml" ContentType="application/vnd.openxmlformats-officedocument.drawingml.diagramLayout+xml"/>
  <Override PartName="/ppt/diagrams/layout41.xml" ContentType="application/vnd.openxmlformats-officedocument.drawingml.diagramLayout+xml"/>
  <Override PartName="/ppt/diagrams/layout42.xml" ContentType="application/vnd.openxmlformats-officedocument.drawingml.diagramLayout+xml"/>
  <Override PartName="/ppt/diagrams/layout43.xml" ContentType="application/vnd.openxmlformats-officedocument.drawingml.diagramLayout+xml"/>
  <Override PartName="/ppt/diagrams/layout44.xml" ContentType="application/vnd.openxmlformats-officedocument.drawingml.diagramLayout+xml"/>
  <Override PartName="/ppt/diagrams/layout45.xml" ContentType="application/vnd.openxmlformats-officedocument.drawingml.diagramLayout+xml"/>
  <Override PartName="/ppt/diagrams/layout46.xml" ContentType="application/vnd.openxmlformats-officedocument.drawingml.diagramLayout+xml"/>
  <Override PartName="/ppt/diagrams/layout47.xml" ContentType="application/vnd.openxmlformats-officedocument.drawingml.diagramLayout+xml"/>
  <Override PartName="/ppt/diagrams/layout48.xml" ContentType="application/vnd.openxmlformats-officedocument.drawingml.diagramLayout+xml"/>
  <Override PartName="/ppt/diagrams/layout49.xml" ContentType="application/vnd.openxmlformats-officedocument.drawingml.diagramLayout+xml"/>
  <Override PartName="/ppt/diagrams/layout5.xml" ContentType="application/vnd.openxmlformats-officedocument.drawingml.diagramLayout+xml"/>
  <Override PartName="/ppt/diagrams/layout50.xml" ContentType="application/vnd.openxmlformats-officedocument.drawingml.diagramLayout+xml"/>
  <Override PartName="/ppt/diagrams/layout51.xml" ContentType="application/vnd.openxmlformats-officedocument.drawingml.diagramLayout+xml"/>
  <Override PartName="/ppt/diagrams/layout52.xml" ContentType="application/vnd.openxmlformats-officedocument.drawingml.diagramLayout+xml"/>
  <Override PartName="/ppt/diagrams/layout53.xml" ContentType="application/vnd.openxmlformats-officedocument.drawingml.diagramLayout+xml"/>
  <Override PartName="/ppt/diagrams/layout54.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10.xml" ContentType="application/vnd.openxmlformats-officedocument.drawingml.diagramStyle+xml"/>
  <Override PartName="/ppt/diagrams/quickStyle11.xml" ContentType="application/vnd.openxmlformats-officedocument.drawingml.diagramStyle+xml"/>
  <Override PartName="/ppt/diagrams/quickStyle12.xml" ContentType="application/vnd.openxmlformats-officedocument.drawingml.diagramStyle+xml"/>
  <Override PartName="/ppt/diagrams/quickStyle13.xml" ContentType="application/vnd.openxmlformats-officedocument.drawingml.diagramStyle+xml"/>
  <Override PartName="/ppt/diagrams/quickStyle14.xml" ContentType="application/vnd.openxmlformats-officedocument.drawingml.diagramStyle+xml"/>
  <Override PartName="/ppt/diagrams/quickStyle15.xml" ContentType="application/vnd.openxmlformats-officedocument.drawingml.diagramStyle+xml"/>
  <Override PartName="/ppt/diagrams/quickStyle16.xml" ContentType="application/vnd.openxmlformats-officedocument.drawingml.diagramStyle+xml"/>
  <Override PartName="/ppt/diagrams/quickStyle17.xml" ContentType="application/vnd.openxmlformats-officedocument.drawingml.diagramStyle+xml"/>
  <Override PartName="/ppt/diagrams/quickStyle18.xml" ContentType="application/vnd.openxmlformats-officedocument.drawingml.diagramStyle+xml"/>
  <Override PartName="/ppt/diagrams/quickStyle19.xml" ContentType="application/vnd.openxmlformats-officedocument.drawingml.diagramStyle+xml"/>
  <Override PartName="/ppt/diagrams/quickStyle2.xml" ContentType="application/vnd.openxmlformats-officedocument.drawingml.diagramStyle+xml"/>
  <Override PartName="/ppt/diagrams/quickStyle20.xml" ContentType="application/vnd.openxmlformats-officedocument.drawingml.diagramStyle+xml"/>
  <Override PartName="/ppt/diagrams/quickStyle21.xml" ContentType="application/vnd.openxmlformats-officedocument.drawingml.diagramStyle+xml"/>
  <Override PartName="/ppt/diagrams/quickStyle22.xml" ContentType="application/vnd.openxmlformats-officedocument.drawingml.diagramStyle+xml"/>
  <Override PartName="/ppt/diagrams/quickStyle23.xml" ContentType="application/vnd.openxmlformats-officedocument.drawingml.diagramStyle+xml"/>
  <Override PartName="/ppt/diagrams/quickStyle24.xml" ContentType="application/vnd.openxmlformats-officedocument.drawingml.diagramStyle+xml"/>
  <Override PartName="/ppt/diagrams/quickStyle25.xml" ContentType="application/vnd.openxmlformats-officedocument.drawingml.diagramStyle+xml"/>
  <Override PartName="/ppt/diagrams/quickStyle26.xml" ContentType="application/vnd.openxmlformats-officedocument.drawingml.diagramStyle+xml"/>
  <Override PartName="/ppt/diagrams/quickStyle27.xml" ContentType="application/vnd.openxmlformats-officedocument.drawingml.diagramStyle+xml"/>
  <Override PartName="/ppt/diagrams/quickStyle28.xml" ContentType="application/vnd.openxmlformats-officedocument.drawingml.diagramStyle+xml"/>
  <Override PartName="/ppt/diagrams/quickStyle29.xml" ContentType="application/vnd.openxmlformats-officedocument.drawingml.diagramStyle+xml"/>
  <Override PartName="/ppt/diagrams/quickStyle3.xml" ContentType="application/vnd.openxmlformats-officedocument.drawingml.diagramStyle+xml"/>
  <Override PartName="/ppt/diagrams/quickStyle30.xml" ContentType="application/vnd.openxmlformats-officedocument.drawingml.diagramStyle+xml"/>
  <Override PartName="/ppt/diagrams/quickStyle31.xml" ContentType="application/vnd.openxmlformats-officedocument.drawingml.diagramStyle+xml"/>
  <Override PartName="/ppt/diagrams/quickStyle32.xml" ContentType="application/vnd.openxmlformats-officedocument.drawingml.diagramStyle+xml"/>
  <Override PartName="/ppt/diagrams/quickStyle33.xml" ContentType="application/vnd.openxmlformats-officedocument.drawingml.diagramStyle+xml"/>
  <Override PartName="/ppt/diagrams/quickStyle34.xml" ContentType="application/vnd.openxmlformats-officedocument.drawingml.diagramStyle+xml"/>
  <Override PartName="/ppt/diagrams/quickStyle35.xml" ContentType="application/vnd.openxmlformats-officedocument.drawingml.diagramStyle+xml"/>
  <Override PartName="/ppt/diagrams/quickStyle36.xml" ContentType="application/vnd.openxmlformats-officedocument.drawingml.diagramStyle+xml"/>
  <Override PartName="/ppt/diagrams/quickStyle37.xml" ContentType="application/vnd.openxmlformats-officedocument.drawingml.diagramStyle+xml"/>
  <Override PartName="/ppt/diagrams/quickStyle38.xml" ContentType="application/vnd.openxmlformats-officedocument.drawingml.diagramStyle+xml"/>
  <Override PartName="/ppt/diagrams/quickStyle39.xml" ContentType="application/vnd.openxmlformats-officedocument.drawingml.diagramStyle+xml"/>
  <Override PartName="/ppt/diagrams/quickStyle4.xml" ContentType="application/vnd.openxmlformats-officedocument.drawingml.diagramStyle+xml"/>
  <Override PartName="/ppt/diagrams/quickStyle40.xml" ContentType="application/vnd.openxmlformats-officedocument.drawingml.diagramStyle+xml"/>
  <Override PartName="/ppt/diagrams/quickStyle41.xml" ContentType="application/vnd.openxmlformats-officedocument.drawingml.diagramStyle+xml"/>
  <Override PartName="/ppt/diagrams/quickStyle42.xml" ContentType="application/vnd.openxmlformats-officedocument.drawingml.diagramStyle+xml"/>
  <Override PartName="/ppt/diagrams/quickStyle43.xml" ContentType="application/vnd.openxmlformats-officedocument.drawingml.diagramStyle+xml"/>
  <Override PartName="/ppt/diagrams/quickStyle44.xml" ContentType="application/vnd.openxmlformats-officedocument.drawingml.diagramStyle+xml"/>
  <Override PartName="/ppt/diagrams/quickStyle45.xml" ContentType="application/vnd.openxmlformats-officedocument.drawingml.diagramStyle+xml"/>
  <Override PartName="/ppt/diagrams/quickStyle46.xml" ContentType="application/vnd.openxmlformats-officedocument.drawingml.diagramStyle+xml"/>
  <Override PartName="/ppt/diagrams/quickStyle47.xml" ContentType="application/vnd.openxmlformats-officedocument.drawingml.diagramStyle+xml"/>
  <Override PartName="/ppt/diagrams/quickStyle48.xml" ContentType="application/vnd.openxmlformats-officedocument.drawingml.diagramStyle+xml"/>
  <Override PartName="/ppt/diagrams/quickStyle49.xml" ContentType="application/vnd.openxmlformats-officedocument.drawingml.diagramStyle+xml"/>
  <Override PartName="/ppt/diagrams/quickStyle5.xml" ContentType="application/vnd.openxmlformats-officedocument.drawingml.diagramStyle+xml"/>
  <Override PartName="/ppt/diagrams/quickStyle50.xml" ContentType="application/vnd.openxmlformats-officedocument.drawingml.diagramStyle+xml"/>
  <Override PartName="/ppt/diagrams/quickStyle51.xml" ContentType="application/vnd.openxmlformats-officedocument.drawingml.diagramStyle+xml"/>
  <Override PartName="/ppt/diagrams/quickStyle52.xml" ContentType="application/vnd.openxmlformats-officedocument.drawingml.diagramStyle+xml"/>
  <Override PartName="/ppt/diagrams/quickStyle53.xml" ContentType="application/vnd.openxmlformats-officedocument.drawingml.diagramStyle+xml"/>
  <Override PartName="/ppt/diagrams/quickStyle54.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29"/>
  </p:notesMasterIdLst>
  <p:sldIdLst>
    <p:sldId id="256" r:id="rId4"/>
    <p:sldId id="257" r:id="rId5"/>
    <p:sldId id="258" r:id="rId6"/>
    <p:sldId id="259" r:id="rId7"/>
    <p:sldId id="310" r:id="rId8"/>
    <p:sldId id="260" r:id="rId9"/>
    <p:sldId id="329" r:id="rId10"/>
    <p:sldId id="261" r:id="rId11"/>
    <p:sldId id="292" r:id="rId12"/>
    <p:sldId id="328" r:id="rId13"/>
    <p:sldId id="330" r:id="rId14"/>
    <p:sldId id="291" r:id="rId15"/>
    <p:sldId id="297" r:id="rId16"/>
    <p:sldId id="348" r:id="rId17"/>
    <p:sldId id="349" r:id="rId18"/>
    <p:sldId id="350" r:id="rId19"/>
    <p:sldId id="351" r:id="rId20"/>
    <p:sldId id="352" r:id="rId21"/>
    <p:sldId id="353" r:id="rId22"/>
    <p:sldId id="355" r:id="rId23"/>
    <p:sldId id="356" r:id="rId24"/>
    <p:sldId id="357" r:id="rId25"/>
    <p:sldId id="358" r:id="rId26"/>
    <p:sldId id="359" r:id="rId27"/>
    <p:sldId id="360" r:id="rId28"/>
    <p:sldId id="361" r:id="rId30"/>
    <p:sldId id="362" r:id="rId31"/>
    <p:sldId id="363" r:id="rId32"/>
    <p:sldId id="364" r:id="rId33"/>
    <p:sldId id="365" r:id="rId34"/>
    <p:sldId id="285" r:id="rId35"/>
    <p:sldId id="366" r:id="rId36"/>
    <p:sldId id="367" r:id="rId37"/>
    <p:sldId id="369" r:id="rId38"/>
    <p:sldId id="370" r:id="rId39"/>
    <p:sldId id="371" r:id="rId40"/>
    <p:sldId id="372" r:id="rId41"/>
    <p:sldId id="373" r:id="rId42"/>
    <p:sldId id="385" r:id="rId43"/>
    <p:sldId id="386" r:id="rId44"/>
    <p:sldId id="387" r:id="rId45"/>
    <p:sldId id="388" r:id="rId46"/>
    <p:sldId id="389" r:id="rId47"/>
    <p:sldId id="390" r:id="rId48"/>
    <p:sldId id="391" r:id="rId49"/>
    <p:sldId id="392" r:id="rId50"/>
    <p:sldId id="393" r:id="rId51"/>
    <p:sldId id="394" r:id="rId52"/>
    <p:sldId id="395" r:id="rId53"/>
    <p:sldId id="396" r:id="rId54"/>
    <p:sldId id="397" r:id="rId55"/>
    <p:sldId id="398" r:id="rId56"/>
    <p:sldId id="399" r:id="rId57"/>
    <p:sldId id="400" r:id="rId58"/>
    <p:sldId id="401" r:id="rId59"/>
    <p:sldId id="402" r:id="rId60"/>
    <p:sldId id="403" r:id="rId61"/>
    <p:sldId id="404" r:id="rId62"/>
    <p:sldId id="405" r:id="rId63"/>
    <p:sldId id="406" r:id="rId64"/>
    <p:sldId id="407" r:id="rId65"/>
    <p:sldId id="408" r:id="rId66"/>
    <p:sldId id="409" r:id="rId67"/>
    <p:sldId id="410" r:id="rId68"/>
    <p:sldId id="412" r:id="rId69"/>
    <p:sldId id="413" r:id="rId70"/>
    <p:sldId id="414" r:id="rId71"/>
    <p:sldId id="415" r:id="rId72"/>
    <p:sldId id="416" r:id="rId73"/>
  </p:sldIdLst>
  <p:sldSz cx="12192000" cy="6858000"/>
  <p:notesSz cx="6858000" cy="9144000"/>
  <p:custDataLst>
    <p:tags r:id="rId7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459" userDrawn="1">
          <p15:clr>
            <a:srgbClr val="A4A3A4"/>
          </p15:clr>
        </p15:guide>
        <p15:guide id="4" orient="horz" pos="3824" userDrawn="1">
          <p15:clr>
            <a:srgbClr val="A4A3A4"/>
          </p15:clr>
        </p15:guide>
        <p15:guide id="5" pos="603" userDrawn="1">
          <p15:clr>
            <a:srgbClr val="A4A3A4"/>
          </p15:clr>
        </p15:guide>
        <p15:guide id="6" pos="7095" userDrawn="1">
          <p15:clr>
            <a:srgbClr val="A4A3A4"/>
          </p15:clr>
        </p15:guide>
        <p15:guide id="7" orient="horz" pos="11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C25A"/>
    <a:srgbClr val="1F0E3A"/>
    <a:srgbClr val="F1EAD0"/>
    <a:srgbClr val="A28A59"/>
    <a:srgbClr val="5928A8"/>
    <a:srgbClr val="073243"/>
    <a:srgbClr val="A4DD85"/>
    <a:srgbClr val="E2BE62"/>
    <a:srgbClr val="00AE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39" autoAdjust="0"/>
    <p:restoredTop sz="94660"/>
  </p:normalViewPr>
  <p:slideViewPr>
    <p:cSldViewPr snapToGrid="0" showGuides="1">
      <p:cViewPr varScale="1">
        <p:scale>
          <a:sx n="84" d="100"/>
          <a:sy n="84" d="100"/>
        </p:scale>
        <p:origin x="595" y="31"/>
      </p:cViewPr>
      <p:guideLst>
        <p:guide orient="horz" pos="2160"/>
        <p:guide pos="3840"/>
        <p:guide orient="horz" pos="459"/>
        <p:guide orient="horz" pos="3824"/>
        <p:guide pos="603"/>
        <p:guide pos="7095"/>
        <p:guide orient="horz" pos="116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7" Type="http://schemas.openxmlformats.org/officeDocument/2006/relationships/tags" Target="tags/tag55.xml"/><Relationship Id="rId76" Type="http://schemas.openxmlformats.org/officeDocument/2006/relationships/tableStyles" Target="tableStyles.xml"/><Relationship Id="rId75" Type="http://schemas.openxmlformats.org/officeDocument/2006/relationships/viewProps" Target="viewProps.xml"/><Relationship Id="rId74" Type="http://schemas.openxmlformats.org/officeDocument/2006/relationships/presProps" Target="presProps.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notesMaster" Target="notesMasters/notes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5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5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5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5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5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3.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4.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5.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6.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7.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8.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9.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0.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1.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2.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3.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4.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3F3F277-BA82-4AF9-A389-7FCDF9E91754}" type="doc">
      <dgm:prSet loTypeId="urn:microsoft.com/office/officeart/2005/8/layout/process1" loCatId="process" qsTypeId="urn:microsoft.com/office/officeart/2005/8/quickstyle/simple1" qsCatId="simple" csTypeId="urn:microsoft.com/office/officeart/2005/8/colors/colorful5" csCatId="colorful" phldr="1"/>
      <dgm:spPr/>
    </dgm:pt>
    <dgm:pt modelId="{A7F80C9B-A342-4F5C-9208-1234293284FA}" type="pres">
      <dgm:prSet presAssocID="{E3F3F277-BA82-4AF9-A389-7FCDF9E91754}" presName="Name0" presStyleCnt="0">
        <dgm:presLayoutVars>
          <dgm:dir/>
          <dgm:resizeHandles val="exact"/>
        </dgm:presLayoutVars>
      </dgm:prSet>
      <dgm:spPr/>
    </dgm:pt>
  </dgm:ptLst>
  <dgm:cxnLst>
    <dgm:cxn modelId="{8C435009-E776-4562-A575-DDEAB73D7DA4}" type="presOf" srcId="{E3F3F277-BA82-4AF9-A389-7FCDF9E91754}" destId="{A7F80C9B-A342-4F5C-9208-1234293284FA}"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10.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1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1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1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1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1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1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1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1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1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20.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2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2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2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2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2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2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2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2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2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30.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3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3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3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3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3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3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3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3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3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40.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4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4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4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4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4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4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4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4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4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50.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5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5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5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5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drawing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31D22AA1-F12C-4A78-B9B6-D79211D5C0D8}">
      <dsp:nvSpPr>
        <dsp:cNvPr id="3" name="圆角矩形 2"/>
        <dsp:cNvSpPr/>
      </dsp:nvSpPr>
      <dsp:spPr bwMode="white">
        <a:xfrm>
          <a:off x="0" y="2240410"/>
          <a:ext cx="1563077" cy="937846"/>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a:t>Excel</a:t>
          </a:r>
          <a:r>
            <a:rPr lang="zh-CN" altLang="en-US" dirty="0"/>
            <a:t>数据处理</a:t>
          </a:r>
        </a:p>
      </dsp:txBody>
      <dsp:txXfrm>
        <a:off x="0" y="2240410"/>
        <a:ext cx="1563077" cy="937846"/>
      </dsp:txXfrm>
    </dsp:sp>
    <dsp:sp modelId="{8E936DDB-086C-4F7F-8D80-301E2FA11CCF}">
      <dsp:nvSpPr>
        <dsp:cNvPr id="4" name="右箭头 3"/>
        <dsp:cNvSpPr/>
      </dsp:nvSpPr>
      <dsp:spPr bwMode="white">
        <a:xfrm>
          <a:off x="1710006" y="2515512"/>
          <a:ext cx="331372" cy="387643"/>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710006" y="2515512"/>
        <a:ext cx="331372" cy="387643"/>
      </dsp:txXfrm>
    </dsp:sp>
    <dsp:sp modelId="{5B6D739F-9548-4CA1-8224-822FB7EF004E}">
      <dsp:nvSpPr>
        <dsp:cNvPr id="5" name="圆角矩形 4"/>
        <dsp:cNvSpPr/>
      </dsp:nvSpPr>
      <dsp:spPr bwMode="white">
        <a:xfrm>
          <a:off x="2188308" y="2240410"/>
          <a:ext cx="1563077" cy="937846"/>
        </a:xfrm>
        <a:prstGeom prst="roundRect">
          <a:avLst>
            <a:gd name="adj" fmla="val 10000"/>
          </a:avLst>
        </a:prstGeom>
      </dsp:spPr>
      <dsp:style>
        <a:lnRef idx="2">
          <a:schemeClr val="lt1"/>
        </a:lnRef>
        <a:fillRef idx="1">
          <a:schemeClr val="accent5">
            <a:hueOff val="-2260000"/>
            <a:satOff val="-5751"/>
            <a:lumOff val="-3921"/>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en-US" altLang="zh-CN" dirty="0" err="1"/>
            <a:t>Mysql</a:t>
          </a:r>
          <a:r>
            <a:rPr lang="zh-CN" altLang="en-US" dirty="0"/>
            <a:t>数据库应用</a:t>
          </a:r>
        </a:p>
      </dsp:txBody>
      <dsp:txXfrm>
        <a:off x="2188308" y="2240410"/>
        <a:ext cx="1563077" cy="937846"/>
      </dsp:txXfrm>
    </dsp:sp>
    <dsp:sp modelId="{32425E78-248B-466A-B792-177FE5545872}">
      <dsp:nvSpPr>
        <dsp:cNvPr id="6" name="右箭头 5"/>
        <dsp:cNvSpPr/>
      </dsp:nvSpPr>
      <dsp:spPr bwMode="white">
        <a:xfrm>
          <a:off x="3898314" y="2515512"/>
          <a:ext cx="331372" cy="387643"/>
        </a:xfrm>
        <a:prstGeom prst="rightArrow">
          <a:avLst>
            <a:gd name="adj1" fmla="val 60000"/>
            <a:gd name="adj2" fmla="val 50000"/>
          </a:avLst>
        </a:prstGeom>
      </dsp:spPr>
      <dsp:style>
        <a:lnRef idx="0">
          <a:schemeClr val="lt1"/>
        </a:lnRef>
        <a:fillRef idx="1">
          <a:schemeClr val="accent5">
            <a:hueOff val="-3390000"/>
            <a:satOff val="-8626"/>
            <a:lumOff val="-5881"/>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3898314" y="2515512"/>
        <a:ext cx="331372" cy="387643"/>
      </dsp:txXfrm>
    </dsp:sp>
    <dsp:sp modelId="{F1DAD481-A033-471A-88F9-286367AC165E}">
      <dsp:nvSpPr>
        <dsp:cNvPr id="7" name="圆角矩形 6"/>
        <dsp:cNvSpPr/>
      </dsp:nvSpPr>
      <dsp:spPr bwMode="white">
        <a:xfrm>
          <a:off x="4376615" y="2240410"/>
          <a:ext cx="1563077" cy="937846"/>
        </a:xfrm>
        <a:prstGeom prst="roundRect">
          <a:avLst>
            <a:gd name="adj" fmla="val 10000"/>
          </a:avLst>
        </a:prstGeom>
      </dsp:spPr>
      <dsp:style>
        <a:lnRef idx="2">
          <a:schemeClr val="lt1"/>
        </a:lnRef>
        <a:fillRef idx="1">
          <a:schemeClr val="accent5">
            <a:hueOff val="-4520000"/>
            <a:satOff val="-11502"/>
            <a:lumOff val="-7842"/>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数据可视化与</a:t>
          </a:r>
          <a:r>
            <a:rPr lang="en-US" altLang="zh-CN" dirty="0"/>
            <a:t>Power</a:t>
          </a:r>
          <a:endParaRPr lang="zh-CN" altLang="en-US" dirty="0"/>
        </a:p>
      </dsp:txBody>
      <dsp:txXfrm>
        <a:off x="4376615" y="2240410"/>
        <a:ext cx="1563077" cy="937846"/>
      </dsp:txXfrm>
    </dsp:sp>
    <dsp:sp modelId="{96E31ABE-8396-4B97-A049-E9A7A59DA2C1}">
      <dsp:nvSpPr>
        <dsp:cNvPr id="8" name="右箭头 7"/>
        <dsp:cNvSpPr/>
      </dsp:nvSpPr>
      <dsp:spPr bwMode="white">
        <a:xfrm>
          <a:off x="6086622" y="2515512"/>
          <a:ext cx="331372" cy="387643"/>
        </a:xfrm>
        <a:prstGeom prst="rightArrow">
          <a:avLst>
            <a:gd name="adj1" fmla="val 60000"/>
            <a:gd name="adj2" fmla="val 50000"/>
          </a:avLst>
        </a:prstGeom>
      </dsp:spPr>
      <dsp:style>
        <a:lnRef idx="0">
          <a:schemeClr val="lt1"/>
        </a:lnRef>
        <a:fillRef idx="1">
          <a:schemeClr val="accent5">
            <a:hueOff val="-6780000"/>
            <a:satOff val="-17254"/>
            <a:lumOff val="-11764"/>
            <a:alpha val="100000"/>
          </a:schemeClr>
        </a:fillRef>
        <a:effectRef idx="0">
          <a:scrgbClr r="0" g="0" b="0"/>
        </a:effectRef>
        <a:fontRef idx="minor">
          <a:schemeClr val="lt1"/>
        </a:fontRef>
      </dsp:style>
      <dsp:txBody>
        <a:bodyPr lIns="0" tIns="0" rIns="0" bIns="0" anchor="ctr"/>
        <a:lstStyle>
          <a:lvl1pPr algn="ctr">
            <a:defRPr sz="15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6086622" y="2515512"/>
        <a:ext cx="331372" cy="387643"/>
      </dsp:txXfrm>
    </dsp:sp>
    <dsp:sp modelId="{35905B96-5419-4B2A-9A98-3571F9106D7F}">
      <dsp:nvSpPr>
        <dsp:cNvPr id="9" name="圆角矩形 8"/>
        <dsp:cNvSpPr/>
      </dsp:nvSpPr>
      <dsp:spPr bwMode="white">
        <a:xfrm>
          <a:off x="6564923" y="2240410"/>
          <a:ext cx="1563077" cy="937846"/>
        </a:xfrm>
        <a:prstGeom prst="roundRect">
          <a:avLst>
            <a:gd name="adj" fmla="val 10000"/>
          </a:avLst>
        </a:prstGeom>
      </dsp:spPr>
      <dsp:style>
        <a:lnRef idx="2">
          <a:schemeClr val="lt1"/>
        </a:lnRef>
        <a:fillRef idx="1">
          <a:schemeClr val="accent5">
            <a:hueOff val="-6780000"/>
            <a:satOff val="-17254"/>
            <a:lumOff val="-11764"/>
            <a:alpha val="100000"/>
          </a:schemeClr>
        </a:fillRef>
        <a:effectRef idx="0">
          <a:scrgbClr r="0" g="0" b="0"/>
        </a:effectRef>
        <a:fontRef idx="minor">
          <a:schemeClr val="lt1"/>
        </a:fontRef>
      </dsp:style>
      <dsp:txBody>
        <a:bodyPr lIns="87630" tIns="87630" rIns="87630" bIns="87630"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综合应用</a:t>
          </a:r>
        </a:p>
      </dsp:txBody>
      <dsp:txXfrm>
        <a:off x="6564923" y="2240410"/>
        <a:ext cx="1563077" cy="937846"/>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9C2F16E-A2D6-43E1-BB33-8BB7C1C6771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8B51A4-7764-456A-9A78-0D13F8F8DF9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9C2F16E-A2D6-43E1-BB33-8BB7C1C6771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8B51A4-7764-456A-9A78-0D13F8F8DF9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9C2F16E-A2D6-43E1-BB33-8BB7C1C6771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8B51A4-7764-456A-9A78-0D13F8F8DF9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9C2F16E-A2D6-43E1-BB33-8BB7C1C6771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8B51A4-7764-456A-9A78-0D13F8F8DF9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9C2F16E-A2D6-43E1-BB33-8BB7C1C6771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8B51A4-7764-456A-9A78-0D13F8F8DF9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9C2F16E-A2D6-43E1-BB33-8BB7C1C6771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8B51A4-7764-456A-9A78-0D13F8F8DF9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89C2F16E-A2D6-43E1-BB33-8BB7C1C6771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8B51A4-7764-456A-9A78-0D13F8F8DF9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89C2F16E-A2D6-43E1-BB33-8BB7C1C6771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B8B51A4-7764-456A-9A78-0D13F8F8DF9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89C2F16E-A2D6-43E1-BB33-8BB7C1C6771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B8B51A4-7764-456A-9A78-0D13F8F8DF91}" type="slidenum">
              <a:rPr lang="zh-CN" altLang="en-US" smtClean="0"/>
            </a:fld>
            <a:endParaRPr lang="zh-CN" altLang="en-US"/>
          </a:p>
        </p:txBody>
      </p:sp>
      <p:sp>
        <p:nvSpPr>
          <p:cNvPr id="11" name="TextBox 10"/>
          <p:cNvSpPr txBox="1"/>
          <p:nvPr userDrawn="1"/>
        </p:nvSpPr>
        <p:spPr>
          <a:xfrm>
            <a:off x="1007605" y="6734154"/>
            <a:ext cx="1800200" cy="118430"/>
          </a:xfrm>
          <a:prstGeom prst="rect">
            <a:avLst/>
          </a:prstGeom>
          <a:noFill/>
        </p:spPr>
        <p:txBody>
          <a:bodyPr wrap="square" rtlCol="0">
            <a:spAutoFit/>
          </a:bodyPr>
          <a:lstStyle/>
          <a:p>
            <a:pPr>
              <a:lnSpc>
                <a:spcPct val="200000"/>
              </a:lnSpc>
            </a:pPr>
            <a:r>
              <a:rPr lang="en-US" altLang="zh-CN" sz="100" dirty="0">
                <a:solidFill>
                  <a:prstClr val="black"/>
                </a:solidFill>
                <a:latin typeface="微软雅黑" panose="020B0503020204020204" pitchFamily="34" charset="-122"/>
                <a:ea typeface="微软雅黑" panose="020B0503020204020204" pitchFamily="34" charset="-122"/>
                <a:hlinkClick r:id="rId2"/>
              </a:rPr>
              <a:t>PPT</a:t>
            </a:r>
            <a:r>
              <a:rPr lang="zh-CN" altLang="en-US" sz="100" dirty="0">
                <a:solidFill>
                  <a:prstClr val="black"/>
                </a:solidFill>
                <a:latin typeface="微软雅黑" panose="020B0503020204020204" pitchFamily="34" charset="-122"/>
                <a:ea typeface="微软雅黑" panose="020B0503020204020204" pitchFamily="34" charset="-122"/>
                <a:hlinkClick r:id="rId2"/>
              </a:rPr>
              <a:t>模板</a:t>
            </a:r>
            <a:r>
              <a:rPr lang="zh-CN" altLang="en-US" sz="100" dirty="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http://www.1ppt.com/moban/</a:t>
            </a:r>
            <a:r>
              <a:rPr lang="zh-CN" altLang="en-US" sz="100" dirty="0">
                <a:solidFill>
                  <a:prstClr val="black"/>
                </a:solidFill>
                <a:latin typeface="微软雅黑" panose="020B0503020204020204" pitchFamily="34" charset="-122"/>
                <a:ea typeface="微软雅黑" panose="020B0503020204020204" pitchFamily="34" charset="-122"/>
              </a:rPr>
              <a:t> </a:t>
            </a:r>
            <a:endParaRPr lang="en-US" altLang="zh-CN" sz="1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9C2F16E-A2D6-43E1-BB33-8BB7C1C6771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B8B51A4-7764-456A-9A78-0D13F8F8DF9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9C2F16E-A2D6-43E1-BB33-8BB7C1C6771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B8B51A4-7764-456A-9A78-0D13F8F8DF9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9C2F16E-A2D6-43E1-BB33-8BB7C1C6771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8B51A4-7764-456A-9A78-0D13F8F8DF9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C2F16E-A2D6-43E1-BB33-8BB7C1C6771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8B51A4-7764-456A-9A78-0D13F8F8DF9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png"/><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image" Target="../media/image6.png"/><Relationship Id="rId6" Type="http://schemas.openxmlformats.org/officeDocument/2006/relationships/tags" Target="../tags/tag1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image" Target="../media/image7.png"/><Relationship Id="rId6" Type="http://schemas.openxmlformats.org/officeDocument/2006/relationships/tags" Target="../tags/tag13.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image" Target="../media/image8.png"/><Relationship Id="rId6" Type="http://schemas.openxmlformats.org/officeDocument/2006/relationships/tags" Target="../tags/tag14.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image" Target="../media/image9.png"/><Relationship Id="rId6" Type="http://schemas.openxmlformats.org/officeDocument/2006/relationships/tags" Target="../tags/tag15.xml"/><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image" Target="../media/image10.png"/><Relationship Id="rId6" Type="http://schemas.openxmlformats.org/officeDocument/2006/relationships/tags" Target="../tags/tag16.xml"/><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 Type="http://schemas.openxmlformats.org/officeDocument/2006/relationships/diagramData" Target="../diagrams/data7.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image" Target="../media/image11.png"/><Relationship Id="rId6" Type="http://schemas.openxmlformats.org/officeDocument/2006/relationships/tags" Target="../tags/tag17.xml"/><Relationship Id="rId5" Type="http://schemas.microsoft.com/office/2007/relationships/diagramDrawing" Target="../diagrams/drawing9.xml"/><Relationship Id="rId4" Type="http://schemas.openxmlformats.org/officeDocument/2006/relationships/diagramColors" Target="../diagrams/colors9.xml"/><Relationship Id="rId3" Type="http://schemas.openxmlformats.org/officeDocument/2006/relationships/diagramQuickStyle" Target="../diagrams/quickStyle9.xml"/><Relationship Id="rId2" Type="http://schemas.openxmlformats.org/officeDocument/2006/relationships/diagramLayout" Target="../diagrams/layout9.xml"/><Relationship Id="rId1" Type="http://schemas.openxmlformats.org/officeDocument/2006/relationships/diagramData" Target="../diagrams/data9.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image" Target="../media/image12.png"/><Relationship Id="rId6" Type="http://schemas.openxmlformats.org/officeDocument/2006/relationships/tags" Target="../tags/tag18.xml"/><Relationship Id="rId5" Type="http://schemas.microsoft.com/office/2007/relationships/diagramDrawing" Target="../diagrams/drawing10.xml"/><Relationship Id="rId4" Type="http://schemas.openxmlformats.org/officeDocument/2006/relationships/diagramColors" Target="../diagrams/colors10.xml"/><Relationship Id="rId3" Type="http://schemas.openxmlformats.org/officeDocument/2006/relationships/diagramQuickStyle" Target="../diagrams/quickStyle10.xml"/><Relationship Id="rId2" Type="http://schemas.openxmlformats.org/officeDocument/2006/relationships/diagramLayout" Target="../diagrams/layout10.xml"/><Relationship Id="rId1" Type="http://schemas.openxmlformats.org/officeDocument/2006/relationships/diagramData" Target="../diagrams/data10.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microsoft.com/office/2007/relationships/diagramDrawing" Target="../diagrams/drawing11.xml"/><Relationship Id="rId4" Type="http://schemas.openxmlformats.org/officeDocument/2006/relationships/diagramColors" Target="../diagrams/colors11.xml"/><Relationship Id="rId3" Type="http://schemas.openxmlformats.org/officeDocument/2006/relationships/diagramQuickStyle" Target="../diagrams/quickStyle11.xml"/><Relationship Id="rId2" Type="http://schemas.openxmlformats.org/officeDocument/2006/relationships/diagramLayout" Target="../diagrams/layout11.xml"/><Relationship Id="rId1" Type="http://schemas.openxmlformats.org/officeDocument/2006/relationships/diagramData" Target="../diagrams/data11.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image" Target="../media/image13.png"/><Relationship Id="rId6" Type="http://schemas.openxmlformats.org/officeDocument/2006/relationships/tags" Target="../tags/tag19.xml"/><Relationship Id="rId5" Type="http://schemas.microsoft.com/office/2007/relationships/diagramDrawing" Target="../diagrams/drawing12.xml"/><Relationship Id="rId4" Type="http://schemas.openxmlformats.org/officeDocument/2006/relationships/diagramColors" Target="../diagrams/colors12.xml"/><Relationship Id="rId3" Type="http://schemas.openxmlformats.org/officeDocument/2006/relationships/diagramQuickStyle" Target="../diagrams/quickStyle12.xml"/><Relationship Id="rId2" Type="http://schemas.openxmlformats.org/officeDocument/2006/relationships/diagramLayout" Target="../diagrams/layout12.xml"/><Relationship Id="rId1" Type="http://schemas.openxmlformats.org/officeDocument/2006/relationships/diagramData" Target="../diagrams/data12.xml"/></Relationships>
</file>

<file path=ppt/slides/_rels/slide25.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8.xml"/><Relationship Id="rId7" Type="http://schemas.openxmlformats.org/officeDocument/2006/relationships/image" Target="../media/image14.png"/><Relationship Id="rId6" Type="http://schemas.openxmlformats.org/officeDocument/2006/relationships/tags" Target="../tags/tag20.xml"/><Relationship Id="rId5" Type="http://schemas.microsoft.com/office/2007/relationships/diagramDrawing" Target="../diagrams/drawing13.xml"/><Relationship Id="rId4" Type="http://schemas.openxmlformats.org/officeDocument/2006/relationships/diagramColors" Target="../diagrams/colors13.xml"/><Relationship Id="rId3" Type="http://schemas.openxmlformats.org/officeDocument/2006/relationships/diagramQuickStyle" Target="../diagrams/quickStyle13.xml"/><Relationship Id="rId2" Type="http://schemas.openxmlformats.org/officeDocument/2006/relationships/diagramLayout" Target="../diagrams/layout13.xml"/><Relationship Id="rId1" Type="http://schemas.openxmlformats.org/officeDocument/2006/relationships/diagramData" Target="../diagrams/data13.xml"/></Relationships>
</file>

<file path=ppt/slides/_rels/slide26.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8.xml"/><Relationship Id="rId7" Type="http://schemas.openxmlformats.org/officeDocument/2006/relationships/image" Target="../media/image15.png"/><Relationship Id="rId6" Type="http://schemas.openxmlformats.org/officeDocument/2006/relationships/tags" Target="../tags/tag21.xml"/><Relationship Id="rId5" Type="http://schemas.microsoft.com/office/2007/relationships/diagramDrawing" Target="../diagrams/drawing14.xml"/><Relationship Id="rId4" Type="http://schemas.openxmlformats.org/officeDocument/2006/relationships/diagramColors" Target="../diagrams/colors14.xml"/><Relationship Id="rId3" Type="http://schemas.openxmlformats.org/officeDocument/2006/relationships/diagramQuickStyle" Target="../diagrams/quickStyle14.xml"/><Relationship Id="rId2" Type="http://schemas.openxmlformats.org/officeDocument/2006/relationships/diagramLayout" Target="../diagrams/layout14.xml"/><Relationship Id="rId1" Type="http://schemas.openxmlformats.org/officeDocument/2006/relationships/diagramData" Target="../diagrams/data14.xml"/></Relationships>
</file>

<file path=ppt/slides/_rels/slide27.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8.xml"/><Relationship Id="rId7" Type="http://schemas.openxmlformats.org/officeDocument/2006/relationships/image" Target="../media/image16.png"/><Relationship Id="rId6" Type="http://schemas.openxmlformats.org/officeDocument/2006/relationships/tags" Target="../tags/tag22.xml"/><Relationship Id="rId5" Type="http://schemas.microsoft.com/office/2007/relationships/diagramDrawing" Target="../diagrams/drawing15.xml"/><Relationship Id="rId4" Type="http://schemas.openxmlformats.org/officeDocument/2006/relationships/diagramColors" Target="../diagrams/colors15.xml"/><Relationship Id="rId3" Type="http://schemas.openxmlformats.org/officeDocument/2006/relationships/diagramQuickStyle" Target="../diagrams/quickStyle15.xml"/><Relationship Id="rId2" Type="http://schemas.openxmlformats.org/officeDocument/2006/relationships/diagramLayout" Target="../diagrams/layout15.xml"/><Relationship Id="rId1" Type="http://schemas.openxmlformats.org/officeDocument/2006/relationships/diagramData" Target="../diagrams/data15.xml"/></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microsoft.com/office/2007/relationships/diagramDrawing" Target="../diagrams/drawing16.xml"/><Relationship Id="rId4" Type="http://schemas.openxmlformats.org/officeDocument/2006/relationships/diagramColors" Target="../diagrams/colors16.xml"/><Relationship Id="rId3" Type="http://schemas.openxmlformats.org/officeDocument/2006/relationships/diagramQuickStyle" Target="../diagrams/quickStyle16.xml"/><Relationship Id="rId2" Type="http://schemas.openxmlformats.org/officeDocument/2006/relationships/diagramLayout" Target="../diagrams/layout16.xml"/><Relationship Id="rId1" Type="http://schemas.openxmlformats.org/officeDocument/2006/relationships/diagramData" Target="../diagrams/data16.xml"/></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tags" Target="../tags/tag24.xml"/><Relationship Id="rId6" Type="http://schemas.openxmlformats.org/officeDocument/2006/relationships/tags" Target="../tags/tag23.xml"/><Relationship Id="rId5" Type="http://schemas.microsoft.com/office/2007/relationships/diagramDrawing" Target="../diagrams/drawing17.xml"/><Relationship Id="rId4" Type="http://schemas.openxmlformats.org/officeDocument/2006/relationships/diagramColors" Target="../diagrams/colors17.xml"/><Relationship Id="rId3" Type="http://schemas.openxmlformats.org/officeDocument/2006/relationships/diagramQuickStyle" Target="../diagrams/quickStyle17.xml"/><Relationship Id="rId2" Type="http://schemas.openxmlformats.org/officeDocument/2006/relationships/diagramLayout" Target="../diagrams/layout17.xml"/><Relationship Id="rId1" Type="http://schemas.openxmlformats.org/officeDocument/2006/relationships/diagramData" Target="../diagrams/data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tags" Target="../tags/tag26.xml"/><Relationship Id="rId6" Type="http://schemas.openxmlformats.org/officeDocument/2006/relationships/tags" Target="../tags/tag25.xml"/><Relationship Id="rId5" Type="http://schemas.microsoft.com/office/2007/relationships/diagramDrawing" Target="../diagrams/drawing18.xml"/><Relationship Id="rId4" Type="http://schemas.openxmlformats.org/officeDocument/2006/relationships/diagramColors" Target="../diagrams/colors18.xml"/><Relationship Id="rId3" Type="http://schemas.openxmlformats.org/officeDocument/2006/relationships/diagramQuickStyle" Target="../diagrams/quickStyle18.xml"/><Relationship Id="rId2" Type="http://schemas.openxmlformats.org/officeDocument/2006/relationships/diagramLayout" Target="../diagrams/layout18.xml"/><Relationship Id="rId1" Type="http://schemas.openxmlformats.org/officeDocument/2006/relationships/diagramData" Target="../diagrams/data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microsoft.com/office/2007/relationships/diagramDrawing" Target="../diagrams/drawing19.xml"/><Relationship Id="rId4" Type="http://schemas.openxmlformats.org/officeDocument/2006/relationships/diagramColors" Target="../diagrams/colors19.xml"/><Relationship Id="rId3" Type="http://schemas.openxmlformats.org/officeDocument/2006/relationships/diagramQuickStyle" Target="../diagrams/quickStyle19.xml"/><Relationship Id="rId2" Type="http://schemas.openxmlformats.org/officeDocument/2006/relationships/diagramLayout" Target="../diagrams/layout19.xml"/><Relationship Id="rId1" Type="http://schemas.openxmlformats.org/officeDocument/2006/relationships/diagramData" Target="../diagrams/data19.xml"/></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image" Target="../media/image17.png"/><Relationship Id="rId6" Type="http://schemas.openxmlformats.org/officeDocument/2006/relationships/tags" Target="../tags/tag27.xml"/><Relationship Id="rId5" Type="http://schemas.microsoft.com/office/2007/relationships/diagramDrawing" Target="../diagrams/drawing20.xml"/><Relationship Id="rId4" Type="http://schemas.openxmlformats.org/officeDocument/2006/relationships/diagramColors" Target="../diagrams/colors20.xml"/><Relationship Id="rId3" Type="http://schemas.openxmlformats.org/officeDocument/2006/relationships/diagramQuickStyle" Target="../diagrams/quickStyle20.xml"/><Relationship Id="rId2" Type="http://schemas.openxmlformats.org/officeDocument/2006/relationships/diagramLayout" Target="../diagrams/layout20.xml"/><Relationship Id="rId1" Type="http://schemas.openxmlformats.org/officeDocument/2006/relationships/diagramData" Target="../diagrams/data20.xml"/></Relationships>
</file>

<file path=ppt/slides/_rels/slide34.xml.rels><?xml version="1.0" encoding="UTF-8" standalone="yes"?>
<Relationships xmlns="http://schemas.openxmlformats.org/package/2006/relationships"><Relationship Id="rId9" Type="http://schemas.openxmlformats.org/officeDocument/2006/relationships/image" Target="../media/image19.png"/><Relationship Id="rId8" Type="http://schemas.openxmlformats.org/officeDocument/2006/relationships/tags" Target="../tags/tag29.xml"/><Relationship Id="rId7" Type="http://schemas.openxmlformats.org/officeDocument/2006/relationships/image" Target="../media/image18.png"/><Relationship Id="rId6" Type="http://schemas.openxmlformats.org/officeDocument/2006/relationships/tags" Target="../tags/tag28.xml"/><Relationship Id="rId5" Type="http://schemas.microsoft.com/office/2007/relationships/diagramDrawing" Target="../diagrams/drawing21.xml"/><Relationship Id="rId4" Type="http://schemas.openxmlformats.org/officeDocument/2006/relationships/diagramColors" Target="../diagrams/colors21.xml"/><Relationship Id="rId3" Type="http://schemas.openxmlformats.org/officeDocument/2006/relationships/diagramQuickStyle" Target="../diagrams/quickStyle21.xml"/><Relationship Id="rId2" Type="http://schemas.openxmlformats.org/officeDocument/2006/relationships/diagramLayout" Target="../diagrams/layout21.xml"/><Relationship Id="rId11" Type="http://schemas.openxmlformats.org/officeDocument/2006/relationships/notesSlide" Target="../notesSlides/notesSlide4.xml"/><Relationship Id="rId10" Type="http://schemas.openxmlformats.org/officeDocument/2006/relationships/slideLayout" Target="../slideLayouts/slideLayout8.xml"/><Relationship Id="rId1" Type="http://schemas.openxmlformats.org/officeDocument/2006/relationships/diagramData" Target="../diagrams/data21.xml"/></Relationships>
</file>

<file path=ppt/slides/_rels/slide35.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tags" Target="../tags/tag31.xml"/><Relationship Id="rId7" Type="http://schemas.openxmlformats.org/officeDocument/2006/relationships/image" Target="../media/image19.png"/><Relationship Id="rId6" Type="http://schemas.openxmlformats.org/officeDocument/2006/relationships/tags" Target="../tags/tag30.xml"/><Relationship Id="rId5" Type="http://schemas.microsoft.com/office/2007/relationships/diagramDrawing" Target="../diagrams/drawing22.xml"/><Relationship Id="rId4" Type="http://schemas.openxmlformats.org/officeDocument/2006/relationships/diagramColors" Target="../diagrams/colors22.xml"/><Relationship Id="rId3" Type="http://schemas.openxmlformats.org/officeDocument/2006/relationships/diagramQuickStyle" Target="../diagrams/quickStyle22.xml"/><Relationship Id="rId2" Type="http://schemas.openxmlformats.org/officeDocument/2006/relationships/diagramLayout" Target="../diagrams/layout22.xml"/><Relationship Id="rId11" Type="http://schemas.openxmlformats.org/officeDocument/2006/relationships/notesSlide" Target="../notesSlides/notesSlide5.xml"/><Relationship Id="rId10" Type="http://schemas.openxmlformats.org/officeDocument/2006/relationships/slideLayout" Target="../slideLayouts/slideLayout8.xml"/><Relationship Id="rId1" Type="http://schemas.openxmlformats.org/officeDocument/2006/relationships/diagramData" Target="../diagrams/data22.xml"/></Relationships>
</file>

<file path=ppt/slides/_rels/slide36.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33.xml"/><Relationship Id="rId7" Type="http://schemas.openxmlformats.org/officeDocument/2006/relationships/image" Target="../media/image19.png"/><Relationship Id="rId6" Type="http://schemas.openxmlformats.org/officeDocument/2006/relationships/tags" Target="../tags/tag32.xml"/><Relationship Id="rId5" Type="http://schemas.microsoft.com/office/2007/relationships/diagramDrawing" Target="../diagrams/drawing23.xml"/><Relationship Id="rId4" Type="http://schemas.openxmlformats.org/officeDocument/2006/relationships/diagramColors" Target="../diagrams/colors23.xml"/><Relationship Id="rId3" Type="http://schemas.openxmlformats.org/officeDocument/2006/relationships/diagramQuickStyle" Target="../diagrams/quickStyle23.xml"/><Relationship Id="rId2" Type="http://schemas.openxmlformats.org/officeDocument/2006/relationships/diagramLayout" Target="../diagrams/layout23.xml"/><Relationship Id="rId11" Type="http://schemas.openxmlformats.org/officeDocument/2006/relationships/notesSlide" Target="../notesSlides/notesSlide6.xml"/><Relationship Id="rId10" Type="http://schemas.openxmlformats.org/officeDocument/2006/relationships/slideLayout" Target="../slideLayouts/slideLayout8.xml"/><Relationship Id="rId1" Type="http://schemas.openxmlformats.org/officeDocument/2006/relationships/diagramData" Target="../diagrams/data23.xml"/></Relationships>
</file>

<file path=ppt/slides/_rels/slide37.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8.xml"/><Relationship Id="rId7" Type="http://schemas.openxmlformats.org/officeDocument/2006/relationships/image" Target="../media/image22.png"/><Relationship Id="rId6" Type="http://schemas.openxmlformats.org/officeDocument/2006/relationships/tags" Target="../tags/tag34.xml"/><Relationship Id="rId5" Type="http://schemas.microsoft.com/office/2007/relationships/diagramDrawing" Target="../diagrams/drawing24.xml"/><Relationship Id="rId4" Type="http://schemas.openxmlformats.org/officeDocument/2006/relationships/diagramColors" Target="../diagrams/colors24.xml"/><Relationship Id="rId3" Type="http://schemas.openxmlformats.org/officeDocument/2006/relationships/diagramQuickStyle" Target="../diagrams/quickStyle24.xml"/><Relationship Id="rId2" Type="http://schemas.openxmlformats.org/officeDocument/2006/relationships/diagramLayout" Target="../diagrams/layout24.xml"/><Relationship Id="rId1" Type="http://schemas.openxmlformats.org/officeDocument/2006/relationships/diagramData" Target="../diagrams/data24.xml"/></Relationships>
</file>

<file path=ppt/slides/_rels/slide38.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8.xml"/><Relationship Id="rId7" Type="http://schemas.openxmlformats.org/officeDocument/2006/relationships/image" Target="../media/image23.png"/><Relationship Id="rId6" Type="http://schemas.openxmlformats.org/officeDocument/2006/relationships/tags" Target="../tags/tag35.xml"/><Relationship Id="rId5" Type="http://schemas.microsoft.com/office/2007/relationships/diagramDrawing" Target="../diagrams/drawing25.xml"/><Relationship Id="rId4" Type="http://schemas.openxmlformats.org/officeDocument/2006/relationships/diagramColors" Target="../diagrams/colors25.xml"/><Relationship Id="rId3" Type="http://schemas.openxmlformats.org/officeDocument/2006/relationships/diagramQuickStyle" Target="../diagrams/quickStyle25.xml"/><Relationship Id="rId2" Type="http://schemas.openxmlformats.org/officeDocument/2006/relationships/diagramLayout" Target="../diagrams/layout25.xml"/><Relationship Id="rId1" Type="http://schemas.openxmlformats.org/officeDocument/2006/relationships/diagramData" Target="../diagrams/data25.xml"/></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microsoft.com/office/2007/relationships/diagramDrawing" Target="../diagrams/drawing26.xml"/><Relationship Id="rId4" Type="http://schemas.openxmlformats.org/officeDocument/2006/relationships/diagramColors" Target="../diagrams/colors26.xml"/><Relationship Id="rId3" Type="http://schemas.openxmlformats.org/officeDocument/2006/relationships/diagramQuickStyle" Target="../diagrams/quickStyle26.xml"/><Relationship Id="rId2" Type="http://schemas.openxmlformats.org/officeDocument/2006/relationships/diagramLayout" Target="../diagrams/layout26.xml"/><Relationship Id="rId1" Type="http://schemas.openxmlformats.org/officeDocument/2006/relationships/diagramData" Target="../diagrams/data2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png"/><Relationship Id="rId1" Type="http://schemas.openxmlformats.org/officeDocument/2006/relationships/tags" Target="../tags/tag7.xml"/></Relationships>
</file>

<file path=ppt/slides/_rels/slide40.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tags" Target="../tags/tag37.xml"/><Relationship Id="rId7" Type="http://schemas.openxmlformats.org/officeDocument/2006/relationships/image" Target="../media/image24.png"/><Relationship Id="rId6" Type="http://schemas.openxmlformats.org/officeDocument/2006/relationships/tags" Target="../tags/tag36.xml"/><Relationship Id="rId5" Type="http://schemas.microsoft.com/office/2007/relationships/diagramDrawing" Target="../diagrams/drawing27.xml"/><Relationship Id="rId4" Type="http://schemas.openxmlformats.org/officeDocument/2006/relationships/diagramColors" Target="../diagrams/colors27.xml"/><Relationship Id="rId3" Type="http://schemas.openxmlformats.org/officeDocument/2006/relationships/diagramQuickStyle" Target="../diagrams/quickStyle27.xml"/><Relationship Id="rId2" Type="http://schemas.openxmlformats.org/officeDocument/2006/relationships/diagramLayout" Target="../diagrams/layout27.xml"/><Relationship Id="rId10" Type="http://schemas.openxmlformats.org/officeDocument/2006/relationships/slideLayout" Target="../slideLayouts/slideLayout8.xml"/><Relationship Id="rId1" Type="http://schemas.openxmlformats.org/officeDocument/2006/relationships/diagramData" Target="../diagrams/data27.xml"/></Relationships>
</file>

<file path=ppt/slides/_rels/slide41.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image" Target="../media/image26.png"/><Relationship Id="rId6" Type="http://schemas.openxmlformats.org/officeDocument/2006/relationships/tags" Target="../tags/tag38.xml"/><Relationship Id="rId5" Type="http://schemas.microsoft.com/office/2007/relationships/diagramDrawing" Target="../diagrams/drawing28.xml"/><Relationship Id="rId4" Type="http://schemas.openxmlformats.org/officeDocument/2006/relationships/diagramColors" Target="../diagrams/colors28.xml"/><Relationship Id="rId3" Type="http://schemas.openxmlformats.org/officeDocument/2006/relationships/diagramQuickStyle" Target="../diagrams/quickStyle28.xml"/><Relationship Id="rId2" Type="http://schemas.openxmlformats.org/officeDocument/2006/relationships/diagramLayout" Target="../diagrams/layout28.xml"/><Relationship Id="rId1" Type="http://schemas.openxmlformats.org/officeDocument/2006/relationships/diagramData" Target="../diagrams/data28.xml"/></Relationships>
</file>

<file path=ppt/slides/_rels/slide42.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image" Target="../media/image27.png"/><Relationship Id="rId6" Type="http://schemas.openxmlformats.org/officeDocument/2006/relationships/tags" Target="../tags/tag39.xml"/><Relationship Id="rId5" Type="http://schemas.microsoft.com/office/2007/relationships/diagramDrawing" Target="../diagrams/drawing29.xml"/><Relationship Id="rId4" Type="http://schemas.openxmlformats.org/officeDocument/2006/relationships/diagramColors" Target="../diagrams/colors29.xml"/><Relationship Id="rId3" Type="http://schemas.openxmlformats.org/officeDocument/2006/relationships/diagramQuickStyle" Target="../diagrams/quickStyle29.xml"/><Relationship Id="rId2" Type="http://schemas.openxmlformats.org/officeDocument/2006/relationships/diagramLayout" Target="../diagrams/layout29.xml"/><Relationship Id="rId1" Type="http://schemas.openxmlformats.org/officeDocument/2006/relationships/diagramData" Target="../diagrams/data29.xml"/></Relationships>
</file>

<file path=ppt/slides/_rels/slide43.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image" Target="../media/image28.png"/><Relationship Id="rId6" Type="http://schemas.openxmlformats.org/officeDocument/2006/relationships/tags" Target="../tags/tag40.xml"/><Relationship Id="rId5" Type="http://schemas.microsoft.com/office/2007/relationships/diagramDrawing" Target="../diagrams/drawing30.xml"/><Relationship Id="rId4" Type="http://schemas.openxmlformats.org/officeDocument/2006/relationships/diagramColors" Target="../diagrams/colors30.xml"/><Relationship Id="rId3" Type="http://schemas.openxmlformats.org/officeDocument/2006/relationships/diagramQuickStyle" Target="../diagrams/quickStyle30.xml"/><Relationship Id="rId2" Type="http://schemas.openxmlformats.org/officeDocument/2006/relationships/diagramLayout" Target="../diagrams/layout30.xml"/><Relationship Id="rId1" Type="http://schemas.openxmlformats.org/officeDocument/2006/relationships/diagramData" Target="../diagrams/data3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microsoft.com/office/2007/relationships/diagramDrawing" Target="../diagrams/drawing31.xml"/><Relationship Id="rId4" Type="http://schemas.openxmlformats.org/officeDocument/2006/relationships/diagramColors" Target="../diagrams/colors31.xml"/><Relationship Id="rId3" Type="http://schemas.openxmlformats.org/officeDocument/2006/relationships/diagramQuickStyle" Target="../diagrams/quickStyle31.xml"/><Relationship Id="rId2" Type="http://schemas.openxmlformats.org/officeDocument/2006/relationships/diagramLayout" Target="../diagrams/layout31.xml"/><Relationship Id="rId1" Type="http://schemas.openxmlformats.org/officeDocument/2006/relationships/diagramData" Target="../diagrams/data31.xml"/></Relationships>
</file>

<file path=ppt/slides/_rels/slide46.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microsoft.com/office/2007/relationships/diagramDrawing" Target="../diagrams/drawing32.xml"/><Relationship Id="rId4" Type="http://schemas.openxmlformats.org/officeDocument/2006/relationships/diagramColors" Target="../diagrams/colors32.xml"/><Relationship Id="rId3" Type="http://schemas.openxmlformats.org/officeDocument/2006/relationships/diagramQuickStyle" Target="../diagrams/quickStyle32.xml"/><Relationship Id="rId2" Type="http://schemas.openxmlformats.org/officeDocument/2006/relationships/diagramLayout" Target="../diagrams/layout32.xml"/><Relationship Id="rId1" Type="http://schemas.openxmlformats.org/officeDocument/2006/relationships/diagramData" Target="../diagrams/data32.xml"/></Relationships>
</file>

<file path=ppt/slides/_rels/slide47.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microsoft.com/office/2007/relationships/diagramDrawing" Target="../diagrams/drawing33.xml"/><Relationship Id="rId4" Type="http://schemas.openxmlformats.org/officeDocument/2006/relationships/diagramColors" Target="../diagrams/colors33.xml"/><Relationship Id="rId3" Type="http://schemas.openxmlformats.org/officeDocument/2006/relationships/diagramQuickStyle" Target="../diagrams/quickStyle33.xml"/><Relationship Id="rId2" Type="http://schemas.openxmlformats.org/officeDocument/2006/relationships/diagramLayout" Target="../diagrams/layout33.xml"/><Relationship Id="rId1" Type="http://schemas.openxmlformats.org/officeDocument/2006/relationships/diagramData" Target="../diagrams/data33.xml"/></Relationships>
</file>

<file path=ppt/slides/_rels/slide48.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microsoft.com/office/2007/relationships/diagramDrawing" Target="../diagrams/drawing34.xml"/><Relationship Id="rId4" Type="http://schemas.openxmlformats.org/officeDocument/2006/relationships/diagramColors" Target="../diagrams/colors34.xml"/><Relationship Id="rId3" Type="http://schemas.openxmlformats.org/officeDocument/2006/relationships/diagramQuickStyle" Target="../diagrams/quickStyle34.xml"/><Relationship Id="rId2" Type="http://schemas.openxmlformats.org/officeDocument/2006/relationships/diagramLayout" Target="../diagrams/layout34.xml"/><Relationship Id="rId1" Type="http://schemas.openxmlformats.org/officeDocument/2006/relationships/diagramData" Target="../diagrams/data34.xml"/></Relationships>
</file>

<file path=ppt/slides/_rels/slide49.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microsoft.com/office/2007/relationships/diagramDrawing" Target="../diagrams/drawing35.xml"/><Relationship Id="rId4" Type="http://schemas.openxmlformats.org/officeDocument/2006/relationships/diagramColors" Target="../diagrams/colors35.xml"/><Relationship Id="rId3" Type="http://schemas.openxmlformats.org/officeDocument/2006/relationships/diagramQuickStyle" Target="../diagrams/quickStyle35.xml"/><Relationship Id="rId2" Type="http://schemas.openxmlformats.org/officeDocument/2006/relationships/diagramLayout" Target="../diagrams/layout35.xml"/><Relationship Id="rId1" Type="http://schemas.openxmlformats.org/officeDocument/2006/relationships/diagramData" Target="../diagrams/data35.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png"/><Relationship Id="rId1" Type="http://schemas.openxmlformats.org/officeDocument/2006/relationships/tags" Target="../tags/tag8.xml"/></Relationships>
</file>

<file path=ppt/slides/_rels/slide50.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microsoft.com/office/2007/relationships/diagramDrawing" Target="../diagrams/drawing36.xml"/><Relationship Id="rId4" Type="http://schemas.openxmlformats.org/officeDocument/2006/relationships/diagramColors" Target="../diagrams/colors36.xml"/><Relationship Id="rId3" Type="http://schemas.openxmlformats.org/officeDocument/2006/relationships/diagramQuickStyle" Target="../diagrams/quickStyle36.xml"/><Relationship Id="rId2" Type="http://schemas.openxmlformats.org/officeDocument/2006/relationships/diagramLayout" Target="../diagrams/layout36.xml"/><Relationship Id="rId1" Type="http://schemas.openxmlformats.org/officeDocument/2006/relationships/diagramData" Target="../diagrams/data36.xml"/></Relationships>
</file>

<file path=ppt/slides/_rels/slide51.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image" Target="../media/image29.png"/><Relationship Id="rId6" Type="http://schemas.openxmlformats.org/officeDocument/2006/relationships/tags" Target="../tags/tag41.xml"/><Relationship Id="rId5" Type="http://schemas.microsoft.com/office/2007/relationships/diagramDrawing" Target="../diagrams/drawing37.xml"/><Relationship Id="rId4" Type="http://schemas.openxmlformats.org/officeDocument/2006/relationships/diagramColors" Target="../diagrams/colors37.xml"/><Relationship Id="rId3" Type="http://schemas.openxmlformats.org/officeDocument/2006/relationships/diagramQuickStyle" Target="../diagrams/quickStyle37.xml"/><Relationship Id="rId2" Type="http://schemas.openxmlformats.org/officeDocument/2006/relationships/diagramLayout" Target="../diagrams/layout37.xml"/><Relationship Id="rId1" Type="http://schemas.openxmlformats.org/officeDocument/2006/relationships/diagramData" Target="../diagrams/data37.xml"/></Relationships>
</file>

<file path=ppt/slides/_rels/slide52.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image" Target="../media/image30.png"/><Relationship Id="rId6" Type="http://schemas.openxmlformats.org/officeDocument/2006/relationships/tags" Target="../tags/tag42.xml"/><Relationship Id="rId5" Type="http://schemas.microsoft.com/office/2007/relationships/diagramDrawing" Target="../diagrams/drawing38.xml"/><Relationship Id="rId4" Type="http://schemas.openxmlformats.org/officeDocument/2006/relationships/diagramColors" Target="../diagrams/colors38.xml"/><Relationship Id="rId3" Type="http://schemas.openxmlformats.org/officeDocument/2006/relationships/diagramQuickStyle" Target="../diagrams/quickStyle38.xml"/><Relationship Id="rId2" Type="http://schemas.openxmlformats.org/officeDocument/2006/relationships/diagramLayout" Target="../diagrams/layout38.xml"/><Relationship Id="rId1" Type="http://schemas.openxmlformats.org/officeDocument/2006/relationships/diagramData" Target="../diagrams/data38.xml"/></Relationships>
</file>

<file path=ppt/slides/_rels/slide53.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image" Target="../media/image31.png"/><Relationship Id="rId6" Type="http://schemas.openxmlformats.org/officeDocument/2006/relationships/tags" Target="../tags/tag43.xml"/><Relationship Id="rId5" Type="http://schemas.microsoft.com/office/2007/relationships/diagramDrawing" Target="../diagrams/drawing39.xml"/><Relationship Id="rId4" Type="http://schemas.openxmlformats.org/officeDocument/2006/relationships/diagramColors" Target="../diagrams/colors39.xml"/><Relationship Id="rId3" Type="http://schemas.openxmlformats.org/officeDocument/2006/relationships/diagramQuickStyle" Target="../diagrams/quickStyle39.xml"/><Relationship Id="rId2" Type="http://schemas.openxmlformats.org/officeDocument/2006/relationships/diagramLayout" Target="../diagrams/layout39.xml"/><Relationship Id="rId1" Type="http://schemas.openxmlformats.org/officeDocument/2006/relationships/diagramData" Target="../diagrams/data3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microsoft.com/office/2007/relationships/diagramDrawing" Target="../diagrams/drawing40.xml"/><Relationship Id="rId4" Type="http://schemas.openxmlformats.org/officeDocument/2006/relationships/diagramColors" Target="../diagrams/colors40.xml"/><Relationship Id="rId3" Type="http://schemas.openxmlformats.org/officeDocument/2006/relationships/diagramQuickStyle" Target="../diagrams/quickStyle40.xml"/><Relationship Id="rId2" Type="http://schemas.openxmlformats.org/officeDocument/2006/relationships/diagramLayout" Target="../diagrams/layout40.xml"/><Relationship Id="rId1" Type="http://schemas.openxmlformats.org/officeDocument/2006/relationships/diagramData" Target="../diagrams/data40.xml"/></Relationships>
</file>

<file path=ppt/slides/_rels/slide56.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microsoft.com/office/2007/relationships/diagramDrawing" Target="../diagrams/drawing41.xml"/><Relationship Id="rId4" Type="http://schemas.openxmlformats.org/officeDocument/2006/relationships/diagramColors" Target="../diagrams/colors41.xml"/><Relationship Id="rId3" Type="http://schemas.openxmlformats.org/officeDocument/2006/relationships/diagramQuickStyle" Target="../diagrams/quickStyle41.xml"/><Relationship Id="rId2" Type="http://schemas.openxmlformats.org/officeDocument/2006/relationships/diagramLayout" Target="../diagrams/layout41.xml"/><Relationship Id="rId1" Type="http://schemas.openxmlformats.org/officeDocument/2006/relationships/diagramData" Target="../diagrams/data41.xml"/></Relationships>
</file>

<file path=ppt/slides/_rels/slide57.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image" Target="../media/image32.png"/><Relationship Id="rId6" Type="http://schemas.openxmlformats.org/officeDocument/2006/relationships/tags" Target="../tags/tag44.xml"/><Relationship Id="rId5" Type="http://schemas.microsoft.com/office/2007/relationships/diagramDrawing" Target="../diagrams/drawing42.xml"/><Relationship Id="rId4" Type="http://schemas.openxmlformats.org/officeDocument/2006/relationships/diagramColors" Target="../diagrams/colors42.xml"/><Relationship Id="rId3" Type="http://schemas.openxmlformats.org/officeDocument/2006/relationships/diagramQuickStyle" Target="../diagrams/quickStyle42.xml"/><Relationship Id="rId2" Type="http://schemas.openxmlformats.org/officeDocument/2006/relationships/diagramLayout" Target="../diagrams/layout42.xml"/><Relationship Id="rId1" Type="http://schemas.openxmlformats.org/officeDocument/2006/relationships/diagramData" Target="../diagrams/data42.xml"/></Relationships>
</file>

<file path=ppt/slides/_rels/slide58.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image" Target="../media/image33.png"/><Relationship Id="rId6" Type="http://schemas.openxmlformats.org/officeDocument/2006/relationships/tags" Target="../tags/tag45.xml"/><Relationship Id="rId5" Type="http://schemas.microsoft.com/office/2007/relationships/diagramDrawing" Target="../diagrams/drawing43.xml"/><Relationship Id="rId4" Type="http://schemas.openxmlformats.org/officeDocument/2006/relationships/diagramColors" Target="../diagrams/colors43.xml"/><Relationship Id="rId3" Type="http://schemas.openxmlformats.org/officeDocument/2006/relationships/diagramQuickStyle" Target="../diagrams/quickStyle43.xml"/><Relationship Id="rId2" Type="http://schemas.openxmlformats.org/officeDocument/2006/relationships/diagramLayout" Target="../diagrams/layout43.xml"/><Relationship Id="rId1" Type="http://schemas.openxmlformats.org/officeDocument/2006/relationships/diagramData" Target="../diagrams/data43.xml"/></Relationships>
</file>

<file path=ppt/slides/_rels/slide59.xml.rels><?xml version="1.0" encoding="UTF-8" standalone="yes"?>
<Relationships xmlns="http://schemas.openxmlformats.org/package/2006/relationships"><Relationship Id="rId9" Type="http://schemas.openxmlformats.org/officeDocument/2006/relationships/image" Target="../media/image35.png"/><Relationship Id="rId8" Type="http://schemas.openxmlformats.org/officeDocument/2006/relationships/tags" Target="../tags/tag47.xml"/><Relationship Id="rId7" Type="http://schemas.openxmlformats.org/officeDocument/2006/relationships/image" Target="../media/image34.png"/><Relationship Id="rId6" Type="http://schemas.openxmlformats.org/officeDocument/2006/relationships/tags" Target="../tags/tag46.xml"/><Relationship Id="rId5" Type="http://schemas.microsoft.com/office/2007/relationships/diagramDrawing" Target="../diagrams/drawing44.xml"/><Relationship Id="rId4" Type="http://schemas.openxmlformats.org/officeDocument/2006/relationships/diagramColors" Target="../diagrams/colors44.xml"/><Relationship Id="rId3" Type="http://schemas.openxmlformats.org/officeDocument/2006/relationships/diagramQuickStyle" Target="../diagrams/quickStyle44.xml"/><Relationship Id="rId2" Type="http://schemas.openxmlformats.org/officeDocument/2006/relationships/diagramLayout" Target="../diagrams/layout44.xml"/><Relationship Id="rId10" Type="http://schemas.openxmlformats.org/officeDocument/2006/relationships/slideLayout" Target="../slideLayouts/slideLayout8.xml"/><Relationship Id="rId1" Type="http://schemas.openxmlformats.org/officeDocument/2006/relationships/diagramData" Target="../diagrams/data4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png"/><Relationship Id="rId1" Type="http://schemas.openxmlformats.org/officeDocument/2006/relationships/tags" Target="../tags/tag9.xml"/></Relationships>
</file>

<file path=ppt/slides/_rels/slide60.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image" Target="../media/image36.png"/><Relationship Id="rId6" Type="http://schemas.openxmlformats.org/officeDocument/2006/relationships/tags" Target="../tags/tag48.xml"/><Relationship Id="rId5" Type="http://schemas.microsoft.com/office/2007/relationships/diagramDrawing" Target="../diagrams/drawing45.xml"/><Relationship Id="rId4" Type="http://schemas.openxmlformats.org/officeDocument/2006/relationships/diagramColors" Target="../diagrams/colors45.xml"/><Relationship Id="rId3" Type="http://schemas.openxmlformats.org/officeDocument/2006/relationships/diagramQuickStyle" Target="../diagrams/quickStyle45.xml"/><Relationship Id="rId2" Type="http://schemas.openxmlformats.org/officeDocument/2006/relationships/diagramLayout" Target="../diagrams/layout45.xml"/><Relationship Id="rId1" Type="http://schemas.openxmlformats.org/officeDocument/2006/relationships/diagramData" Target="../diagrams/data45.xml"/></Relationships>
</file>

<file path=ppt/slides/_rels/slide61.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image" Target="../media/image37.png"/><Relationship Id="rId6" Type="http://schemas.openxmlformats.org/officeDocument/2006/relationships/tags" Target="../tags/tag49.xml"/><Relationship Id="rId5" Type="http://schemas.microsoft.com/office/2007/relationships/diagramDrawing" Target="../diagrams/drawing46.xml"/><Relationship Id="rId4" Type="http://schemas.openxmlformats.org/officeDocument/2006/relationships/diagramColors" Target="../diagrams/colors46.xml"/><Relationship Id="rId3" Type="http://schemas.openxmlformats.org/officeDocument/2006/relationships/diagramQuickStyle" Target="../diagrams/quickStyle46.xml"/><Relationship Id="rId2" Type="http://schemas.openxmlformats.org/officeDocument/2006/relationships/diagramLayout" Target="../diagrams/layout46.xml"/><Relationship Id="rId1" Type="http://schemas.openxmlformats.org/officeDocument/2006/relationships/diagramData" Target="../diagrams/data46.xml"/></Relationships>
</file>

<file path=ppt/slides/_rels/slide62.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8.xml"/><Relationship Id="rId7" Type="http://schemas.openxmlformats.org/officeDocument/2006/relationships/image" Target="../media/image38.png"/><Relationship Id="rId6" Type="http://schemas.openxmlformats.org/officeDocument/2006/relationships/tags" Target="../tags/tag50.xml"/><Relationship Id="rId5" Type="http://schemas.microsoft.com/office/2007/relationships/diagramDrawing" Target="../diagrams/drawing47.xml"/><Relationship Id="rId4" Type="http://schemas.openxmlformats.org/officeDocument/2006/relationships/diagramColors" Target="../diagrams/colors47.xml"/><Relationship Id="rId3" Type="http://schemas.openxmlformats.org/officeDocument/2006/relationships/diagramQuickStyle" Target="../diagrams/quickStyle47.xml"/><Relationship Id="rId2" Type="http://schemas.openxmlformats.org/officeDocument/2006/relationships/diagramLayout" Target="../diagrams/layout47.xml"/><Relationship Id="rId1" Type="http://schemas.openxmlformats.org/officeDocument/2006/relationships/diagramData" Target="../diagrams/data47.xml"/></Relationships>
</file>

<file path=ppt/slides/_rels/slide63.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image" Target="../media/image39.png"/><Relationship Id="rId6" Type="http://schemas.openxmlformats.org/officeDocument/2006/relationships/tags" Target="../tags/tag51.xml"/><Relationship Id="rId5" Type="http://schemas.microsoft.com/office/2007/relationships/diagramDrawing" Target="../diagrams/drawing48.xml"/><Relationship Id="rId4" Type="http://schemas.openxmlformats.org/officeDocument/2006/relationships/diagramColors" Target="../diagrams/colors48.xml"/><Relationship Id="rId3" Type="http://schemas.openxmlformats.org/officeDocument/2006/relationships/diagramQuickStyle" Target="../diagrams/quickStyle48.xml"/><Relationship Id="rId2" Type="http://schemas.openxmlformats.org/officeDocument/2006/relationships/diagramLayout" Target="../diagrams/layout48.xml"/><Relationship Id="rId1" Type="http://schemas.openxmlformats.org/officeDocument/2006/relationships/diagramData" Target="../diagrams/data48.xml"/></Relationships>
</file>

<file path=ppt/slides/_rels/slide64.xml.rels><?xml version="1.0" encoding="UTF-8" standalone="yes"?>
<Relationships xmlns="http://schemas.openxmlformats.org/package/2006/relationships"><Relationship Id="rId9" Type="http://schemas.openxmlformats.org/officeDocument/2006/relationships/notesSlide" Target="../notesSlides/notesSlide10.xml"/><Relationship Id="rId8" Type="http://schemas.openxmlformats.org/officeDocument/2006/relationships/slideLayout" Target="../slideLayouts/slideLayout8.xml"/><Relationship Id="rId7" Type="http://schemas.openxmlformats.org/officeDocument/2006/relationships/image" Target="../media/image40.png"/><Relationship Id="rId6" Type="http://schemas.openxmlformats.org/officeDocument/2006/relationships/tags" Target="../tags/tag52.xml"/><Relationship Id="rId5" Type="http://schemas.microsoft.com/office/2007/relationships/diagramDrawing" Target="../diagrams/drawing49.xml"/><Relationship Id="rId4" Type="http://schemas.openxmlformats.org/officeDocument/2006/relationships/diagramColors" Target="../diagrams/colors49.xml"/><Relationship Id="rId3" Type="http://schemas.openxmlformats.org/officeDocument/2006/relationships/diagramQuickStyle" Target="../diagrams/quickStyle49.xml"/><Relationship Id="rId2" Type="http://schemas.openxmlformats.org/officeDocument/2006/relationships/diagramLayout" Target="../diagrams/layout49.xml"/><Relationship Id="rId1" Type="http://schemas.openxmlformats.org/officeDocument/2006/relationships/diagramData" Target="../diagrams/data49.xml"/></Relationships>
</file>

<file path=ppt/slides/_rels/slide65.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slideLayout" Target="../slideLayouts/slideLayout8.xml"/><Relationship Id="rId7" Type="http://schemas.openxmlformats.org/officeDocument/2006/relationships/image" Target="../media/image41.png"/><Relationship Id="rId6" Type="http://schemas.openxmlformats.org/officeDocument/2006/relationships/tags" Target="../tags/tag53.xml"/><Relationship Id="rId5" Type="http://schemas.microsoft.com/office/2007/relationships/diagramDrawing" Target="../diagrams/drawing50.xml"/><Relationship Id="rId4" Type="http://schemas.openxmlformats.org/officeDocument/2006/relationships/diagramColors" Target="../diagrams/colors50.xml"/><Relationship Id="rId3" Type="http://schemas.openxmlformats.org/officeDocument/2006/relationships/diagramQuickStyle" Target="../diagrams/quickStyle50.xml"/><Relationship Id="rId2" Type="http://schemas.openxmlformats.org/officeDocument/2006/relationships/diagramLayout" Target="../diagrams/layout50.xml"/><Relationship Id="rId1" Type="http://schemas.openxmlformats.org/officeDocument/2006/relationships/diagramData" Target="../diagrams/data50.xml"/></Relationships>
</file>

<file path=ppt/slides/_rels/slide66.xml.rels><?xml version="1.0" encoding="UTF-8" standalone="yes"?>
<Relationships xmlns="http://schemas.openxmlformats.org/package/2006/relationships"><Relationship Id="rId9" Type="http://schemas.openxmlformats.org/officeDocument/2006/relationships/notesSlide" Target="../notesSlides/notesSlide12.xml"/><Relationship Id="rId8" Type="http://schemas.openxmlformats.org/officeDocument/2006/relationships/slideLayout" Target="../slideLayouts/slideLayout8.xml"/><Relationship Id="rId7" Type="http://schemas.openxmlformats.org/officeDocument/2006/relationships/image" Target="../media/image41.png"/><Relationship Id="rId6" Type="http://schemas.openxmlformats.org/officeDocument/2006/relationships/tags" Target="../tags/tag54.xml"/><Relationship Id="rId5" Type="http://schemas.microsoft.com/office/2007/relationships/diagramDrawing" Target="../diagrams/drawing51.xml"/><Relationship Id="rId4" Type="http://schemas.openxmlformats.org/officeDocument/2006/relationships/diagramColors" Target="../diagrams/colors51.xml"/><Relationship Id="rId3" Type="http://schemas.openxmlformats.org/officeDocument/2006/relationships/diagramQuickStyle" Target="../diagrams/quickStyle51.xml"/><Relationship Id="rId2" Type="http://schemas.openxmlformats.org/officeDocument/2006/relationships/diagramLayout" Target="../diagrams/layout51.xml"/><Relationship Id="rId1" Type="http://schemas.openxmlformats.org/officeDocument/2006/relationships/diagramData" Target="../diagrams/data51.xml"/></Relationships>
</file>

<file path=ppt/slides/_rels/slide67.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8.xml"/><Relationship Id="rId5" Type="http://schemas.microsoft.com/office/2007/relationships/diagramDrawing" Target="../diagrams/drawing52.xml"/><Relationship Id="rId4" Type="http://schemas.openxmlformats.org/officeDocument/2006/relationships/diagramColors" Target="../diagrams/colors52.xml"/><Relationship Id="rId3" Type="http://schemas.openxmlformats.org/officeDocument/2006/relationships/diagramQuickStyle" Target="../diagrams/quickStyle52.xml"/><Relationship Id="rId2" Type="http://schemas.openxmlformats.org/officeDocument/2006/relationships/diagramLayout" Target="../diagrams/layout52.xml"/><Relationship Id="rId1" Type="http://schemas.openxmlformats.org/officeDocument/2006/relationships/diagramData" Target="../diagrams/data52.xml"/></Relationships>
</file>

<file path=ppt/slides/_rels/slide68.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8.xml"/><Relationship Id="rId5" Type="http://schemas.microsoft.com/office/2007/relationships/diagramDrawing" Target="../diagrams/drawing53.xml"/><Relationship Id="rId4" Type="http://schemas.openxmlformats.org/officeDocument/2006/relationships/diagramColors" Target="../diagrams/colors53.xml"/><Relationship Id="rId3" Type="http://schemas.openxmlformats.org/officeDocument/2006/relationships/diagramQuickStyle" Target="../diagrams/quickStyle53.xml"/><Relationship Id="rId2" Type="http://schemas.openxmlformats.org/officeDocument/2006/relationships/diagramLayout" Target="../diagrams/layout53.xml"/><Relationship Id="rId1" Type="http://schemas.openxmlformats.org/officeDocument/2006/relationships/diagramData" Target="../diagrams/data53.xml"/></Relationships>
</file>

<file path=ppt/slides/_rels/slide69.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8.xml"/><Relationship Id="rId5" Type="http://schemas.microsoft.com/office/2007/relationships/diagramDrawing" Target="../diagrams/drawing54.xml"/><Relationship Id="rId4" Type="http://schemas.openxmlformats.org/officeDocument/2006/relationships/diagramColors" Target="../diagrams/colors54.xml"/><Relationship Id="rId3" Type="http://schemas.openxmlformats.org/officeDocument/2006/relationships/diagramQuickStyle" Target="../diagrams/quickStyle54.xml"/><Relationship Id="rId2" Type="http://schemas.openxmlformats.org/officeDocument/2006/relationships/diagramLayout" Target="../diagrams/layout54.xml"/><Relationship Id="rId1" Type="http://schemas.openxmlformats.org/officeDocument/2006/relationships/diagramData" Target="../diagrams/data5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png"/><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0" name="文本框 299"/>
          <p:cNvSpPr txBox="1"/>
          <p:nvPr/>
        </p:nvSpPr>
        <p:spPr>
          <a:xfrm>
            <a:off x="910590" y="2481580"/>
            <a:ext cx="10452735" cy="1929130"/>
          </a:xfrm>
          <a:prstGeom prst="rect">
            <a:avLst/>
          </a:prstGeom>
          <a:noFill/>
        </p:spPr>
        <p:txBody>
          <a:bodyPr wrap="square" rtlCol="0">
            <a:noAutofit/>
          </a:bodyPr>
          <a:lstStyle/>
          <a:p>
            <a:pPr algn="ctr"/>
            <a:r>
              <a:rPr lang="zh-CN" altLang="en-US" sz="6600" spc="600" dirty="0">
                <a:cs typeface="+mn-ea"/>
                <a:sym typeface="+mn-lt"/>
              </a:rPr>
              <a:t>云计算概念及发展</a:t>
            </a:r>
            <a:r>
              <a:rPr lang="zh-CN" altLang="en-US" sz="6600" spc="600" dirty="0">
                <a:cs typeface="+mn-ea"/>
                <a:sym typeface="+mn-lt"/>
              </a:rPr>
              <a:t>历程</a:t>
            </a:r>
            <a:endParaRPr lang="zh-CN" altLang="en-US" sz="6600" spc="600" dirty="0">
              <a:cs typeface="+mn-ea"/>
              <a:sym typeface="+mn-lt"/>
            </a:endParaRPr>
          </a:p>
        </p:txBody>
      </p:sp>
      <p:sp>
        <p:nvSpPr>
          <p:cNvPr id="314" name="文本框 313"/>
          <p:cNvSpPr txBox="1"/>
          <p:nvPr/>
        </p:nvSpPr>
        <p:spPr>
          <a:xfrm>
            <a:off x="760943" y="626698"/>
            <a:ext cx="2668588" cy="368300"/>
          </a:xfrm>
          <a:prstGeom prst="rect">
            <a:avLst/>
          </a:prstGeom>
          <a:noFill/>
        </p:spPr>
        <p:txBody>
          <a:bodyPr wrap="square" rtlCol="0">
            <a:spAutoFit/>
          </a:bodyPr>
          <a:lstStyle/>
          <a:p>
            <a:r>
              <a:rPr lang="zh-CN" altLang="en-US" spc="600" dirty="0">
                <a:latin typeface="+mj-lt"/>
                <a:cs typeface="+mn-ea"/>
                <a:sym typeface="+mn-lt"/>
              </a:rPr>
              <a:t>云计算</a:t>
            </a:r>
            <a:endParaRPr lang="zh-CN" altLang="en-US" spc="600" dirty="0">
              <a:latin typeface="+mj-l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02</a:t>
              </a:r>
              <a:r>
                <a:rPr lang="zh-CN" altLang="en-US" sz="2400" dirty="0">
                  <a:cs typeface="+mn-ea"/>
                  <a:sym typeface="+mn-lt"/>
                </a:rPr>
                <a:t>云计算发展</a:t>
              </a:r>
              <a:r>
                <a:rPr lang="zh-CN" altLang="en-US" sz="2400" dirty="0">
                  <a:cs typeface="+mn-ea"/>
                  <a:sym typeface="+mn-lt"/>
                </a:rPr>
                <a:t>历程</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3" name="文本框 2"/>
          <p:cNvSpPr txBox="1"/>
          <p:nvPr/>
        </p:nvSpPr>
        <p:spPr>
          <a:xfrm>
            <a:off x="933450" y="1671955"/>
            <a:ext cx="675005" cy="3801745"/>
          </a:xfrm>
          <a:prstGeom prst="rect">
            <a:avLst/>
          </a:prstGeom>
          <a:noFill/>
        </p:spPr>
        <p:txBody>
          <a:bodyPr vert="eaVert" wrap="square" rtlCol="0">
            <a:spAutoFit/>
          </a:bodyPr>
          <a:lstStyle/>
          <a:p>
            <a:r>
              <a:rPr lang="zh-CN" altLang="en-US" sz="3200" dirty="0">
                <a:cs typeface="+mn-ea"/>
                <a:sym typeface="+mn-lt"/>
              </a:rPr>
              <a:t>云计算的发展</a:t>
            </a:r>
            <a:r>
              <a:rPr lang="zh-CN" altLang="en-US" sz="3200" dirty="0">
                <a:cs typeface="+mn-ea"/>
                <a:sym typeface="+mn-lt"/>
              </a:rPr>
              <a:t>历程</a:t>
            </a:r>
            <a:endParaRPr lang="zh-CN" altLang="en-US" sz="3200" dirty="0">
              <a:cs typeface="+mn-ea"/>
              <a:sym typeface="+mn-lt"/>
            </a:endParaRPr>
          </a:p>
        </p:txBody>
      </p:sp>
      <p:sp>
        <p:nvSpPr>
          <p:cNvPr id="2" name="文本框 1"/>
          <p:cNvSpPr txBox="1"/>
          <p:nvPr/>
        </p:nvSpPr>
        <p:spPr>
          <a:xfrm>
            <a:off x="2320290" y="1196975"/>
            <a:ext cx="9214485" cy="5465445"/>
          </a:xfrm>
          <a:prstGeom prst="rect">
            <a:avLst/>
          </a:prstGeom>
          <a:noFill/>
        </p:spPr>
        <p:txBody>
          <a:bodyPr wrap="square" rtlCol="0">
            <a:noAutofit/>
          </a:bodyPr>
          <a:p>
            <a:r>
              <a:rPr lang="zh-CN" altLang="en-US" sz="2400"/>
              <a:t>三大核心技术为云计算的产生奠定了技术基础，而云计算这一概念的正式提出则是在</a:t>
            </a:r>
            <a:r>
              <a:rPr lang="en-US" altLang="zh-CN" sz="2400"/>
              <a:t>1996</a:t>
            </a:r>
            <a:r>
              <a:rPr lang="zh-CN" altLang="en-US" sz="2400"/>
              <a:t>年，康柏公司在有关未来计算机的发展方向的讨论会议。在此之后云计算自身也进入迅速的发展，与之相关技术、概念及其时间节点可如下图</a:t>
            </a:r>
            <a:r>
              <a:rPr lang="zh-CN" altLang="en-US" sz="2400"/>
              <a:t>所示</a:t>
            </a:r>
            <a:endParaRPr lang="zh-CN" altLang="en-US" sz="2400"/>
          </a:p>
        </p:txBody>
      </p:sp>
      <p:pic>
        <p:nvPicPr>
          <p:cNvPr id="4" name="图片 3"/>
          <p:cNvPicPr>
            <a:picLocks noChangeAspect="1"/>
          </p:cNvPicPr>
          <p:nvPr>
            <p:custDataLst>
              <p:tags r:id="rId1"/>
            </p:custDataLst>
          </p:nvPr>
        </p:nvPicPr>
        <p:blipFill>
          <a:blip r:embed="rId2"/>
          <a:stretch>
            <a:fillRect/>
          </a:stretch>
        </p:blipFill>
        <p:spPr>
          <a:xfrm>
            <a:off x="2320290" y="2936875"/>
            <a:ext cx="9207500" cy="29317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4984750" y="0"/>
            <a:ext cx="4787900" cy="6858000"/>
          </a:xfrm>
          <a:prstGeom prst="parallelogram">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8820150" y="2184400"/>
            <a:ext cx="2686050" cy="1568450"/>
          </a:xfrm>
          <a:prstGeom prst="rect">
            <a:avLst/>
          </a:prstGeom>
          <a:noFill/>
        </p:spPr>
        <p:txBody>
          <a:bodyPr wrap="square" rtlCol="0">
            <a:spAutoFit/>
          </a:bodyPr>
          <a:lstStyle/>
          <a:p>
            <a:r>
              <a:rPr lang="en-US" altLang="zh-CN" sz="9600" spc="600" dirty="0">
                <a:cs typeface="+mn-ea"/>
                <a:sym typeface="+mn-lt"/>
              </a:rPr>
              <a:t>03</a:t>
            </a:r>
            <a:endParaRPr lang="zh-CN" altLang="en-US" sz="9600" spc="600" dirty="0">
              <a:cs typeface="+mn-ea"/>
              <a:sym typeface="+mn-lt"/>
            </a:endParaRPr>
          </a:p>
        </p:txBody>
      </p:sp>
      <p:sp>
        <p:nvSpPr>
          <p:cNvPr id="7" name="文本框 6"/>
          <p:cNvSpPr txBox="1"/>
          <p:nvPr/>
        </p:nvSpPr>
        <p:spPr>
          <a:xfrm>
            <a:off x="1664493" y="4089940"/>
            <a:ext cx="6682553" cy="937260"/>
          </a:xfrm>
          <a:prstGeom prst="rect">
            <a:avLst/>
          </a:prstGeom>
          <a:noFill/>
        </p:spPr>
        <p:txBody>
          <a:bodyPr wrap="square" rtlCol="0">
            <a:spAutoFit/>
          </a:bodyPr>
          <a:lstStyle/>
          <a:p>
            <a:pPr algn="ctr"/>
            <a:r>
              <a:rPr lang="zh-CN" altLang="en-US" sz="5500" spc="600" dirty="0">
                <a:cs typeface="+mn-ea"/>
                <a:sym typeface="+mn-lt"/>
              </a:rPr>
              <a:t>云计算</a:t>
            </a:r>
            <a:r>
              <a:rPr lang="zh-CN" altLang="en-US" sz="5500" spc="600" dirty="0">
                <a:cs typeface="+mn-ea"/>
                <a:sym typeface="+mn-lt"/>
              </a:rPr>
              <a:t>概念</a:t>
            </a:r>
            <a:endParaRPr lang="zh-CN" altLang="en-US" sz="5500" spc="600" dirty="0">
              <a:cs typeface="+mn-ea"/>
              <a:sym typeface="+mn-lt"/>
            </a:endParaRPr>
          </a:p>
        </p:txBody>
      </p:sp>
      <p:sp>
        <p:nvSpPr>
          <p:cNvPr id="8" name="文本框 7"/>
          <p:cNvSpPr txBox="1"/>
          <p:nvPr/>
        </p:nvSpPr>
        <p:spPr>
          <a:xfrm>
            <a:off x="1144559" y="5028659"/>
            <a:ext cx="7202487" cy="521970"/>
          </a:xfrm>
          <a:prstGeom prst="rect">
            <a:avLst/>
          </a:prstGeom>
          <a:noFill/>
        </p:spPr>
        <p:txBody>
          <a:bodyPr wrap="square" rtlCol="0">
            <a:spAutoFit/>
          </a:bodyPr>
          <a:lstStyle/>
          <a:p>
            <a:pPr algn="ctr"/>
            <a:r>
              <a:rPr lang="en-US" altLang="zh-CN" sz="2800" dirty="0">
                <a:cs typeface="+mn-ea"/>
                <a:sym typeface="+mn-lt"/>
              </a:rPr>
              <a:t>CONCEPT OF CLOUD </a:t>
            </a:r>
            <a:r>
              <a:rPr lang="en-US" altLang="zh-CN" sz="2800" dirty="0">
                <a:cs typeface="+mn-ea"/>
                <a:sym typeface="+mn-lt"/>
              </a:rPr>
              <a:t>COMPUTING</a:t>
            </a:r>
            <a:endParaRPr lang="en-US" altLang="zh-CN" sz="28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星形: 六角 2"/>
          <p:cNvSpPr/>
          <p:nvPr/>
        </p:nvSpPr>
        <p:spPr>
          <a:xfrm>
            <a:off x="3921760" y="1700212"/>
            <a:ext cx="4399280" cy="4429125"/>
          </a:xfrm>
          <a:prstGeom prst="star6">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星形: 六角 6"/>
          <p:cNvSpPr/>
          <p:nvPr/>
        </p:nvSpPr>
        <p:spPr>
          <a:xfrm>
            <a:off x="4765040" y="2549212"/>
            <a:ext cx="2712720" cy="2731124"/>
          </a:xfrm>
          <a:prstGeom prst="star6">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星形: 六角 7"/>
          <p:cNvSpPr/>
          <p:nvPr/>
        </p:nvSpPr>
        <p:spPr>
          <a:xfrm>
            <a:off x="5303520" y="3111805"/>
            <a:ext cx="1717040" cy="1728688"/>
          </a:xfrm>
          <a:prstGeom prst="star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3749040" y="2580640"/>
            <a:ext cx="345440" cy="34544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3749040" y="4812348"/>
            <a:ext cx="345440" cy="34544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a:off x="8148320" y="2580640"/>
            <a:ext cx="345440" cy="34544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nvSpPr>
        <p:spPr>
          <a:xfrm>
            <a:off x="8148320" y="4812348"/>
            <a:ext cx="345440" cy="34544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909320" y="4519960"/>
            <a:ext cx="2082800" cy="583565"/>
          </a:xfrm>
          <a:prstGeom prst="rect">
            <a:avLst/>
          </a:prstGeom>
          <a:noFill/>
        </p:spPr>
        <p:txBody>
          <a:bodyPr wrap="square" rtlCol="0">
            <a:spAutoFit/>
          </a:bodyPr>
          <a:lstStyle/>
          <a:p>
            <a:r>
              <a:rPr lang="zh-CN" altLang="en-US" sz="3200" dirty="0">
                <a:cs typeface="+mn-ea"/>
                <a:sym typeface="+mn-lt"/>
              </a:rPr>
              <a:t>商业</a:t>
            </a:r>
            <a:r>
              <a:rPr lang="zh-CN" altLang="en-US" sz="3200" dirty="0">
                <a:cs typeface="+mn-ea"/>
                <a:sym typeface="+mn-lt"/>
              </a:rPr>
              <a:t>用途</a:t>
            </a:r>
            <a:endParaRPr lang="zh-CN" altLang="en-US" sz="3200" dirty="0">
              <a:cs typeface="+mn-ea"/>
              <a:sym typeface="+mn-lt"/>
            </a:endParaRPr>
          </a:p>
        </p:txBody>
      </p:sp>
      <p:sp>
        <p:nvSpPr>
          <p:cNvPr id="17" name="文本框 16"/>
          <p:cNvSpPr txBox="1"/>
          <p:nvPr/>
        </p:nvSpPr>
        <p:spPr>
          <a:xfrm>
            <a:off x="822960" y="2458969"/>
            <a:ext cx="2082800" cy="583565"/>
          </a:xfrm>
          <a:prstGeom prst="rect">
            <a:avLst/>
          </a:prstGeom>
          <a:noFill/>
        </p:spPr>
        <p:txBody>
          <a:bodyPr wrap="square" rtlCol="0">
            <a:spAutoFit/>
          </a:bodyPr>
          <a:lstStyle/>
          <a:p>
            <a:r>
              <a:rPr lang="zh-CN" altLang="en-US" sz="3200" dirty="0">
                <a:cs typeface="+mn-ea"/>
                <a:sym typeface="+mn-lt"/>
              </a:rPr>
              <a:t>基础</a:t>
            </a:r>
            <a:r>
              <a:rPr lang="zh-CN" altLang="en-US" sz="3200" dirty="0">
                <a:cs typeface="+mn-ea"/>
                <a:sym typeface="+mn-lt"/>
              </a:rPr>
              <a:t>概念</a:t>
            </a:r>
            <a:endParaRPr lang="zh-CN" altLang="en-US" sz="3200" dirty="0">
              <a:cs typeface="+mn-ea"/>
              <a:sym typeface="+mn-lt"/>
            </a:endParaRPr>
          </a:p>
        </p:txBody>
      </p:sp>
      <p:sp>
        <p:nvSpPr>
          <p:cNvPr id="19" name="文本框 18"/>
          <p:cNvSpPr txBox="1"/>
          <p:nvPr/>
        </p:nvSpPr>
        <p:spPr>
          <a:xfrm>
            <a:off x="9423400" y="4573013"/>
            <a:ext cx="2082800" cy="583565"/>
          </a:xfrm>
          <a:prstGeom prst="rect">
            <a:avLst/>
          </a:prstGeom>
          <a:noFill/>
        </p:spPr>
        <p:txBody>
          <a:bodyPr wrap="square" rtlCol="0">
            <a:spAutoFit/>
          </a:bodyPr>
          <a:lstStyle/>
          <a:p>
            <a:r>
              <a:rPr lang="zh-CN" altLang="en-US" sz="3200" dirty="0">
                <a:cs typeface="+mn-ea"/>
                <a:sym typeface="+mn-lt"/>
              </a:rPr>
              <a:t>表现</a:t>
            </a:r>
            <a:r>
              <a:rPr lang="zh-CN" altLang="en-US" sz="3200" dirty="0">
                <a:cs typeface="+mn-ea"/>
                <a:sym typeface="+mn-lt"/>
              </a:rPr>
              <a:t>形式</a:t>
            </a:r>
            <a:endParaRPr lang="zh-CN" altLang="en-US" sz="3200" dirty="0">
              <a:cs typeface="+mn-ea"/>
              <a:sym typeface="+mn-lt"/>
            </a:endParaRPr>
          </a:p>
        </p:txBody>
      </p:sp>
      <p:sp>
        <p:nvSpPr>
          <p:cNvPr id="21" name="文本框 20"/>
          <p:cNvSpPr txBox="1"/>
          <p:nvPr/>
        </p:nvSpPr>
        <p:spPr>
          <a:xfrm>
            <a:off x="9423400" y="2460972"/>
            <a:ext cx="2082800" cy="583565"/>
          </a:xfrm>
          <a:prstGeom prst="rect">
            <a:avLst/>
          </a:prstGeom>
          <a:noFill/>
        </p:spPr>
        <p:txBody>
          <a:bodyPr wrap="square" rtlCol="0">
            <a:spAutoFit/>
          </a:bodyPr>
          <a:lstStyle/>
          <a:p>
            <a:r>
              <a:rPr lang="zh-CN" altLang="en-US" sz="3200" dirty="0">
                <a:cs typeface="+mn-ea"/>
                <a:sym typeface="+mn-lt"/>
              </a:rPr>
              <a:t>技术</a:t>
            </a:r>
            <a:r>
              <a:rPr lang="zh-CN" altLang="en-US" sz="3200" dirty="0">
                <a:cs typeface="+mn-ea"/>
                <a:sym typeface="+mn-lt"/>
              </a:rPr>
              <a:t>组成</a:t>
            </a:r>
            <a:endParaRPr lang="zh-CN" altLang="en-US" sz="3200" dirty="0">
              <a:cs typeface="+mn-ea"/>
              <a:sym typeface="+mn-lt"/>
            </a:endParaRPr>
          </a:p>
        </p:txBody>
      </p:sp>
      <p:sp>
        <p:nvSpPr>
          <p:cNvPr id="6" name="太阳形 5"/>
          <p:cNvSpPr/>
          <p:nvPr/>
        </p:nvSpPr>
        <p:spPr>
          <a:xfrm>
            <a:off x="5938520" y="3752629"/>
            <a:ext cx="447040" cy="447040"/>
          </a:xfrm>
          <a:prstGeom prst="su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03</a:t>
              </a:r>
              <a:r>
                <a:rPr lang="zh-CN" altLang="en-US" sz="2400" dirty="0">
                  <a:cs typeface="+mn-ea"/>
                  <a:sym typeface="+mn-lt"/>
                </a:rPr>
                <a:t>云计算</a:t>
              </a:r>
              <a:r>
                <a:rPr lang="zh-CN" altLang="en-US" sz="2400" dirty="0">
                  <a:cs typeface="+mn-ea"/>
                  <a:sym typeface="+mn-lt"/>
                </a:rPr>
                <a:t>概念</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0-#ppt_w/2"/>
                                          </p:val>
                                        </p:tav>
                                        <p:tav tm="100000">
                                          <p:val>
                                            <p:strVal val="#ppt_x"/>
                                          </p:val>
                                        </p:tav>
                                      </p:tavLst>
                                    </p:anim>
                                    <p:anim calcmode="lin" valueType="num">
                                      <p:cBhvr additive="base">
                                        <p:cTn id="18" dur="500" fill="hold"/>
                                        <p:tgtEl>
                                          <p:spTgt spid="2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0-#ppt_w/2"/>
                                          </p:val>
                                        </p:tav>
                                        <p:tav tm="100000">
                                          <p:val>
                                            <p:strVal val="#ppt_x"/>
                                          </p:val>
                                        </p:tav>
                                      </p:tavLst>
                                    </p:anim>
                                    <p:anim calcmode="lin" valueType="num">
                                      <p:cBhvr additive="base">
                                        <p:cTn id="23"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9"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03</a:t>
              </a:r>
              <a:r>
                <a:rPr lang="zh-CN" altLang="en-US" sz="2400" dirty="0">
                  <a:cs typeface="+mn-ea"/>
                  <a:sym typeface="+mn-lt"/>
                </a:rPr>
                <a:t>云计算概念</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375544"/>
            <a:ext cx="1402080" cy="460375"/>
          </a:xfrm>
          <a:prstGeom prst="rect">
            <a:avLst/>
          </a:prstGeom>
          <a:noFill/>
        </p:spPr>
        <p:txBody>
          <a:bodyPr wrap="none" rtlCol="0">
            <a:spAutoFit/>
          </a:bodyPr>
          <a:lstStyle/>
          <a:p>
            <a:r>
              <a:rPr lang="zh-CN" altLang="en-US" sz="2400" dirty="0"/>
              <a:t>基础</a:t>
            </a:r>
            <a:r>
              <a:rPr lang="zh-CN" altLang="en-US" sz="2400" dirty="0"/>
              <a:t>概念</a:t>
            </a:r>
            <a:endParaRPr lang="zh-CN" altLang="en-US" sz="2400" dirty="0"/>
          </a:p>
        </p:txBody>
      </p:sp>
      <p:pic>
        <p:nvPicPr>
          <p:cNvPr id="3" name="图片 2"/>
          <p:cNvPicPr>
            <a:picLocks noChangeAspect="1"/>
          </p:cNvPicPr>
          <p:nvPr>
            <p:custDataLst>
              <p:tags r:id="rId6"/>
            </p:custDataLst>
          </p:nvPr>
        </p:nvPicPr>
        <p:blipFill>
          <a:blip r:embed="rId7"/>
          <a:stretch>
            <a:fillRect/>
          </a:stretch>
        </p:blipFill>
        <p:spPr>
          <a:xfrm>
            <a:off x="1863090" y="1835785"/>
            <a:ext cx="8863965" cy="47034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03</a:t>
              </a:r>
              <a:r>
                <a:rPr lang="zh-CN" altLang="en-US" sz="2400" dirty="0">
                  <a:cs typeface="+mn-ea"/>
                  <a:sym typeface="+mn-lt"/>
                </a:rPr>
                <a:t>云计算概念</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375544"/>
            <a:ext cx="2214880" cy="706755"/>
          </a:xfrm>
          <a:prstGeom prst="rect">
            <a:avLst/>
          </a:prstGeom>
          <a:noFill/>
        </p:spPr>
        <p:txBody>
          <a:bodyPr wrap="none" rtlCol="0">
            <a:spAutoFit/>
          </a:bodyPr>
          <a:lstStyle/>
          <a:p>
            <a:r>
              <a:rPr lang="zh-CN" altLang="en-US" sz="4000" dirty="0"/>
              <a:t>基础</a:t>
            </a:r>
            <a:r>
              <a:rPr lang="zh-CN" altLang="en-US" sz="4000" dirty="0"/>
              <a:t>概念</a:t>
            </a:r>
            <a:endParaRPr lang="zh-CN" altLang="en-US" sz="4000" dirty="0"/>
          </a:p>
        </p:txBody>
      </p:sp>
      <p:sp>
        <p:nvSpPr>
          <p:cNvPr id="5" name="文本框 4"/>
          <p:cNvSpPr txBox="1"/>
          <p:nvPr/>
        </p:nvSpPr>
        <p:spPr>
          <a:xfrm>
            <a:off x="1491615" y="2139315"/>
            <a:ext cx="8900160" cy="3875405"/>
          </a:xfrm>
          <a:prstGeom prst="rect">
            <a:avLst/>
          </a:prstGeom>
          <a:noFill/>
        </p:spPr>
        <p:txBody>
          <a:bodyPr wrap="square" rtlCol="0">
            <a:noAutofit/>
          </a:bodyPr>
          <a:p>
            <a:r>
              <a:rPr lang="zh-CN" altLang="en-US" sz="3600"/>
              <a:t>云计算其实是分布式计算的一种，它可以通过互联网将一个大型任务分解成许多个小的模块并分配给多台计算机进行处理，最后再经过由多部服务器所组成的系统进行将各部分处理结果进行整合、分析等操作之后得出最后结果，并返回给用户。</a:t>
            </a:r>
            <a:endParaRPr lang="zh-CN" altLang="en-US" sz="3600"/>
          </a:p>
        </p:txBody>
      </p:sp>
      <p:sp>
        <p:nvSpPr>
          <p:cNvPr id="6" name="文本框 5"/>
          <p:cNvSpPr txBox="1"/>
          <p:nvPr/>
        </p:nvSpPr>
        <p:spPr>
          <a:xfrm>
            <a:off x="3575685" y="2667000"/>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03</a:t>
              </a:r>
              <a:r>
                <a:rPr lang="zh-CN" altLang="en-US" sz="2400" dirty="0">
                  <a:cs typeface="+mn-ea"/>
                  <a:sym typeface="+mn-lt"/>
                </a:rPr>
                <a:t>云计算概念</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375544"/>
            <a:ext cx="5262880" cy="706755"/>
          </a:xfrm>
          <a:prstGeom prst="rect">
            <a:avLst/>
          </a:prstGeom>
          <a:noFill/>
        </p:spPr>
        <p:txBody>
          <a:bodyPr wrap="none" rtlCol="0">
            <a:spAutoFit/>
          </a:bodyPr>
          <a:lstStyle/>
          <a:p>
            <a:r>
              <a:rPr lang="zh-CN" altLang="en-US" sz="4000" dirty="0"/>
              <a:t>从技术角度认识</a:t>
            </a:r>
            <a:r>
              <a:rPr lang="zh-CN" altLang="en-US" sz="4000" dirty="0"/>
              <a:t>云计算</a:t>
            </a:r>
            <a:endParaRPr lang="zh-CN" altLang="en-US" sz="4000" dirty="0"/>
          </a:p>
        </p:txBody>
      </p:sp>
      <p:sp>
        <p:nvSpPr>
          <p:cNvPr id="5" name="文本框 4"/>
          <p:cNvSpPr txBox="1"/>
          <p:nvPr/>
        </p:nvSpPr>
        <p:spPr>
          <a:xfrm>
            <a:off x="1491615" y="2139315"/>
            <a:ext cx="8900160" cy="3875405"/>
          </a:xfrm>
          <a:prstGeom prst="rect">
            <a:avLst/>
          </a:prstGeom>
          <a:noFill/>
        </p:spPr>
        <p:txBody>
          <a:bodyPr wrap="square" rtlCol="0">
            <a:noAutofit/>
          </a:bodyPr>
          <a:p>
            <a:r>
              <a:rPr lang="zh-CN" altLang="en-US" sz="3600"/>
              <a:t>对于云计算，可以将它看作是由虚拟化技术、分布式存储技术、分布式并行编程模式、大规模数据管理、分布式资源管理等技术组合而成。</a:t>
            </a:r>
            <a:endParaRPr lang="zh-CN" altLang="en-US" sz="3600"/>
          </a:p>
        </p:txBody>
      </p:sp>
      <p:sp>
        <p:nvSpPr>
          <p:cNvPr id="6" name="文本框 5"/>
          <p:cNvSpPr txBox="1"/>
          <p:nvPr/>
        </p:nvSpPr>
        <p:spPr>
          <a:xfrm>
            <a:off x="3575685" y="2667000"/>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03</a:t>
              </a:r>
              <a:r>
                <a:rPr lang="zh-CN" altLang="en-US" sz="2400" dirty="0">
                  <a:cs typeface="+mn-ea"/>
                  <a:sym typeface="+mn-lt"/>
                </a:rPr>
                <a:t>云计算概念</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375544"/>
            <a:ext cx="3230880" cy="706755"/>
          </a:xfrm>
          <a:prstGeom prst="rect">
            <a:avLst/>
          </a:prstGeom>
          <a:noFill/>
        </p:spPr>
        <p:txBody>
          <a:bodyPr wrap="none" rtlCol="0">
            <a:spAutoFit/>
          </a:bodyPr>
          <a:lstStyle/>
          <a:p>
            <a:r>
              <a:rPr lang="en-US" altLang="zh-CN" sz="4000" dirty="0"/>
              <a:t>1.</a:t>
            </a:r>
            <a:r>
              <a:rPr lang="zh-CN" altLang="en-US" sz="4000" dirty="0"/>
              <a:t>虚拟化</a:t>
            </a:r>
            <a:r>
              <a:rPr lang="zh-CN" altLang="en-US" sz="4000" dirty="0"/>
              <a:t>技术</a:t>
            </a:r>
            <a:endParaRPr lang="zh-CN" altLang="en-US" sz="4000" dirty="0"/>
          </a:p>
        </p:txBody>
      </p:sp>
      <p:sp>
        <p:nvSpPr>
          <p:cNvPr id="5" name="文本框 4"/>
          <p:cNvSpPr txBox="1"/>
          <p:nvPr/>
        </p:nvSpPr>
        <p:spPr>
          <a:xfrm>
            <a:off x="1491615" y="2139315"/>
            <a:ext cx="6360795" cy="3238500"/>
          </a:xfrm>
          <a:prstGeom prst="rect">
            <a:avLst/>
          </a:prstGeom>
          <a:noFill/>
        </p:spPr>
        <p:txBody>
          <a:bodyPr wrap="square" rtlCol="0">
            <a:noAutofit/>
          </a:bodyPr>
          <a:p>
            <a:r>
              <a:rPr lang="zh-CN" altLang="en-US" sz="3200"/>
              <a:t>虚拟化技术是云计算的核心，它主要是指某些计算机部件在虚拟的而非真实场景下运行。虚拟化技术一方面扩大了硬件的容量，简化了软件的配置过程，另一方面虚拟化技术又显著提高了计算机的计算效率，打破了因硬件性能限制带来的桎梏。</a:t>
            </a:r>
            <a:endParaRPr lang="zh-CN" altLang="en-US" sz="3200"/>
          </a:p>
        </p:txBody>
      </p:sp>
      <p:sp>
        <p:nvSpPr>
          <p:cNvPr id="6" name="文本框 5"/>
          <p:cNvSpPr txBox="1"/>
          <p:nvPr/>
        </p:nvSpPr>
        <p:spPr>
          <a:xfrm>
            <a:off x="3575685" y="2667000"/>
            <a:ext cx="4064000" cy="368300"/>
          </a:xfrm>
          <a:prstGeom prst="rect">
            <a:avLst/>
          </a:prstGeom>
          <a:noFill/>
        </p:spPr>
        <p:txBody>
          <a:bodyPr wrap="square" rtlCol="0">
            <a:spAutoFit/>
          </a:bodyPr>
          <a:p>
            <a:endParaRPr lang="zh-CN" altLang="en-US"/>
          </a:p>
        </p:txBody>
      </p:sp>
      <p:pic>
        <p:nvPicPr>
          <p:cNvPr id="3" name="图片 2"/>
          <p:cNvPicPr>
            <a:picLocks noChangeAspect="1"/>
          </p:cNvPicPr>
          <p:nvPr>
            <p:custDataLst>
              <p:tags r:id="rId6"/>
            </p:custDataLst>
          </p:nvPr>
        </p:nvPicPr>
        <p:blipFill>
          <a:blip r:embed="rId7"/>
          <a:stretch>
            <a:fillRect/>
          </a:stretch>
        </p:blipFill>
        <p:spPr>
          <a:xfrm>
            <a:off x="8059420" y="1746885"/>
            <a:ext cx="3672205" cy="31711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03</a:t>
              </a:r>
              <a:r>
                <a:rPr lang="zh-CN" altLang="en-US" sz="2400" dirty="0">
                  <a:cs typeface="+mn-ea"/>
                  <a:sym typeface="+mn-lt"/>
                </a:rPr>
                <a:t>云计算概念</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072014"/>
            <a:ext cx="4246880" cy="706755"/>
          </a:xfrm>
          <a:prstGeom prst="rect">
            <a:avLst/>
          </a:prstGeom>
          <a:noFill/>
        </p:spPr>
        <p:txBody>
          <a:bodyPr wrap="none" rtlCol="0">
            <a:spAutoFit/>
          </a:bodyPr>
          <a:lstStyle/>
          <a:p>
            <a:pPr algn="l"/>
            <a:r>
              <a:rPr lang="en-US" altLang="zh-CN" sz="4000" dirty="0"/>
              <a:t>2.</a:t>
            </a:r>
            <a:r>
              <a:rPr lang="zh-CN" altLang="en-US" sz="4000" dirty="0"/>
              <a:t>分布式存储技术</a:t>
            </a:r>
            <a:endParaRPr lang="zh-CN" altLang="en-US" sz="4000" dirty="0"/>
          </a:p>
        </p:txBody>
      </p:sp>
      <p:sp>
        <p:nvSpPr>
          <p:cNvPr id="5" name="文本框 4"/>
          <p:cNvSpPr txBox="1"/>
          <p:nvPr/>
        </p:nvSpPr>
        <p:spPr>
          <a:xfrm>
            <a:off x="931545" y="1778635"/>
            <a:ext cx="4246245" cy="4521835"/>
          </a:xfrm>
          <a:prstGeom prst="rect">
            <a:avLst/>
          </a:prstGeom>
          <a:noFill/>
        </p:spPr>
        <p:txBody>
          <a:bodyPr wrap="square" rtlCol="0">
            <a:noAutofit/>
          </a:bodyPr>
          <a:p>
            <a:r>
              <a:rPr lang="zh-CN" altLang="en-US" sz="3200"/>
              <a:t>分布式存储技术指的是将数据分散存储至多台独立的设备之中。</a:t>
            </a:r>
            <a:r>
              <a:rPr lang="zh-CN" altLang="en-US" sz="3200">
                <a:sym typeface="+mn-ea"/>
              </a:rPr>
              <a:t>能够为数据的存储带来安全性、可拓展性、高效性</a:t>
            </a:r>
            <a:endParaRPr lang="zh-CN" altLang="en-US" sz="3200"/>
          </a:p>
          <a:p>
            <a:r>
              <a:rPr lang="zh-CN" altLang="en-US" sz="3200"/>
              <a:t>。</a:t>
            </a:r>
            <a:endParaRPr lang="zh-CN" altLang="en-US" sz="3200"/>
          </a:p>
        </p:txBody>
      </p:sp>
      <p:sp>
        <p:nvSpPr>
          <p:cNvPr id="6" name="文本框 5"/>
          <p:cNvSpPr txBox="1"/>
          <p:nvPr/>
        </p:nvSpPr>
        <p:spPr>
          <a:xfrm>
            <a:off x="3575685" y="2667000"/>
            <a:ext cx="4064000" cy="368300"/>
          </a:xfrm>
          <a:prstGeom prst="rect">
            <a:avLst/>
          </a:prstGeom>
          <a:noFill/>
        </p:spPr>
        <p:txBody>
          <a:bodyPr wrap="square" rtlCol="0">
            <a:spAutoFit/>
          </a:bodyPr>
          <a:p>
            <a:endParaRPr lang="zh-CN" altLang="en-US"/>
          </a:p>
        </p:txBody>
      </p:sp>
      <p:pic>
        <p:nvPicPr>
          <p:cNvPr id="7" name="图片 6"/>
          <p:cNvPicPr>
            <a:picLocks noChangeAspect="1"/>
          </p:cNvPicPr>
          <p:nvPr>
            <p:custDataLst>
              <p:tags r:id="rId6"/>
            </p:custDataLst>
          </p:nvPr>
        </p:nvPicPr>
        <p:blipFill>
          <a:blip r:embed="rId7"/>
          <a:stretch>
            <a:fillRect/>
          </a:stretch>
        </p:blipFill>
        <p:spPr>
          <a:xfrm>
            <a:off x="5231130" y="2139315"/>
            <a:ext cx="6439535" cy="3800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03</a:t>
              </a:r>
              <a:r>
                <a:rPr lang="zh-CN" altLang="en-US" sz="2400" dirty="0">
                  <a:cs typeface="+mn-ea"/>
                  <a:sym typeface="+mn-lt"/>
                </a:rPr>
                <a:t>云计算概念</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072014"/>
            <a:ext cx="5262880" cy="706755"/>
          </a:xfrm>
          <a:prstGeom prst="rect">
            <a:avLst/>
          </a:prstGeom>
          <a:noFill/>
        </p:spPr>
        <p:txBody>
          <a:bodyPr wrap="none" rtlCol="0">
            <a:spAutoFit/>
          </a:bodyPr>
          <a:lstStyle/>
          <a:p>
            <a:pPr algn="l"/>
            <a:r>
              <a:rPr lang="en-US" altLang="zh-CN" sz="4000" dirty="0"/>
              <a:t>3.</a:t>
            </a:r>
            <a:r>
              <a:rPr lang="zh-CN" altLang="en-US" sz="4000" dirty="0"/>
              <a:t>分布式并行编程模式</a:t>
            </a:r>
            <a:endParaRPr lang="zh-CN" altLang="en-US" sz="4000" dirty="0"/>
          </a:p>
        </p:txBody>
      </p:sp>
      <p:sp>
        <p:nvSpPr>
          <p:cNvPr id="5" name="文本框 4"/>
          <p:cNvSpPr txBox="1"/>
          <p:nvPr/>
        </p:nvSpPr>
        <p:spPr>
          <a:xfrm>
            <a:off x="1189990" y="2140585"/>
            <a:ext cx="4246245" cy="4521835"/>
          </a:xfrm>
          <a:prstGeom prst="rect">
            <a:avLst/>
          </a:prstGeom>
          <a:noFill/>
        </p:spPr>
        <p:txBody>
          <a:bodyPr wrap="square" rtlCol="0">
            <a:noAutofit/>
          </a:bodyPr>
          <a:p>
            <a:r>
              <a:rPr lang="zh-CN" altLang="en-US" sz="2800"/>
              <a:t>分布式并行编程模式的核心思想是指将一个程序分解为若干个相互独立的子程序模块，这些子模块可以分布在多台计算机上同时执行。MapReduce是当前分布式并行编程模式的一大典型案例</a:t>
            </a:r>
            <a:endParaRPr lang="zh-CN" altLang="en-US" sz="2800"/>
          </a:p>
        </p:txBody>
      </p:sp>
      <p:sp>
        <p:nvSpPr>
          <p:cNvPr id="6" name="文本框 5"/>
          <p:cNvSpPr txBox="1"/>
          <p:nvPr/>
        </p:nvSpPr>
        <p:spPr>
          <a:xfrm>
            <a:off x="3575685" y="2667000"/>
            <a:ext cx="4064000" cy="368300"/>
          </a:xfrm>
          <a:prstGeom prst="rect">
            <a:avLst/>
          </a:prstGeom>
          <a:noFill/>
        </p:spPr>
        <p:txBody>
          <a:bodyPr wrap="square" rtlCol="0">
            <a:spAutoFit/>
          </a:bodyPr>
          <a:p>
            <a:endParaRPr lang="zh-CN" altLang="en-US"/>
          </a:p>
        </p:txBody>
      </p:sp>
      <p:pic>
        <p:nvPicPr>
          <p:cNvPr id="3" name="图片 2"/>
          <p:cNvPicPr>
            <a:picLocks noChangeAspect="1"/>
          </p:cNvPicPr>
          <p:nvPr>
            <p:custDataLst>
              <p:tags r:id="rId6"/>
            </p:custDataLst>
          </p:nvPr>
        </p:nvPicPr>
        <p:blipFill>
          <a:blip r:embed="rId7"/>
          <a:stretch>
            <a:fillRect/>
          </a:stretch>
        </p:blipFill>
        <p:spPr>
          <a:xfrm>
            <a:off x="5436235" y="2275840"/>
            <a:ext cx="6152515" cy="2971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03</a:t>
              </a:r>
              <a:r>
                <a:rPr lang="zh-CN" altLang="en-US" sz="2400" dirty="0">
                  <a:cs typeface="+mn-ea"/>
                  <a:sym typeface="+mn-lt"/>
                </a:rPr>
                <a:t>云计算概念</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072014"/>
            <a:ext cx="5262880" cy="706755"/>
          </a:xfrm>
          <a:prstGeom prst="rect">
            <a:avLst/>
          </a:prstGeom>
          <a:noFill/>
        </p:spPr>
        <p:txBody>
          <a:bodyPr wrap="none" rtlCol="0">
            <a:spAutoFit/>
          </a:bodyPr>
          <a:lstStyle/>
          <a:p>
            <a:pPr algn="l"/>
            <a:r>
              <a:rPr lang="en-US" altLang="zh-CN" sz="4000" dirty="0"/>
              <a:t>3.</a:t>
            </a:r>
            <a:r>
              <a:rPr lang="zh-CN" altLang="en-US" sz="4000" dirty="0"/>
              <a:t>分布式并行编程模式</a:t>
            </a:r>
            <a:endParaRPr lang="zh-CN" altLang="en-US" sz="4000" dirty="0"/>
          </a:p>
        </p:txBody>
      </p:sp>
      <p:sp>
        <p:nvSpPr>
          <p:cNvPr id="6" name="文本框 5"/>
          <p:cNvSpPr txBox="1"/>
          <p:nvPr/>
        </p:nvSpPr>
        <p:spPr>
          <a:xfrm>
            <a:off x="3575685" y="2667000"/>
            <a:ext cx="4064000" cy="368300"/>
          </a:xfrm>
          <a:prstGeom prst="rect">
            <a:avLst/>
          </a:prstGeom>
          <a:noFill/>
        </p:spPr>
        <p:txBody>
          <a:bodyPr wrap="square" rtlCol="0">
            <a:spAutoFit/>
          </a:bodyPr>
          <a:p>
            <a:endParaRPr lang="zh-CN" altLang="en-US"/>
          </a:p>
        </p:txBody>
      </p:sp>
      <p:pic>
        <p:nvPicPr>
          <p:cNvPr id="3" name="图片 2"/>
          <p:cNvPicPr>
            <a:picLocks noChangeAspect="1"/>
          </p:cNvPicPr>
          <p:nvPr>
            <p:custDataLst>
              <p:tags r:id="rId6"/>
            </p:custDataLst>
          </p:nvPr>
        </p:nvPicPr>
        <p:blipFill>
          <a:blip r:embed="rId7"/>
          <a:stretch>
            <a:fillRect/>
          </a:stretch>
        </p:blipFill>
        <p:spPr>
          <a:xfrm>
            <a:off x="1394460" y="1860550"/>
            <a:ext cx="9403080" cy="40614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14842" y="1389165"/>
            <a:ext cx="4101828" cy="584775"/>
            <a:chOff x="6096000" y="1765518"/>
            <a:chExt cx="4101828" cy="584775"/>
          </a:xfrm>
        </p:grpSpPr>
        <p:sp>
          <p:nvSpPr>
            <p:cNvPr id="8" name="文本框 7"/>
            <p:cNvSpPr txBox="1"/>
            <p:nvPr/>
          </p:nvSpPr>
          <p:spPr>
            <a:xfrm>
              <a:off x="7062742" y="1765518"/>
              <a:ext cx="3135086" cy="583565"/>
            </a:xfrm>
            <a:prstGeom prst="rect">
              <a:avLst/>
            </a:prstGeom>
            <a:noFill/>
          </p:spPr>
          <p:txBody>
            <a:bodyPr wrap="square" rtlCol="0">
              <a:spAutoFit/>
            </a:bodyPr>
            <a:lstStyle/>
            <a:p>
              <a:r>
                <a:rPr lang="zh-CN" altLang="en-US" sz="3200" dirty="0">
                  <a:cs typeface="+mn-ea"/>
                  <a:sym typeface="+mn-lt"/>
                </a:rPr>
                <a:t>云计算起源</a:t>
              </a:r>
              <a:endParaRPr lang="zh-CN" altLang="en-US" sz="3200" dirty="0">
                <a:cs typeface="+mn-ea"/>
                <a:sym typeface="+mn-lt"/>
              </a:endParaRPr>
            </a:p>
          </p:txBody>
        </p:sp>
        <p:sp>
          <p:nvSpPr>
            <p:cNvPr id="9" name="文本框 8"/>
            <p:cNvSpPr txBox="1"/>
            <p:nvPr/>
          </p:nvSpPr>
          <p:spPr>
            <a:xfrm>
              <a:off x="6096000" y="1765518"/>
              <a:ext cx="762000" cy="584775"/>
            </a:xfrm>
            <a:prstGeom prst="rect">
              <a:avLst/>
            </a:prstGeom>
            <a:noFill/>
          </p:spPr>
          <p:txBody>
            <a:bodyPr wrap="square" rtlCol="0">
              <a:spAutoFit/>
            </a:bodyPr>
            <a:lstStyle/>
            <a:p>
              <a:r>
                <a:rPr lang="en-US" altLang="zh-CN" sz="3200" dirty="0">
                  <a:cs typeface="+mn-ea"/>
                  <a:sym typeface="+mn-lt"/>
                </a:rPr>
                <a:t>01</a:t>
              </a:r>
              <a:endParaRPr lang="zh-CN" altLang="en-US" sz="3200" dirty="0">
                <a:cs typeface="+mn-ea"/>
                <a:sym typeface="+mn-lt"/>
              </a:endParaRPr>
            </a:p>
          </p:txBody>
        </p:sp>
      </p:grpSp>
      <p:grpSp>
        <p:nvGrpSpPr>
          <p:cNvPr id="10" name="组合 9"/>
          <p:cNvGrpSpPr/>
          <p:nvPr/>
        </p:nvGrpSpPr>
        <p:grpSpPr>
          <a:xfrm>
            <a:off x="814842" y="2123587"/>
            <a:ext cx="4599305" cy="1068070"/>
            <a:chOff x="6096000" y="1765518"/>
            <a:chExt cx="4599305" cy="1068070"/>
          </a:xfrm>
        </p:grpSpPr>
        <p:sp>
          <p:nvSpPr>
            <p:cNvPr id="11" name="文本框 10"/>
            <p:cNvSpPr txBox="1"/>
            <p:nvPr/>
          </p:nvSpPr>
          <p:spPr>
            <a:xfrm>
              <a:off x="7063105" y="1765518"/>
              <a:ext cx="3632200" cy="1068070"/>
            </a:xfrm>
            <a:prstGeom prst="rect">
              <a:avLst/>
            </a:prstGeom>
            <a:noFill/>
          </p:spPr>
          <p:txBody>
            <a:bodyPr wrap="square" rtlCol="0">
              <a:noAutofit/>
            </a:bodyPr>
            <a:lstStyle/>
            <a:p>
              <a:r>
                <a:rPr lang="zh-CN" altLang="en-US" sz="3200" dirty="0">
                  <a:cs typeface="+mn-ea"/>
                  <a:sym typeface="+mn-lt"/>
                </a:rPr>
                <a:t>云计算发展及</a:t>
              </a:r>
              <a:r>
                <a:rPr lang="zh-CN" altLang="en-US" sz="3200" dirty="0">
                  <a:cs typeface="+mn-ea"/>
                  <a:sym typeface="+mn-lt"/>
                </a:rPr>
                <a:t>历程</a:t>
              </a:r>
              <a:endParaRPr lang="zh-CN" altLang="en-US" sz="3200" dirty="0">
                <a:cs typeface="+mn-ea"/>
                <a:sym typeface="+mn-lt"/>
              </a:endParaRPr>
            </a:p>
          </p:txBody>
        </p:sp>
        <p:sp>
          <p:nvSpPr>
            <p:cNvPr id="12" name="文本框 11"/>
            <p:cNvSpPr txBox="1"/>
            <p:nvPr/>
          </p:nvSpPr>
          <p:spPr>
            <a:xfrm>
              <a:off x="6096000" y="1765518"/>
              <a:ext cx="762000" cy="584775"/>
            </a:xfrm>
            <a:prstGeom prst="rect">
              <a:avLst/>
            </a:prstGeom>
            <a:noFill/>
          </p:spPr>
          <p:txBody>
            <a:bodyPr wrap="square" rtlCol="0">
              <a:spAutoFit/>
            </a:bodyPr>
            <a:lstStyle/>
            <a:p>
              <a:r>
                <a:rPr lang="en-US" altLang="zh-CN" sz="3200" dirty="0">
                  <a:cs typeface="+mn-ea"/>
                  <a:sym typeface="+mn-lt"/>
                </a:rPr>
                <a:t>02</a:t>
              </a:r>
              <a:endParaRPr lang="zh-CN" altLang="en-US" sz="3200" dirty="0">
                <a:cs typeface="+mn-ea"/>
                <a:sym typeface="+mn-lt"/>
              </a:endParaRPr>
            </a:p>
          </p:txBody>
        </p:sp>
      </p:grpSp>
      <p:grpSp>
        <p:nvGrpSpPr>
          <p:cNvPr id="13" name="组合 12"/>
          <p:cNvGrpSpPr/>
          <p:nvPr/>
        </p:nvGrpSpPr>
        <p:grpSpPr>
          <a:xfrm>
            <a:off x="855053" y="2814600"/>
            <a:ext cx="4558661" cy="613004"/>
            <a:chOff x="5586483" y="1736078"/>
            <a:chExt cx="4558661" cy="613004"/>
          </a:xfrm>
        </p:grpSpPr>
        <p:sp>
          <p:nvSpPr>
            <p:cNvPr id="14" name="文本框 13"/>
            <p:cNvSpPr txBox="1"/>
            <p:nvPr/>
          </p:nvSpPr>
          <p:spPr>
            <a:xfrm>
              <a:off x="6513171" y="1765517"/>
              <a:ext cx="3631973" cy="583565"/>
            </a:xfrm>
            <a:prstGeom prst="rect">
              <a:avLst/>
            </a:prstGeom>
            <a:noFill/>
          </p:spPr>
          <p:txBody>
            <a:bodyPr wrap="square" rtlCol="0">
              <a:spAutoFit/>
            </a:bodyPr>
            <a:lstStyle/>
            <a:p>
              <a:r>
                <a:rPr lang="zh-CN" altLang="en-US" sz="3200" dirty="0">
                  <a:cs typeface="+mn-ea"/>
                  <a:sym typeface="+mn-lt"/>
                </a:rPr>
                <a:t>云计算</a:t>
              </a:r>
              <a:r>
                <a:rPr lang="zh-CN" altLang="en-US" sz="3200" dirty="0">
                  <a:cs typeface="+mn-ea"/>
                  <a:sym typeface="+mn-lt"/>
                </a:rPr>
                <a:t>概念</a:t>
              </a:r>
              <a:endParaRPr lang="zh-CN" altLang="en-US" sz="3200" dirty="0">
                <a:cs typeface="+mn-ea"/>
                <a:sym typeface="+mn-lt"/>
              </a:endParaRPr>
            </a:p>
          </p:txBody>
        </p:sp>
        <p:sp>
          <p:nvSpPr>
            <p:cNvPr id="15" name="文本框 14"/>
            <p:cNvSpPr txBox="1"/>
            <p:nvPr/>
          </p:nvSpPr>
          <p:spPr>
            <a:xfrm>
              <a:off x="5586483" y="1736078"/>
              <a:ext cx="762000" cy="584775"/>
            </a:xfrm>
            <a:prstGeom prst="rect">
              <a:avLst/>
            </a:prstGeom>
            <a:noFill/>
          </p:spPr>
          <p:txBody>
            <a:bodyPr wrap="square" rtlCol="0">
              <a:spAutoFit/>
            </a:bodyPr>
            <a:lstStyle/>
            <a:p>
              <a:r>
                <a:rPr lang="en-US" altLang="zh-CN" sz="3200" dirty="0">
                  <a:cs typeface="+mn-ea"/>
                  <a:sym typeface="+mn-lt"/>
                </a:rPr>
                <a:t>03</a:t>
              </a:r>
              <a:endParaRPr lang="zh-CN" altLang="en-US" sz="3200" dirty="0">
                <a:cs typeface="+mn-ea"/>
                <a:sym typeface="+mn-lt"/>
              </a:endParaRPr>
            </a:p>
          </p:txBody>
        </p:sp>
      </p:grpSp>
      <p:sp>
        <p:nvSpPr>
          <p:cNvPr id="19" name="矩形 18"/>
          <p:cNvSpPr/>
          <p:nvPr/>
        </p:nvSpPr>
        <p:spPr>
          <a:xfrm>
            <a:off x="9004300" y="0"/>
            <a:ext cx="31877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文本框 20"/>
          <p:cNvSpPr txBox="1"/>
          <p:nvPr/>
        </p:nvSpPr>
        <p:spPr>
          <a:xfrm>
            <a:off x="9620959" y="1797077"/>
            <a:ext cx="1954381" cy="3263845"/>
          </a:xfrm>
          <a:prstGeom prst="rect">
            <a:avLst/>
          </a:prstGeom>
          <a:noFill/>
        </p:spPr>
        <p:txBody>
          <a:bodyPr vert="eaVert" wrap="square" rtlCol="0">
            <a:spAutoFit/>
          </a:bodyPr>
          <a:lstStyle/>
          <a:p>
            <a:r>
              <a:rPr lang="zh-CN" altLang="en-US" sz="11500" spc="600" dirty="0">
                <a:cs typeface="+mn-ea"/>
                <a:sym typeface="+mn-lt"/>
              </a:rPr>
              <a:t>目录</a:t>
            </a:r>
            <a:endParaRPr lang="zh-CN" altLang="en-US" sz="11500" spc="600" dirty="0">
              <a:cs typeface="+mn-ea"/>
              <a:sym typeface="+mn-lt"/>
            </a:endParaRPr>
          </a:p>
        </p:txBody>
      </p:sp>
      <p:grpSp>
        <p:nvGrpSpPr>
          <p:cNvPr id="2" name="组合 1"/>
          <p:cNvGrpSpPr/>
          <p:nvPr/>
        </p:nvGrpSpPr>
        <p:grpSpPr>
          <a:xfrm>
            <a:off x="855053" y="3505480"/>
            <a:ext cx="4558661" cy="613004"/>
            <a:chOff x="5586483" y="1736078"/>
            <a:chExt cx="4558661" cy="613004"/>
          </a:xfrm>
        </p:grpSpPr>
        <p:sp>
          <p:nvSpPr>
            <p:cNvPr id="3" name="文本框 2"/>
            <p:cNvSpPr txBox="1"/>
            <p:nvPr>
              <p:custDataLst>
                <p:tags r:id="rId1"/>
              </p:custDataLst>
            </p:nvPr>
          </p:nvSpPr>
          <p:spPr>
            <a:xfrm>
              <a:off x="6513171" y="1765517"/>
              <a:ext cx="3631973" cy="583565"/>
            </a:xfrm>
            <a:prstGeom prst="rect">
              <a:avLst/>
            </a:prstGeom>
            <a:noFill/>
          </p:spPr>
          <p:txBody>
            <a:bodyPr wrap="square" rtlCol="0">
              <a:spAutoFit/>
            </a:bodyPr>
            <a:p>
              <a:r>
                <a:rPr lang="zh-CN" altLang="en-US" sz="3200" dirty="0">
                  <a:cs typeface="+mn-ea"/>
                  <a:sym typeface="+mn-lt"/>
                </a:rPr>
                <a:t>云计算</a:t>
              </a:r>
              <a:r>
                <a:rPr lang="zh-CN" altLang="en-US" sz="3200" dirty="0">
                  <a:cs typeface="+mn-ea"/>
                  <a:sym typeface="+mn-lt"/>
                </a:rPr>
                <a:t>架构</a:t>
              </a:r>
              <a:endParaRPr lang="zh-CN" altLang="en-US" sz="3200" dirty="0">
                <a:cs typeface="+mn-ea"/>
                <a:sym typeface="+mn-lt"/>
              </a:endParaRPr>
            </a:p>
          </p:txBody>
        </p:sp>
        <p:sp>
          <p:nvSpPr>
            <p:cNvPr id="4" name="文本框 3"/>
            <p:cNvSpPr txBox="1"/>
            <p:nvPr>
              <p:custDataLst>
                <p:tags r:id="rId2"/>
              </p:custDataLst>
            </p:nvPr>
          </p:nvSpPr>
          <p:spPr>
            <a:xfrm>
              <a:off x="5586483" y="1736078"/>
              <a:ext cx="762000" cy="583565"/>
            </a:xfrm>
            <a:prstGeom prst="rect">
              <a:avLst/>
            </a:prstGeom>
            <a:noFill/>
          </p:spPr>
          <p:txBody>
            <a:bodyPr wrap="square" rtlCol="0">
              <a:spAutoFit/>
            </a:bodyPr>
            <a:p>
              <a:r>
                <a:rPr lang="en-US" altLang="zh-CN" sz="3200" dirty="0">
                  <a:cs typeface="+mn-ea"/>
                  <a:sym typeface="+mn-lt"/>
                </a:rPr>
                <a:t>04</a:t>
              </a:r>
              <a:endParaRPr lang="zh-CN" altLang="en-US" sz="3200" dirty="0">
                <a:cs typeface="+mn-ea"/>
                <a:sym typeface="+mn-lt"/>
              </a:endParaRPr>
            </a:p>
          </p:txBody>
        </p:sp>
      </p:grpSp>
      <p:grpSp>
        <p:nvGrpSpPr>
          <p:cNvPr id="5" name="组合 4"/>
          <p:cNvGrpSpPr/>
          <p:nvPr/>
        </p:nvGrpSpPr>
        <p:grpSpPr>
          <a:xfrm>
            <a:off x="855053" y="4195090"/>
            <a:ext cx="5121910" cy="612775"/>
            <a:chOff x="5586483" y="1736078"/>
            <a:chExt cx="5121910" cy="612775"/>
          </a:xfrm>
        </p:grpSpPr>
        <p:sp>
          <p:nvSpPr>
            <p:cNvPr id="6" name="文本框 5"/>
            <p:cNvSpPr txBox="1"/>
            <p:nvPr>
              <p:custDataLst>
                <p:tags r:id="rId3"/>
              </p:custDataLst>
            </p:nvPr>
          </p:nvSpPr>
          <p:spPr>
            <a:xfrm>
              <a:off x="6512948" y="1765288"/>
              <a:ext cx="4195445" cy="583565"/>
            </a:xfrm>
            <a:prstGeom prst="rect">
              <a:avLst/>
            </a:prstGeom>
            <a:noFill/>
          </p:spPr>
          <p:txBody>
            <a:bodyPr wrap="square" rtlCol="0">
              <a:spAutoFit/>
            </a:bodyPr>
            <a:p>
              <a:r>
                <a:rPr lang="zh-CN" altLang="en-US" sz="3200" dirty="0">
                  <a:cs typeface="+mn-ea"/>
                  <a:sym typeface="+mn-lt"/>
                </a:rPr>
                <a:t>云计算的特征及</a:t>
              </a:r>
              <a:r>
                <a:rPr lang="zh-CN" altLang="en-US" sz="3200" dirty="0">
                  <a:cs typeface="+mn-ea"/>
                  <a:sym typeface="+mn-lt"/>
                </a:rPr>
                <a:t>优势</a:t>
              </a:r>
              <a:endParaRPr lang="zh-CN" altLang="en-US" sz="3200" dirty="0">
                <a:cs typeface="+mn-ea"/>
                <a:sym typeface="+mn-lt"/>
              </a:endParaRPr>
            </a:p>
          </p:txBody>
        </p:sp>
        <p:sp>
          <p:nvSpPr>
            <p:cNvPr id="16" name="文本框 15"/>
            <p:cNvSpPr txBox="1"/>
            <p:nvPr>
              <p:custDataLst>
                <p:tags r:id="rId4"/>
              </p:custDataLst>
            </p:nvPr>
          </p:nvSpPr>
          <p:spPr>
            <a:xfrm>
              <a:off x="5586483" y="1736078"/>
              <a:ext cx="762000" cy="583565"/>
            </a:xfrm>
            <a:prstGeom prst="rect">
              <a:avLst/>
            </a:prstGeom>
            <a:noFill/>
          </p:spPr>
          <p:txBody>
            <a:bodyPr wrap="square" rtlCol="0">
              <a:spAutoFit/>
            </a:bodyPr>
            <a:p>
              <a:r>
                <a:rPr lang="en-US" altLang="zh-CN" sz="3200" dirty="0">
                  <a:cs typeface="+mn-ea"/>
                  <a:sym typeface="+mn-lt"/>
                </a:rPr>
                <a:t>05</a:t>
              </a:r>
              <a:endParaRPr lang="zh-CN" altLang="en-US" sz="3200" dirty="0">
                <a:cs typeface="+mn-ea"/>
                <a:sym typeface="+mn-lt"/>
              </a:endParaRPr>
            </a:p>
          </p:txBody>
        </p:sp>
      </p:grpSp>
      <p:grpSp>
        <p:nvGrpSpPr>
          <p:cNvPr id="17" name="组合 16"/>
          <p:cNvGrpSpPr/>
          <p:nvPr/>
        </p:nvGrpSpPr>
        <p:grpSpPr>
          <a:xfrm>
            <a:off x="855053" y="4883430"/>
            <a:ext cx="4558661" cy="613004"/>
            <a:chOff x="5586483" y="1736078"/>
            <a:chExt cx="4558661" cy="613004"/>
          </a:xfrm>
        </p:grpSpPr>
        <p:sp>
          <p:nvSpPr>
            <p:cNvPr id="18" name="文本框 17"/>
            <p:cNvSpPr txBox="1"/>
            <p:nvPr>
              <p:custDataLst>
                <p:tags r:id="rId5"/>
              </p:custDataLst>
            </p:nvPr>
          </p:nvSpPr>
          <p:spPr>
            <a:xfrm>
              <a:off x="6513171" y="1765517"/>
              <a:ext cx="3631973" cy="583565"/>
            </a:xfrm>
            <a:prstGeom prst="rect">
              <a:avLst/>
            </a:prstGeom>
            <a:noFill/>
          </p:spPr>
          <p:txBody>
            <a:bodyPr wrap="square" rtlCol="0">
              <a:spAutoFit/>
            </a:bodyPr>
            <a:p>
              <a:r>
                <a:rPr lang="zh-CN" altLang="en-US" sz="3200" dirty="0">
                  <a:cs typeface="+mn-ea"/>
                  <a:sym typeface="+mn-lt"/>
                </a:rPr>
                <a:t>云计算的</a:t>
              </a:r>
              <a:r>
                <a:rPr lang="zh-CN" altLang="en-US" sz="3200" dirty="0">
                  <a:cs typeface="+mn-ea"/>
                  <a:sym typeface="+mn-lt"/>
                </a:rPr>
                <a:t>未来</a:t>
              </a:r>
              <a:endParaRPr lang="zh-CN" altLang="en-US" sz="3200" dirty="0">
                <a:cs typeface="+mn-ea"/>
                <a:sym typeface="+mn-lt"/>
              </a:endParaRPr>
            </a:p>
          </p:txBody>
        </p:sp>
        <p:sp>
          <p:nvSpPr>
            <p:cNvPr id="20" name="文本框 19"/>
            <p:cNvSpPr txBox="1"/>
            <p:nvPr>
              <p:custDataLst>
                <p:tags r:id="rId6"/>
              </p:custDataLst>
            </p:nvPr>
          </p:nvSpPr>
          <p:spPr>
            <a:xfrm>
              <a:off x="5586483" y="1736078"/>
              <a:ext cx="762000" cy="583565"/>
            </a:xfrm>
            <a:prstGeom prst="rect">
              <a:avLst/>
            </a:prstGeom>
            <a:noFill/>
          </p:spPr>
          <p:txBody>
            <a:bodyPr wrap="square" rtlCol="0">
              <a:spAutoFit/>
            </a:bodyPr>
            <a:p>
              <a:r>
                <a:rPr lang="en-US" altLang="zh-CN" sz="3200" dirty="0">
                  <a:cs typeface="+mn-ea"/>
                  <a:sym typeface="+mn-lt"/>
                </a:rPr>
                <a:t>06</a:t>
              </a:r>
              <a:endParaRPr lang="zh-CN" altLang="en-US" sz="32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03</a:t>
              </a:r>
              <a:r>
                <a:rPr lang="zh-CN" altLang="en-US" sz="2400" dirty="0">
                  <a:cs typeface="+mn-ea"/>
                  <a:sym typeface="+mn-lt"/>
                </a:rPr>
                <a:t>云计算概念</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072014"/>
            <a:ext cx="4246880" cy="706755"/>
          </a:xfrm>
          <a:prstGeom prst="rect">
            <a:avLst/>
          </a:prstGeom>
          <a:noFill/>
        </p:spPr>
        <p:txBody>
          <a:bodyPr wrap="none" rtlCol="0">
            <a:spAutoFit/>
          </a:bodyPr>
          <a:lstStyle/>
          <a:p>
            <a:pPr algn="l"/>
            <a:r>
              <a:rPr lang="en-US" altLang="zh-CN" sz="4000" dirty="0"/>
              <a:t>4.</a:t>
            </a:r>
            <a:r>
              <a:rPr lang="zh-CN" altLang="en-US" sz="4000" dirty="0"/>
              <a:t>大规模数据管理</a:t>
            </a:r>
            <a:endParaRPr lang="zh-CN" altLang="en-US" sz="4000" dirty="0"/>
          </a:p>
        </p:txBody>
      </p:sp>
      <p:sp>
        <p:nvSpPr>
          <p:cNvPr id="5" name="文本框 4"/>
          <p:cNvSpPr txBox="1"/>
          <p:nvPr/>
        </p:nvSpPr>
        <p:spPr>
          <a:xfrm>
            <a:off x="1189990" y="1786890"/>
            <a:ext cx="9608820" cy="4328795"/>
          </a:xfrm>
          <a:prstGeom prst="rect">
            <a:avLst/>
          </a:prstGeom>
          <a:noFill/>
        </p:spPr>
        <p:txBody>
          <a:bodyPr wrap="square" rtlCol="0">
            <a:noAutofit/>
          </a:bodyPr>
          <a:p>
            <a:r>
              <a:rPr lang="zh-CN" altLang="en-US" sz="2800"/>
              <a:t>云计算因其常需要对数据进行全局调度或处理。大规模数据管理技术的产生一方面使得云计算能够对数据进行高效的处理，另一方面，该技术的应用也保证了云计算能够对数据进行访问以及特定的检索与分析操作。</a:t>
            </a:r>
            <a:endParaRPr lang="zh-CN" altLang="en-US" sz="2800"/>
          </a:p>
          <a:p>
            <a:r>
              <a:rPr lang="zh-CN" altLang="en-US" sz="2800"/>
              <a:t>谷歌公司开发的Bigtable是大规模数据管理技术的一大典型案例，其架构</a:t>
            </a:r>
            <a:r>
              <a:rPr lang="zh-CN" altLang="en-US" sz="2800"/>
              <a:t>如下。</a:t>
            </a:r>
            <a:endParaRPr lang="zh-CN" altLang="en-US" sz="2800"/>
          </a:p>
        </p:txBody>
      </p:sp>
      <p:sp>
        <p:nvSpPr>
          <p:cNvPr id="6" name="文本框 5"/>
          <p:cNvSpPr txBox="1"/>
          <p:nvPr/>
        </p:nvSpPr>
        <p:spPr>
          <a:xfrm>
            <a:off x="3575685" y="2667000"/>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03</a:t>
              </a:r>
              <a:r>
                <a:rPr lang="zh-CN" altLang="en-US" sz="2400" dirty="0">
                  <a:cs typeface="+mn-ea"/>
                  <a:sym typeface="+mn-lt"/>
                </a:rPr>
                <a:t>云计算概念</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6" name="文本框 5"/>
          <p:cNvSpPr txBox="1"/>
          <p:nvPr/>
        </p:nvSpPr>
        <p:spPr>
          <a:xfrm>
            <a:off x="3575685" y="2667000"/>
            <a:ext cx="4064000" cy="368300"/>
          </a:xfrm>
          <a:prstGeom prst="rect">
            <a:avLst/>
          </a:prstGeom>
          <a:noFill/>
        </p:spPr>
        <p:txBody>
          <a:bodyPr wrap="square" rtlCol="0">
            <a:spAutoFit/>
          </a:bodyPr>
          <a:p>
            <a:endParaRPr lang="zh-CN" altLang="en-US"/>
          </a:p>
        </p:txBody>
      </p:sp>
      <p:pic>
        <p:nvPicPr>
          <p:cNvPr id="3" name="图片 2"/>
          <p:cNvPicPr>
            <a:picLocks noChangeAspect="1"/>
          </p:cNvPicPr>
          <p:nvPr>
            <p:custDataLst>
              <p:tags r:id="rId6"/>
            </p:custDataLst>
          </p:nvPr>
        </p:nvPicPr>
        <p:blipFill>
          <a:blip r:embed="rId7"/>
          <a:stretch>
            <a:fillRect/>
          </a:stretch>
        </p:blipFill>
        <p:spPr>
          <a:xfrm>
            <a:off x="1796415" y="1332230"/>
            <a:ext cx="8901430" cy="48469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03</a:t>
              </a:r>
              <a:r>
                <a:rPr lang="zh-CN" altLang="en-US" sz="2400" dirty="0">
                  <a:cs typeface="+mn-ea"/>
                  <a:sym typeface="+mn-lt"/>
                </a:rPr>
                <a:t>云计算概念</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122372" y="1080269"/>
            <a:ext cx="4246880" cy="706755"/>
          </a:xfrm>
          <a:prstGeom prst="rect">
            <a:avLst/>
          </a:prstGeom>
          <a:noFill/>
        </p:spPr>
        <p:txBody>
          <a:bodyPr wrap="none" rtlCol="0">
            <a:spAutoFit/>
          </a:bodyPr>
          <a:lstStyle/>
          <a:p>
            <a:pPr algn="l"/>
            <a:r>
              <a:rPr lang="en-US" altLang="zh-CN" sz="4000" dirty="0"/>
              <a:t>5.</a:t>
            </a:r>
            <a:r>
              <a:rPr lang="zh-CN" altLang="en-US" sz="4000" dirty="0"/>
              <a:t>分布式资源管理</a:t>
            </a:r>
            <a:endParaRPr lang="zh-CN" altLang="en-US" sz="4000" dirty="0"/>
          </a:p>
        </p:txBody>
      </p:sp>
      <p:sp>
        <p:nvSpPr>
          <p:cNvPr id="5" name="文本框 4"/>
          <p:cNvSpPr txBox="1"/>
          <p:nvPr/>
        </p:nvSpPr>
        <p:spPr>
          <a:xfrm>
            <a:off x="1189990" y="1786890"/>
            <a:ext cx="4384675" cy="4468495"/>
          </a:xfrm>
          <a:prstGeom prst="rect">
            <a:avLst/>
          </a:prstGeom>
          <a:noFill/>
        </p:spPr>
        <p:txBody>
          <a:bodyPr wrap="square" rtlCol="0">
            <a:noAutofit/>
          </a:bodyPr>
          <a:p>
            <a:r>
              <a:rPr lang="zh-CN" altLang="en-US" sz="2800"/>
              <a:t>分布式资源管理技术能够保证在多节点的并发执行环境中，各个节点的状态能够同步，并且在某一节点出现故障时，其他节点能够不受影响继续工作。此外，分布式资源管理还能够解决配置文件的同步更新问题，并为资源的统一管理、分配调度提供便利。</a:t>
            </a:r>
            <a:endParaRPr lang="zh-CN" altLang="en-US" sz="2800"/>
          </a:p>
        </p:txBody>
      </p:sp>
      <p:sp>
        <p:nvSpPr>
          <p:cNvPr id="6" name="文本框 5"/>
          <p:cNvSpPr txBox="1"/>
          <p:nvPr/>
        </p:nvSpPr>
        <p:spPr>
          <a:xfrm>
            <a:off x="3575685" y="2667000"/>
            <a:ext cx="4064000" cy="368300"/>
          </a:xfrm>
          <a:prstGeom prst="rect">
            <a:avLst/>
          </a:prstGeom>
          <a:noFill/>
        </p:spPr>
        <p:txBody>
          <a:bodyPr wrap="square" rtlCol="0">
            <a:spAutoFit/>
          </a:bodyPr>
          <a:p>
            <a:endParaRPr lang="zh-CN" altLang="en-US"/>
          </a:p>
        </p:txBody>
      </p:sp>
      <p:pic>
        <p:nvPicPr>
          <p:cNvPr id="3" name="图片 2"/>
          <p:cNvPicPr>
            <a:picLocks noChangeAspect="1"/>
          </p:cNvPicPr>
          <p:nvPr>
            <p:custDataLst>
              <p:tags r:id="rId6"/>
            </p:custDataLst>
          </p:nvPr>
        </p:nvPicPr>
        <p:blipFill>
          <a:blip r:embed="rId7"/>
          <a:stretch>
            <a:fillRect/>
          </a:stretch>
        </p:blipFill>
        <p:spPr>
          <a:xfrm>
            <a:off x="5574665" y="601345"/>
            <a:ext cx="6187440" cy="56540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03</a:t>
              </a:r>
              <a:r>
                <a:rPr lang="zh-CN" altLang="en-US" sz="2400" dirty="0">
                  <a:cs typeface="+mn-ea"/>
                  <a:sym typeface="+mn-lt"/>
                </a:rPr>
                <a:t>云计算概念</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375544"/>
            <a:ext cx="5262880" cy="706755"/>
          </a:xfrm>
          <a:prstGeom prst="rect">
            <a:avLst/>
          </a:prstGeom>
          <a:noFill/>
        </p:spPr>
        <p:txBody>
          <a:bodyPr wrap="none" rtlCol="0">
            <a:spAutoFit/>
          </a:bodyPr>
          <a:lstStyle/>
          <a:p>
            <a:r>
              <a:rPr lang="zh-CN" altLang="en-US" sz="4000" dirty="0"/>
              <a:t>从</a:t>
            </a:r>
            <a:r>
              <a:rPr lang="zh-CN" altLang="en-US" sz="4000" dirty="0"/>
              <a:t>商业角度认识</a:t>
            </a:r>
            <a:r>
              <a:rPr lang="zh-CN" altLang="en-US" sz="4000" dirty="0"/>
              <a:t>云计算</a:t>
            </a:r>
            <a:endParaRPr lang="zh-CN" altLang="en-US" sz="4000" dirty="0"/>
          </a:p>
        </p:txBody>
      </p:sp>
      <p:sp>
        <p:nvSpPr>
          <p:cNvPr id="5" name="文本框 4"/>
          <p:cNvSpPr txBox="1"/>
          <p:nvPr/>
        </p:nvSpPr>
        <p:spPr>
          <a:xfrm>
            <a:off x="1491615" y="2139315"/>
            <a:ext cx="8900160" cy="3875405"/>
          </a:xfrm>
          <a:prstGeom prst="rect">
            <a:avLst/>
          </a:prstGeom>
          <a:noFill/>
        </p:spPr>
        <p:txBody>
          <a:bodyPr wrap="square" rtlCol="0">
            <a:noAutofit/>
          </a:bodyPr>
          <a:p>
            <a:r>
              <a:rPr lang="zh-CN" altLang="en-US" sz="3600"/>
              <a:t>云计算的蓬勃发展主要得益于谷歌和亚马逊两大公司，而商业公司的首要目的便是盈利。此外在云计算服务中，用户可以按需取用相关的计算服务，这在某种程度上也是将计算能力作为商品在互联网上进行流通，本质上云计算服务也是一种商品。由此便衍生出了一系列云计算相关的商业模式。</a:t>
            </a:r>
            <a:endParaRPr lang="zh-CN" altLang="en-US" sz="3600"/>
          </a:p>
        </p:txBody>
      </p:sp>
      <p:sp>
        <p:nvSpPr>
          <p:cNvPr id="6" name="文本框 5"/>
          <p:cNvSpPr txBox="1"/>
          <p:nvPr/>
        </p:nvSpPr>
        <p:spPr>
          <a:xfrm>
            <a:off x="3575685" y="2667000"/>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03</a:t>
              </a:r>
              <a:r>
                <a:rPr lang="zh-CN" altLang="en-US" sz="2400" dirty="0">
                  <a:cs typeface="+mn-ea"/>
                  <a:sym typeface="+mn-lt"/>
                </a:rPr>
                <a:t>云计算概念</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122372" y="1080269"/>
            <a:ext cx="7294880" cy="706755"/>
          </a:xfrm>
          <a:prstGeom prst="rect">
            <a:avLst/>
          </a:prstGeom>
          <a:noFill/>
        </p:spPr>
        <p:txBody>
          <a:bodyPr wrap="none" rtlCol="0">
            <a:spAutoFit/>
          </a:bodyPr>
          <a:lstStyle/>
          <a:p>
            <a:pPr algn="l"/>
            <a:r>
              <a:rPr sz="4000" dirty="0"/>
              <a:t>1.基础通信资源云服务商业模式</a:t>
            </a:r>
            <a:endParaRPr sz="4000" dirty="0"/>
          </a:p>
        </p:txBody>
      </p:sp>
      <p:sp>
        <p:nvSpPr>
          <p:cNvPr id="5" name="文本框 4"/>
          <p:cNvSpPr txBox="1"/>
          <p:nvPr/>
        </p:nvSpPr>
        <p:spPr>
          <a:xfrm>
            <a:off x="1189990" y="1929130"/>
            <a:ext cx="4384675" cy="4468495"/>
          </a:xfrm>
          <a:prstGeom prst="rect">
            <a:avLst/>
          </a:prstGeom>
          <a:noFill/>
        </p:spPr>
        <p:txBody>
          <a:bodyPr wrap="square" rtlCol="0">
            <a:noAutofit/>
          </a:bodyPr>
          <a:p>
            <a:r>
              <a:rPr lang="zh-CN" altLang="en-US" sz="2800"/>
              <a:t>基础通信资源云服务商业模式主要为通信运营商所用，这些通信运营商（如电信）依托于国际数据公司（Internet Data Center，IDC）所提供的云平台，从而为用户开发、测试软件提供环境。</a:t>
            </a:r>
            <a:endParaRPr lang="zh-CN" altLang="en-US" sz="2800"/>
          </a:p>
        </p:txBody>
      </p:sp>
      <p:sp>
        <p:nvSpPr>
          <p:cNvPr id="6" name="文本框 5"/>
          <p:cNvSpPr txBox="1"/>
          <p:nvPr/>
        </p:nvSpPr>
        <p:spPr>
          <a:xfrm>
            <a:off x="3575685" y="2667000"/>
            <a:ext cx="4064000" cy="368300"/>
          </a:xfrm>
          <a:prstGeom prst="rect">
            <a:avLst/>
          </a:prstGeom>
          <a:noFill/>
        </p:spPr>
        <p:txBody>
          <a:bodyPr wrap="square" rtlCol="0">
            <a:spAutoFit/>
          </a:bodyPr>
          <a:p>
            <a:endParaRPr lang="zh-CN" altLang="en-US"/>
          </a:p>
        </p:txBody>
      </p:sp>
      <p:pic>
        <p:nvPicPr>
          <p:cNvPr id="7" name="图片 6"/>
          <p:cNvPicPr>
            <a:picLocks noChangeAspect="1"/>
          </p:cNvPicPr>
          <p:nvPr>
            <p:custDataLst>
              <p:tags r:id="rId6"/>
            </p:custDataLst>
          </p:nvPr>
        </p:nvPicPr>
        <p:blipFill>
          <a:blip r:embed="rId7"/>
          <a:stretch>
            <a:fillRect/>
          </a:stretch>
        </p:blipFill>
        <p:spPr>
          <a:xfrm>
            <a:off x="6488430" y="1978025"/>
            <a:ext cx="4559300" cy="40855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03</a:t>
              </a:r>
              <a:r>
                <a:rPr lang="zh-CN" altLang="en-US" sz="2400" dirty="0">
                  <a:cs typeface="+mn-ea"/>
                  <a:sym typeface="+mn-lt"/>
                </a:rPr>
                <a:t>云计算概念</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122372" y="1080269"/>
            <a:ext cx="6278880" cy="706755"/>
          </a:xfrm>
          <a:prstGeom prst="rect">
            <a:avLst/>
          </a:prstGeom>
          <a:noFill/>
        </p:spPr>
        <p:txBody>
          <a:bodyPr wrap="none" rtlCol="0">
            <a:spAutoFit/>
          </a:bodyPr>
          <a:lstStyle/>
          <a:p>
            <a:pPr algn="l"/>
            <a:r>
              <a:rPr sz="4000" dirty="0"/>
              <a:t>2.存储资源云服务商业模式</a:t>
            </a:r>
            <a:endParaRPr sz="4000" dirty="0"/>
          </a:p>
        </p:txBody>
      </p:sp>
      <p:sp>
        <p:nvSpPr>
          <p:cNvPr id="5" name="文本框 4"/>
          <p:cNvSpPr txBox="1"/>
          <p:nvPr/>
        </p:nvSpPr>
        <p:spPr>
          <a:xfrm>
            <a:off x="1189990" y="1929130"/>
            <a:ext cx="4384675" cy="4468495"/>
          </a:xfrm>
          <a:prstGeom prst="rect">
            <a:avLst/>
          </a:prstGeom>
          <a:noFill/>
        </p:spPr>
        <p:txBody>
          <a:bodyPr wrap="square" rtlCol="0">
            <a:noAutofit/>
          </a:bodyPr>
          <a:p>
            <a:r>
              <a:rPr lang="zh-CN" altLang="en-US" sz="2800"/>
              <a:t>存储资源的相关云服务用以解决个人用户或小公司存储空间有限的问题。云存储将大量不同类型的存储设备通过软件或者技术组合起来形成更大的存储空间，并用于存放用户所需存放的数据，数据的上传与下载均可通过互联网进行。</a:t>
            </a:r>
            <a:endParaRPr lang="zh-CN" altLang="en-US" sz="2800"/>
          </a:p>
        </p:txBody>
      </p:sp>
      <p:sp>
        <p:nvSpPr>
          <p:cNvPr id="6" name="文本框 5"/>
          <p:cNvSpPr txBox="1"/>
          <p:nvPr/>
        </p:nvSpPr>
        <p:spPr>
          <a:xfrm>
            <a:off x="3575685" y="2667000"/>
            <a:ext cx="4064000" cy="368300"/>
          </a:xfrm>
          <a:prstGeom prst="rect">
            <a:avLst/>
          </a:prstGeom>
          <a:noFill/>
        </p:spPr>
        <p:txBody>
          <a:bodyPr wrap="square" rtlCol="0">
            <a:spAutoFit/>
          </a:bodyPr>
          <a:p>
            <a:endParaRPr lang="zh-CN" altLang="en-US"/>
          </a:p>
        </p:txBody>
      </p:sp>
      <p:pic>
        <p:nvPicPr>
          <p:cNvPr id="3" name="图片 2"/>
          <p:cNvPicPr>
            <a:picLocks noChangeAspect="1"/>
          </p:cNvPicPr>
          <p:nvPr>
            <p:custDataLst>
              <p:tags r:id="rId6"/>
            </p:custDataLst>
          </p:nvPr>
        </p:nvPicPr>
        <p:blipFill>
          <a:blip r:embed="rId7"/>
          <a:stretch>
            <a:fillRect/>
          </a:stretch>
        </p:blipFill>
        <p:spPr>
          <a:xfrm>
            <a:off x="5927725" y="1929130"/>
            <a:ext cx="4984115" cy="40360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03</a:t>
              </a:r>
              <a:r>
                <a:rPr lang="zh-CN" altLang="en-US" sz="2400" dirty="0">
                  <a:cs typeface="+mn-ea"/>
                  <a:sym typeface="+mn-lt"/>
                </a:rPr>
                <a:t>云计算概念</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122372" y="1080269"/>
            <a:ext cx="6786880" cy="706755"/>
          </a:xfrm>
          <a:prstGeom prst="rect">
            <a:avLst/>
          </a:prstGeom>
          <a:noFill/>
        </p:spPr>
        <p:txBody>
          <a:bodyPr wrap="none" rtlCol="0">
            <a:spAutoFit/>
          </a:bodyPr>
          <a:lstStyle/>
          <a:p>
            <a:pPr algn="l"/>
            <a:r>
              <a:rPr sz="4000" dirty="0"/>
              <a:t>3.互联网资源云服务商业模式</a:t>
            </a:r>
            <a:endParaRPr sz="4000" dirty="0"/>
          </a:p>
        </p:txBody>
      </p:sp>
      <p:sp>
        <p:nvSpPr>
          <p:cNvPr id="5" name="文本框 4"/>
          <p:cNvSpPr txBox="1"/>
          <p:nvPr/>
        </p:nvSpPr>
        <p:spPr>
          <a:xfrm>
            <a:off x="1189990" y="1929130"/>
            <a:ext cx="4384675" cy="4468495"/>
          </a:xfrm>
          <a:prstGeom prst="rect">
            <a:avLst/>
          </a:prstGeom>
          <a:noFill/>
        </p:spPr>
        <p:txBody>
          <a:bodyPr wrap="square" rtlCol="0">
            <a:noAutofit/>
          </a:bodyPr>
          <a:p>
            <a:r>
              <a:rPr lang="zh-CN" altLang="en-US" sz="2800"/>
              <a:t>互联网资源云服务商业模式通常只能由大型互联网公司提供，</a:t>
            </a:r>
            <a:r>
              <a:rPr lang="zh-CN" altLang="en-US" sz="2800"/>
              <a:t>它们选择将闲置的服务器租赁给其他公司，或是将它们的平台对外开放，并对其中的部分服务进行收费。相关的典型案例有亚马逊公司所开发的AWS平台以及谷歌公司所开发的GoogleApps。</a:t>
            </a:r>
            <a:endParaRPr lang="zh-CN" altLang="en-US" sz="2800"/>
          </a:p>
        </p:txBody>
      </p:sp>
      <p:sp>
        <p:nvSpPr>
          <p:cNvPr id="6" name="文本框 5"/>
          <p:cNvSpPr txBox="1"/>
          <p:nvPr/>
        </p:nvSpPr>
        <p:spPr>
          <a:xfrm>
            <a:off x="3575685" y="2667000"/>
            <a:ext cx="4064000" cy="368300"/>
          </a:xfrm>
          <a:prstGeom prst="rect">
            <a:avLst/>
          </a:prstGeom>
          <a:noFill/>
        </p:spPr>
        <p:txBody>
          <a:bodyPr wrap="square" rtlCol="0">
            <a:spAutoFit/>
          </a:bodyPr>
          <a:p>
            <a:endParaRPr lang="zh-CN" altLang="en-US"/>
          </a:p>
        </p:txBody>
      </p:sp>
      <p:pic>
        <p:nvPicPr>
          <p:cNvPr id="7" name="图片 6"/>
          <p:cNvPicPr>
            <a:picLocks noChangeAspect="1"/>
          </p:cNvPicPr>
          <p:nvPr>
            <p:custDataLst>
              <p:tags r:id="rId6"/>
            </p:custDataLst>
          </p:nvPr>
        </p:nvPicPr>
        <p:blipFill>
          <a:blip r:embed="rId7"/>
          <a:stretch>
            <a:fillRect/>
          </a:stretch>
        </p:blipFill>
        <p:spPr>
          <a:xfrm>
            <a:off x="5777230" y="1776730"/>
            <a:ext cx="5855335" cy="45319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03</a:t>
              </a:r>
              <a:r>
                <a:rPr lang="zh-CN" altLang="en-US" sz="2400" dirty="0">
                  <a:cs typeface="+mn-ea"/>
                  <a:sym typeface="+mn-lt"/>
                </a:rPr>
                <a:t>云计算概念</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122372" y="1080269"/>
            <a:ext cx="6278880" cy="706755"/>
          </a:xfrm>
          <a:prstGeom prst="rect">
            <a:avLst/>
          </a:prstGeom>
          <a:noFill/>
        </p:spPr>
        <p:txBody>
          <a:bodyPr wrap="none" rtlCol="0">
            <a:spAutoFit/>
          </a:bodyPr>
          <a:lstStyle/>
          <a:p>
            <a:pPr algn="l"/>
            <a:r>
              <a:rPr sz="4000" dirty="0"/>
              <a:t>4.软件资源云服务商业模式</a:t>
            </a:r>
            <a:endParaRPr sz="4000" dirty="0"/>
          </a:p>
        </p:txBody>
      </p:sp>
      <p:sp>
        <p:nvSpPr>
          <p:cNvPr id="5" name="文本框 4"/>
          <p:cNvSpPr txBox="1"/>
          <p:nvPr/>
        </p:nvSpPr>
        <p:spPr>
          <a:xfrm>
            <a:off x="1189990" y="1929130"/>
            <a:ext cx="4384675" cy="4468495"/>
          </a:xfrm>
          <a:prstGeom prst="rect">
            <a:avLst/>
          </a:prstGeom>
          <a:noFill/>
        </p:spPr>
        <p:txBody>
          <a:bodyPr wrap="square" rtlCol="0">
            <a:noAutofit/>
          </a:bodyPr>
          <a:p>
            <a:r>
              <a:rPr lang="zh-CN" altLang="en-US" sz="2800"/>
              <a:t>软件资源云服务商业模式主要借助于SaaS平台实现。在该平台，相关的软件资源提供者将应用软件统一部署在自己的服务器上，用户可以根据自己的需要通过互联网向运营商购买相关的软件服务，并享受相关的软件使用、维护、更新服务。</a:t>
            </a:r>
            <a:endParaRPr lang="zh-CN" altLang="en-US" sz="2800"/>
          </a:p>
        </p:txBody>
      </p:sp>
      <p:sp>
        <p:nvSpPr>
          <p:cNvPr id="6" name="文本框 5"/>
          <p:cNvSpPr txBox="1"/>
          <p:nvPr/>
        </p:nvSpPr>
        <p:spPr>
          <a:xfrm>
            <a:off x="3575685" y="2667000"/>
            <a:ext cx="4064000" cy="368300"/>
          </a:xfrm>
          <a:prstGeom prst="rect">
            <a:avLst/>
          </a:prstGeom>
          <a:noFill/>
        </p:spPr>
        <p:txBody>
          <a:bodyPr wrap="square" rtlCol="0">
            <a:spAutoFit/>
          </a:bodyPr>
          <a:p>
            <a:endParaRPr lang="zh-CN" altLang="en-US"/>
          </a:p>
        </p:txBody>
      </p:sp>
      <p:pic>
        <p:nvPicPr>
          <p:cNvPr id="3" name="图片 2"/>
          <p:cNvPicPr>
            <a:picLocks noChangeAspect="1"/>
          </p:cNvPicPr>
          <p:nvPr>
            <p:custDataLst>
              <p:tags r:id="rId6"/>
            </p:custDataLst>
          </p:nvPr>
        </p:nvPicPr>
        <p:blipFill>
          <a:blip r:embed="rId7"/>
          <a:stretch>
            <a:fillRect/>
          </a:stretch>
        </p:blipFill>
        <p:spPr>
          <a:xfrm>
            <a:off x="5965190" y="1907540"/>
            <a:ext cx="5456555" cy="42506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03</a:t>
              </a:r>
              <a:r>
                <a:rPr lang="zh-CN" altLang="en-US" sz="2400" dirty="0">
                  <a:cs typeface="+mn-ea"/>
                  <a:sym typeface="+mn-lt"/>
                </a:rPr>
                <a:t>云计算概念</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375544"/>
            <a:ext cx="4246880" cy="706755"/>
          </a:xfrm>
          <a:prstGeom prst="rect">
            <a:avLst/>
          </a:prstGeom>
          <a:noFill/>
        </p:spPr>
        <p:txBody>
          <a:bodyPr wrap="none" rtlCol="0">
            <a:spAutoFit/>
          </a:bodyPr>
          <a:lstStyle/>
          <a:p>
            <a:pPr algn="l"/>
            <a:r>
              <a:rPr lang="zh-CN" altLang="en-US" sz="4000" dirty="0"/>
              <a:t>云计算的表现形式</a:t>
            </a:r>
            <a:endParaRPr lang="zh-CN" altLang="en-US" sz="4000" dirty="0"/>
          </a:p>
        </p:txBody>
      </p:sp>
      <p:sp>
        <p:nvSpPr>
          <p:cNvPr id="5" name="文本框 4"/>
          <p:cNvSpPr txBox="1"/>
          <p:nvPr/>
        </p:nvSpPr>
        <p:spPr>
          <a:xfrm>
            <a:off x="1491615" y="2139315"/>
            <a:ext cx="8900160" cy="3875405"/>
          </a:xfrm>
          <a:prstGeom prst="rect">
            <a:avLst/>
          </a:prstGeom>
          <a:noFill/>
        </p:spPr>
        <p:txBody>
          <a:bodyPr wrap="square" rtlCol="0">
            <a:noAutofit/>
          </a:bodyPr>
          <a:p>
            <a:r>
              <a:rPr lang="zh-CN" altLang="en-US" sz="3600"/>
              <a:t>云计算因其涉及领域之广，相关的衍生技术、产品也十分丰富，因此云计算在表现形式上也多种多样。云计算建立在先进的互联网技术基础之上，其表现形式通常可以分为以下几种。</a:t>
            </a:r>
            <a:endParaRPr lang="zh-CN" altLang="en-US" sz="3600"/>
          </a:p>
        </p:txBody>
      </p:sp>
      <p:sp>
        <p:nvSpPr>
          <p:cNvPr id="6" name="文本框 5"/>
          <p:cNvSpPr txBox="1"/>
          <p:nvPr/>
        </p:nvSpPr>
        <p:spPr>
          <a:xfrm>
            <a:off x="3575685" y="2667000"/>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03</a:t>
              </a:r>
              <a:r>
                <a:rPr lang="zh-CN" altLang="en-US" sz="2400" dirty="0">
                  <a:cs typeface="+mn-ea"/>
                  <a:sym typeface="+mn-lt"/>
                </a:rPr>
                <a:t>云计算概念</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375544"/>
            <a:ext cx="3484880" cy="706755"/>
          </a:xfrm>
          <a:prstGeom prst="rect">
            <a:avLst/>
          </a:prstGeom>
          <a:noFill/>
        </p:spPr>
        <p:txBody>
          <a:bodyPr wrap="none" rtlCol="0">
            <a:spAutoFit/>
          </a:bodyPr>
          <a:lstStyle/>
          <a:p>
            <a:pPr algn="l"/>
            <a:r>
              <a:rPr lang="zh-CN" altLang="en-US" sz="4000" dirty="0"/>
              <a:t>（</a:t>
            </a:r>
            <a:r>
              <a:rPr lang="en-US" altLang="zh-CN" sz="4000" dirty="0"/>
              <a:t>1</a:t>
            </a:r>
            <a:r>
              <a:rPr lang="zh-CN" altLang="en-US" sz="4000" dirty="0"/>
              <a:t>）软件</a:t>
            </a:r>
            <a:r>
              <a:rPr lang="zh-CN" altLang="en-US" sz="4000" dirty="0"/>
              <a:t>服务</a:t>
            </a:r>
            <a:endParaRPr lang="zh-CN" altLang="en-US" sz="4000" dirty="0"/>
          </a:p>
        </p:txBody>
      </p:sp>
      <p:sp>
        <p:nvSpPr>
          <p:cNvPr id="5" name="文本框 4"/>
          <p:cNvSpPr txBox="1"/>
          <p:nvPr/>
        </p:nvSpPr>
        <p:spPr>
          <a:xfrm>
            <a:off x="1491615" y="2082165"/>
            <a:ext cx="8900160" cy="1685290"/>
          </a:xfrm>
          <a:prstGeom prst="rect">
            <a:avLst/>
          </a:prstGeom>
          <a:noFill/>
        </p:spPr>
        <p:txBody>
          <a:bodyPr wrap="square" rtlCol="0">
            <a:noAutofit/>
          </a:bodyPr>
          <a:p>
            <a:r>
              <a:rPr lang="zh-CN" altLang="en-US" sz="3600"/>
              <a:t>软件服务通常是指由用户向相关的运营商发出服务需求，运营商通过浏览器等方式向用户提供相关的资源及程序。</a:t>
            </a:r>
            <a:endParaRPr lang="zh-CN" altLang="en-US" sz="3600"/>
          </a:p>
        </p:txBody>
      </p:sp>
      <p:sp>
        <p:nvSpPr>
          <p:cNvPr id="6" name="文本框 5"/>
          <p:cNvSpPr txBox="1"/>
          <p:nvPr/>
        </p:nvSpPr>
        <p:spPr>
          <a:xfrm>
            <a:off x="3575685" y="2667000"/>
            <a:ext cx="4064000" cy="368300"/>
          </a:xfrm>
          <a:prstGeom prst="rect">
            <a:avLst/>
          </a:prstGeom>
          <a:noFill/>
        </p:spPr>
        <p:txBody>
          <a:bodyPr wrap="square" rtlCol="0">
            <a:spAutoFit/>
          </a:bodyPr>
          <a:p>
            <a:endParaRPr lang="zh-CN" altLang="en-US"/>
          </a:p>
        </p:txBody>
      </p:sp>
      <p:sp>
        <p:nvSpPr>
          <p:cNvPr id="3" name="文本框 2"/>
          <p:cNvSpPr txBox="1"/>
          <p:nvPr>
            <p:custDataLst>
              <p:tags r:id="rId6"/>
            </p:custDataLst>
          </p:nvPr>
        </p:nvSpPr>
        <p:spPr>
          <a:xfrm>
            <a:off x="1618307" y="3835534"/>
            <a:ext cx="3484880" cy="706755"/>
          </a:xfrm>
          <a:prstGeom prst="rect">
            <a:avLst/>
          </a:prstGeom>
          <a:noFill/>
        </p:spPr>
        <p:txBody>
          <a:bodyPr wrap="none" rtlCol="0">
            <a:spAutoFit/>
          </a:bodyPr>
          <a:p>
            <a:pPr algn="l"/>
            <a:r>
              <a:rPr lang="zh-CN" altLang="en-US" sz="4000" dirty="0"/>
              <a:t>（</a:t>
            </a:r>
            <a:r>
              <a:rPr lang="en-US" altLang="zh-CN" sz="4000" dirty="0"/>
              <a:t>2</a:t>
            </a:r>
            <a:r>
              <a:rPr lang="zh-CN" altLang="en-US" sz="4000" dirty="0"/>
              <a:t>）软件</a:t>
            </a:r>
            <a:r>
              <a:rPr lang="zh-CN" altLang="en-US" sz="4000" dirty="0"/>
              <a:t>服务</a:t>
            </a:r>
            <a:endParaRPr lang="zh-CN" altLang="en-US" sz="4000" dirty="0"/>
          </a:p>
        </p:txBody>
      </p:sp>
      <p:sp>
        <p:nvSpPr>
          <p:cNvPr id="7" name="文本框 6"/>
          <p:cNvSpPr txBox="1"/>
          <p:nvPr>
            <p:custDataLst>
              <p:tags r:id="rId7"/>
            </p:custDataLst>
          </p:nvPr>
        </p:nvSpPr>
        <p:spPr>
          <a:xfrm>
            <a:off x="1491615" y="4542155"/>
            <a:ext cx="8900160" cy="1685290"/>
          </a:xfrm>
          <a:prstGeom prst="rect">
            <a:avLst/>
          </a:prstGeom>
          <a:noFill/>
        </p:spPr>
        <p:txBody>
          <a:bodyPr wrap="square" rtlCol="0">
            <a:noAutofit/>
          </a:bodyPr>
          <a:p>
            <a:r>
              <a:rPr lang="zh-CN" altLang="en-US" sz="3600"/>
              <a:t>网络服务通常是指开发者能够在API的基础上不断进行改进与优化，进而开发出新的应用产品。</a:t>
            </a:r>
            <a:endParaRPr lang="zh-CN" altLang="en-US" sz="36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4984750" y="0"/>
            <a:ext cx="4787900" cy="6858000"/>
          </a:xfrm>
          <a:prstGeom prst="parallelogram">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8820150" y="2184400"/>
            <a:ext cx="2686050" cy="1569660"/>
          </a:xfrm>
          <a:prstGeom prst="rect">
            <a:avLst/>
          </a:prstGeom>
          <a:noFill/>
        </p:spPr>
        <p:txBody>
          <a:bodyPr wrap="square" rtlCol="0">
            <a:spAutoFit/>
          </a:bodyPr>
          <a:lstStyle/>
          <a:p>
            <a:r>
              <a:rPr lang="en-US" altLang="zh-CN" sz="9600" spc="600" dirty="0">
                <a:cs typeface="+mn-ea"/>
                <a:sym typeface="+mn-lt"/>
              </a:rPr>
              <a:t>01</a:t>
            </a:r>
            <a:endParaRPr lang="zh-CN" altLang="en-US" sz="9600" spc="600" dirty="0">
              <a:cs typeface="+mn-ea"/>
              <a:sym typeface="+mn-lt"/>
            </a:endParaRPr>
          </a:p>
        </p:txBody>
      </p:sp>
      <p:sp>
        <p:nvSpPr>
          <p:cNvPr id="7" name="文本框 6"/>
          <p:cNvSpPr txBox="1"/>
          <p:nvPr/>
        </p:nvSpPr>
        <p:spPr>
          <a:xfrm>
            <a:off x="1664493" y="4089940"/>
            <a:ext cx="6682553" cy="937260"/>
          </a:xfrm>
          <a:prstGeom prst="rect">
            <a:avLst/>
          </a:prstGeom>
          <a:noFill/>
        </p:spPr>
        <p:txBody>
          <a:bodyPr wrap="square" rtlCol="0">
            <a:spAutoFit/>
          </a:bodyPr>
          <a:lstStyle/>
          <a:p>
            <a:pPr algn="ctr"/>
            <a:r>
              <a:rPr lang="zh-CN" altLang="en-US" sz="5500" spc="600" dirty="0">
                <a:cs typeface="+mn-ea"/>
                <a:sym typeface="+mn-lt"/>
              </a:rPr>
              <a:t>云计算</a:t>
            </a:r>
            <a:r>
              <a:rPr lang="zh-CN" altLang="en-US" sz="5500" spc="600" dirty="0">
                <a:cs typeface="+mn-ea"/>
                <a:sym typeface="+mn-lt"/>
              </a:rPr>
              <a:t>起源</a:t>
            </a:r>
            <a:endParaRPr lang="zh-CN" altLang="en-US" sz="5500" spc="600" dirty="0">
              <a:cs typeface="+mn-ea"/>
              <a:sym typeface="+mn-lt"/>
            </a:endParaRPr>
          </a:p>
        </p:txBody>
      </p:sp>
      <p:sp>
        <p:nvSpPr>
          <p:cNvPr id="8" name="文本框 7"/>
          <p:cNvSpPr txBox="1"/>
          <p:nvPr/>
        </p:nvSpPr>
        <p:spPr>
          <a:xfrm>
            <a:off x="1144559" y="5028659"/>
            <a:ext cx="7202487" cy="521970"/>
          </a:xfrm>
          <a:prstGeom prst="rect">
            <a:avLst/>
          </a:prstGeom>
          <a:noFill/>
        </p:spPr>
        <p:txBody>
          <a:bodyPr wrap="square" rtlCol="0">
            <a:spAutoFit/>
          </a:bodyPr>
          <a:lstStyle/>
          <a:p>
            <a:pPr algn="ctr"/>
            <a:r>
              <a:rPr lang="en-US" altLang="zh-CN" sz="2800" dirty="0">
                <a:cs typeface="+mn-ea"/>
                <a:sym typeface="+mn-lt"/>
              </a:rPr>
              <a:t>ORIGIN OF CLOUD </a:t>
            </a:r>
            <a:r>
              <a:rPr lang="en-US" altLang="zh-CN" sz="2800" dirty="0">
                <a:cs typeface="+mn-ea"/>
                <a:sym typeface="+mn-lt"/>
              </a:rPr>
              <a:t>COMPUTING</a:t>
            </a:r>
            <a:endParaRPr lang="en-US" altLang="zh-CN" sz="28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03</a:t>
              </a:r>
              <a:r>
                <a:rPr lang="zh-CN" altLang="en-US" sz="2400" dirty="0">
                  <a:cs typeface="+mn-ea"/>
                  <a:sym typeface="+mn-lt"/>
                </a:rPr>
                <a:t>云计算概念</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903297" y="1324744"/>
            <a:ext cx="3484880" cy="706755"/>
          </a:xfrm>
          <a:prstGeom prst="rect">
            <a:avLst/>
          </a:prstGeom>
          <a:noFill/>
        </p:spPr>
        <p:txBody>
          <a:bodyPr wrap="square" rtlCol="0">
            <a:spAutoFit/>
          </a:bodyPr>
          <a:lstStyle/>
          <a:p>
            <a:pPr algn="l"/>
            <a:r>
              <a:rPr lang="zh-CN" altLang="en-US" sz="4000" dirty="0"/>
              <a:t>（</a:t>
            </a:r>
            <a:r>
              <a:rPr lang="en-US" altLang="zh-CN" sz="4000" dirty="0"/>
              <a:t>3</a:t>
            </a:r>
            <a:r>
              <a:rPr lang="zh-CN" altLang="en-US" sz="4000" dirty="0"/>
              <a:t>）平台服务</a:t>
            </a:r>
            <a:endParaRPr lang="zh-CN" altLang="en-US" sz="4000" dirty="0"/>
          </a:p>
        </p:txBody>
      </p:sp>
      <p:sp>
        <p:nvSpPr>
          <p:cNvPr id="5" name="文本框 4"/>
          <p:cNvSpPr txBox="1"/>
          <p:nvPr/>
        </p:nvSpPr>
        <p:spPr>
          <a:xfrm>
            <a:off x="903605" y="2031365"/>
            <a:ext cx="10420985" cy="1533525"/>
          </a:xfrm>
          <a:prstGeom prst="rect">
            <a:avLst/>
          </a:prstGeom>
          <a:noFill/>
        </p:spPr>
        <p:txBody>
          <a:bodyPr wrap="square" rtlCol="0">
            <a:noAutofit/>
          </a:bodyPr>
          <a:p>
            <a:r>
              <a:rPr lang="zh-CN" altLang="en-US" sz="3600"/>
              <a:t>平台服务可以为用户提供一个完整的云平台以用于开发、运行和管理运用程序，而无需考虑在本地构建和维护平台所带来的成本、复杂性和不灵活性。</a:t>
            </a:r>
            <a:endParaRPr lang="zh-CN" altLang="en-US" sz="3600"/>
          </a:p>
        </p:txBody>
      </p:sp>
      <p:sp>
        <p:nvSpPr>
          <p:cNvPr id="6" name="文本框 5"/>
          <p:cNvSpPr txBox="1"/>
          <p:nvPr/>
        </p:nvSpPr>
        <p:spPr>
          <a:xfrm>
            <a:off x="3575685" y="2667000"/>
            <a:ext cx="4064000" cy="368300"/>
          </a:xfrm>
          <a:prstGeom prst="rect">
            <a:avLst/>
          </a:prstGeom>
          <a:noFill/>
        </p:spPr>
        <p:txBody>
          <a:bodyPr wrap="square" rtlCol="0">
            <a:spAutoFit/>
          </a:bodyPr>
          <a:p>
            <a:endParaRPr lang="zh-CN" altLang="en-US"/>
          </a:p>
        </p:txBody>
      </p:sp>
      <p:sp>
        <p:nvSpPr>
          <p:cNvPr id="3" name="文本框 2"/>
          <p:cNvSpPr txBox="1"/>
          <p:nvPr>
            <p:custDataLst>
              <p:tags r:id="rId6"/>
            </p:custDataLst>
          </p:nvPr>
        </p:nvSpPr>
        <p:spPr>
          <a:xfrm>
            <a:off x="1030297" y="3784734"/>
            <a:ext cx="3484880" cy="706755"/>
          </a:xfrm>
          <a:prstGeom prst="rect">
            <a:avLst/>
          </a:prstGeom>
          <a:noFill/>
        </p:spPr>
        <p:txBody>
          <a:bodyPr wrap="square" rtlCol="0">
            <a:spAutoFit/>
          </a:bodyPr>
          <a:p>
            <a:pPr algn="l"/>
            <a:r>
              <a:rPr lang="zh-CN" altLang="en-US" sz="4000" dirty="0"/>
              <a:t>（</a:t>
            </a:r>
            <a:r>
              <a:rPr lang="en-US" altLang="zh-CN" sz="4000" dirty="0"/>
              <a:t>4</a:t>
            </a:r>
            <a:r>
              <a:rPr lang="zh-CN" altLang="en-US" sz="4000" dirty="0"/>
              <a:t>）管理服务</a:t>
            </a:r>
            <a:endParaRPr lang="zh-CN" altLang="en-US" sz="4000" dirty="0"/>
          </a:p>
        </p:txBody>
      </p:sp>
      <p:sp>
        <p:nvSpPr>
          <p:cNvPr id="7" name="文本框 6"/>
          <p:cNvSpPr txBox="1"/>
          <p:nvPr>
            <p:custDataLst>
              <p:tags r:id="rId7"/>
            </p:custDataLst>
          </p:nvPr>
        </p:nvSpPr>
        <p:spPr>
          <a:xfrm>
            <a:off x="903605" y="4491355"/>
            <a:ext cx="10360025" cy="1462405"/>
          </a:xfrm>
          <a:prstGeom prst="rect">
            <a:avLst/>
          </a:prstGeom>
          <a:noFill/>
        </p:spPr>
        <p:txBody>
          <a:bodyPr wrap="square" rtlCol="0">
            <a:noAutofit/>
          </a:bodyPr>
          <a:p>
            <a:r>
              <a:rPr lang="zh-CN" altLang="en-US" sz="3600"/>
              <a:t>管理服务主要指的是一些具体的服务事项，如系统监控、安全管理、运行环境管理等。相关的服务供应商主要针对企业提供管理服务。</a:t>
            </a:r>
            <a:endParaRPr lang="en-US" altLang="zh-CN" sz="36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4984750" y="0"/>
            <a:ext cx="4787900" cy="6858000"/>
          </a:xfrm>
          <a:prstGeom prst="parallelogram">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8820150" y="2184400"/>
            <a:ext cx="2686050" cy="1568450"/>
          </a:xfrm>
          <a:prstGeom prst="rect">
            <a:avLst/>
          </a:prstGeom>
          <a:noFill/>
        </p:spPr>
        <p:txBody>
          <a:bodyPr wrap="square" rtlCol="0">
            <a:spAutoFit/>
          </a:bodyPr>
          <a:lstStyle/>
          <a:p>
            <a:r>
              <a:rPr lang="en-US" altLang="zh-CN" sz="9600" spc="600" dirty="0">
                <a:cs typeface="+mn-ea"/>
                <a:sym typeface="+mn-lt"/>
              </a:rPr>
              <a:t>04</a:t>
            </a:r>
            <a:endParaRPr lang="zh-CN" altLang="en-US" sz="9600" spc="600" dirty="0">
              <a:cs typeface="+mn-ea"/>
              <a:sym typeface="+mn-lt"/>
            </a:endParaRPr>
          </a:p>
        </p:txBody>
      </p:sp>
      <p:sp>
        <p:nvSpPr>
          <p:cNvPr id="7" name="文本框 6"/>
          <p:cNvSpPr txBox="1"/>
          <p:nvPr/>
        </p:nvSpPr>
        <p:spPr>
          <a:xfrm>
            <a:off x="1664493" y="4089940"/>
            <a:ext cx="5419725" cy="1014730"/>
          </a:xfrm>
          <a:prstGeom prst="rect">
            <a:avLst/>
          </a:prstGeom>
          <a:noFill/>
        </p:spPr>
        <p:txBody>
          <a:bodyPr wrap="square" rtlCol="0">
            <a:spAutoFit/>
          </a:bodyPr>
          <a:lstStyle/>
          <a:p>
            <a:r>
              <a:rPr lang="zh-CN" altLang="en-US" sz="6000" dirty="0">
                <a:cs typeface="+mn-ea"/>
                <a:sym typeface="+mn-lt"/>
              </a:rPr>
              <a:t>云计算</a:t>
            </a:r>
            <a:r>
              <a:rPr lang="zh-CN" altLang="en-US" sz="6000" dirty="0">
                <a:cs typeface="+mn-ea"/>
                <a:sym typeface="+mn-lt"/>
              </a:rPr>
              <a:t>架构</a:t>
            </a:r>
            <a:endParaRPr lang="zh-CN" altLang="en-US" sz="6000" dirty="0">
              <a:cs typeface="+mn-ea"/>
              <a:sym typeface="+mn-lt"/>
            </a:endParaRPr>
          </a:p>
        </p:txBody>
      </p:sp>
      <p:sp>
        <p:nvSpPr>
          <p:cNvPr id="8" name="文本框 7"/>
          <p:cNvSpPr txBox="1"/>
          <p:nvPr/>
        </p:nvSpPr>
        <p:spPr>
          <a:xfrm>
            <a:off x="957671" y="5181582"/>
            <a:ext cx="6231695" cy="798830"/>
          </a:xfrm>
          <a:prstGeom prst="rect">
            <a:avLst/>
          </a:prstGeom>
          <a:noFill/>
        </p:spPr>
        <p:txBody>
          <a:bodyPr wrap="square" rtlCol="0">
            <a:spAutoFit/>
          </a:bodyPr>
          <a:lstStyle/>
          <a:p>
            <a:pPr algn="ctr"/>
            <a:r>
              <a:rPr lang="en-US" altLang="zh-CN" sz="2800" dirty="0">
                <a:cs typeface="+mn-ea"/>
                <a:sym typeface="+mn-lt"/>
              </a:rPr>
              <a:t>Architecture of Cloud </a:t>
            </a:r>
            <a:r>
              <a:rPr lang="en-US" altLang="zh-CN" sz="2800" dirty="0">
                <a:cs typeface="+mn-ea"/>
                <a:sym typeface="+mn-lt"/>
              </a:rPr>
              <a:t>Computing</a:t>
            </a:r>
            <a:endParaRPr lang="en-US" altLang="zh-CN" sz="2800" dirty="0">
              <a:cs typeface="+mn-ea"/>
              <a:sym typeface="+mn-lt"/>
            </a:endParaRPr>
          </a:p>
          <a:p>
            <a:pPr algn="ct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04</a:t>
              </a:r>
              <a:r>
                <a:rPr lang="zh-CN" altLang="en-US" sz="2400" dirty="0">
                  <a:cs typeface="+mn-ea"/>
                  <a:sym typeface="+mn-lt"/>
                </a:rPr>
                <a:t>云计算</a:t>
              </a:r>
              <a:r>
                <a:rPr lang="zh-CN" altLang="en-US" sz="2400" dirty="0">
                  <a:cs typeface="+mn-ea"/>
                  <a:sym typeface="+mn-lt"/>
                </a:rPr>
                <a:t>架构</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文本框 4"/>
          <p:cNvSpPr txBox="1"/>
          <p:nvPr/>
        </p:nvSpPr>
        <p:spPr>
          <a:xfrm>
            <a:off x="1491615" y="1398905"/>
            <a:ext cx="8900160" cy="3875405"/>
          </a:xfrm>
          <a:prstGeom prst="rect">
            <a:avLst/>
          </a:prstGeom>
          <a:noFill/>
        </p:spPr>
        <p:txBody>
          <a:bodyPr wrap="square" rtlCol="0">
            <a:noAutofit/>
          </a:bodyPr>
          <a:p>
            <a:r>
              <a:rPr lang="zh-CN" altLang="en-US" sz="3600"/>
              <a:t>云计算的基础架构是使用云计算相关服务所需的硬件和软件资源的集合，它包括了计算能力、网络连接和存储，以及一个可供用户访问虚拟化资源的界面。根据架构对系统所起的不同作用，云计算的基础架构可以分为逻辑架构和物理架构。</a:t>
            </a:r>
            <a:endParaRPr lang="zh-CN" altLang="en-US" sz="3600"/>
          </a:p>
        </p:txBody>
      </p:sp>
      <p:sp>
        <p:nvSpPr>
          <p:cNvPr id="6" name="文本框 5"/>
          <p:cNvSpPr txBox="1"/>
          <p:nvPr/>
        </p:nvSpPr>
        <p:spPr>
          <a:xfrm>
            <a:off x="3575685" y="2667000"/>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04</a:t>
              </a:r>
              <a:r>
                <a:rPr lang="zh-CN" altLang="en-US" sz="2400" dirty="0">
                  <a:cs typeface="+mn-ea"/>
                  <a:sym typeface="+mn-lt"/>
                </a:rPr>
                <a:t>云计算架构</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3738880" cy="706755"/>
          </a:xfrm>
          <a:prstGeom prst="rect">
            <a:avLst/>
          </a:prstGeom>
          <a:noFill/>
        </p:spPr>
        <p:txBody>
          <a:bodyPr wrap="none" rtlCol="0">
            <a:spAutoFit/>
          </a:bodyPr>
          <a:lstStyle/>
          <a:p>
            <a:pPr algn="l"/>
            <a:r>
              <a:rPr lang="zh-CN" altLang="en-US" sz="4000" dirty="0"/>
              <a:t>云计算</a:t>
            </a:r>
            <a:r>
              <a:rPr lang="zh-CN" altLang="en-US" sz="4000" dirty="0"/>
              <a:t>逻辑架构</a:t>
            </a:r>
            <a:endParaRPr lang="zh-CN" altLang="en-US" sz="4000" dirty="0"/>
          </a:p>
        </p:txBody>
      </p:sp>
      <p:sp>
        <p:nvSpPr>
          <p:cNvPr id="5" name="文本框 4"/>
          <p:cNvSpPr txBox="1"/>
          <p:nvPr/>
        </p:nvSpPr>
        <p:spPr>
          <a:xfrm>
            <a:off x="1491615" y="1901825"/>
            <a:ext cx="4603750" cy="4017645"/>
          </a:xfrm>
          <a:prstGeom prst="rect">
            <a:avLst/>
          </a:prstGeom>
          <a:noFill/>
        </p:spPr>
        <p:txBody>
          <a:bodyPr wrap="square" rtlCol="0">
            <a:noAutofit/>
          </a:bodyPr>
          <a:p>
            <a:r>
              <a:rPr lang="zh-CN" altLang="en-US" sz="3600"/>
              <a:t>辑架构通常是对整个系统进行思想上的分类，把系统分为若干个逻辑单元，每个逻辑单元分别实现特定的功能。</a:t>
            </a:r>
            <a:endParaRPr lang="zh-CN" altLang="en-US" sz="3600"/>
          </a:p>
          <a:p>
            <a:endParaRPr lang="zh-CN" altLang="en-US" sz="36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pic>
        <p:nvPicPr>
          <p:cNvPr id="3" name="图片 2"/>
          <p:cNvPicPr>
            <a:picLocks noChangeAspect="1"/>
          </p:cNvPicPr>
          <p:nvPr>
            <p:custDataLst>
              <p:tags r:id="rId6"/>
            </p:custDataLst>
          </p:nvPr>
        </p:nvPicPr>
        <p:blipFill>
          <a:blip r:embed="rId7"/>
          <a:stretch>
            <a:fillRect/>
          </a:stretch>
        </p:blipFill>
        <p:spPr>
          <a:xfrm>
            <a:off x="5969000" y="1680210"/>
            <a:ext cx="6035040" cy="3497580"/>
          </a:xfrm>
          <a:prstGeom prst="rect">
            <a:avLst/>
          </a:prstGeom>
        </p:spPr>
      </p:pic>
      <p:sp>
        <p:nvSpPr>
          <p:cNvPr id="7" name="文本框 6"/>
          <p:cNvSpPr txBox="1"/>
          <p:nvPr/>
        </p:nvSpPr>
        <p:spPr>
          <a:xfrm>
            <a:off x="1491615" y="5223510"/>
            <a:ext cx="10059035" cy="847725"/>
          </a:xfrm>
          <a:prstGeom prst="rect">
            <a:avLst/>
          </a:prstGeom>
          <a:noFill/>
        </p:spPr>
        <p:txBody>
          <a:bodyPr wrap="square" rtlCol="0">
            <a:noAutofit/>
          </a:bodyPr>
          <a:p>
            <a:r>
              <a:rPr lang="zh-CN" altLang="en-US" sz="3200">
                <a:sym typeface="+mn-ea"/>
              </a:rPr>
              <a:t>云计算系统的逻辑架构通常可以分为三个层次IaaS、PaaS和SaaS，两个平台分别为云管理平台以及运维管理平台</a:t>
            </a:r>
            <a:endParaRPr lang="zh-CN" altLang="en-US" sz="3200"/>
          </a:p>
          <a:p>
            <a:endParaRPr lang="zh-CN" altLang="en-US" sz="32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04</a:t>
              </a:r>
              <a:r>
                <a:rPr lang="zh-CN" altLang="en-US" sz="2400" dirty="0">
                  <a:cs typeface="+mn-ea"/>
                  <a:sym typeface="+mn-lt"/>
                </a:rPr>
                <a:t>云计算架构</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122372" y="1080269"/>
            <a:ext cx="1706880" cy="706755"/>
          </a:xfrm>
          <a:prstGeom prst="rect">
            <a:avLst/>
          </a:prstGeom>
          <a:noFill/>
        </p:spPr>
        <p:txBody>
          <a:bodyPr wrap="none" rtlCol="0">
            <a:spAutoFit/>
          </a:bodyPr>
          <a:lstStyle/>
          <a:p>
            <a:pPr algn="l"/>
            <a:r>
              <a:rPr lang="en-US" sz="4000" dirty="0"/>
              <a:t>1</a:t>
            </a:r>
            <a:r>
              <a:rPr sz="4000" dirty="0"/>
              <a:t>.</a:t>
            </a:r>
            <a:r>
              <a:rPr lang="en-US" sz="4000" dirty="0"/>
              <a:t>IaaS</a:t>
            </a:r>
            <a:endParaRPr lang="en-US" sz="4000" dirty="0"/>
          </a:p>
        </p:txBody>
      </p:sp>
      <p:sp>
        <p:nvSpPr>
          <p:cNvPr id="5" name="文本框 4"/>
          <p:cNvSpPr txBox="1"/>
          <p:nvPr/>
        </p:nvSpPr>
        <p:spPr>
          <a:xfrm>
            <a:off x="1189990" y="1929130"/>
            <a:ext cx="4384675" cy="4468495"/>
          </a:xfrm>
          <a:prstGeom prst="rect">
            <a:avLst/>
          </a:prstGeom>
          <a:noFill/>
        </p:spPr>
        <p:txBody>
          <a:bodyPr wrap="square" rtlCol="0">
            <a:noAutofit/>
          </a:bodyPr>
          <a:p>
            <a:r>
              <a:rPr lang="zh-CN" altLang="en-US" sz="2800"/>
              <a:t>IaaS也即基础设施即服务（Infrastructure as a Service），是指把IT基础设施作为一种服务通过网络对外提供，并根据用户的资源使用量进行计费的一种服务模式。</a:t>
            </a:r>
            <a:endParaRPr lang="zh-CN" altLang="en-US" sz="2800"/>
          </a:p>
        </p:txBody>
      </p:sp>
      <p:sp>
        <p:nvSpPr>
          <p:cNvPr id="6" name="文本框 5"/>
          <p:cNvSpPr txBox="1"/>
          <p:nvPr/>
        </p:nvSpPr>
        <p:spPr>
          <a:xfrm>
            <a:off x="3575685" y="2667000"/>
            <a:ext cx="4064000" cy="368300"/>
          </a:xfrm>
          <a:prstGeom prst="rect">
            <a:avLst/>
          </a:prstGeom>
          <a:noFill/>
        </p:spPr>
        <p:txBody>
          <a:bodyPr wrap="square" rtlCol="0">
            <a:spAutoFit/>
          </a:bodyPr>
          <a:p>
            <a:endParaRPr lang="zh-CN" altLang="en-US"/>
          </a:p>
        </p:txBody>
      </p:sp>
      <p:pic>
        <p:nvPicPr>
          <p:cNvPr id="3" name="图片 2"/>
          <p:cNvPicPr>
            <a:picLocks noChangeAspect="1"/>
          </p:cNvPicPr>
          <p:nvPr>
            <p:custDataLst>
              <p:tags r:id="rId6"/>
            </p:custDataLst>
          </p:nvPr>
        </p:nvPicPr>
        <p:blipFill>
          <a:blip r:embed="rId7"/>
          <a:stretch>
            <a:fillRect/>
          </a:stretch>
        </p:blipFill>
        <p:spPr>
          <a:xfrm>
            <a:off x="6008370" y="244475"/>
            <a:ext cx="2261235" cy="6294755"/>
          </a:xfrm>
          <a:prstGeom prst="rect">
            <a:avLst/>
          </a:prstGeom>
        </p:spPr>
      </p:pic>
      <p:pic>
        <p:nvPicPr>
          <p:cNvPr id="8" name="图片 7"/>
          <p:cNvPicPr>
            <a:picLocks noChangeAspect="1"/>
          </p:cNvPicPr>
          <p:nvPr>
            <p:custDataLst>
              <p:tags r:id="rId8"/>
            </p:custDataLst>
          </p:nvPr>
        </p:nvPicPr>
        <p:blipFill>
          <a:blip r:embed="rId9"/>
          <a:stretch>
            <a:fillRect/>
          </a:stretch>
        </p:blipFill>
        <p:spPr>
          <a:xfrm>
            <a:off x="8392795" y="1562735"/>
            <a:ext cx="1865630" cy="1016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04</a:t>
              </a:r>
              <a:r>
                <a:rPr lang="zh-CN" altLang="en-US" sz="2400" dirty="0">
                  <a:cs typeface="+mn-ea"/>
                  <a:sym typeface="+mn-lt"/>
                </a:rPr>
                <a:t>云计算架构</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122372" y="1080269"/>
            <a:ext cx="1706880" cy="706755"/>
          </a:xfrm>
          <a:prstGeom prst="rect">
            <a:avLst/>
          </a:prstGeom>
          <a:noFill/>
        </p:spPr>
        <p:txBody>
          <a:bodyPr wrap="none" rtlCol="0">
            <a:spAutoFit/>
          </a:bodyPr>
          <a:lstStyle/>
          <a:p>
            <a:pPr algn="l"/>
            <a:r>
              <a:rPr lang="en-US" sz="4000" dirty="0"/>
              <a:t>2</a:t>
            </a:r>
            <a:r>
              <a:rPr sz="4000" dirty="0"/>
              <a:t>.</a:t>
            </a:r>
            <a:r>
              <a:rPr lang="en-US" sz="4000" dirty="0"/>
              <a:t>PaaS</a:t>
            </a:r>
            <a:endParaRPr lang="en-US" sz="4000" dirty="0"/>
          </a:p>
        </p:txBody>
      </p:sp>
      <p:sp>
        <p:nvSpPr>
          <p:cNvPr id="5" name="文本框 4"/>
          <p:cNvSpPr txBox="1"/>
          <p:nvPr/>
        </p:nvSpPr>
        <p:spPr>
          <a:xfrm>
            <a:off x="1189990" y="1929130"/>
            <a:ext cx="4384675" cy="4468495"/>
          </a:xfrm>
          <a:prstGeom prst="rect">
            <a:avLst/>
          </a:prstGeom>
          <a:noFill/>
        </p:spPr>
        <p:txBody>
          <a:bodyPr wrap="square" rtlCol="0">
            <a:noAutofit/>
          </a:bodyPr>
          <a:p>
            <a:r>
              <a:rPr lang="zh-CN" altLang="en-US" sz="2800"/>
              <a:t>PaaS是指平台即服务（Platform as a Service），它主要将软件研发的平台作为一种服务提供给用户，该平台中包含了完整的软件开发和部署环境，并且抽离了相关的硬件和操作系统细节</a:t>
            </a:r>
            <a:endParaRPr lang="zh-CN" altLang="en-US" sz="2800"/>
          </a:p>
        </p:txBody>
      </p:sp>
      <p:sp>
        <p:nvSpPr>
          <p:cNvPr id="6" name="文本框 5"/>
          <p:cNvSpPr txBox="1"/>
          <p:nvPr/>
        </p:nvSpPr>
        <p:spPr>
          <a:xfrm>
            <a:off x="3575685" y="2667000"/>
            <a:ext cx="4064000" cy="368300"/>
          </a:xfrm>
          <a:prstGeom prst="rect">
            <a:avLst/>
          </a:prstGeom>
          <a:noFill/>
        </p:spPr>
        <p:txBody>
          <a:bodyPr wrap="square" rtlCol="0">
            <a:spAutoFit/>
          </a:bodyPr>
          <a:p>
            <a:endParaRPr lang="zh-CN" altLang="en-US"/>
          </a:p>
        </p:txBody>
      </p:sp>
      <p:pic>
        <p:nvPicPr>
          <p:cNvPr id="8" name="图片 7"/>
          <p:cNvPicPr>
            <a:picLocks noChangeAspect="1"/>
          </p:cNvPicPr>
          <p:nvPr>
            <p:custDataLst>
              <p:tags r:id="rId6"/>
            </p:custDataLst>
          </p:nvPr>
        </p:nvPicPr>
        <p:blipFill>
          <a:blip r:embed="rId7"/>
          <a:stretch>
            <a:fillRect/>
          </a:stretch>
        </p:blipFill>
        <p:spPr>
          <a:xfrm>
            <a:off x="8392795" y="1562735"/>
            <a:ext cx="1865630" cy="1016635"/>
          </a:xfrm>
          <a:prstGeom prst="rect">
            <a:avLst/>
          </a:prstGeom>
        </p:spPr>
      </p:pic>
      <p:pic>
        <p:nvPicPr>
          <p:cNvPr id="7" name="图片 6"/>
          <p:cNvPicPr>
            <a:picLocks noChangeAspect="1"/>
          </p:cNvPicPr>
          <p:nvPr>
            <p:custDataLst>
              <p:tags r:id="rId8"/>
            </p:custDataLst>
          </p:nvPr>
        </p:nvPicPr>
        <p:blipFill>
          <a:blip r:embed="rId9"/>
          <a:stretch>
            <a:fillRect/>
          </a:stretch>
        </p:blipFill>
        <p:spPr>
          <a:xfrm>
            <a:off x="6340475" y="611505"/>
            <a:ext cx="1832610" cy="57804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04</a:t>
              </a:r>
              <a:r>
                <a:rPr lang="zh-CN" altLang="en-US" sz="2400" dirty="0">
                  <a:cs typeface="+mn-ea"/>
                  <a:sym typeface="+mn-lt"/>
                </a:rPr>
                <a:t>云计算架构</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305252" y="1080904"/>
            <a:ext cx="1706880" cy="706755"/>
          </a:xfrm>
          <a:prstGeom prst="rect">
            <a:avLst/>
          </a:prstGeom>
          <a:noFill/>
        </p:spPr>
        <p:txBody>
          <a:bodyPr wrap="none" rtlCol="0">
            <a:spAutoFit/>
          </a:bodyPr>
          <a:lstStyle/>
          <a:p>
            <a:pPr algn="l"/>
            <a:r>
              <a:rPr lang="en-US" sz="4000" dirty="0"/>
              <a:t>3</a:t>
            </a:r>
            <a:r>
              <a:rPr sz="4000" dirty="0"/>
              <a:t>.</a:t>
            </a:r>
            <a:r>
              <a:rPr lang="en-US" sz="4000" dirty="0"/>
              <a:t>SaaS</a:t>
            </a:r>
            <a:endParaRPr lang="en-US" sz="4000" dirty="0"/>
          </a:p>
        </p:txBody>
      </p:sp>
      <p:sp>
        <p:nvSpPr>
          <p:cNvPr id="5" name="文本框 4"/>
          <p:cNvSpPr txBox="1"/>
          <p:nvPr/>
        </p:nvSpPr>
        <p:spPr>
          <a:xfrm>
            <a:off x="1189990" y="1929130"/>
            <a:ext cx="4384675" cy="4468495"/>
          </a:xfrm>
          <a:prstGeom prst="rect">
            <a:avLst/>
          </a:prstGeom>
          <a:noFill/>
        </p:spPr>
        <p:txBody>
          <a:bodyPr wrap="square" rtlCol="0">
            <a:noAutofit/>
          </a:bodyPr>
          <a:p>
            <a:r>
              <a:rPr lang="zh-CN" altLang="en-US" sz="2800"/>
              <a:t>SaaS也即软件即服务（Software as a Service），它是随着互联网发展而逐渐兴起的一种创新型的软件应用模式。</a:t>
            </a:r>
            <a:endParaRPr lang="zh-CN" altLang="en-US" sz="2800"/>
          </a:p>
          <a:p>
            <a:r>
              <a:rPr lang="zh-CN" altLang="en-US" sz="2800"/>
              <a:t>SaaS的出现打破了这一现状，减少了软件在本地部署的相关花费，进一步突出了软件的服务本质</a:t>
            </a:r>
            <a:endParaRPr lang="zh-CN" altLang="en-US" sz="2800"/>
          </a:p>
        </p:txBody>
      </p:sp>
      <p:sp>
        <p:nvSpPr>
          <p:cNvPr id="6" name="文本框 5"/>
          <p:cNvSpPr txBox="1"/>
          <p:nvPr/>
        </p:nvSpPr>
        <p:spPr>
          <a:xfrm>
            <a:off x="3575685" y="2667000"/>
            <a:ext cx="4064000" cy="368300"/>
          </a:xfrm>
          <a:prstGeom prst="rect">
            <a:avLst/>
          </a:prstGeom>
          <a:noFill/>
        </p:spPr>
        <p:txBody>
          <a:bodyPr wrap="square" rtlCol="0">
            <a:spAutoFit/>
          </a:bodyPr>
          <a:p>
            <a:endParaRPr lang="zh-CN" altLang="en-US"/>
          </a:p>
        </p:txBody>
      </p:sp>
      <p:pic>
        <p:nvPicPr>
          <p:cNvPr id="8" name="图片 7"/>
          <p:cNvPicPr>
            <a:picLocks noChangeAspect="1"/>
          </p:cNvPicPr>
          <p:nvPr>
            <p:custDataLst>
              <p:tags r:id="rId6"/>
            </p:custDataLst>
          </p:nvPr>
        </p:nvPicPr>
        <p:blipFill>
          <a:blip r:embed="rId7"/>
          <a:stretch>
            <a:fillRect/>
          </a:stretch>
        </p:blipFill>
        <p:spPr>
          <a:xfrm>
            <a:off x="8392795" y="1562735"/>
            <a:ext cx="1865630" cy="1016635"/>
          </a:xfrm>
          <a:prstGeom prst="rect">
            <a:avLst/>
          </a:prstGeom>
        </p:spPr>
      </p:pic>
      <p:pic>
        <p:nvPicPr>
          <p:cNvPr id="3" name="图片 2"/>
          <p:cNvPicPr>
            <a:picLocks noChangeAspect="1"/>
          </p:cNvPicPr>
          <p:nvPr>
            <p:custDataLst>
              <p:tags r:id="rId8"/>
            </p:custDataLst>
          </p:nvPr>
        </p:nvPicPr>
        <p:blipFill>
          <a:blip r:embed="rId9"/>
          <a:stretch>
            <a:fillRect/>
          </a:stretch>
        </p:blipFill>
        <p:spPr>
          <a:xfrm>
            <a:off x="6248400" y="842645"/>
            <a:ext cx="2073275" cy="55543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04</a:t>
              </a:r>
              <a:r>
                <a:rPr lang="zh-CN" altLang="en-US" sz="2400" dirty="0">
                  <a:cs typeface="+mn-ea"/>
                  <a:sym typeface="+mn-lt"/>
                </a:rPr>
                <a:t>云计算架构</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305252" y="1080904"/>
            <a:ext cx="3230880" cy="706755"/>
          </a:xfrm>
          <a:prstGeom prst="rect">
            <a:avLst/>
          </a:prstGeom>
          <a:noFill/>
        </p:spPr>
        <p:txBody>
          <a:bodyPr wrap="none" rtlCol="0">
            <a:spAutoFit/>
          </a:bodyPr>
          <a:lstStyle/>
          <a:p>
            <a:pPr algn="l"/>
            <a:r>
              <a:rPr lang="en-US" sz="4000" dirty="0"/>
              <a:t>4</a:t>
            </a:r>
            <a:r>
              <a:rPr sz="4000" dirty="0"/>
              <a:t>.</a:t>
            </a:r>
            <a:r>
              <a:rPr lang="en-US" sz="4000" dirty="0"/>
              <a:t>云管理平台</a:t>
            </a:r>
            <a:endParaRPr lang="en-US" sz="4000" dirty="0"/>
          </a:p>
        </p:txBody>
      </p:sp>
      <p:sp>
        <p:nvSpPr>
          <p:cNvPr id="5" name="文本框 4"/>
          <p:cNvSpPr txBox="1"/>
          <p:nvPr/>
        </p:nvSpPr>
        <p:spPr>
          <a:xfrm>
            <a:off x="1189990" y="1929130"/>
            <a:ext cx="4384675" cy="4468495"/>
          </a:xfrm>
          <a:prstGeom prst="rect">
            <a:avLst/>
          </a:prstGeom>
          <a:noFill/>
        </p:spPr>
        <p:txBody>
          <a:bodyPr wrap="square" rtlCol="0">
            <a:noAutofit/>
          </a:bodyPr>
          <a:p>
            <a:r>
              <a:rPr lang="zh-CN" altLang="en-US" sz="2800"/>
              <a:t>云管理平台（Cloud Management Platform，CMP）是由高德纳公司最先提出，用于对数据进行统一调度的管理平台。</a:t>
            </a:r>
            <a:endParaRPr lang="zh-CN" altLang="en-US" sz="2800"/>
          </a:p>
          <a:p>
            <a:r>
              <a:rPr lang="zh-CN" altLang="en-US" sz="2800"/>
              <a:t>从技术层面分析，一个最基础云管理平台的架构参考如下图：</a:t>
            </a:r>
            <a:endParaRPr lang="zh-CN" altLang="en-US" sz="2800"/>
          </a:p>
        </p:txBody>
      </p:sp>
      <p:sp>
        <p:nvSpPr>
          <p:cNvPr id="6" name="文本框 5"/>
          <p:cNvSpPr txBox="1"/>
          <p:nvPr/>
        </p:nvSpPr>
        <p:spPr>
          <a:xfrm>
            <a:off x="3575685" y="2667000"/>
            <a:ext cx="4064000" cy="368300"/>
          </a:xfrm>
          <a:prstGeom prst="rect">
            <a:avLst/>
          </a:prstGeom>
          <a:noFill/>
        </p:spPr>
        <p:txBody>
          <a:bodyPr wrap="square" rtlCol="0">
            <a:spAutoFit/>
          </a:bodyPr>
          <a:p>
            <a:endParaRPr lang="zh-CN" altLang="en-US"/>
          </a:p>
        </p:txBody>
      </p:sp>
      <p:pic>
        <p:nvPicPr>
          <p:cNvPr id="7" name="图片 6"/>
          <p:cNvPicPr>
            <a:picLocks noChangeAspect="1"/>
          </p:cNvPicPr>
          <p:nvPr>
            <p:custDataLst>
              <p:tags r:id="rId6"/>
            </p:custDataLst>
          </p:nvPr>
        </p:nvPicPr>
        <p:blipFill>
          <a:blip r:embed="rId7"/>
          <a:stretch>
            <a:fillRect/>
          </a:stretch>
        </p:blipFill>
        <p:spPr>
          <a:xfrm>
            <a:off x="5514340" y="1571625"/>
            <a:ext cx="6102350" cy="40557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04</a:t>
              </a:r>
              <a:r>
                <a:rPr lang="zh-CN" altLang="en-US" sz="2400" dirty="0">
                  <a:cs typeface="+mn-ea"/>
                  <a:sym typeface="+mn-lt"/>
                </a:rPr>
                <a:t>云计算概念</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305252" y="1080904"/>
            <a:ext cx="3738880" cy="706755"/>
          </a:xfrm>
          <a:prstGeom prst="rect">
            <a:avLst/>
          </a:prstGeom>
          <a:noFill/>
        </p:spPr>
        <p:txBody>
          <a:bodyPr wrap="none" rtlCol="0">
            <a:spAutoFit/>
          </a:bodyPr>
          <a:lstStyle/>
          <a:p>
            <a:pPr algn="l"/>
            <a:r>
              <a:rPr lang="en-US" sz="4000" dirty="0"/>
              <a:t>5</a:t>
            </a:r>
            <a:r>
              <a:rPr sz="4000" dirty="0"/>
              <a:t>.</a:t>
            </a:r>
            <a:r>
              <a:rPr lang="en-US" sz="4000" dirty="0"/>
              <a:t>运维管理平台</a:t>
            </a:r>
            <a:endParaRPr lang="en-US" sz="4000" dirty="0"/>
          </a:p>
        </p:txBody>
      </p:sp>
      <p:sp>
        <p:nvSpPr>
          <p:cNvPr id="5" name="文本框 4"/>
          <p:cNvSpPr txBox="1"/>
          <p:nvPr/>
        </p:nvSpPr>
        <p:spPr>
          <a:xfrm>
            <a:off x="1189990" y="1929130"/>
            <a:ext cx="4384675" cy="4468495"/>
          </a:xfrm>
          <a:prstGeom prst="rect">
            <a:avLst/>
          </a:prstGeom>
          <a:noFill/>
        </p:spPr>
        <p:txBody>
          <a:bodyPr wrap="square" rtlCol="0">
            <a:noAutofit/>
          </a:bodyPr>
          <a:p>
            <a:r>
              <a:rPr lang="zh-CN" altLang="en-US" sz="2800"/>
              <a:t>运维管理平台主要实现对虚拟设备、系统以及的网络技术的维护和管理工作，并且也能对这些系统、设备和技术进行配置和事件管理。以下为某企业所提供的运维管理</a:t>
            </a:r>
            <a:r>
              <a:rPr lang="zh-CN" altLang="en-US" sz="2800"/>
              <a:t>平台。</a:t>
            </a:r>
            <a:endParaRPr lang="zh-CN" altLang="en-US" sz="2800"/>
          </a:p>
        </p:txBody>
      </p:sp>
      <p:sp>
        <p:nvSpPr>
          <p:cNvPr id="6" name="文本框 5"/>
          <p:cNvSpPr txBox="1"/>
          <p:nvPr/>
        </p:nvSpPr>
        <p:spPr>
          <a:xfrm>
            <a:off x="3575685" y="2667000"/>
            <a:ext cx="4064000" cy="368300"/>
          </a:xfrm>
          <a:prstGeom prst="rect">
            <a:avLst/>
          </a:prstGeom>
          <a:noFill/>
        </p:spPr>
        <p:txBody>
          <a:bodyPr wrap="square" rtlCol="0">
            <a:spAutoFit/>
          </a:bodyPr>
          <a:p>
            <a:endParaRPr lang="zh-CN" altLang="en-US"/>
          </a:p>
        </p:txBody>
      </p:sp>
      <p:pic>
        <p:nvPicPr>
          <p:cNvPr id="3" name="图片 2"/>
          <p:cNvPicPr>
            <a:picLocks noChangeAspect="1"/>
          </p:cNvPicPr>
          <p:nvPr>
            <p:custDataLst>
              <p:tags r:id="rId6"/>
            </p:custDataLst>
          </p:nvPr>
        </p:nvPicPr>
        <p:blipFill>
          <a:blip r:embed="rId7"/>
          <a:stretch>
            <a:fillRect/>
          </a:stretch>
        </p:blipFill>
        <p:spPr>
          <a:xfrm>
            <a:off x="5319395" y="1230630"/>
            <a:ext cx="6613525" cy="46596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04</a:t>
              </a:r>
              <a:r>
                <a:rPr lang="zh-CN" altLang="en-US" sz="2400" dirty="0">
                  <a:cs typeface="+mn-ea"/>
                  <a:sym typeface="+mn-lt"/>
                </a:rPr>
                <a:t>云计算架构</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3738880" cy="706755"/>
          </a:xfrm>
          <a:prstGeom prst="rect">
            <a:avLst/>
          </a:prstGeom>
          <a:noFill/>
        </p:spPr>
        <p:txBody>
          <a:bodyPr wrap="none" rtlCol="0">
            <a:spAutoFit/>
          </a:bodyPr>
          <a:lstStyle/>
          <a:p>
            <a:pPr algn="l"/>
            <a:r>
              <a:rPr lang="zh-CN" altLang="en-US" sz="4000" dirty="0"/>
              <a:t>云计算</a:t>
            </a:r>
            <a:r>
              <a:rPr lang="zh-CN" altLang="en-US" sz="4000" dirty="0"/>
              <a:t>物理架构</a:t>
            </a:r>
            <a:endParaRPr lang="zh-CN" altLang="en-US" sz="4000" dirty="0"/>
          </a:p>
        </p:txBody>
      </p:sp>
      <p:sp>
        <p:nvSpPr>
          <p:cNvPr id="5" name="文本框 4"/>
          <p:cNvSpPr txBox="1"/>
          <p:nvPr/>
        </p:nvSpPr>
        <p:spPr>
          <a:xfrm>
            <a:off x="1491615" y="1901825"/>
            <a:ext cx="9476740" cy="4339590"/>
          </a:xfrm>
          <a:prstGeom prst="rect">
            <a:avLst/>
          </a:prstGeom>
          <a:noFill/>
        </p:spPr>
        <p:txBody>
          <a:bodyPr wrap="square" rtlCol="0">
            <a:noAutofit/>
          </a:bodyPr>
          <a:p>
            <a:r>
              <a:rPr lang="zh-CN" altLang="en-US" sz="3600"/>
              <a:t>物理架构通常更加关注系统、网络、服务等基础设施，在通用的物理架构中，相关的设计人员往往会通过服务器部署和配置网络环境，以实现应用程序的高可用性。</a:t>
            </a:r>
            <a:endParaRPr lang="zh-CN" altLang="en-US" sz="3600"/>
          </a:p>
          <a:p>
            <a:r>
              <a:rPr lang="zh-CN" altLang="en-US" sz="3600"/>
              <a:t>云计算的物理架构中通过包括以下几个构件：</a:t>
            </a:r>
            <a:endParaRPr lang="zh-CN" altLang="en-US" sz="36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1656" y="632021"/>
            <a:ext cx="4578341" cy="829945"/>
            <a:chOff x="681656" y="611701"/>
            <a:chExt cx="4578341" cy="829945"/>
          </a:xfrm>
        </p:grpSpPr>
        <p:sp>
          <p:nvSpPr>
            <p:cNvPr id="2" name="文本框 1"/>
            <p:cNvSpPr txBox="1"/>
            <p:nvPr/>
          </p:nvSpPr>
          <p:spPr>
            <a:xfrm>
              <a:off x="931237" y="611701"/>
              <a:ext cx="3962400" cy="829945"/>
            </a:xfrm>
            <a:prstGeom prst="rect">
              <a:avLst/>
            </a:prstGeom>
            <a:noFill/>
          </p:spPr>
          <p:txBody>
            <a:bodyPr wrap="square" rtlCol="0">
              <a:spAutoFit/>
            </a:bodyPr>
            <a:lstStyle/>
            <a:p>
              <a:pPr algn="ctr"/>
              <a:r>
                <a:rPr lang="en-US" altLang="zh-CN" sz="2400" dirty="0">
                  <a:cs typeface="+mn-ea"/>
                  <a:sym typeface="+mn-lt"/>
                </a:rPr>
                <a:t>01</a:t>
              </a:r>
              <a:r>
                <a:rPr lang="zh-CN" altLang="en-US" sz="2400" dirty="0">
                  <a:cs typeface="+mn-ea"/>
                  <a:sym typeface="+mn-lt"/>
                </a:rPr>
                <a:t>云计算</a:t>
              </a:r>
              <a:r>
                <a:rPr lang="zh-CN" altLang="en-US" sz="2400" dirty="0">
                  <a:cs typeface="+mn-ea"/>
                  <a:sym typeface="+mn-lt"/>
                </a:rPr>
                <a:t>起源</a:t>
              </a:r>
              <a:endParaRPr lang="zh-CN" altLang="en-US" sz="2400" dirty="0">
                <a:cs typeface="+mn-ea"/>
                <a:sym typeface="+mn-lt"/>
              </a:endParaRPr>
            </a:p>
            <a:p>
              <a:pPr algn="ctr"/>
              <a:endParaRPr lang="zh-CN" altLang="en-US" sz="2400" dirty="0">
                <a:cs typeface="+mn-ea"/>
                <a:sym typeface="+mn-lt"/>
              </a:endParaRPr>
            </a:p>
          </p:txBody>
        </p:sp>
        <p:cxnSp>
          <p:nvCxnSpPr>
            <p:cNvPr id="4" name="直接连接符 3"/>
            <p:cNvCxnSpPr/>
            <p:nvPr/>
          </p:nvCxnSpPr>
          <p:spPr>
            <a:xfrm flipH="1">
              <a:off x="438369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1656"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16" name="文本框 15"/>
          <p:cNvSpPr txBox="1"/>
          <p:nvPr/>
        </p:nvSpPr>
        <p:spPr>
          <a:xfrm>
            <a:off x="8121015" y="1528445"/>
            <a:ext cx="2743200" cy="671830"/>
          </a:xfrm>
          <a:prstGeom prst="rect">
            <a:avLst/>
          </a:prstGeom>
          <a:noFill/>
        </p:spPr>
        <p:txBody>
          <a:bodyPr wrap="square" rtlCol="0">
            <a:noAutofit/>
          </a:bodyPr>
          <a:lstStyle/>
          <a:p>
            <a:pPr algn="r">
              <a:lnSpc>
                <a:spcPct val="125000"/>
              </a:lnSpc>
            </a:pPr>
            <a:r>
              <a:rPr lang="zh-CN" altLang="en-US" sz="4000" dirty="0">
                <a:cs typeface="+mn-ea"/>
                <a:sym typeface="+mn-lt"/>
              </a:rPr>
              <a:t>云计算</a:t>
            </a:r>
            <a:r>
              <a:rPr lang="zh-CN" altLang="en-US" sz="4000" dirty="0">
                <a:cs typeface="+mn-ea"/>
                <a:sym typeface="+mn-lt"/>
              </a:rPr>
              <a:t>起源</a:t>
            </a:r>
            <a:endParaRPr lang="zh-CN" altLang="en-US" sz="4000" dirty="0">
              <a:cs typeface="+mn-ea"/>
              <a:sym typeface="+mn-lt"/>
            </a:endParaRPr>
          </a:p>
        </p:txBody>
      </p:sp>
      <p:sp>
        <p:nvSpPr>
          <p:cNvPr id="17" name="文本框 16"/>
          <p:cNvSpPr txBox="1"/>
          <p:nvPr/>
        </p:nvSpPr>
        <p:spPr>
          <a:xfrm>
            <a:off x="7456805" y="2442845"/>
            <a:ext cx="4228465" cy="2635885"/>
          </a:xfrm>
          <a:prstGeom prst="rect">
            <a:avLst/>
          </a:prstGeom>
          <a:noFill/>
        </p:spPr>
        <p:txBody>
          <a:bodyPr wrap="square" rtlCol="0">
            <a:noAutofit/>
          </a:bodyPr>
          <a:lstStyle/>
          <a:p>
            <a:pPr algn="l">
              <a:lnSpc>
                <a:spcPct val="125000"/>
              </a:lnSpc>
            </a:pPr>
            <a:r>
              <a:rPr lang="zh-CN" altLang="en-US" sz="3200" dirty="0"/>
              <a:t>云计算作为当前信息技术研究的核心，它的起源与互联网、大数据的发展息息相关。</a:t>
            </a:r>
            <a:endParaRPr lang="zh-CN" altLang="en-US" sz="3200" dirty="0"/>
          </a:p>
        </p:txBody>
      </p:sp>
      <p:pic>
        <p:nvPicPr>
          <p:cNvPr id="3" name="图片 2"/>
          <p:cNvPicPr>
            <a:picLocks noChangeAspect="1"/>
          </p:cNvPicPr>
          <p:nvPr>
            <p:custDataLst>
              <p:tags r:id="rId1"/>
            </p:custDataLst>
          </p:nvPr>
        </p:nvPicPr>
        <p:blipFill>
          <a:blip r:embed="rId2"/>
          <a:stretch>
            <a:fillRect/>
          </a:stretch>
        </p:blipFill>
        <p:spPr>
          <a:xfrm>
            <a:off x="437515" y="1640205"/>
            <a:ext cx="6677660" cy="41586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04</a:t>
              </a:r>
              <a:r>
                <a:rPr lang="zh-CN" altLang="en-US" sz="2400" dirty="0">
                  <a:cs typeface="+mn-ea"/>
                  <a:sym typeface="+mn-lt"/>
                </a:rPr>
                <a:t>云计算架构</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3992880" cy="706755"/>
          </a:xfrm>
          <a:prstGeom prst="rect">
            <a:avLst/>
          </a:prstGeom>
          <a:noFill/>
        </p:spPr>
        <p:txBody>
          <a:bodyPr wrap="none" rtlCol="0">
            <a:spAutoFit/>
          </a:bodyPr>
          <a:lstStyle/>
          <a:p>
            <a:pPr algn="l"/>
            <a:r>
              <a:rPr lang="zh-CN" altLang="en-US" sz="4000" dirty="0"/>
              <a:t>（1）云存储设备</a:t>
            </a:r>
            <a:endParaRPr lang="zh-CN" altLang="en-US" sz="4000" dirty="0"/>
          </a:p>
        </p:txBody>
      </p:sp>
      <p:sp>
        <p:nvSpPr>
          <p:cNvPr id="5" name="文本框 4"/>
          <p:cNvSpPr txBox="1"/>
          <p:nvPr/>
        </p:nvSpPr>
        <p:spPr>
          <a:xfrm>
            <a:off x="1491615" y="1901825"/>
            <a:ext cx="4605020" cy="4440555"/>
          </a:xfrm>
          <a:prstGeom prst="rect">
            <a:avLst/>
          </a:prstGeom>
          <a:noFill/>
        </p:spPr>
        <p:txBody>
          <a:bodyPr wrap="square" rtlCol="0">
            <a:noAutofit/>
          </a:bodyPr>
          <a:p>
            <a:r>
              <a:rPr lang="zh-CN" altLang="en-US" sz="3200"/>
              <a:t>云存储设备是专用于处理云资源存储相关问题的存储型设备。</a:t>
            </a:r>
            <a:endParaRPr lang="zh-CN" altLang="en-US" sz="3200"/>
          </a:p>
          <a:p>
            <a:r>
              <a:rPr lang="zh-CN" altLang="en-US" sz="3200"/>
              <a:t>常见的云存储设备通常可以是已经预安装了部分的专业供应商服务器，也可以是安装在普通商品硬件上的虚拟设备</a:t>
            </a:r>
            <a:endParaRPr lang="zh-CN" altLang="en-US" sz="32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pic>
        <p:nvPicPr>
          <p:cNvPr id="7" name="图片 6"/>
          <p:cNvPicPr>
            <a:picLocks noChangeAspect="1"/>
          </p:cNvPicPr>
          <p:nvPr>
            <p:custDataLst>
              <p:tags r:id="rId6"/>
            </p:custDataLst>
          </p:nvPr>
        </p:nvPicPr>
        <p:blipFill>
          <a:blip r:embed="rId7"/>
          <a:stretch>
            <a:fillRect/>
          </a:stretch>
        </p:blipFill>
        <p:spPr>
          <a:xfrm>
            <a:off x="6437630" y="678815"/>
            <a:ext cx="3710940" cy="3284220"/>
          </a:xfrm>
          <a:prstGeom prst="rect">
            <a:avLst/>
          </a:prstGeom>
        </p:spPr>
      </p:pic>
      <p:pic>
        <p:nvPicPr>
          <p:cNvPr id="8" name="图片 7"/>
          <p:cNvPicPr>
            <a:picLocks noChangeAspect="1"/>
          </p:cNvPicPr>
          <p:nvPr>
            <p:custDataLst>
              <p:tags r:id="rId8"/>
            </p:custDataLst>
          </p:nvPr>
        </p:nvPicPr>
        <p:blipFill>
          <a:blip r:embed="rId9"/>
          <a:stretch>
            <a:fillRect/>
          </a:stretch>
        </p:blipFill>
        <p:spPr>
          <a:xfrm>
            <a:off x="7917180" y="2719070"/>
            <a:ext cx="3619500" cy="3413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04</a:t>
              </a:r>
              <a:r>
                <a:rPr lang="zh-CN" altLang="en-US" sz="2400" dirty="0">
                  <a:cs typeface="+mn-ea"/>
                  <a:sym typeface="+mn-lt"/>
                </a:rPr>
                <a:t>云计算架构</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3992880" cy="706755"/>
          </a:xfrm>
          <a:prstGeom prst="rect">
            <a:avLst/>
          </a:prstGeom>
          <a:noFill/>
        </p:spPr>
        <p:txBody>
          <a:bodyPr wrap="none" rtlCol="0">
            <a:spAutoFit/>
          </a:bodyPr>
          <a:lstStyle/>
          <a:p>
            <a:pPr algn="l"/>
            <a:r>
              <a:rPr lang="zh-CN" altLang="en-US" sz="4000" dirty="0"/>
              <a:t>（</a:t>
            </a:r>
            <a:r>
              <a:rPr lang="en-US" altLang="zh-CN" sz="4000" dirty="0"/>
              <a:t>2</a:t>
            </a:r>
            <a:r>
              <a:rPr lang="zh-CN" altLang="en-US" sz="4000" dirty="0"/>
              <a:t>）虚拟服务器</a:t>
            </a:r>
            <a:endParaRPr lang="zh-CN" altLang="en-US" sz="4000" dirty="0"/>
          </a:p>
        </p:txBody>
      </p:sp>
      <p:sp>
        <p:nvSpPr>
          <p:cNvPr id="5" name="文本框 4"/>
          <p:cNvSpPr txBox="1"/>
          <p:nvPr/>
        </p:nvSpPr>
        <p:spPr>
          <a:xfrm>
            <a:off x="1491615" y="1901825"/>
            <a:ext cx="4605020" cy="4440555"/>
          </a:xfrm>
          <a:prstGeom prst="rect">
            <a:avLst/>
          </a:prstGeom>
          <a:noFill/>
        </p:spPr>
        <p:txBody>
          <a:bodyPr wrap="square" rtlCol="0">
            <a:noAutofit/>
          </a:bodyPr>
          <a:p>
            <a:r>
              <a:rPr lang="zh-CN" altLang="en-US" sz="3200"/>
              <a:t>虚拟服务器通过将一台运行在互联网上的主机划分为多个虚拟服务器，进而实现单台主机的多网域服务，以供多个用户使用。</a:t>
            </a:r>
            <a:endParaRPr lang="zh-CN" altLang="en-US" sz="32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pic>
        <p:nvPicPr>
          <p:cNvPr id="3" name="图片 2"/>
          <p:cNvPicPr>
            <a:picLocks noChangeAspect="1"/>
          </p:cNvPicPr>
          <p:nvPr>
            <p:custDataLst>
              <p:tags r:id="rId6"/>
            </p:custDataLst>
          </p:nvPr>
        </p:nvPicPr>
        <p:blipFill>
          <a:blip r:embed="rId7"/>
          <a:stretch>
            <a:fillRect/>
          </a:stretch>
        </p:blipFill>
        <p:spPr>
          <a:xfrm>
            <a:off x="5843905" y="1631950"/>
            <a:ext cx="6068695" cy="29667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04</a:t>
              </a:r>
              <a:r>
                <a:rPr lang="zh-CN" altLang="en-US" sz="2400" dirty="0">
                  <a:cs typeface="+mn-ea"/>
                  <a:sym typeface="+mn-lt"/>
                </a:rPr>
                <a:t>云计算架构</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4500880" cy="706755"/>
          </a:xfrm>
          <a:prstGeom prst="rect">
            <a:avLst/>
          </a:prstGeom>
          <a:noFill/>
        </p:spPr>
        <p:txBody>
          <a:bodyPr wrap="none" rtlCol="0">
            <a:spAutoFit/>
          </a:bodyPr>
          <a:lstStyle/>
          <a:p>
            <a:pPr algn="l"/>
            <a:r>
              <a:rPr lang="zh-CN" altLang="en-US" sz="4000" dirty="0"/>
              <a:t>（</a:t>
            </a:r>
            <a:r>
              <a:rPr lang="en-US" altLang="zh-CN" sz="4000" dirty="0"/>
              <a:t>3</a:t>
            </a:r>
            <a:r>
              <a:rPr lang="zh-CN" altLang="en-US" sz="4000" dirty="0"/>
              <a:t>）逻辑网络边界</a:t>
            </a:r>
            <a:endParaRPr lang="zh-CN" altLang="en-US" sz="4000" dirty="0"/>
          </a:p>
        </p:txBody>
      </p:sp>
      <p:sp>
        <p:nvSpPr>
          <p:cNvPr id="5" name="文本框 4"/>
          <p:cNvSpPr txBox="1"/>
          <p:nvPr/>
        </p:nvSpPr>
        <p:spPr>
          <a:xfrm>
            <a:off x="1491615" y="1901825"/>
            <a:ext cx="9524365" cy="1561465"/>
          </a:xfrm>
          <a:prstGeom prst="rect">
            <a:avLst/>
          </a:prstGeom>
          <a:noFill/>
        </p:spPr>
        <p:txBody>
          <a:bodyPr wrap="square" rtlCol="0">
            <a:noAutofit/>
          </a:bodyPr>
          <a:p>
            <a:r>
              <a:rPr lang="zh-CN" altLang="en-US" sz="3200"/>
              <a:t>虚拟服务器通过将一台运行在互联网上的主机划分为多个虚拟服务器，进而实现单台主机的多网域服务，以供多个用户使用。</a:t>
            </a:r>
            <a:endParaRPr lang="zh-CN" altLang="en-US" sz="32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pic>
        <p:nvPicPr>
          <p:cNvPr id="7" name="图片 6"/>
          <p:cNvPicPr>
            <a:picLocks noChangeAspect="1"/>
          </p:cNvPicPr>
          <p:nvPr>
            <p:custDataLst>
              <p:tags r:id="rId6"/>
            </p:custDataLst>
          </p:nvPr>
        </p:nvPicPr>
        <p:blipFill>
          <a:blip r:embed="rId7"/>
          <a:stretch>
            <a:fillRect/>
          </a:stretch>
        </p:blipFill>
        <p:spPr>
          <a:xfrm>
            <a:off x="2577465" y="3382645"/>
            <a:ext cx="7147560" cy="31089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04</a:t>
              </a:r>
              <a:r>
                <a:rPr lang="zh-CN" altLang="en-US" sz="2400" dirty="0">
                  <a:cs typeface="+mn-ea"/>
                  <a:sym typeface="+mn-lt"/>
                </a:rPr>
                <a:t>云计算架构</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2976880" cy="706755"/>
          </a:xfrm>
          <a:prstGeom prst="rect">
            <a:avLst/>
          </a:prstGeom>
          <a:noFill/>
        </p:spPr>
        <p:txBody>
          <a:bodyPr wrap="none" rtlCol="0">
            <a:spAutoFit/>
          </a:bodyPr>
          <a:lstStyle/>
          <a:p>
            <a:pPr algn="l"/>
            <a:r>
              <a:rPr lang="zh-CN" altLang="en-US" sz="4000" dirty="0"/>
              <a:t>（</a:t>
            </a:r>
            <a:r>
              <a:rPr lang="en-US" altLang="zh-CN" sz="4000" dirty="0"/>
              <a:t>4</a:t>
            </a:r>
            <a:r>
              <a:rPr lang="zh-CN" altLang="en-US" sz="4000" dirty="0"/>
              <a:t>）云监控</a:t>
            </a:r>
            <a:endParaRPr lang="zh-CN" altLang="en-US" sz="4000" dirty="0"/>
          </a:p>
        </p:txBody>
      </p:sp>
      <p:sp>
        <p:nvSpPr>
          <p:cNvPr id="5" name="文本框 4"/>
          <p:cNvSpPr txBox="1"/>
          <p:nvPr/>
        </p:nvSpPr>
        <p:spPr>
          <a:xfrm>
            <a:off x="1491615" y="1901825"/>
            <a:ext cx="4605020" cy="3785235"/>
          </a:xfrm>
          <a:prstGeom prst="rect">
            <a:avLst/>
          </a:prstGeom>
          <a:noFill/>
        </p:spPr>
        <p:txBody>
          <a:bodyPr wrap="square" rtlCol="0">
            <a:noAutofit/>
          </a:bodyPr>
          <a:p>
            <a:r>
              <a:rPr lang="zh-CN" altLang="en-US" sz="3200"/>
              <a:t>云监控是一种轻量级的自制软件机制，可以将云监控类比于某些软件中的日志文件。云监控常用于对云资源的使用和处理情况进行监管。</a:t>
            </a:r>
            <a:endParaRPr lang="zh-CN" altLang="en-US" sz="32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pic>
        <p:nvPicPr>
          <p:cNvPr id="8" name="图片 7"/>
          <p:cNvPicPr>
            <a:picLocks noChangeAspect="1"/>
          </p:cNvPicPr>
          <p:nvPr>
            <p:custDataLst>
              <p:tags r:id="rId6"/>
            </p:custDataLst>
          </p:nvPr>
        </p:nvPicPr>
        <p:blipFill>
          <a:blip r:embed="rId7"/>
          <a:stretch>
            <a:fillRect/>
          </a:stretch>
        </p:blipFill>
        <p:spPr>
          <a:xfrm>
            <a:off x="5746115" y="1487170"/>
            <a:ext cx="5894070" cy="41998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4984750" y="0"/>
            <a:ext cx="4787900" cy="6858000"/>
          </a:xfrm>
          <a:prstGeom prst="parallelogram">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8820150" y="2184400"/>
            <a:ext cx="2686050" cy="1568450"/>
          </a:xfrm>
          <a:prstGeom prst="rect">
            <a:avLst/>
          </a:prstGeom>
          <a:noFill/>
        </p:spPr>
        <p:txBody>
          <a:bodyPr wrap="square" rtlCol="0">
            <a:spAutoFit/>
          </a:bodyPr>
          <a:lstStyle/>
          <a:p>
            <a:r>
              <a:rPr lang="en-US" altLang="zh-CN" sz="9600" spc="600" dirty="0">
                <a:cs typeface="+mn-ea"/>
                <a:sym typeface="+mn-lt"/>
              </a:rPr>
              <a:t>05</a:t>
            </a:r>
            <a:endParaRPr lang="zh-CN" altLang="en-US" sz="9600" spc="600" dirty="0">
              <a:cs typeface="+mn-ea"/>
              <a:sym typeface="+mn-lt"/>
            </a:endParaRPr>
          </a:p>
        </p:txBody>
      </p:sp>
      <p:sp>
        <p:nvSpPr>
          <p:cNvPr id="7" name="文本框 6"/>
          <p:cNvSpPr txBox="1"/>
          <p:nvPr/>
        </p:nvSpPr>
        <p:spPr>
          <a:xfrm>
            <a:off x="957580" y="4027805"/>
            <a:ext cx="7043420" cy="1153795"/>
          </a:xfrm>
          <a:prstGeom prst="rect">
            <a:avLst/>
          </a:prstGeom>
          <a:noFill/>
        </p:spPr>
        <p:txBody>
          <a:bodyPr wrap="square" rtlCol="0">
            <a:noAutofit/>
          </a:bodyPr>
          <a:lstStyle/>
          <a:p>
            <a:r>
              <a:rPr lang="zh-CN" altLang="en-US" sz="6000" dirty="0">
                <a:cs typeface="+mn-ea"/>
                <a:sym typeface="+mn-lt"/>
              </a:rPr>
              <a:t>云计算的特征及优势</a:t>
            </a:r>
            <a:endParaRPr lang="zh-CN" altLang="en-US" sz="6000" dirty="0">
              <a:cs typeface="+mn-ea"/>
              <a:sym typeface="+mn-lt"/>
            </a:endParaRPr>
          </a:p>
        </p:txBody>
      </p:sp>
      <p:sp>
        <p:nvSpPr>
          <p:cNvPr id="8" name="文本框 7"/>
          <p:cNvSpPr txBox="1"/>
          <p:nvPr/>
        </p:nvSpPr>
        <p:spPr>
          <a:xfrm>
            <a:off x="957671" y="5181582"/>
            <a:ext cx="6231695" cy="1229995"/>
          </a:xfrm>
          <a:prstGeom prst="rect">
            <a:avLst/>
          </a:prstGeom>
          <a:noFill/>
        </p:spPr>
        <p:txBody>
          <a:bodyPr wrap="square" rtlCol="0">
            <a:spAutoFit/>
          </a:bodyPr>
          <a:lstStyle/>
          <a:p>
            <a:pPr algn="ctr"/>
            <a:r>
              <a:rPr lang="en-US" altLang="zh-CN" sz="2800" dirty="0">
                <a:cs typeface="+mn-ea"/>
                <a:sym typeface="+mn-lt"/>
              </a:rPr>
              <a:t>Advantages And </a:t>
            </a:r>
            <a:r>
              <a:rPr lang="en-US" altLang="zh-CN" sz="2800" dirty="0">
                <a:cs typeface="+mn-ea"/>
                <a:sym typeface="+mn-lt"/>
              </a:rPr>
              <a:t>Feature of Cloud </a:t>
            </a:r>
            <a:r>
              <a:rPr lang="en-US" altLang="zh-CN" sz="2800" dirty="0">
                <a:cs typeface="+mn-ea"/>
                <a:sym typeface="+mn-lt"/>
              </a:rPr>
              <a:t>Computing</a:t>
            </a:r>
            <a:endParaRPr lang="en-US" altLang="zh-CN" sz="2800" dirty="0">
              <a:cs typeface="+mn-ea"/>
              <a:sym typeface="+mn-lt"/>
            </a:endParaRPr>
          </a:p>
          <a:p>
            <a:pPr algn="ct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05</a:t>
              </a:r>
              <a:r>
                <a:rPr lang="zh-CN" altLang="en-US" sz="2400" dirty="0">
                  <a:sym typeface="+mn-ea"/>
                </a:rPr>
                <a:t>云计算的特征及优势</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4754880" cy="706755"/>
          </a:xfrm>
          <a:prstGeom prst="rect">
            <a:avLst/>
          </a:prstGeom>
          <a:noFill/>
        </p:spPr>
        <p:txBody>
          <a:bodyPr wrap="none" rtlCol="0">
            <a:spAutoFit/>
          </a:bodyPr>
          <a:lstStyle/>
          <a:p>
            <a:pPr algn="l"/>
            <a:r>
              <a:rPr lang="zh-CN" altLang="en-US" sz="4000" dirty="0"/>
              <a:t>云计算的特征及优势</a:t>
            </a:r>
            <a:endParaRPr lang="zh-CN" altLang="en-US" sz="4000" dirty="0"/>
          </a:p>
        </p:txBody>
      </p:sp>
      <p:sp>
        <p:nvSpPr>
          <p:cNvPr id="5" name="文本框 4"/>
          <p:cNvSpPr txBox="1"/>
          <p:nvPr/>
        </p:nvSpPr>
        <p:spPr>
          <a:xfrm>
            <a:off x="1491615" y="1901825"/>
            <a:ext cx="9476740" cy="4339590"/>
          </a:xfrm>
          <a:prstGeom prst="rect">
            <a:avLst/>
          </a:prstGeom>
          <a:noFill/>
        </p:spPr>
        <p:txBody>
          <a:bodyPr wrap="square" rtlCol="0">
            <a:noAutofit/>
          </a:bodyPr>
          <a:p>
            <a:r>
              <a:rPr lang="zh-CN" altLang="en-US" sz="3600"/>
              <a:t>云计算的兴起为组织和个人提供了许多便利，其强大的功能与特性使得云计算在实体经济萎靡的今天，也能够被快速推广，并带动相关实体产业进行发展。目前已有近20%的实体经济与云计算联系了起来。在未来，云计算还将进一步发展。</a:t>
            </a:r>
            <a:endParaRPr lang="zh-CN" altLang="en-US" sz="36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05</a:t>
              </a:r>
              <a:r>
                <a:rPr lang="zh-CN" altLang="en-US" sz="2400" dirty="0">
                  <a:sym typeface="+mn-ea"/>
                </a:rPr>
                <a:t>云计算的特征及优势</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3230880" cy="706755"/>
          </a:xfrm>
          <a:prstGeom prst="rect">
            <a:avLst/>
          </a:prstGeom>
          <a:noFill/>
        </p:spPr>
        <p:txBody>
          <a:bodyPr wrap="none" rtlCol="0">
            <a:spAutoFit/>
          </a:bodyPr>
          <a:lstStyle/>
          <a:p>
            <a:pPr algn="l"/>
            <a:r>
              <a:rPr lang="zh-CN" altLang="en-US" sz="4000" dirty="0"/>
              <a:t>云计算的特征</a:t>
            </a:r>
            <a:endParaRPr lang="zh-CN" altLang="en-US" sz="4000" dirty="0"/>
          </a:p>
        </p:txBody>
      </p:sp>
      <p:sp>
        <p:nvSpPr>
          <p:cNvPr id="5" name="文本框 4"/>
          <p:cNvSpPr txBox="1"/>
          <p:nvPr/>
        </p:nvSpPr>
        <p:spPr>
          <a:xfrm>
            <a:off x="1491615" y="1901825"/>
            <a:ext cx="9476740" cy="4339590"/>
          </a:xfrm>
          <a:prstGeom prst="rect">
            <a:avLst/>
          </a:prstGeom>
          <a:noFill/>
        </p:spPr>
        <p:txBody>
          <a:bodyPr wrap="square" rtlCol="0">
            <a:noAutofit/>
          </a:bodyPr>
          <a:p>
            <a:r>
              <a:rPr lang="zh-CN" altLang="en-US" sz="3600"/>
              <a:t>云计算是与信息技术、互联网、软件相关的一种服务，并且是多项计算机技术混合演进并跃升的结果。因此在云计算中往往也能发现这些计算机技术的一些特性。</a:t>
            </a:r>
            <a:endParaRPr lang="zh-CN" altLang="en-US" sz="3600"/>
          </a:p>
          <a:p>
            <a:r>
              <a:rPr lang="zh-CN" altLang="en-US" sz="3600"/>
              <a:t>（</a:t>
            </a:r>
            <a:r>
              <a:rPr lang="en-US" altLang="zh-CN" sz="3600"/>
              <a:t>1</a:t>
            </a:r>
            <a:r>
              <a:rPr lang="zh-CN" altLang="en-US" sz="3600"/>
              <a:t>）超大规模：为了能够拥有极强的计算性能，通常云计算中相关的机器规模也十分庞大，比如谷歌的云计算中心就拥有了几百万台服务器。</a:t>
            </a:r>
            <a:endParaRPr lang="en-US" altLang="zh-CN" sz="36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05</a:t>
              </a:r>
              <a:r>
                <a:rPr lang="zh-CN" altLang="en-US" sz="2400" dirty="0">
                  <a:sym typeface="+mn-ea"/>
                </a:rPr>
                <a:t>云计算的特征及优势</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3230880" cy="706755"/>
          </a:xfrm>
          <a:prstGeom prst="rect">
            <a:avLst/>
          </a:prstGeom>
          <a:noFill/>
        </p:spPr>
        <p:txBody>
          <a:bodyPr wrap="none" rtlCol="0">
            <a:spAutoFit/>
          </a:bodyPr>
          <a:lstStyle/>
          <a:p>
            <a:pPr algn="l"/>
            <a:r>
              <a:rPr lang="zh-CN" altLang="en-US" sz="4000" dirty="0"/>
              <a:t>云计算的特征</a:t>
            </a:r>
            <a:endParaRPr lang="zh-CN" altLang="en-US" sz="4000" dirty="0"/>
          </a:p>
        </p:txBody>
      </p:sp>
      <p:sp>
        <p:nvSpPr>
          <p:cNvPr id="5" name="文本框 4"/>
          <p:cNvSpPr txBox="1"/>
          <p:nvPr/>
        </p:nvSpPr>
        <p:spPr>
          <a:xfrm>
            <a:off x="1491615" y="1901825"/>
            <a:ext cx="9476740" cy="4339590"/>
          </a:xfrm>
          <a:prstGeom prst="rect">
            <a:avLst/>
          </a:prstGeom>
          <a:noFill/>
        </p:spPr>
        <p:txBody>
          <a:bodyPr wrap="square" rtlCol="0">
            <a:noAutofit/>
          </a:bodyPr>
          <a:p>
            <a:r>
              <a:rPr lang="zh-CN" altLang="en-US" sz="3600"/>
              <a:t>（</a:t>
            </a:r>
            <a:r>
              <a:rPr lang="en-US" altLang="zh-CN" sz="3600"/>
              <a:t>2</a:t>
            </a:r>
            <a:r>
              <a:rPr lang="zh-CN" altLang="en-US" sz="3600"/>
              <a:t>）</a:t>
            </a:r>
            <a:r>
              <a:rPr lang="en-US" altLang="zh-CN" sz="3600"/>
              <a:t>可扩展性：可扩展性作为当前应用的重要特性之一，它是一个应用能够添加功能、修改完善现有功能能力的表现，并且是该应用生命力、成长力的重要体现。</a:t>
            </a:r>
            <a:endParaRPr lang="en-US" altLang="zh-CN" sz="3600"/>
          </a:p>
          <a:p>
            <a:r>
              <a:rPr lang="zh-CN" altLang="en-US" sz="3600"/>
              <a:t>（</a:t>
            </a:r>
            <a:r>
              <a:rPr lang="en-US" altLang="zh-CN" sz="3600"/>
              <a:t>3</a:t>
            </a:r>
            <a:r>
              <a:rPr lang="zh-CN" altLang="en-US" sz="3600"/>
              <a:t>）虚拟性：用户对云计算相关产品、资源的使用均通过互联网进行，用户除自备的计算机外无需在配备额外的机器。</a:t>
            </a:r>
            <a:endParaRPr lang="zh-CN" altLang="en-US" sz="36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05</a:t>
              </a:r>
              <a:r>
                <a:rPr lang="zh-CN" altLang="en-US" sz="2400" dirty="0">
                  <a:sym typeface="+mn-ea"/>
                </a:rPr>
                <a:t>云计算的特征及优势</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3230880" cy="706755"/>
          </a:xfrm>
          <a:prstGeom prst="rect">
            <a:avLst/>
          </a:prstGeom>
          <a:noFill/>
        </p:spPr>
        <p:txBody>
          <a:bodyPr wrap="none" rtlCol="0">
            <a:spAutoFit/>
          </a:bodyPr>
          <a:lstStyle/>
          <a:p>
            <a:pPr algn="l"/>
            <a:r>
              <a:rPr lang="zh-CN" altLang="en-US" sz="4000" dirty="0"/>
              <a:t>云计算的特征</a:t>
            </a:r>
            <a:endParaRPr lang="zh-CN" altLang="en-US" sz="4000" dirty="0"/>
          </a:p>
        </p:txBody>
      </p:sp>
      <p:sp>
        <p:nvSpPr>
          <p:cNvPr id="5" name="文本框 4"/>
          <p:cNvSpPr txBox="1"/>
          <p:nvPr/>
        </p:nvSpPr>
        <p:spPr>
          <a:xfrm>
            <a:off x="1491615" y="1901825"/>
            <a:ext cx="9476740" cy="4339590"/>
          </a:xfrm>
          <a:prstGeom prst="rect">
            <a:avLst/>
          </a:prstGeom>
          <a:noFill/>
        </p:spPr>
        <p:txBody>
          <a:bodyPr wrap="square" rtlCol="0">
            <a:noAutofit/>
          </a:bodyPr>
          <a:p>
            <a:r>
              <a:rPr lang="zh-CN" sz="3600"/>
              <a:t>（</a:t>
            </a:r>
            <a:r>
              <a:rPr lang="en-US" altLang="zh-CN" sz="3600"/>
              <a:t>4</a:t>
            </a:r>
            <a:r>
              <a:rPr lang="zh-CN" sz="3600"/>
              <a:t>）</a:t>
            </a:r>
            <a:r>
              <a:rPr sz="3600"/>
              <a:t>通用性：云计算所能提供的服务涉及硬件、软件、系统等多个方面，可以帮助用户进行存储、监控、计算、开发等多种功能。云计算就像是一个百宝箱，用户可以根据自身需要查找对应的服务。</a:t>
            </a:r>
            <a:endParaRPr sz="3600"/>
          </a:p>
          <a:p>
            <a:r>
              <a:rPr lang="zh-CN" sz="3600"/>
              <a:t>（</a:t>
            </a:r>
            <a:r>
              <a:rPr lang="en-US" altLang="zh-CN" sz="3600"/>
              <a:t>5</a:t>
            </a:r>
            <a:r>
              <a:rPr lang="zh-CN" sz="3600"/>
              <a:t>）</a:t>
            </a:r>
            <a:r>
              <a:rPr sz="3600"/>
              <a:t>灵活性：云计算的灵活性不仅体现在当前市面上常见计算机资源</a:t>
            </a:r>
            <a:r>
              <a:rPr lang="zh-CN" sz="3600"/>
              <a:t>。</a:t>
            </a:r>
            <a:endParaRPr lang="zh-CN" sz="36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05</a:t>
              </a:r>
              <a:r>
                <a:rPr lang="zh-CN" altLang="en-US" sz="2400" dirty="0">
                  <a:sym typeface="+mn-ea"/>
                </a:rPr>
                <a:t>云计算的特征及优势</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3230880" cy="706755"/>
          </a:xfrm>
          <a:prstGeom prst="rect">
            <a:avLst/>
          </a:prstGeom>
          <a:noFill/>
        </p:spPr>
        <p:txBody>
          <a:bodyPr wrap="none" rtlCol="0">
            <a:spAutoFit/>
          </a:bodyPr>
          <a:lstStyle/>
          <a:p>
            <a:pPr algn="l"/>
            <a:r>
              <a:rPr lang="zh-CN" altLang="en-US" sz="4000" dirty="0"/>
              <a:t>云计算的特征</a:t>
            </a:r>
            <a:endParaRPr lang="zh-CN" altLang="en-US" sz="4000" dirty="0"/>
          </a:p>
        </p:txBody>
      </p:sp>
      <p:sp>
        <p:nvSpPr>
          <p:cNvPr id="5" name="文本框 4"/>
          <p:cNvSpPr txBox="1"/>
          <p:nvPr/>
        </p:nvSpPr>
        <p:spPr>
          <a:xfrm>
            <a:off x="1491615" y="1901825"/>
            <a:ext cx="9476740" cy="4339590"/>
          </a:xfrm>
          <a:prstGeom prst="rect">
            <a:avLst/>
          </a:prstGeom>
          <a:noFill/>
        </p:spPr>
        <p:txBody>
          <a:bodyPr wrap="square" rtlCol="0">
            <a:noAutofit/>
          </a:bodyPr>
          <a:p>
            <a:r>
              <a:rPr sz="3600"/>
              <a:t>（6）高可靠性：云计算中采用了分布式存储技术，数据资源被存放于多台服务器上并且可以根据实际情况选择是否对数据进行备份，当某一台服务器发生故障时，并不会因此导致所有数据的丢失。</a:t>
            </a:r>
            <a:endParaRPr sz="36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512517" cy="460375"/>
            <a:chOff x="688460" y="611701"/>
            <a:chExt cx="4512517" cy="460375"/>
          </a:xfrm>
        </p:grpSpPr>
        <p:sp>
          <p:nvSpPr>
            <p:cNvPr id="2" name="文本框 1"/>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01</a:t>
              </a:r>
              <a:r>
                <a:rPr lang="zh-CN" altLang="en-US" sz="2400" dirty="0">
                  <a:cs typeface="+mn-ea"/>
                  <a:sym typeface="+mn-lt"/>
                </a:rPr>
                <a:t>云计算</a:t>
              </a:r>
              <a:r>
                <a:rPr lang="zh-CN" altLang="en-US" sz="2400" dirty="0">
                  <a:cs typeface="+mn-ea"/>
                  <a:sym typeface="+mn-lt"/>
                </a:rPr>
                <a:t>起源</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90295" y="2301240"/>
            <a:ext cx="4544695" cy="2871470"/>
          </a:xfrm>
          <a:prstGeom prst="rect">
            <a:avLst/>
          </a:prstGeom>
          <a:noFill/>
        </p:spPr>
        <p:txBody>
          <a:bodyPr wrap="square">
            <a:noAutofit/>
          </a:bodyPr>
          <a:lstStyle/>
          <a:p>
            <a:pPr algn="l"/>
            <a:r>
              <a:rPr lang="zh-CN" altLang="en-US" sz="2000" b="0" i="0" dirty="0">
                <a:solidFill>
                  <a:srgbClr val="4D4D4D"/>
                </a:solidFill>
                <a:effectLst/>
                <a:latin typeface="-apple-system"/>
              </a:rPr>
              <a:t>互联网（Internet）也称因特网、英特网。正如其名，互联网是指由网络与网络堆叠而成的巨型网络，在这张巨型的网络上，多各台计算机之间可以相互交换资源并进行一些合作事务。此外，这张网络也有其自身的结构。网络与网络之间通过一些协议相连，并且在这张网络上还存在着交换机、路由器等网络设备、不同的连接链路、各类的服务器、终端等。</a:t>
            </a:r>
            <a:br>
              <a:rPr lang="zh-CN" altLang="en-US" dirty="0"/>
            </a:br>
            <a:endParaRPr lang="zh-CN" altLang="en-US" dirty="0"/>
          </a:p>
        </p:txBody>
      </p:sp>
      <p:sp>
        <p:nvSpPr>
          <p:cNvPr id="5" name="文本框 4"/>
          <p:cNvSpPr txBox="1"/>
          <p:nvPr/>
        </p:nvSpPr>
        <p:spPr>
          <a:xfrm>
            <a:off x="1240155" y="1652270"/>
            <a:ext cx="4578350" cy="539115"/>
          </a:xfrm>
          <a:prstGeom prst="rect">
            <a:avLst/>
          </a:prstGeom>
          <a:noFill/>
        </p:spPr>
        <p:txBody>
          <a:bodyPr wrap="square" rtlCol="0">
            <a:noAutofit/>
          </a:bodyPr>
          <a:p>
            <a:r>
              <a:rPr lang="zh-CN" altLang="en-US" sz="2800"/>
              <a:t>互联网促进了云计算的产生</a:t>
            </a:r>
            <a:endParaRPr lang="zh-CN" altLang="en-US" sz="2800"/>
          </a:p>
        </p:txBody>
      </p:sp>
      <p:pic>
        <p:nvPicPr>
          <p:cNvPr id="7" name="图片 6"/>
          <p:cNvPicPr>
            <a:picLocks noChangeAspect="1"/>
          </p:cNvPicPr>
          <p:nvPr>
            <p:custDataLst>
              <p:tags r:id="rId1"/>
            </p:custDataLst>
          </p:nvPr>
        </p:nvPicPr>
        <p:blipFill>
          <a:blip r:embed="rId2"/>
          <a:stretch>
            <a:fillRect/>
          </a:stretch>
        </p:blipFill>
        <p:spPr>
          <a:xfrm>
            <a:off x="5894705" y="1652270"/>
            <a:ext cx="5928995" cy="35204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05</a:t>
              </a:r>
              <a:r>
                <a:rPr lang="zh-CN" altLang="en-US" sz="2400" dirty="0">
                  <a:sym typeface="+mn-ea"/>
                </a:rPr>
                <a:t>云计算的特征及优势</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3230880" cy="706755"/>
          </a:xfrm>
          <a:prstGeom prst="rect">
            <a:avLst/>
          </a:prstGeom>
          <a:noFill/>
        </p:spPr>
        <p:txBody>
          <a:bodyPr wrap="none" rtlCol="0">
            <a:spAutoFit/>
          </a:bodyPr>
          <a:lstStyle/>
          <a:p>
            <a:pPr algn="l"/>
            <a:r>
              <a:rPr lang="zh-CN" altLang="en-US" sz="4000" dirty="0"/>
              <a:t>云计算的</a:t>
            </a:r>
            <a:r>
              <a:rPr lang="zh-CN" altLang="en-US" sz="4000" dirty="0"/>
              <a:t>优势</a:t>
            </a:r>
            <a:endParaRPr lang="zh-CN" altLang="en-US" sz="4000" dirty="0"/>
          </a:p>
        </p:txBody>
      </p:sp>
      <p:sp>
        <p:nvSpPr>
          <p:cNvPr id="5" name="文本框 4"/>
          <p:cNvSpPr txBox="1"/>
          <p:nvPr/>
        </p:nvSpPr>
        <p:spPr>
          <a:xfrm>
            <a:off x="1491615" y="1901825"/>
            <a:ext cx="9476740" cy="4339590"/>
          </a:xfrm>
          <a:prstGeom prst="rect">
            <a:avLst/>
          </a:prstGeom>
          <a:noFill/>
        </p:spPr>
        <p:txBody>
          <a:bodyPr wrap="square" rtlCol="0">
            <a:noAutofit/>
          </a:bodyPr>
          <a:p>
            <a:r>
              <a:rPr lang="zh-CN" altLang="en-US" sz="3600"/>
              <a:t>云计算可以视为对传统计算机网络的一次颠覆，人们的生活也因云计算的出现而随之改变。当前云计算仍处于发展之中，并因其高拓展性，云计算吸收了不少高效技术的优势。</a:t>
            </a:r>
            <a:endParaRPr lang="zh-CN" altLang="en-US" sz="3600"/>
          </a:p>
          <a:p>
            <a:r>
              <a:rPr lang="zh-CN" altLang="en-US" sz="3600"/>
              <a:t>（1）降低成本：云计算的使用一方面使得个体和中小企业无需斥资购买高性能的服务器就可享受高性能的计算服务，另一方面云计算的使用降低了相关技术的使用门槛，用户无需为了使用某一项技术而专门进行学习。</a:t>
            </a:r>
            <a:endParaRPr lang="zh-CN" altLang="en-US" sz="36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05</a:t>
              </a:r>
              <a:r>
                <a:rPr lang="zh-CN" altLang="en-US" sz="2400" dirty="0">
                  <a:sym typeface="+mn-ea"/>
                </a:rPr>
                <a:t>云计算的特征及优势</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3230880" cy="706755"/>
          </a:xfrm>
          <a:prstGeom prst="rect">
            <a:avLst/>
          </a:prstGeom>
          <a:noFill/>
        </p:spPr>
        <p:txBody>
          <a:bodyPr wrap="none" rtlCol="0">
            <a:spAutoFit/>
          </a:bodyPr>
          <a:lstStyle/>
          <a:p>
            <a:pPr algn="l"/>
            <a:r>
              <a:rPr lang="zh-CN" altLang="en-US" sz="4000" dirty="0"/>
              <a:t>云计算的</a:t>
            </a:r>
            <a:r>
              <a:rPr lang="zh-CN" altLang="en-US" sz="4000" dirty="0"/>
              <a:t>优势</a:t>
            </a:r>
            <a:endParaRPr lang="zh-CN" altLang="en-US" sz="4000" dirty="0"/>
          </a:p>
        </p:txBody>
      </p:sp>
      <p:sp>
        <p:nvSpPr>
          <p:cNvPr id="5" name="文本框 4"/>
          <p:cNvSpPr txBox="1"/>
          <p:nvPr/>
        </p:nvSpPr>
        <p:spPr>
          <a:xfrm>
            <a:off x="1491615" y="1901825"/>
            <a:ext cx="9476740" cy="4339590"/>
          </a:xfrm>
          <a:prstGeom prst="rect">
            <a:avLst/>
          </a:prstGeom>
          <a:noFill/>
        </p:spPr>
        <p:txBody>
          <a:bodyPr wrap="square" rtlCol="0">
            <a:noAutofit/>
          </a:bodyPr>
          <a:p>
            <a:r>
              <a:rPr lang="zh-CN" altLang="en-US" sz="3200"/>
              <a:t>（2）减少相关的运营问题：企业可以通过供应商提供的云平台开展自己的业务。对于平台中机器维护、数据安全性等问题，云平台的提供商往往会有相关的技术人员负责解决。</a:t>
            </a:r>
            <a:endParaRPr lang="zh-CN" altLang="en-US" sz="32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pic>
        <p:nvPicPr>
          <p:cNvPr id="3" name="图片 2"/>
          <p:cNvPicPr>
            <a:picLocks noChangeAspect="1"/>
          </p:cNvPicPr>
          <p:nvPr>
            <p:custDataLst>
              <p:tags r:id="rId6"/>
            </p:custDataLst>
          </p:nvPr>
        </p:nvPicPr>
        <p:blipFill>
          <a:blip r:embed="rId7"/>
          <a:stretch>
            <a:fillRect/>
          </a:stretch>
        </p:blipFill>
        <p:spPr>
          <a:xfrm>
            <a:off x="3575685" y="3998595"/>
            <a:ext cx="6246495" cy="27952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05</a:t>
              </a:r>
              <a:r>
                <a:rPr lang="zh-CN" altLang="en-US" sz="2400" dirty="0">
                  <a:sym typeface="+mn-ea"/>
                </a:rPr>
                <a:t>云计算的特征及优势</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3230880" cy="706755"/>
          </a:xfrm>
          <a:prstGeom prst="rect">
            <a:avLst/>
          </a:prstGeom>
          <a:noFill/>
        </p:spPr>
        <p:txBody>
          <a:bodyPr wrap="none" rtlCol="0">
            <a:spAutoFit/>
          </a:bodyPr>
          <a:lstStyle/>
          <a:p>
            <a:pPr algn="l"/>
            <a:r>
              <a:rPr lang="zh-CN" altLang="en-US" sz="4000" dirty="0"/>
              <a:t>云计算的</a:t>
            </a:r>
            <a:r>
              <a:rPr lang="zh-CN" altLang="en-US" sz="4000" dirty="0"/>
              <a:t>优势</a:t>
            </a:r>
            <a:endParaRPr lang="zh-CN" altLang="en-US" sz="4000" dirty="0"/>
          </a:p>
        </p:txBody>
      </p:sp>
      <p:sp>
        <p:nvSpPr>
          <p:cNvPr id="5" name="文本框 4"/>
          <p:cNvSpPr txBox="1"/>
          <p:nvPr/>
        </p:nvSpPr>
        <p:spPr>
          <a:xfrm>
            <a:off x="1251585" y="1910715"/>
            <a:ext cx="4603750" cy="4339590"/>
          </a:xfrm>
          <a:prstGeom prst="rect">
            <a:avLst/>
          </a:prstGeom>
          <a:noFill/>
        </p:spPr>
        <p:txBody>
          <a:bodyPr wrap="square" rtlCol="0">
            <a:noAutofit/>
          </a:bodyPr>
          <a:p>
            <a:r>
              <a:rPr lang="zh-CN" altLang="en-US" sz="3200"/>
              <a:t>（3）促进团队协作：云计算的使用使得信息资源的共享能够在网络上进行，团队中的各个成员无需进行线下的接触即可进行团队协作。</a:t>
            </a:r>
            <a:endParaRPr lang="zh-CN" altLang="en-US" sz="32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pic>
        <p:nvPicPr>
          <p:cNvPr id="7" name="图片 6"/>
          <p:cNvPicPr>
            <a:picLocks noChangeAspect="1"/>
          </p:cNvPicPr>
          <p:nvPr>
            <p:custDataLst>
              <p:tags r:id="rId6"/>
            </p:custDataLst>
          </p:nvPr>
        </p:nvPicPr>
        <p:blipFill>
          <a:blip r:embed="rId7"/>
          <a:stretch>
            <a:fillRect/>
          </a:stretch>
        </p:blipFill>
        <p:spPr>
          <a:xfrm>
            <a:off x="5934075" y="1678940"/>
            <a:ext cx="5947410" cy="3839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05</a:t>
              </a:r>
              <a:r>
                <a:rPr lang="zh-CN" altLang="en-US" sz="2400" dirty="0">
                  <a:sym typeface="+mn-ea"/>
                </a:rPr>
                <a:t>云计算的特征及优势</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3230880" cy="706755"/>
          </a:xfrm>
          <a:prstGeom prst="rect">
            <a:avLst/>
          </a:prstGeom>
          <a:noFill/>
        </p:spPr>
        <p:txBody>
          <a:bodyPr wrap="none" rtlCol="0">
            <a:spAutoFit/>
          </a:bodyPr>
          <a:lstStyle/>
          <a:p>
            <a:pPr algn="l"/>
            <a:r>
              <a:rPr lang="zh-CN" altLang="en-US" sz="4000" dirty="0"/>
              <a:t>云计算的</a:t>
            </a:r>
            <a:r>
              <a:rPr lang="zh-CN" altLang="en-US" sz="4000" dirty="0"/>
              <a:t>优势</a:t>
            </a:r>
            <a:endParaRPr lang="zh-CN" altLang="en-US" sz="4000" dirty="0"/>
          </a:p>
        </p:txBody>
      </p:sp>
      <p:sp>
        <p:nvSpPr>
          <p:cNvPr id="5" name="文本框 4"/>
          <p:cNvSpPr txBox="1"/>
          <p:nvPr/>
        </p:nvSpPr>
        <p:spPr>
          <a:xfrm>
            <a:off x="1251585" y="1910715"/>
            <a:ext cx="4603750" cy="4339590"/>
          </a:xfrm>
          <a:prstGeom prst="rect">
            <a:avLst/>
          </a:prstGeom>
          <a:noFill/>
        </p:spPr>
        <p:txBody>
          <a:bodyPr wrap="square" rtlCol="0">
            <a:noAutofit/>
          </a:bodyPr>
          <a:p>
            <a:r>
              <a:rPr lang="zh-CN" altLang="en-US" sz="3200"/>
              <a:t>（4）提升了安全性：云计算所提升的安全性主要体现在数据存储上。一方面对于数据存储的服务器，它们大多都处于供应商所提供的防火墙的保护之下，另一方面，数据在被访问时会进行相应的身份认证。</a:t>
            </a:r>
            <a:endParaRPr lang="zh-CN" altLang="en-US" sz="32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pic>
        <p:nvPicPr>
          <p:cNvPr id="3" name="图片 2"/>
          <p:cNvPicPr>
            <a:picLocks noChangeAspect="1"/>
          </p:cNvPicPr>
          <p:nvPr>
            <p:custDataLst>
              <p:tags r:id="rId6"/>
            </p:custDataLst>
          </p:nvPr>
        </p:nvPicPr>
        <p:blipFill>
          <a:blip r:embed="rId7"/>
          <a:stretch>
            <a:fillRect/>
          </a:stretch>
        </p:blipFill>
        <p:spPr>
          <a:xfrm>
            <a:off x="5855335" y="1720850"/>
            <a:ext cx="5989320" cy="36017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5243195" y="0"/>
            <a:ext cx="4787900" cy="6858000"/>
          </a:xfrm>
          <a:prstGeom prst="parallelogram">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8820150" y="2184400"/>
            <a:ext cx="2686050" cy="1568450"/>
          </a:xfrm>
          <a:prstGeom prst="rect">
            <a:avLst/>
          </a:prstGeom>
          <a:noFill/>
        </p:spPr>
        <p:txBody>
          <a:bodyPr wrap="square" rtlCol="0">
            <a:spAutoFit/>
          </a:bodyPr>
          <a:lstStyle/>
          <a:p>
            <a:r>
              <a:rPr lang="en-US" altLang="zh-CN" sz="9600" spc="600" dirty="0">
                <a:cs typeface="+mn-ea"/>
                <a:sym typeface="+mn-lt"/>
              </a:rPr>
              <a:t>06</a:t>
            </a:r>
            <a:endParaRPr lang="zh-CN" altLang="en-US" sz="9600" spc="600" dirty="0">
              <a:cs typeface="+mn-ea"/>
              <a:sym typeface="+mn-lt"/>
            </a:endParaRPr>
          </a:p>
        </p:txBody>
      </p:sp>
      <p:sp>
        <p:nvSpPr>
          <p:cNvPr id="7" name="文本框 6"/>
          <p:cNvSpPr txBox="1"/>
          <p:nvPr/>
        </p:nvSpPr>
        <p:spPr>
          <a:xfrm>
            <a:off x="2083435" y="4027805"/>
            <a:ext cx="7043420" cy="1153795"/>
          </a:xfrm>
          <a:prstGeom prst="rect">
            <a:avLst/>
          </a:prstGeom>
          <a:noFill/>
        </p:spPr>
        <p:txBody>
          <a:bodyPr wrap="square" rtlCol="0">
            <a:noAutofit/>
          </a:bodyPr>
          <a:lstStyle/>
          <a:p>
            <a:r>
              <a:rPr lang="zh-CN" altLang="en-US" sz="6000" dirty="0">
                <a:cs typeface="+mn-ea"/>
                <a:sym typeface="+mn-lt"/>
              </a:rPr>
              <a:t>云计算</a:t>
            </a:r>
            <a:r>
              <a:rPr lang="zh-CN" altLang="en-US" sz="6000" dirty="0">
                <a:cs typeface="+mn-ea"/>
                <a:sym typeface="+mn-lt"/>
              </a:rPr>
              <a:t>未来</a:t>
            </a:r>
            <a:endParaRPr lang="zh-CN" altLang="en-US" sz="6000" dirty="0">
              <a:cs typeface="+mn-ea"/>
              <a:sym typeface="+mn-lt"/>
            </a:endParaRPr>
          </a:p>
        </p:txBody>
      </p:sp>
      <p:sp>
        <p:nvSpPr>
          <p:cNvPr id="8" name="文本框 7"/>
          <p:cNvSpPr txBox="1"/>
          <p:nvPr/>
        </p:nvSpPr>
        <p:spPr>
          <a:xfrm>
            <a:off x="957671" y="5181582"/>
            <a:ext cx="6231695" cy="798830"/>
          </a:xfrm>
          <a:prstGeom prst="rect">
            <a:avLst/>
          </a:prstGeom>
          <a:noFill/>
        </p:spPr>
        <p:txBody>
          <a:bodyPr wrap="square" rtlCol="0">
            <a:spAutoFit/>
          </a:bodyPr>
          <a:lstStyle/>
          <a:p>
            <a:pPr algn="ctr"/>
            <a:r>
              <a:rPr lang="en-US" altLang="zh-CN" sz="2800" dirty="0">
                <a:cs typeface="+mn-ea"/>
                <a:sym typeface="+mn-lt"/>
              </a:rPr>
              <a:t>F</a:t>
            </a:r>
            <a:r>
              <a:rPr lang="en-US" altLang="zh-CN" sz="2800" dirty="0">
                <a:cs typeface="+mn-ea"/>
                <a:sym typeface="+mn-lt"/>
              </a:rPr>
              <a:t>uture of Cloud </a:t>
            </a:r>
            <a:r>
              <a:rPr lang="en-US" altLang="zh-CN" sz="2800" dirty="0">
                <a:cs typeface="+mn-ea"/>
                <a:sym typeface="+mn-lt"/>
              </a:rPr>
              <a:t>Computing</a:t>
            </a:r>
            <a:endParaRPr lang="en-US" altLang="zh-CN" sz="2800" dirty="0">
              <a:cs typeface="+mn-ea"/>
              <a:sym typeface="+mn-lt"/>
            </a:endParaRPr>
          </a:p>
          <a:p>
            <a:pPr algn="ct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06</a:t>
              </a:r>
              <a:r>
                <a:rPr lang="zh-CN" altLang="en-US" sz="2400" dirty="0">
                  <a:sym typeface="+mn-ea"/>
                </a:rPr>
                <a:t>云计算</a:t>
              </a:r>
              <a:r>
                <a:rPr lang="zh-CN" altLang="en-US" sz="2400" dirty="0">
                  <a:sym typeface="+mn-ea"/>
                </a:rPr>
                <a:t>未来</a:t>
              </a:r>
              <a:endParaRPr lang="zh-CN" altLang="en-US" sz="2400" dirty="0">
                <a:sym typeface="+mn-ea"/>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2722880" cy="706755"/>
          </a:xfrm>
          <a:prstGeom prst="rect">
            <a:avLst/>
          </a:prstGeom>
          <a:noFill/>
        </p:spPr>
        <p:txBody>
          <a:bodyPr wrap="none" rtlCol="0">
            <a:spAutoFit/>
          </a:bodyPr>
          <a:lstStyle/>
          <a:p>
            <a:pPr algn="l"/>
            <a:r>
              <a:rPr lang="zh-CN" altLang="en-US" sz="4000" dirty="0"/>
              <a:t>云计算</a:t>
            </a:r>
            <a:r>
              <a:rPr lang="zh-CN" altLang="en-US" sz="4000" dirty="0"/>
              <a:t>未来</a:t>
            </a:r>
            <a:endParaRPr lang="zh-CN" altLang="en-US" sz="4000" dirty="0"/>
          </a:p>
        </p:txBody>
      </p:sp>
      <p:sp>
        <p:nvSpPr>
          <p:cNvPr id="5" name="文本框 4"/>
          <p:cNvSpPr txBox="1"/>
          <p:nvPr/>
        </p:nvSpPr>
        <p:spPr>
          <a:xfrm>
            <a:off x="1491615" y="1901825"/>
            <a:ext cx="9476740" cy="4339590"/>
          </a:xfrm>
          <a:prstGeom prst="rect">
            <a:avLst/>
          </a:prstGeom>
          <a:noFill/>
        </p:spPr>
        <p:txBody>
          <a:bodyPr wrap="square" rtlCol="0">
            <a:noAutofit/>
          </a:bodyPr>
          <a:p>
            <a:r>
              <a:rPr lang="zh-CN" altLang="en-US" sz="3200"/>
              <a:t>根据中研普华研究院《2022-2026年中国云计算行业全景调研与发展战略研究咨询报告》显示的数据来看，我国云计算市场规模从最初的十几亿增长至了现在的上千亿。2018-2020年期间，我国云计算行业的市场规模增速均在30%以上，2019年我国云计算市场规模达1334亿元，而到了2020年我国云计算市场规模达1776.4亿元，同比增长33.41%，呈现出了高速增长的趋势。云计算仍具有相当大的潜力。</a:t>
            </a:r>
            <a:endParaRPr lang="zh-CN" altLang="en-US" sz="32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06</a:t>
              </a:r>
              <a:r>
                <a:rPr lang="zh-CN" altLang="en-US" sz="2400" dirty="0">
                  <a:sym typeface="+mn-ea"/>
                </a:rPr>
                <a:t>云计算</a:t>
              </a:r>
              <a:r>
                <a:rPr lang="zh-CN" altLang="en-US" sz="2400" dirty="0">
                  <a:sym typeface="+mn-ea"/>
                </a:rPr>
                <a:t>未来</a:t>
              </a:r>
              <a:endParaRPr lang="zh-CN" altLang="en-US" sz="2400" dirty="0">
                <a:sym typeface="+mn-ea"/>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3230880" cy="706755"/>
          </a:xfrm>
          <a:prstGeom prst="rect">
            <a:avLst/>
          </a:prstGeom>
          <a:noFill/>
        </p:spPr>
        <p:txBody>
          <a:bodyPr wrap="none" rtlCol="0">
            <a:spAutoFit/>
          </a:bodyPr>
          <a:lstStyle/>
          <a:p>
            <a:pPr algn="l"/>
            <a:r>
              <a:rPr lang="zh-CN" altLang="en-US" sz="4000" dirty="0"/>
              <a:t>技术发展趋势</a:t>
            </a:r>
            <a:endParaRPr lang="zh-CN" altLang="en-US" sz="4000" dirty="0"/>
          </a:p>
        </p:txBody>
      </p:sp>
      <p:sp>
        <p:nvSpPr>
          <p:cNvPr id="5" name="文本框 4"/>
          <p:cNvSpPr txBox="1"/>
          <p:nvPr/>
        </p:nvSpPr>
        <p:spPr>
          <a:xfrm>
            <a:off x="1491615" y="1901825"/>
            <a:ext cx="9476740" cy="4339590"/>
          </a:xfrm>
          <a:prstGeom prst="rect">
            <a:avLst/>
          </a:prstGeom>
          <a:noFill/>
        </p:spPr>
        <p:txBody>
          <a:bodyPr wrap="square" rtlCol="0">
            <a:noAutofit/>
          </a:bodyPr>
          <a:p>
            <a:r>
              <a:rPr lang="zh-CN" altLang="en-US" sz="3200"/>
              <a:t>云计算在技术主要可以分为虚拟化技术、分布式存储技术、分布式数据管理、大规模数据管理等。随着时代的发展，云计算的相关技术也处于进步之中。虚拟化技术是云计算中的代表技术，因此虚拟化技术的发展趋势可以近似看作为云计算技术的发展趋势。</a:t>
            </a:r>
            <a:endParaRPr lang="zh-CN" altLang="en-US" sz="32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06</a:t>
              </a:r>
              <a:r>
                <a:rPr lang="zh-CN" altLang="en-US" sz="2400" dirty="0">
                  <a:sym typeface="+mn-ea"/>
                </a:rPr>
                <a:t>云计算</a:t>
              </a:r>
              <a:r>
                <a:rPr lang="zh-CN" altLang="en-US" sz="2400" dirty="0">
                  <a:sym typeface="+mn-ea"/>
                </a:rPr>
                <a:t>未来</a:t>
              </a:r>
              <a:endParaRPr lang="zh-CN" altLang="en-US" sz="2400" dirty="0">
                <a:sym typeface="+mn-ea"/>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3230880" cy="706755"/>
          </a:xfrm>
          <a:prstGeom prst="rect">
            <a:avLst/>
          </a:prstGeom>
          <a:noFill/>
        </p:spPr>
        <p:txBody>
          <a:bodyPr wrap="none" rtlCol="0">
            <a:spAutoFit/>
          </a:bodyPr>
          <a:lstStyle/>
          <a:p>
            <a:pPr algn="l"/>
            <a:r>
              <a:rPr lang="zh-CN" altLang="en-US" sz="4000" dirty="0"/>
              <a:t>技术发展趋势</a:t>
            </a:r>
            <a:endParaRPr lang="zh-CN" altLang="en-US" sz="4000" dirty="0"/>
          </a:p>
        </p:txBody>
      </p:sp>
      <p:sp>
        <p:nvSpPr>
          <p:cNvPr id="5" name="文本框 4"/>
          <p:cNvSpPr txBox="1"/>
          <p:nvPr/>
        </p:nvSpPr>
        <p:spPr>
          <a:xfrm>
            <a:off x="1491615" y="1901825"/>
            <a:ext cx="4605020" cy="4495800"/>
          </a:xfrm>
          <a:prstGeom prst="rect">
            <a:avLst/>
          </a:prstGeom>
          <a:noFill/>
        </p:spPr>
        <p:txBody>
          <a:bodyPr wrap="square" rtlCol="0">
            <a:noAutofit/>
          </a:bodyPr>
          <a:p>
            <a:r>
              <a:rPr lang="zh-CN" altLang="en-US" sz="3200"/>
              <a:t>（1）虚拟专业服务器：虚拟专业服务器技术是将一台服务器划分为多台虚拟服务器的技术，该技术的实现主要用到了容器技术与虚拟化技术。</a:t>
            </a:r>
            <a:endParaRPr lang="zh-CN" altLang="en-US" sz="32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pic>
        <p:nvPicPr>
          <p:cNvPr id="3" name="图片 2"/>
          <p:cNvPicPr>
            <a:picLocks noChangeAspect="1"/>
          </p:cNvPicPr>
          <p:nvPr>
            <p:custDataLst>
              <p:tags r:id="rId6"/>
            </p:custDataLst>
          </p:nvPr>
        </p:nvPicPr>
        <p:blipFill>
          <a:blip r:embed="rId7"/>
          <a:stretch>
            <a:fillRect/>
          </a:stretch>
        </p:blipFill>
        <p:spPr>
          <a:xfrm>
            <a:off x="6676390" y="1677035"/>
            <a:ext cx="4137025" cy="3844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06</a:t>
              </a:r>
              <a:r>
                <a:rPr lang="zh-CN" altLang="en-US" sz="2400" dirty="0">
                  <a:sym typeface="+mn-ea"/>
                </a:rPr>
                <a:t>云计算</a:t>
              </a:r>
              <a:r>
                <a:rPr lang="zh-CN" altLang="en-US" sz="2400" dirty="0">
                  <a:sym typeface="+mn-ea"/>
                </a:rPr>
                <a:t>未来</a:t>
              </a:r>
              <a:endParaRPr lang="zh-CN" altLang="en-US" sz="2400" dirty="0">
                <a:sym typeface="+mn-ea"/>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3230880" cy="706755"/>
          </a:xfrm>
          <a:prstGeom prst="rect">
            <a:avLst/>
          </a:prstGeom>
          <a:noFill/>
        </p:spPr>
        <p:txBody>
          <a:bodyPr wrap="none" rtlCol="0">
            <a:spAutoFit/>
          </a:bodyPr>
          <a:lstStyle/>
          <a:p>
            <a:pPr algn="l"/>
            <a:r>
              <a:rPr lang="zh-CN" altLang="en-US" sz="4000" dirty="0"/>
              <a:t>技术发展趋势</a:t>
            </a:r>
            <a:endParaRPr lang="zh-CN" altLang="en-US" sz="4000" dirty="0"/>
          </a:p>
        </p:txBody>
      </p:sp>
      <p:sp>
        <p:nvSpPr>
          <p:cNvPr id="5" name="文本框 4"/>
          <p:cNvSpPr txBox="1"/>
          <p:nvPr/>
        </p:nvSpPr>
        <p:spPr>
          <a:xfrm>
            <a:off x="1491615" y="1901825"/>
            <a:ext cx="9376410" cy="2306320"/>
          </a:xfrm>
          <a:prstGeom prst="rect">
            <a:avLst/>
          </a:prstGeom>
          <a:noFill/>
        </p:spPr>
        <p:txBody>
          <a:bodyPr wrap="square" rtlCol="0">
            <a:noAutofit/>
          </a:bodyPr>
          <a:p>
            <a:r>
              <a:rPr lang="zh-CN" altLang="en-US" sz="3200"/>
              <a:t>（2）虚拟化管理程序：</a:t>
            </a:r>
            <a:endParaRPr lang="zh-CN" altLang="en-US" sz="3200"/>
          </a:p>
          <a:p>
            <a:r>
              <a:rPr lang="zh-CN" altLang="en-US" sz="3200"/>
              <a:t>对于服务器的虚拟器，其最终目的也主要是为了能够更好地运行某些程序，因此便有研究人员试图直接将程序进行虚拟化，由此便诞生了虚拟化管理程序技术。</a:t>
            </a:r>
            <a:endParaRPr lang="zh-CN" altLang="en-US" sz="32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pic>
        <p:nvPicPr>
          <p:cNvPr id="7" name="图片 6"/>
          <p:cNvPicPr>
            <a:picLocks noChangeAspect="1"/>
          </p:cNvPicPr>
          <p:nvPr>
            <p:custDataLst>
              <p:tags r:id="rId6"/>
            </p:custDataLst>
          </p:nvPr>
        </p:nvPicPr>
        <p:blipFill>
          <a:blip r:embed="rId7"/>
          <a:stretch>
            <a:fillRect/>
          </a:stretch>
        </p:blipFill>
        <p:spPr>
          <a:xfrm>
            <a:off x="3314065" y="4291330"/>
            <a:ext cx="7261860" cy="2247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06</a:t>
              </a:r>
              <a:r>
                <a:rPr lang="zh-CN" altLang="en-US" sz="2400" dirty="0">
                  <a:sym typeface="+mn-ea"/>
                </a:rPr>
                <a:t>云计算</a:t>
              </a:r>
              <a:r>
                <a:rPr lang="zh-CN" altLang="en-US" sz="2400" dirty="0">
                  <a:sym typeface="+mn-ea"/>
                </a:rPr>
                <a:t>未来</a:t>
              </a:r>
              <a:endParaRPr lang="zh-CN" altLang="en-US" sz="2400" dirty="0">
                <a:sym typeface="+mn-ea"/>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3230880" cy="706755"/>
          </a:xfrm>
          <a:prstGeom prst="rect">
            <a:avLst/>
          </a:prstGeom>
          <a:noFill/>
        </p:spPr>
        <p:txBody>
          <a:bodyPr wrap="none" rtlCol="0">
            <a:spAutoFit/>
          </a:bodyPr>
          <a:lstStyle/>
          <a:p>
            <a:pPr algn="l"/>
            <a:r>
              <a:rPr lang="zh-CN" altLang="en-US" sz="4000" dirty="0"/>
              <a:t>技术发展趋势</a:t>
            </a:r>
            <a:endParaRPr lang="zh-CN" altLang="en-US" sz="4000" dirty="0"/>
          </a:p>
        </p:txBody>
      </p:sp>
      <p:sp>
        <p:nvSpPr>
          <p:cNvPr id="5" name="文本框 4"/>
          <p:cNvSpPr txBox="1"/>
          <p:nvPr/>
        </p:nvSpPr>
        <p:spPr>
          <a:xfrm>
            <a:off x="1491615" y="1901825"/>
            <a:ext cx="9376410" cy="2306320"/>
          </a:xfrm>
          <a:prstGeom prst="rect">
            <a:avLst/>
          </a:prstGeom>
          <a:noFill/>
        </p:spPr>
        <p:txBody>
          <a:bodyPr wrap="square" rtlCol="0">
            <a:noAutofit/>
          </a:bodyPr>
          <a:p>
            <a:r>
              <a:rPr lang="zh-CN" altLang="en-US" sz="3200"/>
              <a:t>（3）混合托管</a:t>
            </a:r>
            <a:endParaRPr lang="zh-CN" altLang="en-US" sz="3200"/>
          </a:p>
          <a:p>
            <a:r>
              <a:rPr lang="zh-CN" altLang="en-US" sz="3200"/>
              <a:t>混合云作为混合托管技术的典型案例，它是一个具备多层架构能力的平台。混合云架构不仅保证数据安全、控制资源，</a:t>
            </a:r>
            <a:r>
              <a:rPr lang="zh-CN" altLang="en-US" sz="3200"/>
              <a:t>还能够随时应对数据增长对当前环境造成的压力。</a:t>
            </a:r>
            <a:endParaRPr lang="zh-CN" altLang="en-US" sz="32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pic>
        <p:nvPicPr>
          <p:cNvPr id="3" name="图片 2"/>
          <p:cNvPicPr>
            <a:picLocks noChangeAspect="1"/>
          </p:cNvPicPr>
          <p:nvPr>
            <p:custDataLst>
              <p:tags r:id="rId6"/>
            </p:custDataLst>
          </p:nvPr>
        </p:nvPicPr>
        <p:blipFill>
          <a:blip r:embed="rId7"/>
          <a:stretch>
            <a:fillRect/>
          </a:stretch>
        </p:blipFill>
        <p:spPr>
          <a:xfrm>
            <a:off x="1631950" y="4384675"/>
            <a:ext cx="3980815" cy="1905000"/>
          </a:xfrm>
          <a:prstGeom prst="rect">
            <a:avLst/>
          </a:prstGeom>
        </p:spPr>
      </p:pic>
      <p:pic>
        <p:nvPicPr>
          <p:cNvPr id="8" name="图片 7"/>
          <p:cNvPicPr>
            <a:picLocks noChangeAspect="1"/>
          </p:cNvPicPr>
          <p:nvPr>
            <p:custDataLst>
              <p:tags r:id="rId8"/>
            </p:custDataLst>
          </p:nvPr>
        </p:nvPicPr>
        <p:blipFill>
          <a:blip r:embed="rId9"/>
          <a:stretch>
            <a:fillRect/>
          </a:stretch>
        </p:blipFill>
        <p:spPr>
          <a:xfrm>
            <a:off x="5318760" y="4518660"/>
            <a:ext cx="5880100" cy="17900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512517" cy="460375"/>
            <a:chOff x="688460" y="611701"/>
            <a:chExt cx="4512517" cy="460375"/>
          </a:xfrm>
        </p:grpSpPr>
        <p:sp>
          <p:nvSpPr>
            <p:cNvPr id="2" name="文本框 1"/>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01</a:t>
              </a:r>
              <a:r>
                <a:rPr lang="zh-CN" altLang="en-US" sz="2400" dirty="0">
                  <a:cs typeface="+mn-ea"/>
                  <a:sym typeface="+mn-lt"/>
                </a:rPr>
                <a:t>云计算</a:t>
              </a:r>
              <a:r>
                <a:rPr lang="zh-CN" altLang="en-US" sz="2400" dirty="0">
                  <a:cs typeface="+mn-ea"/>
                  <a:sym typeface="+mn-lt"/>
                </a:rPr>
                <a:t>起源</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90295" y="2301240"/>
            <a:ext cx="4544695" cy="2871470"/>
          </a:xfrm>
          <a:prstGeom prst="rect">
            <a:avLst/>
          </a:prstGeom>
          <a:noFill/>
        </p:spPr>
        <p:txBody>
          <a:bodyPr wrap="square">
            <a:noAutofit/>
          </a:bodyPr>
          <a:lstStyle/>
          <a:p>
            <a:pPr algn="l"/>
            <a:r>
              <a:rPr lang="zh-CN" altLang="en-US" sz="2000" b="0" i="0" dirty="0"/>
              <a:t>联网最初诞生于1969年的美国，美国国防部高级研究计划署研究出了Internet的前身计算机网络ARPANET。ARPANET最初是用于军事目的，目的是组建一个分散的指挥系统，这个系统由多个分散的指挥点组成，而这些分散点又能够通过通讯网ARPANET连接起来，以进行相互联系。</a:t>
            </a:r>
            <a:endParaRPr lang="zh-CN" altLang="en-US" sz="2000" b="0" i="0" dirty="0"/>
          </a:p>
        </p:txBody>
      </p:sp>
      <p:sp>
        <p:nvSpPr>
          <p:cNvPr id="5" name="文本框 4"/>
          <p:cNvSpPr txBox="1"/>
          <p:nvPr/>
        </p:nvSpPr>
        <p:spPr>
          <a:xfrm>
            <a:off x="1090295" y="1652270"/>
            <a:ext cx="4578350" cy="539115"/>
          </a:xfrm>
          <a:prstGeom prst="rect">
            <a:avLst/>
          </a:prstGeom>
          <a:noFill/>
        </p:spPr>
        <p:txBody>
          <a:bodyPr wrap="square" rtlCol="0">
            <a:noAutofit/>
          </a:bodyPr>
          <a:p>
            <a:r>
              <a:rPr lang="en-US" altLang="zh-CN" sz="2800"/>
              <a:t>Internet</a:t>
            </a:r>
            <a:r>
              <a:rPr lang="zh-CN" altLang="en-US" sz="2800"/>
              <a:t>的</a:t>
            </a:r>
            <a:r>
              <a:rPr lang="zh-CN" altLang="en-US" sz="2800"/>
              <a:t>前身</a:t>
            </a:r>
            <a:endParaRPr lang="zh-CN" altLang="en-US" sz="2800"/>
          </a:p>
        </p:txBody>
      </p:sp>
      <p:pic>
        <p:nvPicPr>
          <p:cNvPr id="8" name="图片 7"/>
          <p:cNvPicPr>
            <a:picLocks noChangeAspect="1"/>
          </p:cNvPicPr>
          <p:nvPr>
            <p:custDataLst>
              <p:tags r:id="rId1"/>
            </p:custDataLst>
          </p:nvPr>
        </p:nvPicPr>
        <p:blipFill>
          <a:blip r:embed="rId2"/>
          <a:stretch>
            <a:fillRect/>
          </a:stretch>
        </p:blipFill>
        <p:spPr>
          <a:xfrm>
            <a:off x="5818505" y="1781175"/>
            <a:ext cx="6189980" cy="3295650"/>
          </a:xfrm>
          <a:prstGeom prst="rect">
            <a:avLst/>
          </a:prstGeom>
        </p:spPr>
      </p:pic>
      <p:sp>
        <p:nvSpPr>
          <p:cNvPr id="13" name="文本框 12"/>
          <p:cNvSpPr txBox="1"/>
          <p:nvPr/>
        </p:nvSpPr>
        <p:spPr>
          <a:xfrm>
            <a:off x="1090930" y="5282565"/>
            <a:ext cx="10861675" cy="746125"/>
          </a:xfrm>
          <a:prstGeom prst="rect">
            <a:avLst/>
          </a:prstGeom>
          <a:noFill/>
        </p:spPr>
        <p:txBody>
          <a:bodyPr wrap="square" rtlCol="0">
            <a:noAutofit/>
          </a:bodyPr>
          <a:p>
            <a:r>
              <a:rPr lang="zh-CN" altLang="en-US"/>
              <a:t>互联网发展至今，与之相关的通信协议、检索技术也进行了相应的</a:t>
            </a:r>
            <a:r>
              <a:rPr lang="zh-CN" altLang="en-US"/>
              <a:t>发展。目前互联网已经进入了大部分人的生活之中。互联网的诞生与发展使得大部分的计算机能够进行互联，从而进行相互之间的信息资源共享以及协助的操作等，并使得后续云计算的产生成为了可能。 </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06</a:t>
              </a:r>
              <a:r>
                <a:rPr lang="zh-CN" altLang="en-US" sz="2400" dirty="0">
                  <a:sym typeface="+mn-ea"/>
                </a:rPr>
                <a:t>云计算</a:t>
              </a:r>
              <a:r>
                <a:rPr lang="zh-CN" altLang="en-US" sz="2400" dirty="0">
                  <a:sym typeface="+mn-ea"/>
                </a:rPr>
                <a:t>未来</a:t>
              </a:r>
              <a:endParaRPr lang="zh-CN" altLang="en-US" sz="2400" dirty="0">
                <a:sym typeface="+mn-ea"/>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3230880" cy="706755"/>
          </a:xfrm>
          <a:prstGeom prst="rect">
            <a:avLst/>
          </a:prstGeom>
          <a:noFill/>
        </p:spPr>
        <p:txBody>
          <a:bodyPr wrap="none" rtlCol="0">
            <a:spAutoFit/>
          </a:bodyPr>
          <a:lstStyle/>
          <a:p>
            <a:pPr algn="l"/>
            <a:r>
              <a:rPr lang="zh-CN" altLang="en-US" sz="4000" dirty="0"/>
              <a:t>业务发展趋势</a:t>
            </a:r>
            <a:endParaRPr lang="zh-CN" altLang="en-US" sz="4000" dirty="0"/>
          </a:p>
        </p:txBody>
      </p:sp>
      <p:sp>
        <p:nvSpPr>
          <p:cNvPr id="5" name="文本框 4"/>
          <p:cNvSpPr txBox="1"/>
          <p:nvPr/>
        </p:nvSpPr>
        <p:spPr>
          <a:xfrm>
            <a:off x="1491615" y="1901825"/>
            <a:ext cx="4604385" cy="4465320"/>
          </a:xfrm>
          <a:prstGeom prst="rect">
            <a:avLst/>
          </a:prstGeom>
          <a:noFill/>
        </p:spPr>
        <p:txBody>
          <a:bodyPr wrap="square" rtlCol="0">
            <a:noAutofit/>
          </a:bodyPr>
          <a:p>
            <a:r>
              <a:rPr lang="zh-CN" altLang="en-US" sz="2800"/>
              <a:t>当前云计算及其相关技术已经普遍应用于互联网公司的某些业务之中，这些技术的普遍应用不仅能为公司带来经济上的效益，也能够为相关业务的使用者带来便利。目前，云计算还朝着以下教育、云原生、云安全等领域进行发展。</a:t>
            </a:r>
            <a:endParaRPr lang="zh-CN" altLang="en-US" sz="28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pic>
        <p:nvPicPr>
          <p:cNvPr id="7" name="图片 6"/>
          <p:cNvPicPr>
            <a:picLocks noChangeAspect="1"/>
          </p:cNvPicPr>
          <p:nvPr>
            <p:custDataLst>
              <p:tags r:id="rId6"/>
            </p:custDataLst>
          </p:nvPr>
        </p:nvPicPr>
        <p:blipFill>
          <a:blip r:embed="rId7"/>
          <a:stretch>
            <a:fillRect/>
          </a:stretch>
        </p:blipFill>
        <p:spPr>
          <a:xfrm>
            <a:off x="6234430" y="2172335"/>
            <a:ext cx="5311140" cy="3564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06</a:t>
              </a:r>
              <a:r>
                <a:rPr lang="zh-CN" altLang="en-US" sz="2400" dirty="0">
                  <a:sym typeface="+mn-ea"/>
                </a:rPr>
                <a:t>云计算</a:t>
              </a:r>
              <a:r>
                <a:rPr lang="zh-CN" altLang="en-US" sz="2400" dirty="0">
                  <a:sym typeface="+mn-ea"/>
                </a:rPr>
                <a:t>未来</a:t>
              </a:r>
              <a:endParaRPr lang="zh-CN" altLang="en-US" sz="2400" dirty="0">
                <a:sym typeface="+mn-ea"/>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1706880" cy="706755"/>
          </a:xfrm>
          <a:prstGeom prst="rect">
            <a:avLst/>
          </a:prstGeom>
          <a:noFill/>
        </p:spPr>
        <p:txBody>
          <a:bodyPr wrap="none" rtlCol="0">
            <a:spAutoFit/>
          </a:bodyPr>
          <a:lstStyle/>
          <a:p>
            <a:pPr algn="l"/>
            <a:r>
              <a:rPr lang="zh-CN" altLang="en-US" sz="4000" dirty="0"/>
              <a:t>教育云</a:t>
            </a:r>
            <a:endParaRPr lang="zh-CN" altLang="en-US" sz="4000" dirty="0"/>
          </a:p>
        </p:txBody>
      </p:sp>
      <p:sp>
        <p:nvSpPr>
          <p:cNvPr id="5" name="文本框 4"/>
          <p:cNvSpPr txBox="1"/>
          <p:nvPr/>
        </p:nvSpPr>
        <p:spPr>
          <a:xfrm>
            <a:off x="1491615" y="1901825"/>
            <a:ext cx="4604385" cy="4465320"/>
          </a:xfrm>
          <a:prstGeom prst="rect">
            <a:avLst/>
          </a:prstGeom>
          <a:noFill/>
        </p:spPr>
        <p:txBody>
          <a:bodyPr wrap="square" rtlCol="0">
            <a:noAutofit/>
          </a:bodyPr>
          <a:p>
            <a:r>
              <a:rPr lang="zh-CN" altLang="en-US" sz="2800"/>
              <a:t>云教育其实质上是信息化教育的一种，具体的模式也与各大公司推出的云平台所类似。通过教育云，硬件计算机资源能够被虚拟化为相关的网络资源以供教育工作者使用。</a:t>
            </a:r>
            <a:endParaRPr lang="zh-CN" altLang="en-US" sz="28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pic>
        <p:nvPicPr>
          <p:cNvPr id="3" name="图片 2"/>
          <p:cNvPicPr>
            <a:picLocks noChangeAspect="1"/>
          </p:cNvPicPr>
          <p:nvPr>
            <p:custDataLst>
              <p:tags r:id="rId6"/>
            </p:custDataLst>
          </p:nvPr>
        </p:nvPicPr>
        <p:blipFill>
          <a:blip r:embed="rId7"/>
          <a:stretch>
            <a:fillRect/>
          </a:stretch>
        </p:blipFill>
        <p:spPr>
          <a:xfrm>
            <a:off x="6160770" y="1284605"/>
            <a:ext cx="5709285" cy="46297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06</a:t>
              </a:r>
              <a:r>
                <a:rPr lang="zh-CN" altLang="en-US" sz="2400" dirty="0">
                  <a:sym typeface="+mn-ea"/>
                </a:rPr>
                <a:t>云计算</a:t>
              </a:r>
              <a:r>
                <a:rPr lang="zh-CN" altLang="en-US" sz="2400" dirty="0">
                  <a:sym typeface="+mn-ea"/>
                </a:rPr>
                <a:t>未来</a:t>
              </a:r>
              <a:endParaRPr lang="zh-CN" altLang="en-US" sz="2400" dirty="0">
                <a:sym typeface="+mn-ea"/>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1706880" cy="706755"/>
          </a:xfrm>
          <a:prstGeom prst="rect">
            <a:avLst/>
          </a:prstGeom>
          <a:noFill/>
        </p:spPr>
        <p:txBody>
          <a:bodyPr wrap="none" rtlCol="0">
            <a:spAutoFit/>
          </a:bodyPr>
          <a:lstStyle/>
          <a:p>
            <a:pPr algn="l"/>
            <a:r>
              <a:rPr lang="zh-CN" altLang="en-US" sz="4000" dirty="0"/>
              <a:t>云原生</a:t>
            </a:r>
            <a:endParaRPr lang="zh-CN" altLang="en-US" sz="4000" dirty="0"/>
          </a:p>
        </p:txBody>
      </p:sp>
      <p:sp>
        <p:nvSpPr>
          <p:cNvPr id="5" name="文本框 4"/>
          <p:cNvSpPr txBox="1"/>
          <p:nvPr/>
        </p:nvSpPr>
        <p:spPr>
          <a:xfrm>
            <a:off x="1583690" y="1843405"/>
            <a:ext cx="9560560" cy="2481580"/>
          </a:xfrm>
          <a:prstGeom prst="rect">
            <a:avLst/>
          </a:prstGeom>
          <a:noFill/>
        </p:spPr>
        <p:txBody>
          <a:bodyPr wrap="square" rtlCol="0">
            <a:noAutofit/>
          </a:bodyPr>
          <a:p>
            <a:r>
              <a:rPr lang="zh-CN" altLang="en-US" sz="2800"/>
              <a:t>云原生（Cloud Native）是近几年提出的一个新概念，根据云原生计算基金会给出的官方定义，云原生技术是使组织能够在新动态环境下（如公有云、私有云和混合云）中构建和运行可缩放的应用程序。</a:t>
            </a:r>
            <a:endParaRPr lang="zh-CN" altLang="en-US" sz="28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pic>
        <p:nvPicPr>
          <p:cNvPr id="7" name="图片 6"/>
          <p:cNvPicPr>
            <a:picLocks noChangeAspect="1"/>
          </p:cNvPicPr>
          <p:nvPr>
            <p:custDataLst>
              <p:tags r:id="rId6"/>
            </p:custDataLst>
          </p:nvPr>
        </p:nvPicPr>
        <p:blipFill>
          <a:blip r:embed="rId7"/>
          <a:stretch>
            <a:fillRect/>
          </a:stretch>
        </p:blipFill>
        <p:spPr>
          <a:xfrm>
            <a:off x="3262630" y="3754755"/>
            <a:ext cx="6991985" cy="25539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06</a:t>
              </a:r>
              <a:r>
                <a:rPr lang="zh-CN" altLang="en-US" sz="2400" dirty="0">
                  <a:sym typeface="+mn-ea"/>
                </a:rPr>
                <a:t>云计算</a:t>
              </a:r>
              <a:r>
                <a:rPr lang="zh-CN" altLang="en-US" sz="2400" dirty="0">
                  <a:sym typeface="+mn-ea"/>
                </a:rPr>
                <a:t>未来</a:t>
              </a:r>
              <a:endParaRPr lang="zh-CN" altLang="en-US" sz="2400" dirty="0">
                <a:sym typeface="+mn-ea"/>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1706880" cy="706755"/>
          </a:xfrm>
          <a:prstGeom prst="rect">
            <a:avLst/>
          </a:prstGeom>
          <a:noFill/>
        </p:spPr>
        <p:txBody>
          <a:bodyPr wrap="none" rtlCol="0">
            <a:spAutoFit/>
          </a:bodyPr>
          <a:lstStyle/>
          <a:p>
            <a:pPr algn="l"/>
            <a:r>
              <a:rPr lang="zh-CN" altLang="en-US" sz="4000" dirty="0"/>
              <a:t>云安全</a:t>
            </a:r>
            <a:endParaRPr lang="zh-CN" altLang="en-US" sz="4000" dirty="0"/>
          </a:p>
        </p:txBody>
      </p:sp>
      <p:sp>
        <p:nvSpPr>
          <p:cNvPr id="5" name="文本框 4"/>
          <p:cNvSpPr txBox="1"/>
          <p:nvPr/>
        </p:nvSpPr>
        <p:spPr>
          <a:xfrm>
            <a:off x="1491615" y="1901825"/>
            <a:ext cx="4604385" cy="4465320"/>
          </a:xfrm>
          <a:prstGeom prst="rect">
            <a:avLst/>
          </a:prstGeom>
          <a:noFill/>
        </p:spPr>
        <p:txBody>
          <a:bodyPr wrap="square" rtlCol="0">
            <a:noAutofit/>
          </a:bodyPr>
          <a:p>
            <a:r>
              <a:rPr lang="zh-CN" altLang="en-US" sz="2800"/>
              <a:t>云安全技术是当前网络安全发展的最新技术，它集云计算技术、网格技术、加密技术以及计算机病毒技术为一体，将“云”上的多台客户端划分为不同的网格区域，对每个区域都会进行异常状态的检测与分析，同时云安全技术会收录最新的计算机病毒信息。</a:t>
            </a:r>
            <a:endParaRPr lang="zh-CN" altLang="en-US" sz="28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pic>
        <p:nvPicPr>
          <p:cNvPr id="7" name="图片 6"/>
          <p:cNvPicPr>
            <a:picLocks noChangeAspect="1"/>
          </p:cNvPicPr>
          <p:nvPr>
            <p:custDataLst>
              <p:tags r:id="rId6"/>
            </p:custDataLst>
          </p:nvPr>
        </p:nvPicPr>
        <p:blipFill>
          <a:blip r:embed="rId7"/>
          <a:stretch>
            <a:fillRect/>
          </a:stretch>
        </p:blipFill>
        <p:spPr>
          <a:xfrm>
            <a:off x="6235065" y="1639570"/>
            <a:ext cx="5748020" cy="3956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06</a:t>
              </a:r>
              <a:r>
                <a:rPr lang="zh-CN" altLang="en-US" sz="2400" dirty="0">
                  <a:sym typeface="+mn-ea"/>
                </a:rPr>
                <a:t>云计算</a:t>
              </a:r>
              <a:r>
                <a:rPr lang="zh-CN" altLang="en-US" sz="2400" dirty="0">
                  <a:sym typeface="+mn-ea"/>
                </a:rPr>
                <a:t>未来</a:t>
              </a:r>
              <a:endParaRPr lang="zh-CN" altLang="en-US" sz="2400" dirty="0">
                <a:sym typeface="+mn-ea"/>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3738880" cy="706755"/>
          </a:xfrm>
          <a:prstGeom prst="rect">
            <a:avLst/>
          </a:prstGeom>
          <a:noFill/>
        </p:spPr>
        <p:txBody>
          <a:bodyPr wrap="none" rtlCol="0">
            <a:spAutoFit/>
          </a:bodyPr>
          <a:lstStyle/>
          <a:p>
            <a:pPr algn="l"/>
            <a:r>
              <a:rPr lang="zh-CN" altLang="en-US" sz="4000" dirty="0"/>
              <a:t>物联网与云计算</a:t>
            </a:r>
            <a:endParaRPr lang="zh-CN" altLang="en-US" sz="4000" dirty="0"/>
          </a:p>
        </p:txBody>
      </p:sp>
      <p:sp>
        <p:nvSpPr>
          <p:cNvPr id="5" name="文本框 4"/>
          <p:cNvSpPr txBox="1"/>
          <p:nvPr/>
        </p:nvSpPr>
        <p:spPr>
          <a:xfrm>
            <a:off x="1491615" y="1862455"/>
            <a:ext cx="4511675" cy="4464685"/>
          </a:xfrm>
          <a:prstGeom prst="rect">
            <a:avLst/>
          </a:prstGeom>
          <a:noFill/>
        </p:spPr>
        <p:txBody>
          <a:bodyPr wrap="square" rtlCol="0">
            <a:noAutofit/>
          </a:bodyPr>
          <a:p>
            <a:r>
              <a:rPr lang="zh-CN" altLang="en-US" sz="2800"/>
              <a:t>物联网（Internet of Things，IoT）是指“万物相连的互联网”，它是对传统网络的延伸和扩展。它将用户之间的相互连接扩展到了物体与物体之间，并且这些相连的物体之间也能进行相关的通信与信息交换操作。</a:t>
            </a:r>
            <a:endParaRPr lang="zh-CN" altLang="en-US" sz="28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pic>
        <p:nvPicPr>
          <p:cNvPr id="3" name="图片 2"/>
          <p:cNvPicPr>
            <a:picLocks noChangeAspect="1"/>
          </p:cNvPicPr>
          <p:nvPr>
            <p:custDataLst>
              <p:tags r:id="rId6"/>
            </p:custDataLst>
          </p:nvPr>
        </p:nvPicPr>
        <p:blipFill>
          <a:blip r:embed="rId7"/>
          <a:stretch>
            <a:fillRect/>
          </a:stretch>
        </p:blipFill>
        <p:spPr>
          <a:xfrm>
            <a:off x="6290945" y="1604645"/>
            <a:ext cx="4632960" cy="43281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06</a:t>
              </a:r>
              <a:r>
                <a:rPr lang="zh-CN" altLang="en-US" sz="2400" dirty="0">
                  <a:sym typeface="+mn-ea"/>
                </a:rPr>
                <a:t>云计算</a:t>
              </a:r>
              <a:r>
                <a:rPr lang="zh-CN" altLang="en-US" sz="2400" dirty="0">
                  <a:sym typeface="+mn-ea"/>
                </a:rPr>
                <a:t>未来</a:t>
              </a:r>
              <a:endParaRPr lang="zh-CN" altLang="en-US" sz="2400" dirty="0">
                <a:sym typeface="+mn-ea"/>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3738880" cy="706755"/>
          </a:xfrm>
          <a:prstGeom prst="rect">
            <a:avLst/>
          </a:prstGeom>
          <a:noFill/>
        </p:spPr>
        <p:txBody>
          <a:bodyPr wrap="none" rtlCol="0">
            <a:spAutoFit/>
          </a:bodyPr>
          <a:lstStyle/>
          <a:p>
            <a:pPr algn="l"/>
            <a:r>
              <a:rPr lang="zh-CN" altLang="en-US" sz="4000" dirty="0"/>
              <a:t>物联网与云计算</a:t>
            </a:r>
            <a:endParaRPr lang="zh-CN" altLang="en-US" sz="4000" dirty="0"/>
          </a:p>
        </p:txBody>
      </p:sp>
      <p:sp>
        <p:nvSpPr>
          <p:cNvPr id="5" name="文本框 4"/>
          <p:cNvSpPr txBox="1"/>
          <p:nvPr/>
        </p:nvSpPr>
        <p:spPr>
          <a:xfrm>
            <a:off x="1491615" y="1862455"/>
            <a:ext cx="4603750" cy="4450715"/>
          </a:xfrm>
          <a:prstGeom prst="rect">
            <a:avLst/>
          </a:prstGeom>
          <a:noFill/>
        </p:spPr>
        <p:txBody>
          <a:bodyPr wrap="square" rtlCol="0">
            <a:noAutofit/>
          </a:bodyPr>
          <a:p>
            <a:r>
              <a:rPr lang="zh-CN" altLang="en-US" sz="2800"/>
              <a:t>由于物联网将用户之间的连接拓展到了物体与物体之间，物联网的业务及工作量也相较于传统的互联网有了一定数量上的增加，因此物联网常常需要借助云计算的帮助处理业务。基于此，云计算和物联网便常常同时出现，二者之间存在着密切的联系。。</a:t>
            </a:r>
            <a:endParaRPr lang="zh-CN" altLang="en-US" sz="28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pic>
        <p:nvPicPr>
          <p:cNvPr id="7" name="图片 6"/>
          <p:cNvPicPr>
            <a:picLocks noChangeAspect="1"/>
          </p:cNvPicPr>
          <p:nvPr>
            <p:custDataLst>
              <p:tags r:id="rId6"/>
            </p:custDataLst>
          </p:nvPr>
        </p:nvPicPr>
        <p:blipFill>
          <a:blip r:embed="rId7"/>
          <a:stretch>
            <a:fillRect/>
          </a:stretch>
        </p:blipFill>
        <p:spPr>
          <a:xfrm>
            <a:off x="6761480" y="1862455"/>
            <a:ext cx="3985260" cy="381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06</a:t>
              </a:r>
              <a:r>
                <a:rPr lang="zh-CN" altLang="en-US" sz="2400" dirty="0">
                  <a:sym typeface="+mn-ea"/>
                </a:rPr>
                <a:t>云计算</a:t>
              </a:r>
              <a:r>
                <a:rPr lang="zh-CN" altLang="en-US" sz="2400" dirty="0">
                  <a:sym typeface="+mn-ea"/>
                </a:rPr>
                <a:t>未来</a:t>
              </a:r>
              <a:endParaRPr lang="zh-CN" altLang="en-US" sz="2400" dirty="0">
                <a:sym typeface="+mn-ea"/>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3738880" cy="706755"/>
          </a:xfrm>
          <a:prstGeom prst="rect">
            <a:avLst/>
          </a:prstGeom>
          <a:noFill/>
        </p:spPr>
        <p:txBody>
          <a:bodyPr wrap="none" rtlCol="0">
            <a:spAutoFit/>
          </a:bodyPr>
          <a:lstStyle/>
          <a:p>
            <a:pPr algn="l"/>
            <a:r>
              <a:rPr lang="zh-CN" altLang="en-US" sz="4000" dirty="0"/>
              <a:t>物联网与云计算</a:t>
            </a:r>
            <a:endParaRPr lang="zh-CN" altLang="en-US" sz="4000" dirty="0"/>
          </a:p>
        </p:txBody>
      </p:sp>
      <p:sp>
        <p:nvSpPr>
          <p:cNvPr id="5" name="文本框 4"/>
          <p:cNvSpPr txBox="1"/>
          <p:nvPr/>
        </p:nvSpPr>
        <p:spPr>
          <a:xfrm>
            <a:off x="1491615" y="1862455"/>
            <a:ext cx="4603750" cy="4450715"/>
          </a:xfrm>
          <a:prstGeom prst="rect">
            <a:avLst/>
          </a:prstGeom>
          <a:noFill/>
        </p:spPr>
        <p:txBody>
          <a:bodyPr wrap="square" rtlCol="0">
            <a:noAutofit/>
          </a:bodyPr>
          <a:p>
            <a:r>
              <a:rPr lang="zh-CN" altLang="en-US" sz="2800"/>
              <a:t>由于物联网将用户之间的连接拓展到了物体与物体之间，物联网的业务及工作量也相较于传统的互联网有了一定数量上的增加，因此物联网常常需要借助云计算的帮助处理业务。基于此，云计算和物联网便常常同时出现，二者之间存在着密切的联系。。</a:t>
            </a:r>
            <a:endParaRPr lang="zh-CN" altLang="en-US" sz="28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pic>
        <p:nvPicPr>
          <p:cNvPr id="7" name="图片 6"/>
          <p:cNvPicPr>
            <a:picLocks noChangeAspect="1"/>
          </p:cNvPicPr>
          <p:nvPr>
            <p:custDataLst>
              <p:tags r:id="rId6"/>
            </p:custDataLst>
          </p:nvPr>
        </p:nvPicPr>
        <p:blipFill>
          <a:blip r:embed="rId7"/>
          <a:stretch>
            <a:fillRect/>
          </a:stretch>
        </p:blipFill>
        <p:spPr>
          <a:xfrm>
            <a:off x="6761480" y="1862455"/>
            <a:ext cx="3985260" cy="381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06</a:t>
              </a:r>
              <a:r>
                <a:rPr lang="zh-CN" altLang="en-US" sz="2400" dirty="0">
                  <a:sym typeface="+mn-ea"/>
                </a:rPr>
                <a:t>云计算</a:t>
              </a:r>
              <a:r>
                <a:rPr lang="zh-CN" altLang="en-US" sz="2400" dirty="0">
                  <a:sym typeface="+mn-ea"/>
                </a:rPr>
                <a:t>未来</a:t>
              </a:r>
              <a:endParaRPr lang="zh-CN" altLang="en-US" sz="2400" dirty="0">
                <a:sym typeface="+mn-ea"/>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3738880" cy="1322070"/>
          </a:xfrm>
          <a:prstGeom prst="rect">
            <a:avLst/>
          </a:prstGeom>
          <a:noFill/>
        </p:spPr>
        <p:txBody>
          <a:bodyPr wrap="none" rtlCol="0">
            <a:spAutoFit/>
          </a:bodyPr>
          <a:lstStyle/>
          <a:p>
            <a:pPr algn="l"/>
            <a:r>
              <a:rPr lang="zh-CN" altLang="en-US" sz="4000" dirty="0">
                <a:sym typeface="+mn-ea"/>
              </a:rPr>
              <a:t>物联网与云计算</a:t>
            </a:r>
            <a:endParaRPr lang="zh-CN" altLang="en-US" sz="4000" dirty="0"/>
          </a:p>
          <a:p>
            <a:pPr algn="l"/>
            <a:endParaRPr lang="zh-CN" altLang="en-US" sz="4000" dirty="0"/>
          </a:p>
        </p:txBody>
      </p:sp>
      <p:sp>
        <p:nvSpPr>
          <p:cNvPr id="5" name="文本框 4"/>
          <p:cNvSpPr txBox="1"/>
          <p:nvPr/>
        </p:nvSpPr>
        <p:spPr>
          <a:xfrm>
            <a:off x="1583690" y="1843405"/>
            <a:ext cx="9560560" cy="2481580"/>
          </a:xfrm>
          <a:prstGeom prst="rect">
            <a:avLst/>
          </a:prstGeom>
          <a:noFill/>
        </p:spPr>
        <p:txBody>
          <a:bodyPr wrap="square" rtlCol="0">
            <a:noAutofit/>
          </a:bodyPr>
          <a:p>
            <a:r>
              <a:rPr lang="zh-CN" altLang="en-US" sz="2800"/>
              <a:t>物联网更像是一种载体或者平台，物体与物体之间的连接通过物联网这个媒介而实现，并且相关的通信与数据信息交换也在物联网上进行。在云计算的帮助之下，物联网可以更好地实现数据的存储、处理以及计算机资源的分配问题。如果云计算没有产生，物联网的出现可能则必然会推迟一段时间，并且即使出现，物联网的工作效率也会不尽人意。</a:t>
            </a:r>
            <a:endParaRPr lang="zh-CN" altLang="en-US" sz="2800"/>
          </a:p>
          <a:p>
            <a:r>
              <a:rPr lang="zh-CN" altLang="en-US" sz="2800"/>
              <a:t>在以后的发展中物联网与云计算的关系将会更加紧密，物联网中产生的海量数据需要借助云计算的相关性能进行处理，而另一方面，云计算在物联网中的广泛应用又必将带动云计算的发展。</a:t>
            </a:r>
            <a:endParaRPr lang="zh-CN" altLang="en-US" sz="2800"/>
          </a:p>
        </p:txBody>
      </p:sp>
      <p:sp>
        <p:nvSpPr>
          <p:cNvPr id="6" name="文本框 5"/>
          <p:cNvSpPr txBox="1"/>
          <p:nvPr/>
        </p:nvSpPr>
        <p:spPr>
          <a:xfrm>
            <a:off x="3575685" y="2429510"/>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06</a:t>
              </a:r>
              <a:r>
                <a:rPr lang="zh-CN" altLang="en-US" sz="2400" dirty="0">
                  <a:sym typeface="+mn-ea"/>
                </a:rPr>
                <a:t>云计算</a:t>
              </a:r>
              <a:r>
                <a:rPr lang="zh-CN" altLang="en-US" sz="2400" dirty="0">
                  <a:sym typeface="+mn-ea"/>
                </a:rPr>
                <a:t>未来</a:t>
              </a:r>
              <a:endParaRPr lang="zh-CN" altLang="en-US" sz="2400" dirty="0">
                <a:sym typeface="+mn-ea"/>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4246880" cy="1322070"/>
          </a:xfrm>
          <a:prstGeom prst="rect">
            <a:avLst/>
          </a:prstGeom>
          <a:noFill/>
        </p:spPr>
        <p:txBody>
          <a:bodyPr wrap="none" rtlCol="0">
            <a:spAutoFit/>
          </a:bodyPr>
          <a:lstStyle/>
          <a:p>
            <a:pPr algn="l"/>
            <a:r>
              <a:rPr lang="zh-CN" altLang="en-US" sz="4000" dirty="0">
                <a:sym typeface="+mn-ea"/>
              </a:rPr>
              <a:t>云计算与边缘计算</a:t>
            </a:r>
            <a:endParaRPr lang="zh-CN" altLang="en-US" sz="4000" dirty="0">
              <a:sym typeface="+mn-ea"/>
            </a:endParaRPr>
          </a:p>
          <a:p>
            <a:pPr algn="l"/>
            <a:endParaRPr lang="zh-CN" altLang="en-US" sz="4000" dirty="0"/>
          </a:p>
        </p:txBody>
      </p:sp>
      <p:sp>
        <p:nvSpPr>
          <p:cNvPr id="5" name="文本框 4"/>
          <p:cNvSpPr txBox="1"/>
          <p:nvPr/>
        </p:nvSpPr>
        <p:spPr>
          <a:xfrm>
            <a:off x="1583690" y="1843405"/>
            <a:ext cx="9560560" cy="2481580"/>
          </a:xfrm>
          <a:prstGeom prst="rect">
            <a:avLst/>
          </a:prstGeom>
          <a:noFill/>
        </p:spPr>
        <p:txBody>
          <a:bodyPr wrap="square" rtlCol="0">
            <a:noAutofit/>
          </a:bodyPr>
          <a:p>
            <a:r>
              <a:rPr lang="zh-CN" altLang="en-US" sz="2800"/>
              <a:t>边缘计算一词首先出自于云服务提供商AKAMAI与IBM公司的合作项目之中，边缘计算会对根据所提供服务的性质进行判断，如果该服务主要与用户（客户端）有关，则会将具有计算、存储功能的服务平台搭建在物理上靠近用户的位置。反之则将对应的服务平台搭建在靠近服务器的位置。由于物理位置上的靠近，相关的应用服务在边缘处发起并因此具备了更快的网络响应时间，从而优化了用户体验。</a:t>
            </a:r>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06</a:t>
              </a:r>
              <a:r>
                <a:rPr lang="zh-CN" altLang="en-US" sz="2400" dirty="0">
                  <a:sym typeface="+mn-ea"/>
                </a:rPr>
                <a:t>云计算</a:t>
              </a:r>
              <a:r>
                <a:rPr lang="zh-CN" altLang="en-US" sz="2400" dirty="0">
                  <a:sym typeface="+mn-ea"/>
                </a:rPr>
                <a:t>未来</a:t>
              </a:r>
              <a:endParaRPr lang="zh-CN" altLang="en-US" sz="2400" dirty="0">
                <a:sym typeface="+mn-ea"/>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2" name="图示 1"/>
          <p:cNvGraphicFramePr/>
          <p:nvPr/>
        </p:nvGraphicFramePr>
        <p:xfrm>
          <a:off x="1491691" y="889870"/>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1491307" y="1138054"/>
            <a:ext cx="4246880" cy="1322070"/>
          </a:xfrm>
          <a:prstGeom prst="rect">
            <a:avLst/>
          </a:prstGeom>
          <a:noFill/>
        </p:spPr>
        <p:txBody>
          <a:bodyPr wrap="none" rtlCol="0">
            <a:spAutoFit/>
          </a:bodyPr>
          <a:lstStyle/>
          <a:p>
            <a:pPr algn="l"/>
            <a:r>
              <a:rPr lang="zh-CN" altLang="en-US" sz="4000" dirty="0">
                <a:sym typeface="+mn-ea"/>
              </a:rPr>
              <a:t>云计算与边缘计算</a:t>
            </a:r>
            <a:endParaRPr lang="zh-CN" altLang="en-US" sz="4000" dirty="0">
              <a:sym typeface="+mn-ea"/>
            </a:endParaRPr>
          </a:p>
          <a:p>
            <a:pPr algn="l"/>
            <a:endParaRPr lang="zh-CN" altLang="en-US" sz="4000" dirty="0"/>
          </a:p>
        </p:txBody>
      </p:sp>
      <p:sp>
        <p:nvSpPr>
          <p:cNvPr id="5" name="文本框 4"/>
          <p:cNvSpPr txBox="1"/>
          <p:nvPr/>
        </p:nvSpPr>
        <p:spPr>
          <a:xfrm>
            <a:off x="1583690" y="1843405"/>
            <a:ext cx="9560560" cy="2481580"/>
          </a:xfrm>
          <a:prstGeom prst="rect">
            <a:avLst/>
          </a:prstGeom>
          <a:noFill/>
        </p:spPr>
        <p:txBody>
          <a:bodyPr wrap="square" rtlCol="0">
            <a:noAutofit/>
          </a:bodyPr>
          <a:p>
            <a:r>
              <a:rPr lang="zh-CN" altLang="en-US" sz="2800"/>
              <a:t>对于云计算与边缘计算的关系可以将其类比为中央政府与地方政府之间的关系。云计算就像是中央政府，主要对整体结构进行把握，聚焦非实时、长周期数据的分析处理，并能够进行对定期维护、业务决策等操作起到辅助作用。而边缘计算则更专注局部，聚焦实时、短周期数据的处理与分析，能够更好地支持本地业务的实时处理。因此，云计算与边缘计算之间能够协同工作，相互补助。边缘计算通常更加靠近数据的产生方，能够为云计算在数据收集方面提供便利。另一方面，云计算又通过对任务进行统筹规划，并将数据处理后的结论下发到边缘位置，指导边缘计算的工作。</a:t>
            </a:r>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4984750" y="0"/>
            <a:ext cx="4787900" cy="6858000"/>
          </a:xfrm>
          <a:prstGeom prst="parallelogram">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8820150" y="2184400"/>
            <a:ext cx="2686050" cy="1568450"/>
          </a:xfrm>
          <a:prstGeom prst="rect">
            <a:avLst/>
          </a:prstGeom>
          <a:noFill/>
        </p:spPr>
        <p:txBody>
          <a:bodyPr wrap="square" rtlCol="0">
            <a:spAutoFit/>
          </a:bodyPr>
          <a:lstStyle/>
          <a:p>
            <a:r>
              <a:rPr lang="en-US" altLang="zh-CN" sz="9600" spc="600" dirty="0">
                <a:cs typeface="+mn-ea"/>
                <a:sym typeface="+mn-lt"/>
              </a:rPr>
              <a:t>02</a:t>
            </a:r>
            <a:endParaRPr lang="zh-CN" altLang="en-US" sz="9600" spc="600" dirty="0">
              <a:cs typeface="+mn-ea"/>
              <a:sym typeface="+mn-lt"/>
            </a:endParaRPr>
          </a:p>
        </p:txBody>
      </p:sp>
      <p:sp>
        <p:nvSpPr>
          <p:cNvPr id="7" name="文本框 6"/>
          <p:cNvSpPr txBox="1"/>
          <p:nvPr/>
        </p:nvSpPr>
        <p:spPr>
          <a:xfrm>
            <a:off x="1664493" y="4089940"/>
            <a:ext cx="6682553" cy="937260"/>
          </a:xfrm>
          <a:prstGeom prst="rect">
            <a:avLst/>
          </a:prstGeom>
          <a:noFill/>
        </p:spPr>
        <p:txBody>
          <a:bodyPr wrap="square" rtlCol="0">
            <a:spAutoFit/>
          </a:bodyPr>
          <a:lstStyle/>
          <a:p>
            <a:pPr algn="ctr"/>
            <a:r>
              <a:rPr lang="zh-CN" altLang="en-US" sz="5500" spc="600" dirty="0">
                <a:cs typeface="+mn-ea"/>
                <a:sym typeface="+mn-lt"/>
              </a:rPr>
              <a:t>云计算发展</a:t>
            </a:r>
            <a:r>
              <a:rPr lang="zh-CN" altLang="en-US" sz="5500" spc="600" dirty="0">
                <a:cs typeface="+mn-ea"/>
                <a:sym typeface="+mn-lt"/>
              </a:rPr>
              <a:t>历程</a:t>
            </a:r>
            <a:endParaRPr lang="zh-CN" altLang="en-US" sz="5500" spc="600" dirty="0">
              <a:cs typeface="+mn-ea"/>
              <a:sym typeface="+mn-lt"/>
            </a:endParaRPr>
          </a:p>
        </p:txBody>
      </p:sp>
      <p:sp>
        <p:nvSpPr>
          <p:cNvPr id="8" name="文本框 7"/>
          <p:cNvSpPr txBox="1"/>
          <p:nvPr/>
        </p:nvSpPr>
        <p:spPr>
          <a:xfrm>
            <a:off x="1144559" y="5028659"/>
            <a:ext cx="7202487" cy="521970"/>
          </a:xfrm>
          <a:prstGeom prst="rect">
            <a:avLst/>
          </a:prstGeom>
          <a:noFill/>
        </p:spPr>
        <p:txBody>
          <a:bodyPr wrap="square" rtlCol="0">
            <a:spAutoFit/>
          </a:bodyPr>
          <a:lstStyle/>
          <a:p>
            <a:pPr algn="ctr"/>
            <a:r>
              <a:rPr lang="en-US" altLang="zh-CN" sz="2800" dirty="0">
                <a:cs typeface="+mn-ea"/>
                <a:sym typeface="+mn-lt"/>
              </a:rPr>
              <a:t>DEVELOPMENT OF CLOUD </a:t>
            </a:r>
            <a:r>
              <a:rPr lang="en-US" altLang="zh-CN" sz="2800" dirty="0">
                <a:cs typeface="+mn-ea"/>
                <a:sym typeface="+mn-lt"/>
              </a:rPr>
              <a:t>COMPUTING</a:t>
            </a:r>
            <a:endParaRPr lang="en-US" altLang="zh-CN" sz="28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02</a:t>
              </a:r>
              <a:r>
                <a:rPr lang="zh-CN" altLang="en-US" sz="2400" dirty="0">
                  <a:cs typeface="+mn-ea"/>
                  <a:sym typeface="+mn-lt"/>
                </a:rPr>
                <a:t>云计算发展</a:t>
              </a:r>
              <a:r>
                <a:rPr lang="zh-CN" altLang="en-US" sz="2400" dirty="0">
                  <a:cs typeface="+mn-ea"/>
                  <a:sym typeface="+mn-lt"/>
                </a:rPr>
                <a:t>历程</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 name="文本框 1"/>
          <p:cNvSpPr txBox="1"/>
          <p:nvPr/>
        </p:nvSpPr>
        <p:spPr>
          <a:xfrm>
            <a:off x="1076325" y="1259840"/>
            <a:ext cx="4064000" cy="460375"/>
          </a:xfrm>
          <a:prstGeom prst="rect">
            <a:avLst/>
          </a:prstGeom>
          <a:noFill/>
        </p:spPr>
        <p:txBody>
          <a:bodyPr wrap="square" rtlCol="0">
            <a:spAutoFit/>
          </a:bodyPr>
          <a:p>
            <a:r>
              <a:rPr lang="zh-CN" altLang="en-US" sz="2400"/>
              <a:t>大数据促进了云计算的发展</a:t>
            </a:r>
            <a:endParaRPr lang="zh-CN" altLang="en-US" sz="2400"/>
          </a:p>
        </p:txBody>
      </p:sp>
      <p:pic>
        <p:nvPicPr>
          <p:cNvPr id="3" name="图片 2"/>
          <p:cNvPicPr>
            <a:picLocks noChangeAspect="1"/>
          </p:cNvPicPr>
          <p:nvPr>
            <p:custDataLst>
              <p:tags r:id="rId1"/>
            </p:custDataLst>
          </p:nvPr>
        </p:nvPicPr>
        <p:blipFill>
          <a:blip r:embed="rId2"/>
          <a:stretch>
            <a:fillRect/>
          </a:stretch>
        </p:blipFill>
        <p:spPr>
          <a:xfrm>
            <a:off x="5713095" y="1720215"/>
            <a:ext cx="6123940" cy="3690620"/>
          </a:xfrm>
          <a:prstGeom prst="rect">
            <a:avLst/>
          </a:prstGeom>
        </p:spPr>
      </p:pic>
      <p:sp>
        <p:nvSpPr>
          <p:cNvPr id="7" name="文本框 6"/>
          <p:cNvSpPr txBox="1"/>
          <p:nvPr/>
        </p:nvSpPr>
        <p:spPr>
          <a:xfrm>
            <a:off x="1137285" y="1906905"/>
            <a:ext cx="4064000" cy="3784600"/>
          </a:xfrm>
          <a:prstGeom prst="rect">
            <a:avLst/>
          </a:prstGeom>
          <a:noFill/>
        </p:spPr>
        <p:txBody>
          <a:bodyPr wrap="square" rtlCol="0">
            <a:spAutoFit/>
          </a:bodyPr>
          <a:p>
            <a:r>
              <a:rPr lang="zh-CN" altLang="en-US" sz="2400"/>
              <a:t>互联网的产生使得数据信息的规模达到了人们难以想象的量级，尤其是在移动互联网被提出之后，用户自身也开始成为数据的创造者，数据信息的规模又进一步得到了扩大。在维克托·迈尔-舍恩伯格及肯尼斯·库克耶编写的《大数据时代》一书中，提出了一个全新的概念</a:t>
            </a:r>
            <a:r>
              <a:rPr lang="zh-CN" altLang="en-US" sz="2000"/>
              <a:t>。</a:t>
            </a:r>
            <a:endParaRPr lang="zh-CN" altLang="en-US" sz="2000"/>
          </a:p>
        </p:txBody>
      </p:sp>
      <p:sp>
        <p:nvSpPr>
          <p:cNvPr id="8" name="文本框 7"/>
          <p:cNvSpPr txBox="1"/>
          <p:nvPr/>
        </p:nvSpPr>
        <p:spPr>
          <a:xfrm>
            <a:off x="1137285" y="5647690"/>
            <a:ext cx="10260965" cy="1198880"/>
          </a:xfrm>
          <a:prstGeom prst="rect">
            <a:avLst/>
          </a:prstGeom>
          <a:noFill/>
        </p:spPr>
        <p:txBody>
          <a:bodyPr wrap="square" rtlCol="0">
            <a:spAutoFit/>
          </a:bodyPr>
          <a:p>
            <a:r>
              <a:rPr lang="zh-CN" altLang="en-US" sz="2400">
                <a:sym typeface="+mn-ea"/>
              </a:rPr>
              <a:t>大数据（Big Data）是指需要通过专业的软件或设备进行存储的规模巨大的数据信息，这些海量的数据在经过适当的分析、处理等操作后，能够为相关单位提供决策帮助。也正因此，大数据越来越受到各行各业的重视</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512517" cy="460375"/>
            <a:chOff x="688460" y="611701"/>
            <a:chExt cx="4512517" cy="460375"/>
          </a:xfrm>
        </p:grpSpPr>
        <p:sp>
          <p:nvSpPr>
            <p:cNvPr id="29" name="文本框 28"/>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02</a:t>
              </a:r>
              <a:r>
                <a:rPr lang="zh-CN" altLang="en-US" sz="2400" dirty="0">
                  <a:cs typeface="+mn-ea"/>
                  <a:sym typeface="+mn-lt"/>
                </a:rPr>
                <a:t>云计算发展</a:t>
              </a:r>
              <a:r>
                <a:rPr lang="zh-CN" altLang="en-US" sz="2400" dirty="0">
                  <a:cs typeface="+mn-ea"/>
                  <a:sym typeface="+mn-lt"/>
                </a:rPr>
                <a:t>历程</a:t>
              </a: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3" name="文本框 2"/>
          <p:cNvSpPr txBox="1"/>
          <p:nvPr/>
        </p:nvSpPr>
        <p:spPr>
          <a:xfrm>
            <a:off x="933450" y="1671955"/>
            <a:ext cx="675005" cy="3801745"/>
          </a:xfrm>
          <a:prstGeom prst="rect">
            <a:avLst/>
          </a:prstGeom>
          <a:noFill/>
        </p:spPr>
        <p:txBody>
          <a:bodyPr vert="eaVert" wrap="square" rtlCol="0">
            <a:spAutoFit/>
          </a:bodyPr>
          <a:lstStyle/>
          <a:p>
            <a:r>
              <a:rPr lang="zh-CN" altLang="en-US" sz="3200" dirty="0">
                <a:cs typeface="+mn-ea"/>
                <a:sym typeface="+mn-lt"/>
              </a:rPr>
              <a:t>云计算的发展</a:t>
            </a:r>
            <a:r>
              <a:rPr lang="zh-CN" altLang="en-US" sz="3200" dirty="0">
                <a:cs typeface="+mn-ea"/>
                <a:sym typeface="+mn-lt"/>
              </a:rPr>
              <a:t>历程</a:t>
            </a:r>
            <a:endParaRPr lang="zh-CN" altLang="en-US" sz="3200" dirty="0">
              <a:cs typeface="+mn-ea"/>
              <a:sym typeface="+mn-lt"/>
            </a:endParaRPr>
          </a:p>
        </p:txBody>
      </p:sp>
      <p:sp>
        <p:nvSpPr>
          <p:cNvPr id="2" name="文本框 1"/>
          <p:cNvSpPr txBox="1"/>
          <p:nvPr/>
        </p:nvSpPr>
        <p:spPr>
          <a:xfrm>
            <a:off x="2320290" y="1196975"/>
            <a:ext cx="9214485" cy="5465445"/>
          </a:xfrm>
          <a:prstGeom prst="rect">
            <a:avLst/>
          </a:prstGeom>
          <a:noFill/>
        </p:spPr>
        <p:txBody>
          <a:bodyPr wrap="square" rtlCol="0">
            <a:noAutofit/>
          </a:bodyPr>
          <a:p>
            <a:r>
              <a:rPr lang="zh-CN" altLang="en-US" sz="2400"/>
              <a:t>云计算的起源可以追溯至20世纪60年代，Christopher Strachey在其论文中提出的“虚拟化”概念。“虚拟化”指的是通过软件在计算机硬件上创建抽象层，从而使单个的计算机硬件（如处理器、寄存器、控制器等）被划分为多个逻辑层面上的计算机，而这一概念正是云计算的发展基础与核心。在“虚拟化”概念诞生以后，相关的技术研究也随之展开。1967年，IBM公司研发出了历史上的第一个虚拟机系统CP-40/CMS。1969年，在J.C.R.Licklider的推动下，美国国防部高级研究计划署研究出了Internet的前身计算机网络ARPANET。1970年，贝尔实验室研发出了Unix操作系统。自此，云计算的三大底层技术——管理物理计算机资源的操作系统、有关资源分配的虚拟化技术、供计算机之间相互连接的互联网络就都已经诞生，为云计算的诞生提供了技术基础。</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 name="KSO_WM_UNIT_PLACING_PICTURE_USER_VIEWPORT" val="{&quot;height&quot;:3672,&quot;width&quot;:13884}"/>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PP_MARK_KEY" val="a8c21697-6bec-42c6-be9d-d2dd8268357c"/>
  <p:tag name="COMMONDATA" val="eyJoZGlkIjoiNzljZjQwYzFiZWM0YmI5MzNmYTBkNjFlM2Y2ZjQ4ZWMifQ=="/>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 name="KSO_WM_UNIT_PLACING_PICTURE_USER_VIEWPORT" val="{&quot;height&quot;:8220,&quot;width&quot;:13200}"/>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mrr1wef">
      <a:majorFont>
        <a:latin typeface="方正细谭黑简体"/>
        <a:ea typeface="方正细谭黑简体"/>
        <a:cs typeface=""/>
      </a:majorFont>
      <a:minorFont>
        <a:latin typeface="方正细谭黑简体"/>
        <a:ea typeface="方正细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9707</Words>
  <Application>WPS 演示</Application>
  <PresentationFormat>宽屏</PresentationFormat>
  <Paragraphs>578</Paragraphs>
  <Slides>69</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69</vt:i4>
      </vt:variant>
    </vt:vector>
  </HeadingPairs>
  <TitlesOfParts>
    <vt:vector size="82" baseType="lpstr">
      <vt:lpstr>Arial</vt:lpstr>
      <vt:lpstr>宋体</vt:lpstr>
      <vt:lpstr>Wingdings</vt:lpstr>
      <vt:lpstr>微软雅黑</vt:lpstr>
      <vt:lpstr>-apple-system</vt:lpstr>
      <vt:lpstr>Segoe Print</vt:lpstr>
      <vt:lpstr>方正细谭黑简体</vt:lpstr>
      <vt:lpstr>黑体</vt:lpstr>
      <vt:lpstr>Arial Unicode MS</vt:lpstr>
      <vt:lpstr>Calibri</vt:lpstr>
      <vt:lpstr>PingFang SC</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极简舞者</dc:title>
  <dc:creator>第一PPT</dc:creator>
  <cp:keywords>www.1ppt.com</cp:keywords>
  <dc:description>www.1ppt.com</dc:description>
  <cp:lastModifiedBy>万里浪</cp:lastModifiedBy>
  <cp:revision>68</cp:revision>
  <dcterms:created xsi:type="dcterms:W3CDTF">2020-08-29T06:56:00Z</dcterms:created>
  <dcterms:modified xsi:type="dcterms:W3CDTF">2023-03-03T11:05:36Z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F1D207A4D194410C93AA7F3697AF3253</vt:lpwstr>
  </property>
  <property fmtid="{D5CDD505-2E9C-101B-9397-08002B2CF9AE}" pid="3" name="KSOProductBuildVer">
    <vt:lpwstr>2052-11.1.0.13703</vt:lpwstr>
  </property>
</Properties>
</file>