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337" r:id="rId6"/>
    <p:sldId id="338" r:id="rId7"/>
    <p:sldId id="340" r:id="rId8"/>
    <p:sldId id="332" r:id="rId9"/>
    <p:sldId id="341" r:id="rId10"/>
    <p:sldId id="342" r:id="rId11"/>
    <p:sldId id="343" r:id="rId12"/>
    <p:sldId id="333" r:id="rId13"/>
    <p:sldId id="344" r:id="rId14"/>
    <p:sldId id="345" r:id="rId15"/>
    <p:sldId id="346" r:id="rId16"/>
    <p:sldId id="347" r:id="rId17"/>
    <p:sldId id="348" r:id="rId18"/>
    <p:sldId id="349" r:id="rId19"/>
    <p:sldId id="334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36" r:id="rId35"/>
    <p:sldId id="364" r:id="rId36"/>
    <p:sldId id="365" r:id="rId37"/>
    <p:sldId id="366" r:id="rId38"/>
    <p:sldId id="367" r:id="rId39"/>
    <p:sldId id="335" r:id="rId40"/>
    <p:sldId id="368" r:id="rId41"/>
    <p:sldId id="369" r:id="rId42"/>
    <p:sldId id="370" r:id="rId43"/>
    <p:sldId id="371" r:id="rId44"/>
    <p:sldId id="372" r:id="rId45"/>
    <p:sldId id="288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pos="551" userDrawn="1">
          <p15:clr>
            <a:srgbClr val="A4A3A4"/>
          </p15:clr>
        </p15:guide>
        <p15:guide id="6" pos="7129" userDrawn="1">
          <p15:clr>
            <a:srgbClr val="A4A3A4"/>
          </p15:clr>
        </p15:guide>
        <p15:guide id="7" orient="horz" pos="1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FF"/>
    <a:srgbClr val="F7C25A"/>
    <a:srgbClr val="1F0E3A"/>
    <a:srgbClr val="F1EAD0"/>
    <a:srgbClr val="A28A59"/>
    <a:srgbClr val="5928A8"/>
    <a:srgbClr val="073243"/>
    <a:srgbClr val="A4DD85"/>
    <a:srgbClr val="E2BE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72" y="220"/>
      </p:cViewPr>
      <p:guideLst>
        <p:guide orient="horz" pos="2160"/>
        <p:guide pos="3863"/>
        <p:guide orient="horz" pos="459"/>
        <p:guide orient="horz" pos="3861"/>
        <p:guide pos="551"/>
        <p:guide pos="7129"/>
        <p:guide orient="horz" pos="1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4FF8B3-015F-44B8-A105-621DA7B14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14A392B-FBC9-4082-A596-73C3903212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F8AB74-05B0-47F7-B7C6-D75ED2603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D022F0-E6A3-40DB-8680-17EA4DF50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8B0A7E-D23F-44BF-A389-99A4EF00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71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482B7C-27F1-4A4B-B927-B2D1188F4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66CDA8F-4F96-4D30-9655-D3A1101DEB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5290FB0-66F4-41F9-9BA6-6E295BCC28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5AD064-1620-45C3-8549-7F42E0A78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6ACC663-8BE8-4215-A7A2-E9E2E7B1F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E1DD7C-2E22-4929-89B8-A5C0EA1A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7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12E41F-EBB7-436F-9971-DDAA3294F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35837F8-E430-4343-B1A7-026E6924E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400DF5-0230-4254-88AB-CC7848453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09B249-A341-4BA1-B294-5CC62B7C1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C03C31-E5B3-41C6-B306-9F1F96B43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5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D1EC27-4868-4CF3-923F-9303CCBF9A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87379C4-54F4-4A4D-AD0B-029B1A559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69EDC1-0F16-4E9D-AEDA-5A67F8285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7270B6-F8FB-4C04-A3FA-15123EDA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8239CB-8E38-4AD2-B74E-CFF9F320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1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63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24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1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E6284F-DFA0-4AD6-ADC2-28C709CE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901318-9269-4A00-AEA8-627F12AF9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E69FA6-7DB4-4FF7-AB96-6F36A945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2FB22C-9D2B-453A-86C8-C68AADA2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8B3F18-A214-4A55-997F-DE29D1874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68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039032-022A-4159-8B77-242FED1A2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27954B-8D39-4BEB-9B4A-B147AE650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364EF1-2FE7-4CC5-93E9-D8CBD7184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A7C51D-F514-4DBD-BC5A-AB3E157F9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FD13F8-D2D2-4114-9478-D93032D30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69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11DBDD-1583-42EB-913F-8B0739293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A74763-B1A0-42F1-9E82-AB8D5B3EA9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C1D5C77-4AF3-40FE-809D-94D3F67E4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FA92754-A2D4-4091-9C0E-9849B76BE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BA39D63-5B85-4469-BD15-756BE620C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1BE0DF-A7CB-4167-8F2D-6FB1A5A8F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61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29671-24E1-4EFB-8685-CBF04188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0421F78-D7D5-476F-9FAF-8FD72510E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16A7AC-5AA7-46F9-AFBA-0617538E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218EE5-B1D1-4C96-A84C-0E4EC0443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56B2395-4935-4B12-8667-21204A4313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BCB793-A33F-4B02-B815-A6638AE3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DBE462C-3C53-4160-9EED-069FEFED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8BAB985-1052-4624-8BB2-0153F432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4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29671-24E1-4EFB-8685-CBF04188D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0421F78-D7D5-476F-9FAF-8FD72510E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16A7AC-5AA7-46F9-AFBA-0617538E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6218EE5-B1D1-4C96-A84C-0E4EC0443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56B2395-4935-4B12-8667-21204A4313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BCB793-A33F-4B02-B815-A6638AE3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DBE462C-3C53-4160-9EED-069FEFED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8BAB985-1052-4624-8BB2-0153F432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673415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684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34421B-E62F-4BEA-8DA6-BF7A356A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86F962-34F7-47C1-81B8-6138B788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B73E537-5C50-456B-879A-01E1F478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2776F80-3762-4AC4-A705-037895577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43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8AFB54A-95E4-43E3-8976-C6227EC47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58EDB7-19B6-49E6-926D-CF7005FD9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F0BDDF8-82D4-4482-A3F5-74534DF6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71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96CF7C-6ECA-4D96-8414-8BC554DD6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0A0656A-5A38-4F25-826E-2419F434A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4FA2177-62D5-4CC5-85B6-34016C4FD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C5B39F-57DF-40A3-B460-7BEF2E5B6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7E595E-7278-4C0A-8987-607C63ED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3E416E-794F-415D-81AB-1BDFFEA1C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27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63A9933-8338-447D-B688-51C4E88A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8B858A-9184-4151-91F2-9F577A4BA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57E036-576B-4D58-97D9-5055F3827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2F16E-A2D6-43E1-BB33-8BB7C1C67719}" type="datetimeFigureOut">
              <a:rPr lang="zh-CN" altLang="en-US" smtClean="0"/>
              <a:t>2023/3/6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CC346A-E782-4F48-B1F5-2267B44F85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401982-C9FF-4E3D-BC78-C3B6117BF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51A4-7764-456A-9A78-0D13F8F8D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72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95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文本框 299">
            <a:extLst>
              <a:ext uri="{FF2B5EF4-FFF2-40B4-BE49-F238E27FC236}">
                <a16:creationId xmlns:a16="http://schemas.microsoft.com/office/drawing/2014/main" id="{C80BFAF9-EE1F-4D9A-B08F-8B28C34F37C6}"/>
              </a:ext>
            </a:extLst>
          </p:cNvPr>
          <p:cNvSpPr txBox="1"/>
          <p:nvPr/>
        </p:nvSpPr>
        <p:spPr>
          <a:xfrm>
            <a:off x="2184787" y="2481302"/>
            <a:ext cx="87321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cs typeface="+mn-ea"/>
                <a:sym typeface="+mn-lt"/>
              </a:rPr>
              <a:t>云计算应用开发案例</a:t>
            </a:r>
          </a:p>
        </p:txBody>
      </p:sp>
      <p:sp>
        <p:nvSpPr>
          <p:cNvPr id="314" name="文本框 313">
            <a:extLst>
              <a:ext uri="{FF2B5EF4-FFF2-40B4-BE49-F238E27FC236}">
                <a16:creationId xmlns:a16="http://schemas.microsoft.com/office/drawing/2014/main" id="{A77C17BF-8000-4B5F-83E8-6C7C51374206}"/>
              </a:ext>
            </a:extLst>
          </p:cNvPr>
          <p:cNvSpPr txBox="1"/>
          <p:nvPr/>
        </p:nvSpPr>
        <p:spPr>
          <a:xfrm>
            <a:off x="760943" y="626698"/>
            <a:ext cx="266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latin typeface="+mj-lt"/>
                <a:cs typeface="+mn-ea"/>
                <a:sym typeface="+mn-lt"/>
              </a:rPr>
              <a:t>云计算技术</a:t>
            </a:r>
          </a:p>
        </p:txBody>
      </p:sp>
    </p:spTree>
    <p:extLst>
      <p:ext uri="{BB962C8B-B14F-4D97-AF65-F5344CB8AC3E}">
        <p14:creationId xmlns:p14="http://schemas.microsoft.com/office/powerpoint/2010/main" val="230596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需求说明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B292FA1C-13FF-513D-0FEF-A4D2490FE6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879" y="1468849"/>
            <a:ext cx="8560242" cy="4873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63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03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9" y="4064319"/>
            <a:ext cx="85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数据文件解读与预处理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1492902" y="5390241"/>
            <a:ext cx="8956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DATA FILE INTERPRETATION AND PREPROCESSING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7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数据文件结构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DD31FBC-AD2E-8CF8-E454-B084B53EE5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690" y="2358273"/>
            <a:ext cx="8385225" cy="4071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4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将所有数据文件解压并合并成一份数据文件，以便上传至云平台进行后续计算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4094446-1BF4-9D10-EA1D-9A4CB73BF040}"/>
              </a:ext>
            </a:extLst>
          </p:cNvPr>
          <p:cNvSpPr txBox="1"/>
          <p:nvPr/>
        </p:nvSpPr>
        <p:spPr>
          <a:xfrm>
            <a:off x="1004014" y="2746819"/>
            <a:ext cx="75176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tar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xvf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gsod_2018.tar</a:t>
            </a:r>
            <a:endParaRPr lang="zh-CN" altLang="zh-CN" sz="3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tar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xvf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gsod_2019.tar</a:t>
            </a:r>
            <a:endParaRPr lang="zh-CN" altLang="zh-CN" sz="3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tar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xvf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gsod_2020.tar</a:t>
            </a:r>
            <a:endParaRPr lang="en-US" altLang="zh-CN" sz="3200" dirty="0"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tar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xvf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gsod_2021.tar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21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zcat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指令将所有数据文件合并为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ncdc.txt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4094446-1BF4-9D10-EA1D-9A4CB73BF040}"/>
              </a:ext>
            </a:extLst>
          </p:cNvPr>
          <p:cNvSpPr txBox="1"/>
          <p:nvPr/>
        </p:nvSpPr>
        <p:spPr>
          <a:xfrm>
            <a:off x="1033063" y="2621176"/>
            <a:ext cx="1147537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head ncdc.txt 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STN--- WBAN   YEARMODA    TEMP       DEWP      SLP        STP       VISIB      WDSP     MXSPD   GUST    MAX     MIN   PRCP   SNDP   FRSHTT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008415 99999  20200313    82.7  6    73.2  6  1010.9  6  9999.9  0  999.9  0   14.5  6   17.1   21.0    83.3*   82.2*  0.00I 999.9  000000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008415 99999  20200314    83.1  8    72.4  8  1008.7  8  9999.9  0  999.9  0   11.0  8   14.0   17.1    83.7*   82.4*  0.00I 999.9  000000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STN--- WBAN   YEARMODA    TEMP       DEWP      SLP        STP       VISIB      WDSP     MXSPD   GUST    MAX     MIN   PRCP   SNDP   FRSHTT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20200101    31.5 24    29.3 24   974.9 24   973.8 24    3.7  6    9.9 24   15.9   24.1    35.8    23.5*  0.37G 999.9  010000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20200102    26.0 24    23.4 24   960.1 24   959.0 24    4.9  6   23.0 24   37.3   49.1    34.2*   19.0   0.54E 999.9  101000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20200103    25.1 21    18.9 21   985.5 21   984.3 21  999.9  0   33.4 21   50.5   65.9    33.6*   19.6*  0.31E 999.9  010000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20200104    24.1 23    16.1 23  1007.2 23  1006.0 23    8.2  5   13.3 23   25.6   31.3    31.3*   19.2   0.06G 999.9  001000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20200105    34.4 24    32.5 24   981.8 24   980.6 24    4.2  6   12.9 24   25.6   34.0    37.4    26.4   0.02G 999.9  010000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010010 99999  20200106    35.7 22    33.2 22   973.8 22   972.7 22    8.4  4   13.4 21   28.9   39.2    38.3*   33.4   0.09G 999.9  100000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0743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执行如下指令删除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ncdc.txt 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中的所有表头所在行。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4094446-1BF4-9D10-EA1D-9A4CB73BF040}"/>
              </a:ext>
            </a:extLst>
          </p:cNvPr>
          <p:cNvSpPr txBox="1"/>
          <p:nvPr/>
        </p:nvSpPr>
        <p:spPr>
          <a:xfrm>
            <a:off x="1033063" y="2621176"/>
            <a:ext cx="114753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sed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'/STN/d' ncdc.txt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3542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931237" y="1875743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执行如下指令删除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ncdc.txt 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中的所有表头所在行。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4094446-1BF4-9D10-EA1D-9A4CB73BF040}"/>
              </a:ext>
            </a:extLst>
          </p:cNvPr>
          <p:cNvSpPr txBox="1"/>
          <p:nvPr/>
        </p:nvSpPr>
        <p:spPr>
          <a:xfrm>
            <a:off x="1019102" y="2649096"/>
            <a:ext cx="11475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root@localhost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~]# sed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'/STN/d' ncdc.txt</a:t>
            </a:r>
          </a:p>
          <a:p>
            <a:pPr indent="228600"/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28600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ncdc.txt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就是后续要上传至云计算平台的数据文件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68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r>
                <a:rPr lang="zh-CN" altLang="en-US" sz="2400" dirty="0">
                  <a:cs typeface="+mn-ea"/>
                  <a:sym typeface="+mn-lt"/>
                </a:rPr>
                <a:t>数据文件解读与预处理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字段解读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2A299BDD-28C8-B008-3907-A72673164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382866"/>
              </p:ext>
            </p:extLst>
          </p:nvPr>
        </p:nvGraphicFramePr>
        <p:xfrm>
          <a:off x="5292945" y="232403"/>
          <a:ext cx="6657076" cy="6524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5645">
                  <a:extLst>
                    <a:ext uri="{9D8B030D-6E8A-4147-A177-3AD203B41FA5}">
                      <a16:colId xmlns:a16="http://schemas.microsoft.com/office/drawing/2014/main" val="3576655910"/>
                    </a:ext>
                  </a:extLst>
                </a:gridCol>
                <a:gridCol w="1172778">
                  <a:extLst>
                    <a:ext uri="{9D8B030D-6E8A-4147-A177-3AD203B41FA5}">
                      <a16:colId xmlns:a16="http://schemas.microsoft.com/office/drawing/2014/main" val="1316668664"/>
                    </a:ext>
                  </a:extLst>
                </a:gridCol>
                <a:gridCol w="4298653">
                  <a:extLst>
                    <a:ext uri="{9D8B030D-6E8A-4147-A177-3AD203B41FA5}">
                      <a16:colId xmlns:a16="http://schemas.microsoft.com/office/drawing/2014/main" val="20447002"/>
                    </a:ext>
                  </a:extLst>
                </a:gridCol>
              </a:tblGrid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字段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定位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说明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803147624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STN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1-6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气象站编号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075687422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WBAN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8-12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气象站</a:t>
                      </a:r>
                      <a:r>
                        <a:rPr lang="en-US" sz="1200">
                          <a:effectLst/>
                        </a:rPr>
                        <a:t>WBAN</a:t>
                      </a:r>
                      <a:r>
                        <a:rPr lang="zh-CN" sz="1200">
                          <a:effectLst/>
                        </a:rPr>
                        <a:t>编号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461336818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YEAR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15-18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年份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448377929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MODA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19-22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月份和日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230721214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TEMP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25-30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当天平均气温，</a:t>
                      </a:r>
                      <a:r>
                        <a:rPr lang="en-US" sz="1200">
                          <a:effectLst/>
                        </a:rPr>
                        <a:t>9999.9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133965441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32-33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用于计算平均温度的观测数量。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4141711681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DEWP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36-41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平均露点，</a:t>
                      </a:r>
                      <a:r>
                        <a:rPr lang="en-US" sz="1200">
                          <a:effectLst/>
                        </a:rPr>
                        <a:t>9999.9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312224818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43-44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用于计算平均露点的观测数量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91157363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SLP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47-52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平均海平面压力，</a:t>
                      </a:r>
                      <a:r>
                        <a:rPr lang="en-US" sz="1200">
                          <a:effectLst/>
                        </a:rPr>
                        <a:t>9999.9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951194021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54-55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用于计算平均海平面压力的观测数量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308161742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STP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58-63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本站气压，</a:t>
                      </a:r>
                      <a:r>
                        <a:rPr lang="en-US" sz="1200">
                          <a:effectLst/>
                        </a:rPr>
                        <a:t>9999.9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764910126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65-66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用于计算平均站压力的观测数量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476144048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VISIB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69-73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当天的平均可见度，</a:t>
                      </a:r>
                      <a:r>
                        <a:rPr lang="en-US" sz="1200">
                          <a:effectLst/>
                        </a:rPr>
                        <a:t>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258306303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75-76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用于计算平均可见度的观察数量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4281608813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WDSP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79-83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当天平均风速，</a:t>
                      </a:r>
                      <a:r>
                        <a:rPr lang="en-US" sz="1200">
                          <a:effectLst/>
                        </a:rPr>
                        <a:t>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401991379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Count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85-86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用于计算平均风速的观测数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494696512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MXSPD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89-93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当天报告的最大持续风速，</a:t>
                      </a:r>
                      <a:r>
                        <a:rPr lang="en-US" sz="1200">
                          <a:effectLst/>
                        </a:rPr>
                        <a:t>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384794372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GUST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96-100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最高阵风报告为一天，</a:t>
                      </a:r>
                      <a:r>
                        <a:rPr lang="en-US" sz="1200">
                          <a:effectLst/>
                        </a:rPr>
                        <a:t>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588171515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MAX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103-108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最高气温，</a:t>
                      </a:r>
                      <a:r>
                        <a:rPr lang="en-US" sz="1200">
                          <a:effectLst/>
                        </a:rPr>
                        <a:t>9999.9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1628186596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Flag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109-109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*</a:t>
                      </a:r>
                      <a:r>
                        <a:rPr lang="zh-CN" sz="1200">
                          <a:effectLst/>
                        </a:rPr>
                        <a:t>表示从小时数据得出最大温度，空白则不是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387256926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MIN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111-116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 dirty="0">
                          <a:effectLst/>
                        </a:rPr>
                        <a:t>最低气温，</a:t>
                      </a:r>
                      <a:r>
                        <a:rPr lang="en-US" sz="1200" dirty="0">
                          <a:effectLst/>
                        </a:rPr>
                        <a:t>9999.9</a:t>
                      </a:r>
                      <a:r>
                        <a:rPr lang="zh-CN" sz="1200" dirty="0">
                          <a:effectLst/>
                        </a:rPr>
                        <a:t>代表该值缺失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220047513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Flag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117-117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*</a:t>
                      </a:r>
                      <a:r>
                        <a:rPr lang="zh-CN" sz="1200">
                          <a:effectLst/>
                        </a:rPr>
                        <a:t>表示从小时数据得出最小温度，空白则不是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955824852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PRCP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119-123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总降雨量，</a:t>
                      </a:r>
                      <a:r>
                        <a:rPr lang="en-US" sz="1200">
                          <a:effectLst/>
                        </a:rPr>
                        <a:t>99.99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416747930"/>
                  </a:ext>
                </a:extLst>
              </a:tr>
              <a:tr h="24633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SNDP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126-130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>
                          <a:effectLst/>
                        </a:rPr>
                        <a:t>降雪深度，</a:t>
                      </a:r>
                      <a:r>
                        <a:rPr lang="en-US" sz="1200">
                          <a:effectLst/>
                        </a:rPr>
                        <a:t>999.9</a:t>
                      </a:r>
                      <a:r>
                        <a:rPr lang="zh-CN" sz="1200">
                          <a:effectLst/>
                        </a:rPr>
                        <a:t>代表该值缺失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3275504640"/>
                  </a:ext>
                </a:extLst>
              </a:tr>
              <a:tr h="317261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FRSHTT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133-138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200" dirty="0">
                          <a:effectLst/>
                        </a:rPr>
                        <a:t>标志当天是否发生了雾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zh-CN" sz="1200" dirty="0">
                          <a:effectLst/>
                        </a:rPr>
                        <a:t>雨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zh-CN" sz="1200" dirty="0">
                          <a:effectLst/>
                        </a:rPr>
                        <a:t>雪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zh-CN" sz="1200" dirty="0">
                          <a:effectLst/>
                        </a:rPr>
                        <a:t>冰雹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zh-CN" sz="1200" dirty="0">
                          <a:effectLst/>
                        </a:rPr>
                        <a:t>雷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zh-CN" sz="1200" dirty="0">
                          <a:effectLst/>
                        </a:rPr>
                        <a:t>台风</a:t>
                      </a:r>
                      <a:endParaRPr lang="zh-CN" sz="1600" dirty="0">
                        <a:effectLst/>
                      </a:endParaRPr>
                    </a:p>
                    <a:p>
                      <a:pPr algn="ctr"/>
                      <a:r>
                        <a:rPr lang="zh-CN" sz="1200" dirty="0">
                          <a:effectLst/>
                        </a:rPr>
                        <a:t>（总共有六个标记位，</a:t>
                      </a:r>
                      <a:r>
                        <a:rPr lang="en-US" sz="1200" dirty="0">
                          <a:effectLst/>
                        </a:rPr>
                        <a:t>1</a:t>
                      </a:r>
                      <a:r>
                        <a:rPr lang="zh-CN" sz="1200" dirty="0">
                          <a:effectLst/>
                        </a:rPr>
                        <a:t>表示发生了，</a:t>
                      </a:r>
                      <a:r>
                        <a:rPr lang="en-US" sz="1200" dirty="0">
                          <a:effectLst/>
                        </a:rPr>
                        <a:t>0</a:t>
                      </a:r>
                      <a:r>
                        <a:rPr lang="zh-CN" sz="1200" dirty="0">
                          <a:effectLst/>
                        </a:rPr>
                        <a:t>表示没有发生） 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</a:endParaRPr>
                    </a:p>
                  </a:txBody>
                  <a:tcPr marL="52467" marR="52467" marT="0" marB="0" anchor="ctr"/>
                </a:tc>
                <a:extLst>
                  <a:ext uri="{0D108BD9-81ED-4DB2-BD59-A6C34878D82A}">
                    <a16:rowId xmlns:a16="http://schemas.microsoft.com/office/drawing/2014/main" val="2200056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5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04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9" y="4064319"/>
            <a:ext cx="85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云计算开发准备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1361020" y="5390241"/>
            <a:ext cx="9469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PREPARE FOR CLOUD COMPUTING DEVELOPMENT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769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申请云计算资源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9990092-D0E3-6A92-F70E-4E8E2583911E}"/>
              </a:ext>
            </a:extLst>
          </p:cNvPr>
          <p:cNvSpPr txBox="1"/>
          <p:nvPr/>
        </p:nvSpPr>
        <p:spPr>
          <a:xfrm>
            <a:off x="931236" y="2605140"/>
            <a:ext cx="97989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云服务提供商是指提供基于云的平台、基础结构、应用程序或存储服务的第三方公司。简单的说，云服务提供商将企业所需的软硬件资源、资料都放在网络上，企业可以根据自己的需求向云服务商申请资源，企业就能够在任何时间、任何场景实现数据存取、数据运算。国内云服务提供商有很多，如华为云、阿里云、腾讯云、天翼云等，用户可根据实际业务需求选择合适的云服务提供商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508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05CCE105-A266-46CD-A6FD-3BB0F2BBDBA8}"/>
              </a:ext>
            </a:extLst>
          </p:cNvPr>
          <p:cNvSpPr/>
          <p:nvPr/>
        </p:nvSpPr>
        <p:spPr>
          <a:xfrm>
            <a:off x="9004300" y="0"/>
            <a:ext cx="31877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AA1DC4C-BB93-49B6-A4AC-67D2C0151906}"/>
              </a:ext>
            </a:extLst>
          </p:cNvPr>
          <p:cNvSpPr txBox="1"/>
          <p:nvPr/>
        </p:nvSpPr>
        <p:spPr>
          <a:xfrm>
            <a:off x="9620959" y="1797077"/>
            <a:ext cx="1954381" cy="3263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 spc="6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BB712A6-1E30-E787-EA95-6474B77B782E}"/>
              </a:ext>
            </a:extLst>
          </p:cNvPr>
          <p:cNvSpPr txBox="1"/>
          <p:nvPr/>
        </p:nvSpPr>
        <p:spPr>
          <a:xfrm>
            <a:off x="895866" y="1012953"/>
            <a:ext cx="609716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cs typeface="+mn-ea"/>
              </a:rPr>
              <a:t>01    </a:t>
            </a:r>
            <a:r>
              <a:rPr lang="zh-CN" altLang="en-US" sz="2800" dirty="0">
                <a:cs typeface="+mn-ea"/>
              </a:rPr>
              <a:t>云计算应用开发思路</a:t>
            </a:r>
            <a:endParaRPr lang="en-US" altLang="zh-CN" sz="2800" dirty="0">
              <a:cs typeface="+mn-ea"/>
            </a:endParaRPr>
          </a:p>
          <a:p>
            <a:endParaRPr lang="zh-CN" altLang="en-US" sz="2800" dirty="0">
              <a:cs typeface="+mn-ea"/>
            </a:endParaRPr>
          </a:p>
          <a:p>
            <a:r>
              <a:rPr lang="en-US" altLang="zh-CN" sz="2800" dirty="0">
                <a:cs typeface="+mn-ea"/>
              </a:rPr>
              <a:t>02    </a:t>
            </a:r>
            <a:r>
              <a:rPr lang="zh-CN" altLang="en-US" sz="2800" dirty="0">
                <a:cs typeface="+mn-ea"/>
              </a:rPr>
              <a:t>需求说明</a:t>
            </a:r>
            <a:endParaRPr lang="en-US" altLang="zh-CN" sz="2800" dirty="0">
              <a:cs typeface="+mn-ea"/>
            </a:endParaRPr>
          </a:p>
          <a:p>
            <a:endParaRPr lang="zh-CN" altLang="en-US" sz="2800" dirty="0">
              <a:cs typeface="+mn-ea"/>
            </a:endParaRPr>
          </a:p>
          <a:p>
            <a:r>
              <a:rPr lang="en-US" altLang="zh-CN" sz="2800" dirty="0">
                <a:cs typeface="+mn-ea"/>
              </a:rPr>
              <a:t>03    </a:t>
            </a:r>
            <a:r>
              <a:rPr lang="zh-CN" altLang="en-US" sz="2800" dirty="0">
                <a:cs typeface="+mn-ea"/>
              </a:rPr>
              <a:t>数据文件解读与预处理</a:t>
            </a:r>
            <a:endParaRPr lang="en-US" altLang="zh-CN" sz="2800" dirty="0">
              <a:cs typeface="+mn-ea"/>
            </a:endParaRPr>
          </a:p>
          <a:p>
            <a:endParaRPr lang="zh-CN" altLang="en-US" sz="2800" dirty="0">
              <a:cs typeface="+mn-ea"/>
            </a:endParaRPr>
          </a:p>
          <a:p>
            <a:r>
              <a:rPr lang="en-US" altLang="zh-CN" sz="2800" dirty="0">
                <a:cs typeface="+mn-ea"/>
              </a:rPr>
              <a:t>04    </a:t>
            </a:r>
            <a:r>
              <a:rPr lang="zh-CN" altLang="en-US" sz="2800" dirty="0">
                <a:cs typeface="+mn-ea"/>
              </a:rPr>
              <a:t>云计算开发准备</a:t>
            </a:r>
            <a:endParaRPr lang="en-US" altLang="zh-CN" sz="2800" dirty="0">
              <a:cs typeface="+mn-ea"/>
            </a:endParaRPr>
          </a:p>
          <a:p>
            <a:endParaRPr lang="zh-CN" altLang="en-US" sz="2800" dirty="0">
              <a:cs typeface="+mn-ea"/>
            </a:endParaRPr>
          </a:p>
          <a:p>
            <a:r>
              <a:rPr lang="en-US" altLang="zh-CN" sz="2800" dirty="0">
                <a:cs typeface="+mn-ea"/>
              </a:rPr>
              <a:t>05    </a:t>
            </a:r>
            <a:r>
              <a:rPr lang="zh-CN" altLang="en-US" sz="2800" dirty="0">
                <a:cs typeface="+mn-ea"/>
              </a:rPr>
              <a:t>代码详解</a:t>
            </a:r>
            <a:endParaRPr lang="en-US" altLang="zh-CN" sz="2800" dirty="0">
              <a:cs typeface="+mn-ea"/>
            </a:endParaRPr>
          </a:p>
          <a:p>
            <a:endParaRPr lang="zh-CN" altLang="en-US" sz="2800" dirty="0">
              <a:cs typeface="+mn-ea"/>
            </a:endParaRPr>
          </a:p>
          <a:p>
            <a:r>
              <a:rPr lang="en-US" altLang="zh-CN" sz="2800" dirty="0">
                <a:cs typeface="+mn-ea"/>
              </a:rPr>
              <a:t>06    </a:t>
            </a:r>
            <a:r>
              <a:rPr lang="zh-CN" altLang="en-US" sz="2800" dirty="0">
                <a:cs typeface="+mn-ea"/>
              </a:rPr>
              <a:t>作业提交及运行结果展示</a:t>
            </a:r>
          </a:p>
        </p:txBody>
      </p:sp>
    </p:spTree>
    <p:extLst>
      <p:ext uri="{BB962C8B-B14F-4D97-AF65-F5344CB8AC3E}">
        <p14:creationId xmlns:p14="http://schemas.microsoft.com/office/powerpoint/2010/main" val="195968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申请云计算资源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860195-164D-34B9-0992-AD3CCC24FB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882" y="2308225"/>
            <a:ext cx="4420235" cy="454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319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配置作业提交客户端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1090074" y="2815495"/>
            <a:ext cx="97989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一般情况下，云计算服务提供商会向用户提供作业提交客户端，用户可通过该客户端向云平台提交作业和上传数据。首先下载作业提交客户端（以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odpscmd_public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为例），并进入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conf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目录，编辑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odps_config.ini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文件。在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project_name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后面添加自己创建的项目名，在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access_id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后面添加自己的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id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，在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access_key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后面添加自己的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key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，根据平台提供的文档，查询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end_point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并填写，根据需要填写其他参数，保存配置文件。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643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配置作业提交客户端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3FC276-B0B4-B4EA-E391-8FC35E8419FF}"/>
              </a:ext>
            </a:extLst>
          </p:cNvPr>
          <p:cNvSpPr txBox="1"/>
          <p:nvPr/>
        </p:nvSpPr>
        <p:spPr>
          <a:xfrm>
            <a:off x="1166005" y="2558973"/>
            <a:ext cx="806994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project_name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access_id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access_key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end_point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log_view_host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https_check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confirm threshold for query input size(unit: GB)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data_size_confirm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this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url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is for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odpscmd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update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update_url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download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sql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results by instance tunnel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use_instance_tunnel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the max records when download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sql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results by instance tunnel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instance_tunnel_max_record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IMPORTANT: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  If leaving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tunnel_endpoint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untouched, console will try to automatically get one from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service, which might charge networking fees in some cases.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  Please refer to Endpoint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tunnel_endpoint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 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28600"/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use set.&lt;key&gt;=</a:t>
            </a:r>
            <a:endParaRPr lang="zh-CN" altLang="zh-CN" sz="12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 e.g. </a:t>
            </a:r>
            <a:r>
              <a:rPr lang="en-US" altLang="zh-CN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set.odps.sql.select.output.format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7630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配置作业提交客户端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931237" y="2584875"/>
            <a:ext cx="9798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在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odpscmd_public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客户端安装路径下的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bin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文件夹中，执行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odpscmd.bat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文件，如图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9-5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所示，客户端成功启动。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F7698B4-C025-1288-B935-DAF8BEFA0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458" y="3505199"/>
            <a:ext cx="7513456" cy="26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0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IDEA</a:t>
            </a:r>
            <a:r>
              <a:rPr lang="zh-CN" alt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中安装插件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97989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）在顶部菜单栏，单击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File&gt;Settings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Settings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对话框的左侧导航栏上，单击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Plugins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Plugins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对话框的搜索框中搜索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Studio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9-6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所示，找到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Studio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插件，单击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Install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进行安装。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4235EF5-3BA3-83FA-197F-2DE8F8A25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351" y="3204399"/>
            <a:ext cx="5084934" cy="36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82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59080" algn="just">
              <a:lnSpc>
                <a:spcPts val="1560"/>
              </a:lnSpc>
            </a:pP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创建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MaxCompute Studio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项目</a:t>
            </a:r>
            <a:endParaRPr lang="zh-CN" altLang="zh-CN" sz="1800" kern="1200" spc="10" dirty="0">
              <a:effectLst/>
              <a:latin typeface="方正准雅宋_GBK"/>
              <a:cs typeface="宋体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）启动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IntelliJ IDEA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，在顶部菜单栏，单击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File &gt; New &gt; Project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9-7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所示，在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New Project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对话框的左侧导航栏，选择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Studio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Next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22FC604-5312-62E3-BEF7-4A8F76F3C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035" y="3094461"/>
            <a:ext cx="5960784" cy="350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2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9-8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所示，填写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 name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，作为项目名称，如有需要，可以更改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 location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，以修改项目路径。单击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Finish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完成。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B4AA922-AEC1-2491-5CC4-E818B98A9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677" y="2815707"/>
            <a:ext cx="6306094" cy="371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5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完成项目创建。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窗口中为新创建的项目结构，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scripts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目录存放脚本文件，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target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目录存放目标文件。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880C739-D13F-75ED-2F66-08568EABE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393" y="2498535"/>
            <a:ext cx="6449378" cy="387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6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851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59080" algn="just">
              <a:lnSpc>
                <a:spcPts val="1560"/>
              </a:lnSpc>
            </a:pP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创建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MaxCompute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项目连接</a:t>
            </a:r>
            <a:endParaRPr lang="zh-CN" altLang="zh-CN" sz="1800" kern="1200" spc="10" dirty="0">
              <a:effectLst/>
              <a:latin typeface="方正准雅宋_GBK"/>
              <a:cs typeface="宋体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9-10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View &gt; Tool Windows &gt; Project Explorer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，打开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Studio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的项目管理器。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CEF4DC4-E47F-1D67-059A-EEFC312E0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637" y="2703719"/>
            <a:ext cx="473265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84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91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59080" algn="just">
              <a:lnSpc>
                <a:spcPts val="1560"/>
              </a:lnSpc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在左侧弹出窗口后，点击弹出窗口右上角的“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+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”按钮，配置必填项目信息。此处配置信息与之前代码提交客户端信息一致。其中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project_name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为项目名，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access_id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为云服务账户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id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access_key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为云服务账户密钥，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end_point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根据云计算平台提供的文档查询并填写，根据需要填写其他参数，保存配置文件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185729B-7955-5AAB-8F7E-56604D961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977" y="3047938"/>
            <a:ext cx="356171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8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01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9" y="4064319"/>
            <a:ext cx="85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云计算应用开发思路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1492902" y="5390241"/>
            <a:ext cx="8726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COMPUTING APPLICATION DEVELOPMENT IDEAS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126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112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59080" algn="just">
              <a:lnSpc>
                <a:spcPts val="1560"/>
              </a:lnSpc>
            </a:pP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创建模块</a:t>
            </a:r>
            <a:endParaRPr lang="zh-CN" altLang="zh-CN" sz="1800" kern="1200" spc="10" dirty="0">
              <a:effectLst/>
              <a:latin typeface="方正准雅宋_GBK"/>
              <a:cs typeface="宋体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File &gt; New &gt; Module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，打开创建模块窗口。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9-12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所示，单击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Java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，配置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Module SDK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，选择合适的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SDK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版本，一般选择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1.8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版本即可。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5FDD663-934A-6D81-5C93-D393E3C25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332" y="3231206"/>
            <a:ext cx="4681855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9-13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所示，填写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Module name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，例如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，单击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Finish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完成创建。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0415271-5AA7-5A33-BCE6-08BAE772D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327" y="2497381"/>
            <a:ext cx="5867944" cy="374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r>
                <a:rPr lang="zh-CN" altLang="en-US" sz="2400" dirty="0">
                  <a:cs typeface="+mn-ea"/>
                  <a:sym typeface="+mn-lt"/>
                </a:rPr>
                <a:t>云计算开发准备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搭建项目结构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3320978" y="1621371"/>
            <a:ext cx="8406565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59080" algn="just">
              <a:lnSpc>
                <a:spcPts val="1560"/>
              </a:lnSpc>
            </a:pP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x-none" altLang="zh-CN" sz="1800" kern="1200" spc="10" dirty="0">
                <a:solidFill>
                  <a:srgbClr val="00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创建类</a:t>
            </a:r>
            <a:endParaRPr lang="zh-CN" altLang="zh-CN" sz="1800" kern="1200" spc="10" dirty="0">
              <a:effectLst/>
              <a:latin typeface="方正准雅宋_GBK"/>
              <a:cs typeface="宋体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）在新创建的模块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java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目录下创建包：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com.book.mapreduce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，包名可根据需要定义，如图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9-15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所示。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）在包下新建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ComputeMaxTemp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类和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ComputeAvgTemp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类，用于计算最高温度和平均温度，如图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9-16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所示。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8E0FF4A-B6EF-5469-A9AA-812BDD30E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777" y="3683611"/>
            <a:ext cx="3111500" cy="58293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C94EBA8-3F05-3A17-6B48-3DF2DE73B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490" y="3628364"/>
            <a:ext cx="303022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5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05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9" y="4064319"/>
            <a:ext cx="85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代码详解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1488881" y="5390241"/>
            <a:ext cx="2887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CODE DETAIL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54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05</a:t>
              </a:r>
              <a:r>
                <a:rPr lang="zh-CN" altLang="en-US" sz="2400" dirty="0">
                  <a:cs typeface="+mn-ea"/>
                  <a:sym typeface="+mn-lt"/>
                </a:rPr>
                <a:t>代码详解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计算最高温度：</a:t>
            </a:r>
            <a:r>
              <a:rPr lang="en-US" altLang="zh-CN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931237" y="2587744"/>
            <a:ext cx="8406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阶段的主要工作是对数据集中的天气数据进行处理，将每条天气记录转化为键值对的形式。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1537CD6-B578-8174-40E2-7CEE20FD2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94" y="3429000"/>
            <a:ext cx="6357206" cy="312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3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05</a:t>
              </a:r>
              <a:r>
                <a:rPr lang="zh-CN" altLang="en-US" sz="2400" dirty="0">
                  <a:cs typeface="+mn-ea"/>
                  <a:sym typeface="+mn-lt"/>
                </a:rPr>
                <a:t>代码详解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7810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计算最高温度：</a:t>
            </a:r>
            <a:r>
              <a:rPr lang="en-US" altLang="zh-CN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9E77A7C-0A47-2CBD-7693-26FAEA391FC9}"/>
              </a:ext>
            </a:extLst>
          </p:cNvPr>
          <p:cNvSpPr txBox="1"/>
          <p:nvPr/>
        </p:nvSpPr>
        <p:spPr>
          <a:xfrm>
            <a:off x="931237" y="2587744"/>
            <a:ext cx="8406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阶段不断地拉取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的中间结果，并在拉取的过程中将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key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相同的值做合并，即根据年份进行合并。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3800A30-A095-0FDF-546D-58E027BE1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677" y="3429000"/>
            <a:ext cx="2838123" cy="316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3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05</a:t>
              </a:r>
              <a:r>
                <a:rPr lang="zh-CN" altLang="en-US" sz="2400" dirty="0">
                  <a:cs typeface="+mn-ea"/>
                  <a:sym typeface="+mn-lt"/>
                </a:rPr>
                <a:t>代码详解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7810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计算最高温度：完整过程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7D9E91A-38E6-17CC-2998-ACAD31D8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2410459"/>
            <a:ext cx="5613400" cy="430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05</a:t>
              </a:r>
              <a:r>
                <a:rPr lang="zh-CN" altLang="en-US" sz="2400" dirty="0">
                  <a:cs typeface="+mn-ea"/>
                  <a:sym typeface="+mn-lt"/>
                </a:rPr>
                <a:t>代码详解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7810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计算</a:t>
            </a:r>
            <a:r>
              <a:rPr lang="zh-CN" alt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平均</a:t>
            </a:r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温度：完整过程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A6EAED1-F67E-2B63-AA62-343A973D9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570" y="2362517"/>
            <a:ext cx="5701030" cy="421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9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06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8" y="4064319"/>
            <a:ext cx="89851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作业提交及运行结果展示</a:t>
            </a:r>
          </a:p>
          <a:p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1492902" y="5390241"/>
            <a:ext cx="9507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JOB SUBMISSION AND OPERATION RESULTS DISPLAY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261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06</a:t>
              </a:r>
              <a:r>
                <a:rPr lang="zh-CN" altLang="en-US" sz="2400" dirty="0">
                  <a:cs typeface="+mn-ea"/>
                  <a:sym typeface="+mn-lt"/>
                </a:rPr>
                <a:t>作业提交及运行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提交数据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9C4C883-C23D-EE63-D293-6941A0D5E895}"/>
              </a:ext>
            </a:extLst>
          </p:cNvPr>
          <p:cNvSpPr txBox="1"/>
          <p:nvPr/>
        </p:nvSpPr>
        <p:spPr>
          <a:xfrm>
            <a:off x="1090075" y="2693938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1）启动代码提交客户端。</a:t>
            </a:r>
            <a:endParaRPr lang="en-US" altLang="zh-CN" dirty="0"/>
          </a:p>
          <a:p>
            <a:endParaRPr lang="zh-CN" altLang="en-US" dirty="0"/>
          </a:p>
          <a:p>
            <a:r>
              <a:rPr lang="zh-CN" altLang="en-US" dirty="0"/>
              <a:t>2）输入如下指令，创建天气数据表，作为输入数据表。</a:t>
            </a:r>
          </a:p>
          <a:p>
            <a:r>
              <a:rPr lang="zh-CN" altLang="en-US" dirty="0"/>
              <a:t>create table weather(weather string);</a:t>
            </a:r>
            <a:endParaRPr lang="en-US" altLang="zh-CN" dirty="0"/>
          </a:p>
          <a:p>
            <a:endParaRPr lang="zh-CN" altLang="en-US" dirty="0"/>
          </a:p>
          <a:p>
            <a:r>
              <a:rPr lang="zh-CN" altLang="en-US" dirty="0"/>
              <a:t>3）输入如下指令，创建两个结果表，作为输出数据表。</a:t>
            </a:r>
          </a:p>
          <a:p>
            <a:r>
              <a:rPr lang="zh-CN" altLang="en-US" dirty="0"/>
              <a:t>create table max_temp(year string,temp string);</a:t>
            </a:r>
          </a:p>
          <a:p>
            <a:r>
              <a:rPr lang="zh-CN" altLang="en-US" dirty="0"/>
              <a:t>create table avg_temp(year string,temp string);</a:t>
            </a:r>
            <a:endParaRPr lang="en-US" altLang="zh-CN" dirty="0"/>
          </a:p>
          <a:p>
            <a:endParaRPr lang="zh-CN" altLang="en-US" dirty="0"/>
          </a:p>
          <a:p>
            <a:r>
              <a:rPr lang="zh-CN" altLang="en-US" dirty="0"/>
              <a:t>4）输入如下指令，上传天气数据到天气表。</a:t>
            </a:r>
          </a:p>
          <a:p>
            <a:r>
              <a:rPr lang="zh-CN" altLang="en-US" dirty="0"/>
              <a:t>tunnel upload D:\test\ncdc.txt weather;</a:t>
            </a:r>
          </a:p>
        </p:txBody>
      </p:sp>
    </p:spTree>
    <p:extLst>
      <p:ext uri="{BB962C8B-B14F-4D97-AF65-F5344CB8AC3E}">
        <p14:creationId xmlns:p14="http://schemas.microsoft.com/office/powerpoint/2010/main" val="111400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云计算应用开发思路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1090075" y="1949926"/>
            <a:ext cx="741175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传统的分布式计算应用程序开发需要自行搭建分布式环境，一般情况下需要如下几个步骤：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购买硬件设备，包括租用场地、购买服务器、购买网络设备等；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为服务器安装操作系统，进行基本配置；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将服务器上架，搭建网络环境，让服务器之间能够互相通信；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安装和配置分布式软件运行环境；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测试环境是否可用；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将相应业务部署到集群。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E5FC302-F46A-D8F6-49C7-E7E78C070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161" y="3587956"/>
            <a:ext cx="3451547" cy="292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5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06</a:t>
              </a:r>
              <a:r>
                <a:rPr lang="zh-CN" altLang="en-US" sz="2400" dirty="0">
                  <a:cs typeface="+mn-ea"/>
                  <a:sym typeface="+mn-lt"/>
                </a:rPr>
                <a:t>作业提交及运行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提交代码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9C4C883-C23D-EE63-D293-6941A0D5E895}"/>
              </a:ext>
            </a:extLst>
          </p:cNvPr>
          <p:cNvSpPr txBox="1"/>
          <p:nvPr/>
        </p:nvSpPr>
        <p:spPr>
          <a:xfrm>
            <a:off x="1090075" y="269393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提交计算最高气温作业</a:t>
            </a:r>
          </a:p>
          <a:p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en-US" altLang="zh-CN" dirty="0"/>
              <a:t>IDEA</a:t>
            </a:r>
            <a:r>
              <a:rPr lang="zh-CN" altLang="en-US" dirty="0"/>
              <a:t>中，在</a:t>
            </a:r>
            <a:r>
              <a:rPr lang="en-US" altLang="zh-CN" dirty="0" err="1"/>
              <a:t>ComputeMaxTemp</a:t>
            </a:r>
            <a:r>
              <a:rPr lang="zh-CN" altLang="en-US" dirty="0"/>
              <a:t>脚本上右键单击，选择</a:t>
            </a:r>
            <a:r>
              <a:rPr lang="en-US" altLang="zh-CN" dirty="0"/>
              <a:t>Deploy to server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2398007-43FD-E308-E893-B56325BA0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2036870"/>
            <a:ext cx="3816392" cy="400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8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06</a:t>
              </a:r>
              <a:r>
                <a:rPr lang="zh-CN" altLang="en-US" sz="2400" dirty="0">
                  <a:cs typeface="+mn-ea"/>
                  <a:sym typeface="+mn-lt"/>
                </a:rPr>
                <a:t>作业提交及运行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提交代码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9C4C883-C23D-EE63-D293-6941A0D5E895}"/>
              </a:ext>
            </a:extLst>
          </p:cNvPr>
          <p:cNvSpPr txBox="1"/>
          <p:nvPr/>
        </p:nvSpPr>
        <p:spPr>
          <a:xfrm>
            <a:off x="1090075" y="269393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在弹出窗口中配置相关参数，点击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OK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，完成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包打包和上传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3B85504-C17B-C952-1820-DD26A097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320" y="3905250"/>
            <a:ext cx="6096000" cy="183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5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06</a:t>
              </a:r>
              <a:r>
                <a:rPr lang="zh-CN" altLang="en-US" sz="2400" dirty="0">
                  <a:cs typeface="+mn-ea"/>
                  <a:sym typeface="+mn-lt"/>
                </a:rPr>
                <a:t>作业提交及运行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提交代码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9C4C883-C23D-EE63-D293-6941A0D5E895}"/>
              </a:ext>
            </a:extLst>
          </p:cNvPr>
          <p:cNvSpPr txBox="1"/>
          <p:nvPr/>
        </p:nvSpPr>
        <p:spPr>
          <a:xfrm>
            <a:off x="1090074" y="2693938"/>
            <a:ext cx="105431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MaxCompute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客户端，执行以下命令开始运行作业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jar -resources mapreduce-1.0-SNAPSHOT.jar 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classpath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D:\test\mapreduce-1.0-SNAPSHOT.jar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com.book.mapreduce.ComputeMaxTemp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weather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max_temp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7B4A05D-6DF4-2C19-F2AF-A6C2A7D6DACA}"/>
              </a:ext>
            </a:extLst>
          </p:cNvPr>
          <p:cNvSpPr txBox="1"/>
          <p:nvPr/>
        </p:nvSpPr>
        <p:spPr>
          <a:xfrm>
            <a:off x="1181099" y="4155639"/>
            <a:ext cx="104520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上面命令中各参数含义：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-resources mapreduce-1.0-SNAPSHOT.jar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-resources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指定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作业调用的资源名称，即通过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IDEA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上传的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包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mapreduce-1.0-SNAPSHOT.jar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classpath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mapreduce-1.0-SNAPSHOT.jar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classpath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指定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MainClass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所在的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JAR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包路径。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com.book.mapreduce.ComputeMaxTemp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程序中定义的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MainClass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weather </a:t>
            </a:r>
            <a:r>
              <a:rPr lang="en-US" altLang="zh-CN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max_temp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：输入表和输出表。</a:t>
            </a:r>
            <a:endParaRPr lang="zh-CN" altLang="zh-CN" sz="24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276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06</a:t>
              </a:r>
              <a:r>
                <a:rPr lang="zh-CN" altLang="en-US" sz="2400" dirty="0">
                  <a:cs typeface="+mn-ea"/>
                  <a:sym typeface="+mn-lt"/>
                </a:rPr>
                <a:t>作业提交及运行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查看结果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9BD0122-1F40-7601-8B1D-B713E149FC9B}"/>
              </a:ext>
            </a:extLst>
          </p:cNvPr>
          <p:cNvSpPr txBox="1"/>
          <p:nvPr/>
        </p:nvSpPr>
        <p:spPr>
          <a:xfrm>
            <a:off x="1051395" y="2552980"/>
            <a:ext cx="6096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执行如下命令查看计算结果：</a:t>
            </a:r>
          </a:p>
          <a:p>
            <a:r>
              <a:rPr lang="zh-CN" altLang="en-US" dirty="0"/>
              <a:t>select * from max_temp;</a:t>
            </a:r>
          </a:p>
          <a:p>
            <a:r>
              <a:rPr lang="zh-CN" altLang="en-US" dirty="0"/>
              <a:t>查询结果如下：</a:t>
            </a:r>
          </a:p>
          <a:p>
            <a:r>
              <a:rPr lang="zh-CN" altLang="en-US" dirty="0"/>
              <a:t>+------------+------------+</a:t>
            </a:r>
          </a:p>
          <a:p>
            <a:r>
              <a:rPr lang="zh-CN" altLang="en-US" dirty="0"/>
              <a:t>| year       | temp       |</a:t>
            </a:r>
          </a:p>
          <a:p>
            <a:r>
              <a:rPr lang="zh-CN" altLang="en-US" dirty="0"/>
              <a:t>+------------+------------+</a:t>
            </a:r>
          </a:p>
          <a:p>
            <a:r>
              <a:rPr lang="zh-CN" altLang="en-US" dirty="0"/>
              <a:t>| 2018       | 126.3      |</a:t>
            </a:r>
          </a:p>
          <a:p>
            <a:r>
              <a:rPr lang="zh-CN" altLang="en-US" dirty="0"/>
              <a:t>| 2021       | 129.6      |</a:t>
            </a:r>
          </a:p>
          <a:p>
            <a:r>
              <a:rPr lang="zh-CN" altLang="en-US" dirty="0"/>
              <a:t>| 2020       | 129.2      |</a:t>
            </a:r>
          </a:p>
          <a:p>
            <a:r>
              <a:rPr lang="zh-CN" altLang="en-US" dirty="0"/>
              <a:t>| 2019       | 130.1      |</a:t>
            </a:r>
          </a:p>
          <a:p>
            <a:r>
              <a:rPr lang="zh-CN" altLang="en-US" dirty="0"/>
              <a:t>+------------+------------+</a:t>
            </a:r>
          </a:p>
          <a:p>
            <a:r>
              <a:rPr lang="zh-CN" altLang="en-US" dirty="0"/>
              <a:t>A total of 4 records fetched by instance tunnel. Max record number: 10000</a:t>
            </a:r>
          </a:p>
        </p:txBody>
      </p:sp>
    </p:spTree>
    <p:extLst>
      <p:ext uri="{BB962C8B-B14F-4D97-AF65-F5344CB8AC3E}">
        <p14:creationId xmlns:p14="http://schemas.microsoft.com/office/powerpoint/2010/main" val="163277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ADD1149-CE1B-419E-84A3-873E6469F924}"/>
              </a:ext>
            </a:extLst>
          </p:cNvPr>
          <p:cNvSpPr txBox="1"/>
          <p:nvPr/>
        </p:nvSpPr>
        <p:spPr>
          <a:xfrm>
            <a:off x="2032000" y="2771859"/>
            <a:ext cx="812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600" dirty="0">
                <a:cs typeface="+mn-ea"/>
                <a:sym typeface="+mn-lt"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93355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云计算应用开发思路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1090075" y="1949926"/>
            <a:ext cx="635774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但有了云计算技术之后，这个过程就变得十分简单，一般只需要以下几个步骤：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向云计算服务提供商申请大数据处理服务；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向云平台上传数据；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向云计算平台提交作业。</a:t>
            </a:r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074131-AF85-02E6-AF65-9A157FD68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120" y="3944513"/>
            <a:ext cx="4281233" cy="285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1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云计算应用开发思路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本节介绍如何编写</a:t>
            </a:r>
            <a:r>
              <a:rPr lang="en-US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程序并使用云平台提供的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服务来处理气象数据。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是一个分布式、高可靠、可扩展的并行计算框架。从编写程序角度来说，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都是编程接口。从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作业运行角度来说，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都是计算进程。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/>
            <a:endParaRPr lang="zh-CN" altLang="zh-CN" sz="1800" dirty="0"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首先需要对原始数据文件进行</a:t>
            </a:r>
            <a:r>
              <a:rPr lang="zh-CN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预处理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，对数据文件进行解压、合并、提取等操作，使之成为分布式应用程序能够处理的数据；其次需要</a:t>
            </a:r>
            <a:r>
              <a:rPr lang="zh-CN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安装和配置基本的云计算开发环境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，包括集成开发环境的安装、插件的安装、项目创建；之后根据具体业务需求</a:t>
            </a:r>
            <a:r>
              <a:rPr lang="zh-CN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编写</a:t>
            </a:r>
            <a:r>
              <a:rPr lang="en-US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程序代码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；最后向云平台</a:t>
            </a:r>
            <a:r>
              <a:rPr lang="zh-CN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上传数据并提交作业。</a:t>
            </a:r>
            <a:endParaRPr lang="zh-CN" altLang="zh-CN" sz="1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074131-AF85-02E6-AF65-9A157FD68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120" y="3944513"/>
            <a:ext cx="4281233" cy="285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01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id="{E9E0F28E-ADD7-440D-8CF4-EB679A0521BB}"/>
              </a:ext>
            </a:extLst>
          </p:cNvPr>
          <p:cNvSpPr/>
          <p:nvPr/>
        </p:nvSpPr>
        <p:spPr>
          <a:xfrm>
            <a:off x="4984750" y="0"/>
            <a:ext cx="4787900" cy="6858000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C42649A-052D-427E-A65B-AB7523DC074C}"/>
              </a:ext>
            </a:extLst>
          </p:cNvPr>
          <p:cNvSpPr txBox="1"/>
          <p:nvPr/>
        </p:nvSpPr>
        <p:spPr>
          <a:xfrm>
            <a:off x="8820150" y="2184400"/>
            <a:ext cx="26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pc="600" dirty="0">
                <a:cs typeface="+mn-ea"/>
                <a:sym typeface="+mn-lt"/>
              </a:rPr>
              <a:t>02</a:t>
            </a:r>
            <a:endParaRPr lang="zh-CN" altLang="en-US" sz="9600" spc="6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6EEF3E6-16D6-4FD2-9B97-56AC3E02AA8B}"/>
              </a:ext>
            </a:extLst>
          </p:cNvPr>
          <p:cNvSpPr txBox="1"/>
          <p:nvPr/>
        </p:nvSpPr>
        <p:spPr>
          <a:xfrm>
            <a:off x="1638639" y="4064319"/>
            <a:ext cx="85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cs typeface="+mn-ea"/>
                <a:sym typeface="+mn-lt"/>
              </a:rPr>
              <a:t>需求说明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B8BF88A-8004-464B-AC8E-3869C6CDDF95}"/>
              </a:ext>
            </a:extLst>
          </p:cNvPr>
          <p:cNvSpPr txBox="1"/>
          <p:nvPr/>
        </p:nvSpPr>
        <p:spPr>
          <a:xfrm>
            <a:off x="522661" y="5390241"/>
            <a:ext cx="7202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REQUIREMENT STATEMENT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60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需求说明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zh-CN" alt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给定一份数据集，该数据集记录的是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2018-2021</a:t>
            </a:r>
            <a:r>
              <a:rPr lang="zh-CN" alt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年全球不同国家不同地区每天的天气情况，数据来自于</a:t>
            </a:r>
            <a:r>
              <a:rPr lang="zh-CN" altLang="en-US" sz="1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美国国家气候数据中心（</a:t>
            </a:r>
            <a:r>
              <a:rPr lang="en-US" altLang="zh-CN" sz="1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National Climatic Data Center</a:t>
            </a:r>
            <a:r>
              <a:rPr lang="zh-CN" altLang="en-US" sz="1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1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NCDC</a:t>
            </a:r>
            <a:r>
              <a:rPr lang="zh-CN" altLang="en-US" sz="1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5A35980-0183-FF99-3DE3-AB7311F8B2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08" y="2781299"/>
            <a:ext cx="9966488" cy="2406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122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8FEE8E7-396D-4116-B547-80FA42406599}"/>
              </a:ext>
            </a:extLst>
          </p:cNvPr>
          <p:cNvGrpSpPr/>
          <p:nvPr/>
        </p:nvGrpSpPr>
        <p:grpSpPr>
          <a:xfrm>
            <a:off x="688460" y="611701"/>
            <a:ext cx="4512517" cy="461665"/>
            <a:chOff x="688460" y="611701"/>
            <a:chExt cx="4512517" cy="46166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E590323C-25C0-4BA0-AEA7-E38B752533D2}"/>
                </a:ext>
              </a:extLst>
            </p:cNvPr>
            <p:cNvSpPr txBox="1"/>
            <p:nvPr/>
          </p:nvSpPr>
          <p:spPr>
            <a:xfrm>
              <a:off x="931237" y="611701"/>
              <a:ext cx="3962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r>
                <a:rPr lang="zh-CN" altLang="en-US" sz="2400" dirty="0">
                  <a:cs typeface="+mn-ea"/>
                  <a:sym typeface="+mn-lt"/>
                </a:rPr>
                <a:t>需求说明</a:t>
              </a: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1CA0F4BC-4325-447A-BD9A-0DC1E14EE7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4677" y="842533"/>
              <a:ext cx="876300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9586CCB-F0A1-4C9F-B795-FA8B230BFF68}"/>
                </a:ext>
              </a:extLst>
            </p:cNvPr>
            <p:cNvCxnSpPr>
              <a:cxnSpLocks/>
            </p:cNvCxnSpPr>
            <p:nvPr/>
          </p:nvCxnSpPr>
          <p:spPr>
            <a:xfrm>
              <a:off x="688460" y="842533"/>
              <a:ext cx="803231" cy="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2D6D5560-7D4D-409E-A318-8371BE80030E}"/>
              </a:ext>
            </a:extLst>
          </p:cNvPr>
          <p:cNvSpPr txBox="1"/>
          <p:nvPr/>
        </p:nvSpPr>
        <p:spPr>
          <a:xfrm>
            <a:off x="831808" y="1852204"/>
            <a:ext cx="9798963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现有需求：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编写两个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MapReduce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程序，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第一个程序要求从给定的数据集中计算出各年份全球</a:t>
            </a:r>
            <a:r>
              <a:rPr lang="zh-CN" altLang="zh-CN" sz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最高气温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第二个程序要求从给定的数据集中计算出各年份全球</a:t>
            </a:r>
            <a:r>
              <a:rPr lang="zh-CN" altLang="zh-CN" sz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平均气温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输出结果要求以</a:t>
            </a:r>
            <a:r>
              <a:rPr lang="en-US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&lt;</a:t>
            </a:r>
            <a:r>
              <a:rPr lang="zh-CN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年份</a:t>
            </a:r>
            <a:r>
              <a:rPr lang="en-US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</a:t>
            </a:r>
            <a:r>
              <a:rPr lang="en-US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&gt;</a:t>
            </a:r>
            <a:r>
              <a:rPr lang="zh-CN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的形式呈现。</a:t>
            </a:r>
            <a:endParaRPr lang="zh-CN" altLang="zh-CN" sz="18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066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mrr1wef">
      <a:majorFont>
        <a:latin typeface="方正细谭黑简体" panose="020F0302020204030204"/>
        <a:ea typeface="方正细谭黑简体"/>
        <a:cs typeface=""/>
      </a:majorFont>
      <a:minorFont>
        <a:latin typeface="方正细谭黑简体" panose="020F0502020204030204"/>
        <a:ea typeface="方正细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2585</Words>
  <Application>Microsoft Office PowerPoint</Application>
  <PresentationFormat>宽屏</PresentationFormat>
  <Paragraphs>308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方正细谭黑简体</vt:lpstr>
      <vt:lpstr>方正准雅宋_GBK</vt:lpstr>
      <vt:lpstr>宋体</vt:lpstr>
      <vt:lpstr>微软雅黑</vt:lpstr>
      <vt:lpstr>Arial</vt:lpstr>
      <vt:lpstr>Calibri</vt:lpstr>
      <vt:lpstr>Times New Roman</vt:lpstr>
      <vt:lpstr>Wingdings</vt:lpstr>
      <vt:lpstr>第一PPT，www.1ppt.com​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极简舞者</dc:title>
  <dc:creator>第一PPT</dc:creator>
  <cp:keywords>www.1ppt.com</cp:keywords>
  <dc:description>www.1ppt.com</dc:description>
  <cp:lastModifiedBy>Liu Yuan</cp:lastModifiedBy>
  <cp:revision>45</cp:revision>
  <dcterms:created xsi:type="dcterms:W3CDTF">2020-08-29T06:56:14Z</dcterms:created>
  <dcterms:modified xsi:type="dcterms:W3CDTF">2023-03-06T11:33:57Z</dcterms:modified>
</cp:coreProperties>
</file>