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sldIdLst>
    <p:sldId id="256" r:id="rId2"/>
    <p:sldId id="257" r:id="rId3"/>
    <p:sldId id="271" r:id="rId4"/>
    <p:sldId id="259" r:id="rId5"/>
    <p:sldId id="289" r:id="rId6"/>
    <p:sldId id="290" r:id="rId7"/>
    <p:sldId id="291" r:id="rId8"/>
    <p:sldId id="273" r:id="rId9"/>
    <p:sldId id="274" r:id="rId10"/>
    <p:sldId id="292" r:id="rId11"/>
    <p:sldId id="278" r:id="rId12"/>
    <p:sldId id="293" r:id="rId13"/>
    <p:sldId id="294" r:id="rId14"/>
    <p:sldId id="295" r:id="rId15"/>
    <p:sldId id="296" r:id="rId16"/>
    <p:sldId id="282" r:id="rId17"/>
    <p:sldId id="283" r:id="rId18"/>
    <p:sldId id="297" r:id="rId19"/>
    <p:sldId id="286" r:id="rId20"/>
    <p:sldId id="298" r:id="rId21"/>
    <p:sldId id="299" r:id="rId22"/>
    <p:sldId id="300" r:id="rId23"/>
    <p:sldId id="301" r:id="rId24"/>
    <p:sldId id="270" r:id="rId25"/>
  </p:sldIdLst>
  <p:sldSz cx="12192000" cy="6858000"/>
  <p:notesSz cx="6858000" cy="9144000"/>
  <p:embeddedFontLst>
    <p:embeddedFont>
      <p:font typeface="思源黑体 Regular" panose="02010600030101010101" charset="-122"/>
      <p:regular r:id="rId27"/>
    </p:embeddedFont>
    <p:embeddedFont>
      <p:font typeface="等线" panose="02010600030101010101" pitchFamily="2" charset="-122"/>
      <p:regular r:id="rId28"/>
      <p:bold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3B"/>
    <a:srgbClr val="1398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7" d="100"/>
          <a:sy n="97" d="100"/>
        </p:scale>
        <p:origin x="96" y="1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commentAuthors" Target="commentAuthor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5B9DB6-9EE4-47BF-8BE8-A8813EAAA149}" type="datetimeFigureOut">
              <a:rPr lang="zh-CN" altLang="en-US" smtClean="0"/>
              <a:t>2023/3/17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840CFB-342C-4EED-93D7-98C0958200C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10</a:t>
            </a:fld>
            <a:endParaRPr lang="zh-CN" altLang="en-US"/>
          </a:p>
        </p:txBody>
      </p:sp>
    </p:spTree>
    <p:extLst>
      <p:ext uri="{BB962C8B-B14F-4D97-AF65-F5344CB8AC3E}">
        <p14:creationId xmlns:p14="http://schemas.microsoft.com/office/powerpoint/2010/main" val="1533321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8791478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12</a:t>
            </a:fld>
            <a:endParaRPr lang="zh-CN" altLang="en-US"/>
          </a:p>
        </p:txBody>
      </p:sp>
    </p:spTree>
    <p:extLst>
      <p:ext uri="{BB962C8B-B14F-4D97-AF65-F5344CB8AC3E}">
        <p14:creationId xmlns:p14="http://schemas.microsoft.com/office/powerpoint/2010/main" val="2553338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13</a:t>
            </a:fld>
            <a:endParaRPr lang="zh-CN" altLang="en-US"/>
          </a:p>
        </p:txBody>
      </p:sp>
    </p:spTree>
    <p:extLst>
      <p:ext uri="{BB962C8B-B14F-4D97-AF65-F5344CB8AC3E}">
        <p14:creationId xmlns:p14="http://schemas.microsoft.com/office/powerpoint/2010/main" val="1658234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14</a:t>
            </a:fld>
            <a:endParaRPr lang="zh-CN" altLang="en-US"/>
          </a:p>
        </p:txBody>
      </p:sp>
    </p:spTree>
    <p:extLst>
      <p:ext uri="{BB962C8B-B14F-4D97-AF65-F5344CB8AC3E}">
        <p14:creationId xmlns:p14="http://schemas.microsoft.com/office/powerpoint/2010/main" val="3685495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15</a:t>
            </a:fld>
            <a:endParaRPr lang="zh-CN" altLang="en-US"/>
          </a:p>
        </p:txBody>
      </p:sp>
    </p:spTree>
    <p:extLst>
      <p:ext uri="{BB962C8B-B14F-4D97-AF65-F5344CB8AC3E}">
        <p14:creationId xmlns:p14="http://schemas.microsoft.com/office/powerpoint/2010/main" val="119503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222124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17</a:t>
            </a:fld>
            <a:endParaRPr lang="zh-CN" altLang="en-US"/>
          </a:p>
        </p:txBody>
      </p:sp>
    </p:spTree>
    <p:extLst>
      <p:ext uri="{BB962C8B-B14F-4D97-AF65-F5344CB8AC3E}">
        <p14:creationId xmlns:p14="http://schemas.microsoft.com/office/powerpoint/2010/main" val="40104258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18</a:t>
            </a:fld>
            <a:endParaRPr lang="zh-CN" altLang="en-US"/>
          </a:p>
        </p:txBody>
      </p:sp>
    </p:spTree>
    <p:extLst>
      <p:ext uri="{BB962C8B-B14F-4D97-AF65-F5344CB8AC3E}">
        <p14:creationId xmlns:p14="http://schemas.microsoft.com/office/powerpoint/2010/main" val="3283922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586775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20</a:t>
            </a:fld>
            <a:endParaRPr lang="zh-CN" altLang="en-US"/>
          </a:p>
        </p:txBody>
      </p:sp>
    </p:spTree>
    <p:extLst>
      <p:ext uri="{BB962C8B-B14F-4D97-AF65-F5344CB8AC3E}">
        <p14:creationId xmlns:p14="http://schemas.microsoft.com/office/powerpoint/2010/main" val="737786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21</a:t>
            </a:fld>
            <a:endParaRPr lang="zh-CN" altLang="en-US"/>
          </a:p>
        </p:txBody>
      </p:sp>
    </p:spTree>
    <p:extLst>
      <p:ext uri="{BB962C8B-B14F-4D97-AF65-F5344CB8AC3E}">
        <p14:creationId xmlns:p14="http://schemas.microsoft.com/office/powerpoint/2010/main" val="39165776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22</a:t>
            </a:fld>
            <a:endParaRPr lang="zh-CN" altLang="en-US"/>
          </a:p>
        </p:txBody>
      </p:sp>
    </p:spTree>
    <p:extLst>
      <p:ext uri="{BB962C8B-B14F-4D97-AF65-F5344CB8AC3E}">
        <p14:creationId xmlns:p14="http://schemas.microsoft.com/office/powerpoint/2010/main" val="22146012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23</a:t>
            </a:fld>
            <a:endParaRPr lang="zh-CN" altLang="en-US"/>
          </a:p>
        </p:txBody>
      </p:sp>
    </p:spTree>
    <p:extLst>
      <p:ext uri="{BB962C8B-B14F-4D97-AF65-F5344CB8AC3E}">
        <p14:creationId xmlns:p14="http://schemas.microsoft.com/office/powerpoint/2010/main" val="36832857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629482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5</a:t>
            </a:fld>
            <a:endParaRPr lang="zh-CN" altLang="en-US"/>
          </a:p>
        </p:txBody>
      </p:sp>
    </p:spTree>
    <p:extLst>
      <p:ext uri="{BB962C8B-B14F-4D97-AF65-F5344CB8AC3E}">
        <p14:creationId xmlns:p14="http://schemas.microsoft.com/office/powerpoint/2010/main" val="2762340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6</a:t>
            </a:fld>
            <a:endParaRPr lang="zh-CN" altLang="en-US"/>
          </a:p>
        </p:txBody>
      </p:sp>
    </p:spTree>
    <p:extLst>
      <p:ext uri="{BB962C8B-B14F-4D97-AF65-F5344CB8AC3E}">
        <p14:creationId xmlns:p14="http://schemas.microsoft.com/office/powerpoint/2010/main" val="2086574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7</a:t>
            </a:fld>
            <a:endParaRPr lang="zh-CN" altLang="en-US"/>
          </a:p>
        </p:txBody>
      </p:sp>
    </p:spTree>
    <p:extLst>
      <p:ext uri="{BB962C8B-B14F-4D97-AF65-F5344CB8AC3E}">
        <p14:creationId xmlns:p14="http://schemas.microsoft.com/office/powerpoint/2010/main" val="3098566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40CFB-342C-4EED-93D7-98C0958200CD}"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177771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2840CFB-342C-4EED-93D7-98C0958200CD}" type="slidenum">
              <a:rPr lang="zh-CN" altLang="en-US" smtClean="0"/>
              <a:t>9</a:t>
            </a:fld>
            <a:endParaRPr lang="zh-CN" altLang="en-US"/>
          </a:p>
        </p:txBody>
      </p:sp>
    </p:spTree>
    <p:extLst>
      <p:ext uri="{BB962C8B-B14F-4D97-AF65-F5344CB8AC3E}">
        <p14:creationId xmlns:p14="http://schemas.microsoft.com/office/powerpoint/2010/main" val="661460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2023/3/17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grpSp>
        <p:nvGrpSpPr>
          <p:cNvPr id="7" name="组合 6"/>
          <p:cNvGrpSpPr/>
          <p:nvPr userDrawn="1"/>
        </p:nvGrpSpPr>
        <p:grpSpPr>
          <a:xfrm>
            <a:off x="-2" y="1"/>
            <a:ext cx="12192001" cy="6865607"/>
            <a:chOff x="-2" y="1"/>
            <a:chExt cx="12192001" cy="6865607"/>
          </a:xfrm>
        </p:grpSpPr>
        <p:pic>
          <p:nvPicPr>
            <p:cNvPr id="8" name="图片 7"/>
            <p:cNvPicPr>
              <a:picLocks noChangeAspect="1"/>
            </p:cNvPicPr>
            <p:nvPr/>
          </p:nvPicPr>
          <p:blipFill>
            <a:blip r:embed="rId3"/>
            <a:stretch>
              <a:fillRect/>
            </a:stretch>
          </p:blipFill>
          <p:spPr>
            <a:xfrm rot="5400000">
              <a:off x="2663195" y="-2663196"/>
              <a:ext cx="6865607" cy="12192001"/>
            </a:xfrm>
            <a:prstGeom prst="rect">
              <a:avLst/>
            </a:prstGeom>
          </p:spPr>
        </p:pic>
        <p:sp>
          <p:nvSpPr>
            <p:cNvPr id="9" name="矩形 8"/>
            <p:cNvSpPr/>
            <p:nvPr/>
          </p:nvSpPr>
          <p:spPr>
            <a:xfrm>
              <a:off x="71377" y="86810"/>
              <a:ext cx="12049246" cy="6684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278674" y="272868"/>
            <a:ext cx="524203" cy="496389"/>
            <a:chOff x="859246" y="1651725"/>
            <a:chExt cx="711200" cy="673464"/>
          </a:xfrm>
        </p:grpSpPr>
        <p:sp>
          <p:nvSpPr>
            <p:cNvPr id="11" name="等腰三角形 10"/>
            <p:cNvSpPr/>
            <p:nvPr/>
          </p:nvSpPr>
          <p:spPr>
            <a:xfrm rot="5400000">
              <a:off x="812800" y="1698171"/>
              <a:ext cx="673464" cy="580572"/>
            </a:xfrm>
            <a:prstGeom prst="triangle">
              <a:avLst/>
            </a:prstGeom>
            <a:solidFill>
              <a:srgbClr val="3939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943428" y="1698171"/>
              <a:ext cx="673464" cy="580572"/>
            </a:xfrm>
            <a:prstGeom prst="triangl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663197" y="-2728617"/>
            <a:ext cx="6865607" cy="12192001"/>
          </a:xfrm>
          <a:prstGeom prst="rect">
            <a:avLst/>
          </a:prstGeom>
        </p:spPr>
      </p:pic>
      <p:sp>
        <p:nvSpPr>
          <p:cNvPr id="6" name="矩形 5"/>
          <p:cNvSpPr/>
          <p:nvPr/>
        </p:nvSpPr>
        <p:spPr>
          <a:xfrm>
            <a:off x="4580199" y="2862374"/>
            <a:ext cx="3031599" cy="923330"/>
          </a:xfrm>
          <a:prstGeom prst="rect">
            <a:avLst/>
          </a:prstGeom>
        </p:spPr>
        <p:txBody>
          <a:bodyPr wrap="none">
            <a:spAutoFit/>
          </a:bodyPr>
          <a:lstStyle/>
          <a:p>
            <a:pPr algn="ctr"/>
            <a:r>
              <a:rPr lang="zh-CN" altLang="en-US" sz="5400" b="1">
                <a:solidFill>
                  <a:srgbClr val="1398D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硬件资源</a:t>
            </a:r>
            <a:endParaRPr lang="zh-CN" altLang="en-US" sz="5400" b="1" dirty="0">
              <a:solidFill>
                <a:srgbClr val="1398D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endParaRPr>
          </a:p>
        </p:txBody>
      </p:sp>
      <p:sp>
        <p:nvSpPr>
          <p:cNvPr id="15" name="矩形 14"/>
          <p:cNvSpPr/>
          <p:nvPr/>
        </p:nvSpPr>
        <p:spPr>
          <a:xfrm>
            <a:off x="5618944" y="4231533"/>
            <a:ext cx="954108" cy="400110"/>
          </a:xfrm>
          <a:prstGeom prst="rect">
            <a:avLst/>
          </a:prstGeom>
        </p:spPr>
        <p:txBody>
          <a:bodyPr wrap="none">
            <a:spAutoFit/>
          </a:bodyPr>
          <a:lstStyle/>
          <a:p>
            <a:pPr algn="ctr"/>
            <a:r>
              <a:rPr lang="zh-CN" altLang="en-US" sz="2000" dirty="0">
                <a:latin typeface="思源黑体 Regular" panose="020B0500000000000000" charset="-122"/>
                <a:ea typeface="微软雅黑" panose="020B0503020204020204" pitchFamily="34" charset="-122"/>
                <a:cs typeface="+mn-ea"/>
                <a:sym typeface="Arial" panose="020B0604020202020204" pitchFamily="34" charset="0"/>
              </a:rPr>
              <a:t>云计算</a:t>
            </a:r>
          </a:p>
        </p:txBody>
      </p:sp>
      <p:sp>
        <p:nvSpPr>
          <p:cNvPr id="16" name="矩形 15"/>
          <p:cNvSpPr/>
          <p:nvPr/>
        </p:nvSpPr>
        <p:spPr>
          <a:xfrm>
            <a:off x="5630757" y="4185814"/>
            <a:ext cx="930481" cy="45719"/>
          </a:xfrm>
          <a:prstGeom prst="rect">
            <a:avLst/>
          </a:prstGeom>
          <a:solidFill>
            <a:srgbClr val="3939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内置存储</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4424780" cy="2400657"/>
          </a:xfrm>
          <a:prstGeom prst="rect">
            <a:avLst/>
          </a:prstGeom>
          <a:noFill/>
        </p:spPr>
        <p:txBody>
          <a:bodyPr wrap="square">
            <a:spAutoFit/>
          </a:bodyPr>
          <a:lstStyle/>
          <a:p>
            <a:r>
              <a:rPr lang="en-US" altLang="zh-CN" sz="2400" dirty="0"/>
              <a:t>RAID</a:t>
            </a:r>
          </a:p>
          <a:p>
            <a:r>
              <a:rPr lang="en-US" altLang="zh-CN" sz="1800" kern="1050" dirty="0">
                <a:effectLst/>
                <a:latin typeface="Times New Roman" panose="02020603050405020304" pitchFamily="18" charset="0"/>
                <a:ea typeface="宋体" panose="02010600030101010101" pitchFamily="2" charset="-122"/>
                <a:cs typeface="Times New Roman" panose="02020603050405020304" pitchFamily="18" charset="0"/>
              </a:rPr>
              <a:t>RAID</a:t>
            </a:r>
            <a:r>
              <a:rPr lang="zh-CN" altLang="zh-CN" sz="1800" kern="1050" dirty="0">
                <a:effectLst/>
                <a:latin typeface="宋体" panose="02010600030101010101" pitchFamily="2" charset="-122"/>
                <a:ea typeface="宋体" panose="02010600030101010101" pitchFamily="2" charset="-122"/>
                <a:cs typeface="Times New Roman" panose="02020603050405020304" pitchFamily="18" charset="0"/>
              </a:rPr>
              <a:t>技术根据不同的组合方式可以分为不同的</a:t>
            </a:r>
            <a:r>
              <a:rPr lang="en-US" altLang="zh-CN" sz="1800" kern="1050" dirty="0">
                <a:effectLst/>
                <a:latin typeface="宋体" panose="02010600030101010101" pitchFamily="2" charset="-122"/>
                <a:ea typeface="宋体" panose="02010600030101010101" pitchFamily="2" charset="-122"/>
                <a:cs typeface="Times New Roman" panose="02020603050405020304" pitchFamily="18" charset="0"/>
              </a:rPr>
              <a:t>RAID</a:t>
            </a:r>
            <a:r>
              <a:rPr lang="zh-CN" altLang="zh-CN" sz="1800" kern="1050" dirty="0">
                <a:effectLst/>
                <a:latin typeface="宋体" panose="02010600030101010101" pitchFamily="2" charset="-122"/>
                <a:ea typeface="宋体" panose="02010600030101010101" pitchFamily="2" charset="-122"/>
                <a:cs typeface="Times New Roman" panose="02020603050405020304" pitchFamily="18" charset="0"/>
              </a:rPr>
              <a:t>级别。常见的标准</a:t>
            </a:r>
            <a:r>
              <a:rPr lang="en-US" altLang="zh-CN" sz="1800" kern="1050" dirty="0">
                <a:effectLst/>
                <a:latin typeface="Times New Roman" panose="02020603050405020304" pitchFamily="18" charset="0"/>
                <a:ea typeface="宋体" panose="02010600030101010101" pitchFamily="2" charset="-122"/>
                <a:cs typeface="Times New Roman" panose="02020603050405020304" pitchFamily="18" charset="0"/>
              </a:rPr>
              <a:t>RAID</a:t>
            </a:r>
            <a:r>
              <a:rPr lang="zh-CN" altLang="zh-CN" sz="1800" kern="1050" dirty="0">
                <a:effectLst/>
                <a:latin typeface="宋体" panose="02010600030101010101" pitchFamily="2" charset="-122"/>
                <a:ea typeface="宋体" panose="02010600030101010101" pitchFamily="2" charset="-122"/>
                <a:cs typeface="Times New Roman" panose="02020603050405020304" pitchFamily="18" charset="0"/>
              </a:rPr>
              <a:t>等级分别有</a:t>
            </a:r>
            <a:r>
              <a:rPr lang="en-US" altLang="zh-CN" sz="1800" kern="1050" dirty="0">
                <a:effectLst/>
                <a:latin typeface="Times New Roman" panose="02020603050405020304" pitchFamily="18" charset="0"/>
                <a:ea typeface="宋体" panose="02010600030101010101" pitchFamily="2" charset="-122"/>
                <a:cs typeface="Times New Roman" panose="02020603050405020304" pitchFamily="18" charset="0"/>
              </a:rPr>
              <a:t>RAID 0</a:t>
            </a:r>
            <a:r>
              <a:rPr lang="zh-CN" altLang="zh-CN" sz="1800" kern="105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50" dirty="0">
                <a:effectLst/>
                <a:latin typeface="Times New Roman" panose="02020603050405020304" pitchFamily="18" charset="0"/>
                <a:ea typeface="宋体" panose="02010600030101010101" pitchFamily="2" charset="-122"/>
                <a:cs typeface="Times New Roman" panose="02020603050405020304" pitchFamily="18" charset="0"/>
              </a:rPr>
              <a:t>RAID 1</a:t>
            </a:r>
            <a:r>
              <a:rPr lang="zh-CN" altLang="zh-CN" sz="1800" kern="1050" dirty="0">
                <a:effectLst/>
                <a:latin typeface="宋体" panose="02010600030101010101" pitchFamily="2" charset="-122"/>
                <a:ea typeface="宋体" panose="02010600030101010101" pitchFamily="2" charset="-122"/>
                <a:cs typeface="Times New Roman" panose="02020603050405020304" pitchFamily="18" charset="0"/>
              </a:rPr>
              <a:t>以及</a:t>
            </a:r>
            <a:r>
              <a:rPr lang="en-US" altLang="zh-CN" sz="1800" kern="1050" dirty="0">
                <a:effectLst/>
                <a:latin typeface="Times New Roman" panose="02020603050405020304" pitchFamily="18" charset="0"/>
                <a:ea typeface="宋体" panose="02010600030101010101" pitchFamily="2" charset="-122"/>
                <a:cs typeface="Times New Roman" panose="02020603050405020304" pitchFamily="18" charset="0"/>
              </a:rPr>
              <a:t>RAID 5</a:t>
            </a:r>
            <a:r>
              <a:rPr lang="zh-CN" altLang="zh-CN" sz="1800" kern="1050" dirty="0">
                <a:effectLst/>
                <a:latin typeface="宋体" panose="02010600030101010101" pitchFamily="2" charset="-122"/>
                <a:ea typeface="宋体" panose="02010600030101010101" pitchFamily="2" charset="-122"/>
                <a:cs typeface="Times New Roman" panose="02020603050405020304" pitchFamily="18" charset="0"/>
              </a:rPr>
              <a:t>。各级别的</a:t>
            </a:r>
            <a:r>
              <a:rPr lang="en-US" altLang="zh-CN" sz="1800" kern="1050" dirty="0">
                <a:effectLst/>
                <a:latin typeface="Times New Roman" panose="02020603050405020304" pitchFamily="18" charset="0"/>
                <a:ea typeface="宋体" panose="02010600030101010101" pitchFamily="2" charset="-122"/>
                <a:cs typeface="Times New Roman" panose="02020603050405020304" pitchFamily="18" charset="0"/>
              </a:rPr>
              <a:t>RAID</a:t>
            </a:r>
            <a:r>
              <a:rPr lang="zh-CN" altLang="zh-CN" sz="1800" kern="1050" dirty="0">
                <a:effectLst/>
                <a:latin typeface="宋体" panose="02010600030101010101" pitchFamily="2" charset="-122"/>
                <a:ea typeface="宋体" panose="02010600030101010101" pitchFamily="2" charset="-122"/>
                <a:cs typeface="Times New Roman" panose="02020603050405020304" pitchFamily="18" charset="0"/>
              </a:rPr>
              <a:t>各有优势和不足</a:t>
            </a:r>
            <a:r>
              <a:rPr lang="zh-CN" altLang="en-US" sz="1800" kern="1050" dirty="0">
                <a:effectLst/>
                <a:latin typeface="宋体" panose="02010600030101010101" pitchFamily="2" charset="-122"/>
                <a:ea typeface="宋体" panose="02010600030101010101" pitchFamily="2" charset="-122"/>
                <a:cs typeface="Times New Roman" panose="02020603050405020304" pitchFamily="18" charset="0"/>
              </a:rPr>
              <a:t>。实际使用中也会把多个</a:t>
            </a:r>
            <a:r>
              <a:rPr lang="en-US" altLang="zh-CN" sz="1800" kern="1050" dirty="0">
                <a:effectLst/>
                <a:latin typeface="Times New Roman" panose="02020603050405020304" pitchFamily="18" charset="0"/>
                <a:ea typeface="宋体" panose="02010600030101010101" pitchFamily="2" charset="-122"/>
                <a:cs typeface="Times New Roman" panose="02020603050405020304" pitchFamily="18" charset="0"/>
              </a:rPr>
              <a:t>RAID</a:t>
            </a:r>
            <a:r>
              <a:rPr lang="zh-CN" altLang="en-US" sz="1800" kern="1050" dirty="0">
                <a:effectLst/>
                <a:latin typeface="宋体" panose="02010600030101010101" pitchFamily="2" charset="-122"/>
                <a:ea typeface="宋体" panose="02010600030101010101" pitchFamily="2" charset="-122"/>
                <a:cs typeface="Times New Roman" panose="02020603050405020304" pitchFamily="18" charset="0"/>
              </a:rPr>
              <a:t>等级组合起来，实现优势互补，从而达到在性能、数据安全性等指标上更高的</a:t>
            </a:r>
            <a:r>
              <a:rPr lang="en-US" altLang="zh-CN" sz="1800" kern="1050" dirty="0">
                <a:effectLst/>
                <a:latin typeface="Times New Roman" panose="02020603050405020304" pitchFamily="18" charset="0"/>
                <a:ea typeface="宋体" panose="02010600030101010101" pitchFamily="2" charset="-122"/>
                <a:cs typeface="Times New Roman" panose="02020603050405020304" pitchFamily="18" charset="0"/>
              </a:rPr>
              <a:t>RAID</a:t>
            </a:r>
            <a:r>
              <a:rPr lang="zh-CN" altLang="en-US" sz="1800" kern="1050" dirty="0">
                <a:effectLst/>
                <a:latin typeface="宋体" panose="02010600030101010101" pitchFamily="2" charset="-122"/>
                <a:ea typeface="宋体" panose="02010600030101010101" pitchFamily="2" charset="-122"/>
                <a:cs typeface="Times New Roman" panose="02020603050405020304" pitchFamily="18" charset="0"/>
              </a:rPr>
              <a:t>系统，比如</a:t>
            </a:r>
            <a:r>
              <a:rPr lang="en-US" altLang="zh-CN" sz="1800" kern="1050" dirty="0">
                <a:effectLst/>
                <a:latin typeface="Times New Roman" panose="02020603050405020304" pitchFamily="18" charset="0"/>
                <a:ea typeface="宋体" panose="02010600030101010101" pitchFamily="2" charset="-122"/>
                <a:cs typeface="Times New Roman" panose="02020603050405020304" pitchFamily="18" charset="0"/>
              </a:rPr>
              <a:t>RAID 10</a:t>
            </a:r>
            <a:r>
              <a:rPr lang="zh-CN" altLang="en-US" kern="1050" dirty="0">
                <a:latin typeface="宋体" panose="02010600030101010101" pitchFamily="2" charset="-122"/>
                <a:ea typeface="宋体" panose="02010600030101010101" pitchFamily="2" charset="-122"/>
                <a:cs typeface="Times New Roman" panose="02020603050405020304" pitchFamily="18" charset="0"/>
              </a:rPr>
              <a:t>等。</a:t>
            </a:r>
            <a:endParaRPr lang="zh-CN" altLang="en-US" sz="2400" dirty="0">
              <a:latin typeface="宋体" panose="02010600030101010101" pitchFamily="2" charset="-122"/>
              <a:ea typeface="宋体" panose="02010600030101010101" pitchFamily="2" charset="-122"/>
            </a:endParaRPr>
          </a:p>
        </p:txBody>
      </p:sp>
      <p:pic>
        <p:nvPicPr>
          <p:cNvPr id="2" name="图片 1">
            <a:extLst>
              <a:ext uri="{FF2B5EF4-FFF2-40B4-BE49-F238E27FC236}">
                <a16:creationId xmlns:a16="http://schemas.microsoft.com/office/drawing/2014/main" id="{D8D3965E-43F4-9DC0-FCC7-A30D03812A2E}"/>
              </a:ext>
            </a:extLst>
          </p:cNvPr>
          <p:cNvPicPr>
            <a:picLocks noChangeAspect="1"/>
          </p:cNvPicPr>
          <p:nvPr/>
        </p:nvPicPr>
        <p:blipFill>
          <a:blip r:embed="rId3"/>
          <a:stretch>
            <a:fillRect/>
          </a:stretch>
        </p:blipFill>
        <p:spPr>
          <a:xfrm>
            <a:off x="5454856" y="1634008"/>
            <a:ext cx="6641522" cy="3789329"/>
          </a:xfrm>
          <a:prstGeom prst="rect">
            <a:avLst/>
          </a:prstGeom>
        </p:spPr>
      </p:pic>
    </p:spTree>
    <p:extLst>
      <p:ext uri="{BB962C8B-B14F-4D97-AF65-F5344CB8AC3E}">
        <p14:creationId xmlns:p14="http://schemas.microsoft.com/office/powerpoint/2010/main" val="4050805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663195" y="-2663196"/>
            <a:ext cx="6865607" cy="12192001"/>
          </a:xfrm>
          <a:prstGeom prst="rect">
            <a:avLst/>
          </a:prstGeom>
        </p:spPr>
      </p:pic>
      <p:sp>
        <p:nvSpPr>
          <p:cNvPr id="3" name="文本框 2">
            <a:extLst>
              <a:ext uri="{FF2B5EF4-FFF2-40B4-BE49-F238E27FC236}">
                <a16:creationId xmlns:a16="http://schemas.microsoft.com/office/drawing/2014/main" id="{70155B49-5241-F283-4A1A-709BC19F765E}"/>
              </a:ext>
            </a:extLst>
          </p:cNvPr>
          <p:cNvSpPr txBox="1"/>
          <p:nvPr/>
        </p:nvSpPr>
        <p:spPr>
          <a:xfrm>
            <a:off x="4499989" y="3923036"/>
            <a:ext cx="6324108" cy="923330"/>
          </a:xfrm>
          <a:prstGeom prst="rect">
            <a:avLst/>
          </a:prstGeom>
          <a:noFill/>
        </p:spPr>
        <p:txBody>
          <a:bodyPr wrap="square">
            <a:spAutoFit/>
          </a:bodyPr>
          <a:lstStyle/>
          <a:p>
            <a:r>
              <a:rPr lang="zh-CN" altLang="en-US" sz="5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外置存储</a:t>
            </a:r>
          </a:p>
        </p:txBody>
      </p:sp>
      <p:sp>
        <p:nvSpPr>
          <p:cNvPr id="7" name="文本框 6">
            <a:extLst>
              <a:ext uri="{FF2B5EF4-FFF2-40B4-BE49-F238E27FC236}">
                <a16:creationId xmlns:a16="http://schemas.microsoft.com/office/drawing/2014/main" id="{E1AFF034-5FB4-3EBC-0BB4-264F3F2C19A7}"/>
              </a:ext>
            </a:extLst>
          </p:cNvPr>
          <p:cNvSpPr txBox="1"/>
          <p:nvPr/>
        </p:nvSpPr>
        <p:spPr>
          <a:xfrm>
            <a:off x="5068756" y="2067542"/>
            <a:ext cx="2246445" cy="1569660"/>
          </a:xfrm>
          <a:prstGeom prst="rect">
            <a:avLst/>
          </a:prstGeom>
          <a:noFill/>
        </p:spPr>
        <p:txBody>
          <a:bodyPr wrap="square">
            <a:spAutoFit/>
          </a:bodyPr>
          <a:lstStyle/>
          <a:p>
            <a:r>
              <a:rPr lang="en-US" altLang="zh-CN" sz="9600" spc="600" dirty="0">
                <a:cs typeface="+mn-ea"/>
                <a:sym typeface="+mn-lt"/>
              </a:rPr>
              <a:t>03</a:t>
            </a:r>
            <a:endParaRPr lang="zh-CN" altLang="en-US" sz="9600" spc="600" dirty="0">
              <a:cs typeface="+mn-ea"/>
              <a:sym typeface="+mn-lt"/>
            </a:endParaRPr>
          </a:p>
        </p:txBody>
      </p:sp>
    </p:spTree>
    <p:extLst>
      <p:ext uri="{BB962C8B-B14F-4D97-AF65-F5344CB8AC3E}">
        <p14:creationId xmlns:p14="http://schemas.microsoft.com/office/powerpoint/2010/main" val="27598362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外置存储</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外置存储分类</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5" y="1831662"/>
            <a:ext cx="10068713" cy="1477328"/>
          </a:xfrm>
          <a:prstGeom prst="rect">
            <a:avLst/>
          </a:prstGeom>
          <a:noFill/>
        </p:spPr>
        <p:txBody>
          <a:bodyPr wrap="square">
            <a:spAutoFit/>
          </a:bodyPr>
          <a:lstStyle/>
          <a:p>
            <a:pPr algn="l"/>
            <a:r>
              <a:rPr lang="zh-CN" altLang="en-US" sz="1800" kern="1050" dirty="0">
                <a:effectLst/>
                <a:latin typeface="Times New Roman" panose="02020603050405020304" pitchFamily="18" charset="0"/>
                <a:ea typeface="宋体" panose="02010600030101010101" pitchFamily="2" charset="-122"/>
                <a:cs typeface="Times New Roman" panose="02020603050405020304" pitchFamily="18" charset="0"/>
              </a:rPr>
              <a:t>对于承载大量数据存储、访问的服务器来说，服务器内置存储空间，或者说内置硬盘往往不足以满足存储需要。因此，在内置存储之外，服务器还需要采用外置存储的方式对存储进行扩展。</a:t>
            </a:r>
            <a:endParaRPr lang="en-US" altLang="zh-CN" sz="1800" kern="1050" dirty="0">
              <a:effectLst/>
              <a:latin typeface="Times New Roman" panose="02020603050405020304" pitchFamily="18" charset="0"/>
              <a:ea typeface="宋体" panose="02010600030101010101" pitchFamily="2" charset="-122"/>
              <a:cs typeface="Times New Roman" panose="02020603050405020304" pitchFamily="18" charset="0"/>
            </a:endParaRPr>
          </a:p>
          <a:p>
            <a:pPr algn="l"/>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外</a:t>
            </a:r>
            <a:r>
              <a:rPr lang="zh-CN" altLang="zh-CN" sz="1800" kern="0" dirty="0">
                <a:effectLst/>
                <a:ea typeface="宋体" panose="02010600030101010101" pitchFamily="2" charset="-122"/>
                <a:cs typeface="Times New Roman" panose="02020603050405020304" pitchFamily="18" charset="0"/>
              </a:rPr>
              <a:t>置存储有两种方式：直连式存储（</a:t>
            </a:r>
            <a:r>
              <a:rPr lang="en-US" altLang="zh-CN" sz="1800" kern="0" dirty="0">
                <a:effectLst/>
                <a:latin typeface="Times New Roman" panose="02020603050405020304" pitchFamily="18" charset="0"/>
                <a:ea typeface="宋体" panose="02010600030101010101" pitchFamily="2" charset="-122"/>
              </a:rPr>
              <a:t>Direct-Attached Storage</a:t>
            </a:r>
            <a:r>
              <a:rPr lang="zh-CN" altLang="zh-CN" sz="1800" kern="0" dirty="0">
                <a:effectLst/>
                <a:ea typeface="宋体" panose="02010600030101010101" pitchFamily="2" charset="-122"/>
                <a:cs typeface="Times New Roman" panose="02020603050405020304" pitchFamily="18" charset="0"/>
              </a:rPr>
              <a:t>，</a:t>
            </a:r>
            <a:r>
              <a:rPr lang="en-US" altLang="zh-CN" sz="1800" kern="0" dirty="0">
                <a:effectLst/>
                <a:latin typeface="Times New Roman" panose="02020603050405020304" pitchFamily="18" charset="0"/>
                <a:ea typeface="宋体" panose="02010600030101010101" pitchFamily="2" charset="-122"/>
              </a:rPr>
              <a:t>DAS</a:t>
            </a:r>
            <a:r>
              <a:rPr lang="zh-CN" altLang="zh-CN" sz="1800" kern="0" dirty="0">
                <a:effectLst/>
                <a:ea typeface="宋体" panose="02010600030101010101" pitchFamily="2" charset="-122"/>
                <a:cs typeface="Times New Roman" panose="02020603050405020304" pitchFamily="18" charset="0"/>
              </a:rPr>
              <a:t>）和网络化存储（</a:t>
            </a:r>
            <a:r>
              <a:rPr lang="en-US" altLang="zh-CN" sz="1800" kern="0" dirty="0">
                <a:effectLst/>
                <a:latin typeface="Times New Roman" panose="02020603050405020304" pitchFamily="18" charset="0"/>
                <a:ea typeface="宋体" panose="02010600030101010101" pitchFamily="2" charset="-122"/>
              </a:rPr>
              <a:t>Fabric-Attached Storage</a:t>
            </a:r>
            <a:r>
              <a:rPr lang="zh-CN" altLang="zh-CN" sz="1800" kern="0" dirty="0">
                <a:effectLst/>
                <a:ea typeface="宋体" panose="02010600030101010101" pitchFamily="2" charset="-122"/>
                <a:cs typeface="Times New Roman" panose="02020603050405020304" pitchFamily="18" charset="0"/>
              </a:rPr>
              <a:t>，</a:t>
            </a:r>
            <a:r>
              <a:rPr lang="en-US" altLang="zh-CN" sz="1800" kern="0" dirty="0">
                <a:effectLst/>
                <a:latin typeface="Times New Roman" panose="02020603050405020304" pitchFamily="18" charset="0"/>
                <a:ea typeface="宋体" panose="02010600030101010101" pitchFamily="2" charset="-122"/>
              </a:rPr>
              <a:t>FAS</a:t>
            </a:r>
            <a:r>
              <a:rPr lang="zh-CN" altLang="zh-CN" sz="1800" kern="0" dirty="0">
                <a:effectLst/>
                <a:ea typeface="宋体" panose="02010600030101010101" pitchFamily="2" charset="-122"/>
                <a:cs typeface="Times New Roman" panose="02020603050405020304" pitchFamily="18" charset="0"/>
              </a:rPr>
              <a:t>）。其中，网络化存储根据使用的协议不同又可以分为：网络附加存储（</a:t>
            </a:r>
            <a:r>
              <a:rPr lang="en-US" altLang="zh-CN" sz="1800" kern="0" dirty="0">
                <a:effectLst/>
                <a:latin typeface="Times New Roman" panose="02020603050405020304" pitchFamily="18" charset="0"/>
                <a:ea typeface="宋体" panose="02010600030101010101" pitchFamily="2" charset="-122"/>
              </a:rPr>
              <a:t>Network-Attached Storage</a:t>
            </a:r>
            <a:r>
              <a:rPr lang="zh-CN" altLang="zh-CN" sz="1800" kern="0" dirty="0">
                <a:effectLst/>
                <a:ea typeface="宋体" panose="02010600030101010101" pitchFamily="2" charset="-122"/>
                <a:cs typeface="Times New Roman" panose="02020603050405020304" pitchFamily="18" charset="0"/>
              </a:rPr>
              <a:t>，</a:t>
            </a:r>
            <a:r>
              <a:rPr lang="en-US" altLang="zh-CN" sz="1800" kern="0" dirty="0">
                <a:effectLst/>
                <a:latin typeface="Times New Roman" panose="02020603050405020304" pitchFamily="18" charset="0"/>
                <a:ea typeface="宋体" panose="02010600030101010101" pitchFamily="2" charset="-122"/>
              </a:rPr>
              <a:t>NAS</a:t>
            </a:r>
            <a:r>
              <a:rPr lang="zh-CN" altLang="zh-CN" sz="1800" kern="0" dirty="0">
                <a:effectLst/>
                <a:ea typeface="宋体" panose="02010600030101010101" pitchFamily="2" charset="-122"/>
                <a:cs typeface="Times New Roman" panose="02020603050405020304" pitchFamily="18" charset="0"/>
              </a:rPr>
              <a:t>）和存储区域网络（</a:t>
            </a:r>
            <a:r>
              <a:rPr lang="en-US" altLang="zh-CN" sz="1800" kern="0" dirty="0">
                <a:effectLst/>
                <a:latin typeface="Times New Roman" panose="02020603050405020304" pitchFamily="18" charset="0"/>
                <a:ea typeface="宋体" panose="02010600030101010101" pitchFamily="2" charset="-122"/>
              </a:rPr>
              <a:t>Storage Area Network</a:t>
            </a:r>
            <a:r>
              <a:rPr lang="zh-CN" altLang="zh-CN" sz="1800" kern="0" dirty="0">
                <a:effectLst/>
                <a:ea typeface="宋体" panose="02010600030101010101" pitchFamily="2" charset="-122"/>
                <a:cs typeface="Times New Roman" panose="02020603050405020304" pitchFamily="18" charset="0"/>
              </a:rPr>
              <a:t>，</a:t>
            </a:r>
            <a:r>
              <a:rPr lang="en-US" altLang="zh-CN" sz="1800" kern="0" dirty="0">
                <a:effectLst/>
                <a:latin typeface="Times New Roman" panose="02020603050405020304" pitchFamily="18" charset="0"/>
                <a:ea typeface="宋体" panose="02010600030101010101" pitchFamily="2" charset="-122"/>
              </a:rPr>
              <a:t>SAN</a:t>
            </a:r>
            <a:r>
              <a:rPr lang="zh-CN" altLang="zh-CN" sz="1800" kern="0" dirty="0">
                <a:effectLst/>
                <a:ea typeface="宋体" panose="02010600030101010101" pitchFamily="2" charset="-122"/>
                <a:cs typeface="Times New Roman" panose="02020603050405020304" pitchFamily="18" charset="0"/>
              </a:rPr>
              <a:t>）。</a:t>
            </a:r>
            <a:endParaRPr lang="zh-CN" altLang="en-US" i="0"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74E44712-0CC4-C077-2060-62FAD326D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310" y="3683509"/>
            <a:ext cx="6675698" cy="2423370"/>
          </a:xfrm>
          <a:prstGeom prst="rect">
            <a:avLst/>
          </a:prstGeom>
        </p:spPr>
      </p:pic>
    </p:spTree>
    <p:extLst>
      <p:ext uri="{BB962C8B-B14F-4D97-AF65-F5344CB8AC3E}">
        <p14:creationId xmlns:p14="http://schemas.microsoft.com/office/powerpoint/2010/main" val="13706731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外置存储</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en-US" altLang="zh-CN" sz="2400" dirty="0"/>
              <a:t>DAS</a:t>
            </a:r>
            <a:endParaRPr lang="zh-CN" altLang="en-US" sz="2400" dirty="0"/>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5" y="1831662"/>
            <a:ext cx="10068713" cy="923330"/>
          </a:xfrm>
          <a:prstGeom prst="rect">
            <a:avLst/>
          </a:prstGeom>
          <a:noFill/>
        </p:spPr>
        <p:txBody>
          <a:bodyPr wrap="square">
            <a:spAutoFit/>
          </a:bodyPr>
          <a:lstStyle/>
          <a:p>
            <a:pPr algn="l"/>
            <a:r>
              <a:rPr lang="zh-CN" altLang="zh-CN" sz="1800" kern="0" dirty="0">
                <a:effectLst/>
                <a:ea typeface="宋体" panose="02010600030101010101" pitchFamily="2" charset="-122"/>
                <a:cs typeface="Times New Roman" panose="02020603050405020304" pitchFamily="18" charset="0"/>
              </a:rPr>
              <a:t>直连式存储</a:t>
            </a:r>
            <a:r>
              <a:rPr lang="en-US" altLang="zh-CN" sz="1800" kern="0" dirty="0">
                <a:effectLst/>
                <a:latin typeface="Times New Roman" panose="02020603050405020304" pitchFamily="18" charset="0"/>
                <a:ea typeface="宋体" panose="02010600030101010101" pitchFamily="2" charset="-122"/>
              </a:rPr>
              <a:t>DAS</a:t>
            </a:r>
            <a:r>
              <a:rPr lang="zh-CN" altLang="zh-CN" sz="1800" kern="0" dirty="0">
                <a:effectLst/>
                <a:ea typeface="宋体" panose="02010600030101010101" pitchFamily="2" charset="-122"/>
                <a:cs typeface="Times New Roman" panose="02020603050405020304" pitchFamily="18" charset="0"/>
              </a:rPr>
              <a:t>是指将外置的存储设备通过总线（</a:t>
            </a:r>
            <a:r>
              <a:rPr lang="en-US" altLang="zh-CN" sz="1800" kern="0" dirty="0">
                <a:effectLst/>
                <a:latin typeface="Times New Roman" panose="02020603050405020304" pitchFamily="18" charset="0"/>
                <a:ea typeface="宋体" panose="02010600030101010101" pitchFamily="2" charset="-122"/>
              </a:rPr>
              <a:t>SCSI</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0" dirty="0">
                <a:effectLst/>
                <a:latin typeface="Times New Roman" panose="02020603050405020304" pitchFamily="18" charset="0"/>
                <a:ea typeface="宋体" panose="02010600030101010101" pitchFamily="2" charset="-122"/>
              </a:rPr>
              <a:t>PCI</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0" dirty="0">
                <a:effectLst/>
                <a:latin typeface="Times New Roman" panose="02020603050405020304" pitchFamily="18" charset="0"/>
                <a:ea typeface="宋体" panose="02010600030101010101" pitchFamily="2" charset="-122"/>
              </a:rPr>
              <a:t>IDE</a:t>
            </a:r>
            <a:r>
              <a:rPr lang="zh-CN" altLang="zh-CN" sz="1800" kern="0" dirty="0">
                <a:effectLst/>
                <a:ea typeface="宋体" panose="02010600030101010101" pitchFamily="2" charset="-122"/>
                <a:cs typeface="Times New Roman" panose="02020603050405020304" pitchFamily="18" charset="0"/>
              </a:rPr>
              <a:t>等）接口直接连接到一台服务器上进行使用。服务器与数据存储设备之间通过总线适配器和线缆直接连接，因此，数据是经过总线直接传输，中间不经过任何交换机、路由器及其他网络设备。</a:t>
            </a:r>
            <a:endParaRPr lang="zh-CN" altLang="en-US" i="0"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74E44712-0CC4-C077-2060-62FAD326D4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92794" y="3376424"/>
            <a:ext cx="7180693" cy="2091607"/>
          </a:xfrm>
          <a:prstGeom prst="rect">
            <a:avLst/>
          </a:prstGeom>
        </p:spPr>
      </p:pic>
    </p:spTree>
    <p:extLst>
      <p:ext uri="{BB962C8B-B14F-4D97-AF65-F5344CB8AC3E}">
        <p14:creationId xmlns:p14="http://schemas.microsoft.com/office/powerpoint/2010/main" val="2860654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外置存储</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en-US" altLang="zh-CN" sz="2400" dirty="0"/>
              <a:t>NAS</a:t>
            </a:r>
            <a:endParaRPr lang="zh-CN" altLang="en-US" sz="2400" dirty="0"/>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5" y="1831662"/>
            <a:ext cx="4448429" cy="2031325"/>
          </a:xfrm>
          <a:prstGeom prst="rect">
            <a:avLst/>
          </a:prstGeom>
          <a:noFill/>
        </p:spPr>
        <p:txBody>
          <a:bodyPr wrap="square">
            <a:spAutoFit/>
          </a:bodyPr>
          <a:lstStyle/>
          <a:p>
            <a:pPr algn="l"/>
            <a:r>
              <a:rPr lang="zh-CN" altLang="zh-CN" sz="1800" dirty="0">
                <a:effectLst/>
                <a:ea typeface="宋体" panose="02010600030101010101" pitchFamily="2" charset="-122"/>
                <a:cs typeface="Times New Roman" panose="02020603050405020304" pitchFamily="18" charset="0"/>
              </a:rPr>
              <a:t>网络附加存储也是连接到一个局域网的基于</a:t>
            </a:r>
            <a:r>
              <a:rPr lang="en-US" altLang="zh-CN" sz="1800" dirty="0">
                <a:effectLst/>
                <a:ea typeface="宋体" panose="02010600030101010101" pitchFamily="2" charset="-122"/>
                <a:cs typeface="Times New Roman" panose="02020603050405020304" pitchFamily="18" charset="0"/>
              </a:rPr>
              <a:t>IP</a:t>
            </a:r>
            <a:r>
              <a:rPr lang="zh-CN" altLang="zh-CN" sz="1800" dirty="0">
                <a:effectLst/>
                <a:ea typeface="宋体" panose="02010600030101010101" pitchFamily="2" charset="-122"/>
                <a:cs typeface="Times New Roman" panose="02020603050405020304" pitchFamily="18" charset="0"/>
              </a:rPr>
              <a:t>的文件共享设备。</a:t>
            </a:r>
            <a:r>
              <a:rPr lang="en-US" altLang="zh-CN" sz="1800" dirty="0">
                <a:effectLst/>
                <a:ea typeface="宋体" panose="02010600030101010101" pitchFamily="2" charset="-122"/>
                <a:cs typeface="Times New Roman" panose="02020603050405020304" pitchFamily="18" charset="0"/>
              </a:rPr>
              <a:t>NAS</a:t>
            </a:r>
            <a:r>
              <a:rPr lang="zh-CN" altLang="zh-CN" sz="1800" dirty="0">
                <a:effectLst/>
                <a:ea typeface="宋体" panose="02010600030101010101" pitchFamily="2" charset="-122"/>
                <a:cs typeface="Times New Roman" panose="02020603050405020304" pitchFamily="18" charset="0"/>
              </a:rPr>
              <a:t>通过文件级</a:t>
            </a:r>
            <a:r>
              <a:rPr lang="zh-CN" altLang="zh-CN" sz="1800" kern="1050" dirty="0">
                <a:effectLst/>
                <a:ea typeface="宋体" panose="02010600030101010101" pitchFamily="2" charset="-122"/>
                <a:cs typeface="Times New Roman" panose="02020603050405020304" pitchFamily="18" charset="0"/>
              </a:rPr>
              <a:t>的数据访问和共享提供存储资源</a:t>
            </a:r>
            <a:r>
              <a:rPr lang="zh-CN" altLang="zh-CN" sz="1800" dirty="0">
                <a:effectLst/>
                <a:ea typeface="宋体" panose="02010600030101010101" pitchFamily="2" charset="-122"/>
                <a:cs typeface="Times New Roman" panose="02020603050405020304" pitchFamily="18" charset="0"/>
              </a:rPr>
              <a:t>，使客户能够以最小的存储管理开销快速直接共享文件</a:t>
            </a:r>
            <a:r>
              <a:rPr lang="zh-CN" altLang="en-US" sz="1800" dirty="0">
                <a:effectLst/>
                <a:ea typeface="宋体" panose="02010600030101010101" pitchFamily="2" charset="-122"/>
                <a:cs typeface="Times New Roman" panose="02020603050405020304" pitchFamily="18" charset="0"/>
              </a:rPr>
              <a:t>。</a:t>
            </a:r>
            <a:r>
              <a:rPr lang="en-US" altLang="zh-CN" sz="1800" dirty="0">
                <a:effectLst/>
                <a:latin typeface="Times New Roman" panose="02020603050405020304" pitchFamily="18" charset="0"/>
                <a:cs typeface="Times New Roman" panose="02020603050405020304" pitchFamily="18" charset="0"/>
              </a:rPr>
              <a:t>NAS</a:t>
            </a:r>
            <a:r>
              <a:rPr lang="zh-CN" altLang="zh-CN" sz="1800" dirty="0">
                <a:effectLst/>
                <a:ea typeface="宋体" panose="02010600030101010101" pitchFamily="2" charset="-122"/>
                <a:cs typeface="Times New Roman" panose="02020603050405020304" pitchFamily="18" charset="0"/>
              </a:rPr>
              <a:t>使用网络和文件共享协议进行归档和存储，这些协议包括进行数据传输的</a:t>
            </a:r>
            <a:r>
              <a:rPr lang="en-US" altLang="zh-CN" sz="1800" dirty="0">
                <a:effectLst/>
                <a:ea typeface="宋体" panose="02010600030101010101" pitchFamily="2" charset="-122"/>
                <a:cs typeface="Times New Roman" panose="02020603050405020304" pitchFamily="18" charset="0"/>
              </a:rPr>
              <a:t>TCP/IP</a:t>
            </a:r>
            <a:r>
              <a:rPr lang="zh-CN" altLang="zh-CN" sz="1800" dirty="0">
                <a:effectLst/>
                <a:ea typeface="宋体" panose="02010600030101010101" pitchFamily="2" charset="-122"/>
                <a:cs typeface="Times New Roman" panose="02020603050405020304" pitchFamily="18" charset="0"/>
              </a:rPr>
              <a:t>和提供远程文件服务的</a:t>
            </a:r>
            <a:r>
              <a:rPr lang="en-US" altLang="zh-CN" sz="1800" dirty="0">
                <a:effectLst/>
                <a:ea typeface="宋体" panose="02010600030101010101" pitchFamily="2" charset="-122"/>
                <a:cs typeface="Times New Roman" panose="02020603050405020304" pitchFamily="18" charset="0"/>
              </a:rPr>
              <a:t>CIFS</a:t>
            </a:r>
            <a:r>
              <a:rPr lang="zh-CN" altLang="zh-CN" sz="1800" dirty="0">
                <a:effectLst/>
                <a:ea typeface="宋体" panose="02010600030101010101" pitchFamily="2" charset="-122"/>
                <a:cs typeface="Times New Roman" panose="02020603050405020304" pitchFamily="18" charset="0"/>
              </a:rPr>
              <a:t>、</a:t>
            </a:r>
            <a:r>
              <a:rPr lang="en-US" altLang="zh-CN" sz="1800" dirty="0">
                <a:effectLst/>
                <a:ea typeface="宋体" panose="02010600030101010101" pitchFamily="2" charset="-122"/>
                <a:cs typeface="Times New Roman" panose="02020603050405020304" pitchFamily="18" charset="0"/>
              </a:rPr>
              <a:t>NFS</a:t>
            </a:r>
            <a:r>
              <a:rPr lang="zh-CN" altLang="zh-CN" sz="1800" dirty="0">
                <a:effectLst/>
                <a:ea typeface="宋体" panose="02010600030101010101" pitchFamily="2" charset="-122"/>
                <a:cs typeface="Times New Roman" panose="02020603050405020304" pitchFamily="18" charset="0"/>
              </a:rPr>
              <a:t>。</a:t>
            </a:r>
            <a:endParaRPr lang="zh-CN" altLang="en-US" i="0"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74E44712-0CC4-C077-2060-62FAD326D4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0" y="1831662"/>
            <a:ext cx="4448428" cy="4101451"/>
          </a:xfrm>
          <a:prstGeom prst="rect">
            <a:avLst/>
          </a:prstGeom>
        </p:spPr>
      </p:pic>
    </p:spTree>
    <p:extLst>
      <p:ext uri="{BB962C8B-B14F-4D97-AF65-F5344CB8AC3E}">
        <p14:creationId xmlns:p14="http://schemas.microsoft.com/office/powerpoint/2010/main" val="31833553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03</a:t>
            </a:r>
            <a:r>
              <a:rPr lang="zh-CN" altLang="en-US" sz="2400" dirty="0">
                <a:cs typeface="+mn-ea"/>
                <a:sym typeface="+mn-lt"/>
              </a:rPr>
              <a:t>外置存储</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en-US" altLang="zh-CN" sz="2400" dirty="0"/>
              <a:t>SAN</a:t>
            </a:r>
            <a:endParaRPr lang="zh-CN" altLang="en-US" sz="2400" dirty="0"/>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5" y="1831662"/>
            <a:ext cx="10462974" cy="1477328"/>
          </a:xfrm>
          <a:prstGeom prst="rect">
            <a:avLst/>
          </a:prstGeom>
          <a:noFill/>
        </p:spPr>
        <p:txBody>
          <a:bodyPr wrap="square">
            <a:spAutoFit/>
          </a:bodyPr>
          <a:lstStyle/>
          <a:p>
            <a:r>
              <a:rPr lang="zh-CN" altLang="zh-CN" sz="1800" kern="1050" dirty="0">
                <a:effectLst/>
                <a:ea typeface="宋体" panose="02010600030101010101" pitchFamily="2" charset="-122"/>
                <a:cs typeface="Times New Roman" panose="02020603050405020304" pitchFamily="18" charset="0"/>
              </a:rPr>
              <a:t>存储区域网络</a:t>
            </a:r>
            <a:r>
              <a:rPr lang="en-US" altLang="zh-CN" sz="1800" dirty="0">
                <a:effectLst/>
                <a:latin typeface="宋体" panose="02010600030101010101" pitchFamily="2" charset="-122"/>
                <a:cs typeface="Times New Roman" panose="02020603050405020304" pitchFamily="18" charset="0"/>
              </a:rPr>
              <a:t>SAN</a:t>
            </a:r>
            <a:r>
              <a:rPr lang="zh-CN" altLang="zh-CN" sz="1800" dirty="0">
                <a:effectLst/>
                <a:ea typeface="宋体" panose="02010600030101010101" pitchFamily="2" charset="-122"/>
                <a:cs typeface="Times New Roman" panose="02020603050405020304" pitchFamily="18" charset="0"/>
              </a:rPr>
              <a:t>是将存储设备（诸如磁盘阵列、磁带库、光盘库等）与服务器连接起来的网络，也叫存储专用网络。</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相比于传统内置存储方式，</a:t>
            </a:r>
            <a:r>
              <a:rPr lang="en-US" altLang="zh-CN" sz="1800" kern="0" dirty="0">
                <a:effectLst/>
                <a:latin typeface="Times New Roman" panose="02020603050405020304" pitchFamily="18" charset="0"/>
                <a:ea typeface="宋体" panose="02010600030101010101" pitchFamily="2" charset="-122"/>
              </a:rPr>
              <a:t>SAN</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不仅可以跨平台使用存储设备，还可以对存储设备实现统一管理和容量分配，降低使用和维护的成本，提高存储的利用率。</a:t>
            </a:r>
            <a:r>
              <a:rPr lang="en-US" altLang="zh-CN" sz="1800" dirty="0">
                <a:effectLst/>
                <a:latin typeface="Times New Roman" panose="02020603050405020304" pitchFamily="18" charset="0"/>
                <a:ea typeface="宋体" panose="02010600030101010101" pitchFamily="2" charset="-122"/>
              </a:rPr>
              <a:t>SAN</a:t>
            </a:r>
            <a:r>
              <a:rPr lang="zh-CN" altLang="zh-CN" sz="1800" dirty="0">
                <a:effectLst/>
                <a:latin typeface="Times New Roman" panose="02020603050405020304" pitchFamily="18" charset="0"/>
                <a:ea typeface="宋体" panose="02010600030101010101" pitchFamily="2" charset="-122"/>
              </a:rPr>
              <a:t>在生产环境通常会使用两种实现方式构建供服务器使用的存储网络：基于光纤信道的</a:t>
            </a:r>
            <a:r>
              <a:rPr lang="en-US" altLang="zh-CN" sz="1800" dirty="0">
                <a:effectLst/>
                <a:latin typeface="Times New Roman" panose="02020603050405020304" pitchFamily="18" charset="0"/>
                <a:ea typeface="宋体" panose="02010600030101010101" pitchFamily="2" charset="-122"/>
              </a:rPr>
              <a:t>FC-SAN</a:t>
            </a:r>
            <a:r>
              <a:rPr lang="zh-CN" altLang="zh-CN" sz="1800" dirty="0">
                <a:effectLst/>
                <a:latin typeface="Times New Roman" panose="02020603050405020304" pitchFamily="18" charset="0"/>
                <a:ea typeface="宋体" panose="02010600030101010101" pitchFamily="2" charset="-122"/>
              </a:rPr>
              <a:t>（</a:t>
            </a:r>
            <a:r>
              <a:rPr lang="en-US" altLang="zh-CN" sz="1800" dirty="0">
                <a:effectLst/>
                <a:latin typeface="Times New Roman" panose="02020603050405020304" pitchFamily="18" charset="0"/>
                <a:ea typeface="宋体" panose="02010600030101010101" pitchFamily="2" charset="-122"/>
              </a:rPr>
              <a:t>Fiber Channel SAN</a:t>
            </a:r>
            <a:r>
              <a:rPr lang="zh-CN" altLang="zh-CN" sz="1800" dirty="0">
                <a:effectLst/>
                <a:latin typeface="Times New Roman" panose="02020603050405020304" pitchFamily="18" charset="0"/>
                <a:ea typeface="宋体" panose="02010600030101010101" pitchFamily="2" charset="-122"/>
              </a:rPr>
              <a:t>）和基于</a:t>
            </a:r>
            <a:r>
              <a:rPr lang="en-US" altLang="zh-CN" sz="1800" dirty="0">
                <a:effectLst/>
                <a:latin typeface="Times New Roman" panose="02020603050405020304" pitchFamily="18" charset="0"/>
                <a:ea typeface="宋体" panose="02010600030101010101" pitchFamily="2" charset="-122"/>
              </a:rPr>
              <a:t>iSCSI</a:t>
            </a:r>
            <a:r>
              <a:rPr lang="zh-CN" altLang="zh-CN" sz="1800" dirty="0">
                <a:effectLst/>
                <a:latin typeface="Times New Roman" panose="02020603050405020304" pitchFamily="18" charset="0"/>
                <a:ea typeface="宋体" panose="02010600030101010101" pitchFamily="2" charset="-122"/>
              </a:rPr>
              <a:t>的</a:t>
            </a:r>
            <a:r>
              <a:rPr lang="en-US" altLang="zh-CN" sz="1800" dirty="0">
                <a:effectLst/>
                <a:latin typeface="Times New Roman" panose="02020603050405020304" pitchFamily="18" charset="0"/>
                <a:ea typeface="宋体" panose="02010600030101010101" pitchFamily="2" charset="-122"/>
              </a:rPr>
              <a:t>IP-SAN</a:t>
            </a:r>
            <a:r>
              <a:rPr lang="zh-CN" altLang="zh-CN" sz="1800" dirty="0">
                <a:effectLst/>
                <a:latin typeface="Times New Roman" panose="02020603050405020304" pitchFamily="18" charset="0"/>
                <a:ea typeface="宋体" panose="02010600030101010101" pitchFamily="2" charset="-122"/>
              </a:rPr>
              <a:t>。</a:t>
            </a:r>
            <a:endParaRPr lang="zh-CN" altLang="zh-CN" sz="1800" dirty="0">
              <a:effectLst/>
              <a:latin typeface="Times New Roman" panose="02020603050405020304" pitchFamily="18" charset="0"/>
              <a:ea typeface="等线" panose="02010600030101010101" pitchFamily="2" charset="-122"/>
            </a:endParaRPr>
          </a:p>
        </p:txBody>
      </p:sp>
      <p:pic>
        <p:nvPicPr>
          <p:cNvPr id="3" name="图片 2">
            <a:extLst>
              <a:ext uri="{FF2B5EF4-FFF2-40B4-BE49-F238E27FC236}">
                <a16:creationId xmlns:a16="http://schemas.microsoft.com/office/drawing/2014/main" id="{74E44712-0CC4-C077-2060-62FAD326D4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095556" y="3695503"/>
            <a:ext cx="8000888" cy="2492463"/>
          </a:xfrm>
          <a:prstGeom prst="rect">
            <a:avLst/>
          </a:prstGeom>
        </p:spPr>
      </p:pic>
    </p:spTree>
    <p:extLst>
      <p:ext uri="{BB962C8B-B14F-4D97-AF65-F5344CB8AC3E}">
        <p14:creationId xmlns:p14="http://schemas.microsoft.com/office/powerpoint/2010/main" val="40487254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663195" y="-2663196"/>
            <a:ext cx="6865607" cy="12192001"/>
          </a:xfrm>
          <a:prstGeom prst="rect">
            <a:avLst/>
          </a:prstGeom>
        </p:spPr>
      </p:pic>
      <p:sp>
        <p:nvSpPr>
          <p:cNvPr id="3" name="文本框 2">
            <a:extLst>
              <a:ext uri="{FF2B5EF4-FFF2-40B4-BE49-F238E27FC236}">
                <a16:creationId xmlns:a16="http://schemas.microsoft.com/office/drawing/2014/main" id="{70155B49-5241-F283-4A1A-709BC19F765E}"/>
              </a:ext>
            </a:extLst>
          </p:cNvPr>
          <p:cNvSpPr txBox="1"/>
          <p:nvPr/>
        </p:nvSpPr>
        <p:spPr>
          <a:xfrm>
            <a:off x="4507871" y="4001863"/>
            <a:ext cx="6324108" cy="923330"/>
          </a:xfrm>
          <a:prstGeom prst="rect">
            <a:avLst/>
          </a:prstGeom>
          <a:noFill/>
        </p:spPr>
        <p:txBody>
          <a:bodyPr wrap="square">
            <a:spAutoFit/>
          </a:bodyPr>
          <a:lstStyle/>
          <a:p>
            <a:r>
              <a:rPr lang="zh-CN" altLang="en-US" sz="5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网络设备</a:t>
            </a:r>
          </a:p>
        </p:txBody>
      </p:sp>
      <p:sp>
        <p:nvSpPr>
          <p:cNvPr id="7" name="文本框 6">
            <a:extLst>
              <a:ext uri="{FF2B5EF4-FFF2-40B4-BE49-F238E27FC236}">
                <a16:creationId xmlns:a16="http://schemas.microsoft.com/office/drawing/2014/main" id="{E1AFF034-5FB4-3EBC-0BB4-264F3F2C19A7}"/>
              </a:ext>
            </a:extLst>
          </p:cNvPr>
          <p:cNvSpPr txBox="1"/>
          <p:nvPr/>
        </p:nvSpPr>
        <p:spPr>
          <a:xfrm>
            <a:off x="5068756" y="2067542"/>
            <a:ext cx="2246445" cy="1569660"/>
          </a:xfrm>
          <a:prstGeom prst="rect">
            <a:avLst/>
          </a:prstGeom>
          <a:noFill/>
        </p:spPr>
        <p:txBody>
          <a:bodyPr wrap="square">
            <a:spAutoFit/>
          </a:bodyPr>
          <a:lstStyle/>
          <a:p>
            <a:r>
              <a:rPr lang="en-US" altLang="zh-CN" sz="9600" spc="600" dirty="0">
                <a:cs typeface="+mn-ea"/>
                <a:sym typeface="+mn-lt"/>
              </a:rPr>
              <a:t>04</a:t>
            </a:r>
            <a:endParaRPr lang="zh-CN" altLang="en-US" sz="9600" spc="600" dirty="0">
              <a:cs typeface="+mn-ea"/>
              <a:sym typeface="+mn-lt"/>
            </a:endParaRPr>
          </a:p>
        </p:txBody>
      </p:sp>
    </p:spTree>
    <p:extLst>
      <p:ext uri="{BB962C8B-B14F-4D97-AF65-F5344CB8AC3E}">
        <p14:creationId xmlns:p14="http://schemas.microsoft.com/office/powerpoint/2010/main" val="47073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04 </a:t>
            </a:r>
            <a:r>
              <a:rPr lang="zh-CN" altLang="en-US" sz="2400" dirty="0">
                <a:cs typeface="+mn-ea"/>
                <a:sym typeface="+mn-lt"/>
              </a:rPr>
              <a:t>网络设备</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二层交换机</a:t>
            </a:r>
            <a:endParaRPr lang="zh-CN" altLang="en-US" sz="2400" dirty="0"/>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1754326"/>
          </a:xfrm>
          <a:prstGeom prst="rect">
            <a:avLst/>
          </a:prstGeom>
          <a:noFill/>
        </p:spPr>
        <p:txBody>
          <a:bodyPr wrap="square">
            <a:spAutoFit/>
          </a:bodyPr>
          <a:lstStyle/>
          <a:p>
            <a:pPr algn="l"/>
            <a:r>
              <a:rPr lang="zh-CN" altLang="zh-CN" sz="1800" spc="20" dirty="0">
                <a:effectLst/>
                <a:ea typeface="宋体" panose="02010600030101010101" pitchFamily="2" charset="-122"/>
                <a:cs typeface="Times New Roman" panose="02020603050405020304" pitchFamily="18" charset="0"/>
              </a:rPr>
              <a:t>二层交换机是一种可以完成数据交换功能的网络设备，它工作在数据链路层。一般来说，交换机有多个端口，可以连接工作站和服务器等。因此，交换机又被称为多端口网桥。二层交换设备通过识别数据帧里面的</a:t>
            </a:r>
            <a:r>
              <a:rPr lang="en-US" altLang="zh-CN" sz="1800" spc="20" dirty="0">
                <a:effectLst/>
                <a:ea typeface="宋体" panose="02010600030101010101" pitchFamily="2" charset="-122"/>
                <a:cs typeface="Times New Roman" panose="02020603050405020304" pitchFamily="18" charset="0"/>
              </a:rPr>
              <a:t>MAC</a:t>
            </a:r>
            <a:r>
              <a:rPr lang="zh-CN" altLang="zh-CN" sz="1800" spc="20" dirty="0">
                <a:effectLst/>
                <a:ea typeface="宋体" panose="02010600030101010101" pitchFamily="2" charset="-122"/>
                <a:cs typeface="Times New Roman" panose="02020603050405020304" pitchFamily="18" charset="0"/>
              </a:rPr>
              <a:t>地址信息，根据</a:t>
            </a:r>
            <a:r>
              <a:rPr lang="en-US" altLang="zh-CN" sz="1800" spc="20" dirty="0">
                <a:effectLst/>
                <a:ea typeface="宋体" panose="02010600030101010101" pitchFamily="2" charset="-122"/>
                <a:cs typeface="Times New Roman" panose="02020603050405020304" pitchFamily="18" charset="0"/>
              </a:rPr>
              <a:t>MAC</a:t>
            </a:r>
            <a:r>
              <a:rPr lang="zh-CN" altLang="zh-CN" sz="1800" spc="20" dirty="0">
                <a:effectLst/>
                <a:ea typeface="宋体" panose="02010600030101010101" pitchFamily="2" charset="-122"/>
                <a:cs typeface="Times New Roman" panose="02020603050405020304" pitchFamily="18" charset="0"/>
              </a:rPr>
              <a:t>地址</a:t>
            </a:r>
            <a:r>
              <a:rPr lang="zh-CN" altLang="en-US" spc="20" dirty="0">
                <a:ea typeface="宋体" panose="02010600030101010101" pitchFamily="2" charset="-122"/>
                <a:cs typeface="Times New Roman" panose="02020603050405020304" pitchFamily="18" charset="0"/>
              </a:rPr>
              <a:t>与端口的映射表来实现数据帧转发</a:t>
            </a:r>
            <a:endParaRPr lang="zh-CN" altLang="en-US" i="0"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6297736" y="1958665"/>
            <a:ext cx="5025590" cy="3354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28925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04 </a:t>
            </a:r>
            <a:r>
              <a:rPr lang="zh-CN" altLang="en-US" sz="2400" dirty="0">
                <a:cs typeface="+mn-ea"/>
                <a:sym typeface="+mn-lt"/>
              </a:rPr>
              <a:t>网络设备</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路由器</a:t>
            </a:r>
            <a:endParaRPr lang="zh-CN" altLang="en-US" sz="2400" dirty="0"/>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5" y="1831662"/>
            <a:ext cx="9903297" cy="1200329"/>
          </a:xfrm>
          <a:prstGeom prst="rect">
            <a:avLst/>
          </a:prstGeom>
          <a:noFill/>
        </p:spPr>
        <p:txBody>
          <a:bodyPr wrap="square">
            <a:spAutoFit/>
          </a:bodyPr>
          <a:lstStyle/>
          <a:p>
            <a:pPr algn="l"/>
            <a:r>
              <a:rPr lang="zh-CN" altLang="zh-CN" sz="1800" dirty="0">
                <a:effectLst/>
                <a:ea typeface="宋体" panose="02010600030101010101" pitchFamily="2" charset="-122"/>
                <a:cs typeface="Times New Roman" panose="02020603050405020304" pitchFamily="18" charset="0"/>
              </a:rPr>
              <a:t>路由器是连接不同的局域网、广域网的硬件设备。路由器工作在</a:t>
            </a:r>
            <a:r>
              <a:rPr lang="en-US" altLang="zh-CN" sz="1800" dirty="0">
                <a:effectLst/>
                <a:ea typeface="宋体" panose="02010600030101010101" pitchFamily="2" charset="-122"/>
                <a:cs typeface="Times New Roman" panose="02020603050405020304" pitchFamily="18" charset="0"/>
              </a:rPr>
              <a:t>OSI/RM</a:t>
            </a:r>
            <a:r>
              <a:rPr lang="zh-CN" altLang="zh-CN" sz="1800" dirty="0">
                <a:effectLst/>
                <a:ea typeface="宋体" panose="02010600030101010101" pitchFamily="2" charset="-122"/>
                <a:cs typeface="Times New Roman" panose="02020603050405020304" pitchFamily="18" charset="0"/>
              </a:rPr>
              <a:t>的网络层，是连接不同网络的枢纽。路由器的主要工作是为经过的每个数据包查找出一条最优的传输路径。因此，路由器中会保存着各种数据包的相关传输路径数据，即路由表供路由选择时使用。路由表中保存着网络前缀信息、下一跳路由器</a:t>
            </a:r>
            <a:r>
              <a:rPr lang="en-US" altLang="zh-CN" sz="1800" dirty="0">
                <a:effectLst/>
                <a:ea typeface="宋体" panose="02010600030101010101" pitchFamily="2" charset="-122"/>
                <a:cs typeface="Times New Roman" panose="02020603050405020304" pitchFamily="18" charset="0"/>
              </a:rPr>
              <a:t>IP</a:t>
            </a:r>
            <a:r>
              <a:rPr lang="zh-CN" altLang="zh-CN" sz="1800" dirty="0">
                <a:effectLst/>
                <a:ea typeface="宋体" panose="02010600030101010101" pitchFamily="2" charset="-122"/>
                <a:cs typeface="Times New Roman" panose="02020603050405020304" pitchFamily="18" charset="0"/>
              </a:rPr>
              <a:t>地址、出接口</a:t>
            </a:r>
            <a:r>
              <a:rPr lang="zh-CN" altLang="en-US" sz="1800" dirty="0">
                <a:effectLst/>
                <a:ea typeface="宋体" panose="02010600030101010101" pitchFamily="2" charset="-122"/>
                <a:cs typeface="Times New Roman" panose="02020603050405020304" pitchFamily="18" charset="0"/>
              </a:rPr>
              <a:t>等内容</a:t>
            </a:r>
            <a:endParaRPr lang="zh-CN" altLang="en-US" i="0"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0E35FAE6-862A-AD08-3E82-B1A82DEB00A8}"/>
              </a:ext>
            </a:extLst>
          </p:cNvPr>
          <p:cNvPicPr>
            <a:picLocks noChangeAspect="1"/>
          </p:cNvPicPr>
          <p:nvPr/>
        </p:nvPicPr>
        <p:blipFill>
          <a:blip r:embed="rId3"/>
          <a:stretch>
            <a:fillRect/>
          </a:stretch>
        </p:blipFill>
        <p:spPr>
          <a:xfrm>
            <a:off x="2054878" y="3228868"/>
            <a:ext cx="7491109" cy="3215919"/>
          </a:xfrm>
          <a:prstGeom prst="rect">
            <a:avLst/>
          </a:prstGeom>
        </p:spPr>
      </p:pic>
    </p:spTree>
    <p:extLst>
      <p:ext uri="{BB962C8B-B14F-4D97-AF65-F5344CB8AC3E}">
        <p14:creationId xmlns:p14="http://schemas.microsoft.com/office/powerpoint/2010/main" val="1594865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663195" y="-2663196"/>
            <a:ext cx="6865607" cy="12192001"/>
          </a:xfrm>
          <a:prstGeom prst="rect">
            <a:avLst/>
          </a:prstGeom>
        </p:spPr>
      </p:pic>
      <p:sp>
        <p:nvSpPr>
          <p:cNvPr id="3" name="文本框 2">
            <a:extLst>
              <a:ext uri="{FF2B5EF4-FFF2-40B4-BE49-F238E27FC236}">
                <a16:creationId xmlns:a16="http://schemas.microsoft.com/office/drawing/2014/main" id="{70155B49-5241-F283-4A1A-709BC19F765E}"/>
              </a:ext>
            </a:extLst>
          </p:cNvPr>
          <p:cNvSpPr txBox="1"/>
          <p:nvPr/>
        </p:nvSpPr>
        <p:spPr>
          <a:xfrm>
            <a:off x="4429043" y="3866410"/>
            <a:ext cx="6324108" cy="923330"/>
          </a:xfrm>
          <a:prstGeom prst="rect">
            <a:avLst/>
          </a:prstGeom>
          <a:noFill/>
        </p:spPr>
        <p:txBody>
          <a:bodyPr wrap="square">
            <a:spAutoFit/>
          </a:bodyPr>
          <a:lstStyle/>
          <a:p>
            <a:r>
              <a:rPr lang="zh-CN" altLang="en-US" sz="5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负载均衡</a:t>
            </a:r>
          </a:p>
        </p:txBody>
      </p:sp>
      <p:sp>
        <p:nvSpPr>
          <p:cNvPr id="7" name="文本框 6">
            <a:extLst>
              <a:ext uri="{FF2B5EF4-FFF2-40B4-BE49-F238E27FC236}">
                <a16:creationId xmlns:a16="http://schemas.microsoft.com/office/drawing/2014/main" id="{E1AFF034-5FB4-3EBC-0BB4-264F3F2C19A7}"/>
              </a:ext>
            </a:extLst>
          </p:cNvPr>
          <p:cNvSpPr txBox="1"/>
          <p:nvPr/>
        </p:nvSpPr>
        <p:spPr>
          <a:xfrm>
            <a:off x="5068756" y="2067542"/>
            <a:ext cx="2246445" cy="1569660"/>
          </a:xfrm>
          <a:prstGeom prst="rect">
            <a:avLst/>
          </a:prstGeom>
          <a:noFill/>
        </p:spPr>
        <p:txBody>
          <a:bodyPr wrap="square">
            <a:spAutoFit/>
          </a:bodyPr>
          <a:lstStyle/>
          <a:p>
            <a:r>
              <a:rPr lang="en-US" altLang="zh-CN" sz="9600" spc="600" dirty="0">
                <a:cs typeface="+mn-ea"/>
                <a:sym typeface="+mn-lt"/>
              </a:rPr>
              <a:t>05</a:t>
            </a:r>
            <a:endParaRPr lang="zh-CN" altLang="en-US" sz="9600" spc="600" dirty="0">
              <a:cs typeface="+mn-ea"/>
              <a:sym typeface="+mn-lt"/>
            </a:endParaRPr>
          </a:p>
        </p:txBody>
      </p:sp>
    </p:spTree>
    <p:extLst>
      <p:ext uri="{BB962C8B-B14F-4D97-AF65-F5344CB8AC3E}">
        <p14:creationId xmlns:p14="http://schemas.microsoft.com/office/powerpoint/2010/main" val="10333475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16200000" flipV="1">
            <a:off x="2446507" y="-2793420"/>
            <a:ext cx="6865607" cy="12192001"/>
          </a:xfrm>
          <a:prstGeom prst="rect">
            <a:avLst/>
          </a:prstGeom>
        </p:spPr>
      </p:pic>
      <p:sp>
        <p:nvSpPr>
          <p:cNvPr id="3" name="椭圆 2"/>
          <p:cNvSpPr/>
          <p:nvPr/>
        </p:nvSpPr>
        <p:spPr>
          <a:xfrm>
            <a:off x="3556000" y="2709194"/>
            <a:ext cx="482600" cy="482600"/>
          </a:xfrm>
          <a:prstGeom prst="ellipse">
            <a:avLst/>
          </a:prstGeom>
          <a:solidFill>
            <a:srgbClr val="3939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2104520" y="2789899"/>
            <a:ext cx="2182464" cy="829945"/>
          </a:xfrm>
          <a:prstGeom prst="rect">
            <a:avLst/>
          </a:prstGeom>
        </p:spPr>
        <p:txBody>
          <a:bodyPr wrap="square">
            <a:spAutoFit/>
          </a:bodyPr>
          <a:lstStyle/>
          <a:p>
            <a:pPr algn="ctr"/>
            <a:r>
              <a:rPr lang="zh-CN" altLang="en-US" sz="4800" b="1" dirty="0">
                <a:solidFill>
                  <a:srgbClr val="1398D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目</a:t>
            </a:r>
            <a:r>
              <a:rPr lang="zh-CN" altLang="en-US" sz="4800" b="1" dirty="0">
                <a:solidFill>
                  <a:srgbClr val="1398D1"/>
                </a:solidFill>
                <a:latin typeface="思源黑体 Regular" panose="020B0500000000000000" charset="-122"/>
                <a:ea typeface="微软雅黑" panose="020B0503020204020204" pitchFamily="34" charset="-122"/>
                <a:cs typeface="+mn-ea"/>
                <a:sym typeface="Arial" panose="020B0604020202020204" pitchFamily="34" charset="0"/>
              </a:rPr>
              <a:t> 录</a:t>
            </a:r>
          </a:p>
        </p:txBody>
      </p:sp>
      <p:sp>
        <p:nvSpPr>
          <p:cNvPr id="10" name="矩形 9"/>
          <p:cNvSpPr/>
          <p:nvPr/>
        </p:nvSpPr>
        <p:spPr>
          <a:xfrm>
            <a:off x="1175994" y="3486416"/>
            <a:ext cx="3981461" cy="645160"/>
          </a:xfrm>
          <a:prstGeom prst="rect">
            <a:avLst/>
          </a:prstGeom>
        </p:spPr>
        <p:txBody>
          <a:bodyPr wrap="square">
            <a:spAutoFit/>
          </a:bodyPr>
          <a:lstStyle/>
          <a:p>
            <a:pPr algn="ctr"/>
            <a:r>
              <a:rPr lang="en-US" altLang="zh-CN" sz="3600"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C</a:t>
            </a:r>
            <a:r>
              <a:rPr lang="zh-CN" altLang="en-US" sz="3600"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ontents</a:t>
            </a:r>
          </a:p>
        </p:txBody>
      </p:sp>
      <p:sp>
        <p:nvSpPr>
          <p:cNvPr id="12" name="文本框 11"/>
          <p:cNvSpPr txBox="1"/>
          <p:nvPr/>
        </p:nvSpPr>
        <p:spPr>
          <a:xfrm flipH="1">
            <a:off x="6323205" y="1319275"/>
            <a:ext cx="3139359" cy="523220"/>
          </a:xfrm>
          <a:prstGeom prst="rect">
            <a:avLst/>
          </a:prstGeom>
          <a:noFill/>
        </p:spPr>
        <p:txBody>
          <a:bodyPr wrap="square" rtlCol="0">
            <a:spAutoFit/>
          </a:bodyPr>
          <a:lstStyle/>
          <a:p>
            <a:pPr defTabSz="914400">
              <a:defRPr/>
            </a:pPr>
            <a:r>
              <a:rPr lang="zh-CN" altLang="en-US" sz="2800" b="1"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服务器分类</a:t>
            </a:r>
          </a:p>
        </p:txBody>
      </p:sp>
      <p:sp>
        <p:nvSpPr>
          <p:cNvPr id="20" name="文本框 19"/>
          <p:cNvSpPr txBox="1"/>
          <p:nvPr/>
        </p:nvSpPr>
        <p:spPr>
          <a:xfrm flipH="1">
            <a:off x="6323204" y="2418504"/>
            <a:ext cx="3514092" cy="523220"/>
          </a:xfrm>
          <a:prstGeom prst="rect">
            <a:avLst/>
          </a:prstGeom>
          <a:noFill/>
        </p:spPr>
        <p:txBody>
          <a:bodyPr wrap="square" rtlCol="0">
            <a:spAutoFit/>
          </a:bodyPr>
          <a:lstStyle/>
          <a:p>
            <a:pPr defTabSz="914400">
              <a:defRPr/>
            </a:pPr>
            <a:r>
              <a:rPr lang="zh-CN" altLang="en-US" sz="2800" b="1"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内置存储</a:t>
            </a:r>
          </a:p>
        </p:txBody>
      </p:sp>
      <p:sp>
        <p:nvSpPr>
          <p:cNvPr id="23" name="文本框 22"/>
          <p:cNvSpPr txBox="1"/>
          <p:nvPr/>
        </p:nvSpPr>
        <p:spPr>
          <a:xfrm flipH="1">
            <a:off x="6319345" y="3533181"/>
            <a:ext cx="2682273" cy="521970"/>
          </a:xfrm>
          <a:prstGeom prst="rect">
            <a:avLst/>
          </a:prstGeom>
          <a:noFill/>
        </p:spPr>
        <p:txBody>
          <a:bodyPr wrap="square" rtlCol="0">
            <a:spAutoFit/>
          </a:bodyPr>
          <a:lstStyle/>
          <a:p>
            <a:pPr defTabSz="914400">
              <a:defRPr/>
            </a:pPr>
            <a:r>
              <a:rPr lang="zh-CN" altLang="en-US" sz="2800" b="1"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外置存储</a:t>
            </a:r>
          </a:p>
        </p:txBody>
      </p:sp>
      <p:sp>
        <p:nvSpPr>
          <p:cNvPr id="26" name="文本框 25"/>
          <p:cNvSpPr txBox="1"/>
          <p:nvPr/>
        </p:nvSpPr>
        <p:spPr>
          <a:xfrm flipH="1">
            <a:off x="6319343" y="4632410"/>
            <a:ext cx="4482375" cy="523220"/>
          </a:xfrm>
          <a:prstGeom prst="rect">
            <a:avLst/>
          </a:prstGeom>
          <a:noFill/>
        </p:spPr>
        <p:txBody>
          <a:bodyPr wrap="square" rtlCol="0">
            <a:spAutoFit/>
          </a:bodyPr>
          <a:lstStyle/>
          <a:p>
            <a:pPr defTabSz="914400">
              <a:defRPr/>
            </a:pPr>
            <a:r>
              <a:rPr lang="zh-CN" altLang="en-US" sz="2800" b="1"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网络设备</a:t>
            </a:r>
          </a:p>
        </p:txBody>
      </p:sp>
      <p:sp>
        <p:nvSpPr>
          <p:cNvPr id="32" name="椭圆 31"/>
          <p:cNvSpPr/>
          <p:nvPr/>
        </p:nvSpPr>
        <p:spPr>
          <a:xfrm>
            <a:off x="5333622" y="1198176"/>
            <a:ext cx="734125" cy="734125"/>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椭圆 32"/>
          <p:cNvSpPr/>
          <p:nvPr/>
        </p:nvSpPr>
        <p:spPr>
          <a:xfrm>
            <a:off x="5333622" y="2269363"/>
            <a:ext cx="734125" cy="734125"/>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椭圆 33"/>
          <p:cNvSpPr/>
          <p:nvPr/>
        </p:nvSpPr>
        <p:spPr>
          <a:xfrm>
            <a:off x="5333622" y="3419444"/>
            <a:ext cx="734125" cy="734125"/>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椭圆 34"/>
          <p:cNvSpPr/>
          <p:nvPr/>
        </p:nvSpPr>
        <p:spPr>
          <a:xfrm>
            <a:off x="5360772" y="4499163"/>
            <a:ext cx="734125" cy="734125"/>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矩形 35"/>
          <p:cNvSpPr/>
          <p:nvPr/>
        </p:nvSpPr>
        <p:spPr>
          <a:xfrm>
            <a:off x="5468274" y="1396133"/>
            <a:ext cx="464820" cy="398780"/>
          </a:xfrm>
          <a:prstGeom prst="rect">
            <a:avLst/>
          </a:prstGeom>
          <a:solidFill>
            <a:srgbClr val="1398D1"/>
          </a:solidFill>
        </p:spPr>
        <p:txBody>
          <a:bodyPr wrap="none">
            <a:spAutoFit/>
          </a:bodyPr>
          <a:lstStyle/>
          <a:p>
            <a:pPr algn="ctr"/>
            <a:r>
              <a:rPr lang="en-US" altLang="zh-CN" sz="20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01</a:t>
            </a:r>
          </a:p>
        </p:txBody>
      </p:sp>
      <p:sp>
        <p:nvSpPr>
          <p:cNvPr id="37" name="矩形 36"/>
          <p:cNvSpPr/>
          <p:nvPr/>
        </p:nvSpPr>
        <p:spPr>
          <a:xfrm>
            <a:off x="5468274" y="2480099"/>
            <a:ext cx="464820" cy="398780"/>
          </a:xfrm>
          <a:prstGeom prst="rect">
            <a:avLst/>
          </a:prstGeom>
          <a:solidFill>
            <a:srgbClr val="1398D1"/>
          </a:solidFill>
        </p:spPr>
        <p:txBody>
          <a:bodyPr wrap="none">
            <a:spAutoFit/>
          </a:bodyPr>
          <a:lstStyle/>
          <a:p>
            <a:pPr algn="ctr"/>
            <a:r>
              <a:rPr lang="en-US" altLang="zh-CN" sz="20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02</a:t>
            </a:r>
          </a:p>
        </p:txBody>
      </p:sp>
      <p:sp>
        <p:nvSpPr>
          <p:cNvPr id="38" name="矩形 37"/>
          <p:cNvSpPr/>
          <p:nvPr/>
        </p:nvSpPr>
        <p:spPr>
          <a:xfrm>
            <a:off x="5468274" y="3607202"/>
            <a:ext cx="464820" cy="398780"/>
          </a:xfrm>
          <a:prstGeom prst="rect">
            <a:avLst/>
          </a:prstGeom>
          <a:solidFill>
            <a:srgbClr val="1398D1"/>
          </a:solidFill>
        </p:spPr>
        <p:txBody>
          <a:bodyPr wrap="none">
            <a:spAutoFit/>
          </a:bodyPr>
          <a:lstStyle/>
          <a:p>
            <a:pPr algn="ctr"/>
            <a:r>
              <a:rPr lang="en-US" altLang="zh-CN" sz="20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03</a:t>
            </a:r>
          </a:p>
        </p:txBody>
      </p:sp>
      <p:sp>
        <p:nvSpPr>
          <p:cNvPr id="39" name="矩形 38"/>
          <p:cNvSpPr/>
          <p:nvPr/>
        </p:nvSpPr>
        <p:spPr>
          <a:xfrm>
            <a:off x="5468274" y="4666835"/>
            <a:ext cx="464820" cy="398780"/>
          </a:xfrm>
          <a:prstGeom prst="rect">
            <a:avLst/>
          </a:prstGeom>
          <a:solidFill>
            <a:srgbClr val="1398D1"/>
          </a:solidFill>
        </p:spPr>
        <p:txBody>
          <a:bodyPr wrap="none">
            <a:spAutoFit/>
          </a:bodyPr>
          <a:lstStyle/>
          <a:p>
            <a:pPr algn="ctr"/>
            <a:r>
              <a:rPr lang="en-US" altLang="zh-CN" sz="20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04</a:t>
            </a:r>
          </a:p>
        </p:txBody>
      </p:sp>
      <p:sp>
        <p:nvSpPr>
          <p:cNvPr id="40" name="椭圆 39"/>
          <p:cNvSpPr/>
          <p:nvPr/>
        </p:nvSpPr>
        <p:spPr>
          <a:xfrm>
            <a:off x="2131256" y="3966660"/>
            <a:ext cx="146532" cy="146532"/>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椭圆 1">
            <a:extLst>
              <a:ext uri="{FF2B5EF4-FFF2-40B4-BE49-F238E27FC236}">
                <a16:creationId xmlns:a16="http://schemas.microsoft.com/office/drawing/2014/main" id="{1A5D56ED-8002-1B8E-0489-448D68DD5461}"/>
              </a:ext>
            </a:extLst>
          </p:cNvPr>
          <p:cNvSpPr/>
          <p:nvPr/>
        </p:nvSpPr>
        <p:spPr>
          <a:xfrm>
            <a:off x="5333622" y="5505218"/>
            <a:ext cx="734125" cy="734125"/>
          </a:xfrm>
          <a:prstGeom prst="ellipse">
            <a:avLst/>
          </a:prstGeom>
          <a:solidFill>
            <a:srgbClr val="139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05</a:t>
            </a:r>
          </a:p>
        </p:txBody>
      </p:sp>
      <p:sp>
        <p:nvSpPr>
          <p:cNvPr id="6" name="文本框 5">
            <a:extLst>
              <a:ext uri="{FF2B5EF4-FFF2-40B4-BE49-F238E27FC236}">
                <a16:creationId xmlns:a16="http://schemas.microsoft.com/office/drawing/2014/main" id="{4E30E2F2-76B9-0B6C-B8D1-9EDCEA9E4229}"/>
              </a:ext>
            </a:extLst>
          </p:cNvPr>
          <p:cNvSpPr txBox="1"/>
          <p:nvPr/>
        </p:nvSpPr>
        <p:spPr>
          <a:xfrm>
            <a:off x="6323206" y="5684190"/>
            <a:ext cx="6324108" cy="523220"/>
          </a:xfrm>
          <a:prstGeom prst="rect">
            <a:avLst/>
          </a:prstGeom>
          <a:noFill/>
        </p:spPr>
        <p:txBody>
          <a:bodyPr wrap="square">
            <a:spAutoFit/>
          </a:bodyPr>
          <a:lstStyle/>
          <a:p>
            <a:pPr defTabSz="914400">
              <a:defRPr/>
            </a:pPr>
            <a:r>
              <a:rPr lang="zh-CN" altLang="en-US" sz="2800" b="1" dirty="0">
                <a:solidFill>
                  <a:srgbClr val="39393B"/>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负载均衡</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05 </a:t>
            </a:r>
            <a:r>
              <a:rPr lang="zh-CN" altLang="en-US" sz="2400" dirty="0">
                <a:cs typeface="+mn-ea"/>
                <a:sym typeface="+mn-lt"/>
              </a:rPr>
              <a:t>负载均衡</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负载均衡概述</a:t>
            </a:r>
            <a:endParaRPr lang="zh-CN" altLang="en-US" sz="2400" dirty="0"/>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3693319"/>
          </a:xfrm>
          <a:prstGeom prst="rect">
            <a:avLst/>
          </a:prstGeom>
          <a:noFill/>
        </p:spPr>
        <p:txBody>
          <a:bodyPr wrap="square">
            <a:spAutoFit/>
          </a:bodyPr>
          <a:lstStyle/>
          <a:p>
            <a:pPr algn="l"/>
            <a:r>
              <a:rPr lang="zh-CN" altLang="zh-CN" sz="1800" kern="0" dirty="0">
                <a:effectLst/>
                <a:ea typeface="宋体" panose="02010600030101010101" pitchFamily="2" charset="-122"/>
                <a:cs typeface="Times New Roman" panose="02020603050405020304" pitchFamily="18" charset="0"/>
              </a:rPr>
              <a:t>随着互联网和企业业务的发展，单台服务器往往无法快速响应大量的并发请求，并且会使得客服端用户体验下降，给企业带来损失。负载均衡技术的出现使得企业可以通过横向扩展的方式解决大量并发下的即时响应问题。</a:t>
            </a:r>
            <a:endParaRPr lang="en-US" altLang="zh-CN" sz="1800" kern="0" dirty="0">
              <a:effectLst/>
              <a:ea typeface="宋体" panose="02010600030101010101" pitchFamily="2" charset="-122"/>
              <a:cs typeface="Times New Roman" panose="02020603050405020304" pitchFamily="18" charset="0"/>
            </a:endParaRPr>
          </a:p>
          <a:p>
            <a:pPr algn="l"/>
            <a:r>
              <a:rPr lang="zh-CN" altLang="zh-CN" sz="1800" kern="0" dirty="0">
                <a:effectLst/>
                <a:ea typeface="宋体" panose="02010600030101010101" pitchFamily="2" charset="-122"/>
                <a:cs typeface="Times New Roman" panose="02020603050405020304" pitchFamily="18" charset="0"/>
              </a:rPr>
              <a:t>负载均衡有一个或多个虚拟</a:t>
            </a:r>
            <a:r>
              <a:rPr lang="en-US" altLang="zh-CN" sz="1800" kern="0" dirty="0">
                <a:effectLst/>
                <a:latin typeface="Times New Roman" panose="02020603050405020304" pitchFamily="18" charset="0"/>
                <a:ea typeface="宋体" panose="02010600030101010101" pitchFamily="2" charset="-122"/>
              </a:rPr>
              <a:t>IP</a:t>
            </a:r>
            <a:r>
              <a:rPr lang="zh-CN" altLang="zh-CN" sz="1800" kern="0" dirty="0">
                <a:effectLst/>
                <a:ea typeface="宋体" panose="02010600030101010101" pitchFamily="2" charset="-122"/>
                <a:cs typeface="Times New Roman" panose="02020603050405020304" pitchFamily="18" charset="0"/>
              </a:rPr>
              <a:t>，虚拟</a:t>
            </a:r>
            <a:r>
              <a:rPr lang="en-US" altLang="zh-CN" sz="1800" kern="0" dirty="0">
                <a:effectLst/>
                <a:latin typeface="Times New Roman" panose="02020603050405020304" pitchFamily="18" charset="0"/>
                <a:ea typeface="宋体" panose="02010600030101010101" pitchFamily="2" charset="-122"/>
              </a:rPr>
              <a:t>IP</a:t>
            </a:r>
            <a:r>
              <a:rPr lang="zh-CN" altLang="zh-CN" sz="1800" kern="0" dirty="0">
                <a:effectLst/>
                <a:ea typeface="宋体" panose="02010600030101010101" pitchFamily="2" charset="-122"/>
                <a:cs typeface="Times New Roman" panose="02020603050405020304" pitchFamily="18" charset="0"/>
              </a:rPr>
              <a:t>对应客服端能够访问的</a:t>
            </a:r>
            <a:r>
              <a:rPr lang="en-US" altLang="zh-CN" sz="1800" kern="0" dirty="0">
                <a:effectLst/>
                <a:latin typeface="Times New Roman" panose="02020603050405020304" pitchFamily="18" charset="0"/>
                <a:ea typeface="宋体" panose="02010600030101010101" pitchFamily="2" charset="-122"/>
              </a:rPr>
              <a:t>IP</a:t>
            </a:r>
            <a:r>
              <a:rPr lang="zh-CN" altLang="zh-CN" sz="1800" kern="0" dirty="0">
                <a:effectLst/>
                <a:ea typeface="宋体" panose="02010600030101010101" pitchFamily="2" charset="-122"/>
                <a:cs typeface="Times New Roman" panose="02020603050405020304" pitchFamily="18" charset="0"/>
              </a:rPr>
              <a:t>，通过</a:t>
            </a:r>
            <a:r>
              <a:rPr lang="en-US" altLang="zh-CN" sz="1800" kern="0" dirty="0">
                <a:effectLst/>
                <a:latin typeface="Times New Roman" panose="02020603050405020304" pitchFamily="18" charset="0"/>
                <a:ea typeface="宋体" panose="02010600030101010101" pitchFamily="2" charset="-122"/>
              </a:rPr>
              <a:t>NAT</a:t>
            </a:r>
            <a:r>
              <a:rPr lang="zh-CN" altLang="zh-CN" sz="1800" kern="0" dirty="0">
                <a:effectLst/>
                <a:ea typeface="宋体" panose="02010600030101010101" pitchFamily="2" charset="-122"/>
                <a:cs typeface="Times New Roman" panose="02020603050405020304" pitchFamily="18" charset="0"/>
              </a:rPr>
              <a:t>功能转发到服务器集群内部的</a:t>
            </a:r>
            <a:r>
              <a:rPr lang="en-US" altLang="zh-CN" sz="1800" kern="0" dirty="0">
                <a:effectLst/>
                <a:latin typeface="Times New Roman" panose="02020603050405020304" pitchFamily="18" charset="0"/>
                <a:ea typeface="宋体" panose="02010600030101010101" pitchFamily="2" charset="-122"/>
              </a:rPr>
              <a:t>IP</a:t>
            </a:r>
            <a:r>
              <a:rPr lang="zh-CN" altLang="zh-CN" sz="1800" kern="0" dirty="0">
                <a:effectLst/>
                <a:ea typeface="宋体" panose="02010600030101010101" pitchFamily="2" charset="-122"/>
                <a:cs typeface="Times New Roman" panose="02020603050405020304" pitchFamily="18" charset="0"/>
              </a:rPr>
              <a:t>地址和端口中。一个内部的服务器</a:t>
            </a:r>
            <a:r>
              <a:rPr lang="en-US" altLang="zh-CN" sz="1800" kern="0" dirty="0">
                <a:effectLst/>
                <a:latin typeface="Times New Roman" panose="02020603050405020304" pitchFamily="18" charset="0"/>
                <a:ea typeface="宋体" panose="02010600030101010101" pitchFamily="2" charset="-122"/>
              </a:rPr>
              <a:t>IP</a:t>
            </a:r>
            <a:r>
              <a:rPr lang="zh-CN" altLang="zh-CN" sz="1800" kern="0" dirty="0">
                <a:effectLst/>
                <a:ea typeface="宋体" panose="02010600030101010101" pitchFamily="2" charset="-122"/>
                <a:cs typeface="Times New Roman" panose="02020603050405020304" pitchFamily="18" charset="0"/>
              </a:rPr>
              <a:t>地址和端口组成一个节点，多个节点组成地址池，一个虚拟</a:t>
            </a:r>
            <a:r>
              <a:rPr lang="en-US" altLang="zh-CN" sz="1800" kern="0" dirty="0">
                <a:effectLst/>
                <a:latin typeface="Times New Roman" panose="02020603050405020304" pitchFamily="18" charset="0"/>
                <a:ea typeface="宋体" panose="02010600030101010101" pitchFamily="2" charset="-122"/>
              </a:rPr>
              <a:t>IP</a:t>
            </a:r>
            <a:r>
              <a:rPr lang="zh-CN" altLang="zh-CN" sz="1800" kern="0" dirty="0">
                <a:effectLst/>
                <a:ea typeface="宋体" panose="02010600030101010101" pitchFamily="2" charset="-122"/>
                <a:cs typeface="Times New Roman" panose="02020603050405020304" pitchFamily="18" charset="0"/>
              </a:rPr>
              <a:t>地址和端口对应一个地址池，一个地址池对应多个节点，从而实现分发用户请求到多台设备进行处理，增强了服务器对用户请求的响应能力，提高架构灵活性和可用性。</a:t>
            </a:r>
            <a:endParaRPr lang="zh-CN" altLang="en-US" i="0"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6497404" y="1958664"/>
            <a:ext cx="3892072" cy="4465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7613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05 </a:t>
            </a:r>
            <a:r>
              <a:rPr lang="zh-CN" altLang="en-US" sz="2400" dirty="0">
                <a:cs typeface="+mn-ea"/>
                <a:sym typeface="+mn-lt"/>
              </a:rPr>
              <a:t>负载均衡</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软件负载均衡</a:t>
            </a:r>
            <a:endParaRPr lang="zh-CN" altLang="en-US" sz="2400" dirty="0"/>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9919062" cy="1477328"/>
          </a:xfrm>
          <a:prstGeom prst="rect">
            <a:avLst/>
          </a:prstGeom>
          <a:noFill/>
        </p:spPr>
        <p:txBody>
          <a:bodyPr wrap="square">
            <a:spAutoFit/>
          </a:bodyPr>
          <a:lstStyle/>
          <a:p>
            <a:pPr algn="l"/>
            <a:r>
              <a:rPr lang="zh-CN" altLang="zh-CN" sz="1800" kern="0" dirty="0">
                <a:effectLst/>
                <a:ea typeface="宋体" panose="02010600030101010101" pitchFamily="2" charset="-122"/>
                <a:cs typeface="Times New Roman" panose="02020603050405020304" pitchFamily="18" charset="0"/>
              </a:rPr>
              <a:t>常用的负载均衡软件有</a:t>
            </a:r>
            <a:r>
              <a:rPr lang="en-US" altLang="zh-CN" sz="1800" kern="0" dirty="0">
                <a:effectLst/>
                <a:latin typeface="Times New Roman" panose="02020603050405020304" pitchFamily="18" charset="0"/>
                <a:ea typeface="宋体" panose="02010600030101010101" pitchFamily="2" charset="-122"/>
              </a:rPr>
              <a:t>nginx</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0" dirty="0">
                <a:effectLst/>
                <a:latin typeface="Times New Roman" panose="02020603050405020304" pitchFamily="18" charset="0"/>
                <a:ea typeface="宋体" panose="02010600030101010101" pitchFamily="2" charset="-122"/>
              </a:rPr>
              <a:t>LVS</a:t>
            </a:r>
            <a:r>
              <a:rPr lang="zh-CN" altLang="zh-CN" sz="1800" kern="0" dirty="0">
                <a:effectLst/>
                <a:ea typeface="宋体" panose="02010600030101010101" pitchFamily="2" charset="-122"/>
                <a:cs typeface="Times New Roman" panose="02020603050405020304" pitchFamily="18" charset="0"/>
              </a:rPr>
              <a:t>等。其中</a:t>
            </a:r>
            <a:r>
              <a:rPr lang="en-US" altLang="zh-CN" sz="1800" kern="0" dirty="0">
                <a:effectLst/>
                <a:latin typeface="Times New Roman" panose="02020603050405020304" pitchFamily="18" charset="0"/>
                <a:ea typeface="宋体" panose="02010600030101010101" pitchFamily="2" charset="-122"/>
              </a:rPr>
              <a:t>nginx</a:t>
            </a:r>
            <a:r>
              <a:rPr lang="zh-CN" altLang="zh-CN" sz="1800" kern="0" dirty="0">
                <a:effectLst/>
                <a:ea typeface="宋体" panose="02010600030101010101" pitchFamily="2" charset="-122"/>
                <a:cs typeface="Times New Roman" panose="02020603050405020304" pitchFamily="18" charset="0"/>
              </a:rPr>
              <a:t>能够工作在</a:t>
            </a:r>
            <a:r>
              <a:rPr lang="en-US" altLang="zh-CN" sz="1800" kern="0" dirty="0">
                <a:effectLst/>
                <a:latin typeface="Times New Roman" panose="02020603050405020304" pitchFamily="18" charset="0"/>
                <a:ea typeface="宋体" panose="02010600030101010101" pitchFamily="2" charset="-122"/>
              </a:rPr>
              <a:t>OSI</a:t>
            </a:r>
            <a:r>
              <a:rPr lang="zh-CN" altLang="zh-CN" sz="1800" kern="0" dirty="0">
                <a:effectLst/>
                <a:ea typeface="宋体" panose="02010600030101010101" pitchFamily="2" charset="-122"/>
                <a:cs typeface="Times New Roman" panose="02020603050405020304" pitchFamily="18" charset="0"/>
              </a:rPr>
              <a:t>模型的第七层应用层上，因此，可以根据网站的访问页面、路径等应用规则来配置负载均衡。而</a:t>
            </a:r>
            <a:r>
              <a:rPr lang="en-US" altLang="zh-CN" sz="1800" kern="0" dirty="0">
                <a:effectLst/>
                <a:latin typeface="Times New Roman" panose="02020603050405020304" pitchFamily="18" charset="0"/>
                <a:ea typeface="宋体" panose="02010600030101010101" pitchFamily="2" charset="-122"/>
              </a:rPr>
              <a:t>LVS</a:t>
            </a:r>
            <a:r>
              <a:rPr lang="zh-CN" altLang="zh-CN" sz="1800" kern="0" dirty="0">
                <a:effectLst/>
                <a:ea typeface="宋体" panose="02010600030101010101" pitchFamily="2" charset="-122"/>
                <a:cs typeface="Times New Roman" panose="02020603050405020304" pitchFamily="18" charset="0"/>
              </a:rPr>
              <a:t>工作在</a:t>
            </a:r>
            <a:r>
              <a:rPr lang="en-US" altLang="zh-CN" sz="1800" kern="0" dirty="0">
                <a:effectLst/>
                <a:latin typeface="Times New Roman" panose="02020603050405020304" pitchFamily="18" charset="0"/>
                <a:ea typeface="宋体" panose="02010600030101010101" pitchFamily="2" charset="-122"/>
              </a:rPr>
              <a:t>OSI</a:t>
            </a:r>
            <a:r>
              <a:rPr lang="zh-CN" altLang="zh-CN" sz="1800" kern="0" dirty="0">
                <a:effectLst/>
                <a:ea typeface="宋体" panose="02010600030101010101" pitchFamily="2" charset="-122"/>
                <a:cs typeface="Times New Roman" panose="02020603050405020304" pitchFamily="18" charset="0"/>
              </a:rPr>
              <a:t>模型的第四层网络层，</a:t>
            </a:r>
            <a:r>
              <a:rPr lang="en-US" altLang="zh-CN" sz="1800" kern="0" dirty="0">
                <a:effectLst/>
                <a:latin typeface="Times New Roman" panose="02020603050405020304" pitchFamily="18" charset="0"/>
                <a:ea typeface="宋体" panose="02010600030101010101" pitchFamily="2" charset="-122"/>
              </a:rPr>
              <a:t>LVS</a:t>
            </a:r>
            <a:r>
              <a:rPr lang="zh-CN" altLang="zh-CN" sz="1800" kern="0" dirty="0">
                <a:effectLst/>
                <a:ea typeface="宋体" panose="02010600030101010101" pitchFamily="2" charset="-122"/>
                <a:cs typeface="Times New Roman" panose="02020603050405020304" pitchFamily="18" charset="0"/>
              </a:rPr>
              <a:t>只能针对</a:t>
            </a:r>
            <a:r>
              <a:rPr lang="en-US" altLang="zh-CN" sz="1800" kern="0" dirty="0">
                <a:effectLst/>
                <a:latin typeface="Times New Roman" panose="02020603050405020304" pitchFamily="18" charset="0"/>
                <a:ea typeface="宋体" panose="02010600030101010101" pitchFamily="2" charset="-122"/>
              </a:rPr>
              <a:t>IP</a:t>
            </a:r>
            <a:r>
              <a:rPr lang="zh-CN" altLang="zh-CN" sz="1800" kern="0" dirty="0">
                <a:effectLst/>
                <a:ea typeface="宋体" panose="02010600030101010101" pitchFamily="2" charset="-122"/>
                <a:cs typeface="Times New Roman" panose="02020603050405020304" pitchFamily="18" charset="0"/>
              </a:rPr>
              <a:t>地址和端口等四层协议来配置负载均衡，不能根据应用层具体的业务来配置负载均衡规则，但</a:t>
            </a:r>
            <a:r>
              <a:rPr lang="en-US" altLang="zh-CN" sz="1800" kern="0" dirty="0">
                <a:effectLst/>
                <a:latin typeface="Times New Roman" panose="02020603050405020304" pitchFamily="18" charset="0"/>
                <a:ea typeface="宋体" panose="02010600030101010101" pitchFamily="2" charset="-122"/>
              </a:rPr>
              <a:t>LVS</a:t>
            </a:r>
            <a:r>
              <a:rPr lang="zh-CN" altLang="zh-CN" sz="1800" kern="0" dirty="0">
                <a:effectLst/>
                <a:ea typeface="宋体" panose="02010600030101010101" pitchFamily="2" charset="-122"/>
                <a:cs typeface="Times New Roman" panose="02020603050405020304" pitchFamily="18" charset="0"/>
              </a:rPr>
              <a:t>能直接集成到</a:t>
            </a:r>
            <a:r>
              <a:rPr lang="en-US" altLang="zh-CN" sz="1800" kern="0" dirty="0">
                <a:effectLst/>
                <a:latin typeface="Times New Roman" panose="02020603050405020304" pitchFamily="18" charset="0"/>
                <a:ea typeface="宋体" panose="02010600030101010101" pitchFamily="2" charset="-122"/>
              </a:rPr>
              <a:t>Linux</a:t>
            </a:r>
            <a:r>
              <a:rPr lang="zh-CN" altLang="zh-CN" sz="1800" kern="0" dirty="0">
                <a:effectLst/>
                <a:ea typeface="宋体" panose="02010600030101010101" pitchFamily="2" charset="-122"/>
                <a:cs typeface="Times New Roman" panose="02020603050405020304" pitchFamily="18" charset="0"/>
              </a:rPr>
              <a:t>内核模块中，拥有较好的性能，因此在使用软件负载均衡时要根据实际的业务选择合适的负载均衡软件。</a:t>
            </a:r>
            <a:endParaRPr lang="zh-CN" altLang="en-US" i="0"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794091" y="3003562"/>
            <a:ext cx="6028452" cy="3636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26968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05 </a:t>
            </a:r>
            <a:r>
              <a:rPr lang="zh-CN" altLang="en-US" sz="2400" dirty="0">
                <a:cs typeface="+mn-ea"/>
                <a:sym typeface="+mn-lt"/>
              </a:rPr>
              <a:t>负载均衡</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硬件负载均衡</a:t>
            </a:r>
            <a:endParaRPr lang="zh-CN" altLang="en-US" sz="2400" dirty="0"/>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9919062" cy="923330"/>
          </a:xfrm>
          <a:prstGeom prst="rect">
            <a:avLst/>
          </a:prstGeom>
          <a:noFill/>
        </p:spPr>
        <p:txBody>
          <a:bodyPr wrap="square">
            <a:spAutoFit/>
          </a:bodyPr>
          <a:lstStyle/>
          <a:p>
            <a:pPr algn="l"/>
            <a:r>
              <a:rPr lang="zh-CN" altLang="zh-CN" sz="1800" kern="0" dirty="0">
                <a:effectLst/>
                <a:ea typeface="宋体" panose="02010600030101010101" pitchFamily="2" charset="-122"/>
                <a:cs typeface="Times New Roman" panose="02020603050405020304" pitchFamily="18" charset="0"/>
              </a:rPr>
              <a:t>硬件负载均衡是指使用专门的负载均衡硬件设备来进行请求分发。常见的负载均衡设备比如</a:t>
            </a:r>
            <a:r>
              <a:rPr lang="en-US" altLang="zh-CN" sz="1800" kern="0" dirty="0">
                <a:effectLst/>
                <a:latin typeface="Times New Roman" panose="02020603050405020304" pitchFamily="18" charset="0"/>
                <a:ea typeface="宋体" panose="02010600030101010101" pitchFamily="2" charset="-122"/>
              </a:rPr>
              <a:t>F5</a:t>
            </a:r>
            <a:r>
              <a:rPr lang="zh-CN" altLang="zh-CN" sz="1800" kern="0" dirty="0">
                <a:effectLst/>
                <a:ea typeface="宋体" panose="02010600030101010101" pitchFamily="2" charset="-122"/>
                <a:cs typeface="Times New Roman" panose="02020603050405020304" pitchFamily="18" charset="0"/>
              </a:rPr>
              <a:t>等拥有很好的性能，能够处理几十万甚至百万级请求的并发，一般用于大型企业的</a:t>
            </a:r>
            <a:r>
              <a:rPr lang="en-US" altLang="zh-CN" sz="1800" kern="0" dirty="0">
                <a:effectLst/>
                <a:latin typeface="Times New Roman" panose="02020603050405020304" pitchFamily="18" charset="0"/>
                <a:ea typeface="宋体" panose="02010600030101010101" pitchFamily="2" charset="-122"/>
              </a:rPr>
              <a:t>IT</a:t>
            </a:r>
            <a:r>
              <a:rPr lang="zh-CN" altLang="zh-CN" sz="1800" kern="0" dirty="0">
                <a:effectLst/>
                <a:ea typeface="宋体" panose="02010600030101010101" pitchFamily="2" charset="-122"/>
                <a:cs typeface="Times New Roman" panose="02020603050405020304" pitchFamily="18" charset="0"/>
              </a:rPr>
              <a:t>架构中。硬件负载均衡需要采购专门的硬件设备，实现成本较高。</a:t>
            </a:r>
            <a:endParaRPr lang="zh-CN" altLang="en-US" i="0"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794093" y="3003562"/>
            <a:ext cx="6028448" cy="3636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10098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05 </a:t>
            </a:r>
            <a:r>
              <a:rPr lang="zh-CN" altLang="en-US" sz="2400" dirty="0">
                <a:cs typeface="+mn-ea"/>
                <a:sym typeface="+mn-lt"/>
              </a:rPr>
              <a:t>负载均衡</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网络负载均衡</a:t>
            </a:r>
            <a:endParaRPr lang="zh-CN" altLang="en-US" sz="2400" dirty="0"/>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9919062" cy="923330"/>
          </a:xfrm>
          <a:prstGeom prst="rect">
            <a:avLst/>
          </a:prstGeom>
          <a:noFill/>
        </p:spPr>
        <p:txBody>
          <a:bodyPr wrap="square">
            <a:spAutoFit/>
          </a:bodyPr>
          <a:lstStyle/>
          <a:p>
            <a:pPr algn="l"/>
            <a:r>
              <a:rPr lang="zh-CN" altLang="zh-CN" sz="1800" kern="0" dirty="0">
                <a:effectLst/>
                <a:ea typeface="宋体" panose="02010600030101010101" pitchFamily="2" charset="-122"/>
                <a:cs typeface="Times New Roman" panose="02020603050405020304" pitchFamily="18" charset="0"/>
              </a:rPr>
              <a:t>网络负载均衡没有专门的</a:t>
            </a:r>
            <a:r>
              <a:rPr lang="en-US" altLang="zh-CN" sz="1800" kern="0" dirty="0">
                <a:effectLst/>
                <a:latin typeface="Times New Roman" panose="02020603050405020304" pitchFamily="18" charset="0"/>
                <a:ea typeface="宋体" panose="02010600030101010101" pitchFamily="2" charset="-122"/>
              </a:rPr>
              <a:t>Load Balancer</a:t>
            </a:r>
            <a:r>
              <a:rPr lang="zh-CN" altLang="zh-CN" sz="1800" kern="0" dirty="0">
                <a:effectLst/>
                <a:ea typeface="宋体" panose="02010600030101010101" pitchFamily="2" charset="-122"/>
                <a:cs typeface="Times New Roman" panose="02020603050405020304" pitchFamily="18" charset="0"/>
              </a:rPr>
              <a:t>，通过在各台服务器上安装</a:t>
            </a:r>
            <a:r>
              <a:rPr lang="en-US" altLang="zh-CN" sz="1800" kern="0" dirty="0">
                <a:effectLst/>
                <a:latin typeface="Times New Roman" panose="02020603050405020304" pitchFamily="18" charset="0"/>
                <a:ea typeface="宋体" panose="02010600030101010101" pitchFamily="2" charset="-122"/>
              </a:rPr>
              <a:t>NLB</a:t>
            </a:r>
            <a:r>
              <a:rPr lang="zh-CN" altLang="zh-CN" sz="1800" kern="0" dirty="0">
                <a:effectLst/>
                <a:ea typeface="宋体" panose="02010600030101010101" pitchFamily="2" charset="-122"/>
                <a:cs typeface="Times New Roman" panose="02020603050405020304" pitchFamily="18" charset="0"/>
              </a:rPr>
              <a:t>软件来实现负载均衡。如微软的</a:t>
            </a:r>
            <a:r>
              <a:rPr lang="en-US" altLang="zh-CN" sz="1800" kern="0" dirty="0">
                <a:effectLst/>
                <a:latin typeface="Times New Roman" panose="02020603050405020304" pitchFamily="18" charset="0"/>
                <a:ea typeface="宋体" panose="02010600030101010101" pitchFamily="2" charset="-122"/>
              </a:rPr>
              <a:t>NLB</a:t>
            </a:r>
            <a:r>
              <a:rPr lang="zh-CN" altLang="zh-CN" sz="1800" kern="0" dirty="0">
                <a:effectLst/>
                <a:ea typeface="宋体" panose="02010600030101010101" pitchFamily="2" charset="-122"/>
                <a:cs typeface="Times New Roman" panose="02020603050405020304" pitchFamily="18" charset="0"/>
              </a:rPr>
              <a:t>，客服端请求直接发送到各</a:t>
            </a:r>
            <a:r>
              <a:rPr lang="en-US" altLang="zh-CN" sz="1800" kern="0" dirty="0">
                <a:effectLst/>
                <a:latin typeface="Times New Roman" panose="02020603050405020304" pitchFamily="18" charset="0"/>
                <a:ea typeface="宋体" panose="02010600030101010101" pitchFamily="2" charset="-122"/>
              </a:rPr>
              <a:t>NLB</a:t>
            </a:r>
            <a:r>
              <a:rPr lang="zh-CN" altLang="zh-CN" sz="1800" kern="0" dirty="0">
                <a:effectLst/>
                <a:ea typeface="宋体" panose="02010600030101010101" pitchFamily="2" charset="-122"/>
                <a:cs typeface="Times New Roman" panose="02020603050405020304" pitchFamily="18" charset="0"/>
              </a:rPr>
              <a:t>台服务器上，然后</a:t>
            </a:r>
            <a:r>
              <a:rPr lang="en-US" altLang="zh-CN" sz="1800" kern="0" dirty="0">
                <a:effectLst/>
                <a:latin typeface="Times New Roman" panose="02020603050405020304" pitchFamily="18" charset="0"/>
                <a:ea typeface="宋体" panose="02010600030101010101" pitchFamily="2" charset="-122"/>
              </a:rPr>
              <a:t>NLB</a:t>
            </a:r>
            <a:r>
              <a:rPr lang="zh-CN" altLang="zh-CN" sz="1800" kern="0" dirty="0">
                <a:effectLst/>
                <a:ea typeface="宋体" panose="02010600030101010101" pitchFamily="2" charset="-122"/>
                <a:cs typeface="Times New Roman" panose="02020603050405020304" pitchFamily="18" charset="0"/>
              </a:rPr>
              <a:t>服务器通过算法和协商选出一台服务器响应请求。</a:t>
            </a:r>
            <a:endParaRPr lang="zh-CN" altLang="en-US" i="0" dirty="0">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489039" y="3137338"/>
            <a:ext cx="6333502" cy="3213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9843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663197" y="-2600723"/>
            <a:ext cx="6865607" cy="12192001"/>
          </a:xfrm>
          <a:prstGeom prst="rect">
            <a:avLst/>
          </a:prstGeom>
        </p:spPr>
      </p:pic>
      <p:sp>
        <p:nvSpPr>
          <p:cNvPr id="6" name="矩形 5"/>
          <p:cNvSpPr/>
          <p:nvPr/>
        </p:nvSpPr>
        <p:spPr>
          <a:xfrm>
            <a:off x="2993227" y="2967990"/>
            <a:ext cx="6205546" cy="923330"/>
          </a:xfrm>
          <a:prstGeom prst="rect">
            <a:avLst/>
          </a:prstGeom>
        </p:spPr>
        <p:txBody>
          <a:bodyPr wrap="none">
            <a:spAutoFit/>
          </a:bodyPr>
          <a:lstStyle/>
          <a:p>
            <a:pPr algn="ctr"/>
            <a:r>
              <a:rPr lang="zh-CN" altLang="en-US" sz="5400" b="1" dirty="0">
                <a:solidFill>
                  <a:srgbClr val="1398D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演示完毕</a:t>
            </a:r>
            <a:r>
              <a:rPr lang="zh-CN" altLang="en-US" sz="5400" b="1" dirty="0">
                <a:solidFill>
                  <a:srgbClr val="1398D1"/>
                </a:solidFill>
                <a:latin typeface="思源黑体 Regular" panose="020B0500000000000000" charset="-122"/>
                <a:ea typeface="微软雅黑" panose="020B0503020204020204" pitchFamily="34" charset="-122"/>
                <a:cs typeface="+mn-ea"/>
                <a:sym typeface="Arial" panose="020B0604020202020204" pitchFamily="34" charset="0"/>
              </a:rPr>
              <a:t>  </a:t>
            </a:r>
            <a:r>
              <a:rPr lang="zh-CN" altLang="en-US" sz="5400" b="1" dirty="0">
                <a:solidFill>
                  <a:srgbClr val="1398D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谢谢大</a:t>
            </a:r>
            <a:r>
              <a:rPr lang="zh-CN" altLang="en-US" sz="5400" dirty="0">
                <a:solidFill>
                  <a:srgbClr val="1398D1"/>
                </a:solidFill>
                <a:latin typeface="思源黑体 Regular" panose="020B0500000000000000" charset="-122"/>
                <a:ea typeface="微软雅黑" panose="020B0503020204020204" pitchFamily="34" charset="-122"/>
                <a:cs typeface="+mn-ea"/>
                <a:sym typeface="Arial" panose="020B0604020202020204" pitchFamily="34" charset="0"/>
              </a:rPr>
              <a:t>家</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708641" y="-2585807"/>
            <a:ext cx="6865607" cy="12192001"/>
          </a:xfrm>
          <a:prstGeom prst="rect">
            <a:avLst/>
          </a:prstGeom>
        </p:spPr>
      </p:pic>
      <p:sp>
        <p:nvSpPr>
          <p:cNvPr id="3" name="文本框 2">
            <a:extLst>
              <a:ext uri="{FF2B5EF4-FFF2-40B4-BE49-F238E27FC236}">
                <a16:creationId xmlns:a16="http://schemas.microsoft.com/office/drawing/2014/main" id="{70155B49-5241-F283-4A1A-709BC19F765E}"/>
              </a:ext>
            </a:extLst>
          </p:cNvPr>
          <p:cNvSpPr txBox="1"/>
          <p:nvPr/>
        </p:nvSpPr>
        <p:spPr>
          <a:xfrm>
            <a:off x="4153147" y="3938802"/>
            <a:ext cx="6324108" cy="923330"/>
          </a:xfrm>
          <a:prstGeom prst="rect">
            <a:avLst/>
          </a:prstGeom>
          <a:noFill/>
        </p:spPr>
        <p:txBody>
          <a:bodyPr wrap="square">
            <a:spAutoFit/>
          </a:bodyPr>
          <a:lstStyle/>
          <a:p>
            <a:r>
              <a:rPr lang="zh-CN" altLang="en-US" sz="5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服务器分类</a:t>
            </a:r>
          </a:p>
        </p:txBody>
      </p:sp>
      <p:sp>
        <p:nvSpPr>
          <p:cNvPr id="7" name="文本框 6">
            <a:extLst>
              <a:ext uri="{FF2B5EF4-FFF2-40B4-BE49-F238E27FC236}">
                <a16:creationId xmlns:a16="http://schemas.microsoft.com/office/drawing/2014/main" id="{E1AFF034-5FB4-3EBC-0BB4-264F3F2C19A7}"/>
              </a:ext>
            </a:extLst>
          </p:cNvPr>
          <p:cNvSpPr txBox="1"/>
          <p:nvPr/>
        </p:nvSpPr>
        <p:spPr>
          <a:xfrm>
            <a:off x="5068756" y="2067542"/>
            <a:ext cx="2246445" cy="1569660"/>
          </a:xfrm>
          <a:prstGeom prst="rect">
            <a:avLst/>
          </a:prstGeom>
          <a:noFill/>
        </p:spPr>
        <p:txBody>
          <a:bodyPr wrap="square">
            <a:spAutoFit/>
          </a:bodyPr>
          <a:lstStyle/>
          <a:p>
            <a:r>
              <a:rPr lang="en-US" altLang="zh-CN" sz="9600" spc="600" dirty="0">
                <a:cs typeface="+mn-ea"/>
                <a:sym typeface="+mn-lt"/>
              </a:rPr>
              <a:t>01</a:t>
            </a:r>
            <a:endParaRPr lang="zh-CN" altLang="en-US" sz="9600" spc="600" dirty="0">
              <a:cs typeface="+mn-ea"/>
              <a:sym typeface="+mn-lt"/>
            </a:endParaRPr>
          </a:p>
        </p:txBody>
      </p:sp>
    </p:spTree>
    <p:extLst>
      <p:ext uri="{BB962C8B-B14F-4D97-AF65-F5344CB8AC3E}">
        <p14:creationId xmlns:p14="http://schemas.microsoft.com/office/powerpoint/2010/main" val="25739295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服务器分类</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塔式服务器</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2585323"/>
          </a:xfrm>
          <a:prstGeom prst="rect">
            <a:avLst/>
          </a:prstGeom>
          <a:noFill/>
        </p:spPr>
        <p:txBody>
          <a:bodyPr wrap="square">
            <a:spAutoFit/>
          </a:bodyPr>
          <a:lstStyle/>
          <a:p>
            <a:pPr algn="l"/>
            <a:r>
              <a:rPr lang="zh-CN" altLang="en-US" sz="1800" kern="1050" dirty="0">
                <a:effectLst/>
                <a:ea typeface="宋体" panose="02010600030101010101" pitchFamily="2" charset="-122"/>
                <a:cs typeface="Times New Roman" panose="02020603050405020304" pitchFamily="18" charset="0"/>
              </a:rPr>
              <a:t>塔式服务器拥有和台式</a:t>
            </a:r>
            <a:r>
              <a:rPr lang="en-US" altLang="zh-CN" sz="1800" kern="1050" dirty="0">
                <a:effectLst/>
                <a:ea typeface="宋体" panose="02010600030101010101" pitchFamily="2" charset="-122"/>
                <a:cs typeface="Times New Roman" panose="02020603050405020304" pitchFamily="18" charset="0"/>
              </a:rPr>
              <a:t>PC</a:t>
            </a:r>
            <a:r>
              <a:rPr lang="zh-CN" altLang="en-US" sz="1800" kern="1050" dirty="0">
                <a:effectLst/>
                <a:ea typeface="宋体" panose="02010600030101010101" pitchFamily="2" charset="-122"/>
                <a:cs typeface="Times New Roman" panose="02020603050405020304" pitchFamily="18" charset="0"/>
              </a:rPr>
              <a:t>电脑类似的主机箱。相比于</a:t>
            </a:r>
            <a:r>
              <a:rPr lang="en-US" altLang="zh-CN" sz="1800" kern="1050" dirty="0">
                <a:effectLst/>
                <a:ea typeface="宋体" panose="02010600030101010101" pitchFamily="2" charset="-122"/>
                <a:cs typeface="Times New Roman" panose="02020603050405020304" pitchFamily="18" charset="0"/>
              </a:rPr>
              <a:t>PC</a:t>
            </a:r>
            <a:r>
              <a:rPr lang="zh-CN" altLang="en-US" sz="1800" kern="1050" dirty="0">
                <a:effectLst/>
                <a:ea typeface="宋体" panose="02010600030101010101" pitchFamily="2" charset="-122"/>
                <a:cs typeface="Times New Roman" panose="02020603050405020304" pitchFamily="18" charset="0"/>
              </a:rPr>
              <a:t>台式机主机，塔式服务器一般体积更大一些，因此拥有更大的内部空间并且预留了较多的硬盘、内存的插槽以增加其扩展性。</a:t>
            </a:r>
            <a:endParaRPr lang="en-US" altLang="zh-CN" sz="1800" kern="1050" dirty="0">
              <a:effectLst/>
              <a:ea typeface="宋体" panose="02010600030101010101" pitchFamily="2" charset="-122"/>
              <a:cs typeface="Times New Roman" panose="02020603050405020304" pitchFamily="18" charset="0"/>
            </a:endParaRPr>
          </a:p>
          <a:p>
            <a:pPr algn="l"/>
            <a:r>
              <a:rPr lang="zh-CN" altLang="en-US" i="0" kern="1050" dirty="0">
                <a:latin typeface="宋体" panose="02010600030101010101" pitchFamily="2" charset="-122"/>
                <a:ea typeface="宋体" panose="02010600030101010101" pitchFamily="2" charset="-122"/>
                <a:cs typeface="Times New Roman" panose="02020603050405020304" pitchFamily="18" charset="0"/>
              </a:rPr>
              <a:t>塔式服务器的立式机箱不便于放入标准的机柜进行管理，因此在集中放置大量服务器的机房或数据中心里，很少使用塔式服务器。塔式服务器一般用于企业或部门内部作为工作站、文件共享服务器或其他针对内部局域网的应用上。</a:t>
            </a:r>
            <a:endParaRPr lang="zh-CN" altLang="en-US" i="0" dirty="0">
              <a:effectLst/>
              <a:latin typeface="宋体" panose="02010600030101010101" pitchFamily="2" charset="-122"/>
              <a:ea typeface="宋体" panose="02010600030101010101" pitchFamily="2" charset="-122"/>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452967" y="1831662"/>
            <a:ext cx="4704369" cy="32502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服务器分类</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机架式服务器</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2031325"/>
          </a:xfrm>
          <a:prstGeom prst="rect">
            <a:avLst/>
          </a:prstGeom>
          <a:noFill/>
        </p:spPr>
        <p:txBody>
          <a:bodyPr wrap="square">
            <a:spAutoFit/>
          </a:bodyPr>
          <a:lstStyle/>
          <a:p>
            <a:pPr algn="l"/>
            <a:r>
              <a:rPr lang="zh-CN" altLang="en-US" sz="1800" kern="1050" dirty="0">
                <a:effectLst/>
                <a:ea typeface="宋体" panose="02010600030101010101" pitchFamily="2" charset="-122"/>
                <a:cs typeface="Times New Roman" panose="02020603050405020304" pitchFamily="18" charset="0"/>
              </a:rPr>
              <a:t>机架式服务器拥有标准的高度和宽度，可以安装在</a:t>
            </a:r>
            <a:r>
              <a:rPr lang="en-US" altLang="zh-CN" sz="1800" kern="1050" dirty="0">
                <a:effectLst/>
                <a:ea typeface="宋体" panose="02010600030101010101" pitchFamily="2" charset="-122"/>
                <a:cs typeface="Times New Roman" panose="02020603050405020304" pitchFamily="18" charset="0"/>
              </a:rPr>
              <a:t>19</a:t>
            </a:r>
            <a:r>
              <a:rPr lang="zh-CN" altLang="en-US" sz="1800" kern="1050" dirty="0">
                <a:effectLst/>
                <a:ea typeface="宋体" panose="02010600030101010101" pitchFamily="2" charset="-122"/>
                <a:cs typeface="Times New Roman" panose="02020603050405020304" pitchFamily="18" charset="0"/>
              </a:rPr>
              <a:t>英寸机柜里。机架式服务器的厚度或者高度也遵循标准的规格，其高度以“</a:t>
            </a:r>
            <a:r>
              <a:rPr lang="en-US" altLang="zh-CN" sz="1800" kern="1050" dirty="0">
                <a:effectLst/>
                <a:ea typeface="宋体" panose="02010600030101010101" pitchFamily="2" charset="-122"/>
                <a:cs typeface="Times New Roman" panose="02020603050405020304" pitchFamily="18" charset="0"/>
              </a:rPr>
              <a:t>U”</a:t>
            </a:r>
            <a:r>
              <a:rPr lang="zh-CN" altLang="en-US" sz="1800" kern="1050" dirty="0">
                <a:effectLst/>
                <a:ea typeface="宋体" panose="02010600030101010101" pitchFamily="2" charset="-122"/>
                <a:cs typeface="Times New Roman" panose="02020603050405020304" pitchFamily="18" charset="0"/>
              </a:rPr>
              <a:t>为单位（</a:t>
            </a:r>
            <a:r>
              <a:rPr lang="en-US" altLang="zh-CN" sz="1800" kern="1050" dirty="0">
                <a:effectLst/>
                <a:ea typeface="宋体" panose="02010600030101010101" pitchFamily="2" charset="-122"/>
                <a:cs typeface="Times New Roman" panose="02020603050405020304" pitchFamily="18" charset="0"/>
              </a:rPr>
              <a:t>1U=44.45mm=1.75</a:t>
            </a:r>
            <a:r>
              <a:rPr lang="zh-CN" altLang="en-US" sz="1800" kern="1050" dirty="0">
                <a:effectLst/>
                <a:ea typeface="宋体" panose="02010600030101010101" pitchFamily="2" charset="-122"/>
                <a:cs typeface="Times New Roman" panose="02020603050405020304" pitchFamily="18" charset="0"/>
              </a:rPr>
              <a:t>英寸）。常见的规格有</a:t>
            </a:r>
            <a:r>
              <a:rPr lang="en-US" altLang="zh-CN" sz="1800" kern="1050" dirty="0">
                <a:effectLst/>
                <a:ea typeface="宋体" panose="02010600030101010101" pitchFamily="2" charset="-122"/>
                <a:cs typeface="Times New Roman" panose="02020603050405020304" pitchFamily="18" charset="0"/>
              </a:rPr>
              <a:t>1U</a:t>
            </a:r>
            <a:r>
              <a:rPr lang="zh-CN" altLang="en-US" sz="1800" kern="1050" dirty="0">
                <a:effectLst/>
                <a:ea typeface="宋体" panose="02010600030101010101" pitchFamily="2" charset="-122"/>
                <a:cs typeface="Times New Roman" panose="02020603050405020304" pitchFamily="18" charset="0"/>
              </a:rPr>
              <a:t>、</a:t>
            </a:r>
            <a:r>
              <a:rPr lang="en-US" altLang="zh-CN" sz="1800" kern="1050" dirty="0">
                <a:effectLst/>
                <a:ea typeface="宋体" panose="02010600030101010101" pitchFamily="2" charset="-122"/>
                <a:cs typeface="Times New Roman" panose="02020603050405020304" pitchFamily="18" charset="0"/>
              </a:rPr>
              <a:t>2U</a:t>
            </a:r>
            <a:r>
              <a:rPr lang="zh-CN" altLang="en-US" sz="1800" kern="1050" dirty="0">
                <a:effectLst/>
                <a:ea typeface="宋体" panose="02010600030101010101" pitchFamily="2" charset="-122"/>
                <a:cs typeface="Times New Roman" panose="02020603050405020304" pitchFamily="18" charset="0"/>
              </a:rPr>
              <a:t>、</a:t>
            </a:r>
            <a:r>
              <a:rPr lang="en-US" altLang="zh-CN" sz="1800" kern="1050" dirty="0">
                <a:effectLst/>
                <a:ea typeface="宋体" panose="02010600030101010101" pitchFamily="2" charset="-122"/>
                <a:cs typeface="Times New Roman" panose="02020603050405020304" pitchFamily="18" charset="0"/>
              </a:rPr>
              <a:t>4U</a:t>
            </a:r>
            <a:r>
              <a:rPr lang="zh-CN" altLang="en-US" sz="1800" kern="1050" dirty="0">
                <a:effectLst/>
                <a:ea typeface="宋体" panose="02010600030101010101" pitchFamily="2" charset="-122"/>
                <a:cs typeface="Times New Roman" panose="02020603050405020304" pitchFamily="18" charset="0"/>
              </a:rPr>
              <a:t>等。标准化的高度和宽度方便在安装机架式服务器时进行规划。因此，机架式服务器在云计算以及各类数据中心机房中使用较多。</a:t>
            </a:r>
            <a:endParaRPr lang="zh-CN" altLang="en-US" i="0" dirty="0">
              <a:effectLst/>
              <a:latin typeface="宋体" panose="02010600030101010101" pitchFamily="2" charset="-122"/>
              <a:ea typeface="宋体" panose="02010600030101010101" pitchFamily="2" charset="-122"/>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178062" y="1958665"/>
            <a:ext cx="5734579" cy="2887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099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服务器分类</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机柜式服务器</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1754326"/>
          </a:xfrm>
          <a:prstGeom prst="rect">
            <a:avLst/>
          </a:prstGeom>
          <a:noFill/>
        </p:spPr>
        <p:txBody>
          <a:bodyPr wrap="square">
            <a:spAutoFit/>
          </a:bodyPr>
          <a:lstStyle/>
          <a:p>
            <a:pPr algn="l"/>
            <a:r>
              <a:rPr lang="zh-CN" altLang="en-US" sz="1800" kern="1050" dirty="0">
                <a:effectLst/>
                <a:ea typeface="宋体" panose="02010600030101010101" pitchFamily="2" charset="-122"/>
                <a:cs typeface="Times New Roman" panose="02020603050405020304" pitchFamily="18" charset="0"/>
              </a:rPr>
              <a:t>机柜式服务器最大的特点是出厂时就是一个“柜子”。这个“柜子”里面可能有几十台服务器并且可能还有交换机等网络设备。这些服务器和设备被整合到一个柜子中，它们共用一套电源和散热风扇。在使用时，只需要将机柜式服务器摆放至合适的位置统一接上电源即可。</a:t>
            </a:r>
            <a:endParaRPr lang="zh-CN" altLang="en-US" i="0" dirty="0">
              <a:effectLst/>
              <a:latin typeface="宋体" panose="02010600030101010101" pitchFamily="2" charset="-122"/>
              <a:ea typeface="宋体" panose="02010600030101010101" pitchFamily="2" charset="-122"/>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542691" y="1958665"/>
            <a:ext cx="4575898" cy="3187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10945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01</a:t>
            </a:r>
            <a:r>
              <a:rPr lang="zh-CN" altLang="en-US" sz="2400" dirty="0">
                <a:cs typeface="+mn-ea"/>
                <a:sym typeface="+mn-lt"/>
              </a:rPr>
              <a:t>服务器分类</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刀片式服务器</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6" y="1831662"/>
            <a:ext cx="5329276" cy="2031325"/>
          </a:xfrm>
          <a:prstGeom prst="rect">
            <a:avLst/>
          </a:prstGeom>
          <a:noFill/>
        </p:spPr>
        <p:txBody>
          <a:bodyPr wrap="square">
            <a:spAutoFit/>
          </a:bodyPr>
          <a:lstStyle/>
          <a:p>
            <a:pPr algn="l"/>
            <a:r>
              <a:rPr lang="zh-CN" altLang="en-US" sz="1800" kern="1050" dirty="0">
                <a:effectLst/>
                <a:ea typeface="宋体" panose="02010600030101010101" pitchFamily="2" charset="-122"/>
                <a:cs typeface="Times New Roman" panose="02020603050405020304" pitchFamily="18" charset="0"/>
              </a:rPr>
              <a:t>刀片式服务器外观像一个大箱子，可以在其中插入很多“刀片”，每一个刀片就是一台独立的服务器。它们共用电源和散热风扇，刀片式服务器一般都支持热插拔，管理和扩展起来都相对方便。刀片式服务器内部各服务器间的通讯速度很快，因此适合作为高性能的计算集群，但由于其内部服务器密度较大，刀片式服务器的散热通常是个问题。</a:t>
            </a:r>
            <a:endParaRPr lang="zh-CN" altLang="en-US" i="0" dirty="0">
              <a:effectLst/>
              <a:latin typeface="宋体" panose="02010600030101010101" pitchFamily="2" charset="-122"/>
              <a:ea typeface="宋体" panose="02010600030101010101" pitchFamily="2" charset="-122"/>
            </a:endParaRPr>
          </a:p>
        </p:txBody>
      </p:sp>
      <p:pic>
        <p:nvPicPr>
          <p:cNvPr id="2" name="Picture 2">
            <a:extLst>
              <a:ext uri="{FF2B5EF4-FFF2-40B4-BE49-F238E27FC236}">
                <a16:creationId xmlns:a16="http://schemas.microsoft.com/office/drawing/2014/main" id="{21FBACC9-DC0E-B988-5F05-05432A2FB8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024198" y="1958666"/>
            <a:ext cx="5094391" cy="2892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7623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rot="5400000">
            <a:off x="2663195" y="-2663196"/>
            <a:ext cx="6865607" cy="12192001"/>
          </a:xfrm>
          <a:prstGeom prst="rect">
            <a:avLst/>
          </a:prstGeom>
        </p:spPr>
      </p:pic>
      <p:sp>
        <p:nvSpPr>
          <p:cNvPr id="3" name="文本框 2">
            <a:extLst>
              <a:ext uri="{FF2B5EF4-FFF2-40B4-BE49-F238E27FC236}">
                <a16:creationId xmlns:a16="http://schemas.microsoft.com/office/drawing/2014/main" id="{70155B49-5241-F283-4A1A-709BC19F765E}"/>
              </a:ext>
            </a:extLst>
          </p:cNvPr>
          <p:cNvSpPr txBox="1"/>
          <p:nvPr/>
        </p:nvSpPr>
        <p:spPr>
          <a:xfrm>
            <a:off x="4365981" y="3938801"/>
            <a:ext cx="6324108" cy="923330"/>
          </a:xfrm>
          <a:prstGeom prst="rect">
            <a:avLst/>
          </a:prstGeom>
          <a:noFill/>
        </p:spPr>
        <p:txBody>
          <a:bodyPr wrap="square">
            <a:spAutoFit/>
          </a:bodyPr>
          <a:lstStyle/>
          <a:p>
            <a:r>
              <a:rPr lang="zh-CN" altLang="en-US" sz="5400" b="1" dirty="0">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内置存储</a:t>
            </a:r>
          </a:p>
        </p:txBody>
      </p:sp>
      <p:sp>
        <p:nvSpPr>
          <p:cNvPr id="7" name="文本框 6">
            <a:extLst>
              <a:ext uri="{FF2B5EF4-FFF2-40B4-BE49-F238E27FC236}">
                <a16:creationId xmlns:a16="http://schemas.microsoft.com/office/drawing/2014/main" id="{E1AFF034-5FB4-3EBC-0BB4-264F3F2C19A7}"/>
              </a:ext>
            </a:extLst>
          </p:cNvPr>
          <p:cNvSpPr txBox="1"/>
          <p:nvPr/>
        </p:nvSpPr>
        <p:spPr>
          <a:xfrm>
            <a:off x="5068756" y="2067542"/>
            <a:ext cx="2246445" cy="1569660"/>
          </a:xfrm>
          <a:prstGeom prst="rect">
            <a:avLst/>
          </a:prstGeom>
          <a:noFill/>
        </p:spPr>
        <p:txBody>
          <a:bodyPr wrap="square">
            <a:spAutoFit/>
          </a:bodyPr>
          <a:lstStyle/>
          <a:p>
            <a:r>
              <a:rPr lang="en-US" altLang="zh-CN" sz="9600" spc="600" dirty="0">
                <a:cs typeface="+mn-ea"/>
                <a:sym typeface="+mn-lt"/>
              </a:rPr>
              <a:t>02</a:t>
            </a:r>
            <a:endParaRPr lang="zh-CN" altLang="en-US" sz="9600" spc="600" dirty="0">
              <a:cs typeface="+mn-ea"/>
              <a:sym typeface="+mn-lt"/>
            </a:endParaRPr>
          </a:p>
        </p:txBody>
      </p:sp>
    </p:spTree>
    <p:extLst>
      <p:ext uri="{BB962C8B-B14F-4D97-AF65-F5344CB8AC3E}">
        <p14:creationId xmlns:p14="http://schemas.microsoft.com/office/powerpoint/2010/main" val="34883721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7"/>
          <p:cNvSpPr/>
          <p:nvPr/>
        </p:nvSpPr>
        <p:spPr>
          <a:xfrm>
            <a:off x="1274501" y="2108826"/>
            <a:ext cx="686965" cy="686965"/>
          </a:xfrm>
          <a:prstGeom prst="ellipse">
            <a:avLst/>
          </a:prstGeom>
          <a:solidFill>
            <a:schemeClr val="bg1"/>
          </a:solidFill>
          <a:ln w="38100">
            <a:noFill/>
          </a:ln>
          <a:effectLst/>
        </p:spPr>
        <p:txBody>
          <a:bodyPr/>
          <a:lstStyle/>
          <a:p>
            <a:endParaRPr lang="en-US" sz="2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38"/>
          <p:cNvSpPr txBox="1"/>
          <p:nvPr/>
        </p:nvSpPr>
        <p:spPr>
          <a:xfrm>
            <a:off x="2081140" y="1958665"/>
            <a:ext cx="91694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添加标题</a:t>
            </a:r>
          </a:p>
        </p:txBody>
      </p:sp>
      <p:sp>
        <p:nvSpPr>
          <p:cNvPr id="33" name="TextBox 45"/>
          <p:cNvSpPr txBox="1"/>
          <p:nvPr/>
        </p:nvSpPr>
        <p:spPr>
          <a:xfrm>
            <a:off x="965652" y="4544806"/>
            <a:ext cx="1375410" cy="276860"/>
          </a:xfrm>
          <a:prstGeom prst="rect">
            <a:avLst/>
          </a:prstGeom>
          <a:noFill/>
        </p:spPr>
        <p:txBody>
          <a:bodyPr wrap="none" lIns="0" tIns="0" rIns="0" bIns="0" rtlCol="0">
            <a:spAutoFit/>
          </a:bodyPr>
          <a:lstStyle/>
          <a:p>
            <a:r>
              <a:rPr lang="zh-CN" altLang="en-US" b="1" dirty="0">
                <a:solidFill>
                  <a:schemeClr val="bg1"/>
                </a:solidFill>
                <a:latin typeface="思源黑体 Regular" panose="020B0500000000000000" charset="-122"/>
                <a:ea typeface="思源黑体 Regular" panose="020B0500000000000000" charset="-122"/>
                <a:cs typeface="思源黑体 Regular" panose="020B0500000000000000" charset="-122"/>
                <a:sym typeface="Arial" panose="020B0604020202020204" pitchFamily="34" charset="0"/>
              </a:rPr>
              <a:t>复制你的内容</a:t>
            </a:r>
          </a:p>
        </p:txBody>
      </p:sp>
      <p:sp>
        <p:nvSpPr>
          <p:cNvPr id="38" name="文本框 37">
            <a:extLst>
              <a:ext uri="{FF2B5EF4-FFF2-40B4-BE49-F238E27FC236}">
                <a16:creationId xmlns:a16="http://schemas.microsoft.com/office/drawing/2014/main" id="{2CE6166A-1B29-945C-23C9-421BBDBC7ED9}"/>
              </a:ext>
            </a:extLst>
          </p:cNvPr>
          <p:cNvSpPr txBox="1"/>
          <p:nvPr/>
        </p:nvSpPr>
        <p:spPr>
          <a:xfrm>
            <a:off x="589005" y="290589"/>
            <a:ext cx="2984269" cy="461665"/>
          </a:xfrm>
          <a:prstGeom prst="rect">
            <a:avLst/>
          </a:prstGeom>
          <a:noFill/>
        </p:spPr>
        <p:txBody>
          <a:bodyPr wrap="square" rtlCol="0">
            <a:spAutoFit/>
          </a:bodyPr>
          <a:lstStyle/>
          <a:p>
            <a:pPr algn="ctr"/>
            <a:r>
              <a:rPr lang="en-US" altLang="zh-CN" sz="2400" dirty="0">
                <a:cs typeface="+mn-ea"/>
                <a:sym typeface="+mn-lt"/>
              </a:rPr>
              <a:t>02</a:t>
            </a:r>
            <a:r>
              <a:rPr lang="zh-CN" altLang="en-US" sz="2400" dirty="0">
                <a:cs typeface="+mn-ea"/>
                <a:sym typeface="+mn-lt"/>
              </a:rPr>
              <a:t>内置存储</a:t>
            </a:r>
          </a:p>
        </p:txBody>
      </p:sp>
      <p:sp>
        <p:nvSpPr>
          <p:cNvPr id="44" name="文本框 43">
            <a:extLst>
              <a:ext uri="{FF2B5EF4-FFF2-40B4-BE49-F238E27FC236}">
                <a16:creationId xmlns:a16="http://schemas.microsoft.com/office/drawing/2014/main" id="{DFEC8FC3-70D7-B2C2-0348-149CB6A18754}"/>
              </a:ext>
            </a:extLst>
          </p:cNvPr>
          <p:cNvSpPr txBox="1"/>
          <p:nvPr/>
        </p:nvSpPr>
        <p:spPr>
          <a:xfrm>
            <a:off x="848786" y="1173120"/>
            <a:ext cx="6096000" cy="461665"/>
          </a:xfrm>
          <a:prstGeom prst="rect">
            <a:avLst/>
          </a:prstGeom>
          <a:noFill/>
        </p:spPr>
        <p:txBody>
          <a:bodyPr wrap="square">
            <a:spAutoFit/>
          </a:bodyPr>
          <a:lstStyle/>
          <a:p>
            <a:r>
              <a:rPr lang="zh-CN" altLang="en-US" sz="2400" dirty="0"/>
              <a:t>什么是内置存储？</a:t>
            </a:r>
          </a:p>
        </p:txBody>
      </p:sp>
      <p:sp>
        <p:nvSpPr>
          <p:cNvPr id="46" name="文本框 45">
            <a:extLst>
              <a:ext uri="{FF2B5EF4-FFF2-40B4-BE49-F238E27FC236}">
                <a16:creationId xmlns:a16="http://schemas.microsoft.com/office/drawing/2014/main" id="{E7C7DDA3-1E40-7EF6-B05F-1FE5B9E62EF6}"/>
              </a:ext>
            </a:extLst>
          </p:cNvPr>
          <p:cNvSpPr txBox="1"/>
          <p:nvPr/>
        </p:nvSpPr>
        <p:spPr>
          <a:xfrm>
            <a:off x="848785" y="1831662"/>
            <a:ext cx="10068713" cy="2862322"/>
          </a:xfrm>
          <a:prstGeom prst="rect">
            <a:avLst/>
          </a:prstGeom>
          <a:noFill/>
        </p:spPr>
        <p:txBody>
          <a:bodyPr wrap="square">
            <a:spAutoFit/>
          </a:bodyPr>
          <a:lstStyle/>
          <a:p>
            <a:pPr algn="l"/>
            <a:r>
              <a:rPr lang="zh-CN" altLang="en-US" sz="1800" kern="1050" dirty="0">
                <a:effectLst/>
                <a:latin typeface="Times New Roman" panose="02020603050405020304" pitchFamily="18" charset="0"/>
                <a:ea typeface="宋体" panose="02010600030101010101" pitchFamily="2" charset="-122"/>
                <a:cs typeface="Times New Roman" panose="02020603050405020304" pitchFamily="18" charset="0"/>
              </a:rPr>
              <a:t>内置存储是把磁盘安装在服务器内部</a:t>
            </a:r>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i="0" dirty="0">
              <a:effectLst/>
              <a:latin typeface="Times New Roman" panose="02020603050405020304" pitchFamily="18" charset="0"/>
              <a:ea typeface="宋体" panose="02010600030101010101" pitchFamily="2" charset="-122"/>
              <a:cs typeface="Times New Roman" panose="02020603050405020304" pitchFamily="18" charset="0"/>
            </a:endParaRPr>
          </a:p>
          <a:p>
            <a:pPr algn="l"/>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内置存储主要的缺点是：</a:t>
            </a:r>
            <a:endParaRPr lang="en-US" altLang="zh-CN" i="0" dirty="0">
              <a:effectLst/>
              <a:latin typeface="Times New Roman" panose="02020603050405020304" pitchFamily="18" charset="0"/>
              <a:ea typeface="宋体" panose="02010600030101010101" pitchFamily="2" charset="-122"/>
              <a:cs typeface="Times New Roman" panose="02020603050405020304" pitchFamily="18" charset="0"/>
            </a:endParaRPr>
          </a:p>
          <a:p>
            <a:pPr algn="l"/>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i="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）扩展性问题。由于机箱空间有限，因此可以扩展的硬盘数量比较有限，限制了存储容量的扩展性。</a:t>
            </a:r>
          </a:p>
          <a:p>
            <a:pPr algn="l"/>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i="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）空间利用率问题。当一台机器只使用了少量的内部存储空间时，空间利用率较低，大量的硬盘空间被浪费掉了，并且其他设备也不能方便的利用这些空间。</a:t>
            </a:r>
          </a:p>
          <a:p>
            <a:pPr algn="l"/>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i="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）数据分散问题。各台服务器的数据存储在各自的硬盘中，不利于数据共享和备份。</a:t>
            </a:r>
          </a:p>
          <a:p>
            <a:pPr algn="l"/>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i="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）总线占用问题。内置存储直接通过总线和内存相连，会对总线有一定的占用，会有一定的性能影响。</a:t>
            </a:r>
          </a:p>
          <a:p>
            <a:pPr algn="l"/>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i="0" dirty="0">
                <a:effectLst/>
                <a:latin typeface="Times New Roman" panose="02020603050405020304" pitchFamily="18" charset="0"/>
                <a:ea typeface="宋体" panose="02010600030101010101" pitchFamily="2" charset="-122"/>
                <a:cs typeface="Times New Roman" panose="02020603050405020304" pitchFamily="18" charset="0"/>
              </a:rPr>
              <a:t>JBOD</a:t>
            </a:r>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i="0" dirty="0">
                <a:effectLst/>
                <a:latin typeface="Times New Roman" panose="02020603050405020304" pitchFamily="18" charset="0"/>
                <a:ea typeface="宋体" panose="02010600030101010101" pitchFamily="2" charset="-122"/>
                <a:cs typeface="Times New Roman" panose="02020603050405020304" pitchFamily="18" charset="0"/>
              </a:rPr>
              <a:t>RAID</a:t>
            </a:r>
            <a:r>
              <a:rPr lang="zh-CN" altLang="en-US" i="0" dirty="0">
                <a:effectLst/>
                <a:latin typeface="Times New Roman" panose="02020603050405020304" pitchFamily="18" charset="0"/>
                <a:ea typeface="宋体" panose="02010600030101010101" pitchFamily="2" charset="-122"/>
                <a:cs typeface="Times New Roman" panose="02020603050405020304" pitchFamily="18" charset="0"/>
              </a:rPr>
              <a:t>等技术一定程度上可以缓解上述问题</a:t>
            </a:r>
          </a:p>
        </p:txBody>
      </p:sp>
    </p:spTree>
    <p:extLst>
      <p:ext uri="{BB962C8B-B14F-4D97-AF65-F5344CB8AC3E}">
        <p14:creationId xmlns:p14="http://schemas.microsoft.com/office/powerpoint/2010/main" val="457882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主题">
  <a:themeElements>
    <a:clrScheme name="自定义 117">
      <a:dk1>
        <a:sysClr val="windowText" lastClr="000000"/>
      </a:dk1>
      <a:lt1>
        <a:sysClr val="window" lastClr="FFFFFF"/>
      </a:lt1>
      <a:dk2>
        <a:srgbClr val="44546A"/>
      </a:dk2>
      <a:lt2>
        <a:srgbClr val="E7E6E6"/>
      </a:lt2>
      <a:accent1>
        <a:srgbClr val="1398D1"/>
      </a:accent1>
      <a:accent2>
        <a:srgbClr val="39393B"/>
      </a:accent2>
      <a:accent3>
        <a:srgbClr val="1398D1"/>
      </a:accent3>
      <a:accent4>
        <a:srgbClr val="39393B"/>
      </a:accent4>
      <a:accent5>
        <a:srgbClr val="1398D1"/>
      </a:accent5>
      <a:accent6>
        <a:srgbClr val="39393B"/>
      </a:accent6>
      <a:hlink>
        <a:srgbClr val="0563C1"/>
      </a:hlink>
      <a:folHlink>
        <a:srgbClr val="954F72"/>
      </a:folHlink>
    </a:clrScheme>
    <a:fontScheme name="bd1is3az">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1240</TotalTime>
  <Words>1741</Words>
  <Application>Microsoft Office PowerPoint</Application>
  <PresentationFormat>宽屏</PresentationFormat>
  <Paragraphs>136</Paragraphs>
  <Slides>24</Slides>
  <Notes>24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24</vt:i4>
      </vt:variant>
    </vt:vector>
  </HeadingPairs>
  <TitlesOfParts>
    <vt:vector size="30" baseType="lpstr">
      <vt:lpstr>等线</vt:lpstr>
      <vt:lpstr>Arial</vt:lpstr>
      <vt:lpstr>宋体</vt:lpstr>
      <vt:lpstr>思源黑体 Regular</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肖 铮</cp:lastModifiedBy>
  <cp:revision>75</cp:revision>
  <dcterms:created xsi:type="dcterms:W3CDTF">2020-08-27T07:55:00Z</dcterms:created>
  <dcterms:modified xsi:type="dcterms:W3CDTF">2023-03-17T11:40:35Z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2052-11.1.0.10384</vt:lpwstr>
  </property>
  <property fmtid="{D5CDD505-2E9C-101B-9397-08002B2CF9AE}" pid="3" name="KSOTemplateUUID">
    <vt:lpwstr>v1.0_mb_VQeH/iKxs5qiRJAeUjwFmw==</vt:lpwstr>
  </property>
</Properties>
</file>