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47"/>
  </p:notesMasterIdLst>
  <p:sldIdLst>
    <p:sldId id="256" r:id="rId4"/>
    <p:sldId id="257" r:id="rId5"/>
    <p:sldId id="258" r:id="rId6"/>
    <p:sldId id="259" r:id="rId7"/>
    <p:sldId id="310" r:id="rId8"/>
    <p:sldId id="417" r:id="rId9"/>
    <p:sldId id="418" r:id="rId10"/>
    <p:sldId id="419" r:id="rId11"/>
    <p:sldId id="420" r:id="rId12"/>
    <p:sldId id="421" r:id="rId13"/>
    <p:sldId id="422" r:id="rId14"/>
    <p:sldId id="423" r:id="rId15"/>
    <p:sldId id="424" r:id="rId16"/>
    <p:sldId id="425" r:id="rId17"/>
    <p:sldId id="426" r:id="rId18"/>
    <p:sldId id="427" r:id="rId19"/>
    <p:sldId id="428" r:id="rId20"/>
    <p:sldId id="429" r:id="rId21"/>
    <p:sldId id="431" r:id="rId22"/>
    <p:sldId id="261" r:id="rId23"/>
    <p:sldId id="432" r:id="rId24"/>
    <p:sldId id="433" r:id="rId25"/>
    <p:sldId id="435" r:id="rId26"/>
    <p:sldId id="434" r:id="rId27"/>
    <p:sldId id="437" r:id="rId28"/>
    <p:sldId id="438" r:id="rId29"/>
    <p:sldId id="436" r:id="rId30"/>
    <p:sldId id="439" r:id="rId31"/>
    <p:sldId id="440" r:id="rId32"/>
    <p:sldId id="441" r:id="rId33"/>
    <p:sldId id="442" r:id="rId34"/>
    <p:sldId id="443" r:id="rId35"/>
    <p:sldId id="444" r:id="rId36"/>
    <p:sldId id="445" r:id="rId37"/>
    <p:sldId id="446" r:id="rId38"/>
    <p:sldId id="447" r:id="rId39"/>
    <p:sldId id="449" r:id="rId40"/>
    <p:sldId id="450" r:id="rId41"/>
    <p:sldId id="451" r:id="rId42"/>
    <p:sldId id="452" r:id="rId43"/>
    <p:sldId id="453" r:id="rId44"/>
    <p:sldId id="454" r:id="rId45"/>
    <p:sldId id="455" r:id="rId46"/>
    <p:sldId id="456" r:id="rId48"/>
    <p:sldId id="458" r:id="rId49"/>
    <p:sldId id="459" r:id="rId50"/>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1" userDrawn="1">
          <p15:clr>
            <a:srgbClr val="A4A3A4"/>
          </p15:clr>
        </p15:guide>
        <p15:guide id="2" pos="3804" userDrawn="1">
          <p15:clr>
            <a:srgbClr val="A4A3A4"/>
          </p15:clr>
        </p15:guide>
        <p15:guide id="3" orient="horz" pos="459" userDrawn="1">
          <p15:clr>
            <a:srgbClr val="A4A3A4"/>
          </p15:clr>
        </p15:guide>
        <p15:guide id="4" orient="horz" pos="3824" userDrawn="1">
          <p15:clr>
            <a:srgbClr val="A4A3A4"/>
          </p15:clr>
        </p15:guide>
        <p15:guide id="5" pos="603" userDrawn="1">
          <p15:clr>
            <a:srgbClr val="A4A3A4"/>
          </p15:clr>
        </p15:guide>
        <p15:guide id="6" pos="7095" userDrawn="1">
          <p15:clr>
            <a:srgbClr val="A4A3A4"/>
          </p15:clr>
        </p15:guide>
        <p15:guide id="7" orient="horz" pos="1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C25A"/>
    <a:srgbClr val="1F0E3A"/>
    <a:srgbClr val="F1EAD0"/>
    <a:srgbClr val="A28A59"/>
    <a:srgbClr val="5928A8"/>
    <a:srgbClr val="073243"/>
    <a:srgbClr val="A4DD85"/>
    <a:srgbClr val="E2BE62"/>
    <a:srgbClr val="00AE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showGuides="1">
      <p:cViewPr varScale="1">
        <p:scale>
          <a:sx n="84" d="100"/>
          <a:sy n="84" d="100"/>
        </p:scale>
        <p:origin x="595" y="31"/>
      </p:cViewPr>
      <p:guideLst>
        <p:guide orient="horz" pos="2121"/>
        <p:guide pos="3804"/>
        <p:guide orient="horz" pos="459"/>
        <p:guide orient="horz" pos="3824"/>
        <p:guide pos="603"/>
        <p:guide pos="7095"/>
        <p:guide orient="horz" pos="1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38.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notesMaster" Target="notesMasters/notes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8B51A4-7764-456A-9A78-0D13F8F8DF91}" type="slidenum">
              <a:rPr lang="zh-CN" altLang="en-US" smtClean="0"/>
            </a:fld>
            <a:endParaRPr lang="zh-CN" altLang="en-US"/>
          </a:p>
        </p:txBody>
      </p:sp>
      <p:sp>
        <p:nvSpPr>
          <p:cNvPr id="11" name="TextBox 10"/>
          <p:cNvSpPr txBox="1"/>
          <p:nvPr userDrawn="1"/>
        </p:nvSpPr>
        <p:spPr>
          <a:xfrm>
            <a:off x="1007605" y="6734154"/>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9C2F16E-A2D6-43E1-BB33-8BB7C1C6771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8B51A4-7764-456A-9A78-0D13F8F8DF9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2F16E-A2D6-43E1-BB33-8BB7C1C6771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8B51A4-7764-456A-9A78-0D13F8F8DF9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png"/><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png"/><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png"/><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0.png"/><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8.xml"/><Relationship Id="rId3" Type="http://schemas.openxmlformats.org/officeDocument/2006/relationships/image" Target="../media/image11.emf"/><Relationship Id="rId2" Type="http://schemas.openxmlformats.org/officeDocument/2006/relationships/oleObject" Target="../embeddings/oleObject1.bin"/><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8.xml"/><Relationship Id="rId3" Type="http://schemas.openxmlformats.org/officeDocument/2006/relationships/image" Target="../media/image11.emf"/><Relationship Id="rId2" Type="http://schemas.openxmlformats.org/officeDocument/2006/relationships/oleObject" Target="../embeddings/oleObject2.bin"/><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8.xml"/><Relationship Id="rId3" Type="http://schemas.openxmlformats.org/officeDocument/2006/relationships/image" Target="../media/image12.emf"/><Relationship Id="rId2" Type="http://schemas.openxmlformats.org/officeDocument/2006/relationships/oleObject" Target="../embeddings/oleObject3.bin"/><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png"/><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png"/><Relationship Id="rId1" Type="http://schemas.openxmlformats.org/officeDocument/2006/relationships/tags" Target="../tags/tag3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4.png"/><Relationship Id="rId1" Type="http://schemas.openxmlformats.org/officeDocument/2006/relationships/tags" Target="../tags/tag3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5.png"/><Relationship Id="rId1" Type="http://schemas.openxmlformats.org/officeDocument/2006/relationships/tags" Target="../tags/tag33.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image" Target="../media/image26.png"/><Relationship Id="rId1" Type="http://schemas.openxmlformats.org/officeDocument/2006/relationships/tags" Target="../tags/tag34.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tags" Target="../tags/tag35.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tags" Target="../tags/tag36.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tags" Target="../tags/tag3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png"/><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png"/><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png"/><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0" name="文本框 299"/>
          <p:cNvSpPr txBox="1"/>
          <p:nvPr/>
        </p:nvSpPr>
        <p:spPr>
          <a:xfrm>
            <a:off x="910590" y="2481580"/>
            <a:ext cx="10452735" cy="1929130"/>
          </a:xfrm>
          <a:prstGeom prst="rect">
            <a:avLst/>
          </a:prstGeom>
          <a:noFill/>
        </p:spPr>
        <p:txBody>
          <a:bodyPr wrap="square" rtlCol="0">
            <a:noAutofit/>
          </a:bodyPr>
          <a:lstStyle/>
          <a:p>
            <a:pPr algn="ctr"/>
            <a:r>
              <a:rPr lang="zh-CN" altLang="en-US" sz="6600" spc="600" dirty="0">
                <a:cs typeface="+mn-ea"/>
                <a:sym typeface="+mn-lt"/>
              </a:rPr>
              <a:t>云计算的分类及产品应用</a:t>
            </a:r>
            <a:endParaRPr lang="zh-CN" altLang="en-US" sz="6600" spc="600" dirty="0">
              <a:cs typeface="+mn-ea"/>
              <a:sym typeface="+mn-lt"/>
            </a:endParaRPr>
          </a:p>
        </p:txBody>
      </p:sp>
      <p:sp>
        <p:nvSpPr>
          <p:cNvPr id="314" name="文本框 313"/>
          <p:cNvSpPr txBox="1"/>
          <p:nvPr/>
        </p:nvSpPr>
        <p:spPr>
          <a:xfrm>
            <a:off x="760943" y="626698"/>
            <a:ext cx="2668588" cy="368300"/>
          </a:xfrm>
          <a:prstGeom prst="rect">
            <a:avLst/>
          </a:prstGeom>
          <a:noFill/>
        </p:spPr>
        <p:txBody>
          <a:bodyPr wrap="square" rtlCol="0">
            <a:spAutoFit/>
          </a:bodyPr>
          <a:lstStyle/>
          <a:p>
            <a:r>
              <a:rPr lang="zh-CN" altLang="en-US" spc="600" dirty="0">
                <a:latin typeface="+mj-lt"/>
                <a:cs typeface="+mn-ea"/>
                <a:sym typeface="+mn-lt"/>
              </a:rPr>
              <a:t>云计算</a:t>
            </a:r>
            <a:endParaRPr lang="zh-CN" altLang="en-US" spc="600" dirty="0">
              <a:latin typeface="+mj-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400" dirty="0"/>
              <a:t>于运行单一操作系统的机器，该技术会在此操作系统上安装一个虚拟化平台，并通过该虚拟化平台将系统划分为多个独立的容器，每个容器即为一个虚拟的操作系统，这些虚拟的操作系统也被称为虚拟环境（Virtual Environment）。</a:t>
            </a:r>
            <a:endParaRPr lang="zh-CN" altLang="en-US" sz="24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（4）操作系统虚拟化</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5634990" y="1508760"/>
            <a:ext cx="6158865" cy="4366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400" dirty="0"/>
              <a:t>分布式存储作为云计算中最常用的存储技术，通过将不同机器上的存储资源进行整合之后存放各类数据信息。</a:t>
            </a:r>
            <a:endParaRPr lang="zh-CN" altLang="en-US" sz="2400" dirty="0"/>
          </a:p>
          <a:p>
            <a:pPr algn="l"/>
            <a:r>
              <a:rPr lang="zh-CN" altLang="en-US" sz="2400" dirty="0"/>
              <a:t>目前具有代表性的分布式存储技术有以下几种：</a:t>
            </a:r>
            <a:endParaRPr lang="zh-CN" altLang="en-US" sz="24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2.分布式存储技术</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5634990" y="1962150"/>
            <a:ext cx="5882640" cy="2832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400" dirty="0"/>
              <a:t>Ceph是由Sage于2004年研究出的分布式文件系统，主要应用于Linux系统中。根据应用场景的不同，Ceph可以被划分为对象存储、文件存储以及块设备存储。</a:t>
            </a:r>
            <a:endParaRPr lang="zh-CN" altLang="en-US" sz="2400" dirty="0"/>
          </a:p>
          <a:p>
            <a:pPr algn="l"/>
            <a:r>
              <a:rPr lang="zh-CN" altLang="en-US" sz="2400" dirty="0"/>
              <a:t>Ceph一方面保证数据存储空间的合理使用。另一方面，Ceph在设计上运用了Crush和Hash算法，保证了Ceph单节点运行的准确性以及存储规模扩大时性能的稳定性。</a:t>
            </a:r>
            <a:r>
              <a:rPr lang="en-US" altLang="zh-CN" sz="2400" dirty="0"/>
              <a:t> </a:t>
            </a:r>
            <a:endParaRPr lang="en-US" altLang="zh-CN" sz="24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（1）Ceph</a:t>
            </a:r>
            <a:endParaRPr lang="zh-CN" altLang="en-US" sz="2800"/>
          </a:p>
        </p:txBody>
      </p:sp>
      <p:pic>
        <p:nvPicPr>
          <p:cNvPr id="7" name="图片 6"/>
          <p:cNvPicPr>
            <a:picLocks noChangeAspect="1"/>
          </p:cNvPicPr>
          <p:nvPr>
            <p:custDataLst>
              <p:tags r:id="rId1"/>
            </p:custDataLst>
          </p:nvPr>
        </p:nvPicPr>
        <p:blipFill>
          <a:blip r:embed="rId2"/>
          <a:stretch>
            <a:fillRect/>
          </a:stretch>
        </p:blipFill>
        <p:spPr>
          <a:xfrm>
            <a:off x="5570220" y="2590165"/>
            <a:ext cx="6482715" cy="2974975"/>
          </a:xfrm>
          <a:prstGeom prst="rect">
            <a:avLst/>
          </a:prstGeom>
        </p:spPr>
      </p:pic>
      <p:sp>
        <p:nvSpPr>
          <p:cNvPr id="8" name="文本框 7"/>
          <p:cNvSpPr txBox="1"/>
          <p:nvPr/>
        </p:nvSpPr>
        <p:spPr>
          <a:xfrm>
            <a:off x="7154545" y="2011680"/>
            <a:ext cx="4064000" cy="521970"/>
          </a:xfrm>
          <a:prstGeom prst="rect">
            <a:avLst/>
          </a:prstGeom>
          <a:noFill/>
        </p:spPr>
        <p:txBody>
          <a:bodyPr wrap="square" rtlCol="0">
            <a:spAutoFit/>
          </a:bodyPr>
          <a:p>
            <a:pPr algn="ctr"/>
            <a:r>
              <a:rPr lang="en-US" altLang="zh-CN" sz="2800"/>
              <a:t>Ceph</a:t>
            </a:r>
            <a:r>
              <a:rPr lang="zh-CN" altLang="en-US" sz="2800"/>
              <a:t>结构</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800" dirty="0"/>
              <a:t>Swift最初是由Rackspace公司开发的分布式对象存储服务，并随后与2010年被作为开源系统贡献给了OpenStack社区。Swift的特点是对象存储，能够对静态数据进行长期的存储，在存储期间这些数据也可以进行检索、更新等操作。</a:t>
            </a:r>
            <a:endParaRPr lang="zh-CN" altLang="en-US"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（2）Swift</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5718175" y="1071880"/>
            <a:ext cx="6116320" cy="5166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800" dirty="0"/>
              <a:t>Lustre于2004年由HP、Intel、Cluster File System三家公司联合开发，是第一个基于对象存储设备、开源的并行文件系统，目前主要用于高性能计算领域。Lustre 采用分布式的锁管理机制来实现并发控制，元数据和文件数据的通讯链路分开管理。</a:t>
            </a:r>
            <a:endParaRPr lang="zh-CN" altLang="en-US"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（3）Lustre</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5634990" y="2550160"/>
            <a:ext cx="6191885" cy="3173730"/>
          </a:xfrm>
          <a:prstGeom prst="rect">
            <a:avLst/>
          </a:prstGeom>
        </p:spPr>
      </p:pic>
      <p:sp>
        <p:nvSpPr>
          <p:cNvPr id="7" name="文本框 6"/>
          <p:cNvSpPr txBox="1"/>
          <p:nvPr/>
        </p:nvSpPr>
        <p:spPr>
          <a:xfrm>
            <a:off x="7308850" y="2191385"/>
            <a:ext cx="4064000" cy="521970"/>
          </a:xfrm>
          <a:prstGeom prst="rect">
            <a:avLst/>
          </a:prstGeom>
          <a:noFill/>
        </p:spPr>
        <p:txBody>
          <a:bodyPr wrap="square" rtlCol="0">
            <a:spAutoFit/>
          </a:bodyPr>
          <a:p>
            <a:pPr algn="ctr"/>
            <a:r>
              <a:rPr lang="en-US" altLang="zh-CN" sz="2800"/>
              <a:t>Lustre</a:t>
            </a:r>
            <a:r>
              <a:rPr lang="zh-CN" altLang="en-US" sz="2800"/>
              <a:t>系统</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800" dirty="0"/>
              <a:t>数据管理是利用计算机硬件以及相关的软件技术对数据进行收集、存储、处理和应用的过程。目前较为成功的云数据管理技术分别是谷歌公司的GFS以及Hadoop团队的HDFS。</a:t>
            </a:r>
            <a:endParaRPr lang="zh-CN" altLang="en-US"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3.数据管理技术</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6160135" y="1338580"/>
            <a:ext cx="5214620" cy="4352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10008235" cy="1635760"/>
          </a:xfrm>
          <a:prstGeom prst="rect">
            <a:avLst/>
          </a:prstGeom>
          <a:noFill/>
        </p:spPr>
        <p:txBody>
          <a:bodyPr wrap="square">
            <a:noAutofit/>
          </a:bodyPr>
          <a:lstStyle/>
          <a:p>
            <a:pPr algn="l"/>
            <a:r>
              <a:rPr lang="zh-CN" altLang="en-US" sz="2800" dirty="0"/>
              <a:t>GFS也即谷歌文件系统，它是一个可拓展的分布式文件系统，能够用于对大体量的、分散的数据进行统一的存储与管理操作。</a:t>
            </a:r>
            <a:r>
              <a:rPr lang="en-US" altLang="zh-CN" sz="2800" dirty="0"/>
              <a:t>GFS</a:t>
            </a:r>
            <a:r>
              <a:rPr lang="zh-CN" altLang="en-US" sz="2800" dirty="0"/>
              <a:t>的基础架构如下</a:t>
            </a:r>
            <a:r>
              <a:rPr lang="zh-CN" altLang="en-US" sz="2800" dirty="0"/>
              <a:t>所示。</a:t>
            </a:r>
            <a:endParaRPr lang="zh-CN" altLang="en-US"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（1）GFS</a:t>
            </a:r>
            <a:endParaRPr lang="zh-CN" altLang="en-US" sz="2800"/>
          </a:p>
        </p:txBody>
      </p:sp>
      <p:graphicFrame>
        <p:nvGraphicFramePr>
          <p:cNvPr id="8" name="对象 7"/>
          <p:cNvGraphicFramePr/>
          <p:nvPr>
            <p:custDataLst>
              <p:tags r:id="rId1"/>
            </p:custDataLst>
          </p:nvPr>
        </p:nvGraphicFramePr>
        <p:xfrm>
          <a:off x="2302193" y="3650615"/>
          <a:ext cx="8287385" cy="2904490"/>
        </p:xfrm>
        <a:graphic>
          <a:graphicData uri="http://schemas.openxmlformats.org/presentationml/2006/ole">
            <mc:AlternateContent xmlns:mc="http://schemas.openxmlformats.org/markup-compatibility/2006">
              <mc:Choice xmlns:v="urn:schemas-microsoft-com:vml" Requires="v">
                <p:oleObj spid="_x0000_s10" name="" r:id="rId2" imgW="7033260" imgH="2385060" progId="Word.Document.8">
                  <p:embed/>
                </p:oleObj>
              </mc:Choice>
              <mc:Fallback>
                <p:oleObj name="" r:id="rId2" imgW="7033260" imgH="2385060" progId="Word.Document.8">
                  <p:embed/>
                  <p:pic>
                    <p:nvPicPr>
                      <p:cNvPr id="0" name="图片 9"/>
                      <p:cNvPicPr/>
                      <p:nvPr/>
                    </p:nvPicPr>
                    <p:blipFill>
                      <a:blip r:embed="rId3"/>
                      <a:stretch>
                        <a:fillRect/>
                      </a:stretch>
                    </p:blipFill>
                    <p:spPr>
                      <a:xfrm>
                        <a:off x="2302193" y="3650615"/>
                        <a:ext cx="8287385" cy="290449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10008235" cy="1635760"/>
          </a:xfrm>
          <a:prstGeom prst="rect">
            <a:avLst/>
          </a:prstGeom>
          <a:noFill/>
        </p:spPr>
        <p:txBody>
          <a:bodyPr wrap="square">
            <a:noAutofit/>
          </a:bodyPr>
          <a:lstStyle/>
          <a:p>
            <a:pPr algn="l"/>
            <a:r>
              <a:rPr lang="zh-CN" altLang="en-US" sz="2800" dirty="0"/>
              <a:t>GFS也即谷歌文件系统，它是一个可拓展的分布式文件系统，能够用于对大体量的、分散的数据进行统一的存储与管理操作。</a:t>
            </a:r>
            <a:r>
              <a:rPr lang="en-US" altLang="zh-CN" sz="2800" dirty="0"/>
              <a:t>GFS</a:t>
            </a:r>
            <a:r>
              <a:rPr lang="zh-CN" altLang="en-US" sz="2800" dirty="0"/>
              <a:t>的基础架构如下</a:t>
            </a:r>
            <a:r>
              <a:rPr lang="zh-CN" altLang="en-US" sz="2800" dirty="0"/>
              <a:t>所示。</a:t>
            </a:r>
            <a:endParaRPr lang="zh-CN" altLang="en-US"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（1）GFS</a:t>
            </a:r>
            <a:endParaRPr lang="zh-CN" altLang="en-US" sz="2800"/>
          </a:p>
        </p:txBody>
      </p:sp>
      <p:graphicFrame>
        <p:nvGraphicFramePr>
          <p:cNvPr id="8" name="对象 7"/>
          <p:cNvGraphicFramePr/>
          <p:nvPr>
            <p:custDataLst>
              <p:tags r:id="rId1"/>
            </p:custDataLst>
          </p:nvPr>
        </p:nvGraphicFramePr>
        <p:xfrm>
          <a:off x="2302193" y="3650615"/>
          <a:ext cx="8287385" cy="2904490"/>
        </p:xfrm>
        <a:graphic>
          <a:graphicData uri="http://schemas.openxmlformats.org/presentationml/2006/ole">
            <mc:AlternateContent xmlns:mc="http://schemas.openxmlformats.org/markup-compatibility/2006">
              <mc:Choice xmlns:v="urn:schemas-microsoft-com:vml" Requires="v">
                <p:oleObj spid="_x0000_s10" name="" r:id="rId2" imgW="7033260" imgH="2385060" progId="Word.Document.8">
                  <p:embed/>
                </p:oleObj>
              </mc:Choice>
              <mc:Fallback>
                <p:oleObj name="" r:id="rId2" imgW="7033260" imgH="2385060" progId="Word.Document.8">
                  <p:embed/>
                  <p:pic>
                    <p:nvPicPr>
                      <p:cNvPr id="0" name="图片 9"/>
                      <p:cNvPicPr/>
                      <p:nvPr/>
                    </p:nvPicPr>
                    <p:blipFill>
                      <a:blip r:embed="rId3"/>
                      <a:stretch>
                        <a:fillRect/>
                      </a:stretch>
                    </p:blipFill>
                    <p:spPr>
                      <a:xfrm>
                        <a:off x="2302193" y="3650615"/>
                        <a:ext cx="8287385" cy="290449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098040"/>
            <a:ext cx="10008235" cy="1635760"/>
          </a:xfrm>
          <a:prstGeom prst="rect">
            <a:avLst/>
          </a:prstGeom>
          <a:noFill/>
        </p:spPr>
        <p:txBody>
          <a:bodyPr wrap="square">
            <a:noAutofit/>
          </a:bodyPr>
          <a:lstStyle/>
          <a:p>
            <a:pPr algn="l"/>
            <a:r>
              <a:rPr sz="2800" dirty="0"/>
              <a:t>HDFS也即Hadoop分布式文件系统，它被设计成适合运用在通用硬件上，HDFS具备了更高的容错能力，能够部署于低廉的机器上从而降低机器成本，</a:t>
            </a:r>
            <a:endParaRPr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2.HDFS</a:t>
            </a:r>
            <a:endParaRPr lang="zh-CN" altLang="en-US" sz="2800"/>
          </a:p>
        </p:txBody>
      </p:sp>
      <p:graphicFrame>
        <p:nvGraphicFramePr>
          <p:cNvPr id="3" name="对象 2"/>
          <p:cNvGraphicFramePr/>
          <p:nvPr>
            <p:custDataLst>
              <p:tags r:id="rId1"/>
            </p:custDataLst>
          </p:nvPr>
        </p:nvGraphicFramePr>
        <p:xfrm>
          <a:off x="1578293" y="3733800"/>
          <a:ext cx="9762490" cy="2754630"/>
        </p:xfrm>
        <a:graphic>
          <a:graphicData uri="http://schemas.openxmlformats.org/presentationml/2006/ole">
            <mc:AlternateContent xmlns:mc="http://schemas.openxmlformats.org/markup-compatibility/2006">
              <mc:Choice xmlns:v="urn:schemas-microsoft-com:vml" Requires="v">
                <p:oleObj spid="_x0000_s6" name="" r:id="rId2" imgW="7155180" imgH="2194560" progId="Word.Document.8">
                  <p:embed/>
                </p:oleObj>
              </mc:Choice>
              <mc:Fallback>
                <p:oleObj name="" r:id="rId2" imgW="7155180" imgH="2194560" progId="Word.Document.8">
                  <p:embed/>
                  <p:pic>
                    <p:nvPicPr>
                      <p:cNvPr id="0" name="图片 5"/>
                      <p:cNvPicPr/>
                      <p:nvPr/>
                    </p:nvPicPr>
                    <p:blipFill>
                      <a:blip r:embed="rId3"/>
                      <a:stretch>
                        <a:fillRect/>
                      </a:stretch>
                    </p:blipFill>
                    <p:spPr>
                      <a:xfrm>
                        <a:off x="1578293" y="3733800"/>
                        <a:ext cx="9762490" cy="27546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02</a:t>
            </a:r>
            <a:endParaRPr lang="zh-CN" altLang="en-US" sz="9600" spc="600" dirty="0">
              <a:cs typeface="+mn-ea"/>
              <a:sym typeface="+mn-lt"/>
            </a:endParaRPr>
          </a:p>
        </p:txBody>
      </p:sp>
      <p:sp>
        <p:nvSpPr>
          <p:cNvPr id="7" name="文本框 6"/>
          <p:cNvSpPr txBox="1"/>
          <p:nvPr/>
        </p:nvSpPr>
        <p:spPr>
          <a:xfrm>
            <a:off x="1664335" y="4090035"/>
            <a:ext cx="8107680" cy="1820545"/>
          </a:xfrm>
          <a:prstGeom prst="rect">
            <a:avLst/>
          </a:prstGeom>
          <a:noFill/>
        </p:spPr>
        <p:txBody>
          <a:bodyPr wrap="square" rtlCol="0">
            <a:noAutofit/>
          </a:bodyPr>
          <a:lstStyle/>
          <a:p>
            <a:pPr algn="ctr"/>
            <a:r>
              <a:rPr lang="zh-CN" altLang="en-US" sz="5500" spc="600" dirty="0">
                <a:cs typeface="+mn-ea"/>
                <a:sym typeface="+mn-lt"/>
              </a:rPr>
              <a:t>云计算按部署模式分类</a:t>
            </a:r>
            <a:endParaRPr lang="zh-CN" altLang="en-US" sz="5500" spc="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14842" y="1389165"/>
            <a:ext cx="5163185" cy="733425"/>
            <a:chOff x="6096000" y="1765518"/>
            <a:chExt cx="5163185" cy="733425"/>
          </a:xfrm>
        </p:grpSpPr>
        <p:sp>
          <p:nvSpPr>
            <p:cNvPr id="8" name="文本框 7"/>
            <p:cNvSpPr txBox="1"/>
            <p:nvPr/>
          </p:nvSpPr>
          <p:spPr>
            <a:xfrm>
              <a:off x="7062470" y="1765518"/>
              <a:ext cx="4196715" cy="733425"/>
            </a:xfrm>
            <a:prstGeom prst="rect">
              <a:avLst/>
            </a:prstGeom>
            <a:noFill/>
          </p:spPr>
          <p:txBody>
            <a:bodyPr wrap="square" rtlCol="0">
              <a:noAutofit/>
            </a:bodyPr>
            <a:lstStyle/>
            <a:p>
              <a:r>
                <a:rPr lang="zh-CN" altLang="en-US" sz="3200" dirty="0">
                  <a:cs typeface="+mn-ea"/>
                  <a:sym typeface="+mn-lt"/>
                </a:rPr>
                <a:t>云计算按技术分类</a:t>
              </a:r>
              <a:endParaRPr lang="zh-CN" altLang="en-US" sz="3200" dirty="0">
                <a:cs typeface="+mn-ea"/>
                <a:sym typeface="+mn-lt"/>
              </a:endParaRPr>
            </a:p>
          </p:txBody>
        </p:sp>
        <p:sp>
          <p:nvSpPr>
            <p:cNvPr id="9" name="文本框 8"/>
            <p:cNvSpPr txBox="1"/>
            <p:nvPr/>
          </p:nvSpPr>
          <p:spPr>
            <a:xfrm>
              <a:off x="6096000" y="1765518"/>
              <a:ext cx="762000" cy="584775"/>
            </a:xfrm>
            <a:prstGeom prst="rect">
              <a:avLst/>
            </a:prstGeom>
            <a:noFill/>
          </p:spPr>
          <p:txBody>
            <a:bodyPr wrap="square" rtlCol="0">
              <a:spAutoFit/>
            </a:bodyPr>
            <a:lstStyle/>
            <a:p>
              <a:r>
                <a:rPr lang="en-US" altLang="zh-CN" sz="3200" dirty="0">
                  <a:cs typeface="+mn-ea"/>
                  <a:sym typeface="+mn-lt"/>
                </a:rPr>
                <a:t>01</a:t>
              </a:r>
              <a:endParaRPr lang="zh-CN" altLang="en-US" sz="3200" dirty="0">
                <a:cs typeface="+mn-ea"/>
                <a:sym typeface="+mn-lt"/>
              </a:endParaRPr>
            </a:p>
          </p:txBody>
        </p:sp>
      </p:grpSp>
      <p:grpSp>
        <p:nvGrpSpPr>
          <p:cNvPr id="10" name="组合 9"/>
          <p:cNvGrpSpPr/>
          <p:nvPr/>
        </p:nvGrpSpPr>
        <p:grpSpPr>
          <a:xfrm>
            <a:off x="814842" y="2123587"/>
            <a:ext cx="5281930" cy="790575"/>
            <a:chOff x="6096000" y="1765518"/>
            <a:chExt cx="5281930" cy="790575"/>
          </a:xfrm>
        </p:grpSpPr>
        <p:sp>
          <p:nvSpPr>
            <p:cNvPr id="11" name="文本框 10"/>
            <p:cNvSpPr txBox="1"/>
            <p:nvPr/>
          </p:nvSpPr>
          <p:spPr>
            <a:xfrm>
              <a:off x="7063105" y="1765518"/>
              <a:ext cx="4314825" cy="790575"/>
            </a:xfrm>
            <a:prstGeom prst="rect">
              <a:avLst/>
            </a:prstGeom>
            <a:noFill/>
          </p:spPr>
          <p:txBody>
            <a:bodyPr wrap="square" rtlCol="0">
              <a:noAutofit/>
            </a:bodyPr>
            <a:lstStyle/>
            <a:p>
              <a:r>
                <a:rPr lang="zh-CN" altLang="en-US" sz="3200" dirty="0">
                  <a:cs typeface="+mn-ea"/>
                  <a:sym typeface="+mn-lt"/>
                </a:rPr>
                <a:t>云计算按部署模式分类</a:t>
              </a:r>
              <a:endParaRPr lang="zh-CN" altLang="en-US" sz="3200" dirty="0">
                <a:cs typeface="+mn-ea"/>
                <a:sym typeface="+mn-lt"/>
              </a:endParaRPr>
            </a:p>
          </p:txBody>
        </p:sp>
        <p:sp>
          <p:nvSpPr>
            <p:cNvPr id="12" name="文本框 11"/>
            <p:cNvSpPr txBox="1"/>
            <p:nvPr/>
          </p:nvSpPr>
          <p:spPr>
            <a:xfrm>
              <a:off x="6096000" y="1765518"/>
              <a:ext cx="762000" cy="584775"/>
            </a:xfrm>
            <a:prstGeom prst="rect">
              <a:avLst/>
            </a:prstGeom>
            <a:noFill/>
          </p:spPr>
          <p:txBody>
            <a:bodyPr wrap="square" rtlCol="0">
              <a:spAutoFit/>
            </a:bodyPr>
            <a:lstStyle/>
            <a:p>
              <a:r>
                <a:rPr lang="en-US" altLang="zh-CN" sz="3200" dirty="0">
                  <a:cs typeface="+mn-ea"/>
                  <a:sym typeface="+mn-lt"/>
                </a:rPr>
                <a:t>02</a:t>
              </a:r>
              <a:endParaRPr lang="zh-CN" altLang="en-US" sz="3200" dirty="0">
                <a:cs typeface="+mn-ea"/>
                <a:sym typeface="+mn-lt"/>
              </a:endParaRPr>
            </a:p>
          </p:txBody>
        </p:sp>
      </p:grpSp>
      <p:grpSp>
        <p:nvGrpSpPr>
          <p:cNvPr id="13" name="组合 12"/>
          <p:cNvGrpSpPr/>
          <p:nvPr/>
        </p:nvGrpSpPr>
        <p:grpSpPr>
          <a:xfrm>
            <a:off x="855053" y="2814600"/>
            <a:ext cx="5241290" cy="720090"/>
            <a:chOff x="5586483" y="1736078"/>
            <a:chExt cx="5241290" cy="720090"/>
          </a:xfrm>
        </p:grpSpPr>
        <p:sp>
          <p:nvSpPr>
            <p:cNvPr id="14" name="文本框 13"/>
            <p:cNvSpPr txBox="1"/>
            <p:nvPr/>
          </p:nvSpPr>
          <p:spPr>
            <a:xfrm>
              <a:off x="6512948" y="1765288"/>
              <a:ext cx="4314825" cy="690880"/>
            </a:xfrm>
            <a:prstGeom prst="rect">
              <a:avLst/>
            </a:prstGeom>
            <a:noFill/>
          </p:spPr>
          <p:txBody>
            <a:bodyPr wrap="square" rtlCol="0">
              <a:noAutofit/>
            </a:bodyPr>
            <a:lstStyle/>
            <a:p>
              <a:r>
                <a:rPr lang="zh-CN" altLang="en-US" sz="3200" dirty="0">
                  <a:cs typeface="+mn-ea"/>
                  <a:sym typeface="+mn-lt"/>
                </a:rPr>
                <a:t>云计算按用户角色分类</a:t>
              </a:r>
              <a:endParaRPr lang="zh-CN" altLang="en-US" sz="3200" dirty="0">
                <a:cs typeface="+mn-ea"/>
                <a:sym typeface="+mn-lt"/>
              </a:endParaRPr>
            </a:p>
          </p:txBody>
        </p:sp>
        <p:sp>
          <p:nvSpPr>
            <p:cNvPr id="15" name="文本框 14"/>
            <p:cNvSpPr txBox="1"/>
            <p:nvPr/>
          </p:nvSpPr>
          <p:spPr>
            <a:xfrm>
              <a:off x="5586483" y="1736078"/>
              <a:ext cx="762000" cy="584775"/>
            </a:xfrm>
            <a:prstGeom prst="rect">
              <a:avLst/>
            </a:prstGeom>
            <a:noFill/>
          </p:spPr>
          <p:txBody>
            <a:bodyPr wrap="square" rtlCol="0">
              <a:spAutoFit/>
            </a:bodyPr>
            <a:lstStyle/>
            <a:p>
              <a:r>
                <a:rPr lang="en-US" altLang="zh-CN" sz="3200" dirty="0">
                  <a:cs typeface="+mn-ea"/>
                  <a:sym typeface="+mn-lt"/>
                </a:rPr>
                <a:t>03</a:t>
              </a:r>
              <a:endParaRPr lang="zh-CN" altLang="en-US" sz="3200" dirty="0">
                <a:cs typeface="+mn-ea"/>
                <a:sym typeface="+mn-lt"/>
              </a:endParaRPr>
            </a:p>
          </p:txBody>
        </p:sp>
      </p:grpSp>
      <p:sp>
        <p:nvSpPr>
          <p:cNvPr id="19" name="矩形 18"/>
          <p:cNvSpPr/>
          <p:nvPr/>
        </p:nvSpPr>
        <p:spPr>
          <a:xfrm>
            <a:off x="9004300" y="0"/>
            <a:ext cx="31877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9620959" y="1797077"/>
            <a:ext cx="1954381" cy="3263845"/>
          </a:xfrm>
          <a:prstGeom prst="rect">
            <a:avLst/>
          </a:prstGeom>
          <a:noFill/>
        </p:spPr>
        <p:txBody>
          <a:bodyPr vert="eaVert" wrap="square" rtlCol="0">
            <a:spAutoFit/>
          </a:bodyPr>
          <a:lstStyle/>
          <a:p>
            <a:r>
              <a:rPr lang="zh-CN" altLang="en-US" sz="11500" spc="600" dirty="0">
                <a:cs typeface="+mn-ea"/>
                <a:sym typeface="+mn-lt"/>
              </a:rPr>
              <a:t>目录</a:t>
            </a:r>
            <a:endParaRPr lang="zh-CN" altLang="en-US" sz="11500" spc="600" dirty="0">
              <a:cs typeface="+mn-ea"/>
              <a:sym typeface="+mn-lt"/>
            </a:endParaRPr>
          </a:p>
        </p:txBody>
      </p:sp>
      <p:grpSp>
        <p:nvGrpSpPr>
          <p:cNvPr id="2" name="组合 1"/>
          <p:cNvGrpSpPr/>
          <p:nvPr/>
        </p:nvGrpSpPr>
        <p:grpSpPr>
          <a:xfrm>
            <a:off x="855053" y="3505480"/>
            <a:ext cx="4558661" cy="613004"/>
            <a:chOff x="5586483" y="1736078"/>
            <a:chExt cx="4558661" cy="613004"/>
          </a:xfrm>
        </p:grpSpPr>
        <p:sp>
          <p:nvSpPr>
            <p:cNvPr id="3" name="文本框 2"/>
            <p:cNvSpPr txBox="1"/>
            <p:nvPr>
              <p:custDataLst>
                <p:tags r:id="rId1"/>
              </p:custDataLst>
            </p:nvPr>
          </p:nvSpPr>
          <p:spPr>
            <a:xfrm>
              <a:off x="6513171" y="1765517"/>
              <a:ext cx="3631973" cy="583565"/>
            </a:xfrm>
            <a:prstGeom prst="rect">
              <a:avLst/>
            </a:prstGeom>
            <a:noFill/>
          </p:spPr>
          <p:txBody>
            <a:bodyPr wrap="square" rtlCol="0">
              <a:spAutoFit/>
            </a:bodyPr>
            <a:p>
              <a:r>
                <a:rPr lang="zh-CN" altLang="en-US" sz="3200" dirty="0">
                  <a:cs typeface="+mn-ea"/>
                  <a:sym typeface="+mn-lt"/>
                </a:rPr>
                <a:t>云计算的产品应用</a:t>
              </a:r>
              <a:endParaRPr lang="zh-CN" altLang="en-US" sz="3200" dirty="0">
                <a:cs typeface="+mn-ea"/>
                <a:sym typeface="+mn-lt"/>
              </a:endParaRPr>
            </a:p>
          </p:txBody>
        </p:sp>
        <p:sp>
          <p:nvSpPr>
            <p:cNvPr id="4" name="文本框 3"/>
            <p:cNvSpPr txBox="1"/>
            <p:nvPr>
              <p:custDataLst>
                <p:tags r:id="rId2"/>
              </p:custDataLst>
            </p:nvPr>
          </p:nvSpPr>
          <p:spPr>
            <a:xfrm>
              <a:off x="5586483" y="1736078"/>
              <a:ext cx="762000" cy="583565"/>
            </a:xfrm>
            <a:prstGeom prst="rect">
              <a:avLst/>
            </a:prstGeom>
            <a:noFill/>
          </p:spPr>
          <p:txBody>
            <a:bodyPr wrap="square" rtlCol="0">
              <a:spAutoFit/>
            </a:bodyPr>
            <a:p>
              <a:r>
                <a:rPr lang="en-US" altLang="zh-CN" sz="3200" dirty="0">
                  <a:cs typeface="+mn-ea"/>
                  <a:sym typeface="+mn-lt"/>
                </a:rPr>
                <a:t>04</a:t>
              </a:r>
              <a:endParaRPr lang="zh-CN" altLang="en-US" sz="3200" dirty="0">
                <a:cs typeface="+mn-ea"/>
                <a:sym typeface="+mn-lt"/>
              </a:endParaRPr>
            </a:p>
          </p:txBody>
        </p:sp>
      </p:grpSp>
      <p:grpSp>
        <p:nvGrpSpPr>
          <p:cNvPr id="5" name="组合 4"/>
          <p:cNvGrpSpPr/>
          <p:nvPr/>
        </p:nvGrpSpPr>
        <p:grpSpPr>
          <a:xfrm>
            <a:off x="855053" y="4195090"/>
            <a:ext cx="5121910" cy="612775"/>
            <a:chOff x="5586483" y="1736078"/>
            <a:chExt cx="5121910" cy="612775"/>
          </a:xfrm>
        </p:grpSpPr>
        <p:sp>
          <p:nvSpPr>
            <p:cNvPr id="6" name="文本框 5"/>
            <p:cNvSpPr txBox="1"/>
            <p:nvPr>
              <p:custDataLst>
                <p:tags r:id="rId3"/>
              </p:custDataLst>
            </p:nvPr>
          </p:nvSpPr>
          <p:spPr>
            <a:xfrm>
              <a:off x="6512948" y="1765288"/>
              <a:ext cx="4195445" cy="583565"/>
            </a:xfrm>
            <a:prstGeom prst="rect">
              <a:avLst/>
            </a:prstGeom>
            <a:noFill/>
          </p:spPr>
          <p:txBody>
            <a:bodyPr wrap="square" rtlCol="0">
              <a:spAutoFit/>
            </a:bodyPr>
            <a:p>
              <a:r>
                <a:rPr lang="zh-CN" altLang="en-US" sz="3200" dirty="0">
                  <a:cs typeface="+mn-ea"/>
                  <a:sym typeface="+mn-lt"/>
                </a:rPr>
                <a:t>云计算的特征及</a:t>
              </a:r>
              <a:r>
                <a:rPr lang="zh-CN" altLang="en-US" sz="3200" dirty="0">
                  <a:cs typeface="+mn-ea"/>
                  <a:sym typeface="+mn-lt"/>
                </a:rPr>
                <a:t>优势</a:t>
              </a:r>
              <a:endParaRPr lang="zh-CN" altLang="en-US" sz="3200" dirty="0">
                <a:cs typeface="+mn-ea"/>
                <a:sym typeface="+mn-lt"/>
              </a:endParaRPr>
            </a:p>
          </p:txBody>
        </p:sp>
        <p:sp>
          <p:nvSpPr>
            <p:cNvPr id="16" name="文本框 15"/>
            <p:cNvSpPr txBox="1"/>
            <p:nvPr>
              <p:custDataLst>
                <p:tags r:id="rId4"/>
              </p:custDataLst>
            </p:nvPr>
          </p:nvSpPr>
          <p:spPr>
            <a:xfrm>
              <a:off x="5586483" y="1736078"/>
              <a:ext cx="762000" cy="583565"/>
            </a:xfrm>
            <a:prstGeom prst="rect">
              <a:avLst/>
            </a:prstGeom>
            <a:noFill/>
          </p:spPr>
          <p:txBody>
            <a:bodyPr wrap="square" rtlCol="0">
              <a:spAutoFit/>
            </a:bodyPr>
            <a:p>
              <a:r>
                <a:rPr lang="en-US" altLang="zh-CN" sz="3200" dirty="0">
                  <a:cs typeface="+mn-ea"/>
                  <a:sym typeface="+mn-lt"/>
                </a:rPr>
                <a:t>05</a:t>
              </a:r>
              <a:endParaRPr lang="zh-CN" altLang="en-US" sz="3200" dirty="0">
                <a:cs typeface="+mn-ea"/>
                <a:sym typeface="+mn-lt"/>
              </a:endParaRPr>
            </a:p>
          </p:txBody>
        </p:sp>
      </p:grpSp>
      <p:grpSp>
        <p:nvGrpSpPr>
          <p:cNvPr id="17" name="组合 16"/>
          <p:cNvGrpSpPr/>
          <p:nvPr/>
        </p:nvGrpSpPr>
        <p:grpSpPr>
          <a:xfrm>
            <a:off x="855053" y="4883430"/>
            <a:ext cx="4558661" cy="613004"/>
            <a:chOff x="5586483" y="1736078"/>
            <a:chExt cx="4558661" cy="613004"/>
          </a:xfrm>
        </p:grpSpPr>
        <p:sp>
          <p:nvSpPr>
            <p:cNvPr id="18" name="文本框 17"/>
            <p:cNvSpPr txBox="1"/>
            <p:nvPr>
              <p:custDataLst>
                <p:tags r:id="rId5"/>
              </p:custDataLst>
            </p:nvPr>
          </p:nvSpPr>
          <p:spPr>
            <a:xfrm>
              <a:off x="6513171" y="1765517"/>
              <a:ext cx="3631973" cy="583565"/>
            </a:xfrm>
            <a:prstGeom prst="rect">
              <a:avLst/>
            </a:prstGeom>
            <a:noFill/>
          </p:spPr>
          <p:txBody>
            <a:bodyPr wrap="square" rtlCol="0">
              <a:spAutoFit/>
            </a:bodyPr>
            <a:p>
              <a:r>
                <a:rPr lang="zh-CN" altLang="en-US" sz="3200" dirty="0">
                  <a:cs typeface="+mn-ea"/>
                  <a:sym typeface="+mn-lt"/>
                </a:rPr>
                <a:t>云计算的</a:t>
              </a:r>
              <a:r>
                <a:rPr lang="zh-CN" altLang="en-US" sz="3200" dirty="0">
                  <a:cs typeface="+mn-ea"/>
                  <a:sym typeface="+mn-lt"/>
                </a:rPr>
                <a:t>未来</a:t>
              </a:r>
              <a:endParaRPr lang="zh-CN" altLang="en-US" sz="3200" dirty="0">
                <a:cs typeface="+mn-ea"/>
                <a:sym typeface="+mn-lt"/>
              </a:endParaRPr>
            </a:p>
          </p:txBody>
        </p:sp>
        <p:sp>
          <p:nvSpPr>
            <p:cNvPr id="20" name="文本框 19"/>
            <p:cNvSpPr txBox="1"/>
            <p:nvPr>
              <p:custDataLst>
                <p:tags r:id="rId6"/>
              </p:custDataLst>
            </p:nvPr>
          </p:nvSpPr>
          <p:spPr>
            <a:xfrm>
              <a:off x="5586483" y="1736078"/>
              <a:ext cx="762000" cy="583565"/>
            </a:xfrm>
            <a:prstGeom prst="rect">
              <a:avLst/>
            </a:prstGeom>
            <a:noFill/>
          </p:spPr>
          <p:txBody>
            <a:bodyPr wrap="square" rtlCol="0">
              <a:spAutoFit/>
            </a:bodyPr>
            <a:p>
              <a:r>
                <a:rPr lang="en-US" altLang="zh-CN" sz="3200" dirty="0">
                  <a:cs typeface="+mn-ea"/>
                  <a:sym typeface="+mn-lt"/>
                </a:rPr>
                <a:t>06</a:t>
              </a: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887595" cy="497840"/>
            <a:chOff x="688460" y="611701"/>
            <a:chExt cx="4887595" cy="497840"/>
          </a:xfrm>
        </p:grpSpPr>
        <p:sp>
          <p:nvSpPr>
            <p:cNvPr id="29" name="文本框 28"/>
            <p:cNvSpPr txBox="1"/>
            <p:nvPr/>
          </p:nvSpPr>
          <p:spPr>
            <a:xfrm>
              <a:off x="931030" y="611701"/>
              <a:ext cx="4645025" cy="497840"/>
            </a:xfrm>
            <a:prstGeom prst="rect">
              <a:avLst/>
            </a:prstGeom>
            <a:noFill/>
          </p:spPr>
          <p:txBody>
            <a:bodyPr wrap="square" rtlCol="0">
              <a:noAutofit/>
            </a:bodyPr>
            <a:lstStyle/>
            <a:p>
              <a:pPr algn="ctr"/>
              <a:r>
                <a:rPr lang="en-US" altLang="zh-CN" sz="2400" dirty="0">
                  <a:cs typeface="+mn-ea"/>
                  <a:sym typeface="+mn-lt"/>
                </a:rPr>
                <a:t>02</a:t>
              </a:r>
              <a:r>
                <a:rPr lang="zh-CN" altLang="en-US" sz="2400" spc="600" dirty="0">
                  <a:cs typeface="+mn-ea"/>
                  <a:sym typeface="+mn-lt"/>
                </a:rPr>
                <a:t>云计算按部署模式分类</a:t>
              </a:r>
              <a:endParaRPr lang="zh-CN" altLang="en-US" sz="2400" spc="600" dirty="0">
                <a:cs typeface="+mn-ea"/>
                <a:sym typeface="+mn-lt"/>
              </a:endParaRPr>
            </a:p>
            <a:p>
              <a:pPr algn="ct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1076325" y="1259840"/>
            <a:ext cx="7562215" cy="506095"/>
          </a:xfrm>
          <a:prstGeom prst="rect">
            <a:avLst/>
          </a:prstGeom>
          <a:noFill/>
        </p:spPr>
        <p:txBody>
          <a:bodyPr wrap="square" rtlCol="0">
            <a:noAutofit/>
          </a:bodyPr>
          <a:p>
            <a:r>
              <a:rPr lang="zh-CN" altLang="en-US" sz="3600"/>
              <a:t>大数据促进了云计算的发展</a:t>
            </a:r>
            <a:endParaRPr lang="zh-CN" altLang="en-US" sz="3600"/>
          </a:p>
        </p:txBody>
      </p:sp>
      <p:sp>
        <p:nvSpPr>
          <p:cNvPr id="7" name="文本框 6"/>
          <p:cNvSpPr txBox="1"/>
          <p:nvPr/>
        </p:nvSpPr>
        <p:spPr>
          <a:xfrm>
            <a:off x="1137285" y="1906905"/>
            <a:ext cx="9897110" cy="4126865"/>
          </a:xfrm>
          <a:prstGeom prst="rect">
            <a:avLst/>
          </a:prstGeom>
          <a:noFill/>
        </p:spPr>
        <p:txBody>
          <a:bodyPr wrap="square" rtlCol="0">
            <a:noAutofit/>
          </a:bodyPr>
          <a:p>
            <a:r>
              <a:rPr lang="zh-CN" altLang="en-US" sz="3600"/>
              <a:t>商业应用是云计算目前的一大常见应用。在商业场景中往往要根据应用场景的不同，提供不同的云计算部署模式。例如学生群体对于云计算的使用可能更加看重功能是否齐全，相关服务是否收费，而公司职员、研究人员则可能更加看着数据的隐私性和安全性。目前根据应用场景的不同，云计算主要衍生出了公有云、私有云以及混合云三种部署模式。</a:t>
            </a:r>
            <a:endParaRPr lang="zh-CN" altLang="en-US" sz="3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02</a:t>
              </a:r>
              <a:r>
                <a:rPr lang="zh-CN" altLang="en-US" sz="2400" spc="600" dirty="0">
                  <a:cs typeface="+mn-ea"/>
                  <a:sym typeface="+mn-lt"/>
                </a:rPr>
                <a:t>云计算按部署模式分类</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4544695" cy="2871470"/>
          </a:xfrm>
          <a:prstGeom prst="rect">
            <a:avLst/>
          </a:prstGeom>
          <a:noFill/>
        </p:spPr>
        <p:txBody>
          <a:bodyPr wrap="square">
            <a:noAutofit/>
          </a:bodyPr>
          <a:lstStyle/>
          <a:p>
            <a:pPr algn="l"/>
            <a:r>
              <a:rPr lang="zh-CN" altLang="en-US" sz="2800" dirty="0"/>
              <a:t>公有云（Public Clouds）通常是指第三方提供商通过公共的网络为用户提供一些云服务，用户可以通过网络访问对应的云平台进而享受各类服务，这些服务包括计算、存储、网络等，并且服务的收费模式由提供商决定。</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公有云</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6038850" y="1841500"/>
            <a:ext cx="5346065" cy="3458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02</a:t>
              </a:r>
              <a:r>
                <a:rPr lang="zh-CN" altLang="en-US" sz="2400" spc="600" dirty="0">
                  <a:cs typeface="+mn-ea"/>
                  <a:sym typeface="+mn-lt"/>
                </a:rPr>
                <a:t>云计算按部署模式分类</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4544695" cy="2871470"/>
          </a:xfrm>
          <a:prstGeom prst="rect">
            <a:avLst/>
          </a:prstGeom>
          <a:noFill/>
        </p:spPr>
        <p:txBody>
          <a:bodyPr wrap="square">
            <a:noAutofit/>
          </a:bodyPr>
          <a:lstStyle/>
          <a:p>
            <a:pPr algn="l"/>
            <a:r>
              <a:rPr lang="zh-CN" altLang="en-US" sz="2800" dirty="0"/>
              <a:t>私有云（Private Clouds）是为某个组织或个人单独使用而构建的一种云计算服务形式。私有云可提供对数据、安全性和服务质量的有效控制。该组织拥有基础设施，并可以控制在此基础设施上部署自己的网络和应用服务。</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私有云</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6142355" y="1174115"/>
            <a:ext cx="5196840" cy="5173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02</a:t>
              </a:r>
              <a:r>
                <a:rPr lang="zh-CN" altLang="en-US" sz="2400" spc="600" dirty="0">
                  <a:cs typeface="+mn-ea"/>
                  <a:sym typeface="+mn-lt"/>
                </a:rPr>
                <a:t>云计算按部署模式分类</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公有云与私有云之间</a:t>
            </a:r>
            <a:r>
              <a:rPr lang="zh-CN" altLang="en-US" sz="2800"/>
              <a:t>的区别</a:t>
            </a:r>
            <a:endParaRPr lang="zh-CN" altLang="en-US" sz="2800"/>
          </a:p>
        </p:txBody>
      </p:sp>
      <p:pic>
        <p:nvPicPr>
          <p:cNvPr id="7" name="图片 6"/>
          <p:cNvPicPr>
            <a:picLocks noChangeAspect="1"/>
          </p:cNvPicPr>
          <p:nvPr>
            <p:custDataLst>
              <p:tags r:id="rId1"/>
            </p:custDataLst>
          </p:nvPr>
        </p:nvPicPr>
        <p:blipFill>
          <a:blip r:embed="rId2"/>
          <a:stretch>
            <a:fillRect/>
          </a:stretch>
        </p:blipFill>
        <p:spPr>
          <a:xfrm>
            <a:off x="846455" y="2430780"/>
            <a:ext cx="10499090" cy="3288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02</a:t>
              </a:r>
              <a:r>
                <a:rPr lang="zh-CN" altLang="en-US" sz="2400" spc="600" dirty="0">
                  <a:cs typeface="+mn-ea"/>
                  <a:sym typeface="+mn-lt"/>
                </a:rPr>
                <a:t>云计算按部署模式分类</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4544695" cy="2871470"/>
          </a:xfrm>
          <a:prstGeom prst="rect">
            <a:avLst/>
          </a:prstGeom>
          <a:noFill/>
        </p:spPr>
        <p:txBody>
          <a:bodyPr wrap="square">
            <a:noAutofit/>
          </a:bodyPr>
          <a:lstStyle/>
          <a:p>
            <a:pPr algn="l"/>
            <a:r>
              <a:rPr lang="zh-CN" altLang="en-US" sz="2800" dirty="0"/>
              <a:t>混合云（Hybrid Clouds）作为云计算的一种形态，它将私有云和公有云协同工作，从而提高用户跨云的资源利用率。混合云帮助用户管理跨云、跨地域的IT基础设施，是包含了公有云和私有云中各类资源和产品的一个有机整体系统。</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混合云</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5882640" y="1841500"/>
            <a:ext cx="5249545" cy="3707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03</a:t>
            </a:r>
            <a:endParaRPr lang="zh-CN" altLang="en-US" sz="9600" spc="600" dirty="0">
              <a:cs typeface="+mn-ea"/>
              <a:sym typeface="+mn-lt"/>
            </a:endParaRPr>
          </a:p>
        </p:txBody>
      </p:sp>
      <p:sp>
        <p:nvSpPr>
          <p:cNvPr id="7" name="文本框 6"/>
          <p:cNvSpPr txBox="1"/>
          <p:nvPr/>
        </p:nvSpPr>
        <p:spPr>
          <a:xfrm>
            <a:off x="1664335" y="4090035"/>
            <a:ext cx="8107680" cy="1820545"/>
          </a:xfrm>
          <a:prstGeom prst="rect">
            <a:avLst/>
          </a:prstGeom>
          <a:noFill/>
        </p:spPr>
        <p:txBody>
          <a:bodyPr wrap="square" rtlCol="0">
            <a:noAutofit/>
          </a:bodyPr>
          <a:lstStyle/>
          <a:p>
            <a:pPr algn="ctr"/>
            <a:r>
              <a:rPr lang="zh-CN" altLang="en-US" sz="5500" spc="600" dirty="0">
                <a:cs typeface="+mn-ea"/>
                <a:sym typeface="+mn-lt"/>
              </a:rPr>
              <a:t>云计算按用户角色分类</a:t>
            </a:r>
            <a:endParaRPr lang="zh-CN" altLang="en-US" sz="5500" spc="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67061" y="6539369"/>
            <a:ext cx="1800200" cy="123111"/>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688460" y="611701"/>
            <a:ext cx="4887595" cy="497840"/>
            <a:chOff x="688460" y="611701"/>
            <a:chExt cx="4887595" cy="497840"/>
          </a:xfrm>
        </p:grpSpPr>
        <p:sp>
          <p:nvSpPr>
            <p:cNvPr id="29" name="文本框 28"/>
            <p:cNvSpPr txBox="1"/>
            <p:nvPr/>
          </p:nvSpPr>
          <p:spPr>
            <a:xfrm>
              <a:off x="931030" y="611701"/>
              <a:ext cx="4645025" cy="497840"/>
            </a:xfrm>
            <a:prstGeom prst="rect">
              <a:avLst/>
            </a:prstGeom>
            <a:noFill/>
          </p:spPr>
          <p:txBody>
            <a:bodyPr wrap="square" rtlCol="0">
              <a:noAutofit/>
            </a:bodyPr>
            <a:lstStyle/>
            <a:p>
              <a:pPr algn="ctr"/>
              <a:r>
                <a:rPr lang="en-US" altLang="zh-CN" sz="2400" dirty="0">
                  <a:cs typeface="+mn-ea"/>
                  <a:sym typeface="+mn-lt"/>
                </a:rPr>
                <a:t>02</a:t>
              </a:r>
              <a:r>
                <a:rPr lang="zh-CN" altLang="en-US" sz="2400" spc="600" dirty="0">
                  <a:cs typeface="+mn-ea"/>
                  <a:sym typeface="+mn-lt"/>
                </a:rPr>
                <a:t>云计算按部署模式分类</a:t>
              </a:r>
              <a:endParaRPr lang="zh-CN" altLang="en-US" sz="2400" spc="600" dirty="0">
                <a:cs typeface="+mn-ea"/>
                <a:sym typeface="+mn-lt"/>
              </a:endParaRPr>
            </a:p>
            <a:p>
              <a:pPr algn="ctr"/>
              <a:endParaRPr lang="zh-CN" altLang="en-US" sz="2400" dirty="0">
                <a:cs typeface="+mn-ea"/>
                <a:sym typeface="+mn-lt"/>
              </a:endParaRPr>
            </a:p>
          </p:txBody>
        </p:sp>
        <p:cxnSp>
          <p:nvCxnSpPr>
            <p:cNvPr id="30" name="直接连接符 29"/>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1137285" y="1712595"/>
            <a:ext cx="9897110" cy="4126865"/>
          </a:xfrm>
          <a:prstGeom prst="rect">
            <a:avLst/>
          </a:prstGeom>
          <a:noFill/>
        </p:spPr>
        <p:txBody>
          <a:bodyPr wrap="square" rtlCol="0">
            <a:noAutofit/>
          </a:bodyPr>
          <a:p>
            <a:r>
              <a:rPr lang="zh-CN" altLang="en-US" sz="3600"/>
              <a:t>云服务是指由第三方提供商托管的基础架构、平台或软件，可通过互联网提供给用户。根据用户角色的不同，主要可以将云计算分为以下三种类型：IaaS、PaaS和SaaS。每种类型都能促进用户数据从前端客户端通过互联网流向云服务提供商的系统，或是反向流动，但具体情况会因服务内容而异。</a:t>
            </a:r>
            <a:endParaRPr lang="zh-CN" altLang="en-US" sz="36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r>
              <a:rPr lang="zh-CN" altLang="en-US" sz="2800" dirty="0"/>
              <a:t>IaaS（Infrastructure as a Service）表示将由云服务提供商通过互联网连接帮助用户管理基础架构，这些基础架构包括实际的服务器、网络、虚拟化和数据存储。用户可通过 API 或控制面板进行访问，并且基本上用户只是租用有关的基础架构，而非拥有。诸如操作系统、应用和中间件等内容由用户管理，而提供商则负责硬件、网络、硬盘驱动器、数据存储和服务器，并负责处理中断、维修及硬件问题。这是云存储提供商的典型部署模式。</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基础设施即服务（IaaS）</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基础设施即服务（IaaS）</a:t>
            </a:r>
            <a:endParaRPr lang="zh-CN" altLang="en-US" sz="2800"/>
          </a:p>
        </p:txBody>
      </p:sp>
      <p:pic>
        <p:nvPicPr>
          <p:cNvPr id="7" name="图片 6"/>
          <p:cNvPicPr>
            <a:picLocks noChangeAspect="1"/>
          </p:cNvPicPr>
          <p:nvPr>
            <p:custDataLst>
              <p:tags r:id="rId1"/>
            </p:custDataLst>
          </p:nvPr>
        </p:nvPicPr>
        <p:blipFill>
          <a:blip r:embed="rId2"/>
          <a:stretch>
            <a:fillRect/>
          </a:stretch>
        </p:blipFill>
        <p:spPr>
          <a:xfrm>
            <a:off x="2206625" y="1841500"/>
            <a:ext cx="7833995" cy="4599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r>
              <a:rPr lang="zh-CN" altLang="en-US" sz="2800" dirty="0"/>
              <a:t>平台即服务（Platform as a Service，PaaS）实现了硬件和应用软件平台可由第三方提供商来提供和管理，而用户只需负责处理实际的应用和数据。PaaS主要面向开发人员和编程人员，旨在为用户提供一个平台，用来开发、运行和管理自己的应用，而无需构建和维护通常与该流程相关联的基础架构。云平台就是一种PaaS，其中包含了由阿里云、Microsoft Azure、Google Cloud、Amazon Web Services（AWS）和 IBM Cloud 所提供的服务。</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平台即服务（PaaS）</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9660"/>
          </a:xfrm>
          <a:prstGeom prst="rect">
            <a:avLst/>
          </a:prstGeom>
          <a:noFill/>
        </p:spPr>
        <p:txBody>
          <a:bodyPr wrap="square" rtlCol="0">
            <a:spAutoFit/>
          </a:bodyPr>
          <a:lstStyle/>
          <a:p>
            <a:r>
              <a:rPr lang="en-US" altLang="zh-CN" sz="9600" spc="600" dirty="0">
                <a:cs typeface="+mn-ea"/>
                <a:sym typeface="+mn-lt"/>
              </a:rPr>
              <a:t>01</a:t>
            </a:r>
            <a:endParaRPr lang="zh-CN" altLang="en-US" sz="9600" spc="600" dirty="0">
              <a:cs typeface="+mn-ea"/>
              <a:sym typeface="+mn-lt"/>
            </a:endParaRPr>
          </a:p>
        </p:txBody>
      </p:sp>
      <p:sp>
        <p:nvSpPr>
          <p:cNvPr id="7" name="文本框 6"/>
          <p:cNvSpPr txBox="1"/>
          <p:nvPr/>
        </p:nvSpPr>
        <p:spPr>
          <a:xfrm>
            <a:off x="1664493" y="4089940"/>
            <a:ext cx="6682553" cy="937260"/>
          </a:xfrm>
          <a:prstGeom prst="rect">
            <a:avLst/>
          </a:prstGeom>
          <a:noFill/>
        </p:spPr>
        <p:txBody>
          <a:bodyPr wrap="square" rtlCol="0">
            <a:spAutoFit/>
          </a:bodyPr>
          <a:lstStyle/>
          <a:p>
            <a:pPr algn="ctr"/>
            <a:r>
              <a:rPr lang="zh-CN" altLang="en-US" sz="5500" spc="600" dirty="0">
                <a:cs typeface="+mn-ea"/>
                <a:sym typeface="+mn-lt"/>
              </a:rPr>
              <a:t>云计算按技术</a:t>
            </a:r>
            <a:r>
              <a:rPr lang="zh-CN" altLang="en-US" sz="5500" spc="600" dirty="0">
                <a:cs typeface="+mn-ea"/>
                <a:sym typeface="+mn-lt"/>
              </a:rPr>
              <a:t>分类</a:t>
            </a:r>
            <a:endParaRPr lang="zh-CN" altLang="en-US" sz="5500" spc="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sym typeface="+mn-ea"/>
              </a:rPr>
              <a:t>平台即服务（PaaS）</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1491615" y="1841500"/>
            <a:ext cx="9118600" cy="4739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r>
              <a:rPr lang="zh-CN" altLang="en-US" sz="2800" dirty="0"/>
              <a:t>SaaS（Software as a Service）是一种云计算形式，可通过网络浏览器为终端用户提供云应用及其所有的底层 IT 基础架构和平台，对于想避免购买或维护基础架构、平台和本地软件的大型企业、小型企业或个人而言，SaaS 可能是目前最理想的解决方案。在SaaS中，应用程序、服务器、中间件、存储等构件均由第三方提供商管理，就连用户在使用过程中产生的数据也交由第三方提供商进行存储管理。</a:t>
            </a:r>
            <a:endParaRPr lang="en-US" altLang="zh-CN"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软件即服务（SaaS）</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sym typeface="+mn-ea"/>
              </a:rPr>
              <a:t>软件即服务（SaaS）</a:t>
            </a:r>
            <a:endParaRPr lang="zh-CN" altLang="en-US" sz="2800"/>
          </a:p>
        </p:txBody>
      </p:sp>
      <p:pic>
        <p:nvPicPr>
          <p:cNvPr id="8" name="图片 7"/>
          <p:cNvPicPr>
            <a:picLocks noChangeAspect="1"/>
          </p:cNvPicPr>
          <p:nvPr>
            <p:custDataLst>
              <p:tags r:id="rId1"/>
            </p:custDataLst>
          </p:nvPr>
        </p:nvPicPr>
        <p:blipFill>
          <a:blip r:embed="rId2"/>
          <a:stretch>
            <a:fillRect/>
          </a:stretch>
        </p:blipFill>
        <p:spPr>
          <a:xfrm>
            <a:off x="1491615" y="1932305"/>
            <a:ext cx="8903335" cy="4563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r>
              <a:rPr lang="zh-CN" altLang="en-US" sz="2800" dirty="0"/>
              <a:t>FaaS（Function as a Service）是当前比较新颖的一种云计算形式，其目的主要是为开发人员提供便利。开发人员使用FaaS时，无需维护应用程序的基础框架，FaaS会为开发人员构建、运行和监督应用程序服务包。FaaS以平台即服务（PaaS）为基础，可以将其视为一种无服务器运算。无服务器计算使得终端客户不需要部署、配置或管理服务器服务，代码运行所需要的服务器服务皆由云端平台来提供，并且管理数据库、API网关、存储、消息传递和其他基础设施也外包给第三方提供商。</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函数即服务（FaaS）</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03</a:t>
              </a:r>
              <a:r>
                <a:rPr lang="zh-CN" altLang="en-US" sz="2400" spc="600" dirty="0">
                  <a:cs typeface="+mn-ea"/>
                  <a:sym typeface="+mn-lt"/>
                </a:rPr>
                <a:t>云计算按用户角色分类</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932305"/>
            <a:ext cx="10192385" cy="3646805"/>
          </a:xfrm>
          <a:prstGeom prst="rect">
            <a:avLst/>
          </a:prstGeom>
          <a:noFill/>
        </p:spPr>
        <p:txBody>
          <a:bodyPr wrap="square">
            <a:noAutofit/>
          </a:bodyPr>
          <a:lstStyle/>
          <a:p>
            <a:pPr algn="l"/>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sym typeface="+mn-ea"/>
              </a:rPr>
              <a:t>函数即服务（FaaS）</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2846705" y="1889125"/>
            <a:ext cx="6646545" cy="4460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984750" y="0"/>
            <a:ext cx="47879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820150" y="2184400"/>
            <a:ext cx="2686050" cy="1568450"/>
          </a:xfrm>
          <a:prstGeom prst="rect">
            <a:avLst/>
          </a:prstGeom>
          <a:noFill/>
        </p:spPr>
        <p:txBody>
          <a:bodyPr wrap="square" rtlCol="0">
            <a:spAutoFit/>
          </a:bodyPr>
          <a:lstStyle/>
          <a:p>
            <a:r>
              <a:rPr lang="en-US" altLang="zh-CN" sz="9600" spc="600" dirty="0">
                <a:cs typeface="+mn-ea"/>
                <a:sym typeface="+mn-lt"/>
              </a:rPr>
              <a:t>04</a:t>
            </a:r>
            <a:endParaRPr lang="zh-CN" altLang="en-US" sz="9600" spc="600" dirty="0">
              <a:cs typeface="+mn-ea"/>
              <a:sym typeface="+mn-lt"/>
            </a:endParaRPr>
          </a:p>
        </p:txBody>
      </p:sp>
      <p:sp>
        <p:nvSpPr>
          <p:cNvPr id="7" name="文本框 6"/>
          <p:cNvSpPr txBox="1"/>
          <p:nvPr/>
        </p:nvSpPr>
        <p:spPr>
          <a:xfrm>
            <a:off x="1664335" y="4090035"/>
            <a:ext cx="8107680" cy="1820545"/>
          </a:xfrm>
          <a:prstGeom prst="rect">
            <a:avLst/>
          </a:prstGeom>
          <a:noFill/>
        </p:spPr>
        <p:txBody>
          <a:bodyPr wrap="square" rtlCol="0">
            <a:noAutofit/>
          </a:bodyPr>
          <a:lstStyle/>
          <a:p>
            <a:pPr algn="ctr"/>
            <a:r>
              <a:rPr lang="zh-CN" altLang="en-US" sz="5500" spc="600" dirty="0">
                <a:cs typeface="+mn-ea"/>
                <a:sym typeface="+mn-lt"/>
              </a:rPr>
              <a:t>云计算的产品应用</a:t>
            </a:r>
            <a:endParaRPr lang="zh-CN" altLang="en-US" sz="5500" spc="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a:t>
              </a:r>
              <a:r>
                <a:rPr lang="zh-CN" altLang="en-US" sz="2400" spc="600" dirty="0">
                  <a:cs typeface="+mn-ea"/>
                  <a:sym typeface="+mn-lt"/>
                </a:rPr>
                <a:t>应用</a:t>
              </a:r>
              <a:endParaRPr lang="zh-CN" altLang="en-US" sz="2400" spc="6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81405" y="1202690"/>
            <a:ext cx="5014595" cy="4200525"/>
          </a:xfrm>
          <a:prstGeom prst="rect">
            <a:avLst/>
          </a:prstGeom>
          <a:noFill/>
        </p:spPr>
        <p:txBody>
          <a:bodyPr wrap="square">
            <a:noAutofit/>
          </a:bodyPr>
          <a:lstStyle/>
          <a:p>
            <a:pPr algn="l"/>
            <a:r>
              <a:rPr lang="zh-CN" altLang="en-US" sz="2800" dirty="0"/>
              <a:t>云计算的产品应用是指云计算技术发展过程所衍生出的技术、软硬件等产品的集合，目前这些产品已经覆盖率通信、医疗、教育、社交等多个领域。云计算的相关应用已经普遍服务于互联网，最常见的是网络搜索引擎和网络邮箱。国内用户比较熟悉的搜索引擎即为百度。用户可以在搜索引擎中搜索任何自己想要的资源，通过云端共享数据资源。</a:t>
            </a:r>
            <a:endParaRPr lang="zh-CN" altLang="en-US" sz="2800" dirty="0"/>
          </a:p>
        </p:txBody>
      </p:sp>
      <p:pic>
        <p:nvPicPr>
          <p:cNvPr id="3" name="图片 2"/>
          <p:cNvPicPr>
            <a:picLocks noChangeAspect="1"/>
          </p:cNvPicPr>
          <p:nvPr>
            <p:custDataLst>
              <p:tags r:id="rId1"/>
            </p:custDataLst>
          </p:nvPr>
        </p:nvPicPr>
        <p:blipFill>
          <a:blip r:embed="rId2"/>
          <a:stretch>
            <a:fillRect/>
          </a:stretch>
        </p:blipFill>
        <p:spPr>
          <a:xfrm>
            <a:off x="6096000" y="974090"/>
            <a:ext cx="5730240" cy="515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9916795" cy="2954655"/>
          </a:xfrm>
          <a:prstGeom prst="rect">
            <a:avLst/>
          </a:prstGeom>
          <a:noFill/>
        </p:spPr>
        <p:txBody>
          <a:bodyPr wrap="square">
            <a:noAutofit/>
          </a:bodyPr>
          <a:lstStyle/>
          <a:p>
            <a:pPr algn="l"/>
            <a:r>
              <a:rPr lang="zh-CN" altLang="en-US" sz="2800" dirty="0"/>
              <a:t>中国电信云计算公司作为国内首家运营级的云计算公司，它具备通达世界的通信信息服务网络和最大规模的互联网用户基础，集市场营销、运营、产品研发于一体，集约创新，为政府、企业和公众提供电信级、高可靠的云基础资源、云平台应用及云解决方案等产品和服务。中国电信云计算公司与2012年就已成立，经过多年的研究，中国电信云计算公司已经研制出了部分具有代表性的云计算产品。</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电信企业的云计算产品</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5005705" cy="3083560"/>
          </a:xfrm>
          <a:prstGeom prst="rect">
            <a:avLst/>
          </a:prstGeom>
          <a:noFill/>
        </p:spPr>
        <p:txBody>
          <a:bodyPr wrap="square">
            <a:noAutofit/>
          </a:bodyPr>
          <a:lstStyle/>
          <a:p>
            <a:pPr algn="l"/>
            <a:r>
              <a:rPr lang="zh-CN" altLang="en-US" sz="2800" dirty="0"/>
              <a:t>云硬盘（Elastic Volume Service，EVS）可以为云服务器提供高可靠、高性能、规格丰富并且可弹性扩展的块存储服务，以满足不同应用场景下的业务需求，大部分云硬盘都可适用于分布式文件系统、开发测试、数据仓库以及高性能计算等场景。</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1.云硬盘</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5907405" y="1483995"/>
            <a:ext cx="5928360" cy="4360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5005705" cy="3083560"/>
          </a:xfrm>
          <a:prstGeom prst="rect">
            <a:avLst/>
          </a:prstGeom>
          <a:noFill/>
        </p:spPr>
        <p:txBody>
          <a:bodyPr wrap="square">
            <a:noAutofit/>
          </a:bodyPr>
          <a:lstStyle/>
          <a:p>
            <a:pPr algn="l"/>
            <a:r>
              <a:rPr lang="zh-CN" altLang="en-US" sz="2800" dirty="0"/>
              <a:t>云桌面（Cloud Virtual Desktop，CVD）又称桌面虚拟化、云电脑，是一种可以替代传统计算机的模式。通过云桌面，计算机中所包含的CPU、内存、硬盘等组件均可以在后端的服务器上进行模拟。通常，单台高性能服务器能够模拟1-50台虚拟主机。</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2.云桌面</a:t>
            </a:r>
            <a:endParaRPr lang="zh-CN" altLang="en-US" sz="2800"/>
          </a:p>
        </p:txBody>
      </p:sp>
      <p:pic>
        <p:nvPicPr>
          <p:cNvPr id="7" name="图片 6"/>
          <p:cNvPicPr>
            <a:picLocks noChangeAspect="1"/>
          </p:cNvPicPr>
          <p:nvPr>
            <p:custDataLst>
              <p:tags r:id="rId1"/>
            </p:custDataLst>
          </p:nvPr>
        </p:nvPicPr>
        <p:blipFill>
          <a:blip r:embed="rId2"/>
          <a:stretch>
            <a:fillRect/>
          </a:stretch>
        </p:blipFill>
        <p:spPr>
          <a:xfrm>
            <a:off x="5981065" y="1932305"/>
            <a:ext cx="5836920" cy="3543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1656" y="632021"/>
            <a:ext cx="4578341" cy="829945"/>
            <a:chOff x="681656" y="611701"/>
            <a:chExt cx="4578341" cy="829945"/>
          </a:xfrm>
        </p:grpSpPr>
        <p:sp>
          <p:nvSpPr>
            <p:cNvPr id="2" name="文本框 1"/>
            <p:cNvSpPr txBox="1"/>
            <p:nvPr/>
          </p:nvSpPr>
          <p:spPr>
            <a:xfrm>
              <a:off x="931237" y="611701"/>
              <a:ext cx="3962400" cy="829945"/>
            </a:xfrm>
            <a:prstGeom prst="rect">
              <a:avLst/>
            </a:prstGeom>
            <a:noFill/>
          </p:spPr>
          <p:txBody>
            <a:bodyPr wrap="square" rtlCol="0">
              <a:spAutoFit/>
            </a:bodyPr>
            <a:lstStyle/>
            <a:p>
              <a:pPr algn="ctr"/>
              <a:r>
                <a:rPr lang="en-US" altLang="zh-CN" sz="2400" dirty="0">
                  <a:cs typeface="+mn-ea"/>
                  <a:sym typeface="+mn-lt"/>
                </a:rPr>
                <a:t>01</a:t>
              </a:r>
              <a:r>
                <a:rPr lang="zh-CN" altLang="en-US" sz="2400" spc="600" dirty="0">
                  <a:cs typeface="+mn-ea"/>
                  <a:sym typeface="+mn-lt"/>
                </a:rPr>
                <a:t>云计算按技术分类</a:t>
              </a:r>
              <a:endParaRPr lang="zh-CN" altLang="en-US" sz="2400" dirty="0">
                <a:cs typeface="+mn-ea"/>
                <a:sym typeface="+mn-lt"/>
              </a:endParaRPr>
            </a:p>
            <a:p>
              <a:pPr algn="ctr"/>
              <a:endParaRPr lang="zh-CN" altLang="en-US" sz="2400" dirty="0">
                <a:cs typeface="+mn-ea"/>
                <a:sym typeface="+mn-lt"/>
              </a:endParaRPr>
            </a:p>
          </p:txBody>
        </p:sp>
        <p:cxnSp>
          <p:nvCxnSpPr>
            <p:cNvPr id="4" name="直接连接符 3"/>
            <p:cNvCxnSpPr/>
            <p:nvPr/>
          </p:nvCxnSpPr>
          <p:spPr>
            <a:xfrm flipH="1">
              <a:off x="438369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1656"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931545" y="1251585"/>
            <a:ext cx="3933190" cy="570230"/>
          </a:xfrm>
          <a:prstGeom prst="rect">
            <a:avLst/>
          </a:prstGeom>
          <a:noFill/>
        </p:spPr>
        <p:txBody>
          <a:bodyPr wrap="square" rtlCol="0">
            <a:noAutofit/>
          </a:bodyPr>
          <a:lstStyle/>
          <a:p>
            <a:pPr algn="r">
              <a:lnSpc>
                <a:spcPct val="125000"/>
              </a:lnSpc>
            </a:pPr>
            <a:r>
              <a:rPr lang="zh-CN" altLang="en-US" sz="3600" dirty="0">
                <a:cs typeface="+mn-ea"/>
                <a:sym typeface="+mn-lt"/>
              </a:rPr>
              <a:t>云计算按技术分类</a:t>
            </a:r>
            <a:endParaRPr lang="zh-CN" altLang="en-US" sz="3600" dirty="0">
              <a:cs typeface="+mn-ea"/>
              <a:sym typeface="+mn-lt"/>
            </a:endParaRPr>
          </a:p>
        </p:txBody>
      </p:sp>
      <p:sp>
        <p:nvSpPr>
          <p:cNvPr id="17" name="文本框 16"/>
          <p:cNvSpPr txBox="1"/>
          <p:nvPr/>
        </p:nvSpPr>
        <p:spPr>
          <a:xfrm>
            <a:off x="931545" y="2286000"/>
            <a:ext cx="10486390" cy="3789045"/>
          </a:xfrm>
          <a:prstGeom prst="rect">
            <a:avLst/>
          </a:prstGeom>
          <a:noFill/>
        </p:spPr>
        <p:txBody>
          <a:bodyPr wrap="square" rtlCol="0">
            <a:noAutofit/>
          </a:bodyPr>
          <a:lstStyle/>
          <a:p>
            <a:pPr algn="l">
              <a:lnSpc>
                <a:spcPct val="125000"/>
              </a:lnSpc>
            </a:pPr>
            <a:r>
              <a:rPr lang="zh-CN" altLang="en-US" sz="3200" dirty="0"/>
              <a:t>云计算可以被视为是一系列技术的总和，这些技术在产生上并非一开始就是为了服务于云计算，它们往往因自身的某些特性与功能与云计算的理念不谋而合，而逐渐被云计算所使用，并逐渐成为了云计算中的典型支撑技术。</a:t>
            </a:r>
            <a:endParaRPr lang="zh-CN" altLang="en-US" sz="3200" dirty="0"/>
          </a:p>
          <a:p>
            <a:pPr algn="l">
              <a:lnSpc>
                <a:spcPct val="125000"/>
              </a:lnSpc>
            </a:pPr>
            <a:r>
              <a:rPr lang="zh-CN" altLang="en-US" sz="3200" dirty="0"/>
              <a:t>可以将云计算从技术上分为虚拟化技术、分布式存储技术以及数据管理技术</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10496550" cy="3359785"/>
          </a:xfrm>
          <a:prstGeom prst="rect">
            <a:avLst/>
          </a:prstGeom>
          <a:noFill/>
        </p:spPr>
        <p:txBody>
          <a:bodyPr wrap="square">
            <a:noAutofit/>
          </a:bodyPr>
          <a:lstStyle/>
          <a:p>
            <a:pPr algn="l"/>
            <a:r>
              <a:rPr lang="zh-CN" altLang="en-US" sz="2800" dirty="0"/>
              <a:t>云计算的兴起与普及对数据存储行业也带来一些风险与挑战。在传统的互联网中，用户通常只作为信息的接收方存在，互联网中产生的数据仍在可控的范围之内，因此传统数据库仍可以正常工作。但随着云计算的到来，互联网也随之产生了极大的变化，用户在当今的互联网世界中不再只是数据的接收者，同时还成为了数据的产生者。基于此，互联网世界中的数据跃升到了一个难以预测的量级，这也为传统数据库行业带来了一些挑战。经过了一段时间的发展后，传统数据库行业也产生了一些对应的云计算的产品。</a:t>
            </a:r>
            <a:endParaRPr lang="zh-CN" altLang="en-US" sz="2800" dirty="0"/>
          </a:p>
        </p:txBody>
      </p:sp>
      <p:sp>
        <p:nvSpPr>
          <p:cNvPr id="5" name="文本框 4"/>
          <p:cNvSpPr txBox="1"/>
          <p:nvPr/>
        </p:nvSpPr>
        <p:spPr>
          <a:xfrm>
            <a:off x="1240155" y="1302385"/>
            <a:ext cx="5280025" cy="539115"/>
          </a:xfrm>
          <a:prstGeom prst="rect">
            <a:avLst/>
          </a:prstGeom>
          <a:noFill/>
        </p:spPr>
        <p:txBody>
          <a:bodyPr wrap="square" rtlCol="0">
            <a:noAutofit/>
          </a:bodyPr>
          <a:p>
            <a:r>
              <a:rPr lang="zh-CN" altLang="en-US" sz="2800"/>
              <a:t>传统数据库行业的云计算产品</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1932305"/>
            <a:ext cx="10386060" cy="2125345"/>
          </a:xfrm>
          <a:prstGeom prst="rect">
            <a:avLst/>
          </a:prstGeom>
          <a:noFill/>
        </p:spPr>
        <p:txBody>
          <a:bodyPr wrap="square">
            <a:noAutofit/>
          </a:bodyPr>
          <a:lstStyle/>
          <a:p>
            <a:pPr algn="l"/>
            <a:r>
              <a:rPr lang="zh-CN" altLang="en-US" sz="2800" dirty="0"/>
              <a:t>Amazon DynamoDB是一种全托管非关系型数据库（NoSQL）服务，能够提供快速数据存储服务，并且性能可预测，也能够实现存储空间上的无缝扩展。DynamoDB可以免除操作和扩展分布式数据库的管理工作负担，因而无需担心硬件预置、设置和配置、复制、软件修补或集群扩展等问题。</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1.Amazon DynamoDB</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3169920" y="4131310"/>
            <a:ext cx="6002020" cy="2498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868680" y="1841500"/>
            <a:ext cx="5005705" cy="3083560"/>
          </a:xfrm>
          <a:prstGeom prst="rect">
            <a:avLst/>
          </a:prstGeom>
          <a:noFill/>
        </p:spPr>
        <p:txBody>
          <a:bodyPr wrap="square">
            <a:noAutofit/>
          </a:bodyPr>
          <a:lstStyle/>
          <a:p>
            <a:pPr algn="l"/>
            <a:r>
              <a:rPr lang="zh-CN" altLang="en-US" sz="2800" dirty="0"/>
              <a:t>Azure SQL是微软的云端数据库平台，也是微软云操作系统平台Windows Azure的一部分。它是在SQL Server技术基础上发展出来的云端关系型数据库服务。目前除了SQL Azure数据库服务之外，还提供SQL Azure报表服务以及SQL Azure数据同步服务。</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2.Azure SQL</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6209665" y="1302385"/>
            <a:ext cx="5343525" cy="4706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868680" y="1841500"/>
            <a:ext cx="5005705" cy="3083560"/>
          </a:xfrm>
          <a:prstGeom prst="rect">
            <a:avLst/>
          </a:prstGeom>
          <a:noFill/>
        </p:spPr>
        <p:txBody>
          <a:bodyPr wrap="square">
            <a:noAutofit/>
          </a:bodyPr>
          <a:lstStyle/>
          <a:p>
            <a:pPr algn="l"/>
            <a:r>
              <a:rPr lang="zh-CN" altLang="en-US" sz="2800" dirty="0"/>
              <a:t>阿里云关系型数据库RDS（Relational Database Service，RDS）是一种可弹性伸缩的在线数据库服务，基于阿里云分布式文件系统和SSD盘高性能存储，采用双机热备，数据多副本冗余及自动备份机制。</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3.阿里云RDS</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6113145" y="842645"/>
            <a:ext cx="5394325" cy="546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930910" y="2301240"/>
            <a:ext cx="5005705" cy="3083560"/>
          </a:xfrm>
          <a:prstGeom prst="rect">
            <a:avLst/>
          </a:prstGeom>
          <a:noFill/>
        </p:spPr>
        <p:txBody>
          <a:bodyPr wrap="square">
            <a:noAutofit/>
          </a:bodyPr>
          <a:lstStyle/>
          <a:p>
            <a:pPr algn="l"/>
            <a:r>
              <a:rPr lang="zh-CN" altLang="en-US" sz="2800" dirty="0"/>
              <a:t>IBM的蓝云计划（Blue Cloud）系列云计算产品，可以让企业用户的数据中心“通过一种分布式、全局可访问的资源组织方式，像互联网一样进行运作，提供计算服务”。蓝云计算的内容包括虚拟LINUX服务器、并行负载调度以及IBM的Tivoli管理软件。</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互联网企业的云计算产品</a:t>
            </a:r>
            <a:endParaRPr lang="zh-CN" altLang="en-US" sz="2800"/>
          </a:p>
          <a:p>
            <a:r>
              <a:rPr lang="zh-CN" altLang="en-US" sz="2800"/>
              <a:t>（1）IBM“蓝云”</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5936615" y="1546225"/>
            <a:ext cx="5949315" cy="4593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930910" y="2301240"/>
            <a:ext cx="5005705" cy="3083560"/>
          </a:xfrm>
          <a:prstGeom prst="rect">
            <a:avLst/>
          </a:prstGeom>
          <a:noFill/>
        </p:spPr>
        <p:txBody>
          <a:bodyPr wrap="square">
            <a:noAutofit/>
          </a:bodyPr>
          <a:lstStyle/>
          <a:p>
            <a:pPr algn="l"/>
            <a:r>
              <a:rPr lang="zh-CN" altLang="en-US" sz="2800" dirty="0"/>
              <a:t>Sun Cloud推出了两种核心服务：Sun云存储服务和Sun云计算产品服务。用户可以通过Sun Cloud，充分利用开源和云计算相结合的优势，加速新应用的交付，降低总体风险，并迅速调整计算和存储规模来满足需求。</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互联网企业的云计算产品</a:t>
            </a:r>
            <a:endParaRPr lang="zh-CN" altLang="en-US" sz="2800"/>
          </a:p>
          <a:p>
            <a:r>
              <a:rPr lang="zh-CN" altLang="en-US" sz="2800"/>
              <a:t>（2）SUN的云计算</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6026150" y="1656715"/>
            <a:ext cx="5887720" cy="4097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674870" cy="775335"/>
            <a:chOff x="688460" y="611701"/>
            <a:chExt cx="4674870" cy="775335"/>
          </a:xfrm>
        </p:grpSpPr>
        <p:sp>
          <p:nvSpPr>
            <p:cNvPr id="2" name="文本框 1"/>
            <p:cNvSpPr txBox="1"/>
            <p:nvPr/>
          </p:nvSpPr>
          <p:spPr>
            <a:xfrm>
              <a:off x="931030" y="611701"/>
              <a:ext cx="4432300" cy="775335"/>
            </a:xfrm>
            <a:prstGeom prst="rect">
              <a:avLst/>
            </a:prstGeom>
            <a:noFill/>
          </p:spPr>
          <p:txBody>
            <a:bodyPr wrap="square" rtlCol="0">
              <a:noAutofit/>
            </a:bodyPr>
            <a:lstStyle/>
            <a:p>
              <a:pPr algn="ctr"/>
              <a:r>
                <a:rPr lang="en-US" altLang="zh-CN" sz="2400" dirty="0">
                  <a:cs typeface="+mn-ea"/>
                  <a:sym typeface="+mn-lt"/>
                </a:rPr>
                <a:t>04</a:t>
              </a:r>
              <a:r>
                <a:rPr lang="zh-CN" altLang="en-US" sz="2400" spc="600" dirty="0">
                  <a:cs typeface="+mn-ea"/>
                  <a:sym typeface="+mn-lt"/>
                </a:rPr>
                <a:t>云计算的产品应用</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930910" y="2301240"/>
            <a:ext cx="5005705" cy="3083560"/>
          </a:xfrm>
          <a:prstGeom prst="rect">
            <a:avLst/>
          </a:prstGeom>
          <a:noFill/>
        </p:spPr>
        <p:txBody>
          <a:bodyPr wrap="square">
            <a:noAutofit/>
          </a:bodyPr>
          <a:lstStyle/>
          <a:p>
            <a:pPr algn="l"/>
            <a:r>
              <a:rPr lang="zh-CN" altLang="en-US" sz="2800" dirty="0"/>
              <a:t>Google App Engine是一个云计算的相关平台，在该平台上，用户可以在谷歌的基础设施在构建和运行应用程序。Google App Engine使得应用程序在处于高负载、大量数据的情况也能正常运行、部署，并且该平台支持多种编写的程序</a:t>
            </a:r>
            <a:endParaRPr lang="zh-CN" altLang="en-US" sz="2800" dirty="0"/>
          </a:p>
        </p:txBody>
      </p:sp>
      <p:sp>
        <p:nvSpPr>
          <p:cNvPr id="5" name="文本框 4"/>
          <p:cNvSpPr txBox="1"/>
          <p:nvPr/>
        </p:nvSpPr>
        <p:spPr>
          <a:xfrm>
            <a:off x="1240155" y="1302385"/>
            <a:ext cx="4578350" cy="539115"/>
          </a:xfrm>
          <a:prstGeom prst="rect">
            <a:avLst/>
          </a:prstGeom>
          <a:noFill/>
        </p:spPr>
        <p:txBody>
          <a:bodyPr wrap="square" rtlCol="0">
            <a:noAutofit/>
          </a:bodyPr>
          <a:p>
            <a:r>
              <a:rPr lang="zh-CN" altLang="en-US" sz="2800"/>
              <a:t>互联网企业的云计算产品</a:t>
            </a:r>
            <a:endParaRPr lang="zh-CN" altLang="en-US" sz="2800"/>
          </a:p>
          <a:p>
            <a:r>
              <a:rPr lang="zh-CN" altLang="en-US" sz="2800"/>
              <a:t>（3）Google App Engine</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5936615" y="2301240"/>
            <a:ext cx="6004560" cy="2964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800" b="0" i="0" dirty="0">
                <a:solidFill>
                  <a:srgbClr val="4D4D4D"/>
                </a:solidFill>
                <a:effectLst/>
                <a:latin typeface="-apple-system"/>
              </a:rPr>
              <a:t>虚拟化技术简单来说值得就是将一台物理计算机模拟为多台逻辑上的计算机，并且这些计算机之间在运行上相互独立，互不干扰。由此便引入了一个新的概念Hypervisor（软件层），在Hypervisor中可运行多个不同的操作系统。</a:t>
            </a:r>
            <a:br>
              <a:rPr lang="zh-CN" altLang="en-US" dirty="0"/>
            </a:br>
            <a:endParaRPr lang="zh-CN" altLang="en-US"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1.虚拟化技术</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6303645" y="1216025"/>
            <a:ext cx="5123180" cy="4596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800" dirty="0"/>
              <a:t>此外，Hypervisor不仅能对其所在物理计算机上的物理设备（如输入输出设备）进行访问和调用，还能对Hypervisor中存在的虚拟机进行资源调度，因此Hypervisor也被称为虚拟机监视器（Virtual Machine Monitor，VMM）。</a:t>
            </a:r>
            <a:endParaRPr lang="zh-CN" altLang="en-US" sz="28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1.虚拟化技术</a:t>
            </a:r>
            <a:endParaRPr lang="zh-CN" altLang="en-US" sz="2800"/>
          </a:p>
        </p:txBody>
      </p:sp>
      <p:pic>
        <p:nvPicPr>
          <p:cNvPr id="3" name="图片 2"/>
          <p:cNvPicPr>
            <a:picLocks noChangeAspect="1"/>
          </p:cNvPicPr>
          <p:nvPr>
            <p:custDataLst>
              <p:tags r:id="rId1"/>
            </p:custDataLst>
          </p:nvPr>
        </p:nvPicPr>
        <p:blipFill>
          <a:blip r:embed="rId2"/>
          <a:stretch>
            <a:fillRect/>
          </a:stretch>
        </p:blipFill>
        <p:spPr>
          <a:xfrm>
            <a:off x="6303645" y="1216025"/>
            <a:ext cx="5123180" cy="4596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400" dirty="0"/>
              <a:t>全虚拟化主要是对硬件进行虚拟化操作，并且允许多个操作系统的独立运行。在全虚拟化技术中，物理机器上的硬件属性会被映射至虚拟机上，虚拟机对于硬件的调用指令会通过Hypervisor翻译为硬件所能识别的语言，从而使得虚拟机对于相关的硬件资源也能够进行使用。</a:t>
            </a:r>
            <a:endParaRPr lang="zh-CN" altLang="en-US" sz="24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（1）全虚拟化</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6003290" y="1424305"/>
            <a:ext cx="5410200" cy="4625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400" dirty="0"/>
              <a:t>准虚拟化技术的出现改进了全虚拟化技术在性能上的不足。准虚拟化技术引入了专门的应用程序编程接口（Application Programming Interface，API），API的使用使得虚拟机调用硬件的指令无需通过Hypervisor进行翻译。准虚拟化技术中的结构关系如</a:t>
            </a:r>
            <a:r>
              <a:rPr lang="zh-CN" altLang="en-US" sz="2400" dirty="0"/>
              <a:t>下所示。</a:t>
            </a:r>
            <a:endParaRPr lang="zh-CN" altLang="en-US" sz="24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（2）准虚拟化</a:t>
            </a:r>
            <a:endParaRPr lang="zh-CN" altLang="en-US" sz="2800"/>
          </a:p>
        </p:txBody>
      </p:sp>
      <p:pic>
        <p:nvPicPr>
          <p:cNvPr id="10" name="图片 9"/>
          <p:cNvPicPr>
            <a:picLocks noChangeAspect="1"/>
          </p:cNvPicPr>
          <p:nvPr>
            <p:custDataLst>
              <p:tags r:id="rId1"/>
            </p:custDataLst>
          </p:nvPr>
        </p:nvPicPr>
        <p:blipFill>
          <a:blip r:embed="rId2"/>
          <a:stretch>
            <a:fillRect/>
          </a:stretch>
        </p:blipFill>
        <p:spPr>
          <a:xfrm>
            <a:off x="5818505" y="2530475"/>
            <a:ext cx="5637530" cy="278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88460" y="611701"/>
            <a:ext cx="4512517" cy="460375"/>
            <a:chOff x="688460" y="611701"/>
            <a:chExt cx="4512517" cy="460375"/>
          </a:xfrm>
        </p:grpSpPr>
        <p:sp>
          <p:nvSpPr>
            <p:cNvPr id="2" name="文本框 1"/>
            <p:cNvSpPr txBox="1"/>
            <p:nvPr/>
          </p:nvSpPr>
          <p:spPr>
            <a:xfrm>
              <a:off x="931237" y="611701"/>
              <a:ext cx="3962400" cy="46037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云计算</a:t>
              </a:r>
              <a:r>
                <a:rPr lang="zh-CN" altLang="en-US" sz="2400" dirty="0">
                  <a:cs typeface="+mn-ea"/>
                  <a:sym typeface="+mn-lt"/>
                </a:rPr>
                <a:t>起源</a:t>
              </a:r>
              <a:endParaRPr lang="zh-CN" altLang="en-US" sz="2400" dirty="0">
                <a:cs typeface="+mn-ea"/>
                <a:sym typeface="+mn-lt"/>
              </a:endParaRPr>
            </a:p>
          </p:txBody>
        </p:sp>
        <p:cxnSp>
          <p:nvCxnSpPr>
            <p:cNvPr id="4" name="直接连接符 3"/>
            <p:cNvCxnSpPr/>
            <p:nvPr/>
          </p:nvCxnSpPr>
          <p:spPr>
            <a:xfrm flipH="1">
              <a:off x="4324677" y="842533"/>
              <a:ext cx="876300"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460" y="842533"/>
              <a:ext cx="803231" cy="0"/>
            </a:xfrm>
            <a:prstGeom prst="line">
              <a:avLst/>
            </a:prstGeom>
            <a:ln>
              <a:gradFill>
                <a:gsLst>
                  <a:gs pos="0">
                    <a:schemeClr val="accent1">
                      <a:lumMod val="5000"/>
                      <a:lumOff val="95000"/>
                    </a:schemeClr>
                  </a:gs>
                  <a:gs pos="100000">
                    <a:schemeClr val="bg1">
                      <a:lumMod val="50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090295" y="2301240"/>
            <a:ext cx="4544695" cy="2871470"/>
          </a:xfrm>
          <a:prstGeom prst="rect">
            <a:avLst/>
          </a:prstGeom>
          <a:noFill/>
        </p:spPr>
        <p:txBody>
          <a:bodyPr wrap="square">
            <a:noAutofit/>
          </a:bodyPr>
          <a:lstStyle/>
          <a:p>
            <a:pPr algn="l"/>
            <a:r>
              <a:rPr lang="zh-CN" altLang="en-US" sz="2400" dirty="0"/>
              <a:t>桌面虚拟技术则主要针对的管理问题。桌面虚拟技术的出现一方面使得用户能够在计算机以外的设备上访问桌面，改变了用户的工作地点。另一方面桌面虚拟技术使得管理员能够对分散的桌面环境进行集中管理，提高了管理效率。</a:t>
            </a:r>
            <a:endParaRPr lang="zh-CN" altLang="en-US" sz="2400" dirty="0"/>
          </a:p>
        </p:txBody>
      </p:sp>
      <p:sp>
        <p:nvSpPr>
          <p:cNvPr id="5" name="文本框 4"/>
          <p:cNvSpPr txBox="1"/>
          <p:nvPr/>
        </p:nvSpPr>
        <p:spPr>
          <a:xfrm>
            <a:off x="1240155" y="1652270"/>
            <a:ext cx="4578350" cy="539115"/>
          </a:xfrm>
          <a:prstGeom prst="rect">
            <a:avLst/>
          </a:prstGeom>
          <a:noFill/>
        </p:spPr>
        <p:txBody>
          <a:bodyPr wrap="square" rtlCol="0">
            <a:noAutofit/>
          </a:bodyPr>
          <a:p>
            <a:r>
              <a:rPr lang="zh-CN" altLang="en-US" sz="2800"/>
              <a:t>（3）桌面虚拟</a:t>
            </a:r>
            <a:endParaRPr lang="zh-CN" altLang="en-US" sz="2800"/>
          </a:p>
        </p:txBody>
      </p:sp>
      <p:pic>
        <p:nvPicPr>
          <p:cNvPr id="6" name="图片 5"/>
          <p:cNvPicPr>
            <a:picLocks noChangeAspect="1"/>
          </p:cNvPicPr>
          <p:nvPr>
            <p:custDataLst>
              <p:tags r:id="rId1"/>
            </p:custDataLst>
          </p:nvPr>
        </p:nvPicPr>
        <p:blipFill>
          <a:blip r:embed="rId2"/>
          <a:stretch>
            <a:fillRect/>
          </a:stretch>
        </p:blipFill>
        <p:spPr>
          <a:xfrm>
            <a:off x="6552565" y="910590"/>
            <a:ext cx="4884420" cy="5036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PP_MARK_KEY" val="a8c21697-6bec-42c6-be9d-d2dd8268357c"/>
  <p:tag name="COMMONDATA" val="eyJoZGlkIjoiNzljZjQwYzFiZWM0YmI5MzNmYTBkNjFlM2Y2ZjQ4ZWM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 name="KSO_WM_UNIT_PLACING_PICTURE_USER_VIEWPORT" val="{&quot;height&quot;:4500,&quot;width&quot;:5016}"/>
</p:tagLst>
</file>

<file path=ppt/tags/tag8.xml><?xml version="1.0" encoding="utf-8"?>
<p:tagLst xmlns:p="http://schemas.openxmlformats.org/presentationml/2006/main">
  <p:tag name="KSO_WM_BEAUTIFY_FLAG" val=""/>
  <p:tag name="KSO_WM_UNIT_PLACING_PICTURE_USER_VIEWPORT" val="{&quot;height&quot;:4500,&quot;width&quot;:5016}"/>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mrr1wef">
      <a:majorFont>
        <a:latin typeface="方正细谭黑简体"/>
        <a:ea typeface="方正细谭黑简体"/>
        <a:cs typeface=""/>
      </a:majorFont>
      <a:minorFont>
        <a:latin typeface="方正细谭黑简体"/>
        <a:ea typeface="方正细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5618</Words>
  <Application>WPS 演示</Application>
  <PresentationFormat>宽屏</PresentationFormat>
  <Paragraphs>289</Paragraphs>
  <Slides>46</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3</vt:i4>
      </vt:variant>
      <vt:variant>
        <vt:lpstr>幻灯片标题</vt:lpstr>
      </vt:variant>
      <vt:variant>
        <vt:i4>46</vt:i4>
      </vt:variant>
    </vt:vector>
  </HeadingPairs>
  <TitlesOfParts>
    <vt:vector size="61" baseType="lpstr">
      <vt:lpstr>Arial</vt:lpstr>
      <vt:lpstr>宋体</vt:lpstr>
      <vt:lpstr>Wingdings</vt:lpstr>
      <vt:lpstr>微软雅黑</vt:lpstr>
      <vt:lpstr>-apple-system</vt:lpstr>
      <vt:lpstr>Segoe Print</vt:lpstr>
      <vt:lpstr>方正细谭黑简体</vt:lpstr>
      <vt:lpstr>黑体</vt:lpstr>
      <vt:lpstr>Arial Unicode MS</vt:lpstr>
      <vt:lpstr>Calibri</vt:lpstr>
      <vt:lpstr>第一PPT，www.1ppt.com​</vt:lpstr>
      <vt:lpstr>自定义设计方案</vt:lpstr>
      <vt:lpstr>Word.Document.8</vt:lpstr>
      <vt:lpstr>Word.Document.8</vt:lpstr>
      <vt:lpstr>Word.Document.8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极简舞者</dc:title>
  <dc:creator>第一PPT</dc:creator>
  <cp:keywords>www.1ppt.com</cp:keywords>
  <dc:description>www.1ppt.com</dc:description>
  <cp:lastModifiedBy>万里浪</cp:lastModifiedBy>
  <cp:revision>74</cp:revision>
  <dcterms:created xsi:type="dcterms:W3CDTF">2020-08-29T06:56:00Z</dcterms:created>
  <dcterms:modified xsi:type="dcterms:W3CDTF">2023-03-03T13:12:47Z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F1D207A4D194410C93AA7F3697AF3253</vt:lpwstr>
  </property>
  <property fmtid="{D5CDD505-2E9C-101B-9397-08002B2CF9AE}" pid="3" name="KSOProductBuildVer">
    <vt:lpwstr>2052-11.1.0.13703</vt:lpwstr>
  </property>
</Properties>
</file>